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57" r:id="rId2"/>
    <p:sldMasterId id="2147483666" r:id="rId3"/>
    <p:sldMasterId id="2147483674" r:id="rId4"/>
  </p:sldMasterIdLst>
  <p:notesMasterIdLst>
    <p:notesMasterId r:id="rId39"/>
  </p:notesMasterIdLst>
  <p:sldIdLst>
    <p:sldId id="256" r:id="rId5"/>
    <p:sldId id="257" r:id="rId6"/>
    <p:sldId id="258" r:id="rId7"/>
    <p:sldId id="259" r:id="rId8"/>
    <p:sldId id="260" r:id="rId9"/>
    <p:sldId id="2147375715" r:id="rId10"/>
    <p:sldId id="262" r:id="rId11"/>
    <p:sldId id="261" r:id="rId12"/>
    <p:sldId id="263" r:id="rId13"/>
    <p:sldId id="264" r:id="rId14"/>
    <p:sldId id="265" r:id="rId15"/>
    <p:sldId id="266" r:id="rId16"/>
    <p:sldId id="2147480914" r:id="rId17"/>
    <p:sldId id="268" r:id="rId18"/>
    <p:sldId id="269" r:id="rId19"/>
    <p:sldId id="2147375719" r:id="rId20"/>
    <p:sldId id="2147375717" r:id="rId21"/>
    <p:sldId id="2147375724" r:id="rId22"/>
    <p:sldId id="273" r:id="rId23"/>
    <p:sldId id="2147478164" r:id="rId24"/>
    <p:sldId id="2147481807" r:id="rId25"/>
    <p:sldId id="2147480921" r:id="rId26"/>
    <p:sldId id="2147481808" r:id="rId27"/>
    <p:sldId id="2147375718" r:id="rId28"/>
    <p:sldId id="2147481830" r:id="rId29"/>
    <p:sldId id="278" r:id="rId30"/>
    <p:sldId id="279" r:id="rId31"/>
    <p:sldId id="280" r:id="rId32"/>
    <p:sldId id="281" r:id="rId33"/>
    <p:sldId id="282" r:id="rId34"/>
    <p:sldId id="283" r:id="rId35"/>
    <p:sldId id="2147375714" r:id="rId36"/>
    <p:sldId id="2147375707" r:id="rId37"/>
    <p:sldId id="28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QOKnjDrwwggZRLKfmZwMg==" hashData="c/BqGFJcIkN1/u/6LBiNC5ss0xrtfnxWCroD/W9doUFU01meE99D9FjubuZV29O9X4ODfkyVzfQTmmB/gxPefA=="/>
  <p:extLst>
    <p:ext uri="{521415D9-36F7-43E2-AB2F-B90AF26B5E84}">
      <p14:sectionLst xmlns:p14="http://schemas.microsoft.com/office/powerpoint/2010/main">
        <p14:section name="Sección predeterminada" id="{65099B5B-2413-4C7C-8741-5FD2F8C6813E}">
          <p14:sldIdLst>
            <p14:sldId id="256"/>
            <p14:sldId id="257"/>
            <p14:sldId id="258"/>
            <p14:sldId id="259"/>
            <p14:sldId id="260"/>
            <p14:sldId id="2147375715"/>
            <p14:sldId id="262"/>
            <p14:sldId id="261"/>
            <p14:sldId id="263"/>
            <p14:sldId id="264"/>
            <p14:sldId id="265"/>
            <p14:sldId id="266"/>
            <p14:sldId id="2147480914"/>
            <p14:sldId id="268"/>
            <p14:sldId id="269"/>
            <p14:sldId id="2147375719"/>
            <p14:sldId id="2147375717"/>
            <p14:sldId id="2147375724"/>
            <p14:sldId id="273"/>
            <p14:sldId id="2147478164"/>
            <p14:sldId id="2147481807"/>
            <p14:sldId id="2147480921"/>
            <p14:sldId id="2147481808"/>
            <p14:sldId id="2147375718"/>
            <p14:sldId id="2147481830"/>
            <p14:sldId id="278"/>
            <p14:sldId id="279"/>
            <p14:sldId id="280"/>
            <p14:sldId id="281"/>
            <p14:sldId id="282"/>
            <p14:sldId id="283"/>
            <p14:sldId id="2147375714"/>
            <p14:sldId id="2147375707"/>
            <p14:sldId id="28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2FA"/>
    <a:srgbClr val="F9D1DF"/>
    <a:srgbClr val="DFDAD9"/>
    <a:srgbClr val="D3CDCB"/>
    <a:srgbClr val="231F20"/>
    <a:srgbClr val="E4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E04A35-AD0B-4C8B-B7A5-1FCDED0B78BD}" v="2" dt="2026-01-26T20:33:41.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50"/>
    <p:restoredTop sz="75182" autoAdjust="0"/>
  </p:normalViewPr>
  <p:slideViewPr>
    <p:cSldViewPr snapToGrid="0">
      <p:cViewPr varScale="1">
        <p:scale>
          <a:sx n="77" d="100"/>
          <a:sy n="77" d="100"/>
        </p:scale>
        <p:origin x="242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54FDE-8775-1744-9520-94B24AF66E41}" type="datetimeFigureOut">
              <a:rPr lang="en-US" smtClean="0"/>
              <a:t>1/26/2026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0C06F-62DF-8C49-9437-5B6E342092F3}" type="slidenum">
              <a:rPr lang="en-US" smtClean="0"/>
              <a:t>‹#›</a:t>
            </a:fld>
            <a:endParaRPr lang="en-US"/>
          </a:p>
        </p:txBody>
      </p:sp>
    </p:spTree>
    <p:extLst>
      <p:ext uri="{BB962C8B-B14F-4D97-AF65-F5344CB8AC3E}">
        <p14:creationId xmlns:p14="http://schemas.microsoft.com/office/powerpoint/2010/main" val="132677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a:t>
            </a:fld>
            <a:endParaRPr lang="en-US"/>
          </a:p>
        </p:txBody>
      </p:sp>
    </p:spTree>
    <p:extLst>
      <p:ext uri="{BB962C8B-B14F-4D97-AF65-F5344CB8AC3E}">
        <p14:creationId xmlns:p14="http://schemas.microsoft.com/office/powerpoint/2010/main" val="2177282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El VSR se puede diagnosticar mediante </a:t>
            </a:r>
            <a:r>
              <a:rPr lang="es-419" sz="1100" b="0">
                <a:effectLst/>
                <a:latin typeface="Calibri" panose="020F0502020204030204" pitchFamily="34" charset="0"/>
                <a:ea typeface="Calibri" panose="020F0502020204030204" pitchFamily="34" charset="0"/>
                <a:cs typeface="Times New Roman" panose="02020603050405020304" pitchFamily="18" charset="0"/>
              </a:rPr>
              <a:t>la reacción en cadena de la polimerasa (PCR) </a:t>
            </a:r>
            <a:r>
              <a:rPr lang="es-419" sz="1100">
                <a:effectLst/>
                <a:latin typeface="Calibri" panose="020F0502020204030204" pitchFamily="34" charset="0"/>
                <a:ea typeface="Calibri" panose="020F0502020204030204" pitchFamily="34" charset="0"/>
                <a:cs typeface="Times New Roman" panose="02020603050405020304" pitchFamily="18" charset="0"/>
              </a:rPr>
              <a:t>y pruebas de antígenos.</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Tradicionalmente, no se realizan pruebas de detección del VSR en hospitales o clínicas, ni como parte de la atención clínica rutinaria.</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Esto es cierto en casi todas partes, pero aún más en las zonas de ingresos bajos y medios del mundo.</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Aun así, se han realizado estudios y vigilancia en todas las regiones de la OMS.</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Allí donde se realizan pruebas, el VSR es tan frecuente en los ingresos bajos y medios del mundo como en los de ingresos altos.</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Uno de los esfuerzos en curso es el de la OMS, que aprovecha el Sistema Mundial de Vigilancia y Respuesta a la Gripe (GISRS) para apoyar la vigilancia y las pruebas del VSR en 25 países.</a:t>
            </a:r>
          </a:p>
          <a:p>
            <a:pPr marL="342900" marR="0" lvl="0" indent="-342900">
              <a:lnSpc>
                <a:spcPct val="107000"/>
              </a:lnSpc>
              <a:spcBef>
                <a:spcPts val="0"/>
              </a:spcBef>
              <a:spcAft>
                <a:spcPts val="80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En general, se necesitan más pruebas y vigilancia del VSR, especialmente en las zonas de ingresos bajos y medios, para comprender los matices del VSR en diferentes entornos.</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11</a:t>
            </a:fld>
            <a:endParaRPr lang="en-US"/>
          </a:p>
        </p:txBody>
      </p:sp>
    </p:spTree>
    <p:extLst>
      <p:ext uri="{BB962C8B-B14F-4D97-AF65-F5344CB8AC3E}">
        <p14:creationId xmlns:p14="http://schemas.microsoft.com/office/powerpoint/2010/main" val="1074288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100" b="0" dirty="0">
                <a:effectLst/>
                <a:latin typeface="Calibri" panose="020F0502020204030204" pitchFamily="34" charset="0"/>
                <a:ea typeface="Calibri" panose="020F0502020204030204" pitchFamily="34" charset="0"/>
                <a:cs typeface="Times New Roman" panose="02020603050405020304" pitchFamily="18" charset="0"/>
              </a:rPr>
              <a:t>Las medidas de tratamiento actuales se limitan a cuidados de apoyo, como el oxígeno, y se complican por la escasez de recursos en muchas partes del mundo.</a:t>
            </a:r>
          </a:p>
          <a:p>
            <a:pPr marL="742950" marR="0" lvl="1" indent="-285750">
              <a:lnSpc>
                <a:spcPct val="107000"/>
              </a:lnSpc>
              <a:spcBef>
                <a:spcPts val="0"/>
              </a:spcBef>
              <a:spcAft>
                <a:spcPts val="0"/>
              </a:spcAft>
              <a:buFont typeface="Courier New" panose="02070309020205020404" pitchFamily="49" charset="0"/>
              <a:buChar char="o"/>
            </a:pPr>
            <a:r>
              <a:rPr lang="es-419" sz="1100" b="0" dirty="0">
                <a:effectLst/>
                <a:latin typeface="Calibri" panose="020F0502020204030204" pitchFamily="34" charset="0"/>
                <a:ea typeface="Calibri" panose="020F0502020204030204" pitchFamily="34" charset="0"/>
                <a:cs typeface="Times New Roman" panose="02020603050405020304" pitchFamily="18" charset="0"/>
              </a:rPr>
              <a:t>No hay medicamentos antivirales autorizados para el VSR.</a:t>
            </a:r>
          </a:p>
          <a:p>
            <a:pPr marL="742950" marR="0" lvl="1" indent="-285750">
              <a:lnSpc>
                <a:spcPct val="107000"/>
              </a:lnSpc>
              <a:spcBef>
                <a:spcPts val="0"/>
              </a:spcBef>
              <a:spcAft>
                <a:spcPts val="0"/>
              </a:spcAft>
              <a:buFont typeface="Courier New" panose="02070309020205020404" pitchFamily="49" charset="0"/>
              <a:buChar char="o"/>
            </a:pPr>
            <a:r>
              <a:rPr lang="es-419" sz="1100" b="0" dirty="0">
                <a:effectLst/>
                <a:latin typeface="Calibri" panose="020F0502020204030204" pitchFamily="34" charset="0"/>
                <a:ea typeface="Calibri" panose="020F0502020204030204" pitchFamily="34" charset="0"/>
                <a:cs typeface="Times New Roman" panose="02020603050405020304" pitchFamily="18" charset="0"/>
              </a:rPr>
              <a:t>El uso inadecuado de antibióticos para tratar un virus tan extendido como el VSR también agrava la creciente crisis de resistencia a los antimicrobianos.</a:t>
            </a:r>
          </a:p>
          <a:p>
            <a:pPr marL="342900" marR="0" lvl="0" indent="-342900">
              <a:lnSpc>
                <a:spcPct val="107000"/>
              </a:lnSpc>
              <a:spcBef>
                <a:spcPts val="0"/>
              </a:spcBef>
              <a:spcAft>
                <a:spcPts val="0"/>
              </a:spcAft>
              <a:buFont typeface="Symbol" panose="05050102010706020507" pitchFamily="18" charset="2"/>
              <a:buChar char=""/>
            </a:pPr>
            <a:r>
              <a:rPr lang="es-419" sz="1100" b="0" dirty="0">
                <a:effectLst/>
                <a:latin typeface="Calibri" panose="020F0502020204030204" pitchFamily="34" charset="0"/>
                <a:ea typeface="Calibri" panose="020F0502020204030204" pitchFamily="34" charset="0"/>
                <a:cs typeface="Times New Roman" panose="02020603050405020304" pitchFamily="18" charset="0"/>
              </a:rPr>
              <a:t>Hasta hace poco, el único agente preventivo disponible para el VSR era un </a:t>
            </a:r>
            <a:r>
              <a:rPr lang="es-419" sz="1100" b="0" dirty="0" err="1">
                <a:effectLst/>
                <a:latin typeface="Calibri" panose="020F0502020204030204" pitchFamily="34" charset="0"/>
                <a:ea typeface="Calibri" panose="020F0502020204030204" pitchFamily="34" charset="0"/>
                <a:cs typeface="Times New Roman" panose="02020603050405020304" pitchFamily="18" charset="0"/>
              </a:rPr>
              <a:t>mAb</a:t>
            </a:r>
            <a:r>
              <a:rPr lang="es-419" sz="1100" b="0" dirty="0">
                <a:effectLst/>
                <a:latin typeface="Calibri" panose="020F0502020204030204" pitchFamily="34" charset="0"/>
                <a:ea typeface="Calibri" panose="020F0502020204030204" pitchFamily="34" charset="0"/>
                <a:cs typeface="Times New Roman" panose="02020603050405020304" pitchFamily="18" charset="0"/>
              </a:rPr>
              <a:t> llamado </a:t>
            </a:r>
            <a:r>
              <a:rPr lang="es-419" sz="1100" b="0" dirty="0" err="1">
                <a:effectLst/>
                <a:latin typeface="Calibri" panose="020F0502020204030204" pitchFamily="34" charset="0"/>
                <a:ea typeface="Calibri" panose="020F0502020204030204" pitchFamily="34" charset="0"/>
                <a:cs typeface="Times New Roman" panose="02020603050405020304" pitchFamily="18" charset="0"/>
              </a:rPr>
              <a:t>palivizumab</a:t>
            </a:r>
            <a:r>
              <a:rPr lang="es-419" sz="1100" b="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Courier New" panose="02070309020205020404" pitchFamily="49" charset="0"/>
              <a:buChar char="o"/>
            </a:pPr>
            <a:r>
              <a:rPr lang="es-419" sz="1100" b="0" dirty="0">
                <a:effectLst/>
                <a:latin typeface="Calibri" panose="020F0502020204030204" pitchFamily="34" charset="0"/>
                <a:ea typeface="Calibri" panose="020F0502020204030204" pitchFamily="34" charset="0"/>
                <a:cs typeface="Times New Roman" panose="02020603050405020304" pitchFamily="18" charset="0"/>
              </a:rPr>
              <a:t>Se recomienda su uso de forma limitada, en lactantes de mayor riesgo; se administra como inyección mensual con 5 dosis administradas durante la temporada del VSR. </a:t>
            </a:r>
          </a:p>
          <a:p>
            <a:pPr marL="742950" marR="0" lvl="1" indent="-285750">
              <a:lnSpc>
                <a:spcPct val="107000"/>
              </a:lnSpc>
              <a:spcBef>
                <a:spcPts val="0"/>
              </a:spcBef>
              <a:spcAft>
                <a:spcPts val="0"/>
              </a:spcAft>
              <a:buFont typeface="Courier New" panose="02070309020205020404" pitchFamily="49" charset="0"/>
              <a:buChar char="o"/>
            </a:pPr>
            <a:r>
              <a:rPr lang="es-419" sz="1100" b="0" dirty="0">
                <a:effectLst/>
                <a:latin typeface="Calibri" panose="020F0502020204030204" pitchFamily="34" charset="0"/>
                <a:ea typeface="Calibri" panose="020F0502020204030204" pitchFamily="34" charset="0"/>
                <a:cs typeface="Times New Roman" panose="02020603050405020304" pitchFamily="18" charset="0"/>
              </a:rPr>
              <a:t>Como tal, este producto ha sido inasequible y poco práctico para la mayoría de los países, por lo que su uso se ha limitado en gran medida a los mercados de ingresos altos.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419"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2022, un nuevo </a:t>
            </a:r>
            <a:r>
              <a:rPr lang="es-419"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mAb</a:t>
            </a:r>
            <a:r>
              <a:rPr lang="es-419"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acción prolongada, llamado </a:t>
            </a:r>
            <a:r>
              <a:rPr lang="es-419"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nirsevimab</a:t>
            </a:r>
            <a:r>
              <a:rPr lang="es-419"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consiguió, primero, la aprobación en Europa y, en 2023, en Estados Unidos.</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s-419"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Está diseñado para administrarse a un lactante poco después del nacimiento o antes/durante la primera temporada del VSR para protegerlo en los primeros años de vida.</a:t>
            </a:r>
          </a:p>
          <a:p>
            <a:pPr marL="742950" marR="0" lvl="1" indent="-285750">
              <a:lnSpc>
                <a:spcPct val="107000"/>
              </a:lnSpc>
              <a:spcBef>
                <a:spcPts val="0"/>
              </a:spcBef>
              <a:spcAft>
                <a:spcPts val="0"/>
              </a:spcAft>
              <a:buFont typeface="Courier New" panose="02070309020205020404" pitchFamily="49" charset="0"/>
              <a:buChar char="o"/>
            </a:pPr>
            <a:r>
              <a:rPr lang="es-419"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Esto demuestra que los </a:t>
            </a:r>
            <a:r>
              <a:rPr lang="es-419"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mAb</a:t>
            </a:r>
            <a:r>
              <a:rPr lang="es-419"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acción prolongada administrados en una dosis son la tendencia del futuro, ya que proporcionan una protección más duradera que el </a:t>
            </a:r>
            <a:r>
              <a:rPr lang="es-419"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palivizumab</a:t>
            </a:r>
            <a:r>
              <a:rPr lang="es-419"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y reducen los puntos de contacto para la administración.</a:t>
            </a:r>
          </a:p>
          <a:p>
            <a:pPr marL="742950" marR="0" lvl="1" indent="-285750">
              <a:lnSpc>
                <a:spcPct val="107000"/>
              </a:lnSpc>
              <a:spcBef>
                <a:spcPts val="0"/>
              </a:spcBef>
              <a:spcAft>
                <a:spcPts val="0"/>
              </a:spcAft>
              <a:buFont typeface="Courier New" panose="02070309020205020404" pitchFamily="49" charset="0"/>
              <a:buChar char="o"/>
            </a:pPr>
            <a:r>
              <a:rPr lang="es-419"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2025, la Administración de Alimentos y Medicamentos de EE. UU. (FDA, por sus siglas en inglés) aprobó un segundo </a:t>
            </a:r>
            <a:r>
              <a:rPr lang="es-419"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mAb</a:t>
            </a:r>
            <a:r>
              <a:rPr lang="es-419"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acción prolongada denominado </a:t>
            </a:r>
            <a:r>
              <a:rPr lang="es-419"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clesrovimab</a:t>
            </a:r>
            <a:r>
              <a:rPr lang="es-419"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que añade una herramienta más al arsenal de prevención del VSR.</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s-419"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otro avance pionero, una vacuna materna contra el VSR obtuvo las licencias iniciales en Estados Unidos y Europa en 2023.</a:t>
            </a:r>
          </a:p>
          <a:p>
            <a:pPr marL="742950" marR="0" lvl="1" indent="-285750" algn="l" defTabSz="914400" rtl="0" eaLnBrk="1" latinLnBrk="0" hangingPunct="1">
              <a:lnSpc>
                <a:spcPct val="107000"/>
              </a:lnSpc>
              <a:spcBef>
                <a:spcPts val="0"/>
              </a:spcBef>
              <a:spcAft>
                <a:spcPts val="0"/>
              </a:spcAft>
              <a:buFont typeface="Courier New" panose="02070309020205020404" pitchFamily="49" charset="0"/>
              <a:buChar char="o"/>
            </a:pPr>
            <a:r>
              <a:rPr lang="es-419"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 administra a la futura madre para la prevención de la enfermedad grave por VSR en lactantes.</a:t>
            </a:r>
          </a:p>
          <a:p>
            <a:pPr marL="742950" marR="0" lvl="1" indent="-285750" algn="l" defTabSz="914400" rtl="0" eaLnBrk="1" latinLnBrk="0" hangingPunct="1">
              <a:lnSpc>
                <a:spcPct val="107000"/>
              </a:lnSpc>
              <a:spcBef>
                <a:spcPts val="0"/>
              </a:spcBef>
              <a:spcAft>
                <a:spcPts val="0"/>
              </a:spcAft>
              <a:buFont typeface="Courier New" panose="02070309020205020404" pitchFamily="49" charset="0"/>
              <a:buChar char="o"/>
            </a:pPr>
            <a:r>
              <a:rPr lang="es-419"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vacuna demostró eficacia y un perfil de seguridad beneficio-riesgo positivo en la evaluación clínica de fase 3. </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s-419"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vacuna materna y el </a:t>
            </a:r>
            <a:r>
              <a:rPr lang="es-419"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nirsevimab</a:t>
            </a:r>
            <a:r>
              <a:rPr lang="es-419"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se están utilizando en varios países, pero ninguno de los dos productos está aún disponible a escala mundial. </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s-419" sz="1100" b="0" strike="noStrike"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Aunque todavía no está disponible en todo el mundo, la vacuna materna está en vías de incorporarse en el mercado mundial.</a:t>
            </a:r>
          </a:p>
          <a:p>
            <a:pPr marL="742950" marR="0" lvl="1" indent="-285750">
              <a:lnSpc>
                <a:spcPct val="107000"/>
              </a:lnSpc>
              <a:spcBef>
                <a:spcPts val="0"/>
              </a:spcBef>
              <a:spcAft>
                <a:spcPts val="0"/>
              </a:spcAft>
              <a:buFont typeface="Courier New" panose="02070309020205020404" pitchFamily="49" charset="0"/>
              <a:buChar char="o"/>
            </a:pPr>
            <a:r>
              <a:rPr lang="es-419"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Sin embargo, se prevé que el precio y el suministro sean los primeros obstáculos para el acceso mundial de los </a:t>
            </a:r>
            <a:r>
              <a:rPr lang="es-419"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mAb</a:t>
            </a:r>
            <a:r>
              <a:rPr lang="es-419"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acción prolongada, y es probable que sea necesario realizar esfuerzos de configuración del mercado para superarlos.</a:t>
            </a:r>
          </a:p>
          <a:p>
            <a:pPr marL="742950" marR="0" lvl="1" indent="-285750">
              <a:lnSpc>
                <a:spcPct val="107000"/>
              </a:lnSpc>
              <a:spcBef>
                <a:spcPts val="0"/>
              </a:spcBef>
              <a:spcAft>
                <a:spcPts val="0"/>
              </a:spcAft>
              <a:buFont typeface="Courier New" panose="02070309020205020404" pitchFamily="49" charset="0"/>
              <a:buChar char="o"/>
            </a:pPr>
            <a:r>
              <a:rPr lang="es-419"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obstante, los </a:t>
            </a:r>
            <a:r>
              <a:rPr lang="es-419"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mAb</a:t>
            </a:r>
            <a:r>
              <a:rPr lang="es-419"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son una clase de productos de prevención contra el VSR apasionante y que cambia las reglas del juego.</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s-419" sz="1100" b="0" dirty="0">
                <a:solidFill>
                  <a:schemeClr val="tx1"/>
                </a:solidFill>
                <a:effectLst/>
                <a:latin typeface="Segoe UI" panose="020B0502040204020203" pitchFamily="34" charset="0"/>
                <a:ea typeface="Calibri" panose="020F0502020204030204" pitchFamily="34" charset="0"/>
              </a:rPr>
              <a:t>En septiembre de 2024, la OMS recomendó la introducción en todos los países de la vacuna materna contra el VSR y los </a:t>
            </a:r>
            <a:r>
              <a:rPr lang="es-419" sz="1100" b="0" dirty="0" err="1">
                <a:solidFill>
                  <a:schemeClr val="tx1"/>
                </a:solidFill>
                <a:effectLst/>
                <a:latin typeface="Segoe UI" panose="020B0502040204020203" pitchFamily="34" charset="0"/>
                <a:ea typeface="Calibri" panose="020F0502020204030204" pitchFamily="34" charset="0"/>
              </a:rPr>
              <a:t>mAb</a:t>
            </a:r>
            <a:r>
              <a:rPr lang="es-419" sz="1100" b="0" dirty="0">
                <a:solidFill>
                  <a:schemeClr val="tx1"/>
                </a:solidFill>
                <a:effectLst/>
                <a:latin typeface="Segoe UI" panose="020B0502040204020203" pitchFamily="34" charset="0"/>
                <a:ea typeface="Calibri" panose="020F0502020204030204" pitchFamily="34" charset="0"/>
              </a:rPr>
              <a:t> de acción prolongada, lo que supone un paso clave en la vía política hacia su uso para salvar vidas. Es especialmente cierto en los mercados de ingresos bajos y medios, donde se produce la gran mayoría de las muertes por VSR. </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s-419" sz="1100" b="0" dirty="0">
                <a:solidFill>
                  <a:schemeClr val="tx1"/>
                </a:solidFill>
                <a:effectLst/>
                <a:latin typeface="Segoe UI" panose="020B0502040204020203" pitchFamily="34" charset="0"/>
                <a:ea typeface="Calibri" panose="020F0502020204030204" pitchFamily="34" charset="0"/>
              </a:rPr>
              <a:t>En marzo de 2025, la vacuna materna contra el virus sincitial respiratorio obtuvo la precalificación de la OMS, que es un requisito para que el producto pueda optar a la financiación de </a:t>
            </a:r>
            <a:r>
              <a:rPr lang="es-419" sz="1100" b="0" dirty="0" err="1">
                <a:solidFill>
                  <a:schemeClr val="tx1"/>
                </a:solidFill>
                <a:effectLst/>
                <a:latin typeface="Segoe UI" panose="020B0502040204020203" pitchFamily="34" charset="0"/>
                <a:ea typeface="Calibri" panose="020F0502020204030204" pitchFamily="34" charset="0"/>
              </a:rPr>
              <a:t>Gavi</a:t>
            </a:r>
            <a:r>
              <a:rPr lang="es-419" sz="1100" b="0" dirty="0">
                <a:solidFill>
                  <a:schemeClr val="tx1"/>
                </a:solidFill>
                <a:effectLst/>
                <a:latin typeface="Segoe UI" panose="020B0502040204020203" pitchFamily="34" charset="0"/>
                <a:ea typeface="Calibri" panose="020F0502020204030204" pitchFamily="34" charset="0"/>
              </a:rPr>
              <a:t> y ser adquirido por organismos de las Naciones Unidas, como UNICEF, para su uso en mercados de ingresos bajos y medios.</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s-419" sz="1100" b="0" dirty="0">
                <a:solidFill>
                  <a:schemeClr val="tx1"/>
                </a:solidFill>
                <a:effectLst/>
                <a:latin typeface="Segoe UI" panose="020B0502040204020203" pitchFamily="34" charset="0"/>
                <a:ea typeface="Calibri" panose="020F0502020204030204" pitchFamily="34" charset="0"/>
              </a:rPr>
              <a:t>El Grupo Técnico Asesor de la Organización Panamericana de la Salud (OPS) también recomienda la vacuna materna.</a:t>
            </a:r>
          </a:p>
          <a:p>
            <a:pPr marL="285750" marR="0" lvl="0" indent="-285750" algn="l" defTabSz="914400" rtl="0" eaLnBrk="1" latinLnBrk="0" hangingPunct="1">
              <a:lnSpc>
                <a:spcPct val="107000"/>
              </a:lnSpc>
              <a:spcBef>
                <a:spcPts val="0"/>
              </a:spcBef>
              <a:spcAft>
                <a:spcPts val="0"/>
              </a:spcAft>
              <a:buFont typeface="Courier New" panose="02070309020205020404" pitchFamily="49" charset="0"/>
              <a:buChar char="o"/>
            </a:pPr>
            <a:r>
              <a:rPr lang="es-419"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Ambos productos podrían tener un gran impacto en la protección de los lactantes en los primeros meses de vida, los de mayor riesgo.</a:t>
            </a:r>
          </a:p>
          <a:p>
            <a:pPr marL="285750" marR="0" lvl="0" indent="-285750" algn="l" defTabSz="914400" rtl="0" eaLnBrk="1" latinLnBrk="0" hangingPunct="1">
              <a:lnSpc>
                <a:spcPct val="107000"/>
              </a:lnSpc>
              <a:spcBef>
                <a:spcPts val="0"/>
              </a:spcBef>
              <a:spcAft>
                <a:spcPts val="0"/>
              </a:spcAft>
              <a:buFont typeface="Courier New" panose="02070309020205020404" pitchFamily="49" charset="0"/>
              <a:buChar char="o"/>
            </a:pPr>
            <a:r>
              <a:rPr lang="es-419" sz="1800" b="0" dirty="0">
                <a:solidFill>
                  <a:schemeClr val="tx1"/>
                </a:solidFill>
                <a:effectLst/>
                <a:latin typeface="Segoe UI" panose="020B0502040204020203" pitchFamily="34" charset="0"/>
                <a:ea typeface="Calibri" panose="020F0502020204030204" pitchFamily="34" charset="0"/>
              </a:rPr>
              <a:t>Ahora, la recomendación de la OMS para la inmunización contra el VSR es una oportunidad para catalizar los preparativos para poner estos productos al servicio de un uso más amplio que salve vidas, superando las barreras para el acceso y la implementación, permitiendo la elección informada del producto y acortando el plazo para la disponibilidad del producto en los mercados de ingresos bajos y medios</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s-419"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a:t>
            </a:r>
            <a:r>
              <a:rPr lang="es-419" sz="1800" b="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n próximo paso importante será acelerar el calendario de acceso al mercado mundial</a:t>
            </a:r>
            <a:r>
              <a:rPr lang="es-419"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s-419"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julio de 2025, </a:t>
            </a:r>
            <a:r>
              <a:rPr lang="es-419"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Gavi</a:t>
            </a:r>
            <a:r>
              <a:rPr lang="es-419"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se comprometió a abrir una ventana de financiación para establecer un programa de vacunas maternas contra el VSR, allanando el camino para que comiencen las introducciones en los países.</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12</a:t>
            </a:fld>
            <a:endParaRPr lang="en-US"/>
          </a:p>
        </p:txBody>
      </p:sp>
    </p:spTree>
    <p:extLst>
      <p:ext uri="{BB962C8B-B14F-4D97-AF65-F5344CB8AC3E}">
        <p14:creationId xmlns:p14="http://schemas.microsoft.com/office/powerpoint/2010/main" val="3291537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La mayor parte de la información sobre la carga del VSR procede de estudios prospectivos de vigilancia, siendo PERCH uno de los mayores estudios de neumonía pediátrica en países de ingresos bajos y medios realizados hasta la fecha.</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Implementado entre 2011 y 2014, el estudio PERCH se propuso determinar la etiología de la neumonía en niños hospitalizados en 7 países: 5 en África y 2 en Asia. </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En el estudio participaron más de 4000 (4232) niños hospitalizados con casos de neumonía grave y muy grave, se recogieron muchas muestras y se realizaron múltiples pruebas diagnósticas.</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El estudio incluyó más de 5000 controles (5325). </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Se utilizó un algoritmo analítico único para identificar la etiología de cada episodio de neumonía.  </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Se observó que el VSR era la etiología más frecuente entre las neumonías graves y muy graves en órdenes de magnitud.  </a:t>
            </a:r>
          </a:p>
          <a:p>
            <a:pPr marL="742950" marR="0" lvl="1" indent="-285750" algn="l" defTabSz="914400" rtl="0" eaLnBrk="1" latinLnBrk="0" hangingPunct="1">
              <a:lnSpc>
                <a:spcPct val="107000"/>
              </a:lnSpc>
              <a:spcBef>
                <a:spcPts val="0"/>
              </a:spcBef>
              <a:spcAft>
                <a:spcPts val="800"/>
              </a:spcAft>
              <a:buFont typeface="Courier New" panose="02070309020205020404" pitchFamily="49" charset="0"/>
              <a:buChar char="o"/>
            </a:pPr>
            <a:r>
              <a:rPr lang="es-419"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Aunque no lo parezca a primera vista, el área del círculo del VSR es proporcionalmente correcta en comparación con los círculos de las demás enfermedades. El VSR representa un porcentaje asombroso del pastel de la neumonía.</a:t>
            </a:r>
          </a:p>
          <a:p>
            <a:pPr marL="742950" marR="0" lvl="1" indent="-285750">
              <a:lnSpc>
                <a:spcPct val="107000"/>
              </a:lnSpc>
              <a:spcBef>
                <a:spcPts val="0"/>
              </a:spcBef>
              <a:spcAft>
                <a:spcPts val="80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Fue la etiología más frecuente en niños de todas las edades, pero sobre todo en lactantes durante el primer año de vida, donde representó cerca del 40 % de todos los casos de neumonía.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705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800">
                <a:effectLst/>
                <a:latin typeface="Calibri" panose="020F0502020204030204" pitchFamily="34" charset="0"/>
                <a:ea typeface="Calibri" panose="020F0502020204030204" pitchFamily="34" charset="0"/>
                <a:cs typeface="Times New Roman" panose="02020603050405020304" pitchFamily="18" charset="0"/>
              </a:rPr>
              <a:t>Otro estudio a gran escala denominado ANISA se llevó a cabo entre 2011 y 2014 en 5 centros de 3 países del sur de Asia: Bangladesh, India y Pakistán.</a:t>
            </a:r>
          </a:p>
          <a:p>
            <a:pPr marL="342900" marR="0" lvl="0" indent="-342900">
              <a:lnSpc>
                <a:spcPct val="107000"/>
              </a:lnSpc>
              <a:spcBef>
                <a:spcPts val="0"/>
              </a:spcBef>
              <a:spcAft>
                <a:spcPts val="0"/>
              </a:spcAft>
              <a:buFont typeface="Symbol" panose="05050102010706020507" pitchFamily="18" charset="2"/>
              <a:buChar char=""/>
            </a:pPr>
            <a:r>
              <a:rPr lang="es-419" sz="1800">
                <a:effectLst/>
                <a:latin typeface="Calibri" panose="020F0502020204030204" pitchFamily="34" charset="0"/>
                <a:ea typeface="Calibri" panose="020F0502020204030204" pitchFamily="34" charset="0"/>
                <a:cs typeface="Times New Roman" panose="02020603050405020304" pitchFamily="18" charset="0"/>
              </a:rPr>
              <a:t>El propósito era estimar las proporciones de causas infecciosas específicas de posibles infecciones bacterianas graves en niños &lt; 2 meses de vida, en comparación con controles sanos.</a:t>
            </a:r>
          </a:p>
          <a:p>
            <a:pPr marL="342900" marR="0" lvl="0" indent="-342900">
              <a:lnSpc>
                <a:spcPct val="107000"/>
              </a:lnSpc>
              <a:spcBef>
                <a:spcPts val="0"/>
              </a:spcBef>
              <a:spcAft>
                <a:spcPts val="800"/>
              </a:spcAft>
              <a:buFont typeface="Symbol" panose="05050102010706020507" pitchFamily="18" charset="2"/>
              <a:buChar char=""/>
            </a:pPr>
            <a:r>
              <a:rPr lang="es-419" sz="1800">
                <a:effectLst/>
                <a:latin typeface="Calibri" panose="020F0502020204030204" pitchFamily="34" charset="0"/>
                <a:ea typeface="Calibri" panose="020F0502020204030204" pitchFamily="34" charset="0"/>
                <a:cs typeface="Times New Roman" panose="02020603050405020304" pitchFamily="18" charset="0"/>
              </a:rPr>
              <a:t>Sorprendentemente, el VSR fue el patógeno más detectado en niños con posible infección bacteriana grave en los dos primeros meses de vida, identificado en el 6,5 % de todas las infecciones.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14</a:t>
            </a:fld>
            <a:endParaRPr lang="en-US"/>
          </a:p>
        </p:txBody>
      </p:sp>
    </p:spTree>
    <p:extLst>
      <p:ext uri="{BB962C8B-B14F-4D97-AF65-F5344CB8AC3E}">
        <p14:creationId xmlns:p14="http://schemas.microsoft.com/office/powerpoint/2010/main" val="2736264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A la hora de desarrollar estrategias de prevención del VSR, la estacionalidad del virus será una consideración importante.</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En muchas zonas se observa actividad estacional del VSR.</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Las regiones templadas presentan una clara estacionalidad, normalmente durante el otoño y el invierno.</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Las zonas subtempladas (o subtropicales) tienen picos estacionales con circulación de bajo nivel durante todo el año.</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Las zonas ecuatoriales tienen circulación todo el año.  </a:t>
            </a:r>
          </a:p>
          <a:p>
            <a:pPr marL="285750" marR="0" lvl="0" indent="-285750">
              <a:lnSpc>
                <a:spcPct val="107000"/>
              </a:lnSpc>
              <a:spcBef>
                <a:spcPts val="0"/>
              </a:spcBef>
              <a:spcAft>
                <a:spcPts val="80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El momento de la circulación estacional del VSR puede variar de un año a otro, lo que añade complejidad a los esfuerzos de prevención.</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15</a:t>
            </a:fld>
            <a:endParaRPr lang="en-US"/>
          </a:p>
        </p:txBody>
      </p:sp>
    </p:spTree>
    <p:extLst>
      <p:ext uri="{BB962C8B-B14F-4D97-AF65-F5344CB8AC3E}">
        <p14:creationId xmlns:p14="http://schemas.microsoft.com/office/powerpoint/2010/main" val="3646337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Las repercusiones del VSR van más allá de la enfermedad y la muerte.</a:t>
            </a:r>
          </a:p>
          <a:p>
            <a:pPr marL="742950" marR="0" lvl="1" indent="-285750" algn="l" defTabSz="914400" rtl="0" eaLnBrk="1" latinLnBrk="0" hangingPunct="1">
              <a:lnSpc>
                <a:spcPct val="107000"/>
              </a:lnSpc>
              <a:spcBef>
                <a:spcPts val="0"/>
              </a:spcBef>
              <a:spcAft>
                <a:spcPts val="0"/>
              </a:spcAft>
              <a:buFont typeface="Courier New" panose="02070309020205020404" pitchFamily="49" charset="0"/>
              <a:buChar char="o"/>
            </a:pPr>
            <a:r>
              <a:rPr lang="es-419"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falta histórica </a:t>
            </a:r>
            <a:r>
              <a:rPr lang="es-419"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 medidas de prevención ampliamente disponibles ha hecho que las familias y los sistemas sanitarios hayan tenido que soportar la mayor parte de los costos económicos derivados de la gestión de los casos de VSR y sus complicaciones.</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Los datos existentes y emergentes muestran que el VSR causa una carga económica sustancial sobre los medios de subsistencia y los sistemas sanitarios en todo el espectro de niveles de ingresos de los países.</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Por ejemplo, el costo medio de una sola visita hospitalaria por VSR se ha estimado en el 32 % de los ingresos mensuales de un hogar en Malawi. </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En Bangladesh, el costo medio a cargo del paciente de la hospitalización por VSR se sitúa en torno al 24 % de los ingresos familiares mensuales. Para las familias más pobres, el porcentaje se eleva al 32 %. </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En términos de costos para los sistemas sanitarios, el costo directo anual medio de la hospitalización en Bangladesh ronda los USD 10 millones.</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PERCH descubrió que, en 5 países africanos, entre el 5 % y el 10 % de las admisiones hospitalarias de niños menores de 5 años se debían al VSR.</a:t>
            </a:r>
          </a:p>
          <a:p>
            <a:pPr marL="342900" marR="0" lvl="0" indent="-342900">
              <a:lnSpc>
                <a:spcPct val="107000"/>
              </a:lnSpc>
              <a:spcBef>
                <a:spcPts val="0"/>
              </a:spcBef>
              <a:spcAft>
                <a:spcPts val="80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En general, la prevención generalizada del VSR podría contribuir en gran medida a liberar valiosos recursos para los hogares y los sistemas sanitarios.</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16</a:t>
            </a:fld>
            <a:endParaRPr lang="en-US"/>
          </a:p>
        </p:txBody>
      </p:sp>
    </p:spTree>
    <p:extLst>
      <p:ext uri="{BB962C8B-B14F-4D97-AF65-F5344CB8AC3E}">
        <p14:creationId xmlns:p14="http://schemas.microsoft.com/office/powerpoint/2010/main" val="3323261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La comunidad médica ha estado buscando formas de prevenir las enfermedades graves provocadas por el VSR durante las últimas décadas, desde que se identificó el virus en 1956. Pero se ha enfrentado a obstáculos para desarrollar una vacuna.</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Los esfuerzos se estancaron debido a problemas de seguridad después de que los ensayos clínicos de una vacuna candidata en 1966 provocaran un agravamiento de la enfermedad en participantes que no habían sido infectados por el VSR y que posteriormente se infectaron de forma natural.</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El anticuerpo monoclonal, Palivizumab, se autorizó en 1998, pero no está ampliamente disponible en las economías de ingresos bajos y medios debido a las barreras de costo y suministro.</a:t>
            </a:r>
          </a:p>
          <a:p>
            <a:pPr marL="342900" marR="0" lvl="0" indent="-342900">
              <a:lnSpc>
                <a:spcPct val="107000"/>
              </a:lnSpc>
              <a:spcBef>
                <a:spcPts val="0"/>
              </a:spcBef>
              <a:spcAft>
                <a:spcPts val="0"/>
              </a:spcAft>
              <a:buFont typeface="Symbol" panose="05050102010706020507" pitchFamily="18" charset="2"/>
              <a:buChar char=""/>
            </a:pPr>
            <a:r>
              <a:rPr lang="es-419" sz="1100" b="0">
                <a:effectLst/>
                <a:latin typeface="Calibri" panose="020F0502020204030204" pitchFamily="34" charset="0"/>
                <a:ea typeface="Calibri" panose="020F0502020204030204" pitchFamily="34" charset="0"/>
                <a:cs typeface="Times New Roman" panose="02020603050405020304" pitchFamily="18" charset="0"/>
              </a:rPr>
              <a:t>Ahora, sin embargo, se ha iniciado un renacimiento del desarrollo de productos de prevención del VSR, impulsado por los avances científicos de la década de 2010 que mejoraron nuestra comprensión del VSR y condujeron al desarrollo de nuevas tecnologías que no corren el riesgo de provocar un aumento de la enfermedad.</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Así que volvamos a la proteína F que mencionamos al principio de esta charla.</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En 2013, un avance clave fue la identificación de la conformación previa a la fusión de la proteína F del VSR en el virus.</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Los anticuerpos neutralizantes se dirigen a la proteína pre-F, impidiendo que las células se infecten.</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Esta nueva tecnología </a:t>
            </a:r>
            <a:r>
              <a:rPr lang="es-419" sz="1100" b="0">
                <a:effectLst/>
                <a:latin typeface="Calibri" panose="020F0502020204030204" pitchFamily="34" charset="0"/>
                <a:ea typeface="Calibri" panose="020F0502020204030204" pitchFamily="34" charset="0"/>
                <a:cs typeface="Times New Roman" panose="02020603050405020304" pitchFamily="18" charset="0"/>
              </a:rPr>
              <a:t>da lugar a PRODUCTOS DE PREVENCIÓN MÁS EFICACES que </a:t>
            </a:r>
            <a:r>
              <a:rPr lang="es-419" sz="1100">
                <a:effectLst/>
                <a:latin typeface="Calibri" panose="020F0502020204030204" pitchFamily="34" charset="0"/>
                <a:ea typeface="Calibri" panose="020F0502020204030204" pitchFamily="34" charset="0"/>
                <a:cs typeface="Times New Roman" panose="02020603050405020304" pitchFamily="18" charset="0"/>
              </a:rPr>
              <a:t>proporcionan</a:t>
            </a:r>
            <a:r>
              <a:rPr lang="es-419" sz="1100" b="1" strike="sngStrike">
                <a:effectLst/>
                <a:latin typeface="Calibri" panose="020F0502020204030204" pitchFamily="34" charset="0"/>
                <a:ea typeface="Calibri" panose="020F0502020204030204" pitchFamily="34" charset="0"/>
                <a:cs typeface="Times New Roman" panose="02020603050405020304" pitchFamily="18" charset="0"/>
              </a:rPr>
              <a:t> </a:t>
            </a:r>
            <a:r>
              <a:rPr lang="es-419" sz="1100">
                <a:effectLst/>
                <a:latin typeface="Calibri" panose="020F0502020204030204" pitchFamily="34" charset="0"/>
                <a:ea typeface="Calibri" panose="020F0502020204030204" pitchFamily="34" charset="0"/>
                <a:cs typeface="Times New Roman" panose="02020603050405020304" pitchFamily="18" charset="0"/>
              </a:rPr>
              <a:t>inmunidad más duradera y resuelve los riesgos de seguridad observados con el enfoque inactivado con formalina de la década de 1960.</a:t>
            </a:r>
          </a:p>
          <a:p>
            <a:pPr marL="342900" marR="0" lvl="0" indent="-342900">
              <a:lnSpc>
                <a:spcPct val="107000"/>
              </a:lnSpc>
              <a:spcBef>
                <a:spcPts val="0"/>
              </a:spcBef>
              <a:spcAft>
                <a:spcPts val="80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En cuanto a la protección de lactantes y niños pequeños, se están desarrollando anticuerpos monoclonales </a:t>
            </a:r>
            <a:r>
              <a:rPr lang="es-419" sz="1100" b="0">
                <a:effectLst/>
                <a:latin typeface="Calibri" panose="020F0502020204030204" pitchFamily="34" charset="0"/>
                <a:ea typeface="Calibri" panose="020F0502020204030204" pitchFamily="34" charset="0"/>
                <a:cs typeface="Times New Roman" panose="02020603050405020304" pitchFamily="18" charset="0"/>
              </a:rPr>
              <a:t>de acción prolongada</a:t>
            </a:r>
            <a:r>
              <a:rPr lang="es-419" sz="1100">
                <a:effectLst/>
                <a:latin typeface="Calibri" panose="020F0502020204030204" pitchFamily="34" charset="0"/>
                <a:ea typeface="Calibri" panose="020F0502020204030204" pitchFamily="34" charset="0"/>
                <a:cs typeface="Times New Roman" panose="02020603050405020304" pitchFamily="18" charset="0"/>
              </a:rPr>
              <a:t> y una vacuna materna para administrar durante el embarazo, todos estos basados en la tecnología pre-F. </a:t>
            </a:r>
          </a:p>
          <a:p>
            <a:pPr marL="342900" marR="0" lvl="0" indent="-342900">
              <a:lnSpc>
                <a:spcPct val="107000"/>
              </a:lnSpc>
              <a:spcBef>
                <a:spcPts val="0"/>
              </a:spcBef>
              <a:spcAft>
                <a:spcPts val="80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El mAb de acción prolongada de AstraZeneca, nirsevimab, obtuvo la licencia por primera vez en 2022 en Europa y en 2023 en EE. UU., aunque se espera que este producto requiera la configuración del mercado para que sea posible su acceso global.</a:t>
            </a:r>
          </a:p>
          <a:p>
            <a:pPr marL="342900" marR="0" lvl="0" indent="-342900">
              <a:lnSpc>
                <a:spcPct val="107000"/>
              </a:lnSpc>
              <a:spcBef>
                <a:spcPts val="0"/>
              </a:spcBef>
              <a:spcAft>
                <a:spcPts val="80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Otra novedad de 2023 fue que la FDA de EE. UU. aprobó la vacuna recombinante pre-F contra el VSR de GSK, Arexvy, en mayo de 2023. Posteriormente, aprobó Abrysvo de Pfizer en junio de 2023 para la prevención de la enfermedad de las vías respiratorias inferiores causada por el VSR en personas de 60 años o más. </a:t>
            </a:r>
          </a:p>
          <a:p>
            <a:pPr marL="800100" marR="0" lvl="1" indent="-342900">
              <a:lnSpc>
                <a:spcPct val="107000"/>
              </a:lnSpc>
              <a:spcBef>
                <a:spcPts val="0"/>
              </a:spcBef>
              <a:spcAft>
                <a:spcPts val="80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Estas fueron las primeras licencias de una vacuna contra el VSR.</a:t>
            </a:r>
          </a:p>
          <a:p>
            <a:pPr marL="342900" marR="0" lvl="0" indent="-342900">
              <a:lnSpc>
                <a:spcPct val="107000"/>
              </a:lnSpc>
              <a:spcBef>
                <a:spcPts val="0"/>
              </a:spcBef>
              <a:spcAft>
                <a:spcPts val="80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En un acontecimiento emocionante para el mercado mundial, Abrysvo, la vacuna contra el VSR pre-F de Pfizer, fue aprobada por primera vez en EE. UU. y Europa para su uso en el embarazo, y ahora está aprobada </a:t>
            </a:r>
            <a:r>
              <a:rPr lang="es-419" sz="1100" b="0">
                <a:effectLst/>
                <a:latin typeface="Calibri" panose="020F0502020204030204" pitchFamily="34" charset="0"/>
                <a:ea typeface="Calibri" panose="020F0502020204030204" pitchFamily="34" charset="0"/>
                <a:cs typeface="Times New Roman" panose="02020603050405020304" pitchFamily="18" charset="0"/>
              </a:rPr>
              <a:t>y se utiliza en varios países. Sin embargo, aún no está disponible en todo el mundo</a:t>
            </a:r>
            <a:r>
              <a:rPr lang="es-419" sz="110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s-419" sz="1100" b="0">
                <a:effectLst/>
                <a:latin typeface="Calibri" panose="020F0502020204030204" pitchFamily="34" charset="0"/>
                <a:ea typeface="Calibri" panose="020F0502020204030204" pitchFamily="34" charset="0"/>
                <a:cs typeface="Times New Roman" panose="02020603050405020304" pitchFamily="18" charset="0"/>
              </a:rPr>
              <a:t>En septiembre de 2024, el Grupo de Expertos en Asesoramiento Estratégico sobre Inmunización (SAGE, por sus siglas en inglés) de la Organización Mundial de la Salud (OMS) recomendó que todos los países introdujeran la vacunación materna y la administración de anticuerpos monoclonales (mAb) de acción prolongada para la prevención de la enfermedad grave por virus sincitial respiratorio (VSR) en lactantes pequeños.</a:t>
            </a:r>
            <a:r>
              <a:rPr lang="es-419" sz="1100" b="1">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 </a:t>
            </a:r>
            <a:r>
              <a:rPr lang="es-419" sz="1100" b="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En mayo de 2025, la OMS publicó su primer documento de posición en el que se esbozaban estas recomendaciones para proteger a los niños del VSR</a:t>
            </a:r>
            <a:r>
              <a:rPr lang="es-419" sz="1100" b="0" i="0">
                <a:solidFill>
                  <a:schemeClr val="tx1"/>
                </a:solidFill>
                <a:effectLst/>
                <a:latin typeface="+mn-lt"/>
                <a:ea typeface="+mn-ea"/>
                <a:cs typeface="+mn-cs"/>
              </a:rPr>
              <a:t>.</a:t>
            </a:r>
          </a:p>
          <a:p>
            <a:pPr marL="800100" marR="0" lvl="1" indent="-342900">
              <a:lnSpc>
                <a:spcPct val="107000"/>
              </a:lnSpc>
              <a:spcBef>
                <a:spcPts val="0"/>
              </a:spcBef>
              <a:spcAft>
                <a:spcPts val="800"/>
              </a:spcAft>
              <a:buFont typeface="Symbol" panose="05050102010706020507" pitchFamily="18" charset="2"/>
              <a:buChar char=""/>
            </a:pPr>
            <a:r>
              <a:rPr lang="es-419" sz="1100" b="0">
                <a:effectLst/>
                <a:latin typeface="Calibri" panose="020F0502020204030204" pitchFamily="34" charset="0"/>
                <a:ea typeface="Calibri" panose="020F0502020204030204" pitchFamily="34" charset="0"/>
                <a:cs typeface="Times New Roman" panose="02020603050405020304" pitchFamily="18" charset="0"/>
              </a:rPr>
              <a:t>Una recomendación de la OMS es un paso necesario en el camino político para ampliar y apoyar el uso de productos de inmunización, especialmente en los mercados de ingresos bajos y medios, donde la necesidad es mayor.</a:t>
            </a:r>
          </a:p>
          <a:p>
            <a:pPr marL="800100" marR="0" lvl="1" indent="-342900">
              <a:lnSpc>
                <a:spcPct val="107000"/>
              </a:lnSpc>
              <a:spcBef>
                <a:spcPts val="0"/>
              </a:spcBef>
              <a:spcAft>
                <a:spcPts val="800"/>
              </a:spcAft>
              <a:buFont typeface="Symbol" panose="05050102010706020507" pitchFamily="18" charset="2"/>
              <a:buChar char=""/>
            </a:pPr>
            <a:r>
              <a:rPr lang="es-419" b="0"/>
              <a:t>La recomendación de la OMS es una oportunidad para catalizar los preparativos para dar un uso más amplio a estos productos que salvan vidas, superando las barreras al acceso y la aplicación, permitiendo la elección informada del producto y acortando el plazo para su disponibilidad en los mercados de ingresos bajos y medios.</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s-419" sz="1200" b="0">
                <a:solidFill>
                  <a:schemeClr val="tx1"/>
                </a:solidFill>
                <a:effectLst/>
                <a:latin typeface="Segoe UI" panose="020B0502040204020203" pitchFamily="34" charset="0"/>
                <a:ea typeface="Calibri" panose="020F0502020204030204" pitchFamily="34" charset="0"/>
              </a:rPr>
              <a:t>En marzo de 2025, la vacuna materna contra el VSR obtuvo la precalificación de la OMS, lo que permitió que el producto pudiera optar a la financiación de Gavi y ser adquirido por organismos de las Naciones Unidas, como UNICEF, para su uso en mercados de ingresos bajos y medios. </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s-419" sz="1200" b="0" i="0">
                <a:solidFill>
                  <a:schemeClr val="tx1"/>
                </a:solidFill>
                <a:effectLst/>
                <a:latin typeface="+mn-lt"/>
                <a:ea typeface="+mn-ea"/>
                <a:cs typeface="+mn-cs"/>
              </a:rPr>
              <a:t>En julio de 2025, Gavi </a:t>
            </a:r>
            <a:r>
              <a:rPr lang="es-419"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 comprometió a abrir una ventana de financiación para establecer un programa de vacunas maternas contra el VSR, allanando el camino para que comiencen las introducciones en los países.</a:t>
            </a:r>
          </a:p>
          <a:p>
            <a:pPr marL="342900" marR="0" lvl="0" indent="-342900">
              <a:lnSpc>
                <a:spcPct val="107000"/>
              </a:lnSpc>
              <a:spcBef>
                <a:spcPts val="0"/>
              </a:spcBef>
              <a:spcAft>
                <a:spcPts val="800"/>
              </a:spcAft>
              <a:buFont typeface="Symbol" panose="05050102010706020507" pitchFamily="18" charset="2"/>
              <a:buChar char=""/>
            </a:pPr>
            <a:r>
              <a:rPr lang="es-419" b="0"/>
              <a:t>Otro candidato a mAb de acción prolongada contra el VSR desarrollado por MSD (Merck) denominado clesrovimab (nombre comercial ENFLONSIA) recibió la aprobación de la FDA de EE. UU. en junio de 2025.</a:t>
            </a:r>
          </a:p>
          <a:p>
            <a:pPr marL="800100" lvl="1" indent="-342900">
              <a:lnSpc>
                <a:spcPct val="107000"/>
              </a:lnSpc>
              <a:spcAft>
                <a:spcPts val="800"/>
              </a:spcAft>
              <a:buFont typeface="Symbol" panose="05050102010706020507" pitchFamily="18" charset="2"/>
              <a:buChar char=""/>
            </a:pPr>
            <a:r>
              <a:rPr lang="es-419" b="0"/>
              <a:t>Disponer de un segundo anticuerpo monoclonal podría ampliar el acceso al mercado mundial de estos eficaces productos.</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endParaRPr lang="en-US" sz="1200" b="1" spc="15" dirty="0">
              <a:solidFill>
                <a:schemeClr val="tx1"/>
              </a:solidFill>
              <a:effectLst/>
              <a:latin typeface="Segoe UI" panose="020B0502040204020203" pitchFamily="34" charset="0"/>
              <a:ea typeface="Calibri" panose="020F0502020204030204" pitchFamily="34" charset="0"/>
            </a:endParaRPr>
          </a:p>
          <a:p>
            <a:pPr marL="800100" marR="0" lvl="1" indent="-342900">
              <a:lnSpc>
                <a:spcPct val="107000"/>
              </a:lnSpc>
              <a:spcBef>
                <a:spcPts val="0"/>
              </a:spcBef>
              <a:spcAft>
                <a:spcPts val="800"/>
              </a:spcAft>
              <a:buFont typeface="Symbol" panose="05050102010706020507" pitchFamily="18" charset="2"/>
              <a:buChar char=""/>
            </a:pPr>
            <a:endParaRPr lang="en-US" b="1" dirty="0"/>
          </a:p>
          <a:p>
            <a:pPr marL="342900" marR="0" lvl="0" indent="-342900">
              <a:lnSpc>
                <a:spcPct val="107000"/>
              </a:lnSpc>
              <a:spcBef>
                <a:spcPts val="0"/>
              </a:spcBef>
              <a:spcAft>
                <a:spcPts val="800"/>
              </a:spcAft>
              <a:buFont typeface="Symbol" panose="05050102010706020507" pitchFamily="18" charset="2"/>
              <a:buChar cha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8024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Ambos enfoques están diseñados para proporcionar protección pasiva a través de anticuerpos para proteger a los bebés en los primeros meses de vida: los más vulnerables.</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La diana inmunitaria de ambos enfoques es la proteína de fusión de superficie del VSR, o proteína F, responsable de la fusión de la membrana vírica con la membrana de la célula huésped. </a:t>
            </a:r>
          </a:p>
          <a:p>
            <a:pPr marL="342900" marR="0" lvl="0" indent="-342900">
              <a:lnSpc>
                <a:spcPct val="107000"/>
              </a:lnSpc>
              <a:spcBef>
                <a:spcPts val="0"/>
              </a:spcBef>
              <a:spcAft>
                <a:spcPts val="0"/>
              </a:spcAft>
              <a:buFont typeface="Symbol" panose="05050102010706020507" pitchFamily="18" charset="2"/>
              <a:buChar char=""/>
            </a:pPr>
            <a:r>
              <a:rPr lang="es-419" sz="1100" b="0">
                <a:effectLst/>
                <a:latin typeface="Calibri" panose="020F0502020204030204" pitchFamily="34" charset="0"/>
                <a:ea typeface="Calibri" panose="020F0502020204030204" pitchFamily="34" charset="0"/>
                <a:cs typeface="Times New Roman" panose="02020603050405020304" pitchFamily="18" charset="0"/>
              </a:rPr>
              <a:t>Las vacunas maternas, diseñadas para proporcionar protección durante el embarazo, son una forma de generar anticuerpos que se transfieren a los recién nacidos, y además mejoran la inmunidad materna. </a:t>
            </a:r>
          </a:p>
          <a:p>
            <a:pPr marL="742950" marR="0" lvl="1" indent="-285750">
              <a:lnSpc>
                <a:spcPct val="107000"/>
              </a:lnSpc>
              <a:spcBef>
                <a:spcPts val="0"/>
              </a:spcBef>
              <a:spcAft>
                <a:spcPts val="0"/>
              </a:spcAft>
              <a:buFont typeface="Courier New" panose="02070309020205020404" pitchFamily="49" charset="0"/>
              <a:buChar char="o"/>
            </a:pPr>
            <a:r>
              <a:rPr lang="es-419" sz="1100" b="0">
                <a:effectLst/>
                <a:latin typeface="Calibri" panose="020F0502020204030204" pitchFamily="34" charset="0"/>
                <a:ea typeface="Calibri" panose="020F0502020204030204" pitchFamily="34" charset="0"/>
                <a:cs typeface="Times New Roman" panose="02020603050405020304" pitchFamily="18" charset="0"/>
              </a:rPr>
              <a:t>Las vacunas maternas aumentan la concentración de anticuerpos neutralizantes, que luego se transfieren de forma natural a través de la placenta, para proteger directamente a los lactantes durante meses después del nacimiento.</a:t>
            </a:r>
          </a:p>
          <a:p>
            <a:pPr marL="285750" marR="0" lvl="0" indent="-285750">
              <a:lnSpc>
                <a:spcPct val="107000"/>
              </a:lnSpc>
              <a:spcBef>
                <a:spcPts val="0"/>
              </a:spcBef>
              <a:spcAft>
                <a:spcPts val="800"/>
              </a:spcAft>
              <a:buFont typeface="Courier New" panose="02070309020205020404" pitchFamily="49" charset="0"/>
              <a:buChar char="o"/>
            </a:pPr>
            <a:r>
              <a:rPr lang="es-419" sz="1100" b="0">
                <a:effectLst/>
                <a:latin typeface="Calibri" panose="020F0502020204030204" pitchFamily="34" charset="0"/>
                <a:ea typeface="Calibri" panose="020F0502020204030204" pitchFamily="34" charset="0"/>
                <a:cs typeface="Times New Roman" panose="02020603050405020304" pitchFamily="18" charset="0"/>
              </a:rPr>
              <a:t>La vacunación se debe programar durante el embarazo para maximizar la transferencia de anticuerpos al bebé.</a:t>
            </a:r>
          </a:p>
          <a:p>
            <a:pPr marL="742950" marR="0" lvl="1" indent="-285750">
              <a:lnSpc>
                <a:spcPct val="107000"/>
              </a:lnSpc>
              <a:spcBef>
                <a:spcPts val="0"/>
              </a:spcBef>
              <a:spcAft>
                <a:spcPts val="800"/>
              </a:spcAft>
              <a:buFont typeface="Courier New" panose="02070309020205020404" pitchFamily="49" charset="0"/>
              <a:buChar char="o"/>
            </a:pPr>
            <a:r>
              <a:rPr lang="es-419" sz="1100" b="0">
                <a:effectLst/>
                <a:latin typeface="Calibri" panose="020F0502020204030204" pitchFamily="34" charset="0"/>
                <a:ea typeface="Calibri" panose="020F0502020204030204" pitchFamily="34" charset="0"/>
                <a:cs typeface="Times New Roman" panose="02020603050405020304" pitchFamily="18" charset="0"/>
              </a:rPr>
              <a:t>Las ventanas de vacunación específicas varían según el país de licencia y la recomendación de la OMS.</a:t>
            </a:r>
          </a:p>
          <a:p>
            <a:pPr marL="742950" marR="0" lvl="1" indent="-285750">
              <a:lnSpc>
                <a:spcPct val="107000"/>
              </a:lnSpc>
              <a:spcBef>
                <a:spcPts val="0"/>
              </a:spcBef>
              <a:spcAft>
                <a:spcPts val="800"/>
              </a:spcAft>
              <a:buFont typeface="Courier New" panose="02070309020205020404" pitchFamily="49" charset="0"/>
              <a:buChar char="o"/>
            </a:pPr>
            <a:r>
              <a:rPr lang="es-419" sz="1100" b="0">
                <a:effectLst/>
                <a:latin typeface="Calibri" panose="020F0502020204030204" pitchFamily="34" charset="0"/>
                <a:ea typeface="Calibri" panose="020F0502020204030204" pitchFamily="34" charset="0"/>
                <a:cs typeface="Times New Roman" panose="02020603050405020304" pitchFamily="18" charset="0"/>
              </a:rPr>
              <a:t>La OMS recomienda globalmente la vacunación en el tercer trimestre del embarazo, según se defina en el contexto local. El tercer trimestre comienza a las 28 semanas de edad gestacional en la mayoría de los entornos, pero en algunos lugares se podría considerar que comienza antes.</a:t>
            </a:r>
          </a:p>
          <a:p>
            <a:pPr marL="742950" marR="0" lvl="1" indent="-285750">
              <a:lnSpc>
                <a:spcPct val="107000"/>
              </a:lnSpc>
              <a:spcBef>
                <a:spcPts val="0"/>
              </a:spcBef>
              <a:spcAft>
                <a:spcPts val="800"/>
              </a:spcAft>
              <a:buFont typeface="Courier New" panose="02070309020205020404" pitchFamily="49" charset="0"/>
              <a:buChar char="o"/>
            </a:pPr>
            <a:r>
              <a:rPr lang="es-419" sz="1100" b="0">
                <a:effectLst/>
                <a:latin typeface="Calibri" panose="020F0502020204030204" pitchFamily="34" charset="0"/>
                <a:ea typeface="Calibri" panose="020F0502020204030204" pitchFamily="34" charset="0"/>
                <a:cs typeface="Times New Roman" panose="02020603050405020304" pitchFamily="18" charset="0"/>
              </a:rPr>
              <a:t>Las ventanas recomendadas pueden variar según el país y la autoridad reguladora.</a:t>
            </a:r>
          </a:p>
          <a:p>
            <a:pPr marL="342900" marR="0" lvl="0" indent="-342900">
              <a:lnSpc>
                <a:spcPct val="107000"/>
              </a:lnSpc>
              <a:spcBef>
                <a:spcPts val="0"/>
              </a:spcBef>
              <a:spcAft>
                <a:spcPts val="0"/>
              </a:spcAft>
              <a:buFont typeface="Symbol" panose="05050102010706020507" pitchFamily="18" charset="2"/>
              <a:buChar char=""/>
            </a:pPr>
            <a:r>
              <a:rPr lang="es-419" sz="1100" b="0">
                <a:effectLst/>
                <a:latin typeface="Calibri" panose="020F0502020204030204" pitchFamily="34" charset="0"/>
                <a:ea typeface="Calibri" panose="020F0502020204030204" pitchFamily="34" charset="0"/>
                <a:cs typeface="Times New Roman" panose="02020603050405020304" pitchFamily="18" charset="0"/>
              </a:rPr>
              <a:t>Los anticuerpos monoclonales son anticuerpos producidos en laboratorio diseñados para unirse a la proteína F que el virus utiliza para infectar el organismo.</a:t>
            </a:r>
          </a:p>
          <a:p>
            <a:pPr marL="742950" marR="0" lvl="1" indent="-285750">
              <a:lnSpc>
                <a:spcPct val="107000"/>
              </a:lnSpc>
              <a:spcBef>
                <a:spcPts val="0"/>
              </a:spcBef>
              <a:spcAft>
                <a:spcPts val="0"/>
              </a:spcAft>
              <a:buFont typeface="Courier New" panose="02070309020205020404" pitchFamily="49" charset="0"/>
              <a:buChar char="o"/>
            </a:pPr>
            <a:r>
              <a:rPr lang="es-419" sz="1100" b="0">
                <a:effectLst/>
                <a:latin typeface="Calibri" panose="020F0502020204030204" pitchFamily="34" charset="0"/>
                <a:ea typeface="Calibri" panose="020F0502020204030204" pitchFamily="34" charset="0"/>
                <a:cs typeface="Times New Roman" panose="02020603050405020304" pitchFamily="18" charset="0"/>
              </a:rPr>
              <a:t>La novedad de nirsevimab y otros mAb en desarrollo es que tienen una semivida prolongada, es decir, son más duraderos que su predecesor, el palivizumab.</a:t>
            </a:r>
          </a:p>
          <a:p>
            <a:pPr marL="742950" marR="0" lvl="1" indent="-285750">
              <a:lnSpc>
                <a:spcPct val="107000"/>
              </a:lnSpc>
              <a:spcBef>
                <a:spcPts val="0"/>
              </a:spcBef>
              <a:spcAft>
                <a:spcPts val="0"/>
              </a:spcAft>
              <a:buFont typeface="Courier New" panose="02070309020205020404" pitchFamily="49" charset="0"/>
              <a:buChar char="o"/>
            </a:pPr>
            <a:r>
              <a:rPr lang="es-419" sz="1100" b="0">
                <a:effectLst/>
                <a:latin typeface="Calibri" panose="020F0502020204030204" pitchFamily="34" charset="0"/>
                <a:ea typeface="Calibri" panose="020F0502020204030204" pitchFamily="34" charset="0"/>
                <a:cs typeface="Times New Roman" panose="02020603050405020304" pitchFamily="18" charset="0"/>
              </a:rPr>
              <a:t>También están diseñados para administrarse al lactante en una sola dosis, lo que mejora la viabilidad de la distribución.</a:t>
            </a:r>
          </a:p>
          <a:p>
            <a:pPr marL="742950" marR="0" lvl="1" indent="-285750">
              <a:lnSpc>
                <a:spcPct val="107000"/>
              </a:lnSpc>
              <a:spcBef>
                <a:spcPts val="0"/>
              </a:spcBef>
              <a:spcAft>
                <a:spcPts val="0"/>
              </a:spcAft>
              <a:buFont typeface="Courier New" panose="02070309020205020404" pitchFamily="49" charset="0"/>
              <a:buChar char="o"/>
            </a:pPr>
            <a:r>
              <a:rPr lang="es-419" sz="1100" b="0">
                <a:effectLst/>
                <a:latin typeface="Calibri" panose="020F0502020204030204" pitchFamily="34" charset="0"/>
                <a:ea typeface="Calibri" panose="020F0502020204030204" pitchFamily="34" charset="0"/>
                <a:cs typeface="Times New Roman" panose="02020603050405020304" pitchFamily="18" charset="0"/>
              </a:rPr>
              <a:t>La administración se realiza poco después del nacimiento o antes/durante la primera temporada del VSR del bebé.</a:t>
            </a:r>
          </a:p>
          <a:p>
            <a:endParaRPr lang="en-US" dirty="0"/>
          </a:p>
        </p:txBody>
      </p:sp>
      <p:sp>
        <p:nvSpPr>
          <p:cNvPr id="4" name="Slide Number Placeholder 3"/>
          <p:cNvSpPr>
            <a:spLocks noGrp="1"/>
          </p:cNvSpPr>
          <p:nvPr>
            <p:ph type="sldNum" sz="quarter" idx="5"/>
          </p:nvPr>
        </p:nvSpPr>
        <p:spPr/>
        <p:txBody>
          <a:bodyPr/>
          <a:lstStyle/>
          <a:p>
            <a:fld id="{85D93177-8F6F-427B-A1BF-DD38A72AAF93}" type="slidenum">
              <a:rPr lang="en-US" smtClean="0"/>
              <a:t>19</a:t>
            </a:fld>
            <a:endParaRPr lang="en-US"/>
          </a:p>
        </p:txBody>
      </p:sp>
    </p:spTree>
    <p:extLst>
      <p:ext uri="{BB962C8B-B14F-4D97-AF65-F5344CB8AC3E}">
        <p14:creationId xmlns:p14="http://schemas.microsoft.com/office/powerpoint/2010/main" val="1715522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lnSpc>
                <a:spcPct val="107000"/>
              </a:lnSpc>
              <a:buFont typeface="Symbol" panose="05050102010706020507" pitchFamily="18" charset="2"/>
              <a:buChar char=""/>
            </a:pPr>
            <a:r>
              <a:rPr lang="es-419" sz="1100">
                <a:latin typeface="Calibri" panose="020F0502020204030204" pitchFamily="34" charset="0"/>
                <a:ea typeface="Calibri" panose="020F0502020204030204" pitchFamily="34" charset="0"/>
                <a:cs typeface="Times New Roman" panose="02020603050405020304" pitchFamily="18" charset="0"/>
              </a:rPr>
              <a:t>La vacuna materna de Pfizer demostró resultados positivos durante la </a:t>
            </a:r>
            <a:r>
              <a:rPr lang="es-419" sz="800">
                <a:latin typeface="Calibri" panose="020F0502020204030204" pitchFamily="34" charset="0"/>
                <a:ea typeface="Calibri" panose="020F0502020204030204" pitchFamily="34" charset="0"/>
                <a:cs typeface="Times New Roman" panose="02020603050405020304" pitchFamily="18" charset="0"/>
              </a:rPr>
              <a:t> </a:t>
            </a:r>
            <a:r>
              <a:rPr lang="es-419" sz="1100">
                <a:latin typeface="Calibri" panose="020F0502020204030204" pitchFamily="34" charset="0"/>
                <a:ea typeface="Calibri" panose="020F0502020204030204" pitchFamily="34" charset="0"/>
                <a:cs typeface="Times New Roman" panose="02020603050405020304" pitchFamily="18" charset="0"/>
              </a:rPr>
              <a:t>Evaluación clínica de fase 3.</a:t>
            </a:r>
          </a:p>
          <a:p>
            <a:pPr marL="765610" lvl="1" indent="-294465">
              <a:lnSpc>
                <a:spcPct val="107000"/>
              </a:lnSpc>
              <a:buFont typeface="Courier New" panose="02070309020205020404" pitchFamily="49" charset="0"/>
              <a:buChar char="o"/>
            </a:pPr>
            <a:r>
              <a:rPr lang="es-419" sz="1100">
                <a:latin typeface="Calibri" panose="020F0502020204030204" pitchFamily="34" charset="0"/>
                <a:ea typeface="Calibri" panose="020F0502020204030204" pitchFamily="34" charset="0"/>
                <a:cs typeface="Times New Roman" panose="02020603050405020304" pitchFamily="18" charset="0"/>
              </a:rPr>
              <a:t>En particular, los datos de los lactantes del ensayo de fase 3 mostraron que la eficacia de la vacuna contra las infecciones graves de las vías respiratorias inferiores, atendidas médicamente, era superior al 82 % en los 3 primeros meses tras el nacimiento y al 70 % a los 6 meses.</a:t>
            </a:r>
          </a:p>
          <a:p>
            <a:pPr marL="353358" indent="-353358" defTabSz="942289">
              <a:lnSpc>
                <a:spcPct val="107000"/>
              </a:lnSpc>
              <a:buFont typeface="Symbol" panose="05050102010706020507" pitchFamily="18" charset="2"/>
              <a:buChar char=""/>
            </a:pPr>
            <a:r>
              <a:rPr lang="es-419" sz="1100">
                <a:latin typeface="Calibri" panose="020F0502020204030204" pitchFamily="34" charset="0"/>
                <a:ea typeface="Calibri" panose="020F0502020204030204" pitchFamily="34" charset="0"/>
                <a:cs typeface="Times New Roman" panose="02020603050405020304" pitchFamily="18" charset="0"/>
              </a:rPr>
              <a:t>Estos resultados demuestran que la vacuna es capaz de proporcionar protección a los lactantes frente a la enfermedad grave por VSR durante el periodo de mayor riesgo.</a:t>
            </a:r>
          </a:p>
          <a:p>
            <a:pPr marL="353358" indent="-353358" defTabSz="942289">
              <a:lnSpc>
                <a:spcPct val="107000"/>
              </a:lnSpc>
              <a:buFont typeface="Symbol" panose="05050102010706020507" pitchFamily="18" charset="2"/>
              <a:buChar char=""/>
            </a:pPr>
            <a:r>
              <a:rPr lang="es-419" sz="1100">
                <a:latin typeface="Calibri" panose="020F0502020204030204" pitchFamily="34" charset="0"/>
                <a:ea typeface="Calibri" panose="020F0502020204030204" pitchFamily="34" charset="0"/>
                <a:cs typeface="Times New Roman" panose="02020603050405020304" pitchFamily="18" charset="0"/>
              </a:rPr>
              <a:t>Dada la elevada carga del VSR y que el virus está tan extendido, tal eficacia significa que se podría prevenir un gran número de casos. Esto promete un alto potencial de impacto.</a:t>
            </a:r>
          </a:p>
          <a:p>
            <a:pPr marL="765610" lvl="1" indent="-294465">
              <a:lnSpc>
                <a:spcPct val="107000"/>
              </a:lnSpc>
              <a:spcAft>
                <a:spcPts val="824"/>
              </a:spcAft>
              <a:buFont typeface="Courier New" panose="02070309020205020404" pitchFamily="49" charset="0"/>
              <a:buChar char="o"/>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6679" marR="0" lvl="0" indent="-176679"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419" sz="1200" b="0">
                <a:latin typeface="Corbel"/>
              </a:rPr>
              <a:t>En general, no hubo problemas de seguridad estadísticamente significativos en el estudio de fase 3. Sin embargo, se observaron desequilibrios numéricos con más nacimientos prematuros en el grupo de la vacuna, en comparación con el grupo placebo, en dos países de ingresos medios-altos del estudio. </a:t>
            </a:r>
          </a:p>
          <a:p>
            <a:pPr marL="800100" lvl="2" indent="-342900">
              <a:lnSpc>
                <a:spcPct val="85000"/>
              </a:lnSpc>
              <a:buClr>
                <a:schemeClr val="accent1"/>
              </a:buClr>
              <a:buFont typeface="Arial" panose="020B0604020202020204" pitchFamily="34" charset="0"/>
              <a:buChar char="•"/>
              <a:tabLst>
                <a:tab pos="5264150" algn="l"/>
              </a:tabLst>
            </a:pPr>
            <a:r>
              <a:rPr lang="es-419" sz="1200" b="0">
                <a:solidFill>
                  <a:srgbClr val="FF0000"/>
                </a:solidFill>
                <a:latin typeface="Corbel"/>
              </a:rPr>
              <a:t>La mayoría de los nacimientos prematuros fueron prematuros tardíos</a:t>
            </a:r>
          </a:p>
          <a:p>
            <a:pPr marL="800100" lvl="2" indent="-342900">
              <a:lnSpc>
                <a:spcPct val="85000"/>
              </a:lnSpc>
              <a:buClr>
                <a:schemeClr val="accent1"/>
              </a:buClr>
              <a:buFont typeface="Arial" panose="020B0604020202020204" pitchFamily="34" charset="0"/>
              <a:buChar char="•"/>
              <a:tabLst>
                <a:tab pos="5264150" algn="l"/>
              </a:tabLst>
            </a:pPr>
            <a:r>
              <a:rPr lang="es-419" sz="1200" b="0">
                <a:solidFill>
                  <a:srgbClr val="FF0000"/>
                </a:solidFill>
                <a:latin typeface="Corbel"/>
              </a:rPr>
              <a:t>No hay relación entre el momento de la vacunación y los partos prematuros: la mayoría se produjeron más de 30 días después de la vacunación</a:t>
            </a:r>
          </a:p>
          <a:p>
            <a:pPr marL="800100" lvl="2" indent="-342900">
              <a:lnSpc>
                <a:spcPct val="85000"/>
              </a:lnSpc>
              <a:buClr>
                <a:schemeClr val="accent1"/>
              </a:buClr>
              <a:buFont typeface="Arial" panose="020B0604020202020204" pitchFamily="34" charset="0"/>
              <a:buChar char="•"/>
              <a:tabLst>
                <a:tab pos="5264150" algn="l"/>
              </a:tabLst>
            </a:pPr>
            <a:r>
              <a:rPr lang="es-419" sz="1200" b="0">
                <a:latin typeface="Corbel"/>
              </a:rPr>
              <a:t> No se observó un aumento de las muertes con prematuridad: </a:t>
            </a:r>
            <a:r>
              <a:rPr lang="es-419" sz="1200" b="0">
                <a:solidFill>
                  <a:srgbClr val="FF0000"/>
                </a:solidFill>
                <a:latin typeface="Corbel"/>
              </a:rPr>
              <a:t>menos muertes infantiles en el brazo vacunado en comparación con el placebo.</a:t>
            </a:r>
            <a:r>
              <a:rPr lang="es-419" sz="1200" b="0">
                <a:solidFill>
                  <a:srgbClr val="FF0000"/>
                </a:solidFill>
                <a:latin typeface="+mj-lt"/>
              </a:rPr>
              <a:t> </a:t>
            </a:r>
          </a:p>
          <a:p>
            <a:pPr marL="800100" lvl="2" indent="-342900">
              <a:lnSpc>
                <a:spcPct val="85000"/>
              </a:lnSpc>
              <a:buClr>
                <a:schemeClr val="accent1"/>
              </a:buClr>
              <a:buFont typeface="Arial" panose="020B0604020202020204" pitchFamily="34" charset="0"/>
              <a:buChar char="•"/>
              <a:tabLst>
                <a:tab pos="5264150" algn="l"/>
              </a:tabLst>
            </a:pPr>
            <a:r>
              <a:rPr lang="es-419" sz="1200" b="0">
                <a:highlight>
                  <a:srgbClr val="FFFF00"/>
                </a:highlight>
                <a:latin typeface="+mj-lt"/>
              </a:rPr>
              <a:t>SAGE de la OMS confirma la importancia de los estudios de seguridad y eficacia posteriores a la autorización.</a:t>
            </a:r>
          </a:p>
          <a:p>
            <a:pPr marL="342900" marR="0" lvl="1" indent="-342900" algn="l" defTabSz="914400" rtl="0" eaLnBrk="1" fontAlgn="auto" latinLnBrk="0" hangingPunct="1">
              <a:lnSpc>
                <a:spcPct val="85000"/>
              </a:lnSpc>
              <a:spcBef>
                <a:spcPts val="0"/>
              </a:spcBef>
              <a:spcAft>
                <a:spcPts val="0"/>
              </a:spcAft>
              <a:buClr>
                <a:schemeClr val="accent1"/>
              </a:buClr>
              <a:buSzTx/>
              <a:buFont typeface="Arial" panose="020B0604020202020204" pitchFamily="34" charset="0"/>
              <a:buChar char="•"/>
              <a:tabLst>
                <a:tab pos="5264150" algn="l"/>
              </a:tabLst>
              <a:defRPr/>
            </a:pPr>
            <a:r>
              <a:rPr lang="es-419" sz="1200" b="0">
                <a:highlight>
                  <a:srgbClr val="FFFF00"/>
                </a:highlight>
                <a:latin typeface="+mj-lt"/>
              </a:rPr>
              <a:t>Múltiples aprobaciones regulatorias, </a:t>
            </a:r>
            <a:r>
              <a:rPr lang="es-419" sz="1200" b="0">
                <a:solidFill>
                  <a:srgbClr val="FF0000"/>
                </a:solidFill>
                <a:highlight>
                  <a:srgbClr val="FFFF00"/>
                </a:highlight>
                <a:latin typeface="+mj-lt"/>
              </a:rPr>
              <a:t>estudios de modelos</a:t>
            </a:r>
            <a:r>
              <a:rPr lang="es-419" sz="1200" b="0">
                <a:highlight>
                  <a:srgbClr val="FFFF00"/>
                </a:highlight>
                <a:latin typeface="+mj-lt"/>
              </a:rPr>
              <a:t> y la recomendación de la </a:t>
            </a:r>
            <a:r>
              <a:rPr lang="es-419" sz="1200" b="0">
                <a:solidFill>
                  <a:srgbClr val="FF0000"/>
                </a:solidFill>
                <a:highlight>
                  <a:srgbClr val="FFFF00"/>
                </a:highlight>
                <a:latin typeface="+mj-lt"/>
              </a:rPr>
              <a:t>OMS </a:t>
            </a:r>
            <a:r>
              <a:rPr lang="es-419" sz="1200" b="0">
                <a:highlight>
                  <a:srgbClr val="FFFF00"/>
                </a:highlight>
                <a:latin typeface="+mj-lt"/>
              </a:rPr>
              <a:t>respaldan que los beneficios de la vacuna materna contra el VSR superan los riesgos potenciales.</a:t>
            </a:r>
          </a:p>
          <a:p>
            <a:pPr marL="342900" lvl="1" indent="-342900">
              <a:lnSpc>
                <a:spcPct val="85000"/>
              </a:lnSpc>
              <a:buClr>
                <a:schemeClr val="accent1"/>
              </a:buClr>
              <a:buFont typeface="Arial" panose="020B0604020202020204" pitchFamily="34" charset="0"/>
              <a:buChar char="•"/>
              <a:tabLst>
                <a:tab pos="5264150" algn="l"/>
              </a:tabLst>
            </a:pPr>
            <a:endParaRPr lang="en-US" sz="1200" b="0" dirty="0">
              <a:highlight>
                <a:srgbClr val="FFFF00"/>
              </a:highlight>
              <a:latin typeface="+mj-lt"/>
            </a:endParaRPr>
          </a:p>
          <a:p>
            <a:pPr marL="176679" indent="-176679">
              <a:lnSpc>
                <a:spcPct val="107000"/>
              </a:lnSpc>
              <a:buFont typeface="Arial" panose="020B0604020202020204" pitchFamily="34" charset="0"/>
              <a:buChar char="•"/>
            </a:pPr>
            <a:endParaRPr lang="en-US" b="0" dirty="0">
              <a:latin typeface="+mj-lt"/>
            </a:endParaRPr>
          </a:p>
          <a:p>
            <a:pPr>
              <a:spcAft>
                <a:spcPts val="824"/>
              </a:spcAft>
            </a:pPr>
            <a:endParaRPr lang="en-US" sz="1000" b="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defTabSz="942289">
              <a:defRPr/>
            </a:pPr>
            <a:fld id="{C690C06F-62DF-8C49-9437-5B6E342092F3}" type="slidenum">
              <a:rPr lang="en-US">
                <a:solidFill>
                  <a:prstClr val="black"/>
                </a:solidFill>
                <a:latin typeface="Calibri" panose="020F0502020204030204"/>
              </a:rPr>
              <a:pPr defTabSz="942289">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1924095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CB4B4-D2D0-F8A6-EBC7-EE47B13C6F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95A26-DD1A-F580-CEF3-2188A241FC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0519F2-DB61-3073-5176-7E7CF04EC51C}"/>
              </a:ext>
            </a:extLst>
          </p:cNvPr>
          <p:cNvSpPr>
            <a:spLocks noGrp="1"/>
          </p:cNvSpPr>
          <p:nvPr>
            <p:ph type="body" idx="1"/>
          </p:nvPr>
        </p:nvSpPr>
        <p:spPr/>
        <p:txBody>
          <a:bodyPr/>
          <a:lstStyle/>
          <a:p>
            <a:pPr marL="353358" indent="-353358">
              <a:lnSpc>
                <a:spcPct val="107000"/>
              </a:lnSpc>
              <a:buFont typeface="Symbol" panose="05050102010706020507" pitchFamily="18" charset="2"/>
              <a:buChar char=""/>
            </a:pPr>
            <a:r>
              <a:rPr lang="es-419" sz="1100">
                <a:latin typeface="Calibri" panose="020F0502020204030204" pitchFamily="34" charset="0"/>
                <a:ea typeface="Calibri" panose="020F0502020204030204" pitchFamily="34" charset="0"/>
                <a:cs typeface="Times New Roman" panose="02020603050405020304" pitchFamily="18" charset="0"/>
              </a:rPr>
              <a:t>Un análisis conjunto de los resultados del estudio de fase 2b y de fase 3 mostró que la eficacia de la vacuna durante los primeros 150 días posteriores a la vacunación era del 78,5 % para la IVRI grave por VSR hospitalizada, atendida médicamente; del 80,6 % para la IVRI por VSR hospitalizada y del 79 % para la IVRI por VSR atendida médicamente.</a:t>
            </a:r>
          </a:p>
          <a:p>
            <a:pPr marL="353358" indent="-353358">
              <a:lnSpc>
                <a:spcPct val="107000"/>
              </a:lnSpc>
              <a:buFont typeface="Symbol" panose="05050102010706020507" pitchFamily="18" charset="2"/>
              <a:buChar char=""/>
            </a:pPr>
            <a:r>
              <a:rPr lang="es-419" sz="1100">
                <a:latin typeface="Calibri" panose="020F0502020204030204" pitchFamily="34" charset="0"/>
                <a:ea typeface="Calibri" panose="020F0502020204030204" pitchFamily="34" charset="0"/>
                <a:cs typeface="Times New Roman" panose="02020603050405020304" pitchFamily="18" charset="0"/>
              </a:rPr>
              <a:t>También es importante señalar la reducción de las hospitalizaciones por enfermedades respiratorias de cualquier causa y de las IVRI de cualquier causa atendidas médicamente. </a:t>
            </a:r>
          </a:p>
          <a:p>
            <a:pPr marL="353358" indent="-353358">
              <a:lnSpc>
                <a:spcPct val="107000"/>
              </a:lnSpc>
              <a:buFont typeface="Symbol" panose="05050102010706020507" pitchFamily="18" charset="2"/>
              <a:buChar char=""/>
            </a:pPr>
            <a:r>
              <a:rPr lang="es-419" sz="1100">
                <a:latin typeface="Calibri" panose="020F0502020204030204" pitchFamily="34" charset="0"/>
                <a:ea typeface="Calibri" panose="020F0502020204030204" pitchFamily="34" charset="0"/>
                <a:cs typeface="Times New Roman" panose="02020603050405020304" pitchFamily="18" charset="0"/>
              </a:rPr>
              <a:t>También se registraron menos visitas ambulatorias por IVRI y una reducción de la prescripción de antibióticos.</a:t>
            </a:r>
          </a:p>
          <a:p>
            <a:pPr marL="353358" indent="-353358">
              <a:lnSpc>
                <a:spcPct val="107000"/>
              </a:lnSpc>
              <a:buFont typeface="Symbol" panose="05050102010706020507" pitchFamily="18" charset="2"/>
              <a:buChar char=""/>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Font typeface="Symbol" panose="05050102010706020507" pitchFamily="18" charset="2"/>
              <a:buNone/>
            </a:pPr>
            <a:r>
              <a:rPr lang="es-419" sz="1100">
                <a:latin typeface="Calibri" panose="020F0502020204030204" pitchFamily="34" charset="0"/>
                <a:ea typeface="Calibri" panose="020F0502020204030204" pitchFamily="34" charset="0"/>
                <a:cs typeface="Times New Roman" panose="02020603050405020304" pitchFamily="18" charset="0"/>
              </a:rPr>
              <a:t>En otro ensayo clínico denominado HARMONIE, el mAb se probó en un entorno real con unos 8000 lactantes. </a:t>
            </a:r>
          </a:p>
          <a:p>
            <a:pPr marL="171450" indent="-171450">
              <a:lnSpc>
                <a:spcPct val="107000"/>
              </a:lnSpc>
              <a:buFont typeface="Arial" panose="020B0604020202020204" pitchFamily="34" charset="0"/>
              <a:buChar char="•"/>
            </a:pPr>
            <a:r>
              <a:rPr lang="es-419" sz="1100">
                <a:latin typeface="Calibri" panose="020F0502020204030204" pitchFamily="34" charset="0"/>
                <a:ea typeface="Calibri" panose="020F0502020204030204" pitchFamily="34" charset="0"/>
                <a:cs typeface="Times New Roman" panose="02020603050405020304" pitchFamily="18" charset="0"/>
              </a:rPr>
              <a:t>La eficacia fue del 83 % frente a las hospitalizaciones por IVRI por VSR y del 58 % frente a las hospitalizaciones por IVRI por todas las causas.</a:t>
            </a:r>
          </a:p>
          <a:p>
            <a:pPr marL="176679" indent="-176679">
              <a:lnSpc>
                <a:spcPct val="107000"/>
              </a:lnSpc>
              <a:buFont typeface="Arial" panose="020B0604020202020204" pitchFamily="34" charset="0"/>
              <a:buChar char="•"/>
            </a:pPr>
            <a:r>
              <a:rPr lang="es-419" b="0" i="0">
                <a:solidFill>
                  <a:srgbClr val="3F3F46"/>
                </a:solidFill>
                <a:effectLst/>
                <a:latin typeface="Open Sans" panose="020B0606030504020204" pitchFamily="34" charset="0"/>
              </a:rPr>
              <a:t>Sanofi / AstraZeneca también informó de un perfil de seguridad positivo en los ensayos clínicos. </a:t>
            </a:r>
          </a:p>
          <a:p>
            <a:pPr marL="647824" lvl="1" indent="-176679">
              <a:lnSpc>
                <a:spcPct val="107000"/>
              </a:lnSpc>
              <a:buFont typeface="Arial" panose="020B0604020202020204" pitchFamily="34" charset="0"/>
              <a:buChar char="•"/>
            </a:pPr>
            <a:r>
              <a:rPr lang="es-419" b="0" i="0">
                <a:solidFill>
                  <a:srgbClr val="3F3F46"/>
                </a:solidFill>
                <a:effectLst/>
                <a:latin typeface="Open Sans" panose="020B0606030504020204" pitchFamily="34" charset="0"/>
              </a:rPr>
              <a:t>El mAb tiene un perfil de efectos secundarios normal, similar al de muchas otras vacunas de uso generalizado. </a:t>
            </a:r>
          </a:p>
          <a:p>
            <a:pPr marL="353358" indent="-353358">
              <a:lnSpc>
                <a:spcPct val="107000"/>
              </a:lnSpc>
              <a:buFont typeface="Symbol" panose="05050102010706020507" pitchFamily="18" charset="2"/>
              <a:buChar char=""/>
            </a:pP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8180977-2E2A-6D26-E1CF-D96BDEE0C32D}"/>
              </a:ext>
            </a:extLst>
          </p:cNvPr>
          <p:cNvSpPr>
            <a:spLocks noGrp="1"/>
          </p:cNvSpPr>
          <p:nvPr>
            <p:ph type="sldNum" sz="quarter" idx="5"/>
          </p:nvPr>
        </p:nvSpPr>
        <p:spPr/>
        <p:txBody>
          <a:bodyPr/>
          <a:lstStyle/>
          <a:p>
            <a:pPr defTabSz="942289">
              <a:defRPr/>
            </a:pPr>
            <a:fld id="{C690C06F-62DF-8C49-9437-5B6E342092F3}" type="slidenum">
              <a:rPr lang="en-US">
                <a:solidFill>
                  <a:prstClr val="black"/>
                </a:solidFill>
                <a:latin typeface="Calibri" panose="020F0502020204030204"/>
              </a:rPr>
              <a:pPr defTabSz="942289">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280959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Hoy estoy aquí para hablar de los avances en la lucha contra el virus sincitial respiratorio o VSR. </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El VSR es, desde hace tiempo, un problema de salud pública importante, aunque poco reconocido, y nunca hemos tenido una oportunidad mejor que esta para abordarlo.</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Este </a:t>
            </a:r>
            <a:r>
              <a:rPr lang="es-419" sz="1100" b="0">
                <a:effectLst/>
                <a:latin typeface="Calibri" panose="020F0502020204030204" pitchFamily="34" charset="0"/>
                <a:ea typeface="Calibri" panose="020F0502020204030204" pitchFamily="34" charset="0"/>
                <a:cs typeface="Times New Roman" panose="02020603050405020304" pitchFamily="18" charset="0"/>
              </a:rPr>
              <a:t>virus común es responsable de más infecciones agudas de las vías respiratorias inferiores y hospitalizaciones en lactantes y niños pequeños en todo el mundo cada año que cualquier otro patógeno.</a:t>
            </a:r>
          </a:p>
          <a:p>
            <a:pPr marL="742950" marR="0" lvl="1" indent="-285750">
              <a:lnSpc>
                <a:spcPct val="107000"/>
              </a:lnSpc>
              <a:spcBef>
                <a:spcPts val="0"/>
              </a:spcBef>
              <a:spcAft>
                <a:spcPts val="0"/>
              </a:spcAft>
              <a:buFont typeface="Courier New" panose="02070309020205020404" pitchFamily="49" charset="0"/>
              <a:buChar char="o"/>
            </a:pPr>
            <a:r>
              <a:rPr lang="es-419" sz="1100" b="0">
                <a:effectLst/>
                <a:latin typeface="Calibri" panose="020F0502020204030204" pitchFamily="34" charset="0"/>
                <a:ea typeface="Calibri" panose="020F0502020204030204" pitchFamily="34" charset="0"/>
                <a:cs typeface="Times New Roman" panose="02020603050405020304" pitchFamily="18" charset="0"/>
              </a:rPr>
              <a:t>Sin embargo, muchas personas ni siquiera han oído hablar del VSR, a menos que sean padres o profesionales sanitarios que deben atender a los niños enfermos a causa de este virus.</a:t>
            </a:r>
          </a:p>
          <a:p>
            <a:pPr marL="342900" marR="0" lvl="0" indent="-342900">
              <a:lnSpc>
                <a:spcPct val="107000"/>
              </a:lnSpc>
              <a:spcBef>
                <a:spcPts val="0"/>
              </a:spcBef>
              <a:spcAft>
                <a:spcPts val="0"/>
              </a:spcAft>
              <a:buFont typeface="Symbol" panose="05050102010706020507" pitchFamily="18" charset="2"/>
              <a:buChar char=""/>
            </a:pPr>
            <a:r>
              <a:rPr lang="es-419" sz="1100" b="0">
                <a:effectLst/>
                <a:latin typeface="Calibri" panose="020F0502020204030204" pitchFamily="34" charset="0"/>
                <a:ea typeface="Calibri" panose="020F0502020204030204" pitchFamily="34" charset="0"/>
                <a:cs typeface="Times New Roman" panose="02020603050405020304" pitchFamily="18" charset="0"/>
              </a:rPr>
              <a:t>En muchos países se han autorizado nuevos productos que pueden prevenir la enfermedad grave por VSR en niños pequeños y la Organización Mundial de la Salud (OMS) recomienda su uso en todo el mundo. También se siguen desarrollando otros productos.</a:t>
            </a:r>
          </a:p>
          <a:p>
            <a:pPr marL="342900" marR="0" lvl="0" indent="-342900">
              <a:lnSpc>
                <a:spcPct val="107000"/>
              </a:lnSpc>
              <a:spcBef>
                <a:spcPts val="0"/>
              </a:spcBef>
              <a:spcAft>
                <a:spcPts val="0"/>
              </a:spcAft>
              <a:buFont typeface="Symbol" panose="05050102010706020507" pitchFamily="18" charset="2"/>
              <a:buChar char=""/>
            </a:pPr>
            <a:r>
              <a:rPr lang="es-419" sz="1100" b="0">
                <a:effectLst/>
                <a:latin typeface="Calibri" panose="020F0502020204030204" pitchFamily="34" charset="0"/>
                <a:ea typeface="Calibri" panose="020F0502020204030204" pitchFamily="34" charset="0"/>
                <a:cs typeface="Times New Roman" panose="02020603050405020304" pitchFamily="18" charset="0"/>
              </a:rPr>
              <a:t>Esto es emocionante debido a la falta histórica de una vacuna contra el VSR y a que la única opción de prevención durante la última década ha sido un anticuerpo monoclonal utilizado en muy pocos niños debido a su elevado costo y a su programa de administración oneroso. </a:t>
            </a:r>
          </a:p>
          <a:p>
            <a:pPr marL="342900" marR="0" lvl="0" indent="-342900">
              <a:lnSpc>
                <a:spcPct val="107000"/>
              </a:lnSpc>
              <a:spcBef>
                <a:spcPts val="0"/>
              </a:spcBef>
              <a:spcAft>
                <a:spcPts val="0"/>
              </a:spcAft>
              <a:buFont typeface="Symbol" panose="05050102010706020507" pitchFamily="18" charset="2"/>
              <a:buChar char=""/>
            </a:pPr>
            <a:r>
              <a:rPr lang="es-419" sz="1100" b="0">
                <a:effectLst/>
                <a:latin typeface="Calibri" panose="020F0502020204030204" pitchFamily="34" charset="0"/>
                <a:ea typeface="Calibri" panose="020F0502020204030204" pitchFamily="34" charset="0"/>
                <a:cs typeface="Times New Roman" panose="02020603050405020304" pitchFamily="18" charset="0"/>
              </a:rPr>
              <a:t>Los nuevos productos están diseñados para inducir la inmunidad pasiva, que se produce cuando a una persona se le administran anticuerpos procedentes de otra persona o fabricados por esta. Entre estos figuran:  </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s-419"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Una vacuna materna contra el VSR, administrada durante el embarazo</a:t>
            </a:r>
            <a:r>
              <a:rPr lang="es-419"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419"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cuya introducción Gavi se ha comprometido a apoyar.</a:t>
            </a:r>
          </a:p>
          <a:p>
            <a:pPr marL="742950" marR="0" lvl="1" indent="-285750">
              <a:lnSpc>
                <a:spcPct val="107000"/>
              </a:lnSpc>
              <a:spcBef>
                <a:spcPts val="0"/>
              </a:spcBef>
              <a:spcAft>
                <a:spcPts val="0"/>
              </a:spcAft>
              <a:buFont typeface="Courier New" panose="02070309020205020404" pitchFamily="49" charset="0"/>
              <a:buChar char="o"/>
            </a:pPr>
            <a:r>
              <a:rPr lang="es-419"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También un anticuerpo monoclonal (mAb) de acción prolongada, para administrar poco después del nacimiento o antes/durante la primera temporada del VSR. </a:t>
            </a:r>
          </a:p>
          <a:p>
            <a:pPr marL="285750" marR="0" lvl="0" indent="-285750">
              <a:lnSpc>
                <a:spcPct val="107000"/>
              </a:lnSpc>
              <a:spcBef>
                <a:spcPts val="0"/>
              </a:spcBef>
              <a:spcAft>
                <a:spcPts val="0"/>
              </a:spcAft>
              <a:buFont typeface="Courier New" panose="02070309020205020404" pitchFamily="49" charset="0"/>
              <a:buChar char="o"/>
            </a:pPr>
            <a:r>
              <a:rPr lang="es-419" sz="1100" b="0">
                <a:effectLst/>
                <a:latin typeface="Calibri" panose="020F0502020204030204" pitchFamily="34" charset="0"/>
                <a:ea typeface="Calibri" panose="020F0502020204030204" pitchFamily="34" charset="0"/>
                <a:cs typeface="Times New Roman" panose="02020603050405020304" pitchFamily="18" charset="0"/>
              </a:rPr>
              <a:t>La inmunización contra el VSR es un paso importante para derrotar a un virus que hospitaliza a millones de niños, causa miles de muertes y pone a prueba los sistemas sanitarios y los medios de subsistencia. </a:t>
            </a:r>
          </a:p>
          <a:p>
            <a:pPr marL="742950" marR="0" lvl="1" indent="-285750">
              <a:lnSpc>
                <a:spcPct val="107000"/>
              </a:lnSpc>
              <a:spcBef>
                <a:spcPts val="0"/>
              </a:spcBef>
              <a:spcAft>
                <a:spcPts val="0"/>
              </a:spcAft>
              <a:buFont typeface="Courier New" panose="02070309020205020404" pitchFamily="49" charset="0"/>
              <a:buChar char="o"/>
            </a:pPr>
            <a:r>
              <a:rPr lang="es-419" sz="1100" b="0">
                <a:effectLst/>
                <a:latin typeface="Calibri" panose="020F0502020204030204" pitchFamily="34" charset="0"/>
                <a:ea typeface="Calibri" panose="020F0502020204030204" pitchFamily="34" charset="0"/>
                <a:cs typeface="Times New Roman" panose="02020603050405020304" pitchFamily="18" charset="0"/>
              </a:rPr>
              <a:t>Conseguirla exigirá trabajo, coordinación y aventurarse en nuevos territorios en algunos casos. </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Los países tendrán que estudiar cómo encajar la prevención del VSR en sus programas de salud pública.</a:t>
            </a:r>
          </a:p>
          <a:p>
            <a:pPr marL="742950" marR="0" lvl="1" indent="-285750">
              <a:lnSpc>
                <a:spcPct val="107000"/>
              </a:lnSpc>
              <a:spcBef>
                <a:spcPts val="0"/>
              </a:spcBef>
              <a:spcAft>
                <a:spcPts val="80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Ha llegado el momento de concienciar y apoyar la toma de decisiones en torno a la prevención, las políticas y la preparación para enfrentar al VSR a escala mundial, regional y nacional.</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a:t>
            </a:fld>
            <a:endParaRPr lang="en-US"/>
          </a:p>
        </p:txBody>
      </p:sp>
    </p:spTree>
    <p:extLst>
      <p:ext uri="{BB962C8B-B14F-4D97-AF65-F5344CB8AC3E}">
        <p14:creationId xmlns:p14="http://schemas.microsoft.com/office/powerpoint/2010/main" val="3240722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spcAft>
                <a:spcPts val="1237"/>
              </a:spcAft>
              <a:buFont typeface="Arial" panose="020B0604020202020204" pitchFamily="34" charset="0"/>
              <a:buChar char="•"/>
            </a:pPr>
            <a:r>
              <a:rPr lang="es-419">
                <a:solidFill>
                  <a:srgbClr val="000000"/>
                </a:solidFill>
                <a:latin typeface="Invention"/>
              </a:rPr>
              <a:t>Una noticia más interesante es que </a:t>
            </a:r>
            <a:r>
              <a:rPr lang="es-419" b="0">
                <a:solidFill>
                  <a:srgbClr val="000000"/>
                </a:solidFill>
                <a:latin typeface="Invention"/>
              </a:rPr>
              <a:t>la FDA de EE. UU. aprobó en junio de 2025 la administración de </a:t>
            </a:r>
            <a:r>
              <a:rPr lang="es-419">
                <a:solidFill>
                  <a:srgbClr val="000000"/>
                </a:solidFill>
                <a:latin typeface="Invention"/>
              </a:rPr>
              <a:t>clesrovimab a lactantes, otro candidato a mAb de acción prolongada contra el VSR desarrollado por MSD (Merck), tras los resultados positivos de un estudio clínico de fase 2b/3.</a:t>
            </a:r>
          </a:p>
          <a:p>
            <a:pPr marL="353358" indent="-353358">
              <a:spcAft>
                <a:spcPts val="1237"/>
              </a:spcAft>
              <a:buFont typeface="Arial" panose="020B0604020202020204" pitchFamily="34" charset="0"/>
              <a:buChar char="•"/>
            </a:pPr>
            <a:r>
              <a:rPr lang="es-419">
                <a:solidFill>
                  <a:srgbClr val="000000"/>
                </a:solidFill>
                <a:latin typeface="Invention"/>
              </a:rPr>
              <a:t>El mAb cumplió sus criterios principales de seguridad y eficacia.</a:t>
            </a:r>
          </a:p>
          <a:p>
            <a:pPr marL="353358" indent="-353358">
              <a:spcAft>
                <a:spcPts val="1237"/>
              </a:spcAft>
              <a:buFont typeface="Arial" panose="020B0604020202020204" pitchFamily="34" charset="0"/>
              <a:buChar char="•"/>
            </a:pPr>
            <a:r>
              <a:rPr lang="es-419">
                <a:solidFill>
                  <a:srgbClr val="000000"/>
                </a:solidFill>
                <a:latin typeface="Invention"/>
              </a:rPr>
              <a:t>Los datos de eficacia muestran que redujo significativamente la incidencia de la enfermedad por VSR y la hospitalización en lactantes sanos prematuros y a término.</a:t>
            </a:r>
          </a:p>
          <a:p>
            <a:pPr marL="353358" indent="-353358">
              <a:buFont typeface="Arial" panose="020B0604020202020204" pitchFamily="34" charset="0"/>
              <a:buChar char="•"/>
            </a:pPr>
            <a:r>
              <a:rPr lang="es-419">
                <a:solidFill>
                  <a:srgbClr val="000000"/>
                </a:solidFill>
                <a:latin typeface="Invention"/>
              </a:rPr>
              <a:t>Es especialmente interesante observar aquí que la eficacia aumentaba a medida que aumentaba la gravedad de la enfermedad.</a:t>
            </a:r>
          </a:p>
          <a:p>
            <a:pPr marL="342900" lvl="0" indent="-342900">
              <a:lnSpc>
                <a:spcPct val="107000"/>
              </a:lnSpc>
              <a:spcAft>
                <a:spcPts val="800"/>
              </a:spcAft>
              <a:buFont typeface="Symbol" panose="05050102010706020507" pitchFamily="18" charset="2"/>
              <a:buChar char=""/>
            </a:pPr>
            <a:r>
              <a:rPr lang="es-419" b="0"/>
              <a:t>Disponer de un segundo anticuerpo monoclonal puede ampliar el acceso al mercado mundial de estos eficaces productos.</a:t>
            </a:r>
          </a:p>
          <a:p>
            <a:endParaRPr lang="en-US" dirty="0"/>
          </a:p>
        </p:txBody>
      </p:sp>
      <p:sp>
        <p:nvSpPr>
          <p:cNvPr id="4" name="Slide Number Placeholder 3"/>
          <p:cNvSpPr>
            <a:spLocks noGrp="1"/>
          </p:cNvSpPr>
          <p:nvPr>
            <p:ph type="sldNum" sz="quarter" idx="5"/>
          </p:nvPr>
        </p:nvSpPr>
        <p:spPr/>
        <p:txBody>
          <a:bodyPr/>
          <a:lstStyle/>
          <a:p>
            <a:fld id="{F5CA2F62-6632-4FEB-B32D-3104A4A887E6}" type="slidenum">
              <a:rPr lang="en-US" smtClean="0"/>
              <a:t>22</a:t>
            </a:fld>
            <a:endParaRPr lang="en-US"/>
          </a:p>
        </p:txBody>
      </p:sp>
    </p:spTree>
    <p:extLst>
      <p:ext uri="{BB962C8B-B14F-4D97-AF65-F5344CB8AC3E}">
        <p14:creationId xmlns:p14="http://schemas.microsoft.com/office/powerpoint/2010/main" val="3010981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200" b="0" dirty="0">
                <a:effectLst/>
                <a:latin typeface="Calibri" panose="020F0502020204030204" pitchFamily="34" charset="0"/>
                <a:ea typeface="Calibri" panose="020F0502020204030204" pitchFamily="34" charset="0"/>
                <a:cs typeface="Times New Roman" panose="02020603050405020304" pitchFamily="18" charset="0"/>
              </a:rPr>
              <a:t>Las licencias iniciales de ambos productos están en vigor y el SAGE de la OMS recomendó ambos productos en septiembre de 2024. La vacuna materna contra el VSR también ha sido precalificada por la OMS y </a:t>
            </a:r>
            <a:r>
              <a:rPr lang="es-419" sz="1200" b="0" dirty="0" err="1">
                <a:effectLst/>
                <a:latin typeface="Calibri" panose="020F0502020204030204" pitchFamily="34" charset="0"/>
                <a:ea typeface="Calibri" panose="020F0502020204030204" pitchFamily="34" charset="0"/>
                <a:cs typeface="Times New Roman" panose="02020603050405020304" pitchFamily="18" charset="0"/>
              </a:rPr>
              <a:t>Gavi</a:t>
            </a:r>
            <a:r>
              <a:rPr lang="es-419" sz="1200" b="0" dirty="0">
                <a:effectLst/>
                <a:latin typeface="Calibri" panose="020F0502020204030204" pitchFamily="34" charset="0"/>
                <a:ea typeface="Calibri" panose="020F0502020204030204" pitchFamily="34" charset="0"/>
                <a:cs typeface="Times New Roman" panose="02020603050405020304" pitchFamily="18" charset="0"/>
              </a:rPr>
              <a:t> se ha comprometido a apoyar su introducción.</a:t>
            </a:r>
          </a:p>
          <a:p>
            <a:pPr marL="353358" indent="-353358" defTabSz="942289">
              <a:lnSpc>
                <a:spcPct val="107000"/>
              </a:lnSpc>
              <a:spcAft>
                <a:spcPts val="824"/>
              </a:spcAft>
              <a:buFont typeface="Symbol" panose="05050102010706020507" pitchFamily="18" charset="2"/>
              <a:buChar char=""/>
              <a:defRPr/>
            </a:pPr>
            <a:r>
              <a:rPr lang="es-419" b="0" dirty="0">
                <a:latin typeface="Calibri" panose="020F0502020204030204" pitchFamily="34" charset="0"/>
                <a:ea typeface="Calibri" panose="020F0502020204030204" pitchFamily="34" charset="0"/>
                <a:cs typeface="Times New Roman" panose="02020603050405020304" pitchFamily="18" charset="0"/>
              </a:rPr>
              <a:t>Este progreso es motivo de entusiasmo, pero también para empezar a prepararse para dar a estos productos un uso amplio que salve vidas</a:t>
            </a:r>
            <a:r>
              <a:rPr lang="es-419" dirty="0">
                <a:latin typeface="Calibri" panose="020F0502020204030204" pitchFamily="34" charset="0"/>
                <a:ea typeface="Calibri" panose="020F0502020204030204" pitchFamily="34" charset="0"/>
                <a:cs typeface="Times New Roman" panose="02020603050405020304" pitchFamily="18" charset="0"/>
              </a:rPr>
              <a:t>.</a:t>
            </a:r>
          </a:p>
          <a:p>
            <a:pPr marL="353358" indent="-353358">
              <a:lnSpc>
                <a:spcPct val="107000"/>
              </a:lnSpc>
              <a:spcAft>
                <a:spcPts val="824"/>
              </a:spcAft>
              <a:buFont typeface="Symbol" panose="05050102010706020507" pitchFamily="18" charset="2"/>
              <a:buChar char=""/>
            </a:pPr>
            <a:r>
              <a:rPr lang="es-419" b="0" i="0" dirty="0">
                <a:solidFill>
                  <a:srgbClr val="000000"/>
                </a:solidFill>
                <a:latin typeface="Calibri" panose="020F0502020204030204" pitchFamily="34" charset="0"/>
                <a:cs typeface="Times New Roman" panose="02020603050405020304" pitchFamily="18" charset="0"/>
              </a:rPr>
              <a:t>Es probable que la vacuna materna esté disponible primero en una forma adecuada para los países de ingresos bajos y medios. </a:t>
            </a:r>
          </a:p>
          <a:p>
            <a:pPr marL="824503" lvl="1" indent="-353358">
              <a:lnSpc>
                <a:spcPct val="107000"/>
              </a:lnSpc>
              <a:buFont typeface="Symbol" panose="05050102010706020507" pitchFamily="18" charset="2"/>
              <a:buChar char=""/>
            </a:pPr>
            <a:r>
              <a:rPr lang="es-419" b="0" i="0" dirty="0">
                <a:latin typeface="Calibri" panose="020F0502020204030204" pitchFamily="34" charset="0"/>
                <a:ea typeface="Calibri" panose="020F0502020204030204" pitchFamily="34" charset="0"/>
                <a:cs typeface="Times New Roman" panose="02020603050405020304" pitchFamily="18" charset="0"/>
              </a:rPr>
              <a:t>La presentación en frasco monodosis de la vacuna ya está autorizada y precalificada por la OMS. </a:t>
            </a:r>
          </a:p>
          <a:p>
            <a:pPr marL="824503" lvl="1" indent="-353358">
              <a:lnSpc>
                <a:spcPct val="107000"/>
              </a:lnSpc>
              <a:buFont typeface="Symbol" panose="05050102010706020507" pitchFamily="18" charset="2"/>
              <a:buChar char=""/>
            </a:pPr>
            <a:r>
              <a:rPr lang="es-419" b="0" i="0" dirty="0">
                <a:latin typeface="Calibri" panose="020F0502020204030204" pitchFamily="34" charset="0"/>
                <a:ea typeface="Calibri" panose="020F0502020204030204" pitchFamily="34" charset="0"/>
                <a:cs typeface="Times New Roman" panose="02020603050405020304" pitchFamily="18" charset="0"/>
              </a:rPr>
              <a:t>Para garantizar que este producto pueda optar a la adquisición mundial y esté ampliamente disponible, un paso importante ahora es acelerar el camino hacia la precalificación de la OMS para una presentación en frascos multidosis. Esta será más adecuada para los mercados de ingresos bajos y medios, lo que podría ocurrir tan pronto como en 2026.  </a:t>
            </a:r>
          </a:p>
          <a:p>
            <a:pPr marL="353358" indent="-353358">
              <a:lnSpc>
                <a:spcPct val="107000"/>
              </a:lnSpc>
              <a:spcAft>
                <a:spcPts val="824"/>
              </a:spcAft>
              <a:buFont typeface="Symbol" panose="05050102010706020507" pitchFamily="18" charset="2"/>
              <a:buChar char=""/>
            </a:pPr>
            <a:r>
              <a:rPr lang="es-419" dirty="0">
                <a:solidFill>
                  <a:srgbClr val="000000"/>
                </a:solidFill>
                <a:latin typeface="Calibri" panose="020F0502020204030204" pitchFamily="34" charset="0"/>
                <a:cs typeface="Times New Roman" panose="02020603050405020304" pitchFamily="18" charset="0"/>
              </a:rPr>
              <a:t>Para </a:t>
            </a:r>
            <a:r>
              <a:rPr lang="es-419" b="0" dirty="0">
                <a:solidFill>
                  <a:srgbClr val="000000"/>
                </a:solidFill>
                <a:latin typeface="Calibri" panose="020F0502020204030204" pitchFamily="34" charset="0"/>
                <a:cs typeface="Times New Roman" panose="02020603050405020304" pitchFamily="18" charset="0"/>
              </a:rPr>
              <a:t>los </a:t>
            </a:r>
            <a:r>
              <a:rPr lang="es-419" b="0" dirty="0" err="1">
                <a:solidFill>
                  <a:srgbClr val="000000"/>
                </a:solidFill>
                <a:latin typeface="Calibri" panose="020F0502020204030204" pitchFamily="34" charset="0"/>
                <a:cs typeface="Times New Roman" panose="02020603050405020304" pitchFamily="18" charset="0"/>
              </a:rPr>
              <a:t>mAb</a:t>
            </a:r>
            <a:r>
              <a:rPr lang="es-419" b="0" dirty="0">
                <a:solidFill>
                  <a:srgbClr val="000000"/>
                </a:solidFill>
                <a:latin typeface="Calibri" panose="020F0502020204030204" pitchFamily="34" charset="0"/>
                <a:cs typeface="Times New Roman" panose="02020603050405020304" pitchFamily="18" charset="0"/>
              </a:rPr>
              <a:t> de acción prolongada </a:t>
            </a:r>
            <a:r>
              <a:rPr lang="es-419" b="0" dirty="0">
                <a:solidFill>
                  <a:srgbClr val="000000"/>
                </a:solidFill>
                <a:latin typeface="Segoe UI" panose="020B0502040204020203" pitchFamily="34" charset="0"/>
                <a:cs typeface="Times New Roman" panose="02020603050405020304" pitchFamily="18" charset="0"/>
              </a:rPr>
              <a:t>aún no está claro si las empresas someterán a los productos </a:t>
            </a:r>
            <a:r>
              <a:rPr lang="es-419" dirty="0">
                <a:solidFill>
                  <a:srgbClr val="000000"/>
                </a:solidFill>
                <a:latin typeface="Segoe UI" panose="020B0502040204020203" pitchFamily="34" charset="0"/>
                <a:cs typeface="Times New Roman" panose="02020603050405020304" pitchFamily="18" charset="0"/>
              </a:rPr>
              <a:t>a la precalificación de la OMS, por lo que esta medida no figura en el calendario en este momento.  </a:t>
            </a:r>
          </a:p>
          <a:p>
            <a:pPr marL="824503" marR="0" lvl="1" indent="-353358" algn="l" defTabSz="914400" rtl="0" eaLnBrk="1" fontAlgn="auto" latinLnBrk="0" hangingPunct="1">
              <a:lnSpc>
                <a:spcPct val="107000"/>
              </a:lnSpc>
              <a:spcBef>
                <a:spcPts val="0"/>
              </a:spcBef>
              <a:spcAft>
                <a:spcPts val="824"/>
              </a:spcAft>
              <a:buClrTx/>
              <a:buSzTx/>
              <a:buFont typeface="Symbol" panose="05050102010706020507" pitchFamily="18" charset="2"/>
              <a:buChar char=""/>
              <a:tabLst/>
              <a:defRPr/>
            </a:pPr>
            <a:r>
              <a:rPr lang="es-419" sz="1200" b="0" dirty="0">
                <a:solidFill>
                  <a:srgbClr val="000000"/>
                </a:solidFill>
                <a:effectLst/>
                <a:latin typeface="Segoe UI" panose="020B0502040204020203" pitchFamily="34" charset="0"/>
                <a:ea typeface="+mn-ea"/>
                <a:cs typeface="+mn-cs"/>
              </a:rPr>
              <a:t>La precalificación de la OMS es el proceso que </a:t>
            </a:r>
            <a:r>
              <a:rPr lang="es-419" b="0" dirty="0"/>
              <a:t>facilita el registro de los productos de inmunización en los países de ingresos bajos y medios. Es necesario que UNICEF adquiera las vacunas y </a:t>
            </a:r>
            <a:r>
              <a:rPr lang="es-419" b="0" dirty="0" err="1"/>
              <a:t>Gavi</a:t>
            </a:r>
            <a:r>
              <a:rPr lang="es-419" b="0" dirty="0"/>
              <a:t> las financie en nombre de estos países. </a:t>
            </a:r>
            <a:r>
              <a:rPr lang="es-419" sz="1200" b="0" dirty="0">
                <a:solidFill>
                  <a:srgbClr val="000000"/>
                </a:solidFill>
                <a:effectLst/>
                <a:latin typeface="Segoe UI" panose="020B0502040204020203" pitchFamily="34" charset="0"/>
                <a:ea typeface="+mn-ea"/>
                <a:cs typeface="+mn-cs"/>
              </a:rPr>
              <a:t> </a:t>
            </a:r>
          </a:p>
          <a:p>
            <a:pPr marL="824503" lvl="1" indent="-353358">
              <a:lnSpc>
                <a:spcPct val="107000"/>
              </a:lnSpc>
              <a:spcAft>
                <a:spcPts val="824"/>
              </a:spcAft>
              <a:buFont typeface="Symbol" panose="05050102010706020507" pitchFamily="18" charset="2"/>
              <a:buChar char=""/>
            </a:pPr>
            <a:r>
              <a:rPr lang="es-419" b="0" dirty="0">
                <a:solidFill>
                  <a:srgbClr val="000000"/>
                </a:solidFill>
                <a:latin typeface="Segoe UI" panose="020B0502040204020203" pitchFamily="34" charset="0"/>
              </a:rPr>
              <a:t>La precalificación dependerá de que la presentación del producto sea adecuada para los países elegibles para </a:t>
            </a:r>
            <a:r>
              <a:rPr lang="es-419" b="0" dirty="0" err="1">
                <a:solidFill>
                  <a:srgbClr val="000000"/>
                </a:solidFill>
                <a:latin typeface="Segoe UI" panose="020B0502040204020203" pitchFamily="34" charset="0"/>
              </a:rPr>
              <a:t>Gavi</a:t>
            </a:r>
            <a:r>
              <a:rPr lang="es-419" b="0" dirty="0">
                <a:solidFill>
                  <a:srgbClr val="000000"/>
                </a:solidFill>
                <a:latin typeface="Segoe UI" panose="020B0502040204020203" pitchFamily="34" charset="0"/>
              </a:rPr>
              <a:t> y los compromisos de precios elegibles para los mercados de </a:t>
            </a:r>
            <a:r>
              <a:rPr lang="es-419" b="0" dirty="0" err="1">
                <a:solidFill>
                  <a:srgbClr val="000000"/>
                </a:solidFill>
                <a:latin typeface="Segoe UI" panose="020B0502040204020203" pitchFamily="34" charset="0"/>
              </a:rPr>
              <a:t>Gavi</a:t>
            </a:r>
            <a:r>
              <a:rPr lang="es-419" b="0" dirty="0">
                <a:solidFill>
                  <a:srgbClr val="000000"/>
                </a:solidFill>
                <a:latin typeface="Segoe UI" panose="020B0502040204020203" pitchFamily="34" charset="0"/>
              </a:rPr>
              <a:t>.</a:t>
            </a:r>
          </a:p>
        </p:txBody>
      </p:sp>
      <p:sp>
        <p:nvSpPr>
          <p:cNvPr id="4" name="Slide Number Placeholder 3"/>
          <p:cNvSpPr>
            <a:spLocks noGrp="1"/>
          </p:cNvSpPr>
          <p:nvPr>
            <p:ph type="sldNum" sz="quarter" idx="5"/>
          </p:nvPr>
        </p:nvSpPr>
        <p:spPr/>
        <p:txBody>
          <a:bodyPr/>
          <a:lstStyle/>
          <a:p>
            <a:pPr defTabSz="942289">
              <a:defRPr/>
            </a:pPr>
            <a:fld id="{CC824F90-F3FF-40A9-8E2D-080BC7F76753}" type="slidenum">
              <a:rPr lang="en-US">
                <a:solidFill>
                  <a:prstClr val="black"/>
                </a:solidFill>
                <a:latin typeface="Aptos" panose="02110004020202020204"/>
              </a:rPr>
              <a:pPr defTabSz="942289">
                <a:defRPr/>
              </a:pPr>
              <a:t>23</a:t>
            </a:fld>
            <a:endParaRPr lang="en-US">
              <a:solidFill>
                <a:prstClr val="black"/>
              </a:solidFill>
              <a:latin typeface="Aptos" panose="02110004020202020204"/>
            </a:endParaRPr>
          </a:p>
        </p:txBody>
      </p:sp>
    </p:spTree>
    <p:extLst>
      <p:ext uri="{BB962C8B-B14F-4D97-AF65-F5344CB8AC3E}">
        <p14:creationId xmlns:p14="http://schemas.microsoft.com/office/powerpoint/2010/main" val="2101817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149B0-B2B3-A34B-9D71-F08D478524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520EF0-1703-3597-7280-A56DA6234A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6425FC-7B44-BA90-EF9F-2B44E479D1D6}"/>
              </a:ext>
            </a:extLst>
          </p:cNvPr>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Es importante reconocer que, debido a la naturaleza global del VSR, los productos preventivos tendrán un mercado dual tanto en los países de ingresos altos como en los de ingresos bajos.   </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Para poder adquirir estos productos </a:t>
            </a:r>
            <a:r>
              <a:rPr lang="es-419" sz="1100" b="0">
                <a:effectLst/>
                <a:latin typeface="Calibri" panose="020F0502020204030204" pitchFamily="34" charset="0"/>
                <a:ea typeface="Calibri" panose="020F0502020204030204" pitchFamily="34" charset="0"/>
                <a:cs typeface="Times New Roman" panose="02020603050405020304" pitchFamily="18" charset="0"/>
              </a:rPr>
              <a:t>en las economías de ingresos bajos, se necesita el apoyo de Gavi, la Alianza para las Vacunas, para configurar el mercado.</a:t>
            </a:r>
          </a:p>
          <a:p>
            <a:pPr marL="742950" marR="0" lvl="1" indent="-285750">
              <a:lnSpc>
                <a:spcPct val="107000"/>
              </a:lnSpc>
              <a:spcBef>
                <a:spcPts val="0"/>
              </a:spcBef>
              <a:spcAft>
                <a:spcPts val="0"/>
              </a:spcAft>
              <a:buFont typeface="Courier New" panose="02070309020205020404" pitchFamily="49" charset="0"/>
              <a:buChar char="o"/>
            </a:pPr>
            <a:r>
              <a:rPr lang="es-419" sz="1100" b="0">
                <a:effectLst/>
                <a:latin typeface="Calibri" panose="020F0502020204030204" pitchFamily="34" charset="0"/>
                <a:ea typeface="Calibri" panose="020F0502020204030204" pitchFamily="34" charset="0"/>
                <a:cs typeface="Times New Roman" panose="02020603050405020304" pitchFamily="18" charset="0"/>
              </a:rPr>
              <a:t>Desde su creación, el apoyo de Gavi ha sido decisivo </a:t>
            </a:r>
            <a:r>
              <a:rPr lang="es-419" sz="1100">
                <a:effectLst/>
                <a:latin typeface="Calibri" panose="020F0502020204030204" pitchFamily="34" charset="0"/>
                <a:ea typeface="Calibri" panose="020F0502020204030204" pitchFamily="34" charset="0"/>
                <a:cs typeface="Times New Roman" panose="02020603050405020304" pitchFamily="18" charset="0"/>
              </a:rPr>
              <a:t>para compartir el costo que los países pagan por las vacunas. Esto ha dado lugar a más de 520 introducciones de vacunas y campañas, impulsando drásticamente la inmunización contra muchas enfermedades importantes.</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En la actualidad, 54 países pueden optar por las ayudas de Gavi.</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s-419" sz="1050" b="0">
                <a:effectLst/>
                <a:latin typeface="Calibri" panose="020F0502020204030204" pitchFamily="34" charset="0"/>
                <a:ea typeface="Calibri" panose="020F0502020204030204" pitchFamily="34" charset="0"/>
                <a:cs typeface="Times New Roman" panose="02020603050405020304" pitchFamily="18" charset="0"/>
              </a:rPr>
              <a:t>En julio de 2025, la junta de Gavi </a:t>
            </a:r>
            <a:r>
              <a:rPr lang="es-419" sz="1100" b="0" i="0">
                <a:solidFill>
                  <a:schemeClr val="tx1"/>
                </a:solidFill>
                <a:effectLst/>
                <a:latin typeface="+mn-lt"/>
                <a:ea typeface="+mn-ea"/>
                <a:cs typeface="+mn-cs"/>
              </a:rPr>
              <a:t>aprobó la apertura de una ventana de financiación para establecer un programa de vacunas maternas contra el VSR, allanando el camino para que las introducciones en los países comiencen en un futuro próximo.</a:t>
            </a:r>
          </a:p>
          <a:p>
            <a:pPr marL="285750" marR="0" lvl="0"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Aún no está claro cuál será el costo de estos nuevos productos. Sin embargo, prevemos que el costo de los bienes para los anticuerpos monoclonales será superior al de una vacuna.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419"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Para ayudar a bajar el precio de una vacuna materna contra el VSR de modo que Gavi pueda permitirse pagarla, la Fundación Gates ha concedido una subvención de USD 27,5 millones a Pfizer para apoyar el desarrollo de un frasco multidosis para la administración de su vacuna materna contra el VSR a cambio de compromisos de precio y suministro a los países apoyados por Gavi.</a:t>
            </a:r>
          </a:p>
          <a:p>
            <a:pPr marL="285750" marR="0" lvl="0" indent="-285750">
              <a:lnSpc>
                <a:spcPct val="107000"/>
              </a:lnSpc>
              <a:spcBef>
                <a:spcPts val="0"/>
              </a:spcBef>
              <a:spcAft>
                <a:spcPts val="800"/>
              </a:spcAft>
              <a:buFont typeface="Courier New" panose="02070309020205020404" pitchFamily="49" charset="0"/>
              <a:buChar char="o"/>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6B6D85B-D54E-E1DC-5242-4D1CF3BDDE95}"/>
              </a:ext>
            </a:extLst>
          </p:cNvPr>
          <p:cNvSpPr>
            <a:spLocks noGrp="1"/>
          </p:cNvSpPr>
          <p:nvPr>
            <p:ph type="sldNum" sz="quarter" idx="5"/>
          </p:nvPr>
        </p:nvSpPr>
        <p:spPr/>
        <p:txBody>
          <a:bodyPr/>
          <a:lstStyle/>
          <a:p>
            <a:pPr defTabSz="942289">
              <a:defRPr/>
            </a:pPr>
            <a:fld id="{C690C06F-62DF-8C49-9437-5B6E342092F3}" type="slidenum">
              <a:rPr lang="en-US">
                <a:solidFill>
                  <a:prstClr val="black"/>
                </a:solidFill>
                <a:latin typeface="Calibri" panose="020F0502020204030204"/>
              </a:rPr>
              <a:pPr defTabSz="942289">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2837503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Aunque tanto las vacunas maternas contra el VSR como los mAb ofrecen protección a los lactantes pequeños, las poblaciones a las que van dirigidas difieren y, por lo tanto, requerirán diferentes estrategias de administración.</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Es probable que las estrategias de distribución se realicen a través de dos plataformas: </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programas de salud materno infantil para la vacuna materna mediante servicios de atención prenatal (APN) </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y el Programa </a:t>
            </a:r>
            <a:r>
              <a:rPr lang="es-419" sz="1100" b="0">
                <a:effectLst/>
                <a:latin typeface="Calibri" panose="020F0502020204030204" pitchFamily="34" charset="0"/>
                <a:ea typeface="Calibri" panose="020F0502020204030204" pitchFamily="34" charset="0"/>
                <a:cs typeface="Times New Roman" panose="02020603050405020304" pitchFamily="18" charset="0"/>
              </a:rPr>
              <a:t>Esencial</a:t>
            </a:r>
            <a:r>
              <a:rPr lang="es-419" sz="1100">
                <a:effectLst/>
                <a:latin typeface="Calibri" panose="020F0502020204030204" pitchFamily="34" charset="0"/>
                <a:ea typeface="Calibri" panose="020F0502020204030204" pitchFamily="34" charset="0"/>
                <a:cs typeface="Times New Roman" panose="02020603050405020304" pitchFamily="18" charset="0"/>
              </a:rPr>
              <a:t> de Inmunización (PEI) para los mAb administrados a lactantes</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Es probable que ambos programas se crucen, al menos, en cierta medida para cualquiera de los dos productos.</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El camino hacia la introducción en un país de cualquiera de las intervenciones variará ampliamente en función de la elección del producto, la plataforma de prestación seleccionada, la jerarquía de la atención, la estacionalidad del VSR y otros factores.</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El VSR es una enfermedad nueva para muchos países y la aplicación de estos productos puede suponer un territorio desconocido.</a:t>
            </a:r>
          </a:p>
          <a:p>
            <a:pPr marL="342900" marR="0" lvl="0" indent="-342900">
              <a:lnSpc>
                <a:spcPct val="107000"/>
              </a:lnSpc>
              <a:spcBef>
                <a:spcPts val="0"/>
              </a:spcBef>
              <a:spcAft>
                <a:spcPts val="80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Por lo tanto, la reflexión y la planificación a escala mundial, regional y nacional sobre las medidas de introducción deben comenzar ya.</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26</a:t>
            </a:fld>
            <a:endParaRPr lang="en-US"/>
          </a:p>
        </p:txBody>
      </p:sp>
    </p:spTree>
    <p:extLst>
      <p:ext uri="{BB962C8B-B14F-4D97-AF65-F5344CB8AC3E}">
        <p14:creationId xmlns:p14="http://schemas.microsoft.com/office/powerpoint/2010/main" val="4060505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100" b="0">
                <a:effectLst/>
                <a:latin typeface="Calibri" panose="020F0502020204030204" pitchFamily="34" charset="0"/>
                <a:ea typeface="Calibri" panose="020F0502020204030204" pitchFamily="34" charset="0"/>
                <a:cs typeface="Times New Roman" panose="02020603050405020304" pitchFamily="18" charset="0"/>
              </a:rPr>
              <a:t>La vacuna materna contra el VSR presenta varias ventajas.</a:t>
            </a:r>
          </a:p>
          <a:p>
            <a:pPr marL="742950" marR="0" lvl="1" indent="-285750">
              <a:lnSpc>
                <a:spcPct val="107000"/>
              </a:lnSpc>
              <a:spcBef>
                <a:spcPts val="0"/>
              </a:spcBef>
              <a:spcAft>
                <a:spcPts val="0"/>
              </a:spcAft>
              <a:buFont typeface="Courier New" panose="02070309020205020404" pitchFamily="49" charset="0"/>
              <a:buChar char="o"/>
            </a:pPr>
            <a:r>
              <a:rPr lang="es-419" sz="1100" b="0">
                <a:effectLst/>
                <a:latin typeface="Calibri" panose="020F0502020204030204" pitchFamily="34" charset="0"/>
                <a:ea typeface="Calibri" panose="020F0502020204030204" pitchFamily="34" charset="0"/>
                <a:cs typeface="Times New Roman" panose="02020603050405020304" pitchFamily="18" charset="0"/>
              </a:rPr>
              <a:t>Muchos países pueden aprovechar su experiencia previa en la vacunación de embarazadas contra enfermedades como el tétanos.</a:t>
            </a:r>
          </a:p>
          <a:p>
            <a:pPr marL="1143000" marR="0" lvl="2" indent="-228600">
              <a:lnSpc>
                <a:spcPct val="107000"/>
              </a:lnSpc>
              <a:spcBef>
                <a:spcPts val="0"/>
              </a:spcBef>
              <a:spcAft>
                <a:spcPts val="0"/>
              </a:spcAft>
              <a:buFont typeface="Wingdings" panose="05000000000000000000" pitchFamily="2" charset="2"/>
              <a:buChar char=""/>
            </a:pPr>
            <a:r>
              <a:rPr lang="es-419" sz="1100" b="0">
                <a:effectLst/>
                <a:latin typeface="Calibri" panose="020F0502020204030204" pitchFamily="34" charset="0"/>
                <a:ea typeface="Calibri" panose="020F0502020204030204" pitchFamily="34" charset="0"/>
                <a:cs typeface="Times New Roman" panose="02020603050405020304" pitchFamily="18" charset="0"/>
              </a:rPr>
              <a:t>Estas estrategias, sin embargo, pueden requerir modificaciones para tener en cuenta las necesidades rutinarias de la entrega, las ventanas de edad gestacional específicas para la administración, la estacionalidad de la enfermedad y otras particularidades del VSR.</a:t>
            </a:r>
          </a:p>
          <a:p>
            <a:pPr marL="742950" marR="0" lvl="1" indent="-285750">
              <a:lnSpc>
                <a:spcPct val="107000"/>
              </a:lnSpc>
              <a:spcBef>
                <a:spcPts val="0"/>
              </a:spcBef>
              <a:spcAft>
                <a:spcPts val="0"/>
              </a:spcAft>
              <a:buFont typeface="Courier New" panose="02070309020205020404" pitchFamily="49" charset="0"/>
              <a:buChar char="o"/>
            </a:pPr>
            <a:r>
              <a:rPr lang="es-419" sz="1100" b="0">
                <a:effectLst/>
                <a:latin typeface="Calibri" panose="020F0502020204030204" pitchFamily="34" charset="0"/>
                <a:ea typeface="Calibri" panose="020F0502020204030204" pitchFamily="34" charset="0"/>
                <a:cs typeface="Times New Roman" panose="02020603050405020304" pitchFamily="18" charset="0"/>
              </a:rPr>
              <a:t>Otros beneficios podrían ser la movilización de recursos para mejorar la prestación de servicios de atención prenatal y de vacunación, animar a las pacientes embarazadas a acudir a más visitas de atención sanitaria y establecer sistemas de vigilancia de las vacunas que también controlen el embarazo y otros resultados de salud materno infantil.</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s-419"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Los mAb del VSR también presentan ventajas.</a:t>
            </a:r>
          </a:p>
          <a:p>
            <a:pPr marL="742950" marR="0" lvl="1" indent="-285750">
              <a:lnSpc>
                <a:spcPct val="107000"/>
              </a:lnSpc>
              <a:spcBef>
                <a:spcPts val="0"/>
              </a:spcBef>
              <a:spcAft>
                <a:spcPts val="0"/>
              </a:spcAft>
              <a:buFont typeface="Courier New" panose="02070309020205020404" pitchFamily="49" charset="0"/>
              <a:buChar char="o"/>
            </a:pPr>
            <a:r>
              <a:rPr lang="es-419" sz="1100" b="0">
                <a:effectLst/>
                <a:latin typeface="Calibri" panose="020F0502020204030204" pitchFamily="34" charset="0"/>
                <a:ea typeface="Calibri" panose="020F0502020204030204" pitchFamily="34" charset="0"/>
                <a:cs typeface="Times New Roman" panose="02020603050405020304" pitchFamily="18" charset="0"/>
              </a:rPr>
              <a:t>Un mAb contra el VSR se podría integrar en los programas rutinarios de vacunación al nacer y en la infancia que ya existen en muchos países, por ejemplo contra la BCG, la hepatitis B y la poliomielitis.</a:t>
            </a:r>
          </a:p>
          <a:p>
            <a:pPr marL="742950" marR="0" lvl="1" indent="-285750">
              <a:lnSpc>
                <a:spcPct val="107000"/>
              </a:lnSpc>
              <a:spcBef>
                <a:spcPts val="0"/>
              </a:spcBef>
              <a:spcAft>
                <a:spcPts val="0"/>
              </a:spcAft>
              <a:buFont typeface="Courier New" panose="02070309020205020404" pitchFamily="49" charset="0"/>
              <a:buChar char="o"/>
            </a:pPr>
            <a:r>
              <a:rPr lang="es-419" sz="1100" b="0">
                <a:effectLst/>
                <a:latin typeface="Calibri" panose="020F0502020204030204" pitchFamily="34" charset="0"/>
                <a:ea typeface="Calibri" panose="020F0502020204030204" pitchFamily="34" charset="0"/>
                <a:cs typeface="Times New Roman" panose="02020603050405020304" pitchFamily="18" charset="0"/>
              </a:rPr>
              <a:t>El programa PEI, que probablemente dirigirá la distribución, ya cuenta con personal calificado en inmunización.</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Ambos productos son prometedores por las siguientes razones: </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Se administran en una sola dosis, lo que simplifica la administración.</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Son intervenciones potencialmente rentables, según los datos de modelización.</a:t>
            </a:r>
          </a:p>
          <a:p>
            <a:pPr marL="742950" marR="0" lvl="1" indent="-285750">
              <a:lnSpc>
                <a:spcPct val="107000"/>
              </a:lnSpc>
              <a:spcBef>
                <a:spcPts val="0"/>
              </a:spcBef>
              <a:spcAft>
                <a:spcPts val="80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Y, sobre todo, protegerán a los bebés en los primeros y más críticos meses de vida.</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27</a:t>
            </a:fld>
            <a:endParaRPr lang="en-US"/>
          </a:p>
        </p:txBody>
      </p:sp>
    </p:spTree>
    <p:extLst>
      <p:ext uri="{BB962C8B-B14F-4D97-AF65-F5344CB8AC3E}">
        <p14:creationId xmlns:p14="http://schemas.microsoft.com/office/powerpoint/2010/main" val="3381675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Sin embargo, los países tendrán que sopesar estas ventajas con algunos retos.</a:t>
            </a:r>
          </a:p>
          <a:p>
            <a:pPr marL="342900" marR="0" lvl="0" indent="-342900">
              <a:lnSpc>
                <a:spcPct val="107000"/>
              </a:lnSpc>
              <a:spcBef>
                <a:spcPts val="0"/>
              </a:spcBef>
              <a:spcAft>
                <a:spcPts val="0"/>
              </a:spcAft>
              <a:buFont typeface="Symbol" panose="05050102010706020507" pitchFamily="18" charset="2"/>
              <a:buChar char=""/>
            </a:pPr>
            <a:r>
              <a:rPr lang="es-419" sz="1100" b="0">
                <a:effectLst/>
                <a:latin typeface="Calibri" panose="020F0502020204030204" pitchFamily="34" charset="0"/>
                <a:ea typeface="Calibri" panose="020F0502020204030204" pitchFamily="34" charset="0"/>
                <a:cs typeface="Times New Roman" panose="02020603050405020304" pitchFamily="18" charset="0"/>
              </a:rPr>
              <a:t>En el caso de la inmunización materna contra el VSR, estos retos incluyen:</a:t>
            </a:r>
          </a:p>
          <a:p>
            <a:pPr marL="742950" marR="0" lvl="1" indent="-285750">
              <a:lnSpc>
                <a:spcPct val="107000"/>
              </a:lnSpc>
              <a:spcBef>
                <a:spcPts val="0"/>
              </a:spcBef>
              <a:spcAft>
                <a:spcPts val="0"/>
              </a:spcAft>
              <a:buFont typeface="Courier New" panose="02070309020205020404" pitchFamily="49" charset="0"/>
              <a:buChar char="o"/>
            </a:pPr>
            <a:r>
              <a:rPr lang="es-419" sz="1100" b="0">
                <a:effectLst/>
                <a:latin typeface="Calibri" panose="020F0502020204030204" pitchFamily="34" charset="0"/>
                <a:ea typeface="Calibri" panose="020F0502020204030204" pitchFamily="34" charset="0"/>
                <a:cs typeface="Times New Roman" panose="02020603050405020304" pitchFamily="18" charset="0"/>
              </a:rPr>
              <a:t>Es posible que la atención prenatal y el programa esencial de inmunización tengan que coordinarse en aspectos desconocidos, como la notificación de la cobertura, la vigilancia de la seguridad, la logística y la formación del personal.</a:t>
            </a:r>
          </a:p>
          <a:p>
            <a:pPr marL="742950" marR="0" lvl="1" indent="-285750">
              <a:lnSpc>
                <a:spcPct val="107000"/>
              </a:lnSpc>
              <a:spcBef>
                <a:spcPts val="0"/>
              </a:spcBef>
              <a:spcAft>
                <a:spcPts val="0"/>
              </a:spcAft>
              <a:buFont typeface="Courier New" panose="02070309020205020404" pitchFamily="49" charset="0"/>
              <a:buChar char="o"/>
            </a:pPr>
            <a:r>
              <a:rPr lang="es-419" sz="1100" b="0">
                <a:effectLst/>
                <a:latin typeface="Calibri" panose="020F0502020204030204" pitchFamily="34" charset="0"/>
                <a:ea typeface="Calibri" panose="020F0502020204030204" pitchFamily="34" charset="0"/>
                <a:cs typeface="Times New Roman" panose="02020603050405020304" pitchFamily="18" charset="0"/>
              </a:rPr>
              <a:t>Llegar a las mujeres embarazadas dentro de un intervalo específico de edad gestacional puede resultar difícil y existe la posibilidad de que los bebés nacidos prematuramente -los que corren un mayor riesgo de contraer el VSR- no puedan hacerlo.</a:t>
            </a:r>
          </a:p>
          <a:p>
            <a:pPr marL="742950" marR="0" lvl="1" indent="-285750">
              <a:lnSpc>
                <a:spcPct val="107000"/>
              </a:lnSpc>
              <a:spcBef>
                <a:spcPts val="0"/>
              </a:spcBef>
              <a:spcAft>
                <a:spcPts val="0"/>
              </a:spcAft>
              <a:buFont typeface="Courier New" panose="02070309020205020404" pitchFamily="49" charset="0"/>
              <a:buChar char="o"/>
            </a:pPr>
            <a:r>
              <a:rPr lang="es-419" sz="1100" b="0">
                <a:effectLst/>
                <a:latin typeface="Calibri" panose="020F0502020204030204" pitchFamily="34" charset="0"/>
                <a:ea typeface="Calibri" panose="020F0502020204030204" pitchFamily="34" charset="0"/>
                <a:cs typeface="Times New Roman" panose="02020603050405020304" pitchFamily="18" charset="0"/>
              </a:rPr>
              <a:t>La vigilancia de los registros de embarazos deberá ampliarse para dar cabida a la supervisión de la seguridad de la vacunación y vincular los registros materno infantiles.</a:t>
            </a:r>
          </a:p>
          <a:p>
            <a:pPr marL="342900" marR="0" lvl="0" indent="-342900">
              <a:lnSpc>
                <a:spcPct val="107000"/>
              </a:lnSpc>
              <a:spcBef>
                <a:spcPts val="0"/>
              </a:spcBef>
              <a:spcAft>
                <a:spcPts val="0"/>
              </a:spcAft>
              <a:buFont typeface="Symbol" panose="05050102010706020507" pitchFamily="18" charset="2"/>
              <a:buChar char=""/>
            </a:pPr>
            <a:r>
              <a:rPr lang="es-419" sz="1100" b="0">
                <a:effectLst/>
                <a:latin typeface="Calibri" panose="020F0502020204030204" pitchFamily="34" charset="0"/>
                <a:ea typeface="Calibri" panose="020F0502020204030204" pitchFamily="34" charset="0"/>
                <a:cs typeface="Times New Roman" panose="02020603050405020304" pitchFamily="18" charset="0"/>
              </a:rPr>
              <a:t>Los mAb contra el VSR también plantean retos, entre estos</a:t>
            </a:r>
          </a:p>
          <a:p>
            <a:pPr marL="742950" marR="0" lvl="1" indent="-285750">
              <a:lnSpc>
                <a:spcPct val="107000"/>
              </a:lnSpc>
              <a:spcBef>
                <a:spcPts val="0"/>
              </a:spcBef>
              <a:spcAft>
                <a:spcPts val="0"/>
              </a:spcAft>
              <a:buFont typeface="Courier New" panose="02070309020205020404" pitchFamily="49" charset="0"/>
              <a:buChar char="o"/>
            </a:pPr>
            <a:r>
              <a:rPr lang="es-419" sz="1100" b="0">
                <a:effectLst/>
                <a:latin typeface="Calibri" panose="020F0502020204030204" pitchFamily="34" charset="0"/>
                <a:ea typeface="Calibri" panose="020F0502020204030204" pitchFamily="34" charset="0"/>
                <a:cs typeface="Times New Roman" panose="02020603050405020304" pitchFamily="18" charset="0"/>
              </a:rPr>
              <a:t>Identificar y llegar a los bebés nacidos en casa o fuera del sistema sanitario oficial.</a:t>
            </a:r>
          </a:p>
          <a:p>
            <a:pPr marL="742950" marR="0" lvl="1" indent="-285750">
              <a:lnSpc>
                <a:spcPct val="107000"/>
              </a:lnSpc>
              <a:spcBef>
                <a:spcPts val="0"/>
              </a:spcBef>
              <a:spcAft>
                <a:spcPts val="0"/>
              </a:spcAft>
              <a:buFont typeface="Courier New" panose="02070309020205020404" pitchFamily="49" charset="0"/>
              <a:buChar char="o"/>
            </a:pPr>
            <a:r>
              <a:rPr lang="es-419" sz="1100" b="0">
                <a:effectLst/>
                <a:latin typeface="Calibri" panose="020F0502020204030204" pitchFamily="34" charset="0"/>
                <a:ea typeface="Calibri" panose="020F0502020204030204" pitchFamily="34" charset="0"/>
                <a:cs typeface="Times New Roman" panose="02020603050405020304" pitchFamily="18" charset="0"/>
              </a:rPr>
              <a:t>Aventurarse en un nuevo territorio político y normativo en algunos casos.</a:t>
            </a:r>
          </a:p>
          <a:p>
            <a:pPr marL="742950" marR="0" lvl="1" indent="-285750">
              <a:lnSpc>
                <a:spcPct val="107000"/>
              </a:lnSpc>
              <a:spcBef>
                <a:spcPts val="0"/>
              </a:spcBef>
              <a:spcAft>
                <a:spcPts val="0"/>
              </a:spcAft>
              <a:buFont typeface="Courier New" panose="02070309020205020404" pitchFamily="49" charset="0"/>
              <a:buChar char="o"/>
            </a:pPr>
            <a:r>
              <a:rPr lang="es-419" sz="1100" b="0">
                <a:effectLst/>
                <a:latin typeface="Calibri" panose="020F0502020204030204" pitchFamily="34" charset="0"/>
                <a:ea typeface="Calibri" panose="020F0502020204030204" pitchFamily="34" charset="0"/>
                <a:cs typeface="Times New Roman" panose="02020603050405020304" pitchFamily="18" charset="0"/>
              </a:rPr>
              <a:t>El costo relativamente elevado de los bienes contribuye a obstaculizar el acceso a los precios y la oferta.</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Ambas intervenciones se enfrentan a varios retos.</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s-419" sz="1100">
                <a:effectLst/>
                <a:latin typeface="Calibri" panose="020F0502020204030204" pitchFamily="34" charset="0"/>
                <a:ea typeface="Calibri" panose="020F0502020204030204" pitchFamily="34" charset="0"/>
                <a:cs typeface="Times New Roman" panose="02020603050405020304" pitchFamily="18" charset="0"/>
              </a:rPr>
              <a:t>La dosificación estacional de ambos productos podría añadir complejidad logística.</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Las lagunas de concienciación, la reticencia y las dudas en torno al VSR y sus productos de prevención administrados a recién nacidos, o durante el embarazo, pueden afectar a la demanda, la aceptabilidad y la aceptación.</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Añadir servicios de prevención del VSR puede sobrecargar ciertos componentes del sistema sanitario</a:t>
            </a:r>
          </a:p>
          <a:p>
            <a:pPr marL="742950" marR="0" lvl="1" indent="-285750">
              <a:lnSpc>
                <a:spcPct val="107000"/>
              </a:lnSpc>
              <a:spcBef>
                <a:spcPts val="0"/>
              </a:spcBef>
              <a:spcAft>
                <a:spcPts val="80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Las prioridades contrapuestas de los programas de inmunización y de salud materno infantil pueden suponer un reto.</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28</a:t>
            </a:fld>
            <a:endParaRPr lang="en-US"/>
          </a:p>
        </p:txBody>
      </p:sp>
    </p:spTree>
    <p:extLst>
      <p:ext uri="{BB962C8B-B14F-4D97-AF65-F5344CB8AC3E}">
        <p14:creationId xmlns:p14="http://schemas.microsoft.com/office/powerpoint/2010/main" val="491835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800">
                <a:effectLst/>
                <a:latin typeface="Calibri" panose="020F0502020204030204" pitchFamily="34" charset="0"/>
                <a:ea typeface="Calibri" panose="020F0502020204030204" pitchFamily="34" charset="0"/>
                <a:cs typeface="Times New Roman" panose="02020603050405020304" pitchFamily="18" charset="0"/>
              </a:rPr>
              <a:t>De hecho, los países tienen muchas prioridades de salud pública que compiten entre sí y el VSR sería un nuevo objetivo de enfermedad para muchos. Sin embargo, la prevención del VSR tiene el potencial de complementar muchas de estas prioridades.</a:t>
            </a:r>
          </a:p>
          <a:p>
            <a:pPr marL="342900" marR="0" lvl="0" indent="-342900">
              <a:lnSpc>
                <a:spcPct val="107000"/>
              </a:lnSpc>
              <a:spcBef>
                <a:spcPts val="0"/>
              </a:spcBef>
              <a:spcAft>
                <a:spcPts val="0"/>
              </a:spcAft>
              <a:buFont typeface="Symbol" panose="05050102010706020507" pitchFamily="18" charset="2"/>
              <a:buChar char=""/>
            </a:pPr>
            <a:r>
              <a:rPr lang="es-419" sz="1800">
                <a:effectLst/>
                <a:latin typeface="Calibri" panose="020F0502020204030204" pitchFamily="34" charset="0"/>
                <a:ea typeface="Calibri" panose="020F0502020204030204" pitchFamily="34" charset="0"/>
                <a:cs typeface="Times New Roman" panose="02020603050405020304" pitchFamily="18" charset="0"/>
              </a:rPr>
              <a:t>A continuación, se enumeran algunas iniciativas en las que se podrían lograr sinergias y eficiencias entre la prevención del VSR y las estrategias de inmunización o atención prenatal.</a:t>
            </a:r>
          </a:p>
          <a:p>
            <a:pPr marL="342900" marR="0" lvl="0" indent="-342900">
              <a:lnSpc>
                <a:spcPct val="107000"/>
              </a:lnSpc>
              <a:spcBef>
                <a:spcPts val="0"/>
              </a:spcBef>
              <a:spcAft>
                <a:spcPts val="800"/>
              </a:spcAft>
              <a:buFont typeface="Symbol" panose="05050102010706020507" pitchFamily="18" charset="2"/>
              <a:buChar char=""/>
            </a:pPr>
            <a:r>
              <a:rPr lang="es-419" sz="1800">
                <a:effectLst/>
                <a:latin typeface="Calibri" panose="020F0502020204030204" pitchFamily="34" charset="0"/>
                <a:ea typeface="Calibri" panose="020F0502020204030204" pitchFamily="34" charset="0"/>
                <a:cs typeface="Times New Roman" panose="02020603050405020304" pitchFamily="18" charset="0"/>
              </a:rPr>
              <a:t>En general, el objetivo será garantizar que la prevención del VSR añada valor, y no carga, a unos servicios sanitarios ya sobrecargados y a unas prioridades que compiten entre sí.</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29</a:t>
            </a:fld>
            <a:endParaRPr lang="en-US"/>
          </a:p>
        </p:txBody>
      </p:sp>
    </p:spTree>
    <p:extLst>
      <p:ext uri="{BB962C8B-B14F-4D97-AF65-F5344CB8AC3E}">
        <p14:creationId xmlns:p14="http://schemas.microsoft.com/office/powerpoint/2010/main" val="297432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800">
                <a:effectLst/>
                <a:latin typeface="Calibri" panose="020F0502020204030204" pitchFamily="34" charset="0"/>
                <a:ea typeface="Calibri" panose="020F0502020204030204" pitchFamily="34" charset="0"/>
                <a:cs typeface="Times New Roman" panose="02020603050405020304" pitchFamily="18" charset="0"/>
              </a:rPr>
              <a:t>El camino para que las intervenciones contra el VSR alcancen todo su potencial para salvar vidas implicará la toma de decisiones basada en pruebas que sitúe la prevención del VSR en las agendas de la salud pública y apoye la preparación del sistema sanitario para una prestación equitativa.</a:t>
            </a:r>
          </a:p>
          <a:p>
            <a:pPr marL="342900" marR="0" lvl="0" indent="-342900">
              <a:lnSpc>
                <a:spcPct val="107000"/>
              </a:lnSpc>
              <a:spcBef>
                <a:spcPts val="0"/>
              </a:spcBef>
              <a:spcAft>
                <a:spcPts val="0"/>
              </a:spcAft>
              <a:buFont typeface="Symbol" panose="05050102010706020507" pitchFamily="18" charset="2"/>
              <a:buChar char=""/>
            </a:pPr>
            <a:r>
              <a:rPr lang="es-419" sz="1800">
                <a:effectLst/>
                <a:latin typeface="Calibri" panose="020F0502020204030204" pitchFamily="34" charset="0"/>
                <a:ea typeface="Calibri" panose="020F0502020204030204" pitchFamily="34" charset="0"/>
                <a:cs typeface="Times New Roman" panose="02020603050405020304" pitchFamily="18" charset="0"/>
              </a:rPr>
              <a:t>Para lograrlo, será necesario reunir los datos, aumentar la concienciación y la implicación de las partes interesadas en torno a la prevención del VSR y establecer políticas de apoyo y financiación.</a:t>
            </a:r>
          </a:p>
          <a:p>
            <a:pPr marL="342900" marR="0" lvl="0" indent="-342900">
              <a:lnSpc>
                <a:spcPct val="107000"/>
              </a:lnSpc>
              <a:spcBef>
                <a:spcPts val="0"/>
              </a:spcBef>
              <a:spcAft>
                <a:spcPts val="800"/>
              </a:spcAft>
              <a:buFont typeface="Symbol" panose="05050102010706020507" pitchFamily="18" charset="2"/>
              <a:buChar char=""/>
            </a:pPr>
            <a:r>
              <a:rPr lang="es-419" sz="1800">
                <a:effectLst/>
                <a:latin typeface="Calibri" panose="020F0502020204030204" pitchFamily="34" charset="0"/>
                <a:ea typeface="Calibri" panose="020F0502020204030204" pitchFamily="34" charset="0"/>
                <a:cs typeface="Times New Roman" panose="02020603050405020304" pitchFamily="18" charset="0"/>
              </a:rPr>
              <a:t>También son importantes la colaboración entre el PEI y los centros de atención prenatal, el apoyo a las operaciones y la logística, una mano de obra formada y capacitada (especialmente para el personal de los centros de atención prenatal menos familiarizado con la administración de inmunizaciones) y el progreso hacia la creación de capacidad del sistema de supervisión de la seguridad.</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30</a:t>
            </a:fld>
            <a:endParaRPr lang="en-US"/>
          </a:p>
        </p:txBody>
      </p:sp>
    </p:spTree>
    <p:extLst>
      <p:ext uri="{BB962C8B-B14F-4D97-AF65-F5344CB8AC3E}">
        <p14:creationId xmlns:p14="http://schemas.microsoft.com/office/powerpoint/2010/main" val="518067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Hay varios ámbitos y actividades en los que pensar cuando los países empiezan a considerar la prevención del VSR.</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Entre estos se incluye la comprensión de los </a:t>
            </a:r>
            <a:r>
              <a:rPr lang="es-419" sz="1100" b="1">
                <a:effectLst/>
                <a:latin typeface="Calibri" panose="020F0502020204030204" pitchFamily="34" charset="0"/>
                <a:ea typeface="Calibri" panose="020F0502020204030204" pitchFamily="34" charset="0"/>
                <a:cs typeface="Times New Roman" panose="02020603050405020304" pitchFamily="18" charset="0"/>
              </a:rPr>
              <a:t>argumentos a favor de dar prioridad al VSR, </a:t>
            </a:r>
            <a:r>
              <a:rPr lang="es-419" sz="1100">
                <a:effectLst/>
                <a:latin typeface="Calibri" panose="020F0502020204030204" pitchFamily="34" charset="0"/>
                <a:ea typeface="Calibri" panose="020F0502020204030204" pitchFamily="34" charset="0"/>
                <a:cs typeface="Times New Roman" panose="02020603050405020304" pitchFamily="18" charset="0"/>
              </a:rPr>
              <a:t>incluyendo</a:t>
            </a:r>
            <a:r>
              <a:rPr lang="es-419" sz="1100" b="1">
                <a:effectLst/>
                <a:latin typeface="Calibri" panose="020F0502020204030204" pitchFamily="34" charset="0"/>
                <a:ea typeface="Calibri" panose="020F0502020204030204" pitchFamily="34" charset="0"/>
                <a:cs typeface="Times New Roman" panose="02020603050405020304" pitchFamily="18" charset="0"/>
              </a:rPr>
              <a:t> </a:t>
            </a:r>
            <a:r>
              <a:rPr lang="es-419" sz="1100">
                <a:effectLst/>
                <a:latin typeface="Calibri" panose="020F0502020204030204" pitchFamily="34" charset="0"/>
                <a:ea typeface="Calibri" panose="020F0502020204030204" pitchFamily="34" charset="0"/>
                <a:cs typeface="Times New Roman" panose="02020603050405020304" pitchFamily="18" charset="0"/>
              </a:rPr>
              <a:t>datos regionales/locales sobre la carga de la enfermedad y factores de economía sanitaria como la rentabilidad, el costo de la enfermedad y el de la distribución del producto.</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Factores determinantes de la </a:t>
            </a:r>
            <a:r>
              <a:rPr lang="es-419" sz="1100" b="1">
                <a:effectLst/>
                <a:latin typeface="Calibri" panose="020F0502020204030204" pitchFamily="34" charset="0"/>
                <a:ea typeface="Calibri" panose="020F0502020204030204" pitchFamily="34" charset="0"/>
                <a:cs typeface="Times New Roman" panose="02020603050405020304" pitchFamily="18" charset="0"/>
              </a:rPr>
              <a:t>elección de un producto</a:t>
            </a:r>
            <a:r>
              <a:rPr lang="es-419" sz="1100">
                <a:effectLst/>
                <a:latin typeface="Calibri" panose="020F0502020204030204" pitchFamily="34" charset="0"/>
                <a:ea typeface="Calibri" panose="020F0502020204030204" pitchFamily="34" charset="0"/>
                <a:cs typeface="Times New Roman" panose="02020603050405020304" pitchFamily="18" charset="0"/>
              </a:rPr>
              <a:t>, como su seguridad, eficacia y relación costo/beneficio.</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La vía </a:t>
            </a:r>
            <a:r>
              <a:rPr lang="es-419" sz="1100" b="1">
                <a:effectLst/>
                <a:latin typeface="Calibri" panose="020F0502020204030204" pitchFamily="34" charset="0"/>
                <a:ea typeface="Calibri" panose="020F0502020204030204" pitchFamily="34" charset="0"/>
                <a:cs typeface="Times New Roman" panose="02020603050405020304" pitchFamily="18" charset="0"/>
              </a:rPr>
              <a:t>reglamentaria </a:t>
            </a:r>
            <a:r>
              <a:rPr lang="es-419" sz="1100">
                <a:effectLst/>
                <a:latin typeface="Calibri" panose="020F0502020204030204" pitchFamily="34" charset="0"/>
                <a:ea typeface="Calibri" panose="020F0502020204030204" pitchFamily="34" charset="0"/>
                <a:cs typeface="Times New Roman" panose="02020603050405020304" pitchFamily="18" charset="0"/>
              </a:rPr>
              <a:t>y el entorno </a:t>
            </a:r>
            <a:r>
              <a:rPr lang="es-419" sz="1100" b="1">
                <a:effectLst/>
                <a:latin typeface="Calibri" panose="020F0502020204030204" pitchFamily="34" charset="0"/>
                <a:ea typeface="Calibri" panose="020F0502020204030204" pitchFamily="34" charset="0"/>
                <a:cs typeface="Times New Roman" panose="02020603050405020304" pitchFamily="18" charset="0"/>
              </a:rPr>
              <a:t>político </a:t>
            </a:r>
            <a:r>
              <a:rPr lang="es-419" sz="1100">
                <a:effectLst/>
                <a:latin typeface="Calibri" panose="020F0502020204030204" pitchFamily="34" charset="0"/>
                <a:ea typeface="Calibri" panose="020F0502020204030204" pitchFamily="34" charset="0"/>
                <a:cs typeface="Times New Roman" panose="02020603050405020304" pitchFamily="18" charset="0"/>
              </a:rPr>
              <a:t>deben ser propicios para la aprobación y adopción del producto o productos seleccionados, lo que puede suponer un territorio desconocido.</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Es fundamental determinar la plataforma o plataformas óptimas </a:t>
            </a:r>
            <a:r>
              <a:rPr lang="es-419" sz="1100" b="1">
                <a:effectLst/>
                <a:latin typeface="Calibri" panose="020F0502020204030204" pitchFamily="34" charset="0"/>
                <a:ea typeface="Calibri" panose="020F0502020204030204" pitchFamily="34" charset="0"/>
                <a:cs typeface="Times New Roman" panose="02020603050405020304" pitchFamily="18" charset="0"/>
              </a:rPr>
              <a:t>de administración</a:t>
            </a:r>
            <a:r>
              <a:rPr lang="es-419" sz="1100">
                <a:effectLst/>
                <a:latin typeface="Calibri" panose="020F0502020204030204" pitchFamily="34" charset="0"/>
                <a:ea typeface="Calibri" panose="020F0502020204030204" pitchFamily="34" charset="0"/>
                <a:cs typeface="Times New Roman" panose="02020603050405020304" pitchFamily="18" charset="0"/>
              </a:rPr>
              <a:t> , la viabilidad y la preparación del sistema a través del PEI y la APN, incluyendo las estrategias de gestión de la aplicación/suministro y el aprovechamiento de los sistemas existentes para allanar el camino a las vacunas destinadas a las embarazadas.</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Será esencial </a:t>
            </a:r>
            <a:r>
              <a:rPr lang="es-419" sz="1100" b="1">
                <a:effectLst/>
                <a:latin typeface="Calibri" panose="020F0502020204030204" pitchFamily="34" charset="0"/>
                <a:ea typeface="Calibri" panose="020F0502020204030204" pitchFamily="34" charset="0"/>
                <a:cs typeface="Times New Roman" panose="02020603050405020304" pitchFamily="18" charset="0"/>
              </a:rPr>
              <a:t>concienciar</a:t>
            </a:r>
            <a:r>
              <a:rPr lang="es-419" sz="1100">
                <a:effectLst/>
                <a:latin typeface="Calibri" panose="020F0502020204030204" pitchFamily="34" charset="0"/>
                <a:ea typeface="Calibri" panose="020F0502020204030204" pitchFamily="34" charset="0"/>
                <a:cs typeface="Times New Roman" panose="02020603050405020304" pitchFamily="18" charset="0"/>
              </a:rPr>
              <a:t> sobre el VSR y los productos de prevención a las principales partes interesadas, como los responsables políticos, los profesionales sanitarios y los padres.</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Parte de ello consistirá en comprender las percepciones y la aceptación de las nuevas intervenciones contra el VSR por parte de la comunidad, y en diseñar y aplicar estrategias de comunicación eficaces.</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Con el tiempo, será necesario avanzar hacia la creación de capacidad para los </a:t>
            </a:r>
            <a:r>
              <a:rPr lang="es-419" sz="1100" b="1">
                <a:effectLst/>
                <a:latin typeface="Calibri" panose="020F0502020204030204" pitchFamily="34" charset="0"/>
                <a:ea typeface="Calibri" panose="020F0502020204030204" pitchFamily="34" charset="0"/>
                <a:cs typeface="Times New Roman" panose="02020603050405020304" pitchFamily="18" charset="0"/>
              </a:rPr>
              <a:t>sistemas de supervisión de la seguridad y vigilancia de la enfermedad </a:t>
            </a:r>
            <a:r>
              <a:rPr lang="es-419" sz="1100">
                <a:effectLst/>
                <a:latin typeface="Calibri" panose="020F0502020204030204" pitchFamily="34" charset="0"/>
                <a:ea typeface="Calibri" panose="020F0502020204030204" pitchFamily="34" charset="0"/>
                <a:cs typeface="Times New Roman" panose="02020603050405020304" pitchFamily="18" charset="0"/>
              </a:rPr>
              <a:t>con el fin de realizar un seguimiento del rendimiento de los productos contra el</a:t>
            </a:r>
            <a:r>
              <a:rPr lang="es-419" sz="1100" b="1">
                <a:effectLst/>
                <a:latin typeface="Calibri" panose="020F0502020204030204" pitchFamily="34" charset="0"/>
                <a:ea typeface="Calibri" panose="020F0502020204030204" pitchFamily="34" charset="0"/>
                <a:cs typeface="Times New Roman" panose="02020603050405020304" pitchFamily="18" charset="0"/>
              </a:rPr>
              <a:t> </a:t>
            </a:r>
            <a:r>
              <a:rPr lang="es-419" sz="1100">
                <a:effectLst/>
                <a:latin typeface="Calibri" panose="020F0502020204030204" pitchFamily="34" charset="0"/>
                <a:ea typeface="Calibri" panose="020F0502020204030204" pitchFamily="34" charset="0"/>
                <a:cs typeface="Times New Roman" panose="02020603050405020304" pitchFamily="18" charset="0"/>
              </a:rPr>
              <a:t>VSR, así como de los resultados de los embarazos.</a:t>
            </a:r>
          </a:p>
          <a:p>
            <a:pPr marL="342900" marR="0" lvl="0" indent="-342900">
              <a:lnSpc>
                <a:spcPct val="107000"/>
              </a:lnSpc>
              <a:spcBef>
                <a:spcPts val="0"/>
              </a:spcBef>
              <a:spcAft>
                <a:spcPts val="0"/>
              </a:spcAft>
              <a:buFont typeface="Symbol" panose="05050102010706020507" pitchFamily="18" charset="2"/>
              <a:buChar char=""/>
            </a:pPr>
            <a:r>
              <a:rPr lang="es-419" sz="1100" b="1">
                <a:effectLst/>
                <a:latin typeface="Calibri" panose="020F0502020204030204" pitchFamily="34" charset="0"/>
                <a:ea typeface="Calibri" panose="020F0502020204030204" pitchFamily="34" charset="0"/>
                <a:cs typeface="Times New Roman" panose="02020603050405020304" pitchFamily="18" charset="0"/>
              </a:rPr>
              <a:t>La preparación de la mano de obra</a:t>
            </a:r>
            <a:r>
              <a:rPr lang="es-419" sz="1100">
                <a:effectLst/>
                <a:latin typeface="Calibri" panose="020F0502020204030204" pitchFamily="34" charset="0"/>
                <a:ea typeface="Calibri" panose="020F0502020204030204" pitchFamily="34" charset="0"/>
                <a:cs typeface="Times New Roman" panose="02020603050405020304" pitchFamily="18" charset="0"/>
              </a:rPr>
              <a:t> también será un factor importante, sobre todo cuando se trate de trabajadores del PEI y de los APN que trabajen conjuntamente y asuman responsabilidades adicionales y dividan el trabajo.</a:t>
            </a:r>
          </a:p>
          <a:p>
            <a:pPr marL="342900" marR="0" lvl="0" indent="-342900">
              <a:lnSpc>
                <a:spcPct val="107000"/>
              </a:lnSpc>
              <a:spcBef>
                <a:spcPts val="0"/>
              </a:spcBef>
              <a:spcAft>
                <a:spcPts val="80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Por último, el acceso equitativo dependerá de la existencia de </a:t>
            </a:r>
            <a:r>
              <a:rPr lang="es-419" sz="1100" b="1">
                <a:effectLst/>
                <a:latin typeface="Calibri" panose="020F0502020204030204" pitchFamily="34" charset="0"/>
                <a:ea typeface="Calibri" panose="020F0502020204030204" pitchFamily="34" charset="0"/>
                <a:cs typeface="Times New Roman" panose="02020603050405020304" pitchFamily="18" charset="0"/>
              </a:rPr>
              <a:t>financiación</a:t>
            </a:r>
            <a:r>
              <a:rPr lang="es-419" sz="1100">
                <a:effectLst/>
                <a:latin typeface="Calibri" panose="020F0502020204030204" pitchFamily="34" charset="0"/>
                <a:ea typeface="Calibri" panose="020F0502020204030204" pitchFamily="34" charset="0"/>
                <a:cs typeface="Times New Roman" panose="02020603050405020304" pitchFamily="18" charset="0"/>
              </a:rPr>
              <a:t> , que dependerá de la adecuación a los presupuestos de sanidad pública de los países. </a:t>
            </a:r>
            <a:r>
              <a:rPr lang="es-419" sz="1100" b="0" i="0">
                <a:effectLst/>
                <a:latin typeface="Calibri" panose="020F0502020204030204" pitchFamily="34" charset="0"/>
                <a:ea typeface="Calibri" panose="020F0502020204030204" pitchFamily="34" charset="0"/>
                <a:cs typeface="Times New Roman" panose="02020603050405020304" pitchFamily="18" charset="0"/>
              </a:rPr>
              <a:t>Gavi se ha comprometido a apoyar la introducción de la vacuna materna contra el VSR.</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31</a:t>
            </a:fld>
            <a:endParaRPr lang="en-US"/>
          </a:p>
        </p:txBody>
      </p:sp>
    </p:spTree>
    <p:extLst>
      <p:ext uri="{BB962C8B-B14F-4D97-AF65-F5344CB8AC3E}">
        <p14:creationId xmlns:p14="http://schemas.microsoft.com/office/powerpoint/2010/main" val="1606506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800">
                <a:effectLst/>
                <a:latin typeface="Calibri" panose="020F0502020204030204" pitchFamily="34" charset="0"/>
                <a:ea typeface="Calibri" panose="020F0502020204030204" pitchFamily="34" charset="0"/>
                <a:cs typeface="Times New Roman" panose="02020603050405020304" pitchFamily="18" charset="0"/>
              </a:rPr>
              <a:t>La buena noticia es que ya se dispone de información valiosa para fundamentar la toma de decisiones basada en la evidencia y que está surgiendo más.  </a:t>
            </a:r>
          </a:p>
          <a:p>
            <a:pPr marL="342900" marR="0" lvl="0" indent="-342900">
              <a:lnSpc>
                <a:spcPct val="107000"/>
              </a:lnSpc>
              <a:spcBef>
                <a:spcPts val="0"/>
              </a:spcBef>
              <a:spcAft>
                <a:spcPts val="800"/>
              </a:spcAft>
              <a:buFont typeface="Symbol" panose="05050102010706020507" pitchFamily="18" charset="2"/>
              <a:buChar char=""/>
            </a:pPr>
            <a:r>
              <a:rPr lang="es-419" sz="1800">
                <a:effectLst/>
                <a:latin typeface="Calibri" panose="020F0502020204030204" pitchFamily="34" charset="0"/>
                <a:ea typeface="Calibri" panose="020F0502020204030204" pitchFamily="34" charset="0"/>
                <a:cs typeface="Times New Roman" panose="02020603050405020304" pitchFamily="18" charset="0"/>
              </a:rPr>
              <a:t>A continuación se enumeran algunas de las categorías de trabajo en curso en la actualidad. Pero el viaje continúa y requiere un mayor compromiso de las partes interesadas para alcanzar el objetivo de la prevención del VSR.</a:t>
            </a:r>
          </a:p>
          <a:p>
            <a:endParaRPr lang="en-US" dirty="0"/>
          </a:p>
        </p:txBody>
      </p:sp>
      <p:sp>
        <p:nvSpPr>
          <p:cNvPr id="4" name="Slide Number Placeholder 3"/>
          <p:cNvSpPr>
            <a:spLocks noGrp="1"/>
          </p:cNvSpPr>
          <p:nvPr>
            <p:ph type="sldNum" sz="quarter" idx="5"/>
          </p:nvPr>
        </p:nvSpPr>
        <p:spPr/>
        <p:txBody>
          <a:bodyPr/>
          <a:lstStyle/>
          <a:p>
            <a:fld id="{85D93177-8F6F-427B-A1BF-DD38A72AAF93}" type="slidenum">
              <a:rPr lang="en-US" smtClean="0"/>
              <a:t>32</a:t>
            </a:fld>
            <a:endParaRPr lang="en-US"/>
          </a:p>
        </p:txBody>
      </p:sp>
    </p:spTree>
    <p:extLst>
      <p:ext uri="{BB962C8B-B14F-4D97-AF65-F5344CB8AC3E}">
        <p14:creationId xmlns:p14="http://schemas.microsoft.com/office/powerpoint/2010/main" val="2317465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Hoy hablaremos de las consideraciones básicas en torno a la prevención del VSR, entre estas:</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Carga de morbilidad</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Nuevos productos para prevenir la enfermedad por VSR en los primeros años de vida</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Una visión general de alto nivel de las prioridades y oportunidades en el camino hacia la prevención del VSR.</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Este debate pretende sentar las bases para comprender estas cuestiones.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3</a:t>
            </a:fld>
            <a:endParaRPr lang="en-US"/>
          </a:p>
        </p:txBody>
      </p:sp>
    </p:spTree>
    <p:extLst>
      <p:ext uri="{BB962C8B-B14F-4D97-AF65-F5344CB8AC3E}">
        <p14:creationId xmlns:p14="http://schemas.microsoft.com/office/powerpoint/2010/main" val="3235147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800">
                <a:effectLst/>
                <a:latin typeface="Calibri" panose="020F0502020204030204" pitchFamily="34" charset="0"/>
                <a:ea typeface="Calibri" panose="020F0502020204030204" pitchFamily="34" charset="0"/>
                <a:cs typeface="Times New Roman" panose="02020603050405020304" pitchFamily="18" charset="0"/>
              </a:rPr>
              <a:t>Así que la pregunta es, ¿qué es lo siguiente?</a:t>
            </a:r>
          </a:p>
          <a:p>
            <a:pPr marL="342900" marR="0" lvl="0" indent="-342900">
              <a:lnSpc>
                <a:spcPct val="107000"/>
              </a:lnSpc>
              <a:spcBef>
                <a:spcPts val="0"/>
              </a:spcBef>
              <a:spcAft>
                <a:spcPts val="0"/>
              </a:spcAft>
              <a:buFont typeface="Symbol" panose="05050102010706020507" pitchFamily="18" charset="2"/>
              <a:buChar char=""/>
            </a:pPr>
            <a:r>
              <a:rPr lang="es-419" sz="1800">
                <a:effectLst/>
                <a:latin typeface="Calibri" panose="020F0502020204030204" pitchFamily="34" charset="0"/>
                <a:ea typeface="Calibri" panose="020F0502020204030204" pitchFamily="34" charset="0"/>
                <a:cs typeface="Times New Roman" panose="02020603050405020304" pitchFamily="18" charset="0"/>
              </a:rPr>
              <a:t>Con las nuevas herramientas de prevención del VSR, que salvan vidas, ya </a:t>
            </a:r>
            <a:r>
              <a:rPr lang="es-419" sz="1800" b="0">
                <a:effectLst/>
                <a:latin typeface="Calibri" panose="020F0502020204030204" pitchFamily="34" charset="0"/>
                <a:ea typeface="Calibri" panose="020F0502020204030204" pitchFamily="34" charset="0"/>
                <a:cs typeface="Times New Roman" panose="02020603050405020304" pitchFamily="18" charset="0"/>
              </a:rPr>
              <a:t>autorizadas en muchos países y recomendadas para uso mundial por la OMS</a:t>
            </a:r>
            <a:r>
              <a:rPr lang="es-419" sz="1800">
                <a:effectLst/>
                <a:latin typeface="Calibri" panose="020F0502020204030204" pitchFamily="34" charset="0"/>
                <a:ea typeface="Calibri" panose="020F0502020204030204" pitchFamily="34" charset="0"/>
                <a:cs typeface="Times New Roman" panose="02020603050405020304" pitchFamily="18" charset="0"/>
              </a:rPr>
              <a:t> </a:t>
            </a:r>
            <a:r>
              <a:rPr lang="es-419" sz="1800" b="0">
                <a:effectLst/>
                <a:latin typeface="Calibri" panose="020F0502020204030204" pitchFamily="34" charset="0"/>
                <a:ea typeface="Calibri" panose="020F0502020204030204" pitchFamily="34" charset="0"/>
                <a:cs typeface="Times New Roman" panose="02020603050405020304" pitchFamily="18" charset="0"/>
              </a:rPr>
              <a:t>y con el compromiso de Gavi de apoyar la introducción de la vacuna materna contra el VSR, </a:t>
            </a:r>
            <a:r>
              <a:rPr lang="es-419" sz="1800">
                <a:effectLst/>
                <a:latin typeface="Calibri" panose="020F0502020204030204" pitchFamily="34" charset="0"/>
                <a:ea typeface="Calibri" panose="020F0502020204030204" pitchFamily="34" charset="0"/>
                <a:cs typeface="Times New Roman" panose="02020603050405020304" pitchFamily="18" charset="0"/>
              </a:rPr>
              <a:t>ahora es el momento de que los países empiecen a considerar la mejor manera de aprovechar esta oportunidad de la salud pública.</a:t>
            </a:r>
          </a:p>
          <a:p>
            <a:pPr marL="342900" marR="0" lvl="0" indent="-342900">
              <a:lnSpc>
                <a:spcPct val="107000"/>
              </a:lnSpc>
              <a:spcBef>
                <a:spcPts val="0"/>
              </a:spcBef>
              <a:spcAft>
                <a:spcPts val="0"/>
              </a:spcAft>
              <a:buFont typeface="Symbol" panose="05050102010706020507" pitchFamily="18" charset="2"/>
              <a:buChar char=""/>
            </a:pPr>
            <a:r>
              <a:rPr lang="es-419" sz="1800">
                <a:effectLst/>
                <a:latin typeface="Calibri" panose="020F0502020204030204" pitchFamily="34" charset="0"/>
                <a:ea typeface="Calibri" panose="020F0502020204030204" pitchFamily="34" charset="0"/>
                <a:cs typeface="Times New Roman" panose="02020603050405020304" pitchFamily="18" charset="0"/>
              </a:rPr>
              <a:t>Estas son solo algunas de las cuestiones sobre las que hay que empezar a reflexionar y debatir. </a:t>
            </a:r>
          </a:p>
          <a:p>
            <a:pPr marL="342900" marR="0" lvl="0" indent="-342900">
              <a:lnSpc>
                <a:spcPct val="107000"/>
              </a:lnSpc>
              <a:spcBef>
                <a:spcPts val="0"/>
              </a:spcBef>
              <a:spcAft>
                <a:spcPts val="800"/>
              </a:spcAft>
              <a:buFont typeface="Symbol" panose="05050102010706020507" pitchFamily="18" charset="2"/>
              <a:buChar char=""/>
            </a:pPr>
            <a:r>
              <a:rPr lang="es-419" sz="1800">
                <a:effectLst/>
                <a:latin typeface="Calibri" panose="020F0502020204030204" pitchFamily="34" charset="0"/>
                <a:ea typeface="Calibri" panose="020F0502020204030204" pitchFamily="34" charset="0"/>
                <a:cs typeface="Times New Roman" panose="02020603050405020304" pitchFamily="18" charset="0"/>
              </a:rPr>
              <a:t>El VSR ha permanecido demasiado tiempo en la sombra, enfermando y matando a niños pequeños en ausencia de intervenciones eficaces para prevenirlo a gran escala. Por fin estamos a punto de cambiar esta situación.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33</a:t>
            </a:fld>
            <a:endParaRPr lang="en-US"/>
          </a:p>
        </p:txBody>
      </p:sp>
    </p:spTree>
    <p:extLst>
      <p:ext uri="{BB962C8B-B14F-4D97-AF65-F5344CB8AC3E}">
        <p14:creationId xmlns:p14="http://schemas.microsoft.com/office/powerpoint/2010/main" val="3642824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s-419" sz="1800">
                <a:effectLst/>
                <a:latin typeface="Calibri" panose="020F0502020204030204" pitchFamily="34" charset="0"/>
                <a:ea typeface="Calibri" panose="020F0502020204030204" pitchFamily="34" charset="0"/>
                <a:cs typeface="Times New Roman" panose="02020603050405020304" pitchFamily="18" charset="0"/>
              </a:rPr>
              <a:t>Nunca ha habido tanta esperanza de hacer frente al VSR como ahora. No dejemos pasar esta oportunidad.</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34</a:t>
            </a:fld>
            <a:endParaRPr lang="en-US"/>
          </a:p>
        </p:txBody>
      </p:sp>
    </p:spTree>
    <p:extLst>
      <p:ext uri="{BB962C8B-B14F-4D97-AF65-F5344CB8AC3E}">
        <p14:creationId xmlns:p14="http://schemas.microsoft.com/office/powerpoint/2010/main" val="3992298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El mundo lleva mucho tiempo inmerso en la lucha contra la neumonía, que sigue siendo la primera causa de muerte de niños antes de cumplir los cinco años globalmente.</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Esto supone el 15 % de la mortalidad infantil por todas las causas o la pérdida de una vida cada 43 segundos.</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Como causa principal de neumonía infantil, el VSR es una parte importante de la ecuación de la neumonía que requiere soluciones.</a:t>
            </a:r>
          </a:p>
          <a:p>
            <a:pPr marL="742950" marR="0" lvl="1" indent="-285750">
              <a:lnSpc>
                <a:spcPct val="107000"/>
              </a:lnSpc>
              <a:spcBef>
                <a:spcPts val="0"/>
              </a:spcBef>
              <a:spcAft>
                <a:spcPts val="80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El VSR causa hasta el 40 % de todos los casos de neumonía antes del año de edad y es la principal causa de muerte por neumonía antes de los 6 meses de vida en todo el mundo.</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5</a:t>
            </a:fld>
            <a:endParaRPr lang="en-US"/>
          </a:p>
        </p:txBody>
      </p:sp>
    </p:spTree>
    <p:extLst>
      <p:ext uri="{BB962C8B-B14F-4D97-AF65-F5344CB8AC3E}">
        <p14:creationId xmlns:p14="http://schemas.microsoft.com/office/powerpoint/2010/main" val="275198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800">
                <a:effectLst/>
                <a:latin typeface="Calibri" panose="020F0502020204030204" pitchFamily="34" charset="0"/>
                <a:ea typeface="Calibri" panose="020F0502020204030204" pitchFamily="34" charset="0"/>
                <a:cs typeface="Times New Roman" panose="02020603050405020304" pitchFamily="18" charset="0"/>
              </a:rPr>
              <a:t>En 2022, se actualizaron las estimaciones de la carga anual mundial del VSR y se publicaron en </a:t>
            </a:r>
            <a:r>
              <a:rPr lang="es-419" sz="1800" i="1">
                <a:effectLst/>
                <a:latin typeface="Calibri" panose="020F0502020204030204" pitchFamily="34" charset="0"/>
                <a:ea typeface="Calibri" panose="020F0502020204030204" pitchFamily="34" charset="0"/>
                <a:cs typeface="Times New Roman" panose="02020603050405020304" pitchFamily="18" charset="0"/>
              </a:rPr>
              <a:t>The Lancet</a:t>
            </a:r>
            <a:r>
              <a:rPr lang="es-419" sz="180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s-419" sz="1800">
                <a:effectLst/>
                <a:latin typeface="Calibri" panose="020F0502020204030204" pitchFamily="34" charset="0"/>
                <a:ea typeface="Calibri" panose="020F0502020204030204" pitchFamily="34" charset="0"/>
                <a:cs typeface="Times New Roman" panose="02020603050405020304" pitchFamily="18" charset="0"/>
              </a:rPr>
              <a:t>Estas estimaciones encontraron que, en 2019, el VSR fue responsable de la asombrosa cifra de 33 millones de episodios de infección aguda de vías respiratorias inferiores, aproximadamente 3,5 millones de hospitalizaciones y más de 100.000 muertes entre niños menores de cinco años en todo el mundo.   </a:t>
            </a:r>
          </a:p>
          <a:p>
            <a:pPr marL="342900" marR="0" lvl="0" indent="-342900">
              <a:lnSpc>
                <a:spcPct val="107000"/>
              </a:lnSpc>
              <a:spcBef>
                <a:spcPts val="0"/>
              </a:spcBef>
              <a:spcAft>
                <a:spcPts val="0"/>
              </a:spcAft>
              <a:buFont typeface="Symbol" panose="05050102010706020507" pitchFamily="18" charset="2"/>
              <a:buChar char=""/>
            </a:pPr>
            <a:r>
              <a:rPr lang="es-419" sz="1800">
                <a:effectLst/>
                <a:latin typeface="Calibri" panose="020F0502020204030204" pitchFamily="34" charset="0"/>
                <a:ea typeface="Calibri" panose="020F0502020204030204" pitchFamily="34" charset="0"/>
                <a:cs typeface="Times New Roman" panose="02020603050405020304" pitchFamily="18" charset="0"/>
              </a:rPr>
              <a:t>En general, el VSR representa el 2 % de la carga de mortalidad mundial en niños menores de 5 años y el 3,6 % entre los menores de 6 meses.</a:t>
            </a:r>
          </a:p>
          <a:p>
            <a:pPr marL="342900" marR="0" lvl="0" indent="-342900">
              <a:lnSpc>
                <a:spcPct val="107000"/>
              </a:lnSpc>
              <a:spcBef>
                <a:spcPts val="0"/>
              </a:spcBef>
              <a:spcAft>
                <a:spcPts val="800"/>
              </a:spcAft>
              <a:buFont typeface="Symbol" panose="05050102010706020507" pitchFamily="18" charset="2"/>
              <a:buChar char=""/>
            </a:pPr>
            <a:r>
              <a:rPr lang="es-419" sz="1800" b="0">
                <a:effectLst/>
                <a:latin typeface="Calibri" panose="020F0502020204030204" pitchFamily="34" charset="0"/>
                <a:ea typeface="Calibri" panose="020F0502020204030204" pitchFamily="34" charset="0"/>
                <a:cs typeface="Times New Roman" panose="02020603050405020304" pitchFamily="18" charset="0"/>
              </a:rPr>
              <a:t>El VSR en niños menores de 6 meses representa el 20 % de los episodios de infección respiratoria aguda de vías respiratorias inferiores y casi la mitad de todas las muertes en niños menores de 5 años.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6</a:t>
            </a:fld>
            <a:endParaRPr lang="en-US"/>
          </a:p>
        </p:txBody>
      </p:sp>
    </p:spTree>
    <p:extLst>
      <p:ext uri="{BB962C8B-B14F-4D97-AF65-F5344CB8AC3E}">
        <p14:creationId xmlns:p14="http://schemas.microsoft.com/office/powerpoint/2010/main" val="41391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800">
                <a:effectLst/>
                <a:latin typeface="Calibri" panose="020F0502020204030204" pitchFamily="34" charset="0"/>
                <a:ea typeface="Calibri" panose="020F0502020204030204" pitchFamily="34" charset="0"/>
                <a:cs typeface="Times New Roman" panose="02020603050405020304" pitchFamily="18" charset="0"/>
              </a:rPr>
              <a:t>Prácticamente todo el mundo contrae el VSR en algún momento de su vida, normalmente a los dos años de edad.</a:t>
            </a:r>
          </a:p>
          <a:p>
            <a:pPr marL="342900" marR="0" lvl="0" indent="-342900">
              <a:lnSpc>
                <a:spcPct val="107000"/>
              </a:lnSpc>
              <a:spcBef>
                <a:spcPts val="0"/>
              </a:spcBef>
              <a:spcAft>
                <a:spcPts val="0"/>
              </a:spcAft>
              <a:buFont typeface="Symbol" panose="05050102010706020507" pitchFamily="18" charset="2"/>
              <a:buChar char=""/>
            </a:pPr>
            <a:r>
              <a:rPr lang="es-419" sz="1800">
                <a:effectLst/>
                <a:latin typeface="Calibri" panose="020F0502020204030204" pitchFamily="34" charset="0"/>
                <a:ea typeface="Calibri" panose="020F0502020204030204" pitchFamily="34" charset="0"/>
                <a:cs typeface="Times New Roman" panose="02020603050405020304" pitchFamily="18" charset="0"/>
              </a:rPr>
              <a:t>La enfermedad por VSR suele ser leve, como un resfriado, pero puede ser grave (o mortal) para los lactantes.</a:t>
            </a:r>
          </a:p>
          <a:p>
            <a:pPr marL="342900" marR="0" lvl="0" indent="-342900">
              <a:lnSpc>
                <a:spcPct val="107000"/>
              </a:lnSpc>
              <a:spcBef>
                <a:spcPts val="0"/>
              </a:spcBef>
              <a:spcAft>
                <a:spcPts val="0"/>
              </a:spcAft>
              <a:buFont typeface="Symbol" panose="05050102010706020507" pitchFamily="18" charset="2"/>
              <a:buChar char=""/>
            </a:pPr>
            <a:r>
              <a:rPr lang="es-419" sz="1800">
                <a:effectLst/>
                <a:latin typeface="Calibri" panose="020F0502020204030204" pitchFamily="34" charset="0"/>
                <a:ea typeface="Calibri" panose="020F0502020204030204" pitchFamily="34" charset="0"/>
                <a:cs typeface="Times New Roman" panose="02020603050405020304" pitchFamily="18" charset="0"/>
              </a:rPr>
              <a:t>La transmisión se puede producir al estornudar o toser, y por transferencia desde el contacto con superficies contaminadas.</a:t>
            </a:r>
          </a:p>
          <a:p>
            <a:pPr marL="342900" marR="0" lvl="0" indent="-342900">
              <a:lnSpc>
                <a:spcPct val="107000"/>
              </a:lnSpc>
              <a:spcBef>
                <a:spcPts val="0"/>
              </a:spcBef>
              <a:spcAft>
                <a:spcPts val="0"/>
              </a:spcAft>
              <a:buFont typeface="Symbol" panose="05050102010706020507" pitchFamily="18" charset="2"/>
              <a:buChar char=""/>
            </a:pPr>
            <a:r>
              <a:rPr lang="es-419" sz="1800">
                <a:effectLst/>
                <a:latin typeface="Calibri" panose="020F0502020204030204" pitchFamily="34" charset="0"/>
                <a:ea typeface="Calibri" panose="020F0502020204030204" pitchFamily="34" charset="0"/>
                <a:cs typeface="Times New Roman" panose="02020603050405020304" pitchFamily="18" charset="0"/>
              </a:rPr>
              <a:t>Se pueden producir infecciones repetidas a lo largo de la vida.</a:t>
            </a:r>
          </a:p>
          <a:p>
            <a:pPr marL="342900" marR="0" lvl="0" indent="-342900">
              <a:lnSpc>
                <a:spcPct val="107000"/>
              </a:lnSpc>
              <a:spcBef>
                <a:spcPts val="0"/>
              </a:spcBef>
              <a:spcAft>
                <a:spcPts val="800"/>
              </a:spcAft>
              <a:buFont typeface="Symbol" panose="05050102010706020507" pitchFamily="18" charset="2"/>
              <a:buChar char=""/>
            </a:pPr>
            <a:r>
              <a:rPr lang="es-419" sz="1800">
                <a:effectLst/>
                <a:latin typeface="Calibri" panose="020F0502020204030204" pitchFamily="34" charset="0"/>
                <a:ea typeface="Calibri" panose="020F0502020204030204" pitchFamily="34" charset="0"/>
                <a:cs typeface="Times New Roman" panose="02020603050405020304" pitchFamily="18" charset="0"/>
              </a:rPr>
              <a:t>Aunque cualquier niño puede enfermar gravemente o tener que estar hospitalizado debido al VSR, los niños corren mayor riesgo si son menores de 6 meses, tienen coinfecciones o viven en una zona socioeconómicamente desfavorecida.</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7</a:t>
            </a:fld>
            <a:endParaRPr lang="en-US"/>
          </a:p>
        </p:txBody>
      </p:sp>
    </p:spTree>
    <p:extLst>
      <p:ext uri="{BB962C8B-B14F-4D97-AF65-F5344CB8AC3E}">
        <p14:creationId xmlns:p14="http://schemas.microsoft.com/office/powerpoint/2010/main" val="845819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En cuanto a la ciencia del virus en sí, el VSR es un virus de ARN, similar al virus SARS-CoV-2 que causa el COVID-19.</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El virus ataca a las células de las vías respiratorias superiores e inferiores, lo que hace que el organismo desprenda células que se acumulan en las vías respiratorias provocando mucosidad y dificultando la respiración.</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Si esto ocurre y es un lactante con vías respiratorias pequeñas, tienes problemas.</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La diana inmunitaria es una proteína de la superficie del virus denominada proteína de fusión o F, que es el componente del virus que se fusiona con las células epiteliales del huésped, lo que permite al virus infectar la célula.</a:t>
            </a:r>
          </a:p>
          <a:p>
            <a:pPr marL="342900" marR="0" lvl="0" indent="-342900">
              <a:lnSpc>
                <a:spcPct val="107000"/>
              </a:lnSpc>
              <a:spcBef>
                <a:spcPts val="0"/>
              </a:spcBef>
              <a:spcAft>
                <a:spcPts val="80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Más adelante se explicará por qué la proteína F desempeña un papel clave en el desarrollo de vacunas.</a:t>
            </a:r>
          </a:p>
        </p:txBody>
      </p:sp>
      <p:sp>
        <p:nvSpPr>
          <p:cNvPr id="4" name="Slide Number Placeholder 3"/>
          <p:cNvSpPr>
            <a:spLocks noGrp="1"/>
          </p:cNvSpPr>
          <p:nvPr>
            <p:ph type="sldNum" sz="quarter" idx="5"/>
          </p:nvPr>
        </p:nvSpPr>
        <p:spPr/>
        <p:txBody>
          <a:bodyPr/>
          <a:lstStyle/>
          <a:p>
            <a:fld id="{C690C06F-62DF-8C49-9437-5B6E342092F3}" type="slidenum">
              <a:rPr lang="en-US" smtClean="0"/>
              <a:t>8</a:t>
            </a:fld>
            <a:endParaRPr lang="en-US"/>
          </a:p>
        </p:txBody>
      </p:sp>
    </p:spTree>
    <p:extLst>
      <p:ext uri="{BB962C8B-B14F-4D97-AF65-F5344CB8AC3E}">
        <p14:creationId xmlns:p14="http://schemas.microsoft.com/office/powerpoint/2010/main" val="1002926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Los primeros meses de vida son los más vulnerables al VSR debido a la facilidad con que pueden obstruirse las pequeñas vías respiratorias del lactante.</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s-419"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Las complicaciones graves del VSR incluyen bronquiolitis y neumonía, y pueden provocar complicaciones a largo plazo para la salud pulmonar.</a:t>
            </a:r>
          </a:p>
          <a:p>
            <a:pPr marL="342900" marR="0" lvl="0" indent="-342900">
              <a:lnSpc>
                <a:spcPct val="107000"/>
              </a:lnSpc>
              <a:spcBef>
                <a:spcPts val="0"/>
              </a:spcBef>
              <a:spcAft>
                <a:spcPts val="80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Para poner las cosas en perspectiva, el VSR es responsable de 1 de cada 28 muertes que se producen antes de los seis meses de vida: una tragedia destinada a continuar hasta que hagamos algo al respecto.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9</a:t>
            </a:fld>
            <a:endParaRPr lang="en-US"/>
          </a:p>
        </p:txBody>
      </p:sp>
    </p:spTree>
    <p:extLst>
      <p:ext uri="{BB962C8B-B14F-4D97-AF65-F5344CB8AC3E}">
        <p14:creationId xmlns:p14="http://schemas.microsoft.com/office/powerpoint/2010/main" val="1064292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Aproximadamente el 98 % de las muertes se producen en países de ingresos bajos y medios-bajos.</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Como muestra este gráfico, los niños de los países de ingresos bajos tienen menos probabilidades de acceder a una atención médica adecuada, por lo que tienen muchas más probabilidades de morir por VSR que los niños de los países de ingresos altos: una disparidad inaceptable en la carga de morbilidad.</a:t>
            </a:r>
          </a:p>
          <a:p>
            <a:pPr marL="342900" marR="0" lvl="0" indent="-342900">
              <a:lnSpc>
                <a:spcPct val="107000"/>
              </a:lnSpc>
              <a:spcBef>
                <a:spcPts val="0"/>
              </a:spcBef>
              <a:spcAft>
                <a:spcPts val="0"/>
              </a:spcAft>
              <a:buFont typeface="Symbol" panose="05050102010706020507" pitchFamily="18" charset="2"/>
              <a:buChar char=""/>
            </a:pPr>
            <a:r>
              <a:rPr lang="es-419" sz="1100">
                <a:effectLst/>
                <a:latin typeface="Calibri" panose="020F0502020204030204" pitchFamily="34" charset="0"/>
                <a:ea typeface="Calibri" panose="020F0502020204030204" pitchFamily="34" charset="0"/>
                <a:cs typeface="Times New Roman" panose="02020603050405020304" pitchFamily="18" charset="0"/>
              </a:rPr>
              <a:t>Para desglosarlo aún más, las muertes por VSR entre niños de 6 meses -o menos- en entornos de ingresos bajos tienen 4 veces más probabilidades de producirse en la comunidad que en el hospital.</a:t>
            </a:r>
          </a:p>
          <a:p>
            <a:pPr marL="742950" marR="0" lvl="1" indent="-285750">
              <a:lnSpc>
                <a:spcPct val="107000"/>
              </a:lnSpc>
              <a:spcBef>
                <a:spcPts val="0"/>
              </a:spcBef>
              <a:spcAft>
                <a:spcPts val="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Esto se debe a que la gran mayoría de los niños con infección grave por VSR no llegan al hospital, donde pueden recibir cuidados de apoyo, lo que aumenta su probabilidad de morir.   </a:t>
            </a:r>
            <a:r>
              <a:rPr lang="es-419" sz="80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800"/>
              </a:spcAft>
              <a:buFont typeface="Courier New" panose="02070309020205020404" pitchFamily="49" charset="0"/>
              <a:buChar char="o"/>
            </a:pPr>
            <a:r>
              <a:rPr lang="es-419" sz="1100">
                <a:effectLst/>
                <a:latin typeface="Calibri" panose="020F0502020204030204" pitchFamily="34" charset="0"/>
                <a:ea typeface="Calibri" panose="020F0502020204030204" pitchFamily="34" charset="0"/>
                <a:cs typeface="Times New Roman" panose="02020603050405020304" pitchFamily="18" charset="0"/>
              </a:rPr>
              <a:t>Las causas de las muertes en la comunidad a menudo se desconocen o no se notifican, por lo que se cree que la morbilidad y mortalidad por VSR en estos contextos es aún mayor de lo que sugieren las estimaciones actuales.</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10</a:t>
            </a:fld>
            <a:endParaRPr lang="en-US"/>
          </a:p>
        </p:txBody>
      </p:sp>
    </p:spTree>
    <p:extLst>
      <p:ext uri="{BB962C8B-B14F-4D97-AF65-F5344CB8AC3E}">
        <p14:creationId xmlns:p14="http://schemas.microsoft.com/office/powerpoint/2010/main" val="2669945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41A17F-B1B6-F7C6-736F-FA4B4ABADC1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1F199C4-7DCC-80CD-57E1-41417B399A56}"/>
              </a:ext>
            </a:extLst>
          </p:cNvPr>
          <p:cNvPicPr>
            <a:picLocks noChangeAspect="1"/>
          </p:cNvPicPr>
          <p:nvPr userDrawn="1"/>
        </p:nvPicPr>
        <p:blipFill>
          <a:blip r:embed="rId2"/>
          <a:srcRect/>
          <a:stretch/>
        </p:blipFill>
        <p:spPr>
          <a:xfrm>
            <a:off x="-1" y="-4979"/>
            <a:ext cx="12207239" cy="5520809"/>
          </a:xfrm>
          <a:prstGeom prst="rect">
            <a:avLst/>
          </a:prstGeom>
        </p:spPr>
      </p:pic>
      <p:sp>
        <p:nvSpPr>
          <p:cNvPr id="2" name="Title 1">
            <a:extLst>
              <a:ext uri="{FF2B5EF4-FFF2-40B4-BE49-F238E27FC236}">
                <a16:creationId xmlns:a16="http://schemas.microsoft.com/office/drawing/2014/main" id="{2823CCF5-9917-2D2D-9EDC-FF9CD02979D5}"/>
              </a:ext>
            </a:extLst>
          </p:cNvPr>
          <p:cNvSpPr>
            <a:spLocks noGrp="1"/>
          </p:cNvSpPr>
          <p:nvPr>
            <p:ph type="ctrTitle"/>
          </p:nvPr>
        </p:nvSpPr>
        <p:spPr>
          <a:xfrm>
            <a:off x="296449" y="395853"/>
            <a:ext cx="9144000" cy="2387600"/>
          </a:xfrm>
        </p:spPr>
        <p:txBody>
          <a:bodyPr anchor="b">
            <a:noAutofit/>
          </a:bodyPr>
          <a:lstStyle>
            <a:lvl1pPr algn="l">
              <a:defRPr sz="4800" b="1" i="0">
                <a:solidFill>
                  <a:schemeClr val="bg1"/>
                </a:solidFill>
                <a:latin typeface="Corbel" panose="020B05030202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39D6EEF1-3A83-3EB1-3A8E-0A018CBC7744}"/>
              </a:ext>
            </a:extLst>
          </p:cNvPr>
          <p:cNvSpPr>
            <a:spLocks noGrp="1"/>
          </p:cNvSpPr>
          <p:nvPr>
            <p:ph type="subTitle" idx="1"/>
          </p:nvPr>
        </p:nvSpPr>
        <p:spPr>
          <a:xfrm>
            <a:off x="296449" y="2875528"/>
            <a:ext cx="9144000" cy="932384"/>
          </a:xfrm>
        </p:spPr>
        <p:txBody>
          <a:bodyPr>
            <a:noAutofit/>
          </a:bodyPr>
          <a:lstStyle>
            <a:lvl1pPr marL="0" indent="0" algn="l">
              <a:buNone/>
              <a:defRPr sz="2400" b="0" i="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7A181BCE-6B02-705B-6A78-E98DCA9E7625}"/>
              </a:ext>
            </a:extLst>
          </p:cNvPr>
          <p:cNvSpPr>
            <a:spLocks noGrp="1"/>
          </p:cNvSpPr>
          <p:nvPr>
            <p:ph type="body" sz="quarter" idx="10"/>
          </p:nvPr>
        </p:nvSpPr>
        <p:spPr>
          <a:xfrm>
            <a:off x="296863" y="4359515"/>
            <a:ext cx="3937000" cy="932384"/>
          </a:xfrm>
        </p:spPr>
        <p:txBody>
          <a:bodyPr>
            <a:noAutofit/>
          </a:bodyPr>
          <a:lstStyle>
            <a:lvl1pPr marL="11113" indent="0">
              <a:lnSpc>
                <a:spcPts val="1300"/>
              </a:lnSpc>
              <a:spcBef>
                <a:spcPts val="0"/>
              </a:spcBef>
              <a:buNone/>
              <a:tabLst/>
              <a:defRPr sz="1000">
                <a:solidFill>
                  <a:schemeClr val="bg1"/>
                </a:solidFill>
                <a:latin typeface="Corbel" panose="020B0503020204020204" pitchFamily="34" charset="0"/>
              </a:defRPr>
            </a:lvl1pPr>
            <a:lvl2pPr marL="11113" indent="0">
              <a:lnSpc>
                <a:spcPts val="1300"/>
              </a:lnSpc>
              <a:spcBef>
                <a:spcPts val="0"/>
              </a:spcBef>
              <a:buNone/>
              <a:tabLst/>
              <a:defRPr sz="1000">
                <a:solidFill>
                  <a:schemeClr val="bg1"/>
                </a:solidFill>
                <a:latin typeface="Corbel" panose="020B0503020204020204" pitchFamily="34" charset="0"/>
              </a:defRPr>
            </a:lvl2pPr>
            <a:lvl3pPr marL="11113" indent="0">
              <a:lnSpc>
                <a:spcPts val="1300"/>
              </a:lnSpc>
              <a:spcBef>
                <a:spcPts val="0"/>
              </a:spcBef>
              <a:buNone/>
              <a:tabLst/>
              <a:defRPr sz="1000">
                <a:solidFill>
                  <a:schemeClr val="bg1"/>
                </a:solidFill>
                <a:latin typeface="Corbel" panose="020B0503020204020204" pitchFamily="34" charset="0"/>
              </a:defRPr>
            </a:lvl3pPr>
            <a:lvl4pPr marL="11113" indent="0">
              <a:lnSpc>
                <a:spcPts val="1300"/>
              </a:lnSpc>
              <a:spcBef>
                <a:spcPts val="0"/>
              </a:spcBef>
              <a:buNone/>
              <a:tabLst/>
              <a:defRPr sz="1000">
                <a:solidFill>
                  <a:schemeClr val="bg1"/>
                </a:solidFill>
                <a:latin typeface="Corbel" panose="020B0503020204020204" pitchFamily="34" charset="0"/>
              </a:defRPr>
            </a:lvl4pPr>
            <a:lvl5pPr marL="11113" indent="0">
              <a:lnSpc>
                <a:spcPts val="1300"/>
              </a:lnSpc>
              <a:spcBef>
                <a:spcPts val="0"/>
              </a:spcBef>
              <a:buNone/>
              <a:tabLst/>
              <a:defRPr sz="1000">
                <a:solidFill>
                  <a:schemeClr val="bg1"/>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a:extLst>
              <a:ext uri="{FF2B5EF4-FFF2-40B4-BE49-F238E27FC236}">
                <a16:creationId xmlns:a16="http://schemas.microsoft.com/office/drawing/2014/main" id="{77CF66F7-F526-BD17-9FB3-92849D7F0B37}"/>
              </a:ext>
            </a:extLst>
          </p:cNvPr>
          <p:cNvSpPr>
            <a:spLocks noGrp="1"/>
          </p:cNvSpPr>
          <p:nvPr>
            <p:ph type="body" sz="quarter" idx="11"/>
          </p:nvPr>
        </p:nvSpPr>
        <p:spPr>
          <a:xfrm>
            <a:off x="4394962" y="4359514"/>
            <a:ext cx="3937000" cy="932384"/>
          </a:xfrm>
        </p:spPr>
        <p:txBody>
          <a:bodyPr>
            <a:noAutofit/>
          </a:bodyPr>
          <a:lstStyle>
            <a:lvl1pPr marL="11113" indent="0">
              <a:lnSpc>
                <a:spcPts val="1300"/>
              </a:lnSpc>
              <a:spcBef>
                <a:spcPts val="0"/>
              </a:spcBef>
              <a:buNone/>
              <a:tabLst/>
              <a:defRPr sz="1000">
                <a:solidFill>
                  <a:schemeClr val="bg1"/>
                </a:solidFill>
                <a:latin typeface="Corbel" panose="020B0503020204020204" pitchFamily="34" charset="0"/>
              </a:defRPr>
            </a:lvl1pPr>
            <a:lvl2pPr marL="11113" indent="0">
              <a:lnSpc>
                <a:spcPts val="1300"/>
              </a:lnSpc>
              <a:spcBef>
                <a:spcPts val="0"/>
              </a:spcBef>
              <a:buNone/>
              <a:tabLst/>
              <a:defRPr sz="1000">
                <a:solidFill>
                  <a:schemeClr val="bg1"/>
                </a:solidFill>
                <a:latin typeface="Corbel" panose="020B0503020204020204" pitchFamily="34" charset="0"/>
              </a:defRPr>
            </a:lvl2pPr>
            <a:lvl3pPr marL="11113" indent="0">
              <a:lnSpc>
                <a:spcPts val="1300"/>
              </a:lnSpc>
              <a:spcBef>
                <a:spcPts val="0"/>
              </a:spcBef>
              <a:buNone/>
              <a:tabLst/>
              <a:defRPr sz="1000">
                <a:solidFill>
                  <a:schemeClr val="bg1"/>
                </a:solidFill>
                <a:latin typeface="Corbel" panose="020B0503020204020204" pitchFamily="34" charset="0"/>
              </a:defRPr>
            </a:lvl3pPr>
            <a:lvl4pPr marL="11113" indent="0">
              <a:lnSpc>
                <a:spcPts val="1300"/>
              </a:lnSpc>
              <a:spcBef>
                <a:spcPts val="0"/>
              </a:spcBef>
              <a:buNone/>
              <a:tabLst/>
              <a:defRPr sz="1000">
                <a:solidFill>
                  <a:schemeClr val="bg1"/>
                </a:solidFill>
                <a:latin typeface="Corbel" panose="020B0503020204020204" pitchFamily="34" charset="0"/>
              </a:defRPr>
            </a:lvl4pPr>
            <a:lvl5pPr marL="11113" indent="0">
              <a:lnSpc>
                <a:spcPts val="1300"/>
              </a:lnSpc>
              <a:spcBef>
                <a:spcPts val="0"/>
              </a:spcBef>
              <a:buNone/>
              <a:tabLst/>
              <a:defRPr sz="1000">
                <a:solidFill>
                  <a:schemeClr val="bg1"/>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7015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9571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35D4532-9478-4B04-12AA-F75F2F991D8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869519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4F6F2F5F-DF8B-0C50-2E47-CAC4AD02B8A0}"/>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565637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6F4A516D-8C77-05B9-F710-2D0E58C18811}"/>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049116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DD14215-1404-5287-83B8-D0E9402F8B22}"/>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013531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43E532C8-E9AF-3CDE-A918-DBC3EDC41890}"/>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4187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48111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8051546-3156-652F-401E-D02A0CC49642}"/>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085587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D331CCF-589F-4EE7-A13C-191824EB31E3}"/>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022873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375B63EF-BF03-F8BE-D960-8A1D1F6CD93D}"/>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41431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D7921BFE-9BD2-BC99-34B6-654F4210845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684512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036C347-7FDD-A6EF-C99A-0E25418DE87B}"/>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555900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307594"/>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9"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543" indent="-228543" algn="l" defTabSz="914171" rtl="0" eaLnBrk="1" latinLnBrk="0" hangingPunct="1">
              <a:lnSpc>
                <a:spcPct val="85000"/>
              </a:lnSpc>
              <a:spcBef>
                <a:spcPts val="200"/>
              </a:spcBef>
              <a:buClr>
                <a:schemeClr val="accent2"/>
              </a:buClr>
              <a:buSzPct val="85000"/>
              <a:buFont typeface="Arial" pitchFamily="34" charset="0"/>
              <a:buNone/>
              <a:tabLst>
                <a:tab pos="174582" algn="r"/>
                <a:tab pos="228543"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285997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EF5096FE-FD85-ABB5-7979-E0B7D85EA0F3}"/>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301459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54043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3D6DB44-5FDC-67D7-6944-20AE552094A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867879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8517CAB5-68AA-D153-4803-2B09C03F32A3}"/>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585182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554DFA0D-C89F-246F-3853-3749D987B724}"/>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361412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BD13F38-DCAC-96FD-8C2D-4978E8916ED5}"/>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48788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1184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19B0FA6-B8A8-C51E-1E2A-56C845F3BDC1}"/>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9421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0C50E52C-557D-A1EC-4ECA-960DE99B559E}"/>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286399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384C2861-93B7-6103-39D2-E6BE1EB54040}"/>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739793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91BF48A-768D-E896-C64A-668B9CE061F1}"/>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07550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CB31FF-70E2-7865-744C-F8C79478234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61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F82B133F-43D9-A744-4760-29302776CDFF}"/>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28859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6.jp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10"/>
          <a:stretch>
            <a:fillRect/>
          </a:stretch>
        </p:blipFill>
        <p:spPr>
          <a:xfrm>
            <a:off x="0" y="0"/>
            <a:ext cx="814917" cy="6858000"/>
          </a:xfrm>
          <a:prstGeom prst="rect">
            <a:avLst/>
          </a:prstGeom>
        </p:spPr>
      </p:pic>
      <p:sp>
        <p:nvSpPr>
          <p:cNvPr id="7" name="Footer Placeholder 4">
            <a:extLst>
              <a:ext uri="{FF2B5EF4-FFF2-40B4-BE49-F238E27FC236}">
                <a16:creationId xmlns:a16="http://schemas.microsoft.com/office/drawing/2014/main" id="{1AA61C16-75A5-D1FA-F714-59B183510850}"/>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57309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dt="0"/>
  <p:txStyles>
    <p:titleStyle>
      <a:lvl1pPr algn="l" defTabSz="914400" rtl="0" eaLnBrk="1" latinLnBrk="0" hangingPunct="1">
        <a:lnSpc>
          <a:spcPct val="90000"/>
        </a:lnSpc>
        <a:spcBef>
          <a:spcPct val="0"/>
        </a:spcBef>
        <a:buNone/>
        <a:defRPr sz="2400" b="1" kern="1200">
          <a:solidFill>
            <a:schemeClr val="accent1"/>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8"/>
          <a:srcRect/>
          <a:stretch/>
        </p:blipFill>
        <p:spPr>
          <a:xfrm>
            <a:off x="0" y="0"/>
            <a:ext cx="814916" cy="6858000"/>
          </a:xfrm>
          <a:prstGeom prst="rect">
            <a:avLst/>
          </a:prstGeom>
        </p:spPr>
      </p:pic>
      <p:sp>
        <p:nvSpPr>
          <p:cNvPr id="7" name="Footer Placeholder 4">
            <a:extLst>
              <a:ext uri="{FF2B5EF4-FFF2-40B4-BE49-F238E27FC236}">
                <a16:creationId xmlns:a16="http://schemas.microsoft.com/office/drawing/2014/main" id="{74B10390-4EE5-F0A8-C181-DC43EA259068}"/>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417682479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sldNum="0" hdr="0" dt="0"/>
  <p:txStyles>
    <p:titleStyle>
      <a:lvl1pPr algn="l" defTabSz="914400" rtl="0" eaLnBrk="1" latinLnBrk="0" hangingPunct="1">
        <a:lnSpc>
          <a:spcPct val="90000"/>
        </a:lnSpc>
        <a:spcBef>
          <a:spcPct val="0"/>
        </a:spcBef>
        <a:buNone/>
        <a:defRPr sz="2400" b="1" kern="1200">
          <a:solidFill>
            <a:schemeClr val="accent3"/>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9"/>
          <a:srcRect/>
          <a:stretch/>
        </p:blipFill>
        <p:spPr>
          <a:xfrm>
            <a:off x="0" y="3"/>
            <a:ext cx="814916" cy="6857994"/>
          </a:xfrm>
          <a:prstGeom prst="rect">
            <a:avLst/>
          </a:prstGeom>
        </p:spPr>
      </p:pic>
      <p:sp>
        <p:nvSpPr>
          <p:cNvPr id="7" name="Footer Placeholder 4">
            <a:extLst>
              <a:ext uri="{FF2B5EF4-FFF2-40B4-BE49-F238E27FC236}">
                <a16:creationId xmlns:a16="http://schemas.microsoft.com/office/drawing/2014/main" id="{399CDED4-2055-04B6-F575-82CBF4F099EE}"/>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77493852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81" r:id="rId7"/>
  </p:sldLayoutIdLst>
  <p:hf sldNum="0" hdr="0" dt="0"/>
  <p:txStyles>
    <p:titleStyle>
      <a:lvl1pPr algn="l" defTabSz="914400" rtl="0" eaLnBrk="1" latinLnBrk="0" hangingPunct="1">
        <a:lnSpc>
          <a:spcPct val="90000"/>
        </a:lnSpc>
        <a:spcBef>
          <a:spcPct val="0"/>
        </a:spcBef>
        <a:buNone/>
        <a:defRPr sz="2400" b="1" kern="1200">
          <a:solidFill>
            <a:schemeClr val="accent2"/>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8"/>
          <a:srcRect/>
          <a:stretch/>
        </p:blipFill>
        <p:spPr>
          <a:xfrm>
            <a:off x="0" y="3"/>
            <a:ext cx="814915" cy="6857994"/>
          </a:xfrm>
          <a:prstGeom prst="rect">
            <a:avLst/>
          </a:prstGeom>
        </p:spPr>
      </p:pic>
      <p:sp>
        <p:nvSpPr>
          <p:cNvPr id="7" name="Footer Placeholder 4">
            <a:extLst>
              <a:ext uri="{FF2B5EF4-FFF2-40B4-BE49-F238E27FC236}">
                <a16:creationId xmlns:a16="http://schemas.microsoft.com/office/drawing/2014/main" id="{68B186D1-275B-208F-BE53-6F055D1651B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6481468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sldNum="0" hdr="0" dt="0"/>
  <p:txStyles>
    <p:titleStyle>
      <a:lvl1pPr algn="l" defTabSz="914400" rtl="0" eaLnBrk="1" latinLnBrk="0" hangingPunct="1">
        <a:lnSpc>
          <a:spcPct val="90000"/>
        </a:lnSpc>
        <a:spcBef>
          <a:spcPct val="0"/>
        </a:spcBef>
        <a:buNone/>
        <a:defRPr sz="2400" b="1" kern="1200">
          <a:solidFill>
            <a:schemeClr val="accent4"/>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www.who.int/publications/i/item/who-wer-10022-193-218" TargetMode="Externa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hyperlink" Target="https://pfizermedical.pfizerpro.com/api/vc/en/medical/assets/2cdef78e-e488-4816-b14b-24be4ec1827f/Munjal_OP_ResViNET2024.pdf"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hyperlink" Target="http://www.gavi.org/types-support/sustainability/eligibility"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hyperlink" Target="https://www.gavi.org/news/media-room/gavi-board-focuses-health-impact-priority-guiding-principle-resource-constraine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6A12E0-0AEE-8DF9-D1E8-68FF4F266A04}"/>
              </a:ext>
            </a:extLst>
          </p:cNvPr>
          <p:cNvSpPr>
            <a:spLocks noGrp="1"/>
          </p:cNvSpPr>
          <p:nvPr>
            <p:ph type="ctrTitle"/>
          </p:nvPr>
        </p:nvSpPr>
        <p:spPr>
          <a:xfrm>
            <a:off x="296863" y="1155793"/>
            <a:ext cx="9144000" cy="2387600"/>
          </a:xfrm>
        </p:spPr>
        <p:txBody>
          <a:bodyPr/>
          <a:lstStyle/>
          <a:p>
            <a:pPr>
              <a:lnSpc>
                <a:spcPts val="5200"/>
              </a:lnSpc>
              <a:spcBef>
                <a:spcPts val="1200"/>
              </a:spcBef>
              <a:spcAft>
                <a:spcPts val="600"/>
              </a:spcAft>
            </a:pPr>
            <a:r>
              <a:rPr lang="es-ES" sz="4400" dirty="0"/>
              <a:t>Ampliación del acceso a la prevención del </a:t>
            </a:r>
            <a:r>
              <a:rPr lang="es-419" sz="4400"/>
              <a:t>VIRUS SINCITIAL RESPIRATORIO</a:t>
            </a:r>
          </a:p>
        </p:txBody>
      </p:sp>
      <p:sp>
        <p:nvSpPr>
          <p:cNvPr id="8" name="Subtitle 7">
            <a:extLst>
              <a:ext uri="{FF2B5EF4-FFF2-40B4-BE49-F238E27FC236}">
                <a16:creationId xmlns:a16="http://schemas.microsoft.com/office/drawing/2014/main" id="{80F049A6-4B38-F956-3988-93213D078193}"/>
              </a:ext>
            </a:extLst>
          </p:cNvPr>
          <p:cNvSpPr>
            <a:spLocks noGrp="1"/>
          </p:cNvSpPr>
          <p:nvPr>
            <p:ph type="subTitle" idx="1"/>
          </p:nvPr>
        </p:nvSpPr>
        <p:spPr>
          <a:xfrm>
            <a:off x="296863" y="3635468"/>
            <a:ext cx="9144000" cy="932384"/>
          </a:xfrm>
        </p:spPr>
        <p:txBody>
          <a:bodyPr/>
          <a:lstStyle/>
          <a:p>
            <a:r>
              <a:rPr lang="es-419" b="1"/>
              <a:t>Nuevas herramientas de inmunización para proteger a los niños en los primeros años de vida</a:t>
            </a:r>
          </a:p>
        </p:txBody>
      </p:sp>
      <p:sp>
        <p:nvSpPr>
          <p:cNvPr id="9" name="Text Placeholder 8">
            <a:extLst>
              <a:ext uri="{FF2B5EF4-FFF2-40B4-BE49-F238E27FC236}">
                <a16:creationId xmlns:a16="http://schemas.microsoft.com/office/drawing/2014/main" id="{377CF1F2-3D2D-E1AC-BB50-BA3C8B28EFFE}"/>
              </a:ext>
            </a:extLst>
          </p:cNvPr>
          <p:cNvSpPr>
            <a:spLocks noGrp="1"/>
          </p:cNvSpPr>
          <p:nvPr>
            <p:ph type="body" sz="quarter" idx="10"/>
          </p:nvPr>
        </p:nvSpPr>
        <p:spPr/>
        <p:txBody>
          <a:bodyPr/>
          <a:lstStyle/>
          <a:p>
            <a:r>
              <a:rPr lang="es-419"/>
              <a:t>Nombres de los ponentes</a:t>
            </a:r>
          </a:p>
        </p:txBody>
      </p:sp>
      <p:sp>
        <p:nvSpPr>
          <p:cNvPr id="10" name="Text Placeholder 9">
            <a:extLst>
              <a:ext uri="{FF2B5EF4-FFF2-40B4-BE49-F238E27FC236}">
                <a16:creationId xmlns:a16="http://schemas.microsoft.com/office/drawing/2014/main" id="{26CC6111-EA19-DFCB-604F-B5B5FD94D1F8}"/>
              </a:ext>
            </a:extLst>
          </p:cNvPr>
          <p:cNvSpPr>
            <a:spLocks noGrp="1"/>
          </p:cNvSpPr>
          <p:nvPr>
            <p:ph type="body" sz="quarter" idx="11"/>
          </p:nvPr>
        </p:nvSpPr>
        <p:spPr/>
        <p:txBody>
          <a:bodyPr/>
          <a:lstStyle/>
          <a:p>
            <a:r>
              <a:rPr lang="es-419"/>
              <a:t>Fecha y lugar de la presentación</a:t>
            </a:r>
          </a:p>
        </p:txBody>
      </p:sp>
      <p:sp>
        <p:nvSpPr>
          <p:cNvPr id="4" name="Text Placeholder 8">
            <a:extLst>
              <a:ext uri="{FF2B5EF4-FFF2-40B4-BE49-F238E27FC236}">
                <a16:creationId xmlns:a16="http://schemas.microsoft.com/office/drawing/2014/main" id="{3276DC2A-4D4A-E24A-7153-3D2C3649730D}"/>
              </a:ext>
            </a:extLst>
          </p:cNvPr>
          <p:cNvSpPr txBox="1">
            <a:spLocks/>
          </p:cNvSpPr>
          <p:nvPr/>
        </p:nvSpPr>
        <p:spPr>
          <a:xfrm>
            <a:off x="290767" y="5206859"/>
            <a:ext cx="3937000" cy="364885"/>
          </a:xfrm>
          <a:prstGeom prst="rect">
            <a:avLst/>
          </a:prstGeom>
        </p:spPr>
        <p:txBody>
          <a:bodyPr vert="horz" lIns="91440" tIns="45720" rIns="91440" bIns="45720" rtlCol="0">
            <a:noAutofit/>
          </a:bodyPr>
          <a:lstStyle>
            <a:lvl1pPr marL="11113" indent="0" algn="l" defTabSz="914400" rtl="0" eaLnBrk="1" latinLnBrk="0" hangingPunct="1">
              <a:lnSpc>
                <a:spcPts val="1300"/>
              </a:lnSpc>
              <a:spcBef>
                <a:spcPts val="0"/>
              </a:spcBef>
              <a:buClr>
                <a:schemeClr val="accent1"/>
              </a:buClr>
              <a:buFont typeface="Arial" panose="020B0604020202020204" pitchFamily="34" charset="0"/>
              <a:buNone/>
              <a:tabLst/>
              <a:defRPr sz="1000" kern="1200">
                <a:solidFill>
                  <a:schemeClr val="bg1"/>
                </a:solidFill>
                <a:latin typeface="Corbel" panose="020B0503020204020204" pitchFamily="34" charset="0"/>
                <a:ea typeface="+mn-ea"/>
                <a:cs typeface="+mn-cs"/>
              </a:defRPr>
            </a:lvl1pPr>
            <a:lvl2pPr marL="11113" indent="0" algn="l" defTabSz="914400" rtl="0" eaLnBrk="1" latinLnBrk="0" hangingPunct="1">
              <a:lnSpc>
                <a:spcPts val="1300"/>
              </a:lnSpc>
              <a:spcBef>
                <a:spcPts val="0"/>
              </a:spcBef>
              <a:buClr>
                <a:schemeClr val="accent3"/>
              </a:buClr>
              <a:buFont typeface="Arial" panose="020B0604020202020204" pitchFamily="34" charset="0"/>
              <a:buNone/>
              <a:tabLst/>
              <a:defRPr sz="1000" kern="1200">
                <a:solidFill>
                  <a:schemeClr val="bg1"/>
                </a:solidFill>
                <a:latin typeface="Corbel" panose="020B0503020204020204" pitchFamily="34" charset="0"/>
                <a:ea typeface="+mn-ea"/>
                <a:cs typeface="+mn-cs"/>
              </a:defRPr>
            </a:lvl2pPr>
            <a:lvl3pPr marL="11113" indent="0" algn="l" defTabSz="914400" rtl="0" eaLnBrk="1" latinLnBrk="0" hangingPunct="1">
              <a:lnSpc>
                <a:spcPts val="1300"/>
              </a:lnSpc>
              <a:spcBef>
                <a:spcPts val="0"/>
              </a:spcBef>
              <a:buClr>
                <a:schemeClr val="accent4"/>
              </a:buClr>
              <a:buFont typeface="Arial" panose="020B0604020202020204" pitchFamily="34" charset="0"/>
              <a:buNone/>
              <a:tabLst/>
              <a:defRPr sz="1000" kern="1200">
                <a:solidFill>
                  <a:schemeClr val="bg1"/>
                </a:solidFill>
                <a:latin typeface="Corbel" panose="020B0503020204020204" pitchFamily="34" charset="0"/>
                <a:ea typeface="+mn-ea"/>
                <a:cs typeface="+mn-cs"/>
              </a:defRPr>
            </a:lvl3pPr>
            <a:lvl4pPr marL="11113" indent="0" algn="l" defTabSz="914400" rtl="0" eaLnBrk="1" latinLnBrk="0" hangingPunct="1">
              <a:lnSpc>
                <a:spcPts val="1300"/>
              </a:lnSpc>
              <a:spcBef>
                <a:spcPts val="0"/>
              </a:spcBef>
              <a:buClr>
                <a:schemeClr val="accent5"/>
              </a:buClr>
              <a:buFont typeface="Arial" panose="020B0604020202020204" pitchFamily="34" charset="0"/>
              <a:buNone/>
              <a:tabLst/>
              <a:defRPr sz="1000" b="0" i="0" kern="1200">
                <a:solidFill>
                  <a:schemeClr val="bg1"/>
                </a:solidFill>
                <a:latin typeface="Corbel" panose="020B0503020204020204" pitchFamily="34" charset="0"/>
                <a:ea typeface="+mn-ea"/>
                <a:cs typeface="+mn-cs"/>
              </a:defRPr>
            </a:lvl4pPr>
            <a:lvl5pPr marL="11113" indent="0" algn="l" defTabSz="914400" rtl="0" eaLnBrk="1" latinLnBrk="0" hangingPunct="1">
              <a:lnSpc>
                <a:spcPts val="1300"/>
              </a:lnSpc>
              <a:spcBef>
                <a:spcPts val="0"/>
              </a:spcBef>
              <a:buClr>
                <a:schemeClr val="accent2"/>
              </a:buClr>
              <a:buFont typeface="Arial" panose="020B0604020202020204" pitchFamily="34" charset="0"/>
              <a:buNone/>
              <a:tabLst/>
              <a:defRPr sz="1000" kern="1200">
                <a:solidFill>
                  <a:schemeClr val="bg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419" dirty="0"/>
              <a:t>Última actualización: Enero de 2026</a:t>
            </a:r>
          </a:p>
        </p:txBody>
      </p:sp>
      <p:grpSp>
        <p:nvGrpSpPr>
          <p:cNvPr id="5" name="Group 4">
            <a:extLst>
              <a:ext uri="{FF2B5EF4-FFF2-40B4-BE49-F238E27FC236}">
                <a16:creationId xmlns:a16="http://schemas.microsoft.com/office/drawing/2014/main" id="{72000D82-7ADD-402A-5E81-243A64D24C6B}"/>
              </a:ext>
            </a:extLst>
          </p:cNvPr>
          <p:cNvGrpSpPr/>
          <p:nvPr/>
        </p:nvGrpSpPr>
        <p:grpSpPr>
          <a:xfrm>
            <a:off x="8968636" y="5571744"/>
            <a:ext cx="3223364" cy="1206500"/>
            <a:chOff x="8968636" y="5571744"/>
            <a:chExt cx="3223364" cy="1206500"/>
          </a:xfrm>
        </p:grpSpPr>
        <p:sp>
          <p:nvSpPr>
            <p:cNvPr id="2" name="Text Box 1">
              <a:extLst>
                <a:ext uri="{FF2B5EF4-FFF2-40B4-BE49-F238E27FC236}">
                  <a16:creationId xmlns:a16="http://schemas.microsoft.com/office/drawing/2014/main" id="{BB88B669-F5AA-7120-9C15-6FF6DDA4BA41}"/>
                </a:ext>
              </a:extLst>
            </p:cNvPr>
            <p:cNvSpPr txBox="1"/>
            <p:nvPr/>
          </p:nvSpPr>
          <p:spPr>
            <a:xfrm>
              <a:off x="8968636" y="5571744"/>
              <a:ext cx="3223364" cy="1206500"/>
            </a:xfrm>
            <a:prstGeom prst="rect">
              <a:avLst/>
            </a:prstGeom>
            <a:solidFill>
              <a:schemeClr val="lt1"/>
            </a:solidFill>
            <a:ln w="6350">
              <a:solidFill>
                <a:schemeClr val="accent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R="1104900">
                <a:lnSpc>
                  <a:spcPts val="1300"/>
                </a:lnSpc>
              </a:pPr>
              <a:r>
                <a:rPr lang="es-419" sz="1100">
                  <a:solidFill>
                    <a:srgbClr val="3F3F3F"/>
                  </a:solidFill>
                  <a:latin typeface="Corbel" panose="020B0503020204020204" pitchFamily="34" charset="0"/>
                  <a:ea typeface="Calibri" panose="020F0502020204030204" pitchFamily="34" charset="0"/>
                  <a:cs typeface="Helvetica Neue"/>
                </a:rPr>
                <a:t>Acceda a estas y otras diapositivas adicionales que se ofrecen como parte de un conjunto de herramientas de comunicación sobre VSR en:</a:t>
              </a:r>
              <a:br>
                <a:rPr lang="es-419" sz="1100">
                  <a:solidFill>
                    <a:srgbClr val="3F3F3F"/>
                  </a:solidFill>
                  <a:latin typeface="Corbel" panose="020B0503020204020204" pitchFamily="34" charset="0"/>
                  <a:ea typeface="Calibri" panose="020F0502020204030204" pitchFamily="34" charset="0"/>
                  <a:cs typeface="Helvetica Neue"/>
                </a:rPr>
              </a:br>
              <a:r>
                <a:rPr lang="es-419" sz="1100" b="1">
                  <a:solidFill>
                    <a:srgbClr val="304FA1"/>
                  </a:solidFill>
                  <a:effectLst/>
                  <a:latin typeface="Corbel" panose="020B0503020204020204" pitchFamily="34" charset="0"/>
                  <a:ea typeface="Calibri" panose="020F0502020204030204" pitchFamily="34" charset="0"/>
                  <a:cs typeface="Helvetica Neue"/>
                </a:rPr>
                <a:t>bit.ly/RSVInfoToolkit </a:t>
              </a:r>
            </a:p>
          </p:txBody>
        </p:sp>
        <p:pic>
          <p:nvPicPr>
            <p:cNvPr id="3" name="Picture 2" descr="A qr code with a few black squares&#10;&#10;Description automatically generated">
              <a:extLst>
                <a:ext uri="{FF2B5EF4-FFF2-40B4-BE49-F238E27FC236}">
                  <a16:creationId xmlns:a16="http://schemas.microsoft.com/office/drawing/2014/main" id="{FB6A8C32-DE13-3772-1DBC-7FB74E13BC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100" y="5787644"/>
              <a:ext cx="762000" cy="76200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DC0B0217-A925-50E7-4C85-D00C6DBA2846}"/>
              </a:ext>
            </a:extLst>
          </p:cNvPr>
          <p:cNvSpPr txBox="1"/>
          <p:nvPr/>
        </p:nvSpPr>
        <p:spPr>
          <a:xfrm>
            <a:off x="7603822" y="1637866"/>
            <a:ext cx="3926326" cy="3531351"/>
          </a:xfrm>
          <a:prstGeom prst="rect">
            <a:avLst/>
          </a:prstGeom>
          <a:solidFill>
            <a:schemeClr val="tx1"/>
          </a:solidFill>
        </p:spPr>
        <p:txBody>
          <a:bodyPr wrap="square" tIns="91440" bIns="274320" rtlCol="0" anchor="ctr" anchorCtr="0">
            <a:noAutofit/>
          </a:bodyPr>
          <a:lstStyle/>
          <a:p>
            <a:pPr algn="ctr"/>
            <a:r>
              <a:rPr lang="es-419">
                <a:solidFill>
                  <a:schemeClr val="bg1"/>
                </a:solidFill>
                <a:latin typeface="Corbel" panose="020B0503020204020204" pitchFamily="34" charset="0"/>
                <a:cs typeface="Montserrat"/>
              </a:rPr>
              <a:t>Muchos niños de países de ingresos bajos nunca llegan a un hospital</a:t>
            </a:r>
            <a:r>
              <a:rPr lang="es-419" baseline="30000">
                <a:solidFill>
                  <a:schemeClr val="bg1"/>
                </a:solidFill>
                <a:latin typeface="Corbel" panose="020B0503020204020204" pitchFamily="34" charset="0"/>
                <a:cs typeface="Montserrat"/>
              </a:rPr>
              <a:t>2</a:t>
            </a:r>
          </a:p>
          <a:p>
            <a:pPr algn="ctr"/>
            <a:r>
              <a:rPr lang="es-419" sz="4400" b="1">
                <a:solidFill>
                  <a:schemeClr val="accent5"/>
                </a:solidFill>
                <a:latin typeface="Corbel" panose="020B0503020204020204" pitchFamily="34" charset="0"/>
                <a:cs typeface="Montserrat"/>
              </a:rPr>
              <a:t>4x</a:t>
            </a:r>
          </a:p>
          <a:p>
            <a:pPr algn="ctr"/>
            <a:r>
              <a:rPr lang="es-419" sz="2400" b="1">
                <a:solidFill>
                  <a:srgbClr val="FFFFFF"/>
                </a:solidFill>
                <a:latin typeface="Corbel" panose="020B0503020204020204" pitchFamily="34" charset="0"/>
                <a:cs typeface="Montserrat"/>
              </a:rPr>
              <a:t>más niños mueren por VSR</a:t>
            </a:r>
          </a:p>
          <a:p>
            <a:pPr algn="ctr"/>
            <a:r>
              <a:rPr lang="es-419" sz="2400" b="1">
                <a:solidFill>
                  <a:srgbClr val="FFFFFF"/>
                </a:solidFill>
                <a:latin typeface="Corbel" panose="020B0503020204020204" pitchFamily="34" charset="0"/>
                <a:cs typeface="Montserrat"/>
              </a:rPr>
              <a:t>en la </a:t>
            </a:r>
            <a:r>
              <a:rPr lang="es-419" sz="2400" b="1">
                <a:solidFill>
                  <a:schemeClr val="accent5"/>
                </a:solidFill>
                <a:latin typeface="Corbel" panose="020B0503020204020204" pitchFamily="34" charset="0"/>
                <a:cs typeface="Montserrat"/>
              </a:rPr>
              <a:t>comunidad</a:t>
            </a:r>
            <a:r>
              <a:rPr lang="es-419" sz="2400" b="1">
                <a:solidFill>
                  <a:srgbClr val="FFFFFF"/>
                </a:solidFill>
                <a:latin typeface="Corbel" panose="020B0503020204020204" pitchFamily="34" charset="0"/>
                <a:cs typeface="Montserrat"/>
              </a:rPr>
              <a:t> que en el </a:t>
            </a:r>
            <a:r>
              <a:rPr lang="es-419" sz="2400" b="1">
                <a:solidFill>
                  <a:schemeClr val="accent3">
                    <a:lumMod val="60000"/>
                    <a:lumOff val="40000"/>
                  </a:schemeClr>
                </a:solidFill>
                <a:latin typeface="Corbel" panose="020B0503020204020204" pitchFamily="34" charset="0"/>
                <a:cs typeface="Montserrat"/>
              </a:rPr>
              <a:t>hospital</a:t>
            </a:r>
          </a:p>
        </p:txBody>
      </p:sp>
      <p:sp>
        <p:nvSpPr>
          <p:cNvPr id="3" name="object 3"/>
          <p:cNvSpPr/>
          <p:nvPr/>
        </p:nvSpPr>
        <p:spPr>
          <a:xfrm>
            <a:off x="1250726" y="1510252"/>
            <a:ext cx="2716742" cy="4211309"/>
          </a:xfrm>
          <a:custGeom>
            <a:avLst/>
            <a:gdLst/>
            <a:ahLst/>
            <a:cxnLst/>
            <a:rect l="l" t="t" r="r" b="b"/>
            <a:pathLst>
              <a:path w="3260090" h="5741034">
                <a:moveTo>
                  <a:pt x="3259836" y="212115"/>
                </a:moveTo>
                <a:lnTo>
                  <a:pt x="0" y="212115"/>
                </a:lnTo>
                <a:lnTo>
                  <a:pt x="0" y="5740641"/>
                </a:lnTo>
                <a:lnTo>
                  <a:pt x="3259836" y="5740641"/>
                </a:lnTo>
                <a:lnTo>
                  <a:pt x="3259836" y="212115"/>
                </a:lnTo>
                <a:close/>
              </a:path>
              <a:path w="3260090" h="5741034">
                <a:moveTo>
                  <a:pt x="3259836" y="0"/>
                </a:moveTo>
                <a:lnTo>
                  <a:pt x="0" y="0"/>
                </a:lnTo>
                <a:lnTo>
                  <a:pt x="0" y="212102"/>
                </a:lnTo>
                <a:lnTo>
                  <a:pt x="3259836" y="212102"/>
                </a:lnTo>
                <a:lnTo>
                  <a:pt x="3259836" y="0"/>
                </a:lnTo>
                <a:close/>
              </a:path>
            </a:pathLst>
          </a:custGeom>
          <a:solidFill>
            <a:srgbClr val="E5DDE7"/>
          </a:solidFill>
        </p:spPr>
        <p:txBody>
          <a:bodyPr wrap="square" lIns="0" tIns="0" rIns="0" bIns="0" rtlCol="0"/>
          <a:lstStyle/>
          <a:p>
            <a:endParaRPr sz="1500">
              <a:latin typeface="Corbel" panose="020B0503020204020204" pitchFamily="34" charset="0"/>
            </a:endParaRPr>
          </a:p>
        </p:txBody>
      </p:sp>
      <p:sp>
        <p:nvSpPr>
          <p:cNvPr id="4" name="object 4"/>
          <p:cNvSpPr/>
          <p:nvPr/>
        </p:nvSpPr>
        <p:spPr>
          <a:xfrm>
            <a:off x="1369363" y="5524224"/>
            <a:ext cx="2479675" cy="0"/>
          </a:xfrm>
          <a:custGeom>
            <a:avLst/>
            <a:gdLst/>
            <a:ahLst/>
            <a:cxnLst/>
            <a:rect l="l" t="t" r="r" b="b"/>
            <a:pathLst>
              <a:path w="2975609">
                <a:moveTo>
                  <a:pt x="0" y="0"/>
                </a:moveTo>
                <a:lnTo>
                  <a:pt x="2975102" y="0"/>
                </a:lnTo>
              </a:path>
            </a:pathLst>
          </a:custGeom>
          <a:ln w="12700">
            <a:solidFill>
              <a:srgbClr val="231F20"/>
            </a:solidFill>
          </a:ln>
        </p:spPr>
        <p:txBody>
          <a:bodyPr wrap="square" lIns="0" tIns="0" rIns="0" bIns="0" rtlCol="0"/>
          <a:lstStyle/>
          <a:p>
            <a:endParaRPr sz="1500">
              <a:latin typeface="Corbel" panose="020B0503020204020204" pitchFamily="34" charset="0"/>
            </a:endParaRPr>
          </a:p>
        </p:txBody>
      </p:sp>
      <p:sp>
        <p:nvSpPr>
          <p:cNvPr id="6" name="object 6"/>
          <p:cNvSpPr/>
          <p:nvPr/>
        </p:nvSpPr>
        <p:spPr>
          <a:xfrm>
            <a:off x="4409880" y="1510252"/>
            <a:ext cx="2716742" cy="4211309"/>
          </a:xfrm>
          <a:custGeom>
            <a:avLst/>
            <a:gdLst/>
            <a:ahLst/>
            <a:cxnLst/>
            <a:rect l="l" t="t" r="r" b="b"/>
            <a:pathLst>
              <a:path w="3260090" h="5741034">
                <a:moveTo>
                  <a:pt x="3259836" y="212115"/>
                </a:moveTo>
                <a:lnTo>
                  <a:pt x="0" y="212115"/>
                </a:lnTo>
                <a:lnTo>
                  <a:pt x="0" y="5740641"/>
                </a:lnTo>
                <a:lnTo>
                  <a:pt x="3259836" y="5740641"/>
                </a:lnTo>
                <a:lnTo>
                  <a:pt x="3259836" y="212115"/>
                </a:lnTo>
                <a:close/>
              </a:path>
              <a:path w="3260090" h="5741034">
                <a:moveTo>
                  <a:pt x="3259836" y="0"/>
                </a:moveTo>
                <a:lnTo>
                  <a:pt x="0" y="0"/>
                </a:lnTo>
                <a:lnTo>
                  <a:pt x="0" y="212102"/>
                </a:lnTo>
                <a:lnTo>
                  <a:pt x="3259836" y="212102"/>
                </a:lnTo>
                <a:lnTo>
                  <a:pt x="3259836" y="0"/>
                </a:lnTo>
                <a:close/>
              </a:path>
            </a:pathLst>
          </a:custGeom>
          <a:solidFill>
            <a:srgbClr val="E5DDE7"/>
          </a:solidFill>
        </p:spPr>
        <p:txBody>
          <a:bodyPr wrap="square" lIns="0" tIns="0" rIns="0" bIns="0" rtlCol="0"/>
          <a:lstStyle/>
          <a:p>
            <a:endParaRPr sz="1500">
              <a:latin typeface="Corbel" panose="020B0503020204020204" pitchFamily="34" charset="0"/>
            </a:endParaRPr>
          </a:p>
        </p:txBody>
      </p:sp>
      <p:sp>
        <p:nvSpPr>
          <p:cNvPr id="7" name="object 7"/>
          <p:cNvSpPr/>
          <p:nvPr/>
        </p:nvSpPr>
        <p:spPr>
          <a:xfrm>
            <a:off x="4625145" y="1443990"/>
            <a:ext cx="2286000" cy="243417"/>
          </a:xfrm>
          <a:custGeom>
            <a:avLst/>
            <a:gdLst/>
            <a:ahLst/>
            <a:cxnLst/>
            <a:rect l="l" t="t" r="r" b="b"/>
            <a:pathLst>
              <a:path w="2743200" h="292100">
                <a:moveTo>
                  <a:pt x="2743199" y="0"/>
                </a:moveTo>
                <a:lnTo>
                  <a:pt x="0" y="0"/>
                </a:lnTo>
                <a:lnTo>
                  <a:pt x="0" y="291617"/>
                </a:lnTo>
                <a:lnTo>
                  <a:pt x="2743199" y="291617"/>
                </a:lnTo>
                <a:lnTo>
                  <a:pt x="2743199"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sp>
        <p:nvSpPr>
          <p:cNvPr id="8" name="object 8"/>
          <p:cNvSpPr txBox="1">
            <a:spLocks noGrp="1"/>
          </p:cNvSpPr>
          <p:nvPr>
            <p:ph type="title"/>
          </p:nvPr>
        </p:nvSpPr>
        <p:spPr>
          <a:xfrm>
            <a:off x="1104900" y="131383"/>
            <a:ext cx="11026140" cy="842132"/>
          </a:xfrm>
          <a:prstGeom prst="rect">
            <a:avLst/>
          </a:prstGeom>
        </p:spPr>
        <p:txBody>
          <a:bodyPr vert="horz" wrap="square" lIns="0" tIns="86783" rIns="0" bIns="0" rtlCol="0" anchor="t" anchorCtr="0">
            <a:spAutoFit/>
          </a:bodyPr>
          <a:lstStyle/>
          <a:p>
            <a:pPr marL="31749" marR="25399">
              <a:lnSpc>
                <a:spcPts val="3000"/>
              </a:lnSpc>
              <a:spcBef>
                <a:spcPts val="682"/>
              </a:spcBef>
            </a:pPr>
            <a:r>
              <a:rPr lang="es-419" dirty="0">
                <a:solidFill>
                  <a:srgbClr val="672672"/>
                </a:solidFill>
              </a:rPr>
              <a:t>El 98 % de las muertes pediátricas por VSR se produce en economías de ingresos bajos y medios</a:t>
            </a:r>
            <a:r>
              <a:rPr lang="es-419" sz="2625" baseline="31746" dirty="0">
                <a:solidFill>
                  <a:srgbClr val="672672"/>
                </a:solidFill>
              </a:rPr>
              <a:t>1</a:t>
            </a:r>
          </a:p>
        </p:txBody>
      </p:sp>
      <p:sp>
        <p:nvSpPr>
          <p:cNvPr id="9" name="object 9"/>
          <p:cNvSpPr txBox="1"/>
          <p:nvPr/>
        </p:nvSpPr>
        <p:spPr>
          <a:xfrm>
            <a:off x="4625145" y="1463609"/>
            <a:ext cx="2241521" cy="179210"/>
          </a:xfrm>
          <a:prstGeom prst="rect">
            <a:avLst/>
          </a:prstGeom>
        </p:spPr>
        <p:txBody>
          <a:bodyPr vert="horz" wrap="square" lIns="0" tIns="13758" rIns="0" bIns="0" rtlCol="0">
            <a:spAutoFit/>
          </a:bodyPr>
          <a:lstStyle/>
          <a:p>
            <a:pPr marL="10583" algn="ctr">
              <a:spcBef>
                <a:spcPts val="108"/>
              </a:spcBef>
            </a:pPr>
            <a:r>
              <a:rPr lang="es-419" sz="1042" b="1" dirty="0">
                <a:solidFill>
                  <a:srgbClr val="FFFFFF"/>
                </a:solidFill>
                <a:latin typeface="Corbel" panose="020B0503020204020204" pitchFamily="34" charset="0"/>
                <a:cs typeface="Montserrat"/>
              </a:rPr>
              <a:t>INGRESOS BAJOS</a:t>
            </a:r>
          </a:p>
        </p:txBody>
      </p:sp>
      <p:sp>
        <p:nvSpPr>
          <p:cNvPr id="10" name="object 10"/>
          <p:cNvSpPr/>
          <p:nvPr/>
        </p:nvSpPr>
        <p:spPr>
          <a:xfrm>
            <a:off x="1465991" y="1443990"/>
            <a:ext cx="2286000" cy="243417"/>
          </a:xfrm>
          <a:custGeom>
            <a:avLst/>
            <a:gdLst/>
            <a:ahLst/>
            <a:cxnLst/>
            <a:rect l="l" t="t" r="r" b="b"/>
            <a:pathLst>
              <a:path w="2743200" h="292100">
                <a:moveTo>
                  <a:pt x="2743200" y="0"/>
                </a:moveTo>
                <a:lnTo>
                  <a:pt x="0" y="0"/>
                </a:lnTo>
                <a:lnTo>
                  <a:pt x="0" y="291617"/>
                </a:lnTo>
                <a:lnTo>
                  <a:pt x="2743200" y="291617"/>
                </a:lnTo>
                <a:lnTo>
                  <a:pt x="2743200"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sp>
        <p:nvSpPr>
          <p:cNvPr id="11" name="object 11"/>
          <p:cNvSpPr txBox="1"/>
          <p:nvPr/>
        </p:nvSpPr>
        <p:spPr>
          <a:xfrm>
            <a:off x="1465991" y="1463609"/>
            <a:ext cx="2286000" cy="174257"/>
          </a:xfrm>
          <a:prstGeom prst="rect">
            <a:avLst/>
          </a:prstGeom>
        </p:spPr>
        <p:txBody>
          <a:bodyPr vert="horz" wrap="square" lIns="0" tIns="13758" rIns="0" bIns="0" rtlCol="0">
            <a:spAutoFit/>
          </a:bodyPr>
          <a:lstStyle/>
          <a:p>
            <a:pPr marL="10583" algn="ctr">
              <a:spcBef>
                <a:spcPts val="108"/>
              </a:spcBef>
            </a:pPr>
            <a:r>
              <a:rPr lang="es-419" sz="1042" b="1" dirty="0">
                <a:solidFill>
                  <a:srgbClr val="FFFFFF"/>
                </a:solidFill>
                <a:latin typeface="Corbel" panose="020B0503020204020204" pitchFamily="34" charset="0"/>
                <a:cs typeface="Montserrat"/>
              </a:rPr>
              <a:t>INGRESOS ALTOS</a:t>
            </a:r>
          </a:p>
        </p:txBody>
      </p:sp>
      <p:sp>
        <p:nvSpPr>
          <p:cNvPr id="12" name="object 12"/>
          <p:cNvSpPr txBox="1"/>
          <p:nvPr/>
        </p:nvSpPr>
        <p:spPr>
          <a:xfrm>
            <a:off x="1284817" y="6459008"/>
            <a:ext cx="3257550" cy="138863"/>
          </a:xfrm>
          <a:prstGeom prst="rect">
            <a:avLst/>
          </a:prstGeom>
        </p:spPr>
        <p:txBody>
          <a:bodyPr vert="horz" wrap="square" lIns="0" tIns="10583" rIns="0" bIns="0" rtlCol="0">
            <a:spAutoFit/>
          </a:bodyPr>
          <a:lstStyle/>
          <a:p>
            <a:pPr marL="10583">
              <a:spcBef>
                <a:spcPts val="83"/>
              </a:spcBef>
            </a:pPr>
            <a:r>
              <a:rPr lang="es-419" sz="833" baseline="30000">
                <a:solidFill>
                  <a:srgbClr val="231F20"/>
                </a:solidFill>
                <a:latin typeface="Corbel" panose="020B0503020204020204" pitchFamily="34" charset="0"/>
                <a:cs typeface="WorkSans-Light"/>
              </a:rPr>
              <a:t>1</a:t>
            </a:r>
            <a:r>
              <a:rPr lang="es-419" sz="833">
                <a:solidFill>
                  <a:srgbClr val="231F20"/>
                </a:solidFill>
                <a:latin typeface="Corbel" panose="020B0503020204020204" pitchFamily="34" charset="0"/>
                <a:cs typeface="WorkSans-Light"/>
              </a:rPr>
              <a:t> Li Y, et al. </a:t>
            </a:r>
            <a:r>
              <a:rPr lang="es-419" sz="833" i="1">
                <a:solidFill>
                  <a:srgbClr val="231F20"/>
                </a:solidFill>
                <a:latin typeface="Corbel" panose="020B0503020204020204" pitchFamily="34" charset="0"/>
                <a:cs typeface="WorkSans-Light"/>
              </a:rPr>
              <a:t>Lancet</a:t>
            </a:r>
            <a:r>
              <a:rPr lang="es-419" sz="833">
                <a:solidFill>
                  <a:srgbClr val="231F20"/>
                </a:solidFill>
                <a:latin typeface="Corbel" panose="020B0503020204020204" pitchFamily="34" charset="0"/>
                <a:cs typeface="WorkSans-Light"/>
              </a:rPr>
              <a:t>. 2022; </a:t>
            </a:r>
            <a:r>
              <a:rPr lang="es-419" sz="833" baseline="30000">
                <a:solidFill>
                  <a:srgbClr val="231F20"/>
                </a:solidFill>
                <a:latin typeface="Corbel" panose="020B0503020204020204" pitchFamily="34" charset="0"/>
                <a:cs typeface="WorkSans-Light"/>
              </a:rPr>
              <a:t>2</a:t>
            </a:r>
            <a:r>
              <a:rPr lang="es-419" sz="833">
                <a:solidFill>
                  <a:srgbClr val="231F20"/>
                </a:solidFill>
                <a:latin typeface="Corbel" panose="020B0503020204020204" pitchFamily="34" charset="0"/>
                <a:cs typeface="WorkSans-Light"/>
              </a:rPr>
              <a:t> Srikantiah P, et al. </a:t>
            </a:r>
            <a:r>
              <a:rPr lang="es-419" sz="833" i="1">
                <a:solidFill>
                  <a:srgbClr val="231F20"/>
                </a:solidFill>
                <a:latin typeface="Corbel" panose="020B0503020204020204" pitchFamily="34" charset="0"/>
                <a:cs typeface="WorkSans-Light"/>
              </a:rPr>
              <a:t>Clin Infect Dis</a:t>
            </a:r>
            <a:r>
              <a:rPr lang="es-419" sz="833">
                <a:solidFill>
                  <a:srgbClr val="231F20"/>
                </a:solidFill>
                <a:latin typeface="Corbel" panose="020B0503020204020204" pitchFamily="34" charset="0"/>
                <a:cs typeface="WorkSans-Light"/>
              </a:rPr>
              <a:t>. 2021.</a:t>
            </a:r>
          </a:p>
        </p:txBody>
      </p:sp>
      <p:grpSp>
        <p:nvGrpSpPr>
          <p:cNvPr id="13" name="object 13"/>
          <p:cNvGrpSpPr/>
          <p:nvPr/>
        </p:nvGrpSpPr>
        <p:grpSpPr>
          <a:xfrm>
            <a:off x="4625145" y="1803421"/>
            <a:ext cx="2286000" cy="3710898"/>
            <a:chOff x="1702054" y="2164105"/>
            <a:chExt cx="2743200" cy="5144770"/>
          </a:xfrm>
        </p:grpSpPr>
        <p:sp>
          <p:nvSpPr>
            <p:cNvPr id="14" name="object 14"/>
            <p:cNvSpPr/>
            <p:nvPr/>
          </p:nvSpPr>
          <p:spPr>
            <a:xfrm>
              <a:off x="1702054" y="3090075"/>
              <a:ext cx="2743200" cy="4218305"/>
            </a:xfrm>
            <a:custGeom>
              <a:avLst/>
              <a:gdLst/>
              <a:ahLst/>
              <a:cxnLst/>
              <a:rect l="l" t="t" r="r" b="b"/>
              <a:pathLst>
                <a:path w="2743200" h="4218305">
                  <a:moveTo>
                    <a:pt x="2743199" y="0"/>
                  </a:moveTo>
                  <a:lnTo>
                    <a:pt x="0" y="0"/>
                  </a:lnTo>
                  <a:lnTo>
                    <a:pt x="0" y="4218266"/>
                  </a:lnTo>
                  <a:lnTo>
                    <a:pt x="2743199" y="4218266"/>
                  </a:lnTo>
                  <a:lnTo>
                    <a:pt x="2743199" y="0"/>
                  </a:lnTo>
                  <a:close/>
                </a:path>
              </a:pathLst>
            </a:custGeom>
            <a:solidFill>
              <a:srgbClr val="D71E62"/>
            </a:solidFill>
          </p:spPr>
          <p:txBody>
            <a:bodyPr wrap="square" lIns="0" tIns="0" rIns="0" bIns="0" rtlCol="0"/>
            <a:lstStyle/>
            <a:p>
              <a:endParaRPr sz="1500">
                <a:latin typeface="Corbel" panose="020B0503020204020204" pitchFamily="34" charset="0"/>
              </a:endParaRPr>
            </a:p>
          </p:txBody>
        </p:sp>
        <p:sp>
          <p:nvSpPr>
            <p:cNvPr id="15" name="object 15"/>
            <p:cNvSpPr/>
            <p:nvPr/>
          </p:nvSpPr>
          <p:spPr>
            <a:xfrm>
              <a:off x="1702054" y="2164105"/>
              <a:ext cx="2743200" cy="926465"/>
            </a:xfrm>
            <a:custGeom>
              <a:avLst/>
              <a:gdLst/>
              <a:ahLst/>
              <a:cxnLst/>
              <a:rect l="l" t="t" r="r" b="b"/>
              <a:pathLst>
                <a:path w="2743200" h="926464">
                  <a:moveTo>
                    <a:pt x="2743199" y="0"/>
                  </a:moveTo>
                  <a:lnTo>
                    <a:pt x="0" y="0"/>
                  </a:lnTo>
                  <a:lnTo>
                    <a:pt x="0" y="925956"/>
                  </a:lnTo>
                  <a:lnTo>
                    <a:pt x="2743199" y="925956"/>
                  </a:lnTo>
                  <a:lnTo>
                    <a:pt x="2743199" y="0"/>
                  </a:lnTo>
                  <a:close/>
                </a:path>
              </a:pathLst>
            </a:custGeom>
            <a:solidFill>
              <a:srgbClr val="672672"/>
            </a:solidFill>
          </p:spPr>
          <p:txBody>
            <a:bodyPr wrap="square" lIns="0" tIns="0" rIns="0" bIns="0" rtlCol="0"/>
            <a:lstStyle/>
            <a:p>
              <a:endParaRPr sz="1500">
                <a:latin typeface="Corbel" panose="020B0503020204020204" pitchFamily="34" charset="0"/>
              </a:endParaRPr>
            </a:p>
          </p:txBody>
        </p:sp>
      </p:grpSp>
      <p:grpSp>
        <p:nvGrpSpPr>
          <p:cNvPr id="16" name="object 16"/>
          <p:cNvGrpSpPr/>
          <p:nvPr/>
        </p:nvGrpSpPr>
        <p:grpSpPr>
          <a:xfrm>
            <a:off x="1465991" y="5505173"/>
            <a:ext cx="2286000" cy="19050"/>
            <a:chOff x="5279034" y="7285481"/>
            <a:chExt cx="2743200" cy="22860"/>
          </a:xfrm>
        </p:grpSpPr>
        <p:sp>
          <p:nvSpPr>
            <p:cNvPr id="17" name="object 17"/>
            <p:cNvSpPr/>
            <p:nvPr/>
          </p:nvSpPr>
          <p:spPr>
            <a:xfrm>
              <a:off x="5279034" y="7285481"/>
              <a:ext cx="2743200" cy="22860"/>
            </a:xfrm>
            <a:custGeom>
              <a:avLst/>
              <a:gdLst/>
              <a:ahLst/>
              <a:cxnLst/>
              <a:rect l="l" t="t" r="r" b="b"/>
              <a:pathLst>
                <a:path w="2743200" h="22859">
                  <a:moveTo>
                    <a:pt x="2743200" y="0"/>
                  </a:moveTo>
                  <a:lnTo>
                    <a:pt x="0" y="0"/>
                  </a:lnTo>
                  <a:lnTo>
                    <a:pt x="0" y="22860"/>
                  </a:lnTo>
                  <a:lnTo>
                    <a:pt x="2743200" y="22860"/>
                  </a:lnTo>
                  <a:lnTo>
                    <a:pt x="2743200" y="0"/>
                  </a:lnTo>
                  <a:close/>
                </a:path>
              </a:pathLst>
            </a:custGeom>
            <a:solidFill>
              <a:srgbClr val="D71E62"/>
            </a:solidFill>
          </p:spPr>
          <p:txBody>
            <a:bodyPr wrap="square" lIns="0" tIns="0" rIns="0" bIns="0" rtlCol="0"/>
            <a:lstStyle/>
            <a:p>
              <a:endParaRPr sz="1500">
                <a:latin typeface="Corbel" panose="020B0503020204020204" pitchFamily="34" charset="0"/>
              </a:endParaRPr>
            </a:p>
          </p:txBody>
        </p:sp>
        <p:sp>
          <p:nvSpPr>
            <p:cNvPr id="18" name="object 18"/>
            <p:cNvSpPr/>
            <p:nvPr/>
          </p:nvSpPr>
          <p:spPr>
            <a:xfrm>
              <a:off x="5279034" y="7285481"/>
              <a:ext cx="2743200" cy="12065"/>
            </a:xfrm>
            <a:custGeom>
              <a:avLst/>
              <a:gdLst/>
              <a:ahLst/>
              <a:cxnLst/>
              <a:rect l="l" t="t" r="r" b="b"/>
              <a:pathLst>
                <a:path w="2743200" h="12065">
                  <a:moveTo>
                    <a:pt x="2743200" y="0"/>
                  </a:moveTo>
                  <a:lnTo>
                    <a:pt x="0" y="0"/>
                  </a:lnTo>
                  <a:lnTo>
                    <a:pt x="0" y="11938"/>
                  </a:lnTo>
                  <a:lnTo>
                    <a:pt x="2743200" y="11938"/>
                  </a:lnTo>
                  <a:lnTo>
                    <a:pt x="2743200" y="0"/>
                  </a:lnTo>
                  <a:close/>
                </a:path>
              </a:pathLst>
            </a:custGeom>
            <a:solidFill>
              <a:srgbClr val="672672"/>
            </a:solidFill>
          </p:spPr>
          <p:txBody>
            <a:bodyPr wrap="square" lIns="0" tIns="0" rIns="0" bIns="0" rtlCol="0"/>
            <a:lstStyle/>
            <a:p>
              <a:endParaRPr sz="1500">
                <a:latin typeface="Corbel" panose="020B0503020204020204" pitchFamily="34" charset="0"/>
              </a:endParaRPr>
            </a:p>
          </p:txBody>
        </p:sp>
      </p:grpSp>
      <p:sp>
        <p:nvSpPr>
          <p:cNvPr id="19" name="object 19"/>
          <p:cNvSpPr txBox="1"/>
          <p:nvPr/>
        </p:nvSpPr>
        <p:spPr>
          <a:xfrm>
            <a:off x="5613518" y="1838464"/>
            <a:ext cx="1355500" cy="596360"/>
          </a:xfrm>
          <a:prstGeom prst="rect">
            <a:avLst/>
          </a:prstGeom>
        </p:spPr>
        <p:txBody>
          <a:bodyPr vert="horz" wrap="square" lIns="0" tIns="10583" rIns="0" bIns="0" rtlCol="0">
            <a:spAutoFit/>
          </a:bodyPr>
          <a:lstStyle/>
          <a:p>
            <a:pPr marL="10583">
              <a:lnSpc>
                <a:spcPts val="1729"/>
              </a:lnSpc>
              <a:spcBef>
                <a:spcPts val="83"/>
              </a:spcBef>
            </a:pPr>
            <a:r>
              <a:rPr lang="es-419" sz="2400" dirty="0">
                <a:solidFill>
                  <a:srgbClr val="FFFFFF"/>
                </a:solidFill>
                <a:latin typeface="Corbel" panose="020B0503020204020204" pitchFamily="34" charset="0"/>
                <a:cs typeface="Montserrat"/>
              </a:rPr>
              <a:t>24</a:t>
            </a:r>
          </a:p>
          <a:p>
            <a:pPr marL="10583">
              <a:lnSpc>
                <a:spcPts val="929"/>
              </a:lnSpc>
            </a:pPr>
            <a:r>
              <a:rPr lang="es-419" sz="1200" dirty="0">
                <a:solidFill>
                  <a:srgbClr val="FFFFFF"/>
                </a:solidFill>
                <a:latin typeface="Corbel" panose="020B0503020204020204" pitchFamily="34" charset="0"/>
                <a:cs typeface="Montserrat-Medium"/>
              </a:rPr>
              <a:t>muertes hospitalarias</a:t>
            </a:r>
          </a:p>
          <a:p>
            <a:pPr marL="10583">
              <a:lnSpc>
                <a:spcPts val="996"/>
              </a:lnSpc>
            </a:pPr>
            <a:r>
              <a:rPr lang="es-419" sz="1200" dirty="0">
                <a:solidFill>
                  <a:srgbClr val="FFFFFF"/>
                </a:solidFill>
                <a:latin typeface="Corbel" panose="020B0503020204020204" pitchFamily="34" charset="0"/>
                <a:cs typeface="Montserrat"/>
              </a:rPr>
              <a:t>/ 1000 casos de VSR</a:t>
            </a:r>
          </a:p>
        </p:txBody>
      </p:sp>
      <p:sp>
        <p:nvSpPr>
          <p:cNvPr id="20" name="object 20"/>
          <p:cNvSpPr txBox="1"/>
          <p:nvPr/>
        </p:nvSpPr>
        <p:spPr>
          <a:xfrm>
            <a:off x="1622151" y="4819468"/>
            <a:ext cx="1070618" cy="471325"/>
          </a:xfrm>
          <a:prstGeom prst="rect">
            <a:avLst/>
          </a:prstGeom>
        </p:spPr>
        <p:txBody>
          <a:bodyPr vert="horz" wrap="square" lIns="0" tIns="10583" rIns="0" bIns="0" rtlCol="0">
            <a:spAutoFit/>
          </a:bodyPr>
          <a:lstStyle/>
          <a:p>
            <a:pPr marL="10583">
              <a:lnSpc>
                <a:spcPts val="1729"/>
              </a:lnSpc>
              <a:spcBef>
                <a:spcPts val="83"/>
              </a:spcBef>
            </a:pPr>
            <a:r>
              <a:rPr lang="es-419" sz="2400">
                <a:solidFill>
                  <a:srgbClr val="672672"/>
                </a:solidFill>
                <a:latin typeface="Corbel" panose="020B0503020204020204" pitchFamily="34" charset="0"/>
                <a:cs typeface="Montserrat"/>
              </a:rPr>
              <a:t>&lt; 1</a:t>
            </a:r>
          </a:p>
          <a:p>
            <a:pPr marL="10583">
              <a:lnSpc>
                <a:spcPts val="929"/>
              </a:lnSpc>
            </a:pPr>
            <a:r>
              <a:rPr lang="es-419" sz="1200">
                <a:solidFill>
                  <a:srgbClr val="672672"/>
                </a:solidFill>
                <a:latin typeface="Corbel" panose="020B0503020204020204" pitchFamily="34" charset="0"/>
                <a:cs typeface="Montserrat-Medium"/>
              </a:rPr>
              <a:t>muertes hospitalarias</a:t>
            </a:r>
            <a:r>
              <a:rPr lang="es-419" sz="1200">
                <a:latin typeface="Corbel" panose="020B0503020204020204" pitchFamily="34" charset="0"/>
                <a:cs typeface="Montserrat-Medium"/>
              </a:rPr>
              <a:t> </a:t>
            </a:r>
            <a:r>
              <a:rPr lang="es-419" sz="1200">
                <a:solidFill>
                  <a:srgbClr val="672672"/>
                </a:solidFill>
                <a:latin typeface="Corbel" panose="020B0503020204020204" pitchFamily="34" charset="0"/>
                <a:cs typeface="Montserrat"/>
              </a:rPr>
              <a:t>/ 1000 casos de VSR</a:t>
            </a:r>
          </a:p>
        </p:txBody>
      </p:sp>
      <p:sp>
        <p:nvSpPr>
          <p:cNvPr id="21" name="object 21"/>
          <p:cNvSpPr txBox="1"/>
          <p:nvPr/>
        </p:nvSpPr>
        <p:spPr>
          <a:xfrm>
            <a:off x="4625145" y="4125066"/>
            <a:ext cx="2241521" cy="724600"/>
          </a:xfrm>
          <a:prstGeom prst="rect">
            <a:avLst/>
          </a:prstGeom>
        </p:spPr>
        <p:txBody>
          <a:bodyPr vert="horz" wrap="square" lIns="0" tIns="10583" rIns="0" bIns="0" rtlCol="0">
            <a:spAutoFit/>
          </a:bodyPr>
          <a:lstStyle/>
          <a:p>
            <a:pPr marL="1061466">
              <a:lnSpc>
                <a:spcPts val="1729"/>
              </a:lnSpc>
              <a:spcBef>
                <a:spcPts val="83"/>
              </a:spcBef>
            </a:pPr>
            <a:r>
              <a:rPr lang="es-419" sz="2400" dirty="0">
                <a:solidFill>
                  <a:srgbClr val="FFFFFF"/>
                </a:solidFill>
                <a:latin typeface="Corbel" panose="020B0503020204020204" pitchFamily="34" charset="0"/>
                <a:cs typeface="Montserrat"/>
              </a:rPr>
              <a:t>109</a:t>
            </a:r>
          </a:p>
          <a:p>
            <a:pPr marL="1061466">
              <a:lnSpc>
                <a:spcPts val="929"/>
              </a:lnSpc>
            </a:pPr>
            <a:r>
              <a:rPr lang="es-419" sz="1200" dirty="0">
                <a:solidFill>
                  <a:srgbClr val="FFFFFF"/>
                </a:solidFill>
                <a:latin typeface="Corbel" panose="020B0503020204020204" pitchFamily="34" charset="0"/>
                <a:cs typeface="Montserrat-Medium"/>
              </a:rPr>
              <a:t>muertes en la comunidad</a:t>
            </a:r>
          </a:p>
          <a:p>
            <a:pPr marL="1061466">
              <a:lnSpc>
                <a:spcPts val="996"/>
              </a:lnSpc>
            </a:pPr>
            <a:r>
              <a:rPr lang="es-419" sz="1200" dirty="0">
                <a:solidFill>
                  <a:srgbClr val="FFFFFF"/>
                </a:solidFill>
                <a:latin typeface="Corbel" panose="020B0503020204020204" pitchFamily="34" charset="0"/>
                <a:cs typeface="Montserrat"/>
              </a:rPr>
              <a:t>/ 1000 casos de VSR</a:t>
            </a:r>
          </a:p>
        </p:txBody>
      </p:sp>
      <p:sp>
        <p:nvSpPr>
          <p:cNvPr id="22" name="object 22"/>
          <p:cNvSpPr txBox="1"/>
          <p:nvPr/>
        </p:nvSpPr>
        <p:spPr>
          <a:xfrm>
            <a:off x="2877415" y="4788220"/>
            <a:ext cx="1123486" cy="596360"/>
          </a:xfrm>
          <a:prstGeom prst="rect">
            <a:avLst/>
          </a:prstGeom>
        </p:spPr>
        <p:txBody>
          <a:bodyPr vert="horz" wrap="square" lIns="0" tIns="10583" rIns="0" bIns="0" rtlCol="0">
            <a:spAutoFit/>
          </a:bodyPr>
          <a:lstStyle/>
          <a:p>
            <a:pPr marL="10583">
              <a:lnSpc>
                <a:spcPts val="1729"/>
              </a:lnSpc>
              <a:spcBef>
                <a:spcPts val="83"/>
              </a:spcBef>
            </a:pPr>
            <a:r>
              <a:rPr lang="es-419" sz="2400">
                <a:solidFill>
                  <a:srgbClr val="D71E62"/>
                </a:solidFill>
                <a:latin typeface="Corbel" panose="020B0503020204020204" pitchFamily="34" charset="0"/>
                <a:cs typeface="Montserrat"/>
              </a:rPr>
              <a:t>&lt; 1</a:t>
            </a:r>
          </a:p>
          <a:p>
            <a:pPr marL="10583">
              <a:lnSpc>
                <a:spcPts val="929"/>
              </a:lnSpc>
            </a:pPr>
            <a:r>
              <a:rPr lang="es-419" sz="1200">
                <a:solidFill>
                  <a:srgbClr val="D71E62"/>
                </a:solidFill>
                <a:latin typeface="Corbel" panose="020B0503020204020204" pitchFamily="34" charset="0"/>
                <a:cs typeface="Montserrat-Medium"/>
              </a:rPr>
              <a:t>muertes en la comunidad</a:t>
            </a:r>
            <a:r>
              <a:rPr lang="es-419" sz="1200">
                <a:latin typeface="Corbel" panose="020B0503020204020204" pitchFamily="34" charset="0"/>
                <a:cs typeface="Montserrat-Medium"/>
              </a:rPr>
              <a:t> </a:t>
            </a:r>
            <a:r>
              <a:rPr lang="es-419" sz="1200">
                <a:solidFill>
                  <a:srgbClr val="D71E62"/>
                </a:solidFill>
                <a:latin typeface="Corbel" panose="020B0503020204020204" pitchFamily="34" charset="0"/>
                <a:cs typeface="Montserrat"/>
              </a:rPr>
              <a:t>/ 1000 casos de VSR</a:t>
            </a:r>
          </a:p>
        </p:txBody>
      </p:sp>
      <p:grpSp>
        <p:nvGrpSpPr>
          <p:cNvPr id="23" name="object 23"/>
          <p:cNvGrpSpPr/>
          <p:nvPr/>
        </p:nvGrpSpPr>
        <p:grpSpPr>
          <a:xfrm>
            <a:off x="4552755" y="1888499"/>
            <a:ext cx="2479675" cy="3641709"/>
            <a:chOff x="1615186" y="2266198"/>
            <a:chExt cx="2975610" cy="5048885"/>
          </a:xfrm>
        </p:grpSpPr>
        <p:sp>
          <p:nvSpPr>
            <p:cNvPr id="24" name="object 24"/>
            <p:cNvSpPr/>
            <p:nvPr/>
          </p:nvSpPr>
          <p:spPr>
            <a:xfrm>
              <a:off x="2037040" y="4866794"/>
              <a:ext cx="675005" cy="664845"/>
            </a:xfrm>
            <a:custGeom>
              <a:avLst/>
              <a:gdLst/>
              <a:ahLst/>
              <a:cxnLst/>
              <a:rect l="l" t="t" r="r" b="b"/>
              <a:pathLst>
                <a:path w="675005" h="664845">
                  <a:moveTo>
                    <a:pt x="656678" y="628910"/>
                  </a:moveTo>
                  <a:lnTo>
                    <a:pt x="18122" y="628910"/>
                  </a:lnTo>
                  <a:lnTo>
                    <a:pt x="11125" y="630319"/>
                  </a:lnTo>
                  <a:lnTo>
                    <a:pt x="5413" y="634166"/>
                  </a:lnTo>
                  <a:lnTo>
                    <a:pt x="1563" y="639877"/>
                  </a:lnTo>
                  <a:lnTo>
                    <a:pt x="152" y="646880"/>
                  </a:lnTo>
                  <a:lnTo>
                    <a:pt x="152" y="656799"/>
                  </a:lnTo>
                  <a:lnTo>
                    <a:pt x="8191" y="664825"/>
                  </a:lnTo>
                  <a:lnTo>
                    <a:pt x="666610" y="664825"/>
                  </a:lnTo>
                  <a:lnTo>
                    <a:pt x="674636" y="656799"/>
                  </a:lnTo>
                  <a:lnTo>
                    <a:pt x="674636" y="646880"/>
                  </a:lnTo>
                  <a:lnTo>
                    <a:pt x="673227" y="639877"/>
                  </a:lnTo>
                  <a:lnTo>
                    <a:pt x="669382" y="634166"/>
                  </a:lnTo>
                  <a:lnTo>
                    <a:pt x="663674" y="630319"/>
                  </a:lnTo>
                  <a:lnTo>
                    <a:pt x="656678" y="628910"/>
                  </a:lnTo>
                  <a:close/>
                </a:path>
                <a:path w="675005" h="664845">
                  <a:moveTo>
                    <a:pt x="336186" y="0"/>
                  </a:moveTo>
                  <a:lnTo>
                    <a:pt x="329413" y="1075"/>
                  </a:lnTo>
                  <a:lnTo>
                    <a:pt x="323367" y="4794"/>
                  </a:lnTo>
                  <a:lnTo>
                    <a:pt x="6591" y="300920"/>
                  </a:lnTo>
                  <a:lnTo>
                    <a:pt x="2578" y="304234"/>
                  </a:lnTo>
                  <a:lnTo>
                    <a:pt x="0" y="309213"/>
                  </a:lnTo>
                  <a:lnTo>
                    <a:pt x="0" y="353612"/>
                  </a:lnTo>
                  <a:lnTo>
                    <a:pt x="1411" y="360599"/>
                  </a:lnTo>
                  <a:lnTo>
                    <a:pt x="5259" y="366312"/>
                  </a:lnTo>
                  <a:lnTo>
                    <a:pt x="10967" y="370168"/>
                  </a:lnTo>
                  <a:lnTo>
                    <a:pt x="17957" y="371582"/>
                  </a:lnTo>
                  <a:lnTo>
                    <a:pt x="67767" y="371582"/>
                  </a:lnTo>
                  <a:lnTo>
                    <a:pt x="67767" y="628910"/>
                  </a:lnTo>
                  <a:lnTo>
                    <a:pt x="103695" y="628910"/>
                  </a:lnTo>
                  <a:lnTo>
                    <a:pt x="103695" y="353612"/>
                  </a:lnTo>
                  <a:lnTo>
                    <a:pt x="102280" y="346625"/>
                  </a:lnTo>
                  <a:lnTo>
                    <a:pt x="98426" y="340912"/>
                  </a:lnTo>
                  <a:lnTo>
                    <a:pt x="92717" y="337056"/>
                  </a:lnTo>
                  <a:lnTo>
                    <a:pt x="85737" y="335641"/>
                  </a:lnTo>
                  <a:lnTo>
                    <a:pt x="35928" y="335641"/>
                  </a:lnTo>
                  <a:lnTo>
                    <a:pt x="35928" y="322548"/>
                  </a:lnTo>
                  <a:lnTo>
                    <a:pt x="335648" y="42373"/>
                  </a:lnTo>
                  <a:lnTo>
                    <a:pt x="388254" y="42373"/>
                  </a:lnTo>
                  <a:lnTo>
                    <a:pt x="348653" y="5683"/>
                  </a:lnTo>
                  <a:lnTo>
                    <a:pt x="342871" y="1543"/>
                  </a:lnTo>
                  <a:lnTo>
                    <a:pt x="336186" y="0"/>
                  </a:lnTo>
                  <a:close/>
                </a:path>
                <a:path w="675005" h="664845">
                  <a:moveTo>
                    <a:pt x="388254" y="42373"/>
                  </a:moveTo>
                  <a:lnTo>
                    <a:pt x="335648" y="42373"/>
                  </a:lnTo>
                  <a:lnTo>
                    <a:pt x="638568" y="323005"/>
                  </a:lnTo>
                  <a:lnTo>
                    <a:pt x="638568" y="335641"/>
                  </a:lnTo>
                  <a:lnTo>
                    <a:pt x="589076" y="335641"/>
                  </a:lnTo>
                  <a:lnTo>
                    <a:pt x="582079" y="337056"/>
                  </a:lnTo>
                  <a:lnTo>
                    <a:pt x="576367" y="340912"/>
                  </a:lnTo>
                  <a:lnTo>
                    <a:pt x="572517" y="346625"/>
                  </a:lnTo>
                  <a:lnTo>
                    <a:pt x="571106" y="353612"/>
                  </a:lnTo>
                  <a:lnTo>
                    <a:pt x="571106" y="628910"/>
                  </a:lnTo>
                  <a:lnTo>
                    <a:pt x="607034" y="628910"/>
                  </a:lnTo>
                  <a:lnTo>
                    <a:pt x="607034" y="371582"/>
                  </a:lnTo>
                  <a:lnTo>
                    <a:pt x="656526" y="371582"/>
                  </a:lnTo>
                  <a:lnTo>
                    <a:pt x="663522" y="370168"/>
                  </a:lnTo>
                  <a:lnTo>
                    <a:pt x="669229" y="366312"/>
                  </a:lnTo>
                  <a:lnTo>
                    <a:pt x="673074" y="360599"/>
                  </a:lnTo>
                  <a:lnTo>
                    <a:pt x="674484" y="353612"/>
                  </a:lnTo>
                  <a:lnTo>
                    <a:pt x="674382" y="315283"/>
                  </a:lnTo>
                  <a:lnTo>
                    <a:pt x="674382" y="310470"/>
                  </a:lnTo>
                  <a:lnTo>
                    <a:pt x="672465" y="305695"/>
                  </a:lnTo>
                  <a:lnTo>
                    <a:pt x="388254" y="42373"/>
                  </a:lnTo>
                  <a:close/>
                </a:path>
              </a:pathLst>
            </a:custGeom>
            <a:solidFill>
              <a:srgbClr val="FFFFFF"/>
            </a:solidFill>
          </p:spPr>
          <p:txBody>
            <a:bodyPr wrap="square" lIns="0" tIns="0" rIns="0" bIns="0" rtlCol="0"/>
            <a:lstStyle/>
            <a:p>
              <a:endParaRPr sz="1500">
                <a:latin typeface="Corbel" panose="020B0503020204020204" pitchFamily="34" charset="0"/>
              </a:endParaRPr>
            </a:p>
          </p:txBody>
        </p:sp>
        <p:sp>
          <p:nvSpPr>
            <p:cNvPr id="25" name="object 25"/>
            <p:cNvSpPr/>
            <p:nvPr/>
          </p:nvSpPr>
          <p:spPr>
            <a:xfrm>
              <a:off x="2688783" y="2573112"/>
              <a:ext cx="0" cy="347980"/>
            </a:xfrm>
            <a:custGeom>
              <a:avLst/>
              <a:gdLst/>
              <a:ahLst/>
              <a:cxnLst/>
              <a:rect l="l" t="t" r="r" b="b"/>
              <a:pathLst>
                <a:path h="347980">
                  <a:moveTo>
                    <a:pt x="0" y="0"/>
                  </a:moveTo>
                  <a:lnTo>
                    <a:pt x="0" y="347853"/>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26" name="object 26"/>
            <p:cNvSpPr/>
            <p:nvPr/>
          </p:nvSpPr>
          <p:spPr>
            <a:xfrm>
              <a:off x="2059929" y="2573113"/>
              <a:ext cx="0" cy="347980"/>
            </a:xfrm>
            <a:custGeom>
              <a:avLst/>
              <a:gdLst/>
              <a:ahLst/>
              <a:cxnLst/>
              <a:rect l="l" t="t" r="r" b="b"/>
              <a:pathLst>
                <a:path h="347980">
                  <a:moveTo>
                    <a:pt x="0" y="347852"/>
                  </a:moveTo>
                  <a:lnTo>
                    <a:pt x="0" y="0"/>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27" name="object 27"/>
            <p:cNvSpPr/>
            <p:nvPr/>
          </p:nvSpPr>
          <p:spPr>
            <a:xfrm>
              <a:off x="1996536" y="2920965"/>
              <a:ext cx="250190" cy="0"/>
            </a:xfrm>
            <a:custGeom>
              <a:avLst/>
              <a:gdLst/>
              <a:ahLst/>
              <a:cxnLst/>
              <a:rect l="l" t="t" r="r" b="b"/>
              <a:pathLst>
                <a:path w="250189">
                  <a:moveTo>
                    <a:pt x="250024" y="0"/>
                  </a:moveTo>
                  <a:lnTo>
                    <a:pt x="0" y="0"/>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28" name="object 28"/>
            <p:cNvSpPr/>
            <p:nvPr/>
          </p:nvSpPr>
          <p:spPr>
            <a:xfrm>
              <a:off x="2291012" y="2920960"/>
              <a:ext cx="167005" cy="57785"/>
            </a:xfrm>
            <a:custGeom>
              <a:avLst/>
              <a:gdLst/>
              <a:ahLst/>
              <a:cxnLst/>
              <a:rect l="l" t="t" r="r" b="b"/>
              <a:pathLst>
                <a:path w="167005" h="57785">
                  <a:moveTo>
                    <a:pt x="0" y="57492"/>
                  </a:moveTo>
                  <a:lnTo>
                    <a:pt x="0" y="0"/>
                  </a:lnTo>
                  <a:lnTo>
                    <a:pt x="166687" y="0"/>
                  </a:lnTo>
                  <a:lnTo>
                    <a:pt x="166687" y="57492"/>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29" name="object 29"/>
            <p:cNvSpPr/>
            <p:nvPr/>
          </p:nvSpPr>
          <p:spPr>
            <a:xfrm>
              <a:off x="2291011" y="2686879"/>
              <a:ext cx="167005" cy="234315"/>
            </a:xfrm>
            <a:custGeom>
              <a:avLst/>
              <a:gdLst/>
              <a:ahLst/>
              <a:cxnLst/>
              <a:rect l="l" t="t" r="r" b="b"/>
              <a:pathLst>
                <a:path w="167005" h="234314">
                  <a:moveTo>
                    <a:pt x="166687" y="234086"/>
                  </a:moveTo>
                  <a:lnTo>
                    <a:pt x="166687" y="0"/>
                  </a:lnTo>
                  <a:lnTo>
                    <a:pt x="0" y="0"/>
                  </a:lnTo>
                  <a:lnTo>
                    <a:pt x="0" y="234086"/>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0" name="object 30"/>
            <p:cNvSpPr/>
            <p:nvPr/>
          </p:nvSpPr>
          <p:spPr>
            <a:xfrm>
              <a:off x="2755785" y="2412885"/>
              <a:ext cx="62865" cy="101600"/>
            </a:xfrm>
            <a:custGeom>
              <a:avLst/>
              <a:gdLst/>
              <a:ahLst/>
              <a:cxnLst/>
              <a:rect l="l" t="t" r="r" b="b"/>
              <a:pathLst>
                <a:path w="62864" h="101600">
                  <a:moveTo>
                    <a:pt x="62344" y="101142"/>
                  </a:moveTo>
                  <a:lnTo>
                    <a:pt x="0" y="0"/>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1" name="object 31"/>
            <p:cNvSpPr/>
            <p:nvPr/>
          </p:nvSpPr>
          <p:spPr>
            <a:xfrm>
              <a:off x="1926894" y="2412879"/>
              <a:ext cx="62865" cy="101600"/>
            </a:xfrm>
            <a:custGeom>
              <a:avLst/>
              <a:gdLst/>
              <a:ahLst/>
              <a:cxnLst/>
              <a:rect l="l" t="t" r="r" b="b"/>
              <a:pathLst>
                <a:path w="62864" h="101600">
                  <a:moveTo>
                    <a:pt x="62344" y="0"/>
                  </a:moveTo>
                  <a:lnTo>
                    <a:pt x="0" y="101142"/>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2" name="object 32"/>
            <p:cNvSpPr/>
            <p:nvPr/>
          </p:nvSpPr>
          <p:spPr>
            <a:xfrm>
              <a:off x="2219808" y="2275723"/>
              <a:ext cx="309245" cy="206375"/>
            </a:xfrm>
            <a:custGeom>
              <a:avLst/>
              <a:gdLst/>
              <a:ahLst/>
              <a:cxnLst/>
              <a:rect l="l" t="t" r="r" b="b"/>
              <a:pathLst>
                <a:path w="309244" h="206375">
                  <a:moveTo>
                    <a:pt x="0" y="205955"/>
                  </a:moveTo>
                  <a:lnTo>
                    <a:pt x="0" y="0"/>
                  </a:lnTo>
                  <a:lnTo>
                    <a:pt x="309092" y="0"/>
                  </a:lnTo>
                  <a:lnTo>
                    <a:pt x="309092" y="205955"/>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3" name="object 33"/>
            <p:cNvSpPr/>
            <p:nvPr/>
          </p:nvSpPr>
          <p:spPr>
            <a:xfrm>
              <a:off x="1926463" y="2507805"/>
              <a:ext cx="895985" cy="23495"/>
            </a:xfrm>
            <a:custGeom>
              <a:avLst/>
              <a:gdLst/>
              <a:ahLst/>
              <a:cxnLst/>
              <a:rect l="l" t="t" r="r" b="b"/>
              <a:pathLst>
                <a:path w="895985" h="23494">
                  <a:moveTo>
                    <a:pt x="0" y="11639"/>
                  </a:moveTo>
                  <a:lnTo>
                    <a:pt x="15608" y="2909"/>
                  </a:lnTo>
                  <a:lnTo>
                    <a:pt x="34448" y="0"/>
                  </a:lnTo>
                  <a:lnTo>
                    <a:pt x="53288" y="2909"/>
                  </a:lnTo>
                  <a:lnTo>
                    <a:pt x="68897" y="11639"/>
                  </a:lnTo>
                  <a:lnTo>
                    <a:pt x="84513" y="20369"/>
                  </a:lnTo>
                  <a:lnTo>
                    <a:pt x="103357" y="23279"/>
                  </a:lnTo>
                  <a:lnTo>
                    <a:pt x="122198" y="20369"/>
                  </a:lnTo>
                  <a:lnTo>
                    <a:pt x="137807" y="11639"/>
                  </a:lnTo>
                  <a:lnTo>
                    <a:pt x="153423" y="2909"/>
                  </a:lnTo>
                  <a:lnTo>
                    <a:pt x="172267" y="0"/>
                  </a:lnTo>
                  <a:lnTo>
                    <a:pt x="191109" y="2909"/>
                  </a:lnTo>
                  <a:lnTo>
                    <a:pt x="206717" y="11639"/>
                  </a:lnTo>
                  <a:lnTo>
                    <a:pt x="222326" y="20369"/>
                  </a:lnTo>
                  <a:lnTo>
                    <a:pt x="241168" y="23279"/>
                  </a:lnTo>
                  <a:lnTo>
                    <a:pt x="260012" y="20369"/>
                  </a:lnTo>
                  <a:lnTo>
                    <a:pt x="275628" y="11639"/>
                  </a:lnTo>
                  <a:lnTo>
                    <a:pt x="291236" y="2909"/>
                  </a:lnTo>
                  <a:lnTo>
                    <a:pt x="310076" y="0"/>
                  </a:lnTo>
                  <a:lnTo>
                    <a:pt x="328916" y="2909"/>
                  </a:lnTo>
                  <a:lnTo>
                    <a:pt x="344525" y="11639"/>
                  </a:lnTo>
                  <a:lnTo>
                    <a:pt x="360141" y="20369"/>
                  </a:lnTo>
                  <a:lnTo>
                    <a:pt x="378985" y="23279"/>
                  </a:lnTo>
                  <a:lnTo>
                    <a:pt x="397826" y="20369"/>
                  </a:lnTo>
                  <a:lnTo>
                    <a:pt x="413435" y="11639"/>
                  </a:lnTo>
                  <a:lnTo>
                    <a:pt x="429051" y="2909"/>
                  </a:lnTo>
                  <a:lnTo>
                    <a:pt x="447895" y="0"/>
                  </a:lnTo>
                  <a:lnTo>
                    <a:pt x="466737" y="2909"/>
                  </a:lnTo>
                  <a:lnTo>
                    <a:pt x="482345" y="11639"/>
                  </a:lnTo>
                  <a:lnTo>
                    <a:pt x="497954" y="20369"/>
                  </a:lnTo>
                  <a:lnTo>
                    <a:pt x="516796" y="23279"/>
                  </a:lnTo>
                  <a:lnTo>
                    <a:pt x="535640" y="20369"/>
                  </a:lnTo>
                  <a:lnTo>
                    <a:pt x="551256" y="11639"/>
                  </a:lnTo>
                  <a:lnTo>
                    <a:pt x="566864" y="2909"/>
                  </a:lnTo>
                  <a:lnTo>
                    <a:pt x="585704" y="0"/>
                  </a:lnTo>
                  <a:lnTo>
                    <a:pt x="604545" y="2909"/>
                  </a:lnTo>
                  <a:lnTo>
                    <a:pt x="620153" y="11639"/>
                  </a:lnTo>
                  <a:lnTo>
                    <a:pt x="635769" y="20369"/>
                  </a:lnTo>
                  <a:lnTo>
                    <a:pt x="654613" y="23279"/>
                  </a:lnTo>
                  <a:lnTo>
                    <a:pt x="673455" y="20369"/>
                  </a:lnTo>
                  <a:lnTo>
                    <a:pt x="689063" y="11639"/>
                  </a:lnTo>
                  <a:lnTo>
                    <a:pt x="704678" y="2909"/>
                  </a:lnTo>
                  <a:lnTo>
                    <a:pt x="723519" y="0"/>
                  </a:lnTo>
                  <a:lnTo>
                    <a:pt x="742359" y="2909"/>
                  </a:lnTo>
                  <a:lnTo>
                    <a:pt x="757974" y="11639"/>
                  </a:lnTo>
                  <a:lnTo>
                    <a:pt x="773582" y="20369"/>
                  </a:lnTo>
                  <a:lnTo>
                    <a:pt x="792424" y="23279"/>
                  </a:lnTo>
                  <a:lnTo>
                    <a:pt x="811268" y="20369"/>
                  </a:lnTo>
                  <a:lnTo>
                    <a:pt x="826884" y="11639"/>
                  </a:lnTo>
                  <a:lnTo>
                    <a:pt x="842492" y="2909"/>
                  </a:lnTo>
                  <a:lnTo>
                    <a:pt x="861333" y="0"/>
                  </a:lnTo>
                  <a:lnTo>
                    <a:pt x="880173" y="2909"/>
                  </a:lnTo>
                  <a:lnTo>
                    <a:pt x="895781" y="11639"/>
                  </a:lnTo>
                </a:path>
              </a:pathLst>
            </a:custGeom>
            <a:ln w="19049">
              <a:solidFill>
                <a:srgbClr val="FFFFFF"/>
              </a:solidFill>
            </a:ln>
          </p:spPr>
          <p:txBody>
            <a:bodyPr wrap="square" lIns="0" tIns="0" rIns="0" bIns="0" rtlCol="0"/>
            <a:lstStyle/>
            <a:p>
              <a:endParaRPr sz="1500">
                <a:latin typeface="Corbel" panose="020B0503020204020204" pitchFamily="34" charset="0"/>
              </a:endParaRPr>
            </a:p>
          </p:txBody>
        </p:sp>
        <p:sp>
          <p:nvSpPr>
            <p:cNvPr id="34" name="object 34"/>
            <p:cNvSpPr/>
            <p:nvPr/>
          </p:nvSpPr>
          <p:spPr>
            <a:xfrm>
              <a:off x="1991360" y="2398655"/>
              <a:ext cx="207010" cy="23495"/>
            </a:xfrm>
            <a:custGeom>
              <a:avLst/>
              <a:gdLst/>
              <a:ahLst/>
              <a:cxnLst/>
              <a:rect l="l" t="t" r="r" b="b"/>
              <a:pathLst>
                <a:path w="207010" h="23494">
                  <a:moveTo>
                    <a:pt x="0" y="11639"/>
                  </a:moveTo>
                  <a:lnTo>
                    <a:pt x="15608" y="2909"/>
                  </a:lnTo>
                  <a:lnTo>
                    <a:pt x="34448" y="0"/>
                  </a:lnTo>
                  <a:lnTo>
                    <a:pt x="53288" y="2909"/>
                  </a:lnTo>
                  <a:lnTo>
                    <a:pt x="68897" y="11639"/>
                  </a:lnTo>
                  <a:lnTo>
                    <a:pt x="84513" y="20369"/>
                  </a:lnTo>
                  <a:lnTo>
                    <a:pt x="103357" y="23279"/>
                  </a:lnTo>
                  <a:lnTo>
                    <a:pt x="122198" y="20369"/>
                  </a:lnTo>
                  <a:lnTo>
                    <a:pt x="137807" y="11639"/>
                  </a:lnTo>
                  <a:lnTo>
                    <a:pt x="153423" y="2909"/>
                  </a:lnTo>
                  <a:lnTo>
                    <a:pt x="172267" y="0"/>
                  </a:lnTo>
                  <a:lnTo>
                    <a:pt x="191109" y="2909"/>
                  </a:lnTo>
                  <a:lnTo>
                    <a:pt x="206717" y="11639"/>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5" name="object 35"/>
            <p:cNvSpPr/>
            <p:nvPr/>
          </p:nvSpPr>
          <p:spPr>
            <a:xfrm>
              <a:off x="2546858" y="2398655"/>
              <a:ext cx="207010" cy="23495"/>
            </a:xfrm>
            <a:custGeom>
              <a:avLst/>
              <a:gdLst/>
              <a:ahLst/>
              <a:cxnLst/>
              <a:rect l="l" t="t" r="r" b="b"/>
              <a:pathLst>
                <a:path w="207010" h="23494">
                  <a:moveTo>
                    <a:pt x="0" y="11639"/>
                  </a:moveTo>
                  <a:lnTo>
                    <a:pt x="15608" y="2909"/>
                  </a:lnTo>
                  <a:lnTo>
                    <a:pt x="34448" y="0"/>
                  </a:lnTo>
                  <a:lnTo>
                    <a:pt x="53288" y="2909"/>
                  </a:lnTo>
                  <a:lnTo>
                    <a:pt x="68897" y="11639"/>
                  </a:lnTo>
                  <a:lnTo>
                    <a:pt x="84513" y="20369"/>
                  </a:lnTo>
                  <a:lnTo>
                    <a:pt x="103357" y="23279"/>
                  </a:lnTo>
                  <a:lnTo>
                    <a:pt x="122198" y="20369"/>
                  </a:lnTo>
                  <a:lnTo>
                    <a:pt x="137807" y="11639"/>
                  </a:lnTo>
                  <a:lnTo>
                    <a:pt x="153423" y="2909"/>
                  </a:lnTo>
                  <a:lnTo>
                    <a:pt x="172267" y="0"/>
                  </a:lnTo>
                  <a:lnTo>
                    <a:pt x="191109" y="2909"/>
                  </a:lnTo>
                  <a:lnTo>
                    <a:pt x="206717" y="11639"/>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6" name="object 36"/>
            <p:cNvSpPr/>
            <p:nvPr/>
          </p:nvSpPr>
          <p:spPr>
            <a:xfrm>
              <a:off x="2497126" y="2920965"/>
              <a:ext cx="255270" cy="0"/>
            </a:xfrm>
            <a:custGeom>
              <a:avLst/>
              <a:gdLst/>
              <a:ahLst/>
              <a:cxnLst/>
              <a:rect l="l" t="t" r="r" b="b"/>
              <a:pathLst>
                <a:path w="255269">
                  <a:moveTo>
                    <a:pt x="255054" y="0"/>
                  </a:moveTo>
                  <a:lnTo>
                    <a:pt x="0" y="0"/>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7" name="object 37"/>
            <p:cNvSpPr/>
            <p:nvPr/>
          </p:nvSpPr>
          <p:spPr>
            <a:xfrm>
              <a:off x="2311323" y="2333446"/>
              <a:ext cx="116205" cy="115570"/>
            </a:xfrm>
            <a:custGeom>
              <a:avLst/>
              <a:gdLst/>
              <a:ahLst/>
              <a:cxnLst/>
              <a:rect l="l" t="t" r="r" b="b"/>
              <a:pathLst>
                <a:path w="116205" h="115569">
                  <a:moveTo>
                    <a:pt x="115951" y="39370"/>
                  </a:moveTo>
                  <a:lnTo>
                    <a:pt x="76517" y="39370"/>
                  </a:lnTo>
                  <a:lnTo>
                    <a:pt x="76517" y="0"/>
                  </a:lnTo>
                  <a:lnTo>
                    <a:pt x="39433" y="0"/>
                  </a:lnTo>
                  <a:lnTo>
                    <a:pt x="39433" y="39370"/>
                  </a:lnTo>
                  <a:lnTo>
                    <a:pt x="0" y="39370"/>
                  </a:lnTo>
                  <a:lnTo>
                    <a:pt x="0" y="76200"/>
                  </a:lnTo>
                  <a:lnTo>
                    <a:pt x="39433" y="76200"/>
                  </a:lnTo>
                  <a:lnTo>
                    <a:pt x="39433" y="115570"/>
                  </a:lnTo>
                  <a:lnTo>
                    <a:pt x="76517" y="115570"/>
                  </a:lnTo>
                  <a:lnTo>
                    <a:pt x="76517" y="76200"/>
                  </a:lnTo>
                  <a:lnTo>
                    <a:pt x="115951" y="76200"/>
                  </a:lnTo>
                  <a:lnTo>
                    <a:pt x="115951" y="39370"/>
                  </a:lnTo>
                  <a:close/>
                </a:path>
              </a:pathLst>
            </a:custGeom>
            <a:solidFill>
              <a:srgbClr val="FFFFFF"/>
            </a:solidFill>
          </p:spPr>
          <p:txBody>
            <a:bodyPr wrap="square" lIns="0" tIns="0" rIns="0" bIns="0" rtlCol="0"/>
            <a:lstStyle/>
            <a:p>
              <a:endParaRPr sz="1500">
                <a:latin typeface="Corbel" panose="020B0503020204020204" pitchFamily="34" charset="0"/>
              </a:endParaRPr>
            </a:p>
          </p:txBody>
        </p:sp>
        <p:sp>
          <p:nvSpPr>
            <p:cNvPr id="38" name="object 38"/>
            <p:cNvSpPr/>
            <p:nvPr/>
          </p:nvSpPr>
          <p:spPr>
            <a:xfrm>
              <a:off x="1615186" y="7308341"/>
              <a:ext cx="2975610" cy="0"/>
            </a:xfrm>
            <a:custGeom>
              <a:avLst/>
              <a:gdLst/>
              <a:ahLst/>
              <a:cxnLst/>
              <a:rect l="l" t="t" r="r" b="b"/>
              <a:pathLst>
                <a:path w="2975610">
                  <a:moveTo>
                    <a:pt x="0" y="0"/>
                  </a:moveTo>
                  <a:lnTo>
                    <a:pt x="2975102" y="0"/>
                  </a:lnTo>
                </a:path>
              </a:pathLst>
            </a:custGeom>
            <a:ln w="12700">
              <a:solidFill>
                <a:srgbClr val="231F20"/>
              </a:solidFill>
            </a:ln>
          </p:spPr>
          <p:txBody>
            <a:bodyPr wrap="square" lIns="0" tIns="0" rIns="0" bIns="0" rtlCol="0"/>
            <a:lstStyle/>
            <a:p>
              <a:endParaRPr sz="1500">
                <a:latin typeface="Corbel" panose="020B0503020204020204" pitchFamily="34" charset="0"/>
              </a:endParaRPr>
            </a:p>
          </p:txBody>
        </p:sp>
      </p:grpSp>
      <p:grpSp>
        <p:nvGrpSpPr>
          <p:cNvPr id="41" name="object 41"/>
          <p:cNvGrpSpPr/>
          <p:nvPr/>
        </p:nvGrpSpPr>
        <p:grpSpPr>
          <a:xfrm>
            <a:off x="1499432" y="4948249"/>
            <a:ext cx="1316567" cy="562504"/>
            <a:chOff x="5319163" y="6617171"/>
            <a:chExt cx="1579880" cy="675005"/>
          </a:xfrm>
        </p:grpSpPr>
        <p:sp>
          <p:nvSpPr>
            <p:cNvPr id="42" name="object 42"/>
            <p:cNvSpPr/>
            <p:nvPr/>
          </p:nvSpPr>
          <p:spPr>
            <a:xfrm>
              <a:off x="5325513" y="6636249"/>
              <a:ext cx="0" cy="624205"/>
            </a:xfrm>
            <a:custGeom>
              <a:avLst/>
              <a:gdLst/>
              <a:ahLst/>
              <a:cxnLst/>
              <a:rect l="l" t="t" r="r" b="b"/>
              <a:pathLst>
                <a:path h="624204">
                  <a:moveTo>
                    <a:pt x="0" y="623773"/>
                  </a:moveTo>
                  <a:lnTo>
                    <a:pt x="0" y="0"/>
                  </a:lnTo>
                </a:path>
              </a:pathLst>
            </a:custGeom>
            <a:ln w="12700">
              <a:solidFill>
                <a:srgbClr val="D71E62"/>
              </a:solidFill>
              <a:prstDash val="dot"/>
            </a:ln>
          </p:spPr>
          <p:txBody>
            <a:bodyPr wrap="square" lIns="0" tIns="0" rIns="0" bIns="0" rtlCol="0"/>
            <a:lstStyle/>
            <a:p>
              <a:endParaRPr sz="1500">
                <a:latin typeface="Corbel" panose="020B0503020204020204" pitchFamily="34" charset="0"/>
              </a:endParaRPr>
            </a:p>
          </p:txBody>
        </p:sp>
        <p:sp>
          <p:nvSpPr>
            <p:cNvPr id="43" name="object 43"/>
            <p:cNvSpPr/>
            <p:nvPr/>
          </p:nvSpPr>
          <p:spPr>
            <a:xfrm>
              <a:off x="5350507" y="6623521"/>
              <a:ext cx="87630" cy="0"/>
            </a:xfrm>
            <a:custGeom>
              <a:avLst/>
              <a:gdLst/>
              <a:ahLst/>
              <a:cxnLst/>
              <a:rect l="l" t="t" r="r" b="b"/>
              <a:pathLst>
                <a:path w="87629">
                  <a:moveTo>
                    <a:pt x="0" y="0"/>
                  </a:moveTo>
                  <a:lnTo>
                    <a:pt x="87477" y="0"/>
                  </a:lnTo>
                </a:path>
              </a:pathLst>
            </a:custGeom>
            <a:ln w="12700">
              <a:solidFill>
                <a:srgbClr val="D71E62"/>
              </a:solidFill>
              <a:prstDash val="dot"/>
            </a:ln>
          </p:spPr>
          <p:txBody>
            <a:bodyPr wrap="square" lIns="0" tIns="0" rIns="0" bIns="0" rtlCol="0"/>
            <a:lstStyle/>
            <a:p>
              <a:endParaRPr sz="1500">
                <a:latin typeface="Corbel" panose="020B0503020204020204" pitchFamily="34" charset="0"/>
              </a:endParaRPr>
            </a:p>
          </p:txBody>
        </p:sp>
        <p:sp>
          <p:nvSpPr>
            <p:cNvPr id="44" name="object 44"/>
            <p:cNvSpPr/>
            <p:nvPr/>
          </p:nvSpPr>
          <p:spPr>
            <a:xfrm>
              <a:off x="5319153" y="6617182"/>
              <a:ext cx="137795" cy="675005"/>
            </a:xfrm>
            <a:custGeom>
              <a:avLst/>
              <a:gdLst/>
              <a:ahLst/>
              <a:cxnLst/>
              <a:rect l="l" t="t" r="r" b="b"/>
              <a:pathLst>
                <a:path w="137795" h="675004">
                  <a:moveTo>
                    <a:pt x="12700" y="668312"/>
                  </a:moveTo>
                  <a:lnTo>
                    <a:pt x="10845" y="663816"/>
                  </a:lnTo>
                  <a:lnTo>
                    <a:pt x="6350" y="661962"/>
                  </a:lnTo>
                  <a:lnTo>
                    <a:pt x="1866" y="663816"/>
                  </a:lnTo>
                  <a:lnTo>
                    <a:pt x="0" y="668312"/>
                  </a:lnTo>
                  <a:lnTo>
                    <a:pt x="1866" y="672795"/>
                  </a:lnTo>
                  <a:lnTo>
                    <a:pt x="6350" y="674662"/>
                  </a:lnTo>
                  <a:lnTo>
                    <a:pt x="10845" y="672795"/>
                  </a:lnTo>
                  <a:lnTo>
                    <a:pt x="12700" y="668312"/>
                  </a:lnTo>
                  <a:close/>
                </a:path>
                <a:path w="137795" h="675004">
                  <a:moveTo>
                    <a:pt x="12700" y="6350"/>
                  </a:moveTo>
                  <a:lnTo>
                    <a:pt x="10845" y="1854"/>
                  </a:lnTo>
                  <a:lnTo>
                    <a:pt x="6350" y="0"/>
                  </a:lnTo>
                  <a:lnTo>
                    <a:pt x="1866" y="1854"/>
                  </a:lnTo>
                  <a:lnTo>
                    <a:pt x="0" y="6350"/>
                  </a:lnTo>
                  <a:lnTo>
                    <a:pt x="1866" y="10833"/>
                  </a:lnTo>
                  <a:lnTo>
                    <a:pt x="6350" y="12700"/>
                  </a:lnTo>
                  <a:lnTo>
                    <a:pt x="10845" y="10833"/>
                  </a:lnTo>
                  <a:lnTo>
                    <a:pt x="12700" y="6350"/>
                  </a:lnTo>
                  <a:close/>
                </a:path>
                <a:path w="137795" h="675004">
                  <a:moveTo>
                    <a:pt x="137668" y="6350"/>
                  </a:moveTo>
                  <a:lnTo>
                    <a:pt x="135813" y="1854"/>
                  </a:lnTo>
                  <a:lnTo>
                    <a:pt x="131318" y="0"/>
                  </a:lnTo>
                  <a:lnTo>
                    <a:pt x="126834" y="1854"/>
                  </a:lnTo>
                  <a:lnTo>
                    <a:pt x="124968" y="6350"/>
                  </a:lnTo>
                  <a:lnTo>
                    <a:pt x="126834" y="10833"/>
                  </a:lnTo>
                  <a:lnTo>
                    <a:pt x="131318" y="12700"/>
                  </a:lnTo>
                  <a:lnTo>
                    <a:pt x="135813" y="10833"/>
                  </a:lnTo>
                  <a:lnTo>
                    <a:pt x="137668" y="6350"/>
                  </a:lnTo>
                  <a:close/>
                </a:path>
              </a:pathLst>
            </a:custGeom>
            <a:solidFill>
              <a:srgbClr val="D71E62"/>
            </a:solidFill>
          </p:spPr>
          <p:txBody>
            <a:bodyPr wrap="square" lIns="0" tIns="0" rIns="0" bIns="0" rtlCol="0"/>
            <a:lstStyle/>
            <a:p>
              <a:endParaRPr sz="1500">
                <a:latin typeface="Corbel" panose="020B0503020204020204" pitchFamily="34" charset="0"/>
              </a:endParaRPr>
            </a:p>
          </p:txBody>
        </p:sp>
        <p:sp>
          <p:nvSpPr>
            <p:cNvPr id="45" name="object 45"/>
            <p:cNvSpPr/>
            <p:nvPr/>
          </p:nvSpPr>
          <p:spPr>
            <a:xfrm>
              <a:off x="6767321" y="6636249"/>
              <a:ext cx="0" cy="624205"/>
            </a:xfrm>
            <a:custGeom>
              <a:avLst/>
              <a:gdLst/>
              <a:ahLst/>
              <a:cxnLst/>
              <a:rect l="l" t="t" r="r" b="b"/>
              <a:pathLst>
                <a:path h="624204">
                  <a:moveTo>
                    <a:pt x="0" y="623773"/>
                  </a:moveTo>
                  <a:lnTo>
                    <a:pt x="0" y="0"/>
                  </a:lnTo>
                </a:path>
              </a:pathLst>
            </a:custGeom>
            <a:ln w="12700">
              <a:solidFill>
                <a:srgbClr val="672672"/>
              </a:solidFill>
              <a:prstDash val="dot"/>
            </a:ln>
          </p:spPr>
          <p:txBody>
            <a:bodyPr wrap="square" lIns="0" tIns="0" rIns="0" bIns="0" rtlCol="0"/>
            <a:lstStyle/>
            <a:p>
              <a:endParaRPr sz="1500">
                <a:latin typeface="Corbel" panose="020B0503020204020204" pitchFamily="34" charset="0"/>
              </a:endParaRPr>
            </a:p>
          </p:txBody>
        </p:sp>
        <p:sp>
          <p:nvSpPr>
            <p:cNvPr id="46" name="object 46"/>
            <p:cNvSpPr/>
            <p:nvPr/>
          </p:nvSpPr>
          <p:spPr>
            <a:xfrm>
              <a:off x="6792315" y="6623521"/>
              <a:ext cx="87630" cy="0"/>
            </a:xfrm>
            <a:custGeom>
              <a:avLst/>
              <a:gdLst/>
              <a:ahLst/>
              <a:cxnLst/>
              <a:rect l="l" t="t" r="r" b="b"/>
              <a:pathLst>
                <a:path w="87629">
                  <a:moveTo>
                    <a:pt x="0" y="0"/>
                  </a:moveTo>
                  <a:lnTo>
                    <a:pt x="87477" y="0"/>
                  </a:lnTo>
                </a:path>
              </a:pathLst>
            </a:custGeom>
            <a:ln w="12700">
              <a:solidFill>
                <a:srgbClr val="672672"/>
              </a:solidFill>
              <a:prstDash val="dot"/>
            </a:ln>
          </p:spPr>
          <p:txBody>
            <a:bodyPr wrap="square" lIns="0" tIns="0" rIns="0" bIns="0" rtlCol="0"/>
            <a:lstStyle/>
            <a:p>
              <a:endParaRPr sz="1500">
                <a:latin typeface="Corbel" panose="020B0503020204020204" pitchFamily="34" charset="0"/>
              </a:endParaRPr>
            </a:p>
          </p:txBody>
        </p:sp>
        <p:sp>
          <p:nvSpPr>
            <p:cNvPr id="47" name="object 47"/>
            <p:cNvSpPr/>
            <p:nvPr/>
          </p:nvSpPr>
          <p:spPr>
            <a:xfrm>
              <a:off x="6760972" y="6617182"/>
              <a:ext cx="137795" cy="675005"/>
            </a:xfrm>
            <a:custGeom>
              <a:avLst/>
              <a:gdLst/>
              <a:ahLst/>
              <a:cxnLst/>
              <a:rect l="l" t="t" r="r" b="b"/>
              <a:pathLst>
                <a:path w="137795" h="675004">
                  <a:moveTo>
                    <a:pt x="12700" y="668312"/>
                  </a:moveTo>
                  <a:lnTo>
                    <a:pt x="10833" y="663816"/>
                  </a:lnTo>
                  <a:lnTo>
                    <a:pt x="6350" y="661962"/>
                  </a:lnTo>
                  <a:lnTo>
                    <a:pt x="1854" y="663816"/>
                  </a:lnTo>
                  <a:lnTo>
                    <a:pt x="0" y="668312"/>
                  </a:lnTo>
                  <a:lnTo>
                    <a:pt x="1854" y="672795"/>
                  </a:lnTo>
                  <a:lnTo>
                    <a:pt x="6350" y="674662"/>
                  </a:lnTo>
                  <a:lnTo>
                    <a:pt x="10833" y="672795"/>
                  </a:lnTo>
                  <a:lnTo>
                    <a:pt x="12700" y="668312"/>
                  </a:lnTo>
                  <a:close/>
                </a:path>
                <a:path w="137795" h="675004">
                  <a:moveTo>
                    <a:pt x="12700" y="6350"/>
                  </a:moveTo>
                  <a:lnTo>
                    <a:pt x="10833" y="1854"/>
                  </a:lnTo>
                  <a:lnTo>
                    <a:pt x="6350" y="0"/>
                  </a:lnTo>
                  <a:lnTo>
                    <a:pt x="1854" y="1854"/>
                  </a:lnTo>
                  <a:lnTo>
                    <a:pt x="0" y="6350"/>
                  </a:lnTo>
                  <a:lnTo>
                    <a:pt x="1854" y="10833"/>
                  </a:lnTo>
                  <a:lnTo>
                    <a:pt x="6350" y="12700"/>
                  </a:lnTo>
                  <a:lnTo>
                    <a:pt x="10833" y="10833"/>
                  </a:lnTo>
                  <a:lnTo>
                    <a:pt x="12700" y="6350"/>
                  </a:lnTo>
                  <a:close/>
                </a:path>
                <a:path w="137795" h="675004">
                  <a:moveTo>
                    <a:pt x="137668" y="6350"/>
                  </a:moveTo>
                  <a:lnTo>
                    <a:pt x="135801" y="1854"/>
                  </a:lnTo>
                  <a:lnTo>
                    <a:pt x="131318" y="0"/>
                  </a:lnTo>
                  <a:lnTo>
                    <a:pt x="126822" y="1854"/>
                  </a:lnTo>
                  <a:lnTo>
                    <a:pt x="124968" y="6350"/>
                  </a:lnTo>
                  <a:lnTo>
                    <a:pt x="126822" y="10833"/>
                  </a:lnTo>
                  <a:lnTo>
                    <a:pt x="131318" y="12700"/>
                  </a:lnTo>
                  <a:lnTo>
                    <a:pt x="135801" y="10833"/>
                  </a:lnTo>
                  <a:lnTo>
                    <a:pt x="137668" y="6350"/>
                  </a:lnTo>
                  <a:close/>
                </a:path>
              </a:pathLst>
            </a:custGeom>
            <a:solidFill>
              <a:srgbClr val="672672"/>
            </a:solidFill>
          </p:spPr>
          <p:txBody>
            <a:bodyPr wrap="square" lIns="0" tIns="0" rIns="0" bIns="0" rtlCol="0"/>
            <a:lstStyle/>
            <a:p>
              <a:endParaRPr sz="1500">
                <a:latin typeface="Corbel" panose="020B0503020204020204" pitchFamily="34" charset="0"/>
              </a:endParaRPr>
            </a:p>
          </p:txBody>
        </p:sp>
      </p:grpSp>
      <p:sp>
        <p:nvSpPr>
          <p:cNvPr id="2" name="TextBox 1">
            <a:extLst>
              <a:ext uri="{FF2B5EF4-FFF2-40B4-BE49-F238E27FC236}">
                <a16:creationId xmlns:a16="http://schemas.microsoft.com/office/drawing/2014/main" id="{C198E6A0-A83E-6682-85EA-D5703E36222E}"/>
              </a:ext>
            </a:extLst>
          </p:cNvPr>
          <p:cNvSpPr txBox="1"/>
          <p:nvPr/>
        </p:nvSpPr>
        <p:spPr>
          <a:xfrm>
            <a:off x="1104900" y="5882163"/>
            <a:ext cx="5981699" cy="629124"/>
          </a:xfrm>
          <a:prstGeom prst="rect">
            <a:avLst/>
          </a:prstGeom>
          <a:noFill/>
        </p:spPr>
        <p:txBody>
          <a:bodyPr wrap="square" tIns="91440" bIns="274320" rtlCol="0" anchor="ctr" anchorCtr="0">
            <a:noAutofit/>
          </a:bodyPr>
          <a:lstStyle/>
          <a:p>
            <a:pPr algn="ctr"/>
            <a:r>
              <a:rPr lang="es-419" b="1">
                <a:latin typeface="Corbel" panose="020B0503020204020204" pitchFamily="34" charset="0"/>
                <a:ea typeface="+mj-ea"/>
                <a:cs typeface="+mj-cs"/>
              </a:rPr>
              <a:t>La disparidad en la mortalidad por VSR entre los contextos de ingresos bajos y altos es sustancial.</a:t>
            </a:r>
          </a:p>
        </p:txBody>
      </p:sp>
      <p:sp>
        <p:nvSpPr>
          <p:cNvPr id="5" name="TextBox 4">
            <a:extLst>
              <a:ext uri="{FF2B5EF4-FFF2-40B4-BE49-F238E27FC236}">
                <a16:creationId xmlns:a16="http://schemas.microsoft.com/office/drawing/2014/main" id="{144CA1D8-24B5-C520-E013-4274FA4700B3}"/>
              </a:ext>
            </a:extLst>
          </p:cNvPr>
          <p:cNvSpPr txBox="1"/>
          <p:nvPr/>
        </p:nvSpPr>
        <p:spPr>
          <a:xfrm>
            <a:off x="1254510" y="997882"/>
            <a:ext cx="6801470" cy="369332"/>
          </a:xfrm>
          <a:prstGeom prst="rect">
            <a:avLst/>
          </a:prstGeom>
          <a:noFill/>
        </p:spPr>
        <p:txBody>
          <a:bodyPr wrap="square" lIns="0" rIns="0">
            <a:spAutoFit/>
          </a:bodyPr>
          <a:lstStyle/>
          <a:p>
            <a:r>
              <a:rPr lang="es-419" b="1" dirty="0">
                <a:latin typeface="Corbel" panose="020B0503020204020204" pitchFamily="34" charset="0"/>
              </a:rPr>
              <a:t>En niños &lt; 6 meses de vida, el VSR es responsable de:</a:t>
            </a:r>
          </a:p>
        </p:txBody>
      </p:sp>
      <p:sp>
        <p:nvSpPr>
          <p:cNvPr id="39" name="Footer Placeholder 57">
            <a:extLst>
              <a:ext uri="{FF2B5EF4-FFF2-40B4-BE49-F238E27FC236}">
                <a16:creationId xmlns:a16="http://schemas.microsoft.com/office/drawing/2014/main" id="{C3B05AE3-96F4-44F4-DEED-3B3032852650}"/>
              </a:ext>
            </a:extLst>
          </p:cNvPr>
          <p:cNvSpPr>
            <a:spLocks noGrp="1"/>
          </p:cNvSpPr>
          <p:nvPr>
            <p:ph type="ftr" sz="quarter" idx="3"/>
          </p:nvPr>
        </p:nvSpPr>
        <p:spPr>
          <a:xfrm>
            <a:off x="6866666" y="6548086"/>
            <a:ext cx="4873214" cy="173389"/>
          </a:xfrm>
        </p:spPr>
        <p:txBody>
          <a:bodyPr/>
          <a:lstStyle/>
          <a:p>
            <a:r>
              <a:rPr lang="es-419" dirty="0"/>
              <a:t>Diapositiva original elaborada por la Organización Mundial de la Salud y PATH. Enero de 2026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2A73885C-1B5A-75BE-8802-8E1F424CE311}"/>
              </a:ext>
            </a:extLst>
          </p:cNvPr>
          <p:cNvPicPr>
            <a:picLocks noChangeAspect="1"/>
          </p:cNvPicPr>
          <p:nvPr/>
        </p:nvPicPr>
        <p:blipFill rotWithShape="1">
          <a:blip r:embed="rId3"/>
          <a:srcRect t="10744"/>
          <a:stretch/>
        </p:blipFill>
        <p:spPr>
          <a:xfrm>
            <a:off x="1722134" y="2306835"/>
            <a:ext cx="9829822" cy="4538134"/>
          </a:xfrm>
          <a:prstGeom prst="rect">
            <a:avLst/>
          </a:prstGeom>
        </p:spPr>
      </p:pic>
      <p:sp>
        <p:nvSpPr>
          <p:cNvPr id="4" name="object 4"/>
          <p:cNvSpPr txBox="1">
            <a:spLocks noGrp="1"/>
          </p:cNvSpPr>
          <p:nvPr>
            <p:ph type="title"/>
          </p:nvPr>
        </p:nvSpPr>
        <p:spPr>
          <a:xfrm>
            <a:off x="1224280" y="94056"/>
            <a:ext cx="10515600" cy="884555"/>
          </a:xfrm>
          <a:prstGeom prst="rect">
            <a:avLst/>
          </a:prstGeom>
        </p:spPr>
        <p:txBody>
          <a:bodyPr vert="horz" wrap="square" lIns="0" tIns="10583" rIns="0" bIns="0" rtlCol="0" anchor="t" anchorCtr="0">
            <a:spAutoFit/>
          </a:bodyPr>
          <a:lstStyle/>
          <a:p>
            <a:pPr marL="10583">
              <a:lnSpc>
                <a:spcPct val="100000"/>
              </a:lnSpc>
              <a:spcBef>
                <a:spcPts val="83"/>
              </a:spcBef>
            </a:pPr>
            <a:r>
              <a:rPr lang="es-419" dirty="0">
                <a:solidFill>
                  <a:srgbClr val="672672"/>
                </a:solidFill>
                <a:latin typeface="Corbel" panose="020B0503020204020204" pitchFamily="34" charset="0"/>
              </a:rPr>
              <a:t>Pruebas y vigilancia: situación actual</a:t>
            </a:r>
          </a:p>
        </p:txBody>
      </p:sp>
      <p:graphicFrame>
        <p:nvGraphicFramePr>
          <p:cNvPr id="6" name="Table 7">
            <a:extLst>
              <a:ext uri="{FF2B5EF4-FFF2-40B4-BE49-F238E27FC236}">
                <a16:creationId xmlns:a16="http://schemas.microsoft.com/office/drawing/2014/main" id="{502513D6-31D0-71D1-FE54-98A4C98D85A8}"/>
              </a:ext>
            </a:extLst>
          </p:cNvPr>
          <p:cNvGraphicFramePr>
            <a:graphicFrameLocks noGrp="1"/>
          </p:cNvGraphicFramePr>
          <p:nvPr>
            <p:extLst>
              <p:ext uri="{D42A27DB-BD31-4B8C-83A1-F6EECF244321}">
                <p14:modId xmlns:p14="http://schemas.microsoft.com/office/powerpoint/2010/main" val="1599132269"/>
              </p:ext>
            </p:extLst>
          </p:nvPr>
        </p:nvGraphicFramePr>
        <p:xfrm>
          <a:off x="833376" y="675233"/>
          <a:ext cx="11358624" cy="1965960"/>
        </p:xfrm>
        <a:graphic>
          <a:graphicData uri="http://schemas.openxmlformats.org/drawingml/2006/table">
            <a:tbl>
              <a:tblPr firstRow="1" bandRow="1">
                <a:tableStyleId>{5C22544A-7EE6-4342-B048-85BDC9FD1C3A}</a:tableStyleId>
              </a:tblPr>
              <a:tblGrid>
                <a:gridCol w="5856791">
                  <a:extLst>
                    <a:ext uri="{9D8B030D-6E8A-4147-A177-3AD203B41FA5}">
                      <a16:colId xmlns:a16="http://schemas.microsoft.com/office/drawing/2014/main" val="1983224846"/>
                    </a:ext>
                  </a:extLst>
                </a:gridCol>
                <a:gridCol w="5501833">
                  <a:extLst>
                    <a:ext uri="{9D8B030D-6E8A-4147-A177-3AD203B41FA5}">
                      <a16:colId xmlns:a16="http://schemas.microsoft.com/office/drawing/2014/main" val="2690017470"/>
                    </a:ext>
                  </a:extLst>
                </a:gridCol>
              </a:tblGrid>
              <a:tr h="1271451">
                <a:tc>
                  <a:txBody>
                    <a:bodyPr/>
                    <a:lstStyle/>
                    <a:p>
                      <a:pPr marL="285750" indent="-285750">
                        <a:buFont typeface="Arial" panose="020B0604020202020204" pitchFamily="34" charset="0"/>
                        <a:buChar char="•"/>
                      </a:pPr>
                      <a:r>
                        <a:rPr lang="es-419" sz="1500" b="0" dirty="0">
                          <a:solidFill>
                            <a:schemeClr val="tx1"/>
                          </a:solidFill>
                          <a:latin typeface="Corbel" panose="020B0503020204020204" pitchFamily="34" charset="0"/>
                        </a:rPr>
                        <a:t>Las pruebas PCR y de antígenos pueden diagnosticar la infección por VSR.</a:t>
                      </a:r>
                    </a:p>
                    <a:p>
                      <a:pPr marL="285750" indent="-285750">
                        <a:buFont typeface="Arial" panose="020B0604020202020204" pitchFamily="34" charset="0"/>
                        <a:buChar char="•"/>
                      </a:pPr>
                      <a:r>
                        <a:rPr lang="es-419" sz="1500" b="0" dirty="0">
                          <a:solidFill>
                            <a:schemeClr val="tx1"/>
                          </a:solidFill>
                        </a:rPr>
                        <a:t>La mayoría de los datos sobre el VSR proceden de zonas de ingresos altos, aunque se dispone de datos de todas las regiones de pertenencia a la OMS.</a:t>
                      </a:r>
                    </a:p>
                    <a:p>
                      <a:pPr marL="628650" lvl="1" indent="-171450">
                        <a:buFont typeface="Arial" panose="020B0604020202020204" pitchFamily="34" charset="0"/>
                        <a:buChar char="•"/>
                      </a:pPr>
                      <a:r>
                        <a:rPr lang="es-419" sz="1200" b="0" dirty="0">
                          <a:solidFill>
                            <a:schemeClr val="tx1"/>
                          </a:solidFill>
                          <a:latin typeface="Segoe UI" panose="020B0502040204020203" pitchFamily="34" charset="0"/>
                        </a:rPr>
                        <a:t>El VSR es tan frecuente en las zonas de ingresos bajos y medios como en las de ingresos altos.</a:t>
                      </a:r>
                    </a:p>
                    <a:p>
                      <a:pPr marL="628650" lvl="1" indent="-171450">
                        <a:buFont typeface="Arial" panose="020B0604020202020204" pitchFamily="34" charset="0"/>
                        <a:buChar char="•"/>
                      </a:pPr>
                      <a:r>
                        <a:rPr lang="es-419" sz="1200" b="0" dirty="0">
                          <a:solidFill>
                            <a:schemeClr val="tx1"/>
                          </a:solidFill>
                          <a:latin typeface="Segoe UI" panose="020B0502040204020203" pitchFamily="34" charset="0"/>
                        </a:rPr>
                        <a:t>Se necesitan más datos sobre los matices de la carga de morbilidad a escala nacional.</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500" b="0" dirty="0">
                          <a:solidFill>
                            <a:schemeClr val="tx1"/>
                          </a:solidFill>
                        </a:rPr>
                        <a:t>En muchos lugares no se realizan pruebas de detección del VSR en la atención clínica. </a:t>
                      </a:r>
                    </a:p>
                    <a:p>
                      <a:pPr marL="285750" indent="-285750">
                        <a:buFont typeface="Arial" panose="020B0604020202020204" pitchFamily="34" charset="0"/>
                        <a:buChar char="•"/>
                      </a:pPr>
                      <a:r>
                        <a:rPr lang="es-419" sz="1500" b="0" dirty="0">
                          <a:solidFill>
                            <a:schemeClr val="tx1"/>
                          </a:solidFill>
                          <a:latin typeface="+mn-lt"/>
                          <a:ea typeface="+mn-ea"/>
                          <a:cs typeface="+mn-cs"/>
                        </a:rPr>
                        <a:t>Más pruebas y vigilancia del VSR </a:t>
                      </a:r>
                      <a:r>
                        <a:rPr lang="es-419" sz="1500" b="0" dirty="0">
                          <a:solidFill>
                            <a:schemeClr val="tx1"/>
                          </a:solidFill>
                          <a:latin typeface="Corbel" panose="020B0503020204020204" pitchFamily="34" charset="0"/>
                          <a:ea typeface="+mn-ea"/>
                          <a:cs typeface="+mn-cs"/>
                        </a:rPr>
                        <a:t>en zonas de ingresos bajos y medios.</a:t>
                      </a:r>
                    </a:p>
                    <a:p>
                      <a:pPr marL="628650" lvl="1" indent="-171450">
                        <a:buFont typeface="Arial" panose="020B0604020202020204" pitchFamily="34" charset="0"/>
                        <a:buChar char="•"/>
                      </a:pPr>
                      <a:r>
                        <a:rPr lang="es-419" sz="1200" b="0" dirty="0">
                          <a:solidFill>
                            <a:schemeClr val="tx1"/>
                          </a:solidFill>
                          <a:latin typeface="Segoe UI" panose="020B0502040204020203" pitchFamily="34" charset="0"/>
                        </a:rPr>
                        <a:t>La OMS está aprovechando el Sistema Mundial de Vigilancia y Respuesta a la Gripe (GISRS, por sus siglas en inglés) para ayudar, pero se necesitan esfuerzos adicionales</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7311492"/>
                  </a:ext>
                </a:extLst>
              </a:tr>
            </a:tbl>
          </a:graphicData>
        </a:graphic>
      </p:graphicFrame>
      <p:sp>
        <p:nvSpPr>
          <p:cNvPr id="2" name="Footer Placeholder 57">
            <a:extLst>
              <a:ext uri="{FF2B5EF4-FFF2-40B4-BE49-F238E27FC236}">
                <a16:creationId xmlns:a16="http://schemas.microsoft.com/office/drawing/2014/main" id="{E5B4575D-C8A0-6115-7B23-9EE2F22591E4}"/>
              </a:ext>
            </a:extLst>
          </p:cNvPr>
          <p:cNvSpPr>
            <a:spLocks noGrp="1"/>
          </p:cNvSpPr>
          <p:nvPr>
            <p:ph type="ftr" sz="quarter" idx="3"/>
          </p:nvPr>
        </p:nvSpPr>
        <p:spPr>
          <a:xfrm>
            <a:off x="5257785" y="6677249"/>
            <a:ext cx="4873214" cy="173389"/>
          </a:xfrm>
        </p:spPr>
        <p:txBody>
          <a:bodyPr/>
          <a:lstStyle/>
          <a:p>
            <a:r>
              <a:rPr lang="es-419" dirty="0"/>
              <a:t>Diapositiva original elaborada por la Organización Mundial de la Salud y PATH. Enero de 2026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p:cNvGraphicFramePr>
            <a:graphicFrameLocks noGrp="1"/>
          </p:cNvGraphicFramePr>
          <p:nvPr>
            <p:extLst>
              <p:ext uri="{D42A27DB-BD31-4B8C-83A1-F6EECF244321}">
                <p14:modId xmlns:p14="http://schemas.microsoft.com/office/powerpoint/2010/main" val="1369153438"/>
              </p:ext>
            </p:extLst>
          </p:nvPr>
        </p:nvGraphicFramePr>
        <p:xfrm>
          <a:off x="1026843" y="971726"/>
          <a:ext cx="10991532" cy="5521149"/>
        </p:xfrm>
        <a:graphic>
          <a:graphicData uri="http://schemas.openxmlformats.org/drawingml/2006/table">
            <a:tbl>
              <a:tblPr firstRow="1" bandRow="1">
                <a:tableStyleId>{2D5ABB26-0587-4C30-8999-92F81FD0307C}</a:tableStyleId>
              </a:tblPr>
              <a:tblGrid>
                <a:gridCol w="3096716">
                  <a:extLst>
                    <a:ext uri="{9D8B030D-6E8A-4147-A177-3AD203B41FA5}">
                      <a16:colId xmlns:a16="http://schemas.microsoft.com/office/drawing/2014/main" val="20000"/>
                    </a:ext>
                  </a:extLst>
                </a:gridCol>
                <a:gridCol w="3481003">
                  <a:extLst>
                    <a:ext uri="{9D8B030D-6E8A-4147-A177-3AD203B41FA5}">
                      <a16:colId xmlns:a16="http://schemas.microsoft.com/office/drawing/2014/main" val="20001"/>
                    </a:ext>
                  </a:extLst>
                </a:gridCol>
                <a:gridCol w="4413813">
                  <a:extLst>
                    <a:ext uri="{9D8B030D-6E8A-4147-A177-3AD203B41FA5}">
                      <a16:colId xmlns:a16="http://schemas.microsoft.com/office/drawing/2014/main" val="20002"/>
                    </a:ext>
                  </a:extLst>
                </a:gridCol>
              </a:tblGrid>
              <a:tr h="1162014">
                <a:tc>
                  <a:txBody>
                    <a:bodyPr/>
                    <a:lstStyle/>
                    <a:p>
                      <a:pPr algn="l" rtl="0">
                        <a:lnSpc>
                          <a:spcPct val="100000"/>
                        </a:lnSpc>
                      </a:pPr>
                      <a:endParaRPr sz="1400" dirty="0">
                        <a:latin typeface="Corbel" panose="020B0503020204020204" pitchFamily="34" charset="0"/>
                        <a:cs typeface="Times New Roman"/>
                      </a:endParaRPr>
                    </a:p>
                    <a:p>
                      <a:pPr algn="l" rtl="0">
                        <a:lnSpc>
                          <a:spcPct val="100000"/>
                        </a:lnSpc>
                      </a:pPr>
                      <a:endParaRPr sz="1400" dirty="0">
                        <a:latin typeface="Corbel" panose="020B0503020204020204" pitchFamily="34" charset="0"/>
                        <a:cs typeface="Times New Roman"/>
                      </a:endParaRPr>
                    </a:p>
                    <a:p>
                      <a:pPr algn="l" rtl="0">
                        <a:lnSpc>
                          <a:spcPct val="100000"/>
                        </a:lnSpc>
                      </a:pPr>
                      <a:endParaRPr sz="1400" dirty="0">
                        <a:latin typeface="Corbel" panose="020B0503020204020204" pitchFamily="34" charset="0"/>
                        <a:cs typeface="Times New Roman"/>
                      </a:endParaRPr>
                    </a:p>
                    <a:p>
                      <a:pPr algn="l" rtl="0">
                        <a:lnSpc>
                          <a:spcPct val="100000"/>
                        </a:lnSpc>
                      </a:pPr>
                      <a:endParaRPr sz="1400" dirty="0">
                        <a:latin typeface="Corbel" panose="020B0503020204020204" pitchFamily="34" charset="0"/>
                        <a:cs typeface="Times New Roman"/>
                      </a:endParaRPr>
                    </a:p>
                    <a:p>
                      <a:pPr algn="l" rtl="0">
                        <a:lnSpc>
                          <a:spcPct val="100000"/>
                        </a:lnSpc>
                        <a:spcBef>
                          <a:spcPts val="20"/>
                        </a:spcBef>
                      </a:pPr>
                      <a:endParaRPr sz="1700" dirty="0">
                        <a:latin typeface="Corbel" panose="020B0503020204020204" pitchFamily="34" charset="0"/>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algn="l" rtl="0">
                        <a:lnSpc>
                          <a:spcPct val="100000"/>
                        </a:lnSpc>
                      </a:pPr>
                      <a:endParaRPr sz="1400" dirty="0">
                        <a:latin typeface="Corbel" panose="020B0503020204020204" pitchFamily="34" charset="0"/>
                        <a:cs typeface="Times New Roman"/>
                      </a:endParaRPr>
                    </a:p>
                    <a:p>
                      <a:pPr algn="l" rtl="0">
                        <a:lnSpc>
                          <a:spcPct val="100000"/>
                        </a:lnSpc>
                      </a:pPr>
                      <a:endParaRPr sz="1400" dirty="0">
                        <a:latin typeface="Corbel" panose="020B0503020204020204" pitchFamily="34" charset="0"/>
                        <a:cs typeface="Times New Roman"/>
                      </a:endParaRPr>
                    </a:p>
                    <a:p>
                      <a:pPr algn="l" rtl="0">
                        <a:lnSpc>
                          <a:spcPct val="100000"/>
                        </a:lnSpc>
                      </a:pPr>
                      <a:endParaRPr sz="1400" dirty="0">
                        <a:latin typeface="Corbel" panose="020B0503020204020204" pitchFamily="34" charset="0"/>
                        <a:cs typeface="Times New Roman"/>
                      </a:endParaRPr>
                    </a:p>
                    <a:p>
                      <a:pPr algn="l" rtl="0">
                        <a:lnSpc>
                          <a:spcPct val="100000"/>
                        </a:lnSpc>
                      </a:pPr>
                      <a:endParaRPr sz="1400" dirty="0">
                        <a:latin typeface="Corbel" panose="020B0503020204020204" pitchFamily="34" charset="0"/>
                        <a:cs typeface="Times New Roman"/>
                      </a:endParaRPr>
                    </a:p>
                    <a:p>
                      <a:pPr algn="l" rtl="0">
                        <a:lnSpc>
                          <a:spcPct val="100000"/>
                        </a:lnSpc>
                        <a:spcBef>
                          <a:spcPts val="20"/>
                        </a:spcBef>
                      </a:pPr>
                      <a:endParaRPr sz="1700" dirty="0">
                        <a:latin typeface="Corbel" panose="020B0503020204020204" pitchFamily="34" charset="0"/>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gn="l" rtl="0">
                        <a:lnSpc>
                          <a:spcPct val="100000"/>
                        </a:lnSpc>
                      </a:pPr>
                      <a:endParaRPr sz="1400" dirty="0">
                        <a:latin typeface="Corbel" panose="020B0503020204020204" pitchFamily="34" charset="0"/>
                        <a:cs typeface="Times New Roman"/>
                      </a:endParaRPr>
                    </a:p>
                    <a:p>
                      <a:pPr algn="l" rtl="0">
                        <a:lnSpc>
                          <a:spcPct val="100000"/>
                        </a:lnSpc>
                      </a:pPr>
                      <a:endParaRPr sz="1400" dirty="0">
                        <a:latin typeface="Corbel" panose="020B0503020204020204" pitchFamily="34" charset="0"/>
                        <a:cs typeface="Times New Roman"/>
                      </a:endParaRPr>
                    </a:p>
                    <a:p>
                      <a:pPr algn="l" rtl="0">
                        <a:lnSpc>
                          <a:spcPct val="100000"/>
                        </a:lnSpc>
                      </a:pPr>
                      <a:endParaRPr sz="1400" dirty="0">
                        <a:latin typeface="Corbel" panose="020B0503020204020204" pitchFamily="34" charset="0"/>
                        <a:cs typeface="Times New Roman"/>
                      </a:endParaRPr>
                    </a:p>
                    <a:p>
                      <a:pPr algn="l" rtl="0">
                        <a:lnSpc>
                          <a:spcPct val="100000"/>
                        </a:lnSpc>
                      </a:pPr>
                      <a:endParaRPr sz="1400" dirty="0">
                        <a:latin typeface="Corbel" panose="020B0503020204020204" pitchFamily="34" charset="0"/>
                        <a:cs typeface="Times New Roman"/>
                      </a:endParaRPr>
                    </a:p>
                    <a:p>
                      <a:pPr algn="l" rtl="0">
                        <a:lnSpc>
                          <a:spcPct val="100000"/>
                        </a:lnSpc>
                        <a:spcBef>
                          <a:spcPts val="20"/>
                        </a:spcBef>
                      </a:pPr>
                      <a:endParaRPr sz="1700" dirty="0">
                        <a:latin typeface="Corbel" panose="020B0503020204020204" pitchFamily="34" charset="0"/>
                        <a:cs typeface="Times New Roman"/>
                      </a:endParaRPr>
                    </a:p>
                  </a:txBody>
                  <a:tcPr marL="0" marR="0" marT="0" marB="0">
                    <a:lnL w="6350">
                      <a:solidFill>
                        <a:srgbClr val="0093D5"/>
                      </a:solidFill>
                      <a:prstDash val="solid"/>
                    </a:lnL>
                    <a:lnR w="6350">
                      <a:noFill/>
                      <a:prstDash val="solid"/>
                    </a:lnR>
                    <a:lnB w="6350">
                      <a:solidFill>
                        <a:srgbClr val="0093D5"/>
                      </a:solidFill>
                      <a:prstDash val="solid"/>
                    </a:lnB>
                  </a:tcPr>
                </a:tc>
                <a:extLst>
                  <a:ext uri="{0D108BD9-81ED-4DB2-BD59-A6C34878D82A}">
                    <a16:rowId xmlns:a16="http://schemas.microsoft.com/office/drawing/2014/main" val="10000"/>
                  </a:ext>
                </a:extLst>
              </a:tr>
              <a:tr h="4359135">
                <a:tc>
                  <a:txBody>
                    <a:bodyPr/>
                    <a:lstStyle/>
                    <a:p>
                      <a:pPr marL="171450" marR="905510" algn="l">
                        <a:lnSpc>
                          <a:spcPct val="111100"/>
                        </a:lnSpc>
                        <a:spcBef>
                          <a:spcPts val="1200"/>
                        </a:spcBef>
                      </a:pPr>
                      <a:r>
                        <a:rPr lang="es-419" sz="1500" b="1" dirty="0">
                          <a:solidFill>
                            <a:srgbClr val="0093D5"/>
                          </a:solidFill>
                          <a:latin typeface="Corbel" panose="020B0503020204020204" pitchFamily="34" charset="0"/>
                          <a:cs typeface="Montserrat-SemiBold"/>
                        </a:rPr>
                        <a:t>CUIDADOS DE APOYO </a:t>
                      </a:r>
                      <a:r>
                        <a:rPr lang="es-419" sz="1500" b="0" dirty="0">
                          <a:solidFill>
                            <a:srgbClr val="0093D5"/>
                          </a:solidFill>
                          <a:latin typeface="Corbel" panose="020B0503020204020204" pitchFamily="34" charset="0"/>
                          <a:cs typeface="Montserrat-SemiBold"/>
                        </a:rPr>
                        <a:t>(por ejemplo, hidratación, apoyo nutricional, oxígeno y ventilación)</a:t>
                      </a:r>
                    </a:p>
                    <a:p>
                      <a:pPr marL="170815" marR="382270" algn="l" defTabSz="971550" rtl="0" eaLnBrk="1" latinLnBrk="0" hangingPunct="1">
                        <a:lnSpc>
                          <a:spcPct val="107200"/>
                        </a:lnSpc>
                        <a:spcBef>
                          <a:spcPts val="370"/>
                        </a:spcBef>
                      </a:pPr>
                      <a:r>
                        <a:rPr lang="es-419" sz="1400" dirty="0">
                          <a:solidFill>
                            <a:srgbClr val="231F20"/>
                          </a:solidFill>
                          <a:latin typeface="Corbel" panose="020B0503020204020204" pitchFamily="34" charset="0"/>
                          <a:ea typeface="+mn-ea"/>
                          <a:cs typeface="Montserrat-SemiBold"/>
                        </a:rPr>
                        <a:t>No hay antivirales autorizados para el VSR</a:t>
                      </a:r>
                    </a:p>
                    <a:p>
                      <a:pPr marL="170815" marR="382270" algn="l" defTabSz="914400" rtl="0" eaLnBrk="1" latinLnBrk="0" hangingPunct="1">
                        <a:lnSpc>
                          <a:spcPct val="107200"/>
                        </a:lnSpc>
                        <a:spcBef>
                          <a:spcPts val="370"/>
                        </a:spcBef>
                      </a:pPr>
                      <a:r>
                        <a:rPr lang="es-419" sz="1400" dirty="0">
                          <a:solidFill>
                            <a:srgbClr val="231F20"/>
                          </a:solidFill>
                          <a:latin typeface="Corbel" panose="020B0503020204020204" pitchFamily="34" charset="0"/>
                          <a:ea typeface="+mn-ea"/>
                          <a:cs typeface="Montserrat-SemiBold"/>
                        </a:rPr>
                        <a:t>El uso inadecuado de antibióticos amenaza la resistencia a los antimicrobianos</a:t>
                      </a:r>
                    </a:p>
                  </a:txBody>
                  <a:tcPr marL="0" marR="0" marT="127000" marB="0">
                    <a:lnR w="6350">
                      <a:solidFill>
                        <a:srgbClr val="0093D5"/>
                      </a:solidFill>
                      <a:prstDash val="solid"/>
                    </a:lnR>
                    <a:lnT w="6350">
                      <a:solidFill>
                        <a:srgbClr val="0093D5"/>
                      </a:solidFill>
                      <a:prstDash val="solid"/>
                    </a:lnT>
                  </a:tcPr>
                </a:tc>
                <a:tc>
                  <a:txBody>
                    <a:bodyPr/>
                    <a:lstStyle/>
                    <a:p>
                      <a:pPr marL="170815" marR="684530" algn="l">
                        <a:lnSpc>
                          <a:spcPct val="111100"/>
                        </a:lnSpc>
                        <a:spcBef>
                          <a:spcPts val="1200"/>
                        </a:spcBef>
                      </a:pPr>
                      <a:r>
                        <a:rPr lang="es-419" sz="1400" b="1" baseline="0" dirty="0">
                          <a:solidFill>
                            <a:srgbClr val="672672"/>
                          </a:solidFill>
                          <a:latin typeface="Corbel" panose="020B0503020204020204" pitchFamily="34" charset="0"/>
                          <a:cs typeface="Montserrat-Black"/>
                        </a:rPr>
                        <a:t>VACUNA MATERNA </a:t>
                      </a:r>
                      <a:r>
                        <a:rPr lang="es-419" sz="1400" b="0" baseline="0" dirty="0">
                          <a:solidFill>
                            <a:srgbClr val="672672"/>
                          </a:solidFill>
                          <a:latin typeface="Corbel" panose="020B0503020204020204" pitchFamily="34" charset="0"/>
                          <a:cs typeface="Montserrat-Black"/>
                        </a:rPr>
                        <a:t>(NUEVA) </a:t>
                      </a:r>
                      <a:br>
                        <a:rPr lang="es-419" sz="1400" b="0" baseline="0" dirty="0">
                          <a:solidFill>
                            <a:srgbClr val="672672"/>
                          </a:solidFill>
                          <a:latin typeface="Corbel" panose="020B0503020204020204" pitchFamily="34" charset="0"/>
                          <a:cs typeface="Montserrat-Black"/>
                        </a:rPr>
                      </a:br>
                      <a:r>
                        <a:rPr lang="es-419" sz="1400" b="0" baseline="0" dirty="0">
                          <a:solidFill>
                            <a:srgbClr val="672672"/>
                          </a:solidFill>
                          <a:latin typeface="Corbel" panose="020B0503020204020204" pitchFamily="34" charset="0"/>
                          <a:cs typeface="Montserrat-SemiBold"/>
                        </a:rPr>
                        <a:t>La vacunación en el embarazo puede prevenir la enfermedad por VSR en los primeros meses de vida del lactante (recomendada y precalificada por la OMS; recomendada por el Grupo Asesor Técnico de la Organización Panamericana de la Salud (OPS); apoyada por </a:t>
                      </a:r>
                      <a:r>
                        <a:rPr lang="es-419" sz="1400" b="0" baseline="0" dirty="0" err="1">
                          <a:solidFill>
                            <a:srgbClr val="672672"/>
                          </a:solidFill>
                          <a:latin typeface="Corbel" panose="020B0503020204020204" pitchFamily="34" charset="0"/>
                          <a:cs typeface="Montserrat-SemiBold"/>
                        </a:rPr>
                        <a:t>Gavi</a:t>
                      </a:r>
                      <a:r>
                        <a:rPr lang="es-419" sz="1400" b="0" baseline="0" dirty="0">
                          <a:solidFill>
                            <a:srgbClr val="672672"/>
                          </a:solidFill>
                          <a:latin typeface="Corbel" panose="020B0503020204020204" pitchFamily="34" charset="0"/>
                          <a:cs typeface="Montserrat-SemiBold"/>
                        </a:rPr>
                        <a:t>, la Alianza para las Vacunas).</a:t>
                      </a:r>
                    </a:p>
                    <a:p>
                      <a:pPr marL="171450" marR="742950" lvl="0" indent="0" algn="l" defTabSz="914400" rtl="0" eaLnBrk="1" fontAlgn="auto" latinLnBrk="0" hangingPunct="1">
                        <a:lnSpc>
                          <a:spcPct val="107200"/>
                        </a:lnSpc>
                        <a:spcBef>
                          <a:spcPts val="370"/>
                        </a:spcBef>
                        <a:spcAft>
                          <a:spcPts val="0"/>
                        </a:spcAft>
                        <a:buClrTx/>
                        <a:buSzTx/>
                        <a:buFontTx/>
                        <a:buNone/>
                        <a:tabLst/>
                        <a:defRPr/>
                      </a:pPr>
                      <a:r>
                        <a:rPr lang="es-419" sz="1400" dirty="0">
                          <a:solidFill>
                            <a:srgbClr val="231F20"/>
                          </a:solidFill>
                          <a:latin typeface="Corbel" panose="020B0503020204020204" pitchFamily="34" charset="0"/>
                          <a:ea typeface="+mn-ea"/>
                          <a:cs typeface="Montserrat"/>
                        </a:rPr>
                        <a:t>Se está avanzando hacia su introducción en los países de ingresos bajos y medios</a:t>
                      </a:r>
                    </a:p>
                    <a:p>
                      <a:pPr marL="170815" marR="239395" algn="l">
                        <a:lnSpc>
                          <a:spcPct val="111100"/>
                        </a:lnSpc>
                        <a:spcBef>
                          <a:spcPts val="1200"/>
                        </a:spcBef>
                      </a:pPr>
                      <a:br>
                        <a:rPr lang="es-419" sz="1600" dirty="0">
                          <a:solidFill>
                            <a:srgbClr val="231F20"/>
                          </a:solidFill>
                          <a:latin typeface="Corbel" panose="020B0503020204020204" pitchFamily="34" charset="0"/>
                          <a:cs typeface="Montserrat"/>
                        </a:rPr>
                      </a:br>
                      <a:endParaRPr lang="es-419" sz="1600" dirty="0">
                        <a:solidFill>
                          <a:srgbClr val="231F20"/>
                        </a:solidFill>
                        <a:latin typeface="Corbel" panose="020B0503020204020204" pitchFamily="34" charset="0"/>
                        <a:cs typeface="Montserrat"/>
                      </a:endParaRPr>
                    </a:p>
                  </a:txBody>
                  <a:tcPr marL="0" marR="0" marT="127000"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170815" marR="239395" algn="l">
                        <a:lnSpc>
                          <a:spcPct val="111100"/>
                        </a:lnSpc>
                        <a:spcBef>
                          <a:spcPts val="1200"/>
                        </a:spcBef>
                      </a:pPr>
                      <a:r>
                        <a:rPr lang="es-419" sz="1500" b="1" dirty="0">
                          <a:solidFill>
                            <a:srgbClr val="52A947"/>
                          </a:solidFill>
                          <a:latin typeface="Corbel" panose="020B0503020204020204" pitchFamily="34" charset="0"/>
                          <a:cs typeface="Montserrat-ExtraBold"/>
                        </a:rPr>
                        <a:t>PALIVIZUMAB </a:t>
                      </a:r>
                      <a:r>
                        <a:rPr lang="es-419" sz="1500" b="0" dirty="0">
                          <a:solidFill>
                            <a:srgbClr val="52A947"/>
                          </a:solidFill>
                          <a:latin typeface="Corbel" panose="020B0503020204020204" pitchFamily="34" charset="0"/>
                          <a:cs typeface="Montserrat-ExtraBold"/>
                        </a:rPr>
                        <a:t>(EXISTENTE)</a:t>
                      </a:r>
                      <a:br>
                        <a:rPr lang="es-419" sz="1500" b="1" dirty="0">
                          <a:solidFill>
                            <a:srgbClr val="52A947"/>
                          </a:solidFill>
                          <a:latin typeface="Corbel" panose="020B0503020204020204" pitchFamily="34" charset="0"/>
                          <a:cs typeface="Montserrat-ExtraBold"/>
                        </a:rPr>
                      </a:br>
                      <a:r>
                        <a:rPr lang="es-419" sz="1500" b="0" dirty="0" err="1">
                          <a:solidFill>
                            <a:srgbClr val="52A947"/>
                          </a:solidFill>
                          <a:latin typeface="Corbel" panose="020B0503020204020204" pitchFamily="34" charset="0"/>
                          <a:cs typeface="Montserrat-ExtraBold"/>
                        </a:rPr>
                        <a:t>mAb</a:t>
                      </a:r>
                      <a:r>
                        <a:rPr lang="es-419" sz="1500" b="0" dirty="0">
                          <a:solidFill>
                            <a:srgbClr val="52A947"/>
                          </a:solidFill>
                          <a:latin typeface="Corbel" panose="020B0503020204020204" pitchFamily="34" charset="0"/>
                          <a:cs typeface="Montserrat-ExtraBold"/>
                        </a:rPr>
                        <a:t> de corta duración que puede </a:t>
                      </a:r>
                      <a:r>
                        <a:rPr lang="es-419" sz="1500" b="0" dirty="0">
                          <a:solidFill>
                            <a:srgbClr val="52A947"/>
                          </a:solidFill>
                          <a:latin typeface="Corbel" panose="020B0503020204020204" pitchFamily="34" charset="0"/>
                          <a:cs typeface="Montserrat-SemiBold"/>
                        </a:rPr>
                        <a:t>prevenir el VSR grave en lactantes de alto riesgo</a:t>
                      </a:r>
                    </a:p>
                    <a:p>
                      <a:pPr marL="171450" marR="742950" algn="l">
                        <a:lnSpc>
                          <a:spcPct val="107200"/>
                        </a:lnSpc>
                        <a:spcBef>
                          <a:spcPts val="370"/>
                        </a:spcBef>
                      </a:pPr>
                      <a:r>
                        <a:rPr lang="es-419" sz="1400" dirty="0">
                          <a:solidFill>
                            <a:srgbClr val="231F20"/>
                          </a:solidFill>
                          <a:latin typeface="Corbel" panose="020B0503020204020204" pitchFamily="34" charset="0"/>
                          <a:cs typeface="Montserrat"/>
                        </a:rPr>
                        <a:t>Su uso se limita a los países de ingresos altos</a:t>
                      </a:r>
                    </a:p>
                    <a:p>
                      <a:pPr marL="171450" marR="742950" algn="l">
                        <a:lnSpc>
                          <a:spcPct val="107200"/>
                        </a:lnSpc>
                        <a:spcBef>
                          <a:spcPts val="370"/>
                        </a:spcBef>
                      </a:pPr>
                      <a:r>
                        <a:rPr lang="es-419" sz="1400" dirty="0">
                          <a:solidFill>
                            <a:srgbClr val="231F20"/>
                          </a:solidFill>
                          <a:latin typeface="Corbel" panose="020B0503020204020204" pitchFamily="34" charset="0"/>
                          <a:cs typeface="Montserrat"/>
                        </a:rPr>
                        <a:t>Requiere hasta 5 dosis mensuales</a:t>
                      </a:r>
                    </a:p>
                    <a:p>
                      <a:pPr marL="171450" marR="742950" algn="l">
                        <a:lnSpc>
                          <a:spcPct val="107200"/>
                        </a:lnSpc>
                        <a:spcBef>
                          <a:spcPts val="370"/>
                        </a:spcBef>
                      </a:pPr>
                      <a:r>
                        <a:rPr lang="es-419" sz="1400" dirty="0">
                          <a:solidFill>
                            <a:srgbClr val="231F20"/>
                          </a:solidFill>
                          <a:latin typeface="Corbel" panose="020B0503020204020204" pitchFamily="34" charset="0"/>
                          <a:cs typeface="Montserrat"/>
                        </a:rPr>
                        <a:t>Caro y poco práctico para los mercados de ingresos bajos y medios</a:t>
                      </a:r>
                    </a:p>
                    <a:p>
                      <a:pPr algn="l" rtl="0">
                        <a:lnSpc>
                          <a:spcPct val="100000"/>
                        </a:lnSpc>
                        <a:spcBef>
                          <a:spcPts val="10"/>
                        </a:spcBef>
                      </a:pPr>
                      <a:endParaRPr lang="en-US" sz="1800" dirty="0">
                        <a:latin typeface="Corbel" panose="020B0503020204020204" pitchFamily="34" charset="0"/>
                        <a:cs typeface="Times New Roman"/>
                      </a:endParaRPr>
                    </a:p>
                    <a:p>
                      <a:pPr marL="171450" marR="499109" algn="l" defTabSz="957263">
                        <a:lnSpc>
                          <a:spcPct val="111100"/>
                        </a:lnSpc>
                      </a:pPr>
                      <a:r>
                        <a:rPr lang="es-419" sz="1500" b="1" dirty="0">
                          <a:solidFill>
                            <a:srgbClr val="52A947"/>
                          </a:solidFill>
                          <a:latin typeface="Corbel" panose="020B0503020204020204" pitchFamily="34" charset="0"/>
                          <a:cs typeface="Montserrat-SemiBold"/>
                        </a:rPr>
                        <a:t>NIRSEVIMAB Y CLESROVIMAB </a:t>
                      </a:r>
                      <a:r>
                        <a:rPr lang="es-419" sz="1500" b="0" dirty="0">
                          <a:solidFill>
                            <a:srgbClr val="52A947"/>
                          </a:solidFill>
                          <a:latin typeface="Corbel" panose="020B0503020204020204" pitchFamily="34" charset="0"/>
                          <a:cs typeface="Montserrat-SemiBold"/>
                        </a:rPr>
                        <a:t>(NUEVOS)</a:t>
                      </a:r>
                      <a:br>
                        <a:rPr lang="es-419" sz="1500" b="1" dirty="0">
                          <a:solidFill>
                            <a:srgbClr val="52A947"/>
                          </a:solidFill>
                          <a:latin typeface="Corbel" panose="020B0503020204020204" pitchFamily="34" charset="0"/>
                          <a:cs typeface="Montserrat-SemiBold"/>
                        </a:rPr>
                      </a:br>
                      <a:r>
                        <a:rPr lang="es-419" sz="1500" b="1" dirty="0" err="1">
                          <a:solidFill>
                            <a:srgbClr val="52A947"/>
                          </a:solidFill>
                          <a:latin typeface="Corbel" panose="020B0503020204020204" pitchFamily="34" charset="0"/>
                          <a:cs typeface="Montserrat-SemiBold"/>
                        </a:rPr>
                        <a:t>mAb</a:t>
                      </a:r>
                      <a:r>
                        <a:rPr lang="es-419" sz="1500" b="1" dirty="0">
                          <a:solidFill>
                            <a:srgbClr val="52A947"/>
                          </a:solidFill>
                          <a:latin typeface="Corbel" panose="020B0503020204020204" pitchFamily="34" charset="0"/>
                          <a:cs typeface="Montserrat-SemiBold"/>
                        </a:rPr>
                        <a:t> de acción prolongada</a:t>
                      </a:r>
                      <a:r>
                        <a:rPr lang="es-419" sz="1500" b="0" dirty="0">
                          <a:solidFill>
                            <a:srgbClr val="52A947"/>
                          </a:solidFill>
                          <a:latin typeface="Corbel" panose="020B0503020204020204" pitchFamily="34" charset="0"/>
                          <a:cs typeface="Montserrat-SemiBold"/>
                        </a:rPr>
                        <a:t>, administrado poco después del nacimiento o antes/durante la primera temporada del VSR (recomendado por la OMS)</a:t>
                      </a:r>
                    </a:p>
                    <a:p>
                      <a:pPr marL="171450" marR="499109" lvl="0" indent="0" algn="l" defTabSz="914400" rtl="0" eaLnBrk="1" fontAlgn="auto" latinLnBrk="0" hangingPunct="1">
                        <a:lnSpc>
                          <a:spcPct val="111100"/>
                        </a:lnSpc>
                        <a:spcBef>
                          <a:spcPts val="0"/>
                        </a:spcBef>
                        <a:spcAft>
                          <a:spcPts val="0"/>
                        </a:spcAft>
                        <a:buClrTx/>
                        <a:buSzTx/>
                        <a:buFontTx/>
                        <a:buNone/>
                        <a:tabLst/>
                        <a:defRPr/>
                      </a:pPr>
                      <a:r>
                        <a:rPr lang="es-419" sz="1400" dirty="0">
                          <a:solidFill>
                            <a:srgbClr val="231F20"/>
                          </a:solidFill>
                          <a:latin typeface="Corbel" panose="020B0503020204020204" pitchFamily="34" charset="0"/>
                          <a:cs typeface="Montserrat"/>
                        </a:rPr>
                        <a:t>El precio y la oferta pueden constituir barreras tempranas al acceso mundial, que requieren la configuración del mercado para superarlas</a:t>
                      </a:r>
                    </a:p>
                  </a:txBody>
                  <a:tcPr marL="0" marR="0" marT="127000" marB="0">
                    <a:lnL w="6350">
                      <a:solidFill>
                        <a:srgbClr val="0093D5"/>
                      </a:solidFill>
                      <a:prstDash val="solid"/>
                    </a:lnL>
                    <a:lnR w="6350">
                      <a:noFill/>
                      <a:prstDash val="solid"/>
                    </a:lnR>
                    <a:lnT w="6350">
                      <a:solidFill>
                        <a:srgbClr val="0093D5"/>
                      </a:solidFill>
                      <a:prstDash val="solid"/>
                    </a:lnT>
                  </a:tcPr>
                </a:tc>
                <a:extLst>
                  <a:ext uri="{0D108BD9-81ED-4DB2-BD59-A6C34878D82A}">
                    <a16:rowId xmlns:a16="http://schemas.microsoft.com/office/drawing/2014/main" val="10001"/>
                  </a:ext>
                </a:extLst>
              </a:tr>
            </a:tbl>
          </a:graphicData>
        </a:graphic>
      </p:graphicFrame>
      <p:sp>
        <p:nvSpPr>
          <p:cNvPr id="2" name="object 2"/>
          <p:cNvSpPr txBox="1">
            <a:spLocks noGrp="1"/>
          </p:cNvSpPr>
          <p:nvPr>
            <p:ph type="title"/>
          </p:nvPr>
        </p:nvSpPr>
        <p:spPr>
          <a:xfrm>
            <a:off x="1131683" y="192535"/>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lang="es-419" dirty="0">
                <a:solidFill>
                  <a:srgbClr val="672672"/>
                </a:solidFill>
              </a:rPr>
              <a:t>Tratamiento y prevención actuales para lactantes de corta edad</a:t>
            </a:r>
          </a:p>
        </p:txBody>
      </p:sp>
      <p:grpSp>
        <p:nvGrpSpPr>
          <p:cNvPr id="7" name="object 7"/>
          <p:cNvGrpSpPr/>
          <p:nvPr/>
        </p:nvGrpSpPr>
        <p:grpSpPr>
          <a:xfrm>
            <a:off x="2816898" y="1246000"/>
            <a:ext cx="180446" cy="197908"/>
            <a:chOff x="3588627" y="1689660"/>
            <a:chExt cx="216535" cy="237490"/>
          </a:xfrm>
        </p:grpSpPr>
        <p:pic>
          <p:nvPicPr>
            <p:cNvPr id="8" name="object 8"/>
            <p:cNvPicPr/>
            <p:nvPr/>
          </p:nvPicPr>
          <p:blipFill>
            <a:blip r:embed="rId3" cstate="print"/>
            <a:stretch>
              <a:fillRect/>
            </a:stretch>
          </p:blipFill>
          <p:spPr>
            <a:xfrm>
              <a:off x="3588627" y="1689660"/>
              <a:ext cx="118211" cy="182575"/>
            </a:xfrm>
            <a:prstGeom prst="rect">
              <a:avLst/>
            </a:prstGeom>
          </p:spPr>
        </p:pic>
        <p:pic>
          <p:nvPicPr>
            <p:cNvPr id="9" name="object 9"/>
            <p:cNvPicPr/>
            <p:nvPr/>
          </p:nvPicPr>
          <p:blipFill>
            <a:blip r:embed="rId4" cstate="print"/>
            <a:stretch>
              <a:fillRect/>
            </a:stretch>
          </p:blipFill>
          <p:spPr>
            <a:xfrm>
              <a:off x="3727247" y="1797560"/>
              <a:ext cx="77901" cy="129500"/>
            </a:xfrm>
            <a:prstGeom prst="rect">
              <a:avLst/>
            </a:prstGeom>
          </p:spPr>
        </p:pic>
      </p:grpSp>
      <p:sp>
        <p:nvSpPr>
          <p:cNvPr id="10" name="object 10"/>
          <p:cNvSpPr/>
          <p:nvPr/>
        </p:nvSpPr>
        <p:spPr>
          <a:xfrm>
            <a:off x="2700577" y="1135027"/>
            <a:ext cx="413278" cy="419629"/>
          </a:xfrm>
          <a:custGeom>
            <a:avLst/>
            <a:gdLst/>
            <a:ahLst/>
            <a:cxnLst/>
            <a:rect l="l" t="t" r="r" b="b"/>
            <a:pathLst>
              <a:path w="495935" h="503555">
                <a:moveTo>
                  <a:pt x="143629" y="39293"/>
                </a:moveTo>
                <a:lnTo>
                  <a:pt x="103547" y="60363"/>
                </a:lnTo>
                <a:lnTo>
                  <a:pt x="56903" y="101949"/>
                </a:lnTo>
                <a:lnTo>
                  <a:pt x="23156" y="154927"/>
                </a:lnTo>
                <a:lnTo>
                  <a:pt x="6555" y="202245"/>
                </a:lnTo>
                <a:lnTo>
                  <a:pt x="0" y="251979"/>
                </a:lnTo>
                <a:lnTo>
                  <a:pt x="3552" y="302015"/>
                </a:lnTo>
                <a:lnTo>
                  <a:pt x="17276" y="350240"/>
                </a:lnTo>
              </a:path>
              <a:path w="495935" h="503555">
                <a:moveTo>
                  <a:pt x="170502" y="0"/>
                </a:moveTo>
                <a:lnTo>
                  <a:pt x="208513" y="17475"/>
                </a:lnTo>
                <a:lnTo>
                  <a:pt x="191038" y="55486"/>
                </a:lnTo>
              </a:path>
              <a:path w="495935" h="503555">
                <a:moveTo>
                  <a:pt x="52023" y="453809"/>
                </a:moveTo>
                <a:lnTo>
                  <a:pt x="46994" y="412280"/>
                </a:lnTo>
                <a:lnTo>
                  <a:pt x="88523" y="407250"/>
                </a:lnTo>
              </a:path>
              <a:path w="495935" h="503555">
                <a:moveTo>
                  <a:pt x="495812" y="337108"/>
                </a:moveTo>
                <a:lnTo>
                  <a:pt x="458030" y="355066"/>
                </a:lnTo>
                <a:lnTo>
                  <a:pt x="440059" y="317284"/>
                </a:lnTo>
              </a:path>
              <a:path w="495935" h="503555">
                <a:moveTo>
                  <a:pt x="99572" y="456552"/>
                </a:moveTo>
                <a:lnTo>
                  <a:pt x="137609" y="480568"/>
                </a:lnTo>
                <a:lnTo>
                  <a:pt x="196948" y="500167"/>
                </a:lnTo>
                <a:lnTo>
                  <a:pt x="228250" y="503513"/>
                </a:lnTo>
                <a:lnTo>
                  <a:pt x="259707" y="502907"/>
                </a:lnTo>
                <a:lnTo>
                  <a:pt x="308978" y="493620"/>
                </a:lnTo>
                <a:lnTo>
                  <a:pt x="355326" y="474429"/>
                </a:lnTo>
                <a:lnTo>
                  <a:pt x="396886" y="446334"/>
                </a:lnTo>
                <a:lnTo>
                  <a:pt x="431792" y="410337"/>
                </a:lnTo>
              </a:path>
              <a:path w="495935" h="503555">
                <a:moveTo>
                  <a:pt x="481715" y="295884"/>
                </a:moveTo>
                <a:lnTo>
                  <a:pt x="482962" y="283405"/>
                </a:lnTo>
                <a:lnTo>
                  <a:pt x="484071" y="270155"/>
                </a:lnTo>
                <a:lnTo>
                  <a:pt x="484694" y="256042"/>
                </a:lnTo>
                <a:lnTo>
                  <a:pt x="484484" y="240969"/>
                </a:lnTo>
                <a:lnTo>
                  <a:pt x="471789" y="179773"/>
                </a:lnTo>
                <a:lnTo>
                  <a:pt x="442777" y="124053"/>
                </a:lnTo>
                <a:lnTo>
                  <a:pt x="410102" y="86022"/>
                </a:lnTo>
                <a:lnTo>
                  <a:pt x="370311" y="55479"/>
                </a:lnTo>
                <a:lnTo>
                  <a:pt x="325205" y="33538"/>
                </a:lnTo>
                <a:lnTo>
                  <a:pt x="276585" y="21310"/>
                </a:lnTo>
              </a:path>
            </a:pathLst>
          </a:custGeom>
          <a:ln w="20040">
            <a:solidFill>
              <a:srgbClr val="0093D5"/>
            </a:solidFill>
          </a:ln>
        </p:spPr>
        <p:txBody>
          <a:bodyPr wrap="square" lIns="0" tIns="0" rIns="0" bIns="0" rtlCol="0"/>
          <a:lstStyle/>
          <a:p>
            <a:endParaRPr sz="1500"/>
          </a:p>
        </p:txBody>
      </p:sp>
      <p:sp>
        <p:nvSpPr>
          <p:cNvPr id="11" name="object 11"/>
          <p:cNvSpPr/>
          <p:nvPr/>
        </p:nvSpPr>
        <p:spPr>
          <a:xfrm>
            <a:off x="2012669" y="1639475"/>
            <a:ext cx="576263" cy="0"/>
          </a:xfrm>
          <a:custGeom>
            <a:avLst/>
            <a:gdLst/>
            <a:ahLst/>
            <a:cxnLst/>
            <a:rect l="l" t="t" r="r" b="b"/>
            <a:pathLst>
              <a:path w="691514">
                <a:moveTo>
                  <a:pt x="0" y="0"/>
                </a:moveTo>
                <a:lnTo>
                  <a:pt x="691502" y="0"/>
                </a:lnTo>
              </a:path>
            </a:pathLst>
          </a:custGeom>
          <a:ln w="20040">
            <a:solidFill>
              <a:srgbClr val="314FA1"/>
            </a:solidFill>
          </a:ln>
        </p:spPr>
        <p:txBody>
          <a:bodyPr wrap="square" lIns="0" tIns="0" rIns="0" bIns="0" rtlCol="0"/>
          <a:lstStyle/>
          <a:p>
            <a:endParaRPr sz="1500"/>
          </a:p>
        </p:txBody>
      </p:sp>
      <p:grpSp>
        <p:nvGrpSpPr>
          <p:cNvPr id="12" name="object 12"/>
          <p:cNvGrpSpPr/>
          <p:nvPr/>
        </p:nvGrpSpPr>
        <p:grpSpPr>
          <a:xfrm>
            <a:off x="1933114" y="1023721"/>
            <a:ext cx="700088" cy="559858"/>
            <a:chOff x="2528086" y="1422925"/>
            <a:chExt cx="840105" cy="671830"/>
          </a:xfrm>
        </p:grpSpPr>
        <p:sp>
          <p:nvSpPr>
            <p:cNvPr id="13" name="object 13"/>
            <p:cNvSpPr/>
            <p:nvPr/>
          </p:nvSpPr>
          <p:spPr>
            <a:xfrm>
              <a:off x="2730529" y="1432946"/>
              <a:ext cx="446405" cy="652145"/>
            </a:xfrm>
            <a:custGeom>
              <a:avLst/>
              <a:gdLst/>
              <a:ahLst/>
              <a:cxnLst/>
              <a:rect l="l" t="t" r="r" b="b"/>
              <a:pathLst>
                <a:path w="446405" h="652144">
                  <a:moveTo>
                    <a:pt x="446316" y="428536"/>
                  </a:moveTo>
                  <a:lnTo>
                    <a:pt x="411448" y="309579"/>
                  </a:lnTo>
                  <a:lnTo>
                    <a:pt x="334740" y="168047"/>
                  </a:lnTo>
                  <a:lnTo>
                    <a:pt x="258031" y="49626"/>
                  </a:lnTo>
                  <a:lnTo>
                    <a:pt x="223164" y="0"/>
                  </a:lnTo>
                  <a:lnTo>
                    <a:pt x="94147" y="178417"/>
                  </a:lnTo>
                  <a:lnTo>
                    <a:pt x="27895" y="282528"/>
                  </a:lnTo>
                  <a:lnTo>
                    <a:pt x="3486" y="352510"/>
                  </a:lnTo>
                  <a:lnTo>
                    <a:pt x="0" y="428536"/>
                  </a:lnTo>
                  <a:lnTo>
                    <a:pt x="4533" y="473512"/>
                  </a:lnTo>
                  <a:lnTo>
                    <a:pt x="17536" y="515403"/>
                  </a:lnTo>
                  <a:lnTo>
                    <a:pt x="38112" y="553310"/>
                  </a:lnTo>
                  <a:lnTo>
                    <a:pt x="65362" y="586338"/>
                  </a:lnTo>
                  <a:lnTo>
                    <a:pt x="98389" y="613588"/>
                  </a:lnTo>
                  <a:lnTo>
                    <a:pt x="136297" y="634163"/>
                  </a:lnTo>
                  <a:lnTo>
                    <a:pt x="178188" y="647166"/>
                  </a:lnTo>
                  <a:lnTo>
                    <a:pt x="223164" y="651700"/>
                  </a:lnTo>
                  <a:lnTo>
                    <a:pt x="268136" y="647166"/>
                  </a:lnTo>
                  <a:lnTo>
                    <a:pt x="310024" y="634163"/>
                  </a:lnTo>
                  <a:lnTo>
                    <a:pt x="347929" y="613588"/>
                  </a:lnTo>
                  <a:lnTo>
                    <a:pt x="380955" y="586338"/>
                  </a:lnTo>
                  <a:lnTo>
                    <a:pt x="408204" y="553310"/>
                  </a:lnTo>
                  <a:lnTo>
                    <a:pt x="428779" y="515403"/>
                  </a:lnTo>
                  <a:lnTo>
                    <a:pt x="441782" y="473512"/>
                  </a:lnTo>
                  <a:lnTo>
                    <a:pt x="446316" y="428536"/>
                  </a:lnTo>
                  <a:close/>
                </a:path>
              </a:pathLst>
            </a:custGeom>
            <a:ln w="20040">
              <a:solidFill>
                <a:srgbClr val="344054"/>
              </a:solidFill>
            </a:ln>
          </p:spPr>
          <p:txBody>
            <a:bodyPr wrap="square" lIns="0" tIns="0" rIns="0" bIns="0" rtlCol="0"/>
            <a:lstStyle/>
            <a:p>
              <a:endParaRPr sz="1500"/>
            </a:p>
          </p:txBody>
        </p:sp>
        <p:sp>
          <p:nvSpPr>
            <p:cNvPr id="14" name="object 14"/>
            <p:cNvSpPr/>
            <p:nvPr/>
          </p:nvSpPr>
          <p:spPr>
            <a:xfrm>
              <a:off x="2528086" y="1432952"/>
              <a:ext cx="840105" cy="629285"/>
            </a:xfrm>
            <a:custGeom>
              <a:avLst/>
              <a:gdLst/>
              <a:ahLst/>
              <a:cxnLst/>
              <a:rect l="l" t="t" r="r" b="b"/>
              <a:pathLst>
                <a:path w="840104" h="629285">
                  <a:moveTo>
                    <a:pt x="0" y="629208"/>
                  </a:moveTo>
                  <a:lnTo>
                    <a:pt x="200583" y="629208"/>
                  </a:lnTo>
                </a:path>
                <a:path w="840104" h="629285">
                  <a:moveTo>
                    <a:pt x="594436" y="115138"/>
                  </a:moveTo>
                  <a:lnTo>
                    <a:pt x="721156" y="115138"/>
                  </a:lnTo>
                </a:path>
                <a:path w="840104" h="629285">
                  <a:moveTo>
                    <a:pt x="546595" y="0"/>
                  </a:moveTo>
                  <a:lnTo>
                    <a:pt x="839558" y="0"/>
                  </a:lnTo>
                </a:path>
              </a:pathLst>
            </a:custGeom>
            <a:ln w="20040">
              <a:solidFill>
                <a:srgbClr val="314FA1"/>
              </a:solidFill>
            </a:ln>
          </p:spPr>
          <p:txBody>
            <a:bodyPr wrap="square" lIns="0" tIns="0" rIns="0" bIns="0" rtlCol="0"/>
            <a:lstStyle/>
            <a:p>
              <a:endParaRPr sz="1500"/>
            </a:p>
          </p:txBody>
        </p:sp>
        <p:sp>
          <p:nvSpPr>
            <p:cNvPr id="15" name="object 15"/>
            <p:cNvSpPr/>
            <p:nvPr/>
          </p:nvSpPr>
          <p:spPr>
            <a:xfrm>
              <a:off x="2789641" y="1722443"/>
              <a:ext cx="347345" cy="322580"/>
            </a:xfrm>
            <a:custGeom>
              <a:avLst/>
              <a:gdLst/>
              <a:ahLst/>
              <a:cxnLst/>
              <a:rect l="l" t="t" r="r" b="b"/>
              <a:pathLst>
                <a:path w="347344" h="322580">
                  <a:moveTo>
                    <a:pt x="297980" y="0"/>
                  </a:moveTo>
                  <a:lnTo>
                    <a:pt x="274578" y="64692"/>
                  </a:lnTo>
                  <a:lnTo>
                    <a:pt x="238556" y="122897"/>
                  </a:lnTo>
                  <a:lnTo>
                    <a:pt x="199659" y="161952"/>
                  </a:lnTo>
                  <a:lnTo>
                    <a:pt x="153528" y="192173"/>
                  </a:lnTo>
                  <a:lnTo>
                    <a:pt x="102252" y="212473"/>
                  </a:lnTo>
                  <a:lnTo>
                    <a:pt x="47917" y="221767"/>
                  </a:lnTo>
                  <a:lnTo>
                    <a:pt x="35918" y="222219"/>
                  </a:lnTo>
                  <a:lnTo>
                    <a:pt x="23920" y="222088"/>
                  </a:lnTo>
                  <a:lnTo>
                    <a:pt x="11941" y="221399"/>
                  </a:lnTo>
                  <a:lnTo>
                    <a:pt x="0" y="220179"/>
                  </a:lnTo>
                  <a:lnTo>
                    <a:pt x="28177" y="261561"/>
                  </a:lnTo>
                  <a:lnTo>
                    <a:pt x="66330" y="293771"/>
                  </a:lnTo>
                  <a:lnTo>
                    <a:pt x="112330" y="314668"/>
                  </a:lnTo>
                  <a:lnTo>
                    <a:pt x="164045" y="322110"/>
                  </a:lnTo>
                  <a:lnTo>
                    <a:pt x="212655" y="315559"/>
                  </a:lnTo>
                  <a:lnTo>
                    <a:pt x="256370" y="297078"/>
                  </a:lnTo>
                  <a:lnTo>
                    <a:pt x="293433" y="268427"/>
                  </a:lnTo>
                  <a:lnTo>
                    <a:pt x="322084" y="231364"/>
                  </a:lnTo>
                  <a:lnTo>
                    <a:pt x="340565" y="187648"/>
                  </a:lnTo>
                  <a:lnTo>
                    <a:pt x="347116" y="139039"/>
                  </a:lnTo>
                  <a:lnTo>
                    <a:pt x="343548" y="112224"/>
                  </a:lnTo>
                  <a:lnTo>
                    <a:pt x="333506" y="79282"/>
                  </a:lnTo>
                  <a:lnTo>
                    <a:pt x="317985" y="41459"/>
                  </a:lnTo>
                  <a:lnTo>
                    <a:pt x="297980" y="0"/>
                  </a:lnTo>
                  <a:close/>
                </a:path>
              </a:pathLst>
            </a:custGeom>
            <a:solidFill>
              <a:srgbClr val="0093D5"/>
            </a:solidFill>
          </p:spPr>
          <p:txBody>
            <a:bodyPr wrap="square" lIns="0" tIns="0" rIns="0" bIns="0" rtlCol="0"/>
            <a:lstStyle/>
            <a:p>
              <a:endParaRPr sz="1500"/>
            </a:p>
          </p:txBody>
        </p:sp>
      </p:grpSp>
      <p:grpSp>
        <p:nvGrpSpPr>
          <p:cNvPr id="16" name="object 16"/>
          <p:cNvGrpSpPr/>
          <p:nvPr/>
        </p:nvGrpSpPr>
        <p:grpSpPr>
          <a:xfrm>
            <a:off x="9597035" y="1331505"/>
            <a:ext cx="875242" cy="201613"/>
            <a:chOff x="7485223" y="1891389"/>
            <a:chExt cx="1050290" cy="241935"/>
          </a:xfrm>
        </p:grpSpPr>
        <p:sp>
          <p:nvSpPr>
            <p:cNvPr id="17" name="object 17"/>
            <p:cNvSpPr/>
            <p:nvPr/>
          </p:nvSpPr>
          <p:spPr>
            <a:xfrm>
              <a:off x="7745831" y="1953475"/>
              <a:ext cx="532130" cy="117475"/>
            </a:xfrm>
            <a:custGeom>
              <a:avLst/>
              <a:gdLst/>
              <a:ahLst/>
              <a:cxnLst/>
              <a:rect l="l" t="t" r="r" b="b"/>
              <a:pathLst>
                <a:path w="532129" h="117475">
                  <a:moveTo>
                    <a:pt x="531901" y="0"/>
                  </a:moveTo>
                  <a:lnTo>
                    <a:pt x="0" y="0"/>
                  </a:lnTo>
                  <a:lnTo>
                    <a:pt x="0" y="117411"/>
                  </a:lnTo>
                  <a:lnTo>
                    <a:pt x="531901" y="117411"/>
                  </a:lnTo>
                  <a:lnTo>
                    <a:pt x="531901" y="0"/>
                  </a:lnTo>
                  <a:close/>
                </a:path>
              </a:pathLst>
            </a:custGeom>
            <a:solidFill>
              <a:srgbClr val="52A947"/>
            </a:solidFill>
          </p:spPr>
          <p:txBody>
            <a:bodyPr wrap="square" lIns="0" tIns="0" rIns="0" bIns="0" rtlCol="0"/>
            <a:lstStyle/>
            <a:p>
              <a:endParaRPr sz="1500"/>
            </a:p>
          </p:txBody>
        </p:sp>
        <p:sp>
          <p:nvSpPr>
            <p:cNvPr id="18" name="object 18"/>
            <p:cNvSpPr/>
            <p:nvPr/>
          </p:nvSpPr>
          <p:spPr>
            <a:xfrm>
              <a:off x="7497991" y="2012187"/>
              <a:ext cx="175895" cy="36830"/>
            </a:xfrm>
            <a:custGeom>
              <a:avLst/>
              <a:gdLst/>
              <a:ahLst/>
              <a:cxnLst/>
              <a:rect l="l" t="t" r="r" b="b"/>
              <a:pathLst>
                <a:path w="175895" h="36830">
                  <a:moveTo>
                    <a:pt x="175514" y="0"/>
                  </a:moveTo>
                  <a:lnTo>
                    <a:pt x="0" y="0"/>
                  </a:lnTo>
                  <a:lnTo>
                    <a:pt x="0" y="36360"/>
                  </a:lnTo>
                  <a:lnTo>
                    <a:pt x="175514" y="36360"/>
                  </a:lnTo>
                  <a:lnTo>
                    <a:pt x="175514" y="0"/>
                  </a:lnTo>
                  <a:close/>
                </a:path>
              </a:pathLst>
            </a:custGeom>
            <a:solidFill>
              <a:srgbClr val="EDEDED"/>
            </a:solidFill>
          </p:spPr>
          <p:txBody>
            <a:bodyPr wrap="square" lIns="0" tIns="0" rIns="0" bIns="0" rtlCol="0"/>
            <a:lstStyle/>
            <a:p>
              <a:endParaRPr sz="1500"/>
            </a:p>
          </p:txBody>
        </p:sp>
        <p:sp>
          <p:nvSpPr>
            <p:cNvPr id="19" name="object 19"/>
            <p:cNvSpPr/>
            <p:nvPr/>
          </p:nvSpPr>
          <p:spPr>
            <a:xfrm>
              <a:off x="7660807" y="1940746"/>
              <a:ext cx="629920" cy="143510"/>
            </a:xfrm>
            <a:custGeom>
              <a:avLst/>
              <a:gdLst/>
              <a:ahLst/>
              <a:cxnLst/>
              <a:rect l="l" t="t" r="r" b="b"/>
              <a:pathLst>
                <a:path w="629920" h="143510">
                  <a:moveTo>
                    <a:pt x="623951" y="0"/>
                  </a:moveTo>
                  <a:lnTo>
                    <a:pt x="5689" y="0"/>
                  </a:lnTo>
                  <a:lnTo>
                    <a:pt x="0" y="5702"/>
                  </a:lnTo>
                  <a:lnTo>
                    <a:pt x="0" y="137172"/>
                  </a:lnTo>
                  <a:lnTo>
                    <a:pt x="5689" y="142887"/>
                  </a:lnTo>
                  <a:lnTo>
                    <a:pt x="623951" y="142887"/>
                  </a:lnTo>
                  <a:lnTo>
                    <a:pt x="629666" y="137172"/>
                  </a:lnTo>
                  <a:lnTo>
                    <a:pt x="629666" y="117411"/>
                  </a:lnTo>
                  <a:lnTo>
                    <a:pt x="25463" y="117411"/>
                  </a:lnTo>
                  <a:lnTo>
                    <a:pt x="25463" y="25476"/>
                  </a:lnTo>
                  <a:lnTo>
                    <a:pt x="629666" y="25476"/>
                  </a:lnTo>
                  <a:lnTo>
                    <a:pt x="629666" y="5702"/>
                  </a:lnTo>
                  <a:lnTo>
                    <a:pt x="623951" y="0"/>
                  </a:lnTo>
                  <a:close/>
                </a:path>
                <a:path w="629920" h="143510">
                  <a:moveTo>
                    <a:pt x="629666" y="25476"/>
                  </a:moveTo>
                  <a:lnTo>
                    <a:pt x="604189" y="25476"/>
                  </a:lnTo>
                  <a:lnTo>
                    <a:pt x="604189" y="117411"/>
                  </a:lnTo>
                  <a:lnTo>
                    <a:pt x="629666" y="117411"/>
                  </a:lnTo>
                  <a:lnTo>
                    <a:pt x="629666" y="25476"/>
                  </a:lnTo>
                  <a:close/>
                </a:path>
              </a:pathLst>
            </a:custGeom>
            <a:solidFill>
              <a:srgbClr val="1D1D1D"/>
            </a:solidFill>
          </p:spPr>
          <p:txBody>
            <a:bodyPr wrap="square" lIns="0" tIns="0" rIns="0" bIns="0" rtlCol="0"/>
            <a:lstStyle/>
            <a:p>
              <a:endParaRPr sz="1500"/>
            </a:p>
          </p:txBody>
        </p:sp>
        <p:pic>
          <p:nvPicPr>
            <p:cNvPr id="20" name="object 20"/>
            <p:cNvPicPr/>
            <p:nvPr/>
          </p:nvPicPr>
          <p:blipFill>
            <a:blip r:embed="rId5" cstate="print"/>
            <a:stretch>
              <a:fillRect/>
            </a:stretch>
          </p:blipFill>
          <p:spPr>
            <a:xfrm>
              <a:off x="8264992" y="1969695"/>
              <a:ext cx="270065" cy="84975"/>
            </a:xfrm>
            <a:prstGeom prst="rect">
              <a:avLst/>
            </a:prstGeom>
          </p:spPr>
        </p:pic>
        <p:pic>
          <p:nvPicPr>
            <p:cNvPr id="21" name="object 21"/>
            <p:cNvPicPr/>
            <p:nvPr/>
          </p:nvPicPr>
          <p:blipFill>
            <a:blip r:embed="rId6" cstate="print"/>
            <a:stretch>
              <a:fillRect/>
            </a:stretch>
          </p:blipFill>
          <p:spPr>
            <a:xfrm>
              <a:off x="7485223" y="1891389"/>
              <a:ext cx="201046" cy="241592"/>
            </a:xfrm>
            <a:prstGeom prst="rect">
              <a:avLst/>
            </a:prstGeom>
          </p:spPr>
        </p:pic>
        <p:sp>
          <p:nvSpPr>
            <p:cNvPr id="22" name="object 22"/>
            <p:cNvSpPr/>
            <p:nvPr/>
          </p:nvSpPr>
          <p:spPr>
            <a:xfrm>
              <a:off x="7843367" y="1940750"/>
              <a:ext cx="342265" cy="84455"/>
            </a:xfrm>
            <a:custGeom>
              <a:avLst/>
              <a:gdLst/>
              <a:ahLst/>
              <a:cxnLst/>
              <a:rect l="l" t="t" r="r" b="b"/>
              <a:pathLst>
                <a:path w="342265" h="84455">
                  <a:moveTo>
                    <a:pt x="25501" y="5715"/>
                  </a:moveTo>
                  <a:lnTo>
                    <a:pt x="19786" y="12"/>
                  </a:lnTo>
                  <a:lnTo>
                    <a:pt x="5715" y="12"/>
                  </a:lnTo>
                  <a:lnTo>
                    <a:pt x="0" y="5715"/>
                  </a:lnTo>
                  <a:lnTo>
                    <a:pt x="0" y="78473"/>
                  </a:lnTo>
                  <a:lnTo>
                    <a:pt x="5715" y="84188"/>
                  </a:lnTo>
                  <a:lnTo>
                    <a:pt x="12738" y="84188"/>
                  </a:lnTo>
                  <a:lnTo>
                    <a:pt x="19786" y="84188"/>
                  </a:lnTo>
                  <a:lnTo>
                    <a:pt x="25501" y="78473"/>
                  </a:lnTo>
                  <a:lnTo>
                    <a:pt x="25501" y="5715"/>
                  </a:lnTo>
                  <a:close/>
                </a:path>
                <a:path w="342265" h="84455">
                  <a:moveTo>
                    <a:pt x="130886" y="5702"/>
                  </a:moveTo>
                  <a:lnTo>
                    <a:pt x="125196" y="0"/>
                  </a:lnTo>
                  <a:lnTo>
                    <a:pt x="111112" y="0"/>
                  </a:lnTo>
                  <a:lnTo>
                    <a:pt x="105422" y="5702"/>
                  </a:lnTo>
                  <a:lnTo>
                    <a:pt x="105422" y="55372"/>
                  </a:lnTo>
                  <a:lnTo>
                    <a:pt x="111112" y="61074"/>
                  </a:lnTo>
                  <a:lnTo>
                    <a:pt x="118148" y="61074"/>
                  </a:lnTo>
                  <a:lnTo>
                    <a:pt x="125196" y="61074"/>
                  </a:lnTo>
                  <a:lnTo>
                    <a:pt x="130886" y="55372"/>
                  </a:lnTo>
                  <a:lnTo>
                    <a:pt x="130886" y="5702"/>
                  </a:lnTo>
                  <a:close/>
                </a:path>
                <a:path w="342265" h="84455">
                  <a:moveTo>
                    <a:pt x="236296" y="5715"/>
                  </a:moveTo>
                  <a:lnTo>
                    <a:pt x="230606" y="12"/>
                  </a:lnTo>
                  <a:lnTo>
                    <a:pt x="216535" y="12"/>
                  </a:lnTo>
                  <a:lnTo>
                    <a:pt x="210820" y="5715"/>
                  </a:lnTo>
                  <a:lnTo>
                    <a:pt x="210820" y="78473"/>
                  </a:lnTo>
                  <a:lnTo>
                    <a:pt x="216535" y="84188"/>
                  </a:lnTo>
                  <a:lnTo>
                    <a:pt x="223558" y="84188"/>
                  </a:lnTo>
                  <a:lnTo>
                    <a:pt x="230606" y="84188"/>
                  </a:lnTo>
                  <a:lnTo>
                    <a:pt x="236296" y="78473"/>
                  </a:lnTo>
                  <a:lnTo>
                    <a:pt x="236296" y="5715"/>
                  </a:lnTo>
                  <a:close/>
                </a:path>
                <a:path w="342265" h="84455">
                  <a:moveTo>
                    <a:pt x="341693" y="5702"/>
                  </a:moveTo>
                  <a:lnTo>
                    <a:pt x="336003" y="0"/>
                  </a:lnTo>
                  <a:lnTo>
                    <a:pt x="321932" y="0"/>
                  </a:lnTo>
                  <a:lnTo>
                    <a:pt x="316217" y="5702"/>
                  </a:lnTo>
                  <a:lnTo>
                    <a:pt x="316217" y="55372"/>
                  </a:lnTo>
                  <a:lnTo>
                    <a:pt x="321932" y="61074"/>
                  </a:lnTo>
                  <a:lnTo>
                    <a:pt x="328955" y="61074"/>
                  </a:lnTo>
                  <a:lnTo>
                    <a:pt x="336003" y="61074"/>
                  </a:lnTo>
                  <a:lnTo>
                    <a:pt x="341693" y="55372"/>
                  </a:lnTo>
                  <a:lnTo>
                    <a:pt x="341693" y="5702"/>
                  </a:lnTo>
                  <a:close/>
                </a:path>
              </a:pathLst>
            </a:custGeom>
            <a:solidFill>
              <a:srgbClr val="1D1D1D"/>
            </a:solidFill>
          </p:spPr>
          <p:txBody>
            <a:bodyPr wrap="square" lIns="0" tIns="0" rIns="0" bIns="0" rtlCol="0"/>
            <a:lstStyle/>
            <a:p>
              <a:endParaRPr sz="1500"/>
            </a:p>
          </p:txBody>
        </p:sp>
      </p:grpSp>
      <p:grpSp>
        <p:nvGrpSpPr>
          <p:cNvPr id="23" name="object 23"/>
          <p:cNvGrpSpPr/>
          <p:nvPr/>
        </p:nvGrpSpPr>
        <p:grpSpPr>
          <a:xfrm>
            <a:off x="9016017" y="925400"/>
            <a:ext cx="319088" cy="726016"/>
            <a:chOff x="6973154" y="1358502"/>
            <a:chExt cx="382905" cy="871219"/>
          </a:xfrm>
        </p:grpSpPr>
        <p:sp>
          <p:nvSpPr>
            <p:cNvPr id="24" name="object 24"/>
            <p:cNvSpPr/>
            <p:nvPr/>
          </p:nvSpPr>
          <p:spPr>
            <a:xfrm>
              <a:off x="6984292" y="1502406"/>
              <a:ext cx="360045" cy="716280"/>
            </a:xfrm>
            <a:custGeom>
              <a:avLst/>
              <a:gdLst/>
              <a:ahLst/>
              <a:cxnLst/>
              <a:rect l="l" t="t" r="r" b="b"/>
              <a:pathLst>
                <a:path w="360045" h="716280">
                  <a:moveTo>
                    <a:pt x="81711" y="105536"/>
                  </a:moveTo>
                  <a:lnTo>
                    <a:pt x="12026" y="231838"/>
                  </a:lnTo>
                  <a:lnTo>
                    <a:pt x="0" y="278510"/>
                  </a:lnTo>
                  <a:lnTo>
                    <a:pt x="0" y="661301"/>
                  </a:lnTo>
                  <a:lnTo>
                    <a:pt x="4281" y="682505"/>
                  </a:lnTo>
                  <a:lnTo>
                    <a:pt x="15957" y="699819"/>
                  </a:lnTo>
                  <a:lnTo>
                    <a:pt x="33272" y="711491"/>
                  </a:lnTo>
                  <a:lnTo>
                    <a:pt x="54470" y="715771"/>
                  </a:lnTo>
                  <a:lnTo>
                    <a:pt x="305549" y="715771"/>
                  </a:lnTo>
                  <a:lnTo>
                    <a:pt x="326752" y="711491"/>
                  </a:lnTo>
                  <a:lnTo>
                    <a:pt x="344066" y="699819"/>
                  </a:lnTo>
                  <a:lnTo>
                    <a:pt x="355739" y="682505"/>
                  </a:lnTo>
                  <a:lnTo>
                    <a:pt x="360019" y="661301"/>
                  </a:lnTo>
                  <a:lnTo>
                    <a:pt x="360019" y="278510"/>
                  </a:lnTo>
                  <a:lnTo>
                    <a:pt x="347992" y="231838"/>
                  </a:lnTo>
                  <a:lnTo>
                    <a:pt x="278307" y="105536"/>
                  </a:lnTo>
                </a:path>
                <a:path w="360045" h="716280">
                  <a:moveTo>
                    <a:pt x="309803" y="105536"/>
                  </a:moveTo>
                  <a:lnTo>
                    <a:pt x="50215" y="105536"/>
                  </a:lnTo>
                  <a:lnTo>
                    <a:pt x="37961" y="103062"/>
                  </a:lnTo>
                  <a:lnTo>
                    <a:pt x="27954" y="96313"/>
                  </a:lnTo>
                  <a:lnTo>
                    <a:pt x="21206" y="86302"/>
                  </a:lnTo>
                  <a:lnTo>
                    <a:pt x="18732" y="74040"/>
                  </a:lnTo>
                  <a:lnTo>
                    <a:pt x="18732" y="31495"/>
                  </a:lnTo>
                  <a:lnTo>
                    <a:pt x="21206" y="19234"/>
                  </a:lnTo>
                  <a:lnTo>
                    <a:pt x="27954" y="9223"/>
                  </a:lnTo>
                  <a:lnTo>
                    <a:pt x="37961" y="2474"/>
                  </a:lnTo>
                  <a:lnTo>
                    <a:pt x="50215" y="0"/>
                  </a:lnTo>
                  <a:lnTo>
                    <a:pt x="309803" y="0"/>
                  </a:lnTo>
                  <a:lnTo>
                    <a:pt x="322059" y="2474"/>
                  </a:lnTo>
                  <a:lnTo>
                    <a:pt x="332071" y="9223"/>
                  </a:lnTo>
                  <a:lnTo>
                    <a:pt x="338823" y="19234"/>
                  </a:lnTo>
                  <a:lnTo>
                    <a:pt x="341299" y="31495"/>
                  </a:lnTo>
                  <a:lnTo>
                    <a:pt x="341299" y="74040"/>
                  </a:lnTo>
                  <a:lnTo>
                    <a:pt x="338823" y="86302"/>
                  </a:lnTo>
                  <a:lnTo>
                    <a:pt x="332071" y="96313"/>
                  </a:lnTo>
                  <a:lnTo>
                    <a:pt x="322059" y="103062"/>
                  </a:lnTo>
                  <a:lnTo>
                    <a:pt x="309803" y="105536"/>
                  </a:lnTo>
                  <a:close/>
                </a:path>
              </a:pathLst>
            </a:custGeom>
            <a:ln w="22275">
              <a:solidFill>
                <a:srgbClr val="074848"/>
              </a:solidFill>
            </a:ln>
          </p:spPr>
          <p:txBody>
            <a:bodyPr wrap="square" lIns="0" tIns="0" rIns="0" bIns="0" rtlCol="0"/>
            <a:lstStyle/>
            <a:p>
              <a:endParaRPr sz="1500"/>
            </a:p>
          </p:txBody>
        </p:sp>
        <p:pic>
          <p:nvPicPr>
            <p:cNvPr id="25" name="object 25"/>
            <p:cNvPicPr/>
            <p:nvPr/>
          </p:nvPicPr>
          <p:blipFill>
            <a:blip r:embed="rId7" cstate="print"/>
            <a:stretch>
              <a:fillRect/>
            </a:stretch>
          </p:blipFill>
          <p:spPr>
            <a:xfrm>
              <a:off x="7054866" y="1358502"/>
              <a:ext cx="218871" cy="155041"/>
            </a:xfrm>
            <a:prstGeom prst="rect">
              <a:avLst/>
            </a:prstGeom>
          </p:spPr>
        </p:pic>
        <p:sp>
          <p:nvSpPr>
            <p:cNvPr id="26" name="object 26"/>
            <p:cNvSpPr/>
            <p:nvPr/>
          </p:nvSpPr>
          <p:spPr>
            <a:xfrm>
              <a:off x="7028834" y="1877265"/>
              <a:ext cx="271145" cy="296545"/>
            </a:xfrm>
            <a:custGeom>
              <a:avLst/>
              <a:gdLst/>
              <a:ahLst/>
              <a:cxnLst/>
              <a:rect l="l" t="t" r="r" b="b"/>
              <a:pathLst>
                <a:path w="271145" h="296544">
                  <a:moveTo>
                    <a:pt x="12029" y="85"/>
                  </a:moveTo>
                  <a:lnTo>
                    <a:pt x="0" y="0"/>
                  </a:lnTo>
                  <a:lnTo>
                    <a:pt x="0" y="291909"/>
                  </a:lnTo>
                  <a:lnTo>
                    <a:pt x="4457" y="296367"/>
                  </a:lnTo>
                  <a:lnTo>
                    <a:pt x="9931" y="296367"/>
                  </a:lnTo>
                  <a:lnTo>
                    <a:pt x="266484" y="296367"/>
                  </a:lnTo>
                  <a:lnTo>
                    <a:pt x="270929" y="291909"/>
                  </a:lnTo>
                  <a:lnTo>
                    <a:pt x="270929" y="63487"/>
                  </a:lnTo>
                  <a:lnTo>
                    <a:pt x="246873" y="62943"/>
                  </a:lnTo>
                  <a:lnTo>
                    <a:pt x="222937" y="60577"/>
                  </a:lnTo>
                  <a:lnTo>
                    <a:pt x="199261" y="56341"/>
                  </a:lnTo>
                  <a:lnTo>
                    <a:pt x="175983" y="50190"/>
                  </a:lnTo>
                  <a:lnTo>
                    <a:pt x="143911" y="38706"/>
                  </a:lnTo>
                  <a:lnTo>
                    <a:pt x="112307" y="25819"/>
                  </a:lnTo>
                  <a:lnTo>
                    <a:pt x="80505" y="13675"/>
                  </a:lnTo>
                  <a:lnTo>
                    <a:pt x="47840" y="4419"/>
                  </a:lnTo>
                  <a:lnTo>
                    <a:pt x="35983" y="2269"/>
                  </a:lnTo>
                  <a:lnTo>
                    <a:pt x="24034" y="833"/>
                  </a:lnTo>
                  <a:lnTo>
                    <a:pt x="12029" y="85"/>
                  </a:lnTo>
                  <a:close/>
                </a:path>
              </a:pathLst>
            </a:custGeom>
            <a:solidFill>
              <a:srgbClr val="52A947"/>
            </a:solidFill>
          </p:spPr>
          <p:txBody>
            <a:bodyPr wrap="square" lIns="0" tIns="0" rIns="0" bIns="0" rtlCol="0"/>
            <a:lstStyle/>
            <a:p>
              <a:endParaRPr sz="1500"/>
            </a:p>
          </p:txBody>
        </p:sp>
      </p:grpSp>
      <p:sp>
        <p:nvSpPr>
          <p:cNvPr id="27" name="object 3">
            <a:extLst>
              <a:ext uri="{FF2B5EF4-FFF2-40B4-BE49-F238E27FC236}">
                <a16:creationId xmlns:a16="http://schemas.microsoft.com/office/drawing/2014/main" id="{37D93510-C9CC-D8D4-1EFC-29AC32863167}"/>
              </a:ext>
            </a:extLst>
          </p:cNvPr>
          <p:cNvSpPr/>
          <p:nvPr/>
        </p:nvSpPr>
        <p:spPr>
          <a:xfrm>
            <a:off x="1329754" y="1770073"/>
            <a:ext cx="2518355"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s-419" sz="1100" b="1" dirty="0">
                <a:solidFill>
                  <a:srgbClr val="FFFFFF"/>
                </a:solidFill>
                <a:latin typeface="Corbel" panose="020B0503020204020204" pitchFamily="34" charset="0"/>
                <a:cs typeface="Montserrat"/>
              </a:rPr>
              <a:t>TRATAMIENTO/MANEJO</a:t>
            </a:r>
          </a:p>
        </p:txBody>
      </p:sp>
      <p:sp>
        <p:nvSpPr>
          <p:cNvPr id="29" name="object 3">
            <a:extLst>
              <a:ext uri="{FF2B5EF4-FFF2-40B4-BE49-F238E27FC236}">
                <a16:creationId xmlns:a16="http://schemas.microsoft.com/office/drawing/2014/main" id="{9E3B67C9-2726-7ED6-39C0-2C7616AC26F6}"/>
              </a:ext>
            </a:extLst>
          </p:cNvPr>
          <p:cNvSpPr/>
          <p:nvPr/>
        </p:nvSpPr>
        <p:spPr>
          <a:xfrm>
            <a:off x="4547337" y="1760137"/>
            <a:ext cx="2750075"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s-419" sz="1100" b="1" dirty="0">
                <a:solidFill>
                  <a:srgbClr val="FFFFFF"/>
                </a:solidFill>
                <a:latin typeface="Corbel" panose="020B0503020204020204" pitchFamily="34" charset="0"/>
                <a:cs typeface="Montserrat"/>
              </a:rPr>
              <a:t>PREVENCIÓN MEDIANTE LA VACUNACIÓN</a:t>
            </a:r>
          </a:p>
        </p:txBody>
      </p:sp>
      <p:pic>
        <p:nvPicPr>
          <p:cNvPr id="4" name="Picture 3">
            <a:extLst>
              <a:ext uri="{FF2B5EF4-FFF2-40B4-BE49-F238E27FC236}">
                <a16:creationId xmlns:a16="http://schemas.microsoft.com/office/drawing/2014/main" id="{2BC2D992-B556-729E-0995-BBA6EDBE796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628105" y="695670"/>
            <a:ext cx="457200" cy="1016000"/>
          </a:xfrm>
          <a:prstGeom prst="rect">
            <a:avLst/>
          </a:prstGeom>
        </p:spPr>
      </p:pic>
      <p:sp>
        <p:nvSpPr>
          <p:cNvPr id="5" name="object 3">
            <a:extLst>
              <a:ext uri="{FF2B5EF4-FFF2-40B4-BE49-F238E27FC236}">
                <a16:creationId xmlns:a16="http://schemas.microsoft.com/office/drawing/2014/main" id="{BE2CA28B-F4F1-6745-B058-4A24B17AFFE0}"/>
              </a:ext>
            </a:extLst>
          </p:cNvPr>
          <p:cNvSpPr/>
          <p:nvPr/>
        </p:nvSpPr>
        <p:spPr>
          <a:xfrm>
            <a:off x="7720866" y="1756491"/>
            <a:ext cx="4268969"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s-419" sz="1100" b="1" dirty="0">
                <a:solidFill>
                  <a:srgbClr val="FFFFFF"/>
                </a:solidFill>
                <a:latin typeface="Corbel" panose="020B0503020204020204" pitchFamily="34" charset="0"/>
                <a:cs typeface="Montserrat"/>
              </a:rPr>
              <a:t>PREVENCIÓN CON ANTICUERPOS MONOCLONALES (MAB)</a:t>
            </a:r>
          </a:p>
        </p:txBody>
      </p:sp>
      <p:sp>
        <p:nvSpPr>
          <p:cNvPr id="3" name="Footer Placeholder 57">
            <a:extLst>
              <a:ext uri="{FF2B5EF4-FFF2-40B4-BE49-F238E27FC236}">
                <a16:creationId xmlns:a16="http://schemas.microsoft.com/office/drawing/2014/main" id="{1701F634-05EB-CB74-BCDD-44AD99EF6719}"/>
              </a:ext>
            </a:extLst>
          </p:cNvPr>
          <p:cNvSpPr>
            <a:spLocks noGrp="1"/>
          </p:cNvSpPr>
          <p:nvPr>
            <p:ph type="ftr" sz="quarter" idx="3"/>
          </p:nvPr>
        </p:nvSpPr>
        <p:spPr>
          <a:xfrm>
            <a:off x="7093726" y="6594081"/>
            <a:ext cx="4873214" cy="173389"/>
          </a:xfrm>
        </p:spPr>
        <p:txBody>
          <a:bodyPr/>
          <a:lstStyle/>
          <a:p>
            <a:r>
              <a:rPr lang="es-419" dirty="0"/>
              <a:t>Diapositiva original elaborada por la Organización Mundial de la Salud y PATH. Enero de 2026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426768" y="1565226"/>
            <a:ext cx="3865583" cy="3886200"/>
          </a:xfrm>
          <a:prstGeom prst="rect">
            <a:avLst/>
          </a:prstGeom>
        </p:spPr>
      </p:pic>
      <p:grpSp>
        <p:nvGrpSpPr>
          <p:cNvPr id="3" name="object 3"/>
          <p:cNvGrpSpPr/>
          <p:nvPr/>
        </p:nvGrpSpPr>
        <p:grpSpPr>
          <a:xfrm>
            <a:off x="5410446" y="5178940"/>
            <a:ext cx="268817" cy="268817"/>
            <a:chOff x="6492535" y="6466797"/>
            <a:chExt cx="322580" cy="322580"/>
          </a:xfrm>
        </p:grpSpPr>
        <p:sp>
          <p:nvSpPr>
            <p:cNvPr id="4" name="object 4"/>
            <p:cNvSpPr/>
            <p:nvPr/>
          </p:nvSpPr>
          <p:spPr>
            <a:xfrm>
              <a:off x="6505235" y="6479497"/>
              <a:ext cx="297180" cy="297180"/>
            </a:xfrm>
            <a:custGeom>
              <a:avLst/>
              <a:gdLst/>
              <a:ahLst/>
              <a:cxnLst/>
              <a:rect l="l" t="t" r="r" b="b"/>
              <a:pathLst>
                <a:path w="297179" h="297179">
                  <a:moveTo>
                    <a:pt x="148335" y="0"/>
                  </a:moveTo>
                  <a:lnTo>
                    <a:pt x="101448" y="7561"/>
                  </a:lnTo>
                  <a:lnTo>
                    <a:pt x="60728" y="28619"/>
                  </a:lnTo>
                  <a:lnTo>
                    <a:pt x="28619" y="60728"/>
                  </a:lnTo>
                  <a:lnTo>
                    <a:pt x="7561" y="101448"/>
                  </a:lnTo>
                  <a:lnTo>
                    <a:pt x="0" y="148335"/>
                  </a:lnTo>
                  <a:lnTo>
                    <a:pt x="7561" y="195223"/>
                  </a:lnTo>
                  <a:lnTo>
                    <a:pt x="28619" y="235943"/>
                  </a:lnTo>
                  <a:lnTo>
                    <a:pt x="60728" y="268052"/>
                  </a:lnTo>
                  <a:lnTo>
                    <a:pt x="101448" y="289110"/>
                  </a:lnTo>
                  <a:lnTo>
                    <a:pt x="148335" y="296671"/>
                  </a:lnTo>
                  <a:lnTo>
                    <a:pt x="195223" y="289110"/>
                  </a:lnTo>
                  <a:lnTo>
                    <a:pt x="235943" y="268052"/>
                  </a:lnTo>
                  <a:lnTo>
                    <a:pt x="268052" y="235943"/>
                  </a:lnTo>
                  <a:lnTo>
                    <a:pt x="289110" y="195223"/>
                  </a:lnTo>
                  <a:lnTo>
                    <a:pt x="296671" y="148335"/>
                  </a:lnTo>
                  <a:lnTo>
                    <a:pt x="289110" y="101448"/>
                  </a:lnTo>
                  <a:lnTo>
                    <a:pt x="268052" y="60728"/>
                  </a:lnTo>
                  <a:lnTo>
                    <a:pt x="235943" y="28619"/>
                  </a:lnTo>
                  <a:lnTo>
                    <a:pt x="195223" y="7561"/>
                  </a:lnTo>
                  <a:lnTo>
                    <a:pt x="148335" y="0"/>
                  </a:lnTo>
                  <a:close/>
                </a:path>
              </a:pathLst>
            </a:custGeom>
            <a:solidFill>
              <a:srgbClr val="F9E6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 name="object 5"/>
            <p:cNvSpPr/>
            <p:nvPr/>
          </p:nvSpPr>
          <p:spPr>
            <a:xfrm>
              <a:off x="6505235" y="6479497"/>
              <a:ext cx="297180" cy="297180"/>
            </a:xfrm>
            <a:custGeom>
              <a:avLst/>
              <a:gdLst/>
              <a:ahLst/>
              <a:cxnLst/>
              <a:rect l="l" t="t" r="r" b="b"/>
              <a:pathLst>
                <a:path w="297179" h="297179">
                  <a:moveTo>
                    <a:pt x="148335" y="296671"/>
                  </a:moveTo>
                  <a:lnTo>
                    <a:pt x="195223" y="289110"/>
                  </a:lnTo>
                  <a:lnTo>
                    <a:pt x="235943" y="268052"/>
                  </a:lnTo>
                  <a:lnTo>
                    <a:pt x="268052" y="235943"/>
                  </a:lnTo>
                  <a:lnTo>
                    <a:pt x="289110" y="195223"/>
                  </a:lnTo>
                  <a:lnTo>
                    <a:pt x="296671" y="148335"/>
                  </a:lnTo>
                  <a:lnTo>
                    <a:pt x="289110" y="101448"/>
                  </a:lnTo>
                  <a:lnTo>
                    <a:pt x="268052" y="60728"/>
                  </a:lnTo>
                  <a:lnTo>
                    <a:pt x="235943" y="28619"/>
                  </a:lnTo>
                  <a:lnTo>
                    <a:pt x="195223" y="7561"/>
                  </a:lnTo>
                  <a:lnTo>
                    <a:pt x="148335" y="0"/>
                  </a:lnTo>
                  <a:lnTo>
                    <a:pt x="101448" y="7561"/>
                  </a:lnTo>
                  <a:lnTo>
                    <a:pt x="60728" y="28619"/>
                  </a:lnTo>
                  <a:lnTo>
                    <a:pt x="28619" y="60728"/>
                  </a:lnTo>
                  <a:lnTo>
                    <a:pt x="7561" y="101448"/>
                  </a:lnTo>
                  <a:lnTo>
                    <a:pt x="0" y="148335"/>
                  </a:lnTo>
                  <a:lnTo>
                    <a:pt x="7561" y="195223"/>
                  </a:lnTo>
                  <a:lnTo>
                    <a:pt x="28619" y="235943"/>
                  </a:lnTo>
                  <a:lnTo>
                    <a:pt x="60728" y="268052"/>
                  </a:lnTo>
                  <a:lnTo>
                    <a:pt x="101448" y="289110"/>
                  </a:lnTo>
                  <a:lnTo>
                    <a:pt x="148335" y="296671"/>
                  </a:lnTo>
                  <a:close/>
                </a:path>
              </a:pathLst>
            </a:custGeom>
            <a:ln w="127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
        <p:nvSpPr>
          <p:cNvPr id="6" name="object 6"/>
          <p:cNvSpPr txBox="1"/>
          <p:nvPr/>
        </p:nvSpPr>
        <p:spPr>
          <a:xfrm>
            <a:off x="2315209" y="2739558"/>
            <a:ext cx="2256791" cy="841683"/>
          </a:xfrm>
          <a:prstGeom prst="rect">
            <a:avLst/>
          </a:prstGeom>
        </p:spPr>
        <p:txBody>
          <a:bodyPr vert="horz" wrap="square" lIns="0" tIns="10583" rIns="0" bIns="0" rtlCol="0">
            <a:spAutoFit/>
          </a:bodyPr>
          <a:lstStyle/>
          <a:p>
            <a:pPr marL="10583" marR="0" lvl="0" indent="0" algn="l" defTabSz="914400" rtl="0" eaLnBrk="1" fontAlgn="auto" latinLnBrk="0" hangingPunct="1">
              <a:lnSpc>
                <a:spcPts val="3200"/>
              </a:lnSpc>
              <a:spcBef>
                <a:spcPts val="0"/>
              </a:spcBef>
              <a:spcAft>
                <a:spcPts val="0"/>
              </a:spcAft>
              <a:buClrTx/>
              <a:buSzTx/>
              <a:buFontTx/>
              <a:buNone/>
              <a:tabLst/>
              <a:defRPr/>
            </a:pPr>
            <a:r>
              <a:rPr kumimoji="0" lang="es-419" sz="3333" b="1" i="0" u="none" strike="noStrike" cap="none" normalizeH="0" baseline="0" noProof="0">
                <a:ln>
                  <a:noFill/>
                </a:ln>
                <a:solidFill>
                  <a:srgbClr val="D71E62"/>
                </a:solidFill>
                <a:effectLst/>
                <a:uLnTx/>
                <a:uFillTx/>
                <a:latin typeface="Corbel" panose="020B0503020204020204" pitchFamily="34" charset="0"/>
                <a:ea typeface="+mn-ea"/>
                <a:cs typeface="Montserrat-SemiBold"/>
              </a:rPr>
              <a:t>VSR</a:t>
            </a:r>
          </a:p>
          <a:p>
            <a:pPr marL="10583" marR="0" lvl="0" indent="0" algn="l" defTabSz="914400" rtl="0" eaLnBrk="1" fontAlgn="auto" latinLnBrk="0" hangingPunct="1">
              <a:lnSpc>
                <a:spcPts val="3200"/>
              </a:lnSpc>
              <a:spcBef>
                <a:spcPts val="0"/>
              </a:spcBef>
              <a:spcAft>
                <a:spcPts val="0"/>
              </a:spcAft>
              <a:buClrTx/>
              <a:buSzTx/>
              <a:buFontTx/>
              <a:buNone/>
              <a:tabLst/>
              <a:defRPr/>
            </a:pPr>
            <a:r>
              <a:rPr kumimoji="0" lang="es-419" sz="3333" b="1" i="0" u="none" strike="noStrike" cap="none" normalizeH="0" baseline="0" noProof="0">
                <a:ln>
                  <a:noFill/>
                </a:ln>
                <a:solidFill>
                  <a:srgbClr val="D71E62"/>
                </a:solidFill>
                <a:effectLst/>
                <a:uLnTx/>
                <a:uFillTx/>
                <a:latin typeface="Corbel" panose="020B0503020204020204" pitchFamily="34" charset="0"/>
                <a:ea typeface="+mn-ea"/>
                <a:cs typeface="Montserrat-SemiBold"/>
              </a:rPr>
              <a:t>31,1 %</a:t>
            </a:r>
          </a:p>
        </p:txBody>
      </p:sp>
      <p:sp>
        <p:nvSpPr>
          <p:cNvPr id="8" name="object 8"/>
          <p:cNvSpPr txBox="1"/>
          <p:nvPr/>
        </p:nvSpPr>
        <p:spPr>
          <a:xfrm>
            <a:off x="2315209" y="3614878"/>
            <a:ext cx="1065943" cy="226130"/>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lang="es-419" sz="1400" b="0" i="0" u="none" strike="noStrike" cap="none" normalizeH="0" baseline="0" noProof="0">
                <a:ln>
                  <a:noFill/>
                </a:ln>
                <a:solidFill>
                  <a:srgbClr val="D71E62"/>
                </a:solidFill>
                <a:effectLst/>
                <a:uLnTx/>
                <a:uFillTx/>
                <a:latin typeface="Corbel" panose="020B0503020204020204" pitchFamily="34" charset="0"/>
                <a:ea typeface="+mn-ea"/>
                <a:cs typeface="WorkSans-Light"/>
              </a:rPr>
              <a:t>(28,4; 34,2)</a:t>
            </a:r>
          </a:p>
        </p:txBody>
      </p:sp>
      <p:sp>
        <p:nvSpPr>
          <p:cNvPr id="9" name="object 9"/>
          <p:cNvSpPr txBox="1"/>
          <p:nvPr/>
        </p:nvSpPr>
        <p:spPr>
          <a:xfrm>
            <a:off x="1744262" y="5518091"/>
            <a:ext cx="910916" cy="641735"/>
          </a:xfrm>
          <a:prstGeom prst="rect">
            <a:avLst/>
          </a:prstGeom>
        </p:spPr>
        <p:txBody>
          <a:bodyPr vert="horz" wrap="square" lIns="0" tIns="25929" rIns="0" bIns="0" rtlCol="0">
            <a:spAutoFit/>
          </a:bodyPr>
          <a:lstStyle/>
          <a:p>
            <a:pPr marL="10583" marR="4233" lvl="0" indent="0" algn="l" defTabSz="914400" rtl="0" eaLnBrk="1" fontAlgn="auto" latinLnBrk="0" hangingPunct="1">
              <a:spcBef>
                <a:spcPts val="204"/>
              </a:spcBef>
              <a:spcAft>
                <a:spcPts val="0"/>
              </a:spcAft>
              <a:buClrTx/>
              <a:buSzTx/>
              <a:buFontTx/>
              <a:buNone/>
              <a:tabLst/>
              <a:defRPr/>
            </a:pPr>
            <a:r>
              <a:rPr kumimoji="0" lang="es-419" sz="1400" b="1" i="0" u="none" strike="noStrike" cap="none" normalizeH="0" baseline="0" noProof="0">
                <a:ln>
                  <a:noFill/>
                </a:ln>
                <a:solidFill>
                  <a:srgbClr val="D71E62"/>
                </a:solidFill>
                <a:effectLst/>
                <a:uLnTx/>
                <a:uFillTx/>
                <a:latin typeface="Corbel" panose="020B0503020204020204" pitchFamily="34" charset="0"/>
                <a:ea typeface="+mn-ea"/>
                <a:cs typeface="Montserrat-SemiBold"/>
              </a:rPr>
              <a:t>Rinovirus 7,5 %</a:t>
            </a:r>
          </a:p>
          <a:p>
            <a:pPr marL="10583" marR="0" lvl="0" indent="0" algn="l" defTabSz="914400" rtl="0" eaLnBrk="1" fontAlgn="auto" latinLnBrk="0" hangingPunct="1">
              <a:spcBef>
                <a:spcPts val="37"/>
              </a:spcBef>
              <a:spcAft>
                <a:spcPts val="0"/>
              </a:spcAft>
              <a:buClrTx/>
              <a:buSzTx/>
              <a:buFontTx/>
              <a:buNone/>
              <a:tabLst/>
              <a:defRPr/>
            </a:pPr>
            <a:r>
              <a:rPr kumimoji="0" lang="es-419" sz="1200" b="0" i="0" u="none" strike="noStrike" cap="none" normalizeH="0" baseline="0" noProof="0">
                <a:ln>
                  <a:noFill/>
                </a:ln>
                <a:solidFill>
                  <a:srgbClr val="D71E62"/>
                </a:solidFill>
                <a:effectLst/>
                <a:uLnTx/>
                <a:uFillTx/>
                <a:latin typeface="Corbel" panose="020B0503020204020204" pitchFamily="34" charset="0"/>
                <a:ea typeface="+mn-ea"/>
                <a:cs typeface="WorkSans-Light"/>
              </a:rPr>
              <a:t>(5,3; 10,1)</a:t>
            </a:r>
          </a:p>
        </p:txBody>
      </p:sp>
      <p:sp>
        <p:nvSpPr>
          <p:cNvPr id="10" name="object 10"/>
          <p:cNvSpPr txBox="1"/>
          <p:nvPr/>
        </p:nvSpPr>
        <p:spPr>
          <a:xfrm>
            <a:off x="3078112" y="5518091"/>
            <a:ext cx="809366" cy="641735"/>
          </a:xfrm>
          <a:prstGeom prst="rect">
            <a:avLst/>
          </a:prstGeom>
        </p:spPr>
        <p:txBody>
          <a:bodyPr vert="horz" wrap="square" lIns="0" tIns="25929" rIns="0" bIns="0" rtlCol="0">
            <a:spAutoFit/>
          </a:bodyPr>
          <a:lstStyle/>
          <a:p>
            <a:pPr marL="10583" marR="17462" lvl="0" indent="0" algn="l" defTabSz="914400" rtl="0" eaLnBrk="1" fontAlgn="auto" latinLnBrk="0" hangingPunct="1">
              <a:spcBef>
                <a:spcPts val="204"/>
              </a:spcBef>
              <a:spcAft>
                <a:spcPts val="0"/>
              </a:spcAft>
              <a:buClrTx/>
              <a:buSzTx/>
              <a:buFontTx/>
              <a:buNone/>
              <a:tabLst/>
              <a:defRPr/>
            </a:pPr>
            <a:r>
              <a:rPr kumimoji="0" lang="es-419" sz="1400" b="1" i="0" u="none" strike="noStrike" cap="none" normalizeH="0" baseline="0" noProof="0">
                <a:ln>
                  <a:noFill/>
                </a:ln>
                <a:solidFill>
                  <a:srgbClr val="D71E62"/>
                </a:solidFill>
                <a:effectLst/>
                <a:uLnTx/>
                <a:uFillTx/>
                <a:latin typeface="Corbel" panose="020B0503020204020204" pitchFamily="34" charset="0"/>
                <a:ea typeface="+mn-ea"/>
                <a:cs typeface="Montserrat-SemiBold"/>
              </a:rPr>
              <a:t>hMPV 7,5 %</a:t>
            </a:r>
          </a:p>
          <a:p>
            <a:pPr marL="10583" marR="0" lvl="0" indent="0" algn="l" defTabSz="914400" rtl="0" eaLnBrk="1" fontAlgn="auto" latinLnBrk="0" hangingPunct="1">
              <a:spcBef>
                <a:spcPts val="37"/>
              </a:spcBef>
              <a:spcAft>
                <a:spcPts val="0"/>
              </a:spcAft>
              <a:buClrTx/>
              <a:buSzTx/>
              <a:buFontTx/>
              <a:buNone/>
              <a:tabLst/>
              <a:defRPr/>
            </a:pPr>
            <a:r>
              <a:rPr kumimoji="0" lang="es-419" sz="1200" b="0" i="0" u="none" strike="noStrike" cap="none" normalizeH="0" baseline="0" noProof="0">
                <a:ln>
                  <a:noFill/>
                </a:ln>
                <a:solidFill>
                  <a:srgbClr val="D71E62"/>
                </a:solidFill>
                <a:effectLst/>
                <a:uLnTx/>
                <a:uFillTx/>
                <a:latin typeface="Corbel" panose="020B0503020204020204" pitchFamily="34" charset="0"/>
                <a:ea typeface="+mn-ea"/>
                <a:cs typeface="WorkSans-Light"/>
              </a:rPr>
              <a:t>(5,9; 9,5)</a:t>
            </a:r>
          </a:p>
        </p:txBody>
      </p:sp>
      <p:sp>
        <p:nvSpPr>
          <p:cNvPr id="11" name="object 11"/>
          <p:cNvSpPr txBox="1"/>
          <p:nvPr/>
        </p:nvSpPr>
        <p:spPr>
          <a:xfrm>
            <a:off x="4265686" y="5518091"/>
            <a:ext cx="1164110" cy="641735"/>
          </a:xfrm>
          <a:prstGeom prst="rect">
            <a:avLst/>
          </a:prstGeom>
        </p:spPr>
        <p:txBody>
          <a:bodyPr vert="horz" wrap="square" lIns="0" tIns="25929" rIns="0" bIns="0" rtlCol="0">
            <a:spAutoFit/>
          </a:bodyPr>
          <a:lstStyle/>
          <a:p>
            <a:pPr marL="10583" marR="4233" lvl="0" indent="0" algn="l" defTabSz="914400" rtl="0" eaLnBrk="1" fontAlgn="auto" latinLnBrk="0" hangingPunct="1">
              <a:spcBef>
                <a:spcPts val="204"/>
              </a:spcBef>
              <a:spcAft>
                <a:spcPts val="0"/>
              </a:spcAft>
              <a:buClrTx/>
              <a:buSzTx/>
              <a:buFontTx/>
              <a:buNone/>
              <a:tabLst/>
              <a:defRPr/>
            </a:pPr>
            <a:r>
              <a:rPr kumimoji="0" lang="es-419" sz="1400" b="1" i="0" u="none" strike="noStrike" cap="none" normalizeH="0" baseline="0" noProof="0" dirty="0" err="1">
                <a:ln>
                  <a:noFill/>
                </a:ln>
                <a:solidFill>
                  <a:srgbClr val="D71E62"/>
                </a:solidFill>
                <a:effectLst/>
                <a:uLnTx/>
                <a:uFillTx/>
                <a:latin typeface="Corbel" panose="020B0503020204020204" pitchFamily="34" charset="0"/>
                <a:ea typeface="+mn-ea"/>
                <a:cs typeface="Montserrat-SemiBold"/>
              </a:rPr>
              <a:t>Parainfluenza</a:t>
            </a:r>
            <a:r>
              <a:rPr kumimoji="0" lang="es-419" sz="1400" b="1" i="0" u="none" strike="noStrike" cap="none" normalizeH="0" baseline="0" noProof="0" dirty="0">
                <a:ln>
                  <a:noFill/>
                </a:ln>
                <a:solidFill>
                  <a:srgbClr val="D71E62"/>
                </a:solidFill>
                <a:effectLst/>
                <a:uLnTx/>
                <a:uFillTx/>
                <a:latin typeface="Corbel" panose="020B0503020204020204" pitchFamily="34" charset="0"/>
                <a:ea typeface="+mn-ea"/>
                <a:cs typeface="Montserrat-SemiBold"/>
              </a:rPr>
              <a:t> 7,4 %</a:t>
            </a:r>
          </a:p>
          <a:p>
            <a:pPr marL="10583" marR="0" lvl="0" indent="0" algn="l" defTabSz="914400" rtl="0" eaLnBrk="1" fontAlgn="auto" latinLnBrk="0" hangingPunct="1">
              <a:spcBef>
                <a:spcPts val="37"/>
              </a:spcBef>
              <a:spcAft>
                <a:spcPts val="0"/>
              </a:spcAft>
              <a:buClrTx/>
              <a:buSzTx/>
              <a:buFontTx/>
              <a:buNone/>
              <a:tabLst/>
              <a:defRPr/>
            </a:pPr>
            <a:r>
              <a:rPr kumimoji="0" lang="es-419" sz="1200" b="0" i="0" u="none" strike="noStrike" cap="none" normalizeH="0" baseline="0" noProof="0" dirty="0">
                <a:ln>
                  <a:noFill/>
                </a:ln>
                <a:solidFill>
                  <a:srgbClr val="D71E62"/>
                </a:solidFill>
                <a:effectLst/>
                <a:uLnTx/>
                <a:uFillTx/>
                <a:latin typeface="Corbel" panose="020B0503020204020204" pitchFamily="34" charset="0"/>
                <a:ea typeface="+mn-ea"/>
                <a:cs typeface="WorkSans-Light"/>
              </a:rPr>
              <a:t>(5,8; 9,3)</a:t>
            </a:r>
          </a:p>
        </p:txBody>
      </p:sp>
      <p:sp>
        <p:nvSpPr>
          <p:cNvPr id="12" name="object 12"/>
          <p:cNvSpPr txBox="1"/>
          <p:nvPr/>
        </p:nvSpPr>
        <p:spPr>
          <a:xfrm>
            <a:off x="6509835" y="5518091"/>
            <a:ext cx="1305104" cy="641735"/>
          </a:xfrm>
          <a:prstGeom prst="rect">
            <a:avLst/>
          </a:prstGeom>
        </p:spPr>
        <p:txBody>
          <a:bodyPr vert="horz" wrap="square" lIns="0" tIns="25929" rIns="0" bIns="0" rtlCol="0">
            <a:spAutoFit/>
          </a:bodyPr>
          <a:lstStyle/>
          <a:p>
            <a:pPr marL="10583" marR="4233" lvl="0" indent="0" algn="l" defTabSz="914400" rtl="0" eaLnBrk="1" fontAlgn="auto" latinLnBrk="0" hangingPunct="1">
              <a:spcBef>
                <a:spcPts val="204"/>
              </a:spcBef>
              <a:spcAft>
                <a:spcPts val="0"/>
              </a:spcAft>
              <a:buClrTx/>
              <a:buSzTx/>
              <a:buFontTx/>
              <a:buNone/>
              <a:tabLst/>
              <a:defRPr/>
            </a:pPr>
            <a:r>
              <a:rPr kumimoji="0" lang="es-419" sz="1400" b="1" i="0" u="none" strike="noStrike" cap="none" normalizeH="0" baseline="0" noProof="0" dirty="0">
                <a:ln>
                  <a:noFill/>
                </a:ln>
                <a:solidFill>
                  <a:srgbClr val="672672"/>
                </a:solidFill>
                <a:effectLst/>
                <a:uLnTx/>
                <a:uFillTx/>
                <a:latin typeface="Corbel" panose="020B0503020204020204" pitchFamily="34" charset="0"/>
                <a:ea typeface="+mn-ea"/>
                <a:cs typeface="Montserrat-SemiBold"/>
              </a:rPr>
              <a:t>Neumococo 6,7 %</a:t>
            </a:r>
          </a:p>
          <a:p>
            <a:pPr marL="10583" marR="0" lvl="0" indent="0" algn="l" defTabSz="914400" rtl="0" eaLnBrk="1" fontAlgn="auto" latinLnBrk="0" hangingPunct="1">
              <a:spcBef>
                <a:spcPts val="37"/>
              </a:spcBef>
              <a:spcAft>
                <a:spcPts val="0"/>
              </a:spcAft>
              <a:buClrTx/>
              <a:buSzTx/>
              <a:buFontTx/>
              <a:buNone/>
              <a:tabLst/>
              <a:defRPr/>
            </a:pPr>
            <a:r>
              <a:rPr kumimoji="0" lang="es-419" sz="1200" b="0" i="0" u="none" strike="noStrike" cap="none" normalizeH="0" baseline="0" noProof="0" dirty="0">
                <a:ln>
                  <a:noFill/>
                </a:ln>
                <a:solidFill>
                  <a:srgbClr val="672672"/>
                </a:solidFill>
                <a:effectLst/>
                <a:uLnTx/>
                <a:uFillTx/>
                <a:latin typeface="Corbel" panose="020B0503020204020204" pitchFamily="34" charset="0"/>
                <a:ea typeface="+mn-ea"/>
                <a:cs typeface="WorkSans-Light"/>
              </a:rPr>
              <a:t>(5,1; 8,5)</a:t>
            </a:r>
          </a:p>
        </p:txBody>
      </p:sp>
      <p:sp>
        <p:nvSpPr>
          <p:cNvPr id="13" name="object 13"/>
          <p:cNvSpPr txBox="1"/>
          <p:nvPr/>
        </p:nvSpPr>
        <p:spPr>
          <a:xfrm>
            <a:off x="9671042" y="5518090"/>
            <a:ext cx="1131632" cy="641735"/>
          </a:xfrm>
          <a:prstGeom prst="rect">
            <a:avLst/>
          </a:prstGeom>
        </p:spPr>
        <p:txBody>
          <a:bodyPr vert="horz" wrap="square" lIns="0" tIns="25929" rIns="0" bIns="0" rtlCol="0">
            <a:spAutoFit/>
          </a:bodyPr>
          <a:lstStyle/>
          <a:p>
            <a:pPr marL="10583" marR="101067" lvl="0" indent="0" algn="l" defTabSz="914400" rtl="0" eaLnBrk="1" fontAlgn="auto" latinLnBrk="0" hangingPunct="1">
              <a:spcBef>
                <a:spcPts val="204"/>
              </a:spcBef>
              <a:spcAft>
                <a:spcPts val="0"/>
              </a:spcAft>
              <a:buClrTx/>
              <a:buSzTx/>
              <a:buFontTx/>
              <a:buNone/>
              <a:tabLst/>
              <a:defRPr/>
            </a:pPr>
            <a:r>
              <a:rPr kumimoji="0" lang="es-419" sz="1400" b="1" i="0" u="none" strike="noStrike" cap="none" normalizeH="0" baseline="0" noProof="0" dirty="0">
                <a:ln>
                  <a:noFill/>
                </a:ln>
                <a:solidFill>
                  <a:srgbClr val="074848"/>
                </a:solidFill>
                <a:effectLst/>
                <a:uLnTx/>
                <a:uFillTx/>
                <a:latin typeface="Corbel" panose="020B0503020204020204" pitchFamily="34" charset="0"/>
                <a:ea typeface="+mn-ea"/>
                <a:cs typeface="Montserrat-SemiBold"/>
              </a:rPr>
              <a:t>Tuberculosis 5,9 %</a:t>
            </a:r>
          </a:p>
          <a:p>
            <a:pPr marL="10583" marR="0" lvl="0" indent="0" algn="l" defTabSz="914400" rtl="0" eaLnBrk="1" fontAlgn="auto" latinLnBrk="0" hangingPunct="1">
              <a:spcBef>
                <a:spcPts val="37"/>
              </a:spcBef>
              <a:spcAft>
                <a:spcPts val="0"/>
              </a:spcAft>
              <a:buClrTx/>
              <a:buSzTx/>
              <a:buFontTx/>
              <a:buNone/>
              <a:tabLst/>
              <a:defRPr/>
            </a:pPr>
            <a:r>
              <a:rPr kumimoji="0" lang="es-419" sz="1200" b="0" i="0" u="none" strike="noStrike" cap="none" normalizeH="0" baseline="0" noProof="0" dirty="0">
                <a:ln>
                  <a:noFill/>
                </a:ln>
                <a:solidFill>
                  <a:srgbClr val="074848"/>
                </a:solidFill>
                <a:effectLst/>
                <a:uLnTx/>
                <a:uFillTx/>
                <a:latin typeface="Corbel" panose="020B0503020204020204" pitchFamily="34" charset="0"/>
                <a:ea typeface="+mn-ea"/>
                <a:cs typeface="WorkSans-Light"/>
              </a:rPr>
              <a:t>(3,9; 8,3)</a:t>
            </a:r>
          </a:p>
        </p:txBody>
      </p:sp>
      <p:sp>
        <p:nvSpPr>
          <p:cNvPr id="14" name="object 14"/>
          <p:cNvSpPr txBox="1"/>
          <p:nvPr/>
        </p:nvSpPr>
        <p:spPr>
          <a:xfrm>
            <a:off x="10859230" y="5518092"/>
            <a:ext cx="1332770" cy="642270"/>
          </a:xfrm>
          <a:prstGeom prst="rect">
            <a:avLst/>
          </a:prstGeom>
        </p:spPr>
        <p:txBody>
          <a:bodyPr vert="horz" wrap="square" lIns="0" tIns="13758" rIns="0" bIns="0" rtlCol="0">
            <a:spAutoFit/>
          </a:bodyPr>
          <a:lstStyle/>
          <a:p>
            <a:pPr marL="10583" marR="0" lvl="0" indent="0" algn="l" defTabSz="914400" rtl="0" eaLnBrk="1" fontAlgn="auto" latinLnBrk="0" hangingPunct="1">
              <a:spcBef>
                <a:spcPts val="108"/>
              </a:spcBef>
              <a:spcAft>
                <a:spcPts val="0"/>
              </a:spcAft>
              <a:buClrTx/>
              <a:buSzTx/>
              <a:buFontTx/>
              <a:buNone/>
              <a:tabLst/>
              <a:defRPr/>
            </a:pPr>
            <a:r>
              <a:rPr kumimoji="0" lang="es-419" sz="1400" b="1" i="1" u="none" strike="noStrike" cap="none" normalizeH="0" baseline="0" noProof="0" dirty="0">
                <a:ln>
                  <a:noFill/>
                </a:ln>
                <a:solidFill>
                  <a:srgbClr val="52A947"/>
                </a:solidFill>
                <a:effectLst/>
                <a:uLnTx/>
                <a:uFillTx/>
                <a:latin typeface="Corbel" panose="020B0503020204020204" pitchFamily="34" charset="0"/>
                <a:ea typeface="+mn-ea"/>
                <a:cs typeface="Montserrat-BoldItalic"/>
              </a:rPr>
              <a:t>P. </a:t>
            </a:r>
            <a:r>
              <a:rPr kumimoji="0" lang="es-419" sz="1400" b="1" i="1" u="none" strike="noStrike" cap="none" normalizeH="0" baseline="0" noProof="0" dirty="0" err="1">
                <a:ln>
                  <a:noFill/>
                </a:ln>
                <a:solidFill>
                  <a:srgbClr val="52A947"/>
                </a:solidFill>
                <a:effectLst/>
                <a:uLnTx/>
                <a:uFillTx/>
                <a:latin typeface="Corbel" panose="020B0503020204020204" pitchFamily="34" charset="0"/>
                <a:ea typeface="+mn-ea"/>
                <a:cs typeface="Montserrat-BoldItalic"/>
              </a:rPr>
              <a:t>jirovecii</a:t>
            </a:r>
            <a:r>
              <a:rPr kumimoji="0" lang="es-419" sz="1400" b="0" i="1" u="none" strike="noStrike" cap="none" normalizeH="0" baseline="0" noProof="0" dirty="0">
                <a:ln>
                  <a:noFill/>
                </a:ln>
                <a:solidFill>
                  <a:srgbClr val="000000"/>
                </a:solidFill>
                <a:effectLst/>
                <a:uLnTx/>
                <a:uFillTx/>
                <a:latin typeface="Corbel" panose="020B0503020204020204" pitchFamily="34" charset="0"/>
                <a:ea typeface="+mn-ea"/>
                <a:cs typeface="Montserrat-BoldItalic"/>
              </a:rPr>
              <a:t> </a:t>
            </a:r>
            <a:br>
              <a:rPr kumimoji="0" lang="es-419" sz="1400" b="0" i="1" u="none" strike="noStrike" cap="none" normalizeH="0" baseline="0" noProof="0" dirty="0">
                <a:ln>
                  <a:noFill/>
                </a:ln>
                <a:solidFill>
                  <a:srgbClr val="000000"/>
                </a:solidFill>
                <a:effectLst/>
                <a:uLnTx/>
                <a:uFillTx/>
                <a:latin typeface="Corbel" panose="020B0503020204020204" pitchFamily="34" charset="0"/>
                <a:ea typeface="+mn-ea"/>
                <a:cs typeface="Montserrat-BoldItalic"/>
              </a:rPr>
            </a:br>
            <a:r>
              <a:rPr kumimoji="0" lang="es-419" sz="1400" b="1" i="0" u="none" strike="noStrike" cap="none" normalizeH="0" baseline="0" noProof="0" dirty="0">
                <a:ln>
                  <a:noFill/>
                </a:ln>
                <a:solidFill>
                  <a:srgbClr val="52A947"/>
                </a:solidFill>
                <a:effectLst/>
                <a:uLnTx/>
                <a:uFillTx/>
                <a:latin typeface="Corbel" panose="020B0503020204020204" pitchFamily="34" charset="0"/>
                <a:ea typeface="+mn-ea"/>
                <a:cs typeface="Montserrat-SemiBold"/>
              </a:rPr>
              <a:t>2,0 %</a:t>
            </a:r>
          </a:p>
          <a:p>
            <a:pPr marL="10583" marR="0" lvl="0" indent="0" algn="l" defTabSz="914400" rtl="0" eaLnBrk="1" fontAlgn="auto" latinLnBrk="0" hangingPunct="1">
              <a:spcBef>
                <a:spcPts val="54"/>
              </a:spcBef>
              <a:spcAft>
                <a:spcPts val="0"/>
              </a:spcAft>
              <a:buClrTx/>
              <a:buSzTx/>
              <a:buFontTx/>
              <a:buNone/>
              <a:tabLst/>
              <a:defRPr/>
            </a:pPr>
            <a:r>
              <a:rPr kumimoji="0" lang="es-419" sz="1200" b="0" i="0" u="none" strike="noStrike" cap="none" normalizeH="0" baseline="0" noProof="0" dirty="0">
                <a:ln>
                  <a:noFill/>
                </a:ln>
                <a:solidFill>
                  <a:srgbClr val="52A947"/>
                </a:solidFill>
                <a:effectLst/>
                <a:uLnTx/>
                <a:uFillTx/>
                <a:latin typeface="Corbel" panose="020B0503020204020204" pitchFamily="34" charset="0"/>
                <a:ea typeface="+mn-ea"/>
                <a:cs typeface="WorkSans-Light"/>
              </a:rPr>
              <a:t>(0,9; 3,3)</a:t>
            </a:r>
          </a:p>
        </p:txBody>
      </p:sp>
      <p:sp>
        <p:nvSpPr>
          <p:cNvPr id="15" name="object 15"/>
          <p:cNvSpPr txBox="1"/>
          <p:nvPr/>
        </p:nvSpPr>
        <p:spPr>
          <a:xfrm>
            <a:off x="7708001" y="5518092"/>
            <a:ext cx="1131632" cy="642270"/>
          </a:xfrm>
          <a:prstGeom prst="rect">
            <a:avLst/>
          </a:prstGeom>
        </p:spPr>
        <p:txBody>
          <a:bodyPr vert="horz" wrap="square" lIns="0" tIns="13758" rIns="0" bIns="0" rtlCol="0">
            <a:spAutoFit/>
          </a:bodyPr>
          <a:lstStyle/>
          <a:p>
            <a:pPr marL="10583" marR="0" lvl="0" indent="0" algn="l" defTabSz="914400" rtl="0" eaLnBrk="1" fontAlgn="auto" latinLnBrk="0" hangingPunct="1">
              <a:spcBef>
                <a:spcPts val="108"/>
              </a:spcBef>
              <a:spcAft>
                <a:spcPts val="0"/>
              </a:spcAft>
              <a:buClrTx/>
              <a:buSzTx/>
              <a:buFontTx/>
              <a:buNone/>
              <a:tabLst/>
              <a:defRPr/>
            </a:pPr>
            <a:r>
              <a:rPr kumimoji="0" lang="es-419" sz="1400" b="1" i="1" u="none" strike="noStrike" cap="none" normalizeH="0" baseline="0" noProof="0" dirty="0">
                <a:ln>
                  <a:noFill/>
                </a:ln>
                <a:solidFill>
                  <a:srgbClr val="672672"/>
                </a:solidFill>
                <a:effectLst/>
                <a:uLnTx/>
                <a:uFillTx/>
                <a:latin typeface="Corbel" panose="020B0503020204020204" pitchFamily="34" charset="0"/>
                <a:ea typeface="+mn-ea"/>
                <a:cs typeface="Montserrat-BoldItalic"/>
              </a:rPr>
              <a:t>Gripe H.</a:t>
            </a:r>
          </a:p>
          <a:p>
            <a:pPr marL="10583" marR="0" lvl="0" indent="0" algn="l" defTabSz="914400" rtl="0" eaLnBrk="1" fontAlgn="auto" latinLnBrk="0" hangingPunct="1">
              <a:spcBef>
                <a:spcPts val="0"/>
              </a:spcBef>
              <a:spcAft>
                <a:spcPts val="0"/>
              </a:spcAft>
              <a:buClrTx/>
              <a:buSzTx/>
              <a:buFontTx/>
              <a:buNone/>
              <a:tabLst/>
              <a:defRPr/>
            </a:pPr>
            <a:r>
              <a:rPr kumimoji="0" lang="es-419" sz="1400" b="1" i="0" u="none" strike="noStrike" cap="none" normalizeH="0" baseline="0" noProof="0" dirty="0">
                <a:ln>
                  <a:noFill/>
                </a:ln>
                <a:solidFill>
                  <a:srgbClr val="672672"/>
                </a:solidFill>
                <a:effectLst/>
                <a:uLnTx/>
                <a:uFillTx/>
                <a:latin typeface="Corbel" panose="020B0503020204020204" pitchFamily="34" charset="0"/>
                <a:ea typeface="+mn-ea"/>
                <a:cs typeface="Montserrat-SemiBold"/>
              </a:rPr>
              <a:t>5,9 %</a:t>
            </a:r>
          </a:p>
          <a:p>
            <a:pPr marL="10583" marR="0" lvl="0" indent="0" algn="l" defTabSz="914400" rtl="0" eaLnBrk="1" fontAlgn="auto" latinLnBrk="0" hangingPunct="1">
              <a:spcBef>
                <a:spcPts val="54"/>
              </a:spcBef>
              <a:spcAft>
                <a:spcPts val="0"/>
              </a:spcAft>
              <a:buClrTx/>
              <a:buSzTx/>
              <a:buFontTx/>
              <a:buNone/>
              <a:tabLst/>
              <a:defRPr/>
            </a:pPr>
            <a:r>
              <a:rPr kumimoji="0" lang="es-419" sz="1200" b="0" i="0" u="none" strike="noStrike" cap="none" normalizeH="0" baseline="0" noProof="0" dirty="0">
                <a:ln>
                  <a:noFill/>
                </a:ln>
                <a:solidFill>
                  <a:srgbClr val="672672"/>
                </a:solidFill>
                <a:effectLst/>
                <a:uLnTx/>
                <a:uFillTx/>
                <a:latin typeface="Corbel" panose="020B0503020204020204" pitchFamily="34" charset="0"/>
                <a:ea typeface="+mn-ea"/>
                <a:cs typeface="WorkSans-Light"/>
              </a:rPr>
              <a:t>(3,8; 8,5)</a:t>
            </a:r>
          </a:p>
        </p:txBody>
      </p:sp>
      <p:sp>
        <p:nvSpPr>
          <p:cNvPr id="16" name="object 16"/>
          <p:cNvSpPr txBox="1"/>
          <p:nvPr/>
        </p:nvSpPr>
        <p:spPr>
          <a:xfrm>
            <a:off x="8631609" y="5518090"/>
            <a:ext cx="876041" cy="641735"/>
          </a:xfrm>
          <a:prstGeom prst="rect">
            <a:avLst/>
          </a:prstGeom>
        </p:spPr>
        <p:txBody>
          <a:bodyPr vert="horz" wrap="square" lIns="0" tIns="25929" rIns="0" bIns="0" rtlCol="0">
            <a:spAutoFit/>
          </a:bodyPr>
          <a:lstStyle/>
          <a:p>
            <a:pPr marL="10583" marR="4233" lvl="0" indent="0" algn="l" defTabSz="914400" rtl="0" eaLnBrk="1" fontAlgn="auto" latinLnBrk="0" hangingPunct="1">
              <a:spcBef>
                <a:spcPts val="204"/>
              </a:spcBef>
              <a:spcAft>
                <a:spcPts val="0"/>
              </a:spcAft>
              <a:buClrTx/>
              <a:buSzTx/>
              <a:buFontTx/>
              <a:buNone/>
              <a:tabLst/>
              <a:defRPr/>
            </a:pPr>
            <a:r>
              <a:rPr kumimoji="0" lang="es-419" sz="1400" b="1" i="0" u="none" strike="noStrike" cap="none" normalizeH="0" baseline="0" noProof="0" dirty="0">
                <a:ln>
                  <a:noFill/>
                </a:ln>
                <a:solidFill>
                  <a:srgbClr val="672672"/>
                </a:solidFill>
                <a:effectLst/>
                <a:uLnTx/>
                <a:uFillTx/>
                <a:latin typeface="Corbel" panose="020B0503020204020204" pitchFamily="34" charset="0"/>
                <a:ea typeface="+mn-ea"/>
                <a:cs typeface="Montserrat-SemiBold"/>
              </a:rPr>
              <a:t>Estafilococo 2,7 %</a:t>
            </a:r>
          </a:p>
          <a:p>
            <a:pPr marL="10583" marR="0" lvl="0" indent="0" algn="l" defTabSz="914400" rtl="0" eaLnBrk="1" fontAlgn="auto" latinLnBrk="0" hangingPunct="1">
              <a:spcBef>
                <a:spcPts val="37"/>
              </a:spcBef>
              <a:spcAft>
                <a:spcPts val="0"/>
              </a:spcAft>
              <a:buClrTx/>
              <a:buSzTx/>
              <a:buFontTx/>
              <a:buNone/>
              <a:tabLst/>
              <a:defRPr/>
            </a:pPr>
            <a:r>
              <a:rPr kumimoji="0" lang="es-419" sz="1200" b="0" i="0" u="none" strike="noStrike" cap="none" normalizeH="0" baseline="0" noProof="0" dirty="0">
                <a:ln>
                  <a:noFill/>
                </a:ln>
                <a:solidFill>
                  <a:srgbClr val="672672"/>
                </a:solidFill>
                <a:effectLst/>
                <a:uLnTx/>
                <a:uFillTx/>
                <a:latin typeface="Corbel" panose="020B0503020204020204" pitchFamily="34" charset="0"/>
                <a:ea typeface="+mn-ea"/>
                <a:cs typeface="WorkSans-Light"/>
              </a:rPr>
              <a:t>(1,5; 4,3)</a:t>
            </a:r>
          </a:p>
        </p:txBody>
      </p:sp>
      <p:sp>
        <p:nvSpPr>
          <p:cNvPr id="17" name="object 17"/>
          <p:cNvSpPr txBox="1"/>
          <p:nvPr/>
        </p:nvSpPr>
        <p:spPr>
          <a:xfrm>
            <a:off x="5399860" y="5518091"/>
            <a:ext cx="910916" cy="641735"/>
          </a:xfrm>
          <a:prstGeom prst="rect">
            <a:avLst/>
          </a:prstGeom>
        </p:spPr>
        <p:txBody>
          <a:bodyPr vert="horz" wrap="square" lIns="0" tIns="25929" rIns="0" bIns="0" rtlCol="0">
            <a:spAutoFit/>
          </a:bodyPr>
          <a:lstStyle/>
          <a:p>
            <a:pPr marL="10583" marR="4233" lvl="0" indent="0" algn="l" defTabSz="914400" rtl="0" eaLnBrk="1" fontAlgn="auto" latinLnBrk="0" hangingPunct="1">
              <a:spcBef>
                <a:spcPts val="204"/>
              </a:spcBef>
              <a:spcAft>
                <a:spcPts val="0"/>
              </a:spcAft>
              <a:buClrTx/>
              <a:buSzTx/>
              <a:buFontTx/>
              <a:buNone/>
              <a:tabLst/>
              <a:defRPr/>
            </a:pPr>
            <a:r>
              <a:rPr kumimoji="0" lang="es-419" sz="1400" b="1" i="0" u="none" strike="noStrike" cap="none" normalizeH="0" baseline="0" noProof="0">
                <a:ln>
                  <a:noFill/>
                </a:ln>
                <a:solidFill>
                  <a:srgbClr val="D71E62"/>
                </a:solidFill>
                <a:effectLst/>
                <a:uLnTx/>
                <a:uFillTx/>
                <a:latin typeface="Corbel" panose="020B0503020204020204" pitchFamily="34" charset="0"/>
                <a:ea typeface="+mn-ea"/>
                <a:cs typeface="Montserrat-SemiBold"/>
              </a:rPr>
              <a:t>Gripe 2,0 %</a:t>
            </a:r>
          </a:p>
          <a:p>
            <a:pPr marL="10583" marR="0" lvl="0" indent="0" algn="l" defTabSz="914400" rtl="0" eaLnBrk="1" fontAlgn="auto" latinLnBrk="0" hangingPunct="1">
              <a:spcBef>
                <a:spcPts val="37"/>
              </a:spcBef>
              <a:spcAft>
                <a:spcPts val="0"/>
              </a:spcAft>
              <a:buClrTx/>
              <a:buSzTx/>
              <a:buFontTx/>
              <a:buNone/>
              <a:tabLst/>
              <a:defRPr/>
            </a:pPr>
            <a:r>
              <a:rPr kumimoji="0" lang="es-419" sz="1200" b="0" i="0" u="none" strike="noStrike" cap="none" normalizeH="0" baseline="0" noProof="0">
                <a:ln>
                  <a:noFill/>
                </a:ln>
                <a:solidFill>
                  <a:srgbClr val="D71E62"/>
                </a:solidFill>
                <a:effectLst/>
                <a:uLnTx/>
                <a:uFillTx/>
                <a:latin typeface="Corbel" panose="020B0503020204020204" pitchFamily="34" charset="0"/>
                <a:ea typeface="+mn-ea"/>
                <a:cs typeface="WorkSans-Light"/>
              </a:rPr>
              <a:t>(1,1; 3,2)</a:t>
            </a:r>
          </a:p>
        </p:txBody>
      </p:sp>
      <p:grpSp>
        <p:nvGrpSpPr>
          <p:cNvPr id="18" name="object 18"/>
          <p:cNvGrpSpPr/>
          <p:nvPr/>
        </p:nvGrpSpPr>
        <p:grpSpPr>
          <a:xfrm>
            <a:off x="9733756" y="4698829"/>
            <a:ext cx="746654" cy="746654"/>
            <a:chOff x="11680507" y="5890662"/>
            <a:chExt cx="895985" cy="895985"/>
          </a:xfrm>
        </p:grpSpPr>
        <p:sp>
          <p:nvSpPr>
            <p:cNvPr id="19" name="object 19"/>
            <p:cNvSpPr/>
            <p:nvPr/>
          </p:nvSpPr>
          <p:spPr>
            <a:xfrm>
              <a:off x="11690819" y="5900974"/>
              <a:ext cx="875665" cy="875665"/>
            </a:xfrm>
            <a:custGeom>
              <a:avLst/>
              <a:gdLst/>
              <a:ahLst/>
              <a:cxnLst/>
              <a:rect l="l" t="t" r="r" b="b"/>
              <a:pathLst>
                <a:path w="875665" h="875665">
                  <a:moveTo>
                    <a:pt x="437591" y="0"/>
                  </a:moveTo>
                  <a:lnTo>
                    <a:pt x="389909" y="2567"/>
                  </a:lnTo>
                  <a:lnTo>
                    <a:pt x="343715" y="10093"/>
                  </a:lnTo>
                  <a:lnTo>
                    <a:pt x="299276" y="22309"/>
                  </a:lnTo>
                  <a:lnTo>
                    <a:pt x="256857" y="38949"/>
                  </a:lnTo>
                  <a:lnTo>
                    <a:pt x="216727" y="59745"/>
                  </a:lnTo>
                  <a:lnTo>
                    <a:pt x="179152" y="84432"/>
                  </a:lnTo>
                  <a:lnTo>
                    <a:pt x="144400" y="112741"/>
                  </a:lnTo>
                  <a:lnTo>
                    <a:pt x="112736" y="144406"/>
                  </a:lnTo>
                  <a:lnTo>
                    <a:pt x="84427" y="179161"/>
                  </a:lnTo>
                  <a:lnTo>
                    <a:pt x="59742" y="216737"/>
                  </a:lnTo>
                  <a:lnTo>
                    <a:pt x="38947" y="256868"/>
                  </a:lnTo>
                  <a:lnTo>
                    <a:pt x="22308" y="299287"/>
                  </a:lnTo>
                  <a:lnTo>
                    <a:pt x="10092" y="343727"/>
                  </a:lnTo>
                  <a:lnTo>
                    <a:pt x="2567" y="389922"/>
                  </a:lnTo>
                  <a:lnTo>
                    <a:pt x="0" y="437603"/>
                  </a:lnTo>
                  <a:lnTo>
                    <a:pt x="2567" y="485283"/>
                  </a:lnTo>
                  <a:lnTo>
                    <a:pt x="10092" y="531475"/>
                  </a:lnTo>
                  <a:lnTo>
                    <a:pt x="22308" y="575914"/>
                  </a:lnTo>
                  <a:lnTo>
                    <a:pt x="38947" y="618331"/>
                  </a:lnTo>
                  <a:lnTo>
                    <a:pt x="59742" y="658461"/>
                  </a:lnTo>
                  <a:lnTo>
                    <a:pt x="84427" y="696036"/>
                  </a:lnTo>
                  <a:lnTo>
                    <a:pt x="112736" y="730790"/>
                  </a:lnTo>
                  <a:lnTo>
                    <a:pt x="144400" y="762454"/>
                  </a:lnTo>
                  <a:lnTo>
                    <a:pt x="179152" y="790763"/>
                  </a:lnTo>
                  <a:lnTo>
                    <a:pt x="216727" y="815449"/>
                  </a:lnTo>
                  <a:lnTo>
                    <a:pt x="256857" y="836246"/>
                  </a:lnTo>
                  <a:lnTo>
                    <a:pt x="299276" y="852885"/>
                  </a:lnTo>
                  <a:lnTo>
                    <a:pt x="343715" y="865101"/>
                  </a:lnTo>
                  <a:lnTo>
                    <a:pt x="389909" y="872627"/>
                  </a:lnTo>
                  <a:lnTo>
                    <a:pt x="437591" y="875195"/>
                  </a:lnTo>
                  <a:lnTo>
                    <a:pt x="485272" y="872627"/>
                  </a:lnTo>
                  <a:lnTo>
                    <a:pt x="531466" y="865101"/>
                  </a:lnTo>
                  <a:lnTo>
                    <a:pt x="575906" y="852885"/>
                  </a:lnTo>
                  <a:lnTo>
                    <a:pt x="618324" y="836246"/>
                  </a:lnTo>
                  <a:lnTo>
                    <a:pt x="658454" y="815449"/>
                  </a:lnTo>
                  <a:lnTo>
                    <a:pt x="696029" y="790763"/>
                  </a:lnTo>
                  <a:lnTo>
                    <a:pt x="730782" y="762454"/>
                  </a:lnTo>
                  <a:lnTo>
                    <a:pt x="762446" y="730790"/>
                  </a:lnTo>
                  <a:lnTo>
                    <a:pt x="790754" y="696036"/>
                  </a:lnTo>
                  <a:lnTo>
                    <a:pt x="815439" y="658461"/>
                  </a:lnTo>
                  <a:lnTo>
                    <a:pt x="836235" y="618331"/>
                  </a:lnTo>
                  <a:lnTo>
                    <a:pt x="852874" y="575914"/>
                  </a:lnTo>
                  <a:lnTo>
                    <a:pt x="865089" y="531475"/>
                  </a:lnTo>
                  <a:lnTo>
                    <a:pt x="872614" y="485283"/>
                  </a:lnTo>
                  <a:lnTo>
                    <a:pt x="875182" y="437603"/>
                  </a:lnTo>
                  <a:lnTo>
                    <a:pt x="872614" y="389922"/>
                  </a:lnTo>
                  <a:lnTo>
                    <a:pt x="865089" y="343727"/>
                  </a:lnTo>
                  <a:lnTo>
                    <a:pt x="852874" y="299287"/>
                  </a:lnTo>
                  <a:lnTo>
                    <a:pt x="836235" y="256868"/>
                  </a:lnTo>
                  <a:lnTo>
                    <a:pt x="815439" y="216737"/>
                  </a:lnTo>
                  <a:lnTo>
                    <a:pt x="790754" y="179161"/>
                  </a:lnTo>
                  <a:lnTo>
                    <a:pt x="762446" y="144406"/>
                  </a:lnTo>
                  <a:lnTo>
                    <a:pt x="730782" y="112741"/>
                  </a:lnTo>
                  <a:lnTo>
                    <a:pt x="696029" y="84432"/>
                  </a:lnTo>
                  <a:lnTo>
                    <a:pt x="658454" y="59745"/>
                  </a:lnTo>
                  <a:lnTo>
                    <a:pt x="618324" y="38949"/>
                  </a:lnTo>
                  <a:lnTo>
                    <a:pt x="575906" y="22309"/>
                  </a:lnTo>
                  <a:lnTo>
                    <a:pt x="531466" y="10093"/>
                  </a:lnTo>
                  <a:lnTo>
                    <a:pt x="485272" y="2567"/>
                  </a:lnTo>
                  <a:lnTo>
                    <a:pt x="437591" y="0"/>
                  </a:lnTo>
                  <a:close/>
                </a:path>
              </a:pathLst>
            </a:custGeom>
            <a:solidFill>
              <a:srgbClr val="DADDD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0" name="object 20"/>
            <p:cNvSpPr/>
            <p:nvPr/>
          </p:nvSpPr>
          <p:spPr>
            <a:xfrm>
              <a:off x="11690819" y="5900974"/>
              <a:ext cx="875665" cy="875665"/>
            </a:xfrm>
            <a:custGeom>
              <a:avLst/>
              <a:gdLst/>
              <a:ahLst/>
              <a:cxnLst/>
              <a:rect l="l" t="t" r="r" b="b"/>
              <a:pathLst>
                <a:path w="875665" h="875665">
                  <a:moveTo>
                    <a:pt x="437591" y="875195"/>
                  </a:moveTo>
                  <a:lnTo>
                    <a:pt x="485272" y="872627"/>
                  </a:lnTo>
                  <a:lnTo>
                    <a:pt x="531466" y="865101"/>
                  </a:lnTo>
                  <a:lnTo>
                    <a:pt x="575906" y="852885"/>
                  </a:lnTo>
                  <a:lnTo>
                    <a:pt x="618324" y="836246"/>
                  </a:lnTo>
                  <a:lnTo>
                    <a:pt x="658454" y="815449"/>
                  </a:lnTo>
                  <a:lnTo>
                    <a:pt x="696029" y="790763"/>
                  </a:lnTo>
                  <a:lnTo>
                    <a:pt x="730782" y="762454"/>
                  </a:lnTo>
                  <a:lnTo>
                    <a:pt x="762446" y="730790"/>
                  </a:lnTo>
                  <a:lnTo>
                    <a:pt x="790754" y="696036"/>
                  </a:lnTo>
                  <a:lnTo>
                    <a:pt x="815439" y="658461"/>
                  </a:lnTo>
                  <a:lnTo>
                    <a:pt x="836235" y="618331"/>
                  </a:lnTo>
                  <a:lnTo>
                    <a:pt x="852874" y="575914"/>
                  </a:lnTo>
                  <a:lnTo>
                    <a:pt x="865089" y="531475"/>
                  </a:lnTo>
                  <a:lnTo>
                    <a:pt x="872614" y="485283"/>
                  </a:lnTo>
                  <a:lnTo>
                    <a:pt x="875182" y="437603"/>
                  </a:lnTo>
                  <a:lnTo>
                    <a:pt x="872614" y="389922"/>
                  </a:lnTo>
                  <a:lnTo>
                    <a:pt x="865089" y="343727"/>
                  </a:lnTo>
                  <a:lnTo>
                    <a:pt x="852874" y="299287"/>
                  </a:lnTo>
                  <a:lnTo>
                    <a:pt x="836235" y="256868"/>
                  </a:lnTo>
                  <a:lnTo>
                    <a:pt x="815439" y="216737"/>
                  </a:lnTo>
                  <a:lnTo>
                    <a:pt x="790754" y="179161"/>
                  </a:lnTo>
                  <a:lnTo>
                    <a:pt x="762446" y="144406"/>
                  </a:lnTo>
                  <a:lnTo>
                    <a:pt x="730782" y="112741"/>
                  </a:lnTo>
                  <a:lnTo>
                    <a:pt x="696029" y="84432"/>
                  </a:lnTo>
                  <a:lnTo>
                    <a:pt x="658454" y="59745"/>
                  </a:lnTo>
                  <a:lnTo>
                    <a:pt x="618324" y="38949"/>
                  </a:lnTo>
                  <a:lnTo>
                    <a:pt x="575906" y="22309"/>
                  </a:lnTo>
                  <a:lnTo>
                    <a:pt x="531466" y="10093"/>
                  </a:lnTo>
                  <a:lnTo>
                    <a:pt x="485272" y="2567"/>
                  </a:lnTo>
                  <a:lnTo>
                    <a:pt x="437591" y="0"/>
                  </a:lnTo>
                  <a:lnTo>
                    <a:pt x="389909" y="2567"/>
                  </a:lnTo>
                  <a:lnTo>
                    <a:pt x="343715" y="10093"/>
                  </a:lnTo>
                  <a:lnTo>
                    <a:pt x="299276" y="22309"/>
                  </a:lnTo>
                  <a:lnTo>
                    <a:pt x="256857" y="38949"/>
                  </a:lnTo>
                  <a:lnTo>
                    <a:pt x="216727" y="59745"/>
                  </a:lnTo>
                  <a:lnTo>
                    <a:pt x="179152" y="84432"/>
                  </a:lnTo>
                  <a:lnTo>
                    <a:pt x="144400" y="112741"/>
                  </a:lnTo>
                  <a:lnTo>
                    <a:pt x="112736" y="144406"/>
                  </a:lnTo>
                  <a:lnTo>
                    <a:pt x="84427" y="179161"/>
                  </a:lnTo>
                  <a:lnTo>
                    <a:pt x="59742" y="216737"/>
                  </a:lnTo>
                  <a:lnTo>
                    <a:pt x="38947" y="256868"/>
                  </a:lnTo>
                  <a:lnTo>
                    <a:pt x="22308" y="299287"/>
                  </a:lnTo>
                  <a:lnTo>
                    <a:pt x="10092" y="343727"/>
                  </a:lnTo>
                  <a:lnTo>
                    <a:pt x="2567" y="389922"/>
                  </a:lnTo>
                  <a:lnTo>
                    <a:pt x="0" y="437603"/>
                  </a:lnTo>
                  <a:lnTo>
                    <a:pt x="2567" y="485283"/>
                  </a:lnTo>
                  <a:lnTo>
                    <a:pt x="10092" y="531475"/>
                  </a:lnTo>
                  <a:lnTo>
                    <a:pt x="22308" y="575914"/>
                  </a:lnTo>
                  <a:lnTo>
                    <a:pt x="38947" y="618331"/>
                  </a:lnTo>
                  <a:lnTo>
                    <a:pt x="59742" y="658461"/>
                  </a:lnTo>
                  <a:lnTo>
                    <a:pt x="84427" y="696036"/>
                  </a:lnTo>
                  <a:lnTo>
                    <a:pt x="112736" y="730790"/>
                  </a:lnTo>
                  <a:lnTo>
                    <a:pt x="144400" y="762454"/>
                  </a:lnTo>
                  <a:lnTo>
                    <a:pt x="179152" y="790763"/>
                  </a:lnTo>
                  <a:lnTo>
                    <a:pt x="216727" y="815449"/>
                  </a:lnTo>
                  <a:lnTo>
                    <a:pt x="256857" y="836246"/>
                  </a:lnTo>
                  <a:lnTo>
                    <a:pt x="299276" y="852885"/>
                  </a:lnTo>
                  <a:lnTo>
                    <a:pt x="343715" y="865101"/>
                  </a:lnTo>
                  <a:lnTo>
                    <a:pt x="389909" y="872627"/>
                  </a:lnTo>
                  <a:lnTo>
                    <a:pt x="437591" y="875195"/>
                  </a:lnTo>
                  <a:close/>
                </a:path>
              </a:pathLst>
            </a:custGeom>
            <a:ln w="20624">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21" name="object 21"/>
          <p:cNvGrpSpPr/>
          <p:nvPr/>
        </p:nvGrpSpPr>
        <p:grpSpPr>
          <a:xfrm>
            <a:off x="10869817" y="5180931"/>
            <a:ext cx="264583" cy="264583"/>
            <a:chOff x="13043780" y="6469185"/>
            <a:chExt cx="317500" cy="317500"/>
          </a:xfrm>
        </p:grpSpPr>
        <p:sp>
          <p:nvSpPr>
            <p:cNvPr id="22" name="object 22"/>
            <p:cNvSpPr/>
            <p:nvPr/>
          </p:nvSpPr>
          <p:spPr>
            <a:xfrm>
              <a:off x="13054092" y="6479498"/>
              <a:ext cx="297180" cy="297180"/>
            </a:xfrm>
            <a:custGeom>
              <a:avLst/>
              <a:gdLst/>
              <a:ahLst/>
              <a:cxnLst/>
              <a:rect l="l" t="t" r="r" b="b"/>
              <a:pathLst>
                <a:path w="297180" h="297179">
                  <a:moveTo>
                    <a:pt x="148336" y="0"/>
                  </a:moveTo>
                  <a:lnTo>
                    <a:pt x="101448" y="7561"/>
                  </a:lnTo>
                  <a:lnTo>
                    <a:pt x="60728" y="28619"/>
                  </a:lnTo>
                  <a:lnTo>
                    <a:pt x="28619" y="60728"/>
                  </a:lnTo>
                  <a:lnTo>
                    <a:pt x="7561" y="101448"/>
                  </a:lnTo>
                  <a:lnTo>
                    <a:pt x="0" y="148335"/>
                  </a:lnTo>
                  <a:lnTo>
                    <a:pt x="7561" y="195223"/>
                  </a:lnTo>
                  <a:lnTo>
                    <a:pt x="28619" y="235943"/>
                  </a:lnTo>
                  <a:lnTo>
                    <a:pt x="60728" y="268052"/>
                  </a:lnTo>
                  <a:lnTo>
                    <a:pt x="101448" y="289110"/>
                  </a:lnTo>
                  <a:lnTo>
                    <a:pt x="148336" y="296671"/>
                  </a:lnTo>
                  <a:lnTo>
                    <a:pt x="195223" y="289110"/>
                  </a:lnTo>
                  <a:lnTo>
                    <a:pt x="235943" y="268052"/>
                  </a:lnTo>
                  <a:lnTo>
                    <a:pt x="268052" y="235943"/>
                  </a:lnTo>
                  <a:lnTo>
                    <a:pt x="289110" y="195223"/>
                  </a:lnTo>
                  <a:lnTo>
                    <a:pt x="296672" y="148335"/>
                  </a:lnTo>
                  <a:lnTo>
                    <a:pt x="289110" y="101448"/>
                  </a:lnTo>
                  <a:lnTo>
                    <a:pt x="268052" y="60728"/>
                  </a:lnTo>
                  <a:lnTo>
                    <a:pt x="235943" y="28619"/>
                  </a:lnTo>
                  <a:lnTo>
                    <a:pt x="195223" y="7561"/>
                  </a:lnTo>
                  <a:lnTo>
                    <a:pt x="148336" y="0"/>
                  </a:lnTo>
                  <a:close/>
                </a:path>
              </a:pathLst>
            </a:custGeom>
            <a:solidFill>
              <a:srgbClr val="EBF1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object 23"/>
            <p:cNvSpPr/>
            <p:nvPr/>
          </p:nvSpPr>
          <p:spPr>
            <a:xfrm>
              <a:off x="13054092" y="6479498"/>
              <a:ext cx="297180" cy="297180"/>
            </a:xfrm>
            <a:custGeom>
              <a:avLst/>
              <a:gdLst/>
              <a:ahLst/>
              <a:cxnLst/>
              <a:rect l="l" t="t" r="r" b="b"/>
              <a:pathLst>
                <a:path w="297180" h="297179">
                  <a:moveTo>
                    <a:pt x="148336" y="296671"/>
                  </a:moveTo>
                  <a:lnTo>
                    <a:pt x="195223" y="289110"/>
                  </a:lnTo>
                  <a:lnTo>
                    <a:pt x="235943" y="268052"/>
                  </a:lnTo>
                  <a:lnTo>
                    <a:pt x="268052" y="235943"/>
                  </a:lnTo>
                  <a:lnTo>
                    <a:pt x="289110" y="195223"/>
                  </a:lnTo>
                  <a:lnTo>
                    <a:pt x="296672" y="148335"/>
                  </a:lnTo>
                  <a:lnTo>
                    <a:pt x="289110" y="101448"/>
                  </a:lnTo>
                  <a:lnTo>
                    <a:pt x="268052" y="60728"/>
                  </a:lnTo>
                  <a:lnTo>
                    <a:pt x="235943" y="28619"/>
                  </a:lnTo>
                  <a:lnTo>
                    <a:pt x="195223" y="7561"/>
                  </a:lnTo>
                  <a:lnTo>
                    <a:pt x="148336" y="0"/>
                  </a:lnTo>
                  <a:lnTo>
                    <a:pt x="101448" y="7561"/>
                  </a:lnTo>
                  <a:lnTo>
                    <a:pt x="60728" y="28619"/>
                  </a:lnTo>
                  <a:lnTo>
                    <a:pt x="28619" y="60728"/>
                  </a:lnTo>
                  <a:lnTo>
                    <a:pt x="7561" y="101448"/>
                  </a:lnTo>
                  <a:lnTo>
                    <a:pt x="0" y="148335"/>
                  </a:lnTo>
                  <a:lnTo>
                    <a:pt x="7561" y="195223"/>
                  </a:lnTo>
                  <a:lnTo>
                    <a:pt x="28619" y="235943"/>
                  </a:lnTo>
                  <a:lnTo>
                    <a:pt x="60728" y="268052"/>
                  </a:lnTo>
                  <a:lnTo>
                    <a:pt x="101448" y="289110"/>
                  </a:lnTo>
                  <a:lnTo>
                    <a:pt x="148336" y="296671"/>
                  </a:lnTo>
                  <a:close/>
                </a:path>
              </a:pathLst>
            </a:custGeom>
            <a:ln w="12700">
              <a:solidFill>
                <a:srgbClr val="52A94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24" name="object 24"/>
          <p:cNvGrpSpPr/>
          <p:nvPr/>
        </p:nvGrpSpPr>
        <p:grpSpPr>
          <a:xfrm>
            <a:off x="6452907" y="4599937"/>
            <a:ext cx="845608" cy="845608"/>
            <a:chOff x="7743488" y="5771993"/>
            <a:chExt cx="1014730" cy="1014730"/>
          </a:xfrm>
        </p:grpSpPr>
        <p:sp>
          <p:nvSpPr>
            <p:cNvPr id="25" name="object 25"/>
            <p:cNvSpPr/>
            <p:nvPr/>
          </p:nvSpPr>
          <p:spPr>
            <a:xfrm>
              <a:off x="7753800" y="5782306"/>
              <a:ext cx="994410" cy="994410"/>
            </a:xfrm>
            <a:custGeom>
              <a:avLst/>
              <a:gdLst/>
              <a:ahLst/>
              <a:cxnLst/>
              <a:rect l="l" t="t" r="r" b="b"/>
              <a:pathLst>
                <a:path w="994409" h="994409">
                  <a:moveTo>
                    <a:pt x="496925" y="0"/>
                  </a:moveTo>
                  <a:lnTo>
                    <a:pt x="449067" y="2274"/>
                  </a:lnTo>
                  <a:lnTo>
                    <a:pt x="402497" y="8960"/>
                  </a:lnTo>
                  <a:lnTo>
                    <a:pt x="357422" y="19848"/>
                  </a:lnTo>
                  <a:lnTo>
                    <a:pt x="314050" y="34730"/>
                  </a:lnTo>
                  <a:lnTo>
                    <a:pt x="272591" y="53398"/>
                  </a:lnTo>
                  <a:lnTo>
                    <a:pt x="233251" y="75644"/>
                  </a:lnTo>
                  <a:lnTo>
                    <a:pt x="196240" y="101259"/>
                  </a:lnTo>
                  <a:lnTo>
                    <a:pt x="161766" y="130036"/>
                  </a:lnTo>
                  <a:lnTo>
                    <a:pt x="130036" y="161766"/>
                  </a:lnTo>
                  <a:lnTo>
                    <a:pt x="101259" y="196240"/>
                  </a:lnTo>
                  <a:lnTo>
                    <a:pt x="75644" y="233251"/>
                  </a:lnTo>
                  <a:lnTo>
                    <a:pt x="53398" y="272591"/>
                  </a:lnTo>
                  <a:lnTo>
                    <a:pt x="34730" y="314050"/>
                  </a:lnTo>
                  <a:lnTo>
                    <a:pt x="19848" y="357422"/>
                  </a:lnTo>
                  <a:lnTo>
                    <a:pt x="8960" y="402497"/>
                  </a:lnTo>
                  <a:lnTo>
                    <a:pt x="2274" y="449067"/>
                  </a:lnTo>
                  <a:lnTo>
                    <a:pt x="0" y="496925"/>
                  </a:lnTo>
                  <a:lnTo>
                    <a:pt x="2274" y="544785"/>
                  </a:lnTo>
                  <a:lnTo>
                    <a:pt x="8960" y="591357"/>
                  </a:lnTo>
                  <a:lnTo>
                    <a:pt x="19848" y="636434"/>
                  </a:lnTo>
                  <a:lnTo>
                    <a:pt x="34730" y="679807"/>
                  </a:lnTo>
                  <a:lnTo>
                    <a:pt x="53398" y="721268"/>
                  </a:lnTo>
                  <a:lnTo>
                    <a:pt x="75644" y="760608"/>
                  </a:lnTo>
                  <a:lnTo>
                    <a:pt x="101259" y="797620"/>
                  </a:lnTo>
                  <a:lnTo>
                    <a:pt x="130036" y="832095"/>
                  </a:lnTo>
                  <a:lnTo>
                    <a:pt x="161766" y="863826"/>
                  </a:lnTo>
                  <a:lnTo>
                    <a:pt x="196240" y="892603"/>
                  </a:lnTo>
                  <a:lnTo>
                    <a:pt x="233251" y="918219"/>
                  </a:lnTo>
                  <a:lnTo>
                    <a:pt x="272591" y="940465"/>
                  </a:lnTo>
                  <a:lnTo>
                    <a:pt x="314050" y="959133"/>
                  </a:lnTo>
                  <a:lnTo>
                    <a:pt x="357422" y="974015"/>
                  </a:lnTo>
                  <a:lnTo>
                    <a:pt x="402497" y="984903"/>
                  </a:lnTo>
                  <a:lnTo>
                    <a:pt x="449067" y="991589"/>
                  </a:lnTo>
                  <a:lnTo>
                    <a:pt x="496925" y="993863"/>
                  </a:lnTo>
                  <a:lnTo>
                    <a:pt x="544783" y="991589"/>
                  </a:lnTo>
                  <a:lnTo>
                    <a:pt x="591354" y="984903"/>
                  </a:lnTo>
                  <a:lnTo>
                    <a:pt x="636429" y="974015"/>
                  </a:lnTo>
                  <a:lnTo>
                    <a:pt x="679802" y="959133"/>
                  </a:lnTo>
                  <a:lnTo>
                    <a:pt x="721262" y="940465"/>
                  </a:lnTo>
                  <a:lnTo>
                    <a:pt x="760602" y="918219"/>
                  </a:lnTo>
                  <a:lnTo>
                    <a:pt x="797615" y="892603"/>
                  </a:lnTo>
                  <a:lnTo>
                    <a:pt x="832090" y="863826"/>
                  </a:lnTo>
                  <a:lnTo>
                    <a:pt x="863821" y="832095"/>
                  </a:lnTo>
                  <a:lnTo>
                    <a:pt x="892599" y="797620"/>
                  </a:lnTo>
                  <a:lnTo>
                    <a:pt x="918215" y="760608"/>
                  </a:lnTo>
                  <a:lnTo>
                    <a:pt x="940462" y="721268"/>
                  </a:lnTo>
                  <a:lnTo>
                    <a:pt x="959131" y="679807"/>
                  </a:lnTo>
                  <a:lnTo>
                    <a:pt x="974014" y="636434"/>
                  </a:lnTo>
                  <a:lnTo>
                    <a:pt x="984903" y="591357"/>
                  </a:lnTo>
                  <a:lnTo>
                    <a:pt x="991589" y="544785"/>
                  </a:lnTo>
                  <a:lnTo>
                    <a:pt x="993863" y="496925"/>
                  </a:lnTo>
                  <a:lnTo>
                    <a:pt x="991589" y="449067"/>
                  </a:lnTo>
                  <a:lnTo>
                    <a:pt x="984903" y="402497"/>
                  </a:lnTo>
                  <a:lnTo>
                    <a:pt x="974014" y="357422"/>
                  </a:lnTo>
                  <a:lnTo>
                    <a:pt x="959131" y="314050"/>
                  </a:lnTo>
                  <a:lnTo>
                    <a:pt x="940462" y="272591"/>
                  </a:lnTo>
                  <a:lnTo>
                    <a:pt x="918215" y="233251"/>
                  </a:lnTo>
                  <a:lnTo>
                    <a:pt x="892599" y="196240"/>
                  </a:lnTo>
                  <a:lnTo>
                    <a:pt x="863821" y="161766"/>
                  </a:lnTo>
                  <a:lnTo>
                    <a:pt x="832090" y="130036"/>
                  </a:lnTo>
                  <a:lnTo>
                    <a:pt x="797615" y="101259"/>
                  </a:lnTo>
                  <a:lnTo>
                    <a:pt x="760602" y="75644"/>
                  </a:lnTo>
                  <a:lnTo>
                    <a:pt x="721262" y="53398"/>
                  </a:lnTo>
                  <a:lnTo>
                    <a:pt x="679802" y="34730"/>
                  </a:lnTo>
                  <a:lnTo>
                    <a:pt x="636429" y="19848"/>
                  </a:lnTo>
                  <a:lnTo>
                    <a:pt x="591354" y="8960"/>
                  </a:lnTo>
                  <a:lnTo>
                    <a:pt x="544783" y="2274"/>
                  </a:lnTo>
                  <a:lnTo>
                    <a:pt x="496925" y="0"/>
                  </a:lnTo>
                  <a:close/>
                </a:path>
              </a:pathLst>
            </a:custGeom>
            <a:solidFill>
              <a:srgbClr val="E5DD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object 26"/>
            <p:cNvSpPr/>
            <p:nvPr/>
          </p:nvSpPr>
          <p:spPr>
            <a:xfrm>
              <a:off x="7753800" y="5782306"/>
              <a:ext cx="994410" cy="994410"/>
            </a:xfrm>
            <a:custGeom>
              <a:avLst/>
              <a:gdLst/>
              <a:ahLst/>
              <a:cxnLst/>
              <a:rect l="l" t="t" r="r" b="b"/>
              <a:pathLst>
                <a:path w="994409" h="994409">
                  <a:moveTo>
                    <a:pt x="496925" y="993863"/>
                  </a:moveTo>
                  <a:lnTo>
                    <a:pt x="544783" y="991589"/>
                  </a:lnTo>
                  <a:lnTo>
                    <a:pt x="591354" y="984903"/>
                  </a:lnTo>
                  <a:lnTo>
                    <a:pt x="636429" y="974015"/>
                  </a:lnTo>
                  <a:lnTo>
                    <a:pt x="679802" y="959133"/>
                  </a:lnTo>
                  <a:lnTo>
                    <a:pt x="721262" y="940465"/>
                  </a:lnTo>
                  <a:lnTo>
                    <a:pt x="760602" y="918219"/>
                  </a:lnTo>
                  <a:lnTo>
                    <a:pt x="797615" y="892603"/>
                  </a:lnTo>
                  <a:lnTo>
                    <a:pt x="832090" y="863826"/>
                  </a:lnTo>
                  <a:lnTo>
                    <a:pt x="863821" y="832095"/>
                  </a:lnTo>
                  <a:lnTo>
                    <a:pt x="892599" y="797620"/>
                  </a:lnTo>
                  <a:lnTo>
                    <a:pt x="918215" y="760608"/>
                  </a:lnTo>
                  <a:lnTo>
                    <a:pt x="940462" y="721268"/>
                  </a:lnTo>
                  <a:lnTo>
                    <a:pt x="959131" y="679807"/>
                  </a:lnTo>
                  <a:lnTo>
                    <a:pt x="974014" y="636434"/>
                  </a:lnTo>
                  <a:lnTo>
                    <a:pt x="984903" y="591357"/>
                  </a:lnTo>
                  <a:lnTo>
                    <a:pt x="991589" y="544785"/>
                  </a:lnTo>
                  <a:lnTo>
                    <a:pt x="993863" y="496925"/>
                  </a:lnTo>
                  <a:lnTo>
                    <a:pt x="991589" y="449067"/>
                  </a:lnTo>
                  <a:lnTo>
                    <a:pt x="984903" y="402497"/>
                  </a:lnTo>
                  <a:lnTo>
                    <a:pt x="974014" y="357422"/>
                  </a:lnTo>
                  <a:lnTo>
                    <a:pt x="959131" y="314050"/>
                  </a:lnTo>
                  <a:lnTo>
                    <a:pt x="940462" y="272591"/>
                  </a:lnTo>
                  <a:lnTo>
                    <a:pt x="918215" y="233251"/>
                  </a:lnTo>
                  <a:lnTo>
                    <a:pt x="892599" y="196240"/>
                  </a:lnTo>
                  <a:lnTo>
                    <a:pt x="863821" y="161766"/>
                  </a:lnTo>
                  <a:lnTo>
                    <a:pt x="832090" y="130036"/>
                  </a:lnTo>
                  <a:lnTo>
                    <a:pt x="797615" y="101259"/>
                  </a:lnTo>
                  <a:lnTo>
                    <a:pt x="760602" y="75644"/>
                  </a:lnTo>
                  <a:lnTo>
                    <a:pt x="721262" y="53398"/>
                  </a:lnTo>
                  <a:lnTo>
                    <a:pt x="679802" y="34730"/>
                  </a:lnTo>
                  <a:lnTo>
                    <a:pt x="636429" y="19848"/>
                  </a:lnTo>
                  <a:lnTo>
                    <a:pt x="591354" y="8960"/>
                  </a:lnTo>
                  <a:lnTo>
                    <a:pt x="544783" y="2274"/>
                  </a:lnTo>
                  <a:lnTo>
                    <a:pt x="496925" y="0"/>
                  </a:lnTo>
                  <a:lnTo>
                    <a:pt x="449067" y="2274"/>
                  </a:lnTo>
                  <a:lnTo>
                    <a:pt x="402497" y="8960"/>
                  </a:lnTo>
                  <a:lnTo>
                    <a:pt x="357422" y="19848"/>
                  </a:lnTo>
                  <a:lnTo>
                    <a:pt x="314050" y="34730"/>
                  </a:lnTo>
                  <a:lnTo>
                    <a:pt x="272591" y="53398"/>
                  </a:lnTo>
                  <a:lnTo>
                    <a:pt x="233251" y="75644"/>
                  </a:lnTo>
                  <a:lnTo>
                    <a:pt x="196240" y="101259"/>
                  </a:lnTo>
                  <a:lnTo>
                    <a:pt x="161766" y="130036"/>
                  </a:lnTo>
                  <a:lnTo>
                    <a:pt x="130036" y="161766"/>
                  </a:lnTo>
                  <a:lnTo>
                    <a:pt x="101259" y="196240"/>
                  </a:lnTo>
                  <a:lnTo>
                    <a:pt x="75644" y="233251"/>
                  </a:lnTo>
                  <a:lnTo>
                    <a:pt x="53398" y="272591"/>
                  </a:lnTo>
                  <a:lnTo>
                    <a:pt x="34730" y="314050"/>
                  </a:lnTo>
                  <a:lnTo>
                    <a:pt x="19848" y="357422"/>
                  </a:lnTo>
                  <a:lnTo>
                    <a:pt x="8960" y="402497"/>
                  </a:lnTo>
                  <a:lnTo>
                    <a:pt x="2274" y="449067"/>
                  </a:lnTo>
                  <a:lnTo>
                    <a:pt x="0" y="496925"/>
                  </a:lnTo>
                  <a:lnTo>
                    <a:pt x="2274" y="544785"/>
                  </a:lnTo>
                  <a:lnTo>
                    <a:pt x="8960" y="591357"/>
                  </a:lnTo>
                  <a:lnTo>
                    <a:pt x="19848" y="636434"/>
                  </a:lnTo>
                  <a:lnTo>
                    <a:pt x="34730" y="679807"/>
                  </a:lnTo>
                  <a:lnTo>
                    <a:pt x="53398" y="721268"/>
                  </a:lnTo>
                  <a:lnTo>
                    <a:pt x="75644" y="760608"/>
                  </a:lnTo>
                  <a:lnTo>
                    <a:pt x="101259" y="797620"/>
                  </a:lnTo>
                  <a:lnTo>
                    <a:pt x="130036" y="832095"/>
                  </a:lnTo>
                  <a:lnTo>
                    <a:pt x="161766" y="863826"/>
                  </a:lnTo>
                  <a:lnTo>
                    <a:pt x="196240" y="892603"/>
                  </a:lnTo>
                  <a:lnTo>
                    <a:pt x="233251" y="918219"/>
                  </a:lnTo>
                  <a:lnTo>
                    <a:pt x="272591" y="940465"/>
                  </a:lnTo>
                  <a:lnTo>
                    <a:pt x="314050" y="959133"/>
                  </a:lnTo>
                  <a:lnTo>
                    <a:pt x="357422" y="974015"/>
                  </a:lnTo>
                  <a:lnTo>
                    <a:pt x="402497" y="984903"/>
                  </a:lnTo>
                  <a:lnTo>
                    <a:pt x="449067" y="991589"/>
                  </a:lnTo>
                  <a:lnTo>
                    <a:pt x="496925" y="993863"/>
                  </a:lnTo>
                  <a:close/>
                </a:path>
              </a:pathLst>
            </a:custGeom>
            <a:ln w="20624">
              <a:solidFill>
                <a:srgbClr val="67267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
        <p:nvSpPr>
          <p:cNvPr id="27" name="object 27"/>
          <p:cNvSpPr txBox="1"/>
          <p:nvPr/>
        </p:nvSpPr>
        <p:spPr>
          <a:xfrm>
            <a:off x="1534584" y="6313520"/>
            <a:ext cx="4796896" cy="198772"/>
          </a:xfrm>
          <a:prstGeom prst="rect">
            <a:avLst/>
          </a:prstGeom>
          <a:solidFill>
            <a:srgbClr val="D71E62"/>
          </a:solidFill>
        </p:spPr>
        <p:txBody>
          <a:bodyPr vert="horz" wrap="square" lIns="0" tIns="0" rIns="0" bIns="0" rtlCol="0" anchor="ctr" anchorCtr="0">
            <a:noAutofit/>
          </a:bodyPr>
          <a:lstStyle/>
          <a:p>
            <a:pPr marL="5291" marR="0" lvl="0" indent="0" algn="ctr" defTabSz="914400" rtl="0" eaLnBrk="1" fontAlgn="auto" latinLnBrk="0" hangingPunct="1">
              <a:lnSpc>
                <a:spcPct val="100000"/>
              </a:lnSpc>
              <a:spcBef>
                <a:spcPts val="500"/>
              </a:spcBef>
              <a:spcAft>
                <a:spcPts val="0"/>
              </a:spcAft>
              <a:buClrTx/>
              <a:buSzTx/>
              <a:buFontTx/>
              <a:buNone/>
              <a:tabLst/>
              <a:defRPr/>
            </a:pPr>
            <a:r>
              <a:rPr kumimoji="0" lang="es-419" sz="1000" b="1" i="0" u="none" strike="noStrike" cap="none" normalizeH="0" baseline="0" noProof="0">
                <a:ln>
                  <a:noFill/>
                </a:ln>
                <a:solidFill>
                  <a:srgbClr val="FFFFFF"/>
                </a:solidFill>
                <a:effectLst/>
                <a:uLnTx/>
                <a:uFillTx/>
                <a:latin typeface="Corbel" panose="020B0503020204020204" pitchFamily="34" charset="0"/>
                <a:ea typeface="+mn-ea"/>
                <a:cs typeface="Montserrat"/>
              </a:rPr>
              <a:t>VIRUS</a:t>
            </a:r>
          </a:p>
        </p:txBody>
      </p:sp>
      <p:sp>
        <p:nvSpPr>
          <p:cNvPr id="28" name="object 28"/>
          <p:cNvSpPr txBox="1"/>
          <p:nvPr/>
        </p:nvSpPr>
        <p:spPr>
          <a:xfrm>
            <a:off x="6520444" y="6313520"/>
            <a:ext cx="2928408" cy="198772"/>
          </a:xfrm>
          <a:prstGeom prst="rect">
            <a:avLst/>
          </a:prstGeom>
          <a:solidFill>
            <a:srgbClr val="672672"/>
          </a:solidFill>
        </p:spPr>
        <p:txBody>
          <a:bodyPr vert="horz" wrap="square" lIns="0" tIns="0" rIns="0" bIns="0" rtlCol="0" anchor="ctr" anchorCtr="0">
            <a:noAutofit/>
          </a:bodyPr>
          <a:lstStyle/>
          <a:p>
            <a:pPr marL="5291" marR="0" lvl="0" indent="0" algn="ctr" defTabSz="914400" rtl="0" eaLnBrk="1" fontAlgn="auto" latinLnBrk="0" hangingPunct="1">
              <a:lnSpc>
                <a:spcPct val="100000"/>
              </a:lnSpc>
              <a:spcBef>
                <a:spcPts val="500"/>
              </a:spcBef>
              <a:spcAft>
                <a:spcPts val="0"/>
              </a:spcAft>
              <a:buClrTx/>
              <a:buSzTx/>
              <a:buFontTx/>
              <a:buNone/>
              <a:tabLst/>
              <a:defRPr/>
            </a:pPr>
            <a:r>
              <a:rPr kumimoji="0" lang="es-419" sz="1000" b="1" i="0" u="none" strike="noStrike" cap="none" normalizeH="0" baseline="0" noProof="0">
                <a:ln>
                  <a:noFill/>
                </a:ln>
                <a:solidFill>
                  <a:srgbClr val="FFFFFF"/>
                </a:solidFill>
                <a:effectLst/>
                <a:uLnTx/>
                <a:uFillTx/>
                <a:latin typeface="Corbel" panose="020B0503020204020204" pitchFamily="34" charset="0"/>
                <a:ea typeface="+mn-ea"/>
                <a:cs typeface="Montserrat"/>
              </a:rPr>
              <a:t>BACTERIAS</a:t>
            </a:r>
          </a:p>
        </p:txBody>
      </p:sp>
      <p:sp>
        <p:nvSpPr>
          <p:cNvPr id="29" name="object 29"/>
          <p:cNvSpPr txBox="1"/>
          <p:nvPr/>
        </p:nvSpPr>
        <p:spPr>
          <a:xfrm>
            <a:off x="9637817" y="6313520"/>
            <a:ext cx="981818" cy="173389"/>
          </a:xfrm>
          <a:prstGeom prst="rect">
            <a:avLst/>
          </a:prstGeom>
          <a:solidFill>
            <a:srgbClr val="074848"/>
          </a:solidFill>
        </p:spPr>
        <p:txBody>
          <a:bodyPr vert="horz" wrap="square" lIns="0" tIns="0" rIns="0" bIns="0" rtlCol="0" anchor="ctr" anchorCtr="0">
            <a:noAutofit/>
          </a:bodyPr>
          <a:lstStyle/>
          <a:p>
            <a:pPr marL="5291" marR="0" lvl="0" indent="0" algn="ctr" defTabSz="914400" rtl="0" eaLnBrk="1" fontAlgn="auto" latinLnBrk="0" hangingPunct="1">
              <a:lnSpc>
                <a:spcPct val="100000"/>
              </a:lnSpc>
              <a:spcBef>
                <a:spcPts val="500"/>
              </a:spcBef>
              <a:spcAft>
                <a:spcPts val="0"/>
              </a:spcAft>
              <a:buClrTx/>
              <a:buSzTx/>
              <a:buFontTx/>
              <a:buNone/>
              <a:tabLst/>
              <a:defRPr/>
            </a:pPr>
            <a:r>
              <a:rPr kumimoji="0" lang="es-419" sz="1000" b="1" i="0" u="none" strike="noStrike" cap="none" normalizeH="0" baseline="0" noProof="0" dirty="0">
                <a:ln>
                  <a:noFill/>
                </a:ln>
                <a:solidFill>
                  <a:srgbClr val="FFFFFF"/>
                </a:solidFill>
                <a:effectLst/>
                <a:uLnTx/>
                <a:uFillTx/>
                <a:latin typeface="Corbel" panose="020B0503020204020204" pitchFamily="34" charset="0"/>
                <a:ea typeface="+mn-ea"/>
                <a:cs typeface="Montserrat"/>
              </a:rPr>
              <a:t>TUBERCULOSIS</a:t>
            </a:r>
          </a:p>
        </p:txBody>
      </p:sp>
      <p:sp>
        <p:nvSpPr>
          <p:cNvPr id="30" name="object 30"/>
          <p:cNvSpPr txBox="1"/>
          <p:nvPr/>
        </p:nvSpPr>
        <p:spPr>
          <a:xfrm>
            <a:off x="10848646" y="6313520"/>
            <a:ext cx="866775" cy="198772"/>
          </a:xfrm>
          <a:prstGeom prst="rect">
            <a:avLst/>
          </a:prstGeom>
          <a:solidFill>
            <a:srgbClr val="52A947"/>
          </a:solidFill>
        </p:spPr>
        <p:txBody>
          <a:bodyPr vert="horz" wrap="square" lIns="0" tIns="0" rIns="0" bIns="0" rtlCol="0" anchor="ctr" anchorCtr="0">
            <a:noAutofit/>
          </a:bodyPr>
          <a:lstStyle/>
          <a:p>
            <a:pPr marL="230707" marR="0" lvl="0" indent="0" algn="l" defTabSz="914400" rtl="0" eaLnBrk="1" fontAlgn="auto" latinLnBrk="0" hangingPunct="1">
              <a:lnSpc>
                <a:spcPct val="100000"/>
              </a:lnSpc>
              <a:spcBef>
                <a:spcPts val="500"/>
              </a:spcBef>
              <a:spcAft>
                <a:spcPts val="0"/>
              </a:spcAft>
              <a:buClrTx/>
              <a:buSzTx/>
              <a:buFontTx/>
              <a:buNone/>
              <a:tabLst/>
              <a:defRPr/>
            </a:pPr>
            <a:r>
              <a:rPr kumimoji="0" lang="es-419" sz="1000" b="1" i="0" u="none" strike="noStrike" cap="none" normalizeH="0" baseline="0" noProof="0">
                <a:ln>
                  <a:noFill/>
                </a:ln>
                <a:solidFill>
                  <a:srgbClr val="FFFFFF"/>
                </a:solidFill>
                <a:effectLst/>
                <a:uLnTx/>
                <a:uFillTx/>
                <a:latin typeface="Corbel" panose="020B0503020204020204" pitchFamily="34" charset="0"/>
                <a:ea typeface="+mn-ea"/>
                <a:cs typeface="Montserrat"/>
              </a:rPr>
              <a:t>HONGOS</a:t>
            </a:r>
          </a:p>
        </p:txBody>
      </p:sp>
      <p:grpSp>
        <p:nvGrpSpPr>
          <p:cNvPr id="31" name="object 31"/>
          <p:cNvGrpSpPr/>
          <p:nvPr/>
        </p:nvGrpSpPr>
        <p:grpSpPr>
          <a:xfrm>
            <a:off x="7714321" y="4698829"/>
            <a:ext cx="746654" cy="746654"/>
            <a:chOff x="9257184" y="5890662"/>
            <a:chExt cx="895985" cy="895985"/>
          </a:xfrm>
        </p:grpSpPr>
        <p:sp>
          <p:nvSpPr>
            <p:cNvPr id="32" name="object 32"/>
            <p:cNvSpPr/>
            <p:nvPr/>
          </p:nvSpPr>
          <p:spPr>
            <a:xfrm>
              <a:off x="9267496" y="5900974"/>
              <a:ext cx="875665" cy="875665"/>
            </a:xfrm>
            <a:custGeom>
              <a:avLst/>
              <a:gdLst/>
              <a:ahLst/>
              <a:cxnLst/>
              <a:rect l="l" t="t" r="r" b="b"/>
              <a:pathLst>
                <a:path w="875665" h="875665">
                  <a:moveTo>
                    <a:pt x="437591" y="0"/>
                  </a:moveTo>
                  <a:lnTo>
                    <a:pt x="389909" y="2567"/>
                  </a:lnTo>
                  <a:lnTo>
                    <a:pt x="343715" y="10093"/>
                  </a:lnTo>
                  <a:lnTo>
                    <a:pt x="299276" y="22309"/>
                  </a:lnTo>
                  <a:lnTo>
                    <a:pt x="256857" y="38949"/>
                  </a:lnTo>
                  <a:lnTo>
                    <a:pt x="216727" y="59745"/>
                  </a:lnTo>
                  <a:lnTo>
                    <a:pt x="179152" y="84432"/>
                  </a:lnTo>
                  <a:lnTo>
                    <a:pt x="144400" y="112741"/>
                  </a:lnTo>
                  <a:lnTo>
                    <a:pt x="112736" y="144406"/>
                  </a:lnTo>
                  <a:lnTo>
                    <a:pt x="84427" y="179161"/>
                  </a:lnTo>
                  <a:lnTo>
                    <a:pt x="59742" y="216737"/>
                  </a:lnTo>
                  <a:lnTo>
                    <a:pt x="38947" y="256868"/>
                  </a:lnTo>
                  <a:lnTo>
                    <a:pt x="22308" y="299287"/>
                  </a:lnTo>
                  <a:lnTo>
                    <a:pt x="10092" y="343727"/>
                  </a:lnTo>
                  <a:lnTo>
                    <a:pt x="2567" y="389922"/>
                  </a:lnTo>
                  <a:lnTo>
                    <a:pt x="0" y="437603"/>
                  </a:lnTo>
                  <a:lnTo>
                    <a:pt x="2567" y="485283"/>
                  </a:lnTo>
                  <a:lnTo>
                    <a:pt x="10092" y="531475"/>
                  </a:lnTo>
                  <a:lnTo>
                    <a:pt x="22308" y="575914"/>
                  </a:lnTo>
                  <a:lnTo>
                    <a:pt x="38947" y="618331"/>
                  </a:lnTo>
                  <a:lnTo>
                    <a:pt x="59742" y="658461"/>
                  </a:lnTo>
                  <a:lnTo>
                    <a:pt x="84427" y="696036"/>
                  </a:lnTo>
                  <a:lnTo>
                    <a:pt x="112736" y="730790"/>
                  </a:lnTo>
                  <a:lnTo>
                    <a:pt x="144400" y="762454"/>
                  </a:lnTo>
                  <a:lnTo>
                    <a:pt x="179152" y="790763"/>
                  </a:lnTo>
                  <a:lnTo>
                    <a:pt x="216727" y="815449"/>
                  </a:lnTo>
                  <a:lnTo>
                    <a:pt x="256857" y="836246"/>
                  </a:lnTo>
                  <a:lnTo>
                    <a:pt x="299276" y="852885"/>
                  </a:lnTo>
                  <a:lnTo>
                    <a:pt x="343715" y="865101"/>
                  </a:lnTo>
                  <a:lnTo>
                    <a:pt x="389909" y="872627"/>
                  </a:lnTo>
                  <a:lnTo>
                    <a:pt x="437591" y="875195"/>
                  </a:lnTo>
                  <a:lnTo>
                    <a:pt x="485272" y="872627"/>
                  </a:lnTo>
                  <a:lnTo>
                    <a:pt x="531466" y="865101"/>
                  </a:lnTo>
                  <a:lnTo>
                    <a:pt x="575906" y="852885"/>
                  </a:lnTo>
                  <a:lnTo>
                    <a:pt x="618324" y="836246"/>
                  </a:lnTo>
                  <a:lnTo>
                    <a:pt x="658454" y="815449"/>
                  </a:lnTo>
                  <a:lnTo>
                    <a:pt x="696029" y="790763"/>
                  </a:lnTo>
                  <a:lnTo>
                    <a:pt x="730782" y="762454"/>
                  </a:lnTo>
                  <a:lnTo>
                    <a:pt x="762446" y="730790"/>
                  </a:lnTo>
                  <a:lnTo>
                    <a:pt x="790754" y="696036"/>
                  </a:lnTo>
                  <a:lnTo>
                    <a:pt x="815439" y="658461"/>
                  </a:lnTo>
                  <a:lnTo>
                    <a:pt x="836235" y="618331"/>
                  </a:lnTo>
                  <a:lnTo>
                    <a:pt x="852874" y="575914"/>
                  </a:lnTo>
                  <a:lnTo>
                    <a:pt x="865089" y="531475"/>
                  </a:lnTo>
                  <a:lnTo>
                    <a:pt x="872614" y="485283"/>
                  </a:lnTo>
                  <a:lnTo>
                    <a:pt x="875182" y="437603"/>
                  </a:lnTo>
                  <a:lnTo>
                    <a:pt x="872614" y="389922"/>
                  </a:lnTo>
                  <a:lnTo>
                    <a:pt x="865089" y="343727"/>
                  </a:lnTo>
                  <a:lnTo>
                    <a:pt x="852874" y="299287"/>
                  </a:lnTo>
                  <a:lnTo>
                    <a:pt x="836235" y="256868"/>
                  </a:lnTo>
                  <a:lnTo>
                    <a:pt x="815439" y="216737"/>
                  </a:lnTo>
                  <a:lnTo>
                    <a:pt x="790754" y="179161"/>
                  </a:lnTo>
                  <a:lnTo>
                    <a:pt x="762446" y="144406"/>
                  </a:lnTo>
                  <a:lnTo>
                    <a:pt x="730782" y="112741"/>
                  </a:lnTo>
                  <a:lnTo>
                    <a:pt x="696029" y="84432"/>
                  </a:lnTo>
                  <a:lnTo>
                    <a:pt x="658454" y="59745"/>
                  </a:lnTo>
                  <a:lnTo>
                    <a:pt x="618324" y="38949"/>
                  </a:lnTo>
                  <a:lnTo>
                    <a:pt x="575906" y="22309"/>
                  </a:lnTo>
                  <a:lnTo>
                    <a:pt x="531466" y="10093"/>
                  </a:lnTo>
                  <a:lnTo>
                    <a:pt x="485272" y="2567"/>
                  </a:lnTo>
                  <a:lnTo>
                    <a:pt x="437591" y="0"/>
                  </a:lnTo>
                  <a:close/>
                </a:path>
              </a:pathLst>
            </a:custGeom>
            <a:solidFill>
              <a:srgbClr val="E5DD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3" name="object 33"/>
            <p:cNvSpPr/>
            <p:nvPr/>
          </p:nvSpPr>
          <p:spPr>
            <a:xfrm>
              <a:off x="9267496" y="5900974"/>
              <a:ext cx="875665" cy="875665"/>
            </a:xfrm>
            <a:custGeom>
              <a:avLst/>
              <a:gdLst/>
              <a:ahLst/>
              <a:cxnLst/>
              <a:rect l="l" t="t" r="r" b="b"/>
              <a:pathLst>
                <a:path w="875665" h="875665">
                  <a:moveTo>
                    <a:pt x="437591" y="875195"/>
                  </a:moveTo>
                  <a:lnTo>
                    <a:pt x="485272" y="872627"/>
                  </a:lnTo>
                  <a:lnTo>
                    <a:pt x="531466" y="865101"/>
                  </a:lnTo>
                  <a:lnTo>
                    <a:pt x="575906" y="852885"/>
                  </a:lnTo>
                  <a:lnTo>
                    <a:pt x="618324" y="836246"/>
                  </a:lnTo>
                  <a:lnTo>
                    <a:pt x="658454" y="815449"/>
                  </a:lnTo>
                  <a:lnTo>
                    <a:pt x="696029" y="790763"/>
                  </a:lnTo>
                  <a:lnTo>
                    <a:pt x="730782" y="762454"/>
                  </a:lnTo>
                  <a:lnTo>
                    <a:pt x="762446" y="730790"/>
                  </a:lnTo>
                  <a:lnTo>
                    <a:pt x="790754" y="696036"/>
                  </a:lnTo>
                  <a:lnTo>
                    <a:pt x="815439" y="658461"/>
                  </a:lnTo>
                  <a:lnTo>
                    <a:pt x="836235" y="618331"/>
                  </a:lnTo>
                  <a:lnTo>
                    <a:pt x="852874" y="575914"/>
                  </a:lnTo>
                  <a:lnTo>
                    <a:pt x="865089" y="531475"/>
                  </a:lnTo>
                  <a:lnTo>
                    <a:pt x="872614" y="485283"/>
                  </a:lnTo>
                  <a:lnTo>
                    <a:pt x="875182" y="437603"/>
                  </a:lnTo>
                  <a:lnTo>
                    <a:pt x="872614" y="389922"/>
                  </a:lnTo>
                  <a:lnTo>
                    <a:pt x="865089" y="343727"/>
                  </a:lnTo>
                  <a:lnTo>
                    <a:pt x="852874" y="299287"/>
                  </a:lnTo>
                  <a:lnTo>
                    <a:pt x="836235" y="256868"/>
                  </a:lnTo>
                  <a:lnTo>
                    <a:pt x="815439" y="216737"/>
                  </a:lnTo>
                  <a:lnTo>
                    <a:pt x="790754" y="179161"/>
                  </a:lnTo>
                  <a:lnTo>
                    <a:pt x="762446" y="144406"/>
                  </a:lnTo>
                  <a:lnTo>
                    <a:pt x="730782" y="112741"/>
                  </a:lnTo>
                  <a:lnTo>
                    <a:pt x="696029" y="84432"/>
                  </a:lnTo>
                  <a:lnTo>
                    <a:pt x="658454" y="59745"/>
                  </a:lnTo>
                  <a:lnTo>
                    <a:pt x="618324" y="38949"/>
                  </a:lnTo>
                  <a:lnTo>
                    <a:pt x="575906" y="22309"/>
                  </a:lnTo>
                  <a:lnTo>
                    <a:pt x="531466" y="10093"/>
                  </a:lnTo>
                  <a:lnTo>
                    <a:pt x="485272" y="2567"/>
                  </a:lnTo>
                  <a:lnTo>
                    <a:pt x="437591" y="0"/>
                  </a:lnTo>
                  <a:lnTo>
                    <a:pt x="389909" y="2567"/>
                  </a:lnTo>
                  <a:lnTo>
                    <a:pt x="343715" y="10093"/>
                  </a:lnTo>
                  <a:lnTo>
                    <a:pt x="299276" y="22309"/>
                  </a:lnTo>
                  <a:lnTo>
                    <a:pt x="256857" y="38949"/>
                  </a:lnTo>
                  <a:lnTo>
                    <a:pt x="216727" y="59745"/>
                  </a:lnTo>
                  <a:lnTo>
                    <a:pt x="179152" y="84432"/>
                  </a:lnTo>
                  <a:lnTo>
                    <a:pt x="144400" y="112741"/>
                  </a:lnTo>
                  <a:lnTo>
                    <a:pt x="112736" y="144406"/>
                  </a:lnTo>
                  <a:lnTo>
                    <a:pt x="84427" y="179161"/>
                  </a:lnTo>
                  <a:lnTo>
                    <a:pt x="59742" y="216737"/>
                  </a:lnTo>
                  <a:lnTo>
                    <a:pt x="38947" y="256868"/>
                  </a:lnTo>
                  <a:lnTo>
                    <a:pt x="22308" y="299287"/>
                  </a:lnTo>
                  <a:lnTo>
                    <a:pt x="10092" y="343727"/>
                  </a:lnTo>
                  <a:lnTo>
                    <a:pt x="2567" y="389922"/>
                  </a:lnTo>
                  <a:lnTo>
                    <a:pt x="0" y="437603"/>
                  </a:lnTo>
                  <a:lnTo>
                    <a:pt x="2567" y="485283"/>
                  </a:lnTo>
                  <a:lnTo>
                    <a:pt x="10092" y="531475"/>
                  </a:lnTo>
                  <a:lnTo>
                    <a:pt x="22308" y="575914"/>
                  </a:lnTo>
                  <a:lnTo>
                    <a:pt x="38947" y="618331"/>
                  </a:lnTo>
                  <a:lnTo>
                    <a:pt x="59742" y="658461"/>
                  </a:lnTo>
                  <a:lnTo>
                    <a:pt x="84427" y="696036"/>
                  </a:lnTo>
                  <a:lnTo>
                    <a:pt x="112736" y="730790"/>
                  </a:lnTo>
                  <a:lnTo>
                    <a:pt x="144400" y="762454"/>
                  </a:lnTo>
                  <a:lnTo>
                    <a:pt x="179152" y="790763"/>
                  </a:lnTo>
                  <a:lnTo>
                    <a:pt x="216727" y="815449"/>
                  </a:lnTo>
                  <a:lnTo>
                    <a:pt x="256857" y="836246"/>
                  </a:lnTo>
                  <a:lnTo>
                    <a:pt x="299276" y="852885"/>
                  </a:lnTo>
                  <a:lnTo>
                    <a:pt x="343715" y="865101"/>
                  </a:lnTo>
                  <a:lnTo>
                    <a:pt x="389909" y="872627"/>
                  </a:lnTo>
                  <a:lnTo>
                    <a:pt x="437591" y="875195"/>
                  </a:lnTo>
                  <a:close/>
                </a:path>
              </a:pathLst>
            </a:custGeom>
            <a:ln w="20624">
              <a:solidFill>
                <a:srgbClr val="67267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34" name="object 34"/>
          <p:cNvGrpSpPr/>
          <p:nvPr/>
        </p:nvGrpSpPr>
        <p:grpSpPr>
          <a:xfrm>
            <a:off x="8876839" y="5094401"/>
            <a:ext cx="351367" cy="351367"/>
            <a:chOff x="10652207" y="6365350"/>
            <a:chExt cx="421640" cy="421640"/>
          </a:xfrm>
        </p:grpSpPr>
        <p:sp>
          <p:nvSpPr>
            <p:cNvPr id="35" name="object 35"/>
            <p:cNvSpPr/>
            <p:nvPr/>
          </p:nvSpPr>
          <p:spPr>
            <a:xfrm>
              <a:off x="10662519" y="6375663"/>
              <a:ext cx="400685" cy="400685"/>
            </a:xfrm>
            <a:custGeom>
              <a:avLst/>
              <a:gdLst/>
              <a:ahLst/>
              <a:cxnLst/>
              <a:rect l="l" t="t" r="r" b="b"/>
              <a:pathLst>
                <a:path w="400684" h="400684">
                  <a:moveTo>
                    <a:pt x="200253" y="0"/>
                  </a:moveTo>
                  <a:lnTo>
                    <a:pt x="154338" y="5288"/>
                  </a:lnTo>
                  <a:lnTo>
                    <a:pt x="112189" y="20352"/>
                  </a:lnTo>
                  <a:lnTo>
                    <a:pt x="75007" y="43991"/>
                  </a:lnTo>
                  <a:lnTo>
                    <a:pt x="43995" y="75002"/>
                  </a:lnTo>
                  <a:lnTo>
                    <a:pt x="20354" y="112183"/>
                  </a:lnTo>
                  <a:lnTo>
                    <a:pt x="5289" y="154334"/>
                  </a:lnTo>
                  <a:lnTo>
                    <a:pt x="0" y="200253"/>
                  </a:lnTo>
                  <a:lnTo>
                    <a:pt x="5289" y="246168"/>
                  </a:lnTo>
                  <a:lnTo>
                    <a:pt x="20354" y="288317"/>
                  </a:lnTo>
                  <a:lnTo>
                    <a:pt x="43995" y="325499"/>
                  </a:lnTo>
                  <a:lnTo>
                    <a:pt x="75007" y="356512"/>
                  </a:lnTo>
                  <a:lnTo>
                    <a:pt x="112189" y="380152"/>
                  </a:lnTo>
                  <a:lnTo>
                    <a:pt x="154338" y="395218"/>
                  </a:lnTo>
                  <a:lnTo>
                    <a:pt x="200253" y="400507"/>
                  </a:lnTo>
                  <a:lnTo>
                    <a:pt x="246172" y="395218"/>
                  </a:lnTo>
                  <a:lnTo>
                    <a:pt x="288323" y="380152"/>
                  </a:lnTo>
                  <a:lnTo>
                    <a:pt x="325505" y="356512"/>
                  </a:lnTo>
                  <a:lnTo>
                    <a:pt x="356516" y="325499"/>
                  </a:lnTo>
                  <a:lnTo>
                    <a:pt x="380154" y="288317"/>
                  </a:lnTo>
                  <a:lnTo>
                    <a:pt x="395218" y="246168"/>
                  </a:lnTo>
                  <a:lnTo>
                    <a:pt x="400507" y="200253"/>
                  </a:lnTo>
                  <a:lnTo>
                    <a:pt x="395218" y="154334"/>
                  </a:lnTo>
                  <a:lnTo>
                    <a:pt x="380154" y="112183"/>
                  </a:lnTo>
                  <a:lnTo>
                    <a:pt x="356516" y="75002"/>
                  </a:lnTo>
                  <a:lnTo>
                    <a:pt x="325505" y="43991"/>
                  </a:lnTo>
                  <a:lnTo>
                    <a:pt x="288323" y="20352"/>
                  </a:lnTo>
                  <a:lnTo>
                    <a:pt x="246172" y="5288"/>
                  </a:lnTo>
                  <a:lnTo>
                    <a:pt x="200253" y="0"/>
                  </a:lnTo>
                  <a:close/>
                </a:path>
              </a:pathLst>
            </a:custGeom>
            <a:solidFill>
              <a:srgbClr val="E5DD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6" name="object 36"/>
            <p:cNvSpPr/>
            <p:nvPr/>
          </p:nvSpPr>
          <p:spPr>
            <a:xfrm>
              <a:off x="10662519" y="6375663"/>
              <a:ext cx="400685" cy="400685"/>
            </a:xfrm>
            <a:custGeom>
              <a:avLst/>
              <a:gdLst/>
              <a:ahLst/>
              <a:cxnLst/>
              <a:rect l="l" t="t" r="r" b="b"/>
              <a:pathLst>
                <a:path w="400684" h="400684">
                  <a:moveTo>
                    <a:pt x="200253" y="400507"/>
                  </a:moveTo>
                  <a:lnTo>
                    <a:pt x="246172" y="395218"/>
                  </a:lnTo>
                  <a:lnTo>
                    <a:pt x="288323" y="380152"/>
                  </a:lnTo>
                  <a:lnTo>
                    <a:pt x="325505" y="356512"/>
                  </a:lnTo>
                  <a:lnTo>
                    <a:pt x="356516" y="325499"/>
                  </a:lnTo>
                  <a:lnTo>
                    <a:pt x="380154" y="288317"/>
                  </a:lnTo>
                  <a:lnTo>
                    <a:pt x="395218" y="246168"/>
                  </a:lnTo>
                  <a:lnTo>
                    <a:pt x="400507" y="200253"/>
                  </a:lnTo>
                  <a:lnTo>
                    <a:pt x="395218" y="154334"/>
                  </a:lnTo>
                  <a:lnTo>
                    <a:pt x="380154" y="112183"/>
                  </a:lnTo>
                  <a:lnTo>
                    <a:pt x="356516" y="75002"/>
                  </a:lnTo>
                  <a:lnTo>
                    <a:pt x="325505" y="43991"/>
                  </a:lnTo>
                  <a:lnTo>
                    <a:pt x="288323" y="20352"/>
                  </a:lnTo>
                  <a:lnTo>
                    <a:pt x="246172" y="5288"/>
                  </a:lnTo>
                  <a:lnTo>
                    <a:pt x="200253" y="0"/>
                  </a:lnTo>
                  <a:lnTo>
                    <a:pt x="154338" y="5288"/>
                  </a:lnTo>
                  <a:lnTo>
                    <a:pt x="112189" y="20352"/>
                  </a:lnTo>
                  <a:lnTo>
                    <a:pt x="75007" y="43991"/>
                  </a:lnTo>
                  <a:lnTo>
                    <a:pt x="43995" y="75002"/>
                  </a:lnTo>
                  <a:lnTo>
                    <a:pt x="20354" y="112183"/>
                  </a:lnTo>
                  <a:lnTo>
                    <a:pt x="5289" y="154334"/>
                  </a:lnTo>
                  <a:lnTo>
                    <a:pt x="0" y="200253"/>
                  </a:lnTo>
                  <a:lnTo>
                    <a:pt x="5289" y="246168"/>
                  </a:lnTo>
                  <a:lnTo>
                    <a:pt x="20354" y="288317"/>
                  </a:lnTo>
                  <a:lnTo>
                    <a:pt x="43995" y="325499"/>
                  </a:lnTo>
                  <a:lnTo>
                    <a:pt x="75007" y="356512"/>
                  </a:lnTo>
                  <a:lnTo>
                    <a:pt x="112189" y="380152"/>
                  </a:lnTo>
                  <a:lnTo>
                    <a:pt x="154338" y="395218"/>
                  </a:lnTo>
                  <a:lnTo>
                    <a:pt x="200253" y="400507"/>
                  </a:lnTo>
                  <a:close/>
                </a:path>
              </a:pathLst>
            </a:custGeom>
            <a:ln w="12700">
              <a:solidFill>
                <a:srgbClr val="67267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pSp>
      <p:sp>
        <p:nvSpPr>
          <p:cNvPr id="38" name="object 38"/>
          <p:cNvSpPr/>
          <p:nvPr/>
        </p:nvSpPr>
        <p:spPr>
          <a:xfrm>
            <a:off x="6096001" y="1246374"/>
            <a:ext cx="5549152" cy="3208463"/>
          </a:xfrm>
          <a:custGeom>
            <a:avLst/>
            <a:gdLst/>
            <a:ahLst/>
            <a:cxnLst/>
            <a:rect l="l" t="t" r="r" b="b"/>
            <a:pathLst>
              <a:path w="5852159" h="3474720">
                <a:moveTo>
                  <a:pt x="5852159" y="0"/>
                </a:moveTo>
                <a:lnTo>
                  <a:pt x="0" y="0"/>
                </a:lnTo>
                <a:lnTo>
                  <a:pt x="0" y="3474720"/>
                </a:lnTo>
                <a:lnTo>
                  <a:pt x="5852159" y="3474720"/>
                </a:lnTo>
                <a:lnTo>
                  <a:pt x="5852159" y="0"/>
                </a:lnTo>
                <a:close/>
              </a:path>
            </a:pathLst>
          </a:custGeom>
          <a:solidFill>
            <a:srgbClr val="E4EEF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9" name="object 39"/>
          <p:cNvSpPr txBox="1"/>
          <p:nvPr/>
        </p:nvSpPr>
        <p:spPr>
          <a:xfrm>
            <a:off x="6427825" y="4224713"/>
            <a:ext cx="4876800" cy="153888"/>
          </a:xfrm>
          <a:prstGeom prst="rect">
            <a:avLst/>
          </a:prstGeom>
        </p:spPr>
        <p:txBody>
          <a:bodyPr vert="horz" wrap="square" lIns="0" tIns="0" rIns="0" bIns="0" rtlCol="0">
            <a:spAutoFit/>
          </a:bodyPr>
          <a:lstStyle/>
          <a:p>
            <a:pPr marL="142869" marR="0" lvl="0" indent="0" algn="ctr" defTabSz="914400" rtl="0" eaLnBrk="1" fontAlgn="auto" latinLnBrk="0" hangingPunct="1">
              <a:lnSpc>
                <a:spcPct val="100000"/>
              </a:lnSpc>
              <a:spcBef>
                <a:spcPts val="4"/>
              </a:spcBef>
              <a:spcAft>
                <a:spcPts val="0"/>
              </a:spcAft>
              <a:buClrTx/>
              <a:buSzTx/>
              <a:buFontTx/>
              <a:buNone/>
              <a:tabLst/>
              <a:defRPr/>
            </a:pPr>
            <a:r>
              <a:rPr kumimoji="0" lang="es-419" sz="1000" b="0" i="0" u="none" strike="noStrike" cap="none" normalizeH="0" baseline="0" noProof="0">
                <a:ln>
                  <a:noFill/>
                </a:ln>
                <a:solidFill>
                  <a:srgbClr val="0093D5"/>
                </a:solidFill>
                <a:effectLst/>
                <a:uLnTx/>
                <a:uFillTx/>
                <a:latin typeface="Corbel" panose="020B0503020204020204" pitchFamily="34" charset="0"/>
                <a:ea typeface="+mn-ea"/>
                <a:cs typeface="Montserrat"/>
              </a:rPr>
              <a:t>Lugares en Bangladesh, Gambia, Kenia, Malí, Sudáfrica, Tailandia y Zambia</a:t>
            </a:r>
          </a:p>
        </p:txBody>
      </p:sp>
      <p:pic>
        <p:nvPicPr>
          <p:cNvPr id="40" name="object 40"/>
          <p:cNvPicPr>
            <a:picLocks/>
          </p:cNvPicPr>
          <p:nvPr/>
        </p:nvPicPr>
        <p:blipFill rotWithShape="1">
          <a:blip r:embed="rId4"/>
          <a:srcRect l="5548" t="3367" r="5717"/>
          <a:stretch/>
        </p:blipFill>
        <p:spPr>
          <a:xfrm>
            <a:off x="6165027" y="1309122"/>
            <a:ext cx="5398980" cy="2939239"/>
          </a:xfrm>
          <a:prstGeom prst="rect">
            <a:avLst/>
          </a:prstGeom>
        </p:spPr>
      </p:pic>
      <p:sp>
        <p:nvSpPr>
          <p:cNvPr id="41" name="object 41"/>
          <p:cNvSpPr txBox="1"/>
          <p:nvPr/>
        </p:nvSpPr>
        <p:spPr>
          <a:xfrm>
            <a:off x="1534584" y="6536487"/>
            <a:ext cx="5299075" cy="138863"/>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lang="es-419" sz="833" b="0" i="0" u="none" strike="noStrike" cap="none" normalizeH="0" baseline="0" noProof="0">
                <a:ln>
                  <a:noFill/>
                </a:ln>
                <a:solidFill>
                  <a:srgbClr val="231F20"/>
                </a:solidFill>
                <a:effectLst/>
                <a:uLnTx/>
                <a:uFillTx/>
                <a:latin typeface="Corbel" panose="020B0503020204020204" pitchFamily="34" charset="0"/>
                <a:ea typeface="+mn-ea"/>
                <a:cs typeface="WorkSans-Light"/>
              </a:rPr>
              <a:t>Referencia: Grupo de estudio PERCH; </a:t>
            </a:r>
            <a:r>
              <a:rPr kumimoji="0" lang="es-419" sz="833" b="0" i="1" u="none" strike="noStrike" cap="none" normalizeH="0" baseline="0" noProof="0">
                <a:ln>
                  <a:noFill/>
                </a:ln>
                <a:solidFill>
                  <a:srgbClr val="231F20"/>
                </a:solidFill>
                <a:effectLst/>
                <a:uLnTx/>
                <a:uFillTx/>
                <a:latin typeface="Corbel" panose="020B0503020204020204" pitchFamily="34" charset="0"/>
                <a:ea typeface="+mn-ea"/>
                <a:cs typeface="WorkSans-Light"/>
              </a:rPr>
              <a:t>Lancet</a:t>
            </a:r>
            <a:r>
              <a:rPr kumimoji="0" lang="es-419" sz="833" b="0" i="0" u="none" strike="noStrike" cap="none" normalizeH="0" baseline="0" noProof="0">
                <a:ln>
                  <a:noFill/>
                </a:ln>
                <a:solidFill>
                  <a:srgbClr val="231F20"/>
                </a:solidFill>
                <a:effectLst/>
                <a:uLnTx/>
                <a:uFillTx/>
                <a:latin typeface="Corbel" panose="020B0503020204020204" pitchFamily="34" charset="0"/>
                <a:ea typeface="+mn-ea"/>
                <a:cs typeface="WorkSans-Light"/>
              </a:rPr>
              <a:t>, 2019.</a:t>
            </a:r>
          </a:p>
        </p:txBody>
      </p:sp>
      <p:sp>
        <p:nvSpPr>
          <p:cNvPr id="45" name="Title 44">
            <a:extLst>
              <a:ext uri="{FF2B5EF4-FFF2-40B4-BE49-F238E27FC236}">
                <a16:creationId xmlns:a16="http://schemas.microsoft.com/office/drawing/2014/main" id="{B1B71FF1-C41A-E8F0-6DB4-A5FA6AC57DA2}"/>
              </a:ext>
            </a:extLst>
          </p:cNvPr>
          <p:cNvSpPr>
            <a:spLocks noGrp="1"/>
          </p:cNvSpPr>
          <p:nvPr>
            <p:ph type="title"/>
          </p:nvPr>
        </p:nvSpPr>
        <p:spPr>
          <a:xfrm>
            <a:off x="1224280" y="249377"/>
            <a:ext cx="10515600" cy="884555"/>
          </a:xfrm>
        </p:spPr>
        <p:txBody>
          <a:bodyPr/>
          <a:lstStyle/>
          <a:p>
            <a:r>
              <a:rPr lang="es-419" dirty="0"/>
              <a:t>Estudio PERCH (Grupo de Estudio sobre la Etiología de la Neumonía para la Salud Infantil)</a:t>
            </a:r>
            <a:br>
              <a:rPr lang="es-419" dirty="0"/>
            </a:br>
            <a:r>
              <a:rPr lang="es-419" sz="1800" dirty="0">
                <a:solidFill>
                  <a:schemeClr val="accent1"/>
                </a:solidFill>
              </a:rPr>
              <a:t>Las 10 causas principales de neumonía grave antes de los 5 años en 7 países de África y Asia</a:t>
            </a:r>
          </a:p>
        </p:txBody>
      </p:sp>
      <p:sp>
        <p:nvSpPr>
          <p:cNvPr id="7" name="Footer Placeholder 57">
            <a:extLst>
              <a:ext uri="{FF2B5EF4-FFF2-40B4-BE49-F238E27FC236}">
                <a16:creationId xmlns:a16="http://schemas.microsoft.com/office/drawing/2014/main" id="{63C9EC1E-7E63-5333-3904-DF7B9E12F6B7}"/>
              </a:ext>
            </a:extLst>
          </p:cNvPr>
          <p:cNvSpPr>
            <a:spLocks noGrp="1"/>
          </p:cNvSpPr>
          <p:nvPr>
            <p:ph type="ftr" sz="quarter" idx="3"/>
          </p:nvPr>
        </p:nvSpPr>
        <p:spPr>
          <a:xfrm>
            <a:off x="6866666" y="6575796"/>
            <a:ext cx="4873214" cy="173389"/>
          </a:xfrm>
        </p:spPr>
        <p:txBody>
          <a:bodyPr/>
          <a:lstStyle/>
          <a:p>
            <a:r>
              <a:rPr lang="es-419" dirty="0"/>
              <a:t>Diapositiva original elaborada por la Organización Mundial de la Salud y PATH. Enero de 2026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06033" y="1613621"/>
            <a:ext cx="3674004" cy="10583"/>
            <a:chOff x="2047239" y="2051304"/>
            <a:chExt cx="4408805" cy="12700"/>
          </a:xfrm>
        </p:grpSpPr>
        <p:sp>
          <p:nvSpPr>
            <p:cNvPr id="3" name="object 3"/>
            <p:cNvSpPr/>
            <p:nvPr/>
          </p:nvSpPr>
          <p:spPr>
            <a:xfrm>
              <a:off x="2047239" y="2057654"/>
              <a:ext cx="2552700" cy="0"/>
            </a:xfrm>
            <a:custGeom>
              <a:avLst/>
              <a:gdLst/>
              <a:ahLst/>
              <a:cxnLst/>
              <a:rect l="l" t="t" r="r" b="b"/>
              <a:pathLst>
                <a:path w="2552700">
                  <a:moveTo>
                    <a:pt x="0" y="0"/>
                  </a:moveTo>
                  <a:lnTo>
                    <a:pt x="2552192" y="0"/>
                  </a:lnTo>
                </a:path>
              </a:pathLst>
            </a:custGeom>
            <a:ln w="12700">
              <a:solidFill>
                <a:srgbClr val="D71E62"/>
              </a:solidFill>
            </a:ln>
          </p:spPr>
          <p:txBody>
            <a:bodyPr wrap="square" lIns="0" tIns="0" rIns="0" bIns="0" rtlCol="0"/>
            <a:lstStyle/>
            <a:p>
              <a:endParaRPr sz="1500">
                <a:latin typeface="Corbel" panose="020B0503020204020204" pitchFamily="34" charset="0"/>
              </a:endParaRPr>
            </a:p>
          </p:txBody>
        </p:sp>
        <p:sp>
          <p:nvSpPr>
            <p:cNvPr id="4" name="object 4"/>
            <p:cNvSpPr/>
            <p:nvPr/>
          </p:nvSpPr>
          <p:spPr>
            <a:xfrm>
              <a:off x="4599432" y="2057654"/>
              <a:ext cx="1856739" cy="0"/>
            </a:xfrm>
            <a:custGeom>
              <a:avLst/>
              <a:gdLst/>
              <a:ahLst/>
              <a:cxnLst/>
              <a:rect l="l" t="t" r="r" b="b"/>
              <a:pathLst>
                <a:path w="1856739">
                  <a:moveTo>
                    <a:pt x="0" y="0"/>
                  </a:moveTo>
                  <a:lnTo>
                    <a:pt x="1856232" y="0"/>
                  </a:lnTo>
                </a:path>
              </a:pathLst>
            </a:custGeom>
            <a:ln w="12700">
              <a:solidFill>
                <a:srgbClr val="D71E62"/>
              </a:solidFill>
            </a:ln>
          </p:spPr>
          <p:txBody>
            <a:bodyPr wrap="square" lIns="0" tIns="0" rIns="0" bIns="0" rtlCol="0"/>
            <a:lstStyle/>
            <a:p>
              <a:endParaRPr sz="1500">
                <a:latin typeface="Corbel" panose="020B0503020204020204" pitchFamily="34" charset="0"/>
              </a:endParaRPr>
            </a:p>
          </p:txBody>
        </p:sp>
      </p:grpSp>
      <p:grpSp>
        <p:nvGrpSpPr>
          <p:cNvPr id="5" name="object 5"/>
          <p:cNvGrpSpPr/>
          <p:nvPr/>
        </p:nvGrpSpPr>
        <p:grpSpPr>
          <a:xfrm>
            <a:off x="1706033" y="2228936"/>
            <a:ext cx="3674004" cy="10583"/>
            <a:chOff x="2047239" y="2789682"/>
            <a:chExt cx="4408805" cy="12700"/>
          </a:xfrm>
        </p:grpSpPr>
        <p:sp>
          <p:nvSpPr>
            <p:cNvPr id="6" name="object 6"/>
            <p:cNvSpPr/>
            <p:nvPr/>
          </p:nvSpPr>
          <p:spPr>
            <a:xfrm>
              <a:off x="2047239" y="2796032"/>
              <a:ext cx="2552700" cy="0"/>
            </a:xfrm>
            <a:custGeom>
              <a:avLst/>
              <a:gdLst/>
              <a:ahLst/>
              <a:cxnLst/>
              <a:rect l="l" t="t" r="r" b="b"/>
              <a:pathLst>
                <a:path w="2552700">
                  <a:moveTo>
                    <a:pt x="0" y="0"/>
                  </a:moveTo>
                  <a:lnTo>
                    <a:pt x="2552192" y="0"/>
                  </a:lnTo>
                </a:path>
              </a:pathLst>
            </a:custGeom>
            <a:ln w="12700">
              <a:solidFill>
                <a:srgbClr val="D71E62"/>
              </a:solidFill>
            </a:ln>
          </p:spPr>
          <p:txBody>
            <a:bodyPr wrap="square" lIns="0" tIns="0" rIns="0" bIns="0" rtlCol="0"/>
            <a:lstStyle/>
            <a:p>
              <a:endParaRPr sz="1500">
                <a:latin typeface="Corbel" panose="020B0503020204020204" pitchFamily="34" charset="0"/>
              </a:endParaRPr>
            </a:p>
          </p:txBody>
        </p:sp>
        <p:sp>
          <p:nvSpPr>
            <p:cNvPr id="7" name="object 7"/>
            <p:cNvSpPr/>
            <p:nvPr/>
          </p:nvSpPr>
          <p:spPr>
            <a:xfrm>
              <a:off x="4599432" y="2796032"/>
              <a:ext cx="1856739" cy="0"/>
            </a:xfrm>
            <a:custGeom>
              <a:avLst/>
              <a:gdLst/>
              <a:ahLst/>
              <a:cxnLst/>
              <a:rect l="l" t="t" r="r" b="b"/>
              <a:pathLst>
                <a:path w="1856739">
                  <a:moveTo>
                    <a:pt x="0" y="0"/>
                  </a:moveTo>
                  <a:lnTo>
                    <a:pt x="1856232" y="0"/>
                  </a:lnTo>
                </a:path>
              </a:pathLst>
            </a:custGeom>
            <a:ln w="12700">
              <a:solidFill>
                <a:srgbClr val="D71E62"/>
              </a:solidFill>
            </a:ln>
          </p:spPr>
          <p:txBody>
            <a:bodyPr wrap="square" lIns="0" tIns="0" rIns="0" bIns="0" rtlCol="0"/>
            <a:lstStyle/>
            <a:p>
              <a:endParaRPr sz="1500">
                <a:latin typeface="Corbel" panose="020B0503020204020204" pitchFamily="34" charset="0"/>
              </a:endParaRPr>
            </a:p>
          </p:txBody>
        </p:sp>
      </p:grpSp>
      <p:grpSp>
        <p:nvGrpSpPr>
          <p:cNvPr id="8" name="object 8"/>
          <p:cNvGrpSpPr/>
          <p:nvPr/>
        </p:nvGrpSpPr>
        <p:grpSpPr>
          <a:xfrm>
            <a:off x="1706033" y="2622693"/>
            <a:ext cx="3674004" cy="10583"/>
            <a:chOff x="2047239" y="3262190"/>
            <a:chExt cx="4408805" cy="12700"/>
          </a:xfrm>
        </p:grpSpPr>
        <p:sp>
          <p:nvSpPr>
            <p:cNvPr id="9" name="object 9"/>
            <p:cNvSpPr/>
            <p:nvPr/>
          </p:nvSpPr>
          <p:spPr>
            <a:xfrm>
              <a:off x="2047239" y="3268540"/>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10" name="object 10"/>
            <p:cNvSpPr/>
            <p:nvPr/>
          </p:nvSpPr>
          <p:spPr>
            <a:xfrm>
              <a:off x="4599432" y="3268540"/>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11" name="object 11"/>
          <p:cNvGrpSpPr/>
          <p:nvPr/>
        </p:nvGrpSpPr>
        <p:grpSpPr>
          <a:xfrm>
            <a:off x="1706033" y="3016450"/>
            <a:ext cx="3674004" cy="10583"/>
            <a:chOff x="2047239" y="3734698"/>
            <a:chExt cx="4408805" cy="12700"/>
          </a:xfrm>
        </p:grpSpPr>
        <p:sp>
          <p:nvSpPr>
            <p:cNvPr id="12" name="object 12"/>
            <p:cNvSpPr/>
            <p:nvPr/>
          </p:nvSpPr>
          <p:spPr>
            <a:xfrm>
              <a:off x="2047239" y="3741048"/>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13" name="object 13"/>
            <p:cNvSpPr/>
            <p:nvPr/>
          </p:nvSpPr>
          <p:spPr>
            <a:xfrm>
              <a:off x="4599432" y="3741048"/>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14" name="object 14"/>
          <p:cNvGrpSpPr/>
          <p:nvPr/>
        </p:nvGrpSpPr>
        <p:grpSpPr>
          <a:xfrm>
            <a:off x="1706033" y="3410206"/>
            <a:ext cx="3674004" cy="10583"/>
            <a:chOff x="2047239" y="4207206"/>
            <a:chExt cx="4408805" cy="12700"/>
          </a:xfrm>
        </p:grpSpPr>
        <p:sp>
          <p:nvSpPr>
            <p:cNvPr id="15" name="object 15"/>
            <p:cNvSpPr/>
            <p:nvPr/>
          </p:nvSpPr>
          <p:spPr>
            <a:xfrm>
              <a:off x="2047239" y="4213556"/>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16" name="object 16"/>
            <p:cNvSpPr/>
            <p:nvPr/>
          </p:nvSpPr>
          <p:spPr>
            <a:xfrm>
              <a:off x="4599432" y="4213556"/>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17" name="object 17"/>
          <p:cNvGrpSpPr/>
          <p:nvPr/>
        </p:nvGrpSpPr>
        <p:grpSpPr>
          <a:xfrm>
            <a:off x="1706033" y="3803962"/>
            <a:ext cx="3674004" cy="10583"/>
            <a:chOff x="2047239" y="4679713"/>
            <a:chExt cx="4408805" cy="12700"/>
          </a:xfrm>
        </p:grpSpPr>
        <p:sp>
          <p:nvSpPr>
            <p:cNvPr id="18" name="object 18"/>
            <p:cNvSpPr/>
            <p:nvPr/>
          </p:nvSpPr>
          <p:spPr>
            <a:xfrm>
              <a:off x="2047239" y="4686063"/>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19" name="object 19"/>
            <p:cNvSpPr/>
            <p:nvPr/>
          </p:nvSpPr>
          <p:spPr>
            <a:xfrm>
              <a:off x="4599432" y="4686063"/>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20" name="object 20"/>
          <p:cNvGrpSpPr/>
          <p:nvPr/>
        </p:nvGrpSpPr>
        <p:grpSpPr>
          <a:xfrm>
            <a:off x="1706033" y="4197720"/>
            <a:ext cx="3674004" cy="10583"/>
            <a:chOff x="2047239" y="5152222"/>
            <a:chExt cx="4408805" cy="12700"/>
          </a:xfrm>
        </p:grpSpPr>
        <p:sp>
          <p:nvSpPr>
            <p:cNvPr id="21" name="object 21"/>
            <p:cNvSpPr/>
            <p:nvPr/>
          </p:nvSpPr>
          <p:spPr>
            <a:xfrm>
              <a:off x="2047239" y="5158572"/>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22" name="object 22"/>
            <p:cNvSpPr/>
            <p:nvPr/>
          </p:nvSpPr>
          <p:spPr>
            <a:xfrm>
              <a:off x="4599432" y="5158572"/>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23" name="object 23"/>
          <p:cNvGrpSpPr/>
          <p:nvPr/>
        </p:nvGrpSpPr>
        <p:grpSpPr>
          <a:xfrm>
            <a:off x="1706033" y="4591477"/>
            <a:ext cx="3674004" cy="10583"/>
            <a:chOff x="2047239" y="5624731"/>
            <a:chExt cx="4408805" cy="12700"/>
          </a:xfrm>
        </p:grpSpPr>
        <p:sp>
          <p:nvSpPr>
            <p:cNvPr id="24" name="object 24"/>
            <p:cNvSpPr/>
            <p:nvPr/>
          </p:nvSpPr>
          <p:spPr>
            <a:xfrm>
              <a:off x="2047239" y="5631081"/>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25" name="object 25"/>
            <p:cNvSpPr/>
            <p:nvPr/>
          </p:nvSpPr>
          <p:spPr>
            <a:xfrm>
              <a:off x="4599432" y="5631081"/>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26" name="object 26"/>
          <p:cNvGrpSpPr/>
          <p:nvPr/>
        </p:nvGrpSpPr>
        <p:grpSpPr>
          <a:xfrm>
            <a:off x="1706033" y="4985234"/>
            <a:ext cx="3674004" cy="10583"/>
            <a:chOff x="2047239" y="6097239"/>
            <a:chExt cx="4408805" cy="12700"/>
          </a:xfrm>
        </p:grpSpPr>
        <p:sp>
          <p:nvSpPr>
            <p:cNvPr id="27" name="object 27"/>
            <p:cNvSpPr/>
            <p:nvPr/>
          </p:nvSpPr>
          <p:spPr>
            <a:xfrm>
              <a:off x="2047239" y="6103589"/>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28" name="object 28"/>
            <p:cNvSpPr/>
            <p:nvPr/>
          </p:nvSpPr>
          <p:spPr>
            <a:xfrm>
              <a:off x="4599432" y="6103589"/>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29" name="object 29"/>
          <p:cNvGrpSpPr/>
          <p:nvPr/>
        </p:nvGrpSpPr>
        <p:grpSpPr>
          <a:xfrm>
            <a:off x="1706033" y="5378990"/>
            <a:ext cx="3674004" cy="10583"/>
            <a:chOff x="2047239" y="6569747"/>
            <a:chExt cx="4408805" cy="12700"/>
          </a:xfrm>
        </p:grpSpPr>
        <p:sp>
          <p:nvSpPr>
            <p:cNvPr id="30" name="object 30"/>
            <p:cNvSpPr/>
            <p:nvPr/>
          </p:nvSpPr>
          <p:spPr>
            <a:xfrm>
              <a:off x="2047239" y="6576097"/>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31" name="object 31"/>
            <p:cNvSpPr/>
            <p:nvPr/>
          </p:nvSpPr>
          <p:spPr>
            <a:xfrm>
              <a:off x="4599432" y="6576097"/>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32" name="object 32"/>
          <p:cNvGrpSpPr/>
          <p:nvPr/>
        </p:nvGrpSpPr>
        <p:grpSpPr>
          <a:xfrm>
            <a:off x="1706033" y="5772747"/>
            <a:ext cx="3674004" cy="10583"/>
            <a:chOff x="2047239" y="7042255"/>
            <a:chExt cx="4408805" cy="12700"/>
          </a:xfrm>
        </p:grpSpPr>
        <p:sp>
          <p:nvSpPr>
            <p:cNvPr id="33" name="object 33"/>
            <p:cNvSpPr/>
            <p:nvPr/>
          </p:nvSpPr>
          <p:spPr>
            <a:xfrm>
              <a:off x="2047239" y="7048605"/>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34" name="object 34"/>
            <p:cNvSpPr/>
            <p:nvPr/>
          </p:nvSpPr>
          <p:spPr>
            <a:xfrm>
              <a:off x="4599432" y="7048605"/>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sp>
        <p:nvSpPr>
          <p:cNvPr id="35" name="object 35"/>
          <p:cNvSpPr txBox="1"/>
          <p:nvPr/>
        </p:nvSpPr>
        <p:spPr>
          <a:xfrm>
            <a:off x="1737783" y="1689323"/>
            <a:ext cx="1453675" cy="441574"/>
          </a:xfrm>
          <a:prstGeom prst="rect">
            <a:avLst/>
          </a:prstGeom>
        </p:spPr>
        <p:txBody>
          <a:bodyPr vert="horz" wrap="square" lIns="0" tIns="10583" rIns="0" bIns="0" rtlCol="0">
            <a:spAutoFit/>
          </a:bodyPr>
          <a:lstStyle/>
          <a:p>
            <a:pPr marL="10583">
              <a:spcBef>
                <a:spcPts val="83"/>
              </a:spcBef>
            </a:pPr>
            <a:r>
              <a:rPr lang="es-419" sz="2800" b="1">
                <a:solidFill>
                  <a:srgbClr val="D71E62"/>
                </a:solidFill>
                <a:latin typeface="Corbel" panose="020B0503020204020204" pitchFamily="34" charset="0"/>
                <a:cs typeface="Montserrat-SemiBold"/>
              </a:rPr>
              <a:t>VSR</a:t>
            </a:r>
          </a:p>
        </p:txBody>
      </p:sp>
      <p:sp>
        <p:nvSpPr>
          <p:cNvPr id="36" name="object 36"/>
          <p:cNvSpPr txBox="1"/>
          <p:nvPr/>
        </p:nvSpPr>
        <p:spPr>
          <a:xfrm>
            <a:off x="3705218" y="1677724"/>
            <a:ext cx="1749160" cy="503129"/>
          </a:xfrm>
          <a:prstGeom prst="rect">
            <a:avLst/>
          </a:prstGeom>
        </p:spPr>
        <p:txBody>
          <a:bodyPr vert="horz" wrap="square" lIns="0" tIns="10583" rIns="0" bIns="0" rtlCol="0">
            <a:spAutoFit/>
          </a:bodyPr>
          <a:lstStyle/>
          <a:p>
            <a:pPr marL="31749">
              <a:spcBef>
                <a:spcPts val="83"/>
              </a:spcBef>
            </a:pPr>
            <a:r>
              <a:rPr lang="es-419" sz="3200" b="1">
                <a:solidFill>
                  <a:srgbClr val="D71E62"/>
                </a:solidFill>
                <a:latin typeface="Corbel" panose="020B0503020204020204" pitchFamily="34" charset="0"/>
                <a:cs typeface="Montserrat-SemiBold"/>
              </a:rPr>
              <a:t>6,48 </a:t>
            </a:r>
            <a:r>
              <a:rPr lang="es-419" sz="2800" b="1" baseline="31746">
                <a:solidFill>
                  <a:srgbClr val="D71E62"/>
                </a:solidFill>
                <a:latin typeface="Corbel" panose="020B0503020204020204" pitchFamily="34" charset="0"/>
                <a:cs typeface="Montserrat-SemiBold"/>
              </a:rPr>
              <a:t>% </a:t>
            </a:r>
            <a:r>
              <a:rPr lang="es-419" sz="1000">
                <a:solidFill>
                  <a:srgbClr val="231F20"/>
                </a:solidFill>
                <a:latin typeface="Corbel" panose="020B0503020204020204" pitchFamily="34" charset="0"/>
                <a:cs typeface="Montserrat"/>
              </a:rPr>
              <a:t>(5,81-7,59)</a:t>
            </a:r>
          </a:p>
        </p:txBody>
      </p:sp>
      <p:sp>
        <p:nvSpPr>
          <p:cNvPr id="37" name="object 37"/>
          <p:cNvSpPr txBox="1"/>
          <p:nvPr/>
        </p:nvSpPr>
        <p:spPr>
          <a:xfrm>
            <a:off x="1737781" y="2365882"/>
            <a:ext cx="939800" cy="164575"/>
          </a:xfrm>
          <a:prstGeom prst="rect">
            <a:avLst/>
          </a:prstGeom>
        </p:spPr>
        <p:txBody>
          <a:bodyPr vert="horz" wrap="square" lIns="0" tIns="10583" rIns="0" bIns="0" rtlCol="0">
            <a:spAutoFit/>
          </a:bodyPr>
          <a:lstStyle/>
          <a:p>
            <a:pPr marL="10583">
              <a:spcBef>
                <a:spcPts val="83"/>
              </a:spcBef>
            </a:pPr>
            <a:r>
              <a:rPr lang="es-419" sz="1000" b="1" i="1">
                <a:solidFill>
                  <a:srgbClr val="0093D5"/>
                </a:solidFill>
                <a:latin typeface="Corbel" panose="020B0503020204020204" pitchFamily="34" charset="0"/>
                <a:cs typeface="Montserrat-BoldItalic"/>
              </a:rPr>
              <a:t>Ureaplasma spp</a:t>
            </a:r>
          </a:p>
        </p:txBody>
      </p:sp>
      <p:sp>
        <p:nvSpPr>
          <p:cNvPr id="38" name="object 38"/>
          <p:cNvSpPr txBox="1"/>
          <p:nvPr/>
        </p:nvSpPr>
        <p:spPr>
          <a:xfrm>
            <a:off x="3726385" y="2322222"/>
            <a:ext cx="1453720" cy="287685"/>
          </a:xfrm>
          <a:prstGeom prst="rect">
            <a:avLst/>
          </a:prstGeom>
        </p:spPr>
        <p:txBody>
          <a:bodyPr vert="horz" wrap="square" lIns="0" tIns="10583" rIns="0" bIns="0" rtlCol="0">
            <a:spAutoFit/>
          </a:bodyPr>
          <a:lstStyle/>
          <a:p>
            <a:pPr marL="10583">
              <a:spcBef>
                <a:spcPts val="83"/>
              </a:spcBef>
            </a:pPr>
            <a:r>
              <a:rPr lang="es-419">
                <a:solidFill>
                  <a:srgbClr val="0093D5"/>
                </a:solidFill>
                <a:latin typeface="Corbel" panose="020B0503020204020204" pitchFamily="34" charset="0"/>
                <a:cs typeface="Montserrat"/>
              </a:rPr>
              <a:t>2,82 </a:t>
            </a:r>
            <a:r>
              <a:rPr lang="es-419" sz="1000">
                <a:solidFill>
                  <a:srgbClr val="231F20"/>
                </a:solidFill>
                <a:latin typeface="Corbel" panose="020B0503020204020204" pitchFamily="34" charset="0"/>
                <a:cs typeface="Montserrat"/>
              </a:rPr>
              <a:t>(1,93-3,77)</a:t>
            </a:r>
          </a:p>
        </p:txBody>
      </p:sp>
      <p:sp>
        <p:nvSpPr>
          <p:cNvPr id="39" name="object 39"/>
          <p:cNvSpPr txBox="1"/>
          <p:nvPr/>
        </p:nvSpPr>
        <p:spPr>
          <a:xfrm>
            <a:off x="1737816" y="2759632"/>
            <a:ext cx="1121304" cy="164575"/>
          </a:xfrm>
          <a:prstGeom prst="rect">
            <a:avLst/>
          </a:prstGeom>
        </p:spPr>
        <p:txBody>
          <a:bodyPr vert="horz" wrap="square" lIns="0" tIns="10583" rIns="0" bIns="0" rtlCol="0">
            <a:spAutoFit/>
          </a:bodyPr>
          <a:lstStyle/>
          <a:p>
            <a:pPr marL="10583">
              <a:spcBef>
                <a:spcPts val="83"/>
              </a:spcBef>
            </a:pPr>
            <a:r>
              <a:rPr lang="es-419" sz="1000" b="1">
                <a:solidFill>
                  <a:srgbClr val="0093D5"/>
                </a:solidFill>
                <a:latin typeface="Corbel" panose="020B0503020204020204" pitchFamily="34" charset="0"/>
                <a:cs typeface="Montserrat"/>
              </a:rPr>
              <a:t>Otros hemocultivos</a:t>
            </a:r>
          </a:p>
        </p:txBody>
      </p:sp>
      <p:sp>
        <p:nvSpPr>
          <p:cNvPr id="40" name="object 40"/>
          <p:cNvSpPr txBox="1"/>
          <p:nvPr/>
        </p:nvSpPr>
        <p:spPr>
          <a:xfrm>
            <a:off x="3726384" y="2715979"/>
            <a:ext cx="1400387" cy="287685"/>
          </a:xfrm>
          <a:prstGeom prst="rect">
            <a:avLst/>
          </a:prstGeom>
        </p:spPr>
        <p:txBody>
          <a:bodyPr vert="horz" wrap="square" lIns="0" tIns="10583" rIns="0" bIns="0" rtlCol="0">
            <a:spAutoFit/>
          </a:bodyPr>
          <a:lstStyle/>
          <a:p>
            <a:pPr marL="10583">
              <a:spcBef>
                <a:spcPts val="83"/>
              </a:spcBef>
            </a:pPr>
            <a:r>
              <a:rPr lang="es-419">
                <a:solidFill>
                  <a:srgbClr val="0093D5"/>
                </a:solidFill>
                <a:latin typeface="Corbel" panose="020B0503020204020204" pitchFamily="34" charset="0"/>
                <a:cs typeface="Montserrat"/>
              </a:rPr>
              <a:t>2,57 </a:t>
            </a:r>
            <a:r>
              <a:rPr lang="es-419" sz="1000">
                <a:solidFill>
                  <a:srgbClr val="231F20"/>
                </a:solidFill>
                <a:latin typeface="Corbel" panose="020B0503020204020204" pitchFamily="34" charset="0"/>
                <a:cs typeface="Montserrat"/>
              </a:rPr>
              <a:t>(2,05-3,11)</a:t>
            </a:r>
          </a:p>
        </p:txBody>
      </p:sp>
      <p:sp>
        <p:nvSpPr>
          <p:cNvPr id="41" name="object 41"/>
          <p:cNvSpPr txBox="1"/>
          <p:nvPr/>
        </p:nvSpPr>
        <p:spPr>
          <a:xfrm>
            <a:off x="1737819" y="3153389"/>
            <a:ext cx="1376892" cy="164575"/>
          </a:xfrm>
          <a:prstGeom prst="rect">
            <a:avLst/>
          </a:prstGeom>
        </p:spPr>
        <p:txBody>
          <a:bodyPr vert="horz" wrap="square" lIns="0" tIns="10583" rIns="0" bIns="0" rtlCol="0">
            <a:spAutoFit/>
          </a:bodyPr>
          <a:lstStyle/>
          <a:p>
            <a:pPr marL="10583">
              <a:spcBef>
                <a:spcPts val="83"/>
              </a:spcBef>
            </a:pPr>
            <a:r>
              <a:rPr lang="es-419" sz="1000" b="1" i="1">
                <a:solidFill>
                  <a:srgbClr val="0093D5"/>
                </a:solidFill>
                <a:latin typeface="Corbel" panose="020B0503020204020204" pitchFamily="34" charset="0"/>
                <a:cs typeface="Montserrat-BoldItalic"/>
              </a:rPr>
              <a:t>Klebsiella pneumoniae</a:t>
            </a:r>
          </a:p>
        </p:txBody>
      </p:sp>
      <p:sp>
        <p:nvSpPr>
          <p:cNvPr id="42" name="object 42"/>
          <p:cNvSpPr txBox="1"/>
          <p:nvPr/>
        </p:nvSpPr>
        <p:spPr>
          <a:xfrm>
            <a:off x="3726385" y="3109737"/>
            <a:ext cx="1354326" cy="287685"/>
          </a:xfrm>
          <a:prstGeom prst="rect">
            <a:avLst/>
          </a:prstGeom>
        </p:spPr>
        <p:txBody>
          <a:bodyPr vert="horz" wrap="square" lIns="0" tIns="10583" rIns="0" bIns="0" rtlCol="0">
            <a:spAutoFit/>
          </a:bodyPr>
          <a:lstStyle/>
          <a:p>
            <a:pPr marL="10583">
              <a:spcBef>
                <a:spcPts val="83"/>
              </a:spcBef>
            </a:pPr>
            <a:r>
              <a:rPr lang="es-419">
                <a:solidFill>
                  <a:srgbClr val="0093D5"/>
                </a:solidFill>
                <a:latin typeface="Corbel" panose="020B0503020204020204" pitchFamily="34" charset="0"/>
                <a:cs typeface="Montserrat"/>
              </a:rPr>
              <a:t>1,79 </a:t>
            </a:r>
            <a:r>
              <a:rPr lang="es-419" sz="1000">
                <a:solidFill>
                  <a:srgbClr val="231F20"/>
                </a:solidFill>
                <a:latin typeface="Corbel" panose="020B0503020204020204" pitchFamily="34" charset="0"/>
                <a:cs typeface="Montserrat"/>
              </a:rPr>
              <a:t>(1,17-2,49)</a:t>
            </a:r>
          </a:p>
        </p:txBody>
      </p:sp>
      <p:sp>
        <p:nvSpPr>
          <p:cNvPr id="43" name="object 43"/>
          <p:cNvSpPr txBox="1"/>
          <p:nvPr/>
        </p:nvSpPr>
        <p:spPr>
          <a:xfrm>
            <a:off x="1737756" y="3547146"/>
            <a:ext cx="892175" cy="164575"/>
          </a:xfrm>
          <a:prstGeom prst="rect">
            <a:avLst/>
          </a:prstGeom>
        </p:spPr>
        <p:txBody>
          <a:bodyPr vert="horz" wrap="square" lIns="0" tIns="10583" rIns="0" bIns="0" rtlCol="0">
            <a:spAutoFit/>
          </a:bodyPr>
          <a:lstStyle/>
          <a:p>
            <a:pPr marL="10583">
              <a:spcBef>
                <a:spcPts val="83"/>
              </a:spcBef>
            </a:pPr>
            <a:r>
              <a:rPr lang="es-419" sz="1000" b="1" i="1">
                <a:solidFill>
                  <a:srgbClr val="0093D5"/>
                </a:solidFill>
                <a:latin typeface="Corbel" panose="020B0503020204020204" pitchFamily="34" charset="0"/>
                <a:cs typeface="Montserrat-BoldItalic"/>
              </a:rPr>
              <a:t>Escherichia coli</a:t>
            </a:r>
          </a:p>
        </p:txBody>
      </p:sp>
      <p:sp>
        <p:nvSpPr>
          <p:cNvPr id="44" name="object 44"/>
          <p:cNvSpPr txBox="1"/>
          <p:nvPr/>
        </p:nvSpPr>
        <p:spPr>
          <a:xfrm>
            <a:off x="3726386" y="3503493"/>
            <a:ext cx="1324428" cy="287685"/>
          </a:xfrm>
          <a:prstGeom prst="rect">
            <a:avLst/>
          </a:prstGeom>
        </p:spPr>
        <p:txBody>
          <a:bodyPr vert="horz" wrap="square" lIns="0" tIns="10583" rIns="0" bIns="0" rtlCol="0">
            <a:spAutoFit/>
          </a:bodyPr>
          <a:lstStyle/>
          <a:p>
            <a:pPr marL="10583">
              <a:spcBef>
                <a:spcPts val="83"/>
              </a:spcBef>
            </a:pPr>
            <a:r>
              <a:rPr lang="es-419">
                <a:solidFill>
                  <a:srgbClr val="0093D5"/>
                </a:solidFill>
                <a:latin typeface="Corbel" panose="020B0503020204020204" pitchFamily="34" charset="0"/>
                <a:cs typeface="Montserrat"/>
              </a:rPr>
              <a:t>1,71 </a:t>
            </a:r>
            <a:r>
              <a:rPr lang="es-419" sz="1000">
                <a:solidFill>
                  <a:srgbClr val="231F20"/>
                </a:solidFill>
                <a:latin typeface="Corbel" panose="020B0503020204020204" pitchFamily="34" charset="0"/>
                <a:cs typeface="Montserrat"/>
              </a:rPr>
              <a:t>(1,05-2,62)</a:t>
            </a:r>
          </a:p>
        </p:txBody>
      </p:sp>
      <p:sp>
        <p:nvSpPr>
          <p:cNvPr id="45" name="object 45"/>
          <p:cNvSpPr txBox="1"/>
          <p:nvPr/>
        </p:nvSpPr>
        <p:spPr>
          <a:xfrm>
            <a:off x="1737818" y="3940902"/>
            <a:ext cx="1394883" cy="164575"/>
          </a:xfrm>
          <a:prstGeom prst="rect">
            <a:avLst/>
          </a:prstGeom>
        </p:spPr>
        <p:txBody>
          <a:bodyPr vert="horz" wrap="square" lIns="0" tIns="10583" rIns="0" bIns="0" rtlCol="0">
            <a:spAutoFit/>
          </a:bodyPr>
          <a:lstStyle/>
          <a:p>
            <a:pPr marL="10583">
              <a:spcBef>
                <a:spcPts val="83"/>
              </a:spcBef>
            </a:pPr>
            <a:r>
              <a:rPr lang="es-419" sz="1000" b="1">
                <a:solidFill>
                  <a:srgbClr val="0093D5"/>
                </a:solidFill>
                <a:latin typeface="Corbel" panose="020B0503020204020204" pitchFamily="34" charset="0"/>
                <a:cs typeface="Montserrat"/>
              </a:rPr>
              <a:t>Enterovirus o rinovirus</a:t>
            </a:r>
          </a:p>
        </p:txBody>
      </p:sp>
      <p:sp>
        <p:nvSpPr>
          <p:cNvPr id="46" name="object 46"/>
          <p:cNvSpPr txBox="1"/>
          <p:nvPr/>
        </p:nvSpPr>
        <p:spPr>
          <a:xfrm>
            <a:off x="3726385" y="3897250"/>
            <a:ext cx="1435134" cy="287685"/>
          </a:xfrm>
          <a:prstGeom prst="rect">
            <a:avLst/>
          </a:prstGeom>
        </p:spPr>
        <p:txBody>
          <a:bodyPr vert="horz" wrap="square" lIns="0" tIns="10583" rIns="0" bIns="0" rtlCol="0">
            <a:spAutoFit/>
          </a:bodyPr>
          <a:lstStyle/>
          <a:p>
            <a:pPr marL="10583">
              <a:spcBef>
                <a:spcPts val="83"/>
              </a:spcBef>
            </a:pPr>
            <a:r>
              <a:rPr lang="es-419">
                <a:solidFill>
                  <a:srgbClr val="0093D5"/>
                </a:solidFill>
                <a:latin typeface="Corbel" panose="020B0503020204020204" pitchFamily="34" charset="0"/>
                <a:cs typeface="Montserrat"/>
              </a:rPr>
              <a:t>1,36 </a:t>
            </a:r>
            <a:r>
              <a:rPr lang="es-419" sz="1000">
                <a:solidFill>
                  <a:srgbClr val="231F20"/>
                </a:solidFill>
                <a:latin typeface="Corbel" panose="020B0503020204020204" pitchFamily="34" charset="0"/>
                <a:cs typeface="Montserrat"/>
              </a:rPr>
              <a:t>(0,83-2,37)</a:t>
            </a:r>
          </a:p>
        </p:txBody>
      </p:sp>
      <p:sp>
        <p:nvSpPr>
          <p:cNvPr id="47" name="object 47"/>
          <p:cNvSpPr txBox="1"/>
          <p:nvPr/>
        </p:nvSpPr>
        <p:spPr>
          <a:xfrm>
            <a:off x="1737818" y="4334660"/>
            <a:ext cx="883708" cy="164575"/>
          </a:xfrm>
          <a:prstGeom prst="rect">
            <a:avLst/>
          </a:prstGeom>
        </p:spPr>
        <p:txBody>
          <a:bodyPr vert="horz" wrap="square" lIns="0" tIns="10583" rIns="0" bIns="0" rtlCol="0">
            <a:spAutoFit/>
          </a:bodyPr>
          <a:lstStyle/>
          <a:p>
            <a:pPr marL="10583">
              <a:spcBef>
                <a:spcPts val="83"/>
              </a:spcBef>
            </a:pPr>
            <a:r>
              <a:rPr lang="es-419" sz="1000" b="1" i="1">
                <a:solidFill>
                  <a:srgbClr val="0093D5"/>
                </a:solidFill>
                <a:latin typeface="Corbel" panose="020B0503020204020204" pitchFamily="34" charset="0"/>
                <a:cs typeface="Montserrat-BoldItalic"/>
              </a:rPr>
              <a:t>Salmonela spp</a:t>
            </a:r>
          </a:p>
        </p:txBody>
      </p:sp>
      <p:sp>
        <p:nvSpPr>
          <p:cNvPr id="48" name="object 48"/>
          <p:cNvSpPr txBox="1"/>
          <p:nvPr/>
        </p:nvSpPr>
        <p:spPr>
          <a:xfrm>
            <a:off x="3726384" y="4291007"/>
            <a:ext cx="1427053" cy="287685"/>
          </a:xfrm>
          <a:prstGeom prst="rect">
            <a:avLst/>
          </a:prstGeom>
        </p:spPr>
        <p:txBody>
          <a:bodyPr vert="horz" wrap="square" lIns="0" tIns="10583" rIns="0" bIns="0" rtlCol="0">
            <a:spAutoFit/>
          </a:bodyPr>
          <a:lstStyle/>
          <a:p>
            <a:pPr marL="10583">
              <a:spcBef>
                <a:spcPts val="83"/>
              </a:spcBef>
            </a:pPr>
            <a:r>
              <a:rPr lang="es-419">
                <a:solidFill>
                  <a:srgbClr val="0093D5"/>
                </a:solidFill>
                <a:latin typeface="Corbel" panose="020B0503020204020204" pitchFamily="34" charset="0"/>
                <a:cs typeface="Montserrat"/>
              </a:rPr>
              <a:t>1,28 </a:t>
            </a:r>
            <a:r>
              <a:rPr lang="es-419" sz="1000">
                <a:solidFill>
                  <a:srgbClr val="231F20"/>
                </a:solidFill>
                <a:latin typeface="Corbel" panose="020B0503020204020204" pitchFamily="34" charset="0"/>
                <a:cs typeface="Montserrat"/>
              </a:rPr>
              <a:t>(0,53-2,52)</a:t>
            </a:r>
          </a:p>
        </p:txBody>
      </p:sp>
      <p:sp>
        <p:nvSpPr>
          <p:cNvPr id="49" name="object 49"/>
          <p:cNvSpPr txBox="1"/>
          <p:nvPr/>
        </p:nvSpPr>
        <p:spPr>
          <a:xfrm>
            <a:off x="1737753" y="4728417"/>
            <a:ext cx="1557866" cy="164575"/>
          </a:xfrm>
          <a:prstGeom prst="rect">
            <a:avLst/>
          </a:prstGeom>
        </p:spPr>
        <p:txBody>
          <a:bodyPr vert="horz" wrap="square" lIns="0" tIns="10583" rIns="0" bIns="0" rtlCol="0">
            <a:spAutoFit/>
          </a:bodyPr>
          <a:lstStyle/>
          <a:p>
            <a:pPr marL="10583">
              <a:spcBef>
                <a:spcPts val="83"/>
              </a:spcBef>
            </a:pPr>
            <a:r>
              <a:rPr lang="es-419" sz="1000" b="1" i="1">
                <a:solidFill>
                  <a:srgbClr val="0093D5"/>
                </a:solidFill>
                <a:latin typeface="Corbel" panose="020B0503020204020204" pitchFamily="34" charset="0"/>
                <a:cs typeface="Montserrat-BoldItalic"/>
              </a:rPr>
              <a:t>Neumococo</a:t>
            </a:r>
          </a:p>
        </p:txBody>
      </p:sp>
      <p:sp>
        <p:nvSpPr>
          <p:cNvPr id="50" name="object 50"/>
          <p:cNvSpPr txBox="1"/>
          <p:nvPr/>
        </p:nvSpPr>
        <p:spPr>
          <a:xfrm>
            <a:off x="3726386" y="4684763"/>
            <a:ext cx="1338973" cy="287685"/>
          </a:xfrm>
          <a:prstGeom prst="rect">
            <a:avLst/>
          </a:prstGeom>
        </p:spPr>
        <p:txBody>
          <a:bodyPr vert="horz" wrap="square" lIns="0" tIns="10583" rIns="0" bIns="0" rtlCol="0">
            <a:spAutoFit/>
          </a:bodyPr>
          <a:lstStyle/>
          <a:p>
            <a:pPr marL="10583">
              <a:spcBef>
                <a:spcPts val="83"/>
              </a:spcBef>
            </a:pPr>
            <a:r>
              <a:rPr lang="es-419">
                <a:solidFill>
                  <a:srgbClr val="0093D5"/>
                </a:solidFill>
                <a:latin typeface="Corbel" panose="020B0503020204020204" pitchFamily="34" charset="0"/>
                <a:cs typeface="Montserrat"/>
              </a:rPr>
              <a:t>1,15 </a:t>
            </a:r>
            <a:r>
              <a:rPr lang="es-419" sz="1000">
                <a:solidFill>
                  <a:srgbClr val="231F20"/>
                </a:solidFill>
                <a:latin typeface="Corbel" panose="020B0503020204020204" pitchFamily="34" charset="0"/>
                <a:cs typeface="Montserrat"/>
              </a:rPr>
              <a:t>(0,70-1,98)</a:t>
            </a:r>
          </a:p>
        </p:txBody>
      </p:sp>
      <p:sp>
        <p:nvSpPr>
          <p:cNvPr id="51" name="object 51"/>
          <p:cNvSpPr txBox="1"/>
          <p:nvPr/>
        </p:nvSpPr>
        <p:spPr>
          <a:xfrm>
            <a:off x="1737778" y="5122172"/>
            <a:ext cx="1299104" cy="164575"/>
          </a:xfrm>
          <a:prstGeom prst="rect">
            <a:avLst/>
          </a:prstGeom>
        </p:spPr>
        <p:txBody>
          <a:bodyPr vert="horz" wrap="square" lIns="0" tIns="10583" rIns="0" bIns="0" rtlCol="0">
            <a:spAutoFit/>
          </a:bodyPr>
          <a:lstStyle/>
          <a:p>
            <a:pPr marL="10583">
              <a:spcBef>
                <a:spcPts val="83"/>
              </a:spcBef>
            </a:pPr>
            <a:r>
              <a:rPr lang="es-419" sz="1000" b="1">
                <a:solidFill>
                  <a:srgbClr val="0093D5"/>
                </a:solidFill>
                <a:latin typeface="Corbel" panose="020B0503020204020204" pitchFamily="34" charset="0"/>
                <a:cs typeface="Montserrat"/>
              </a:rPr>
              <a:t>Estreptococo </a:t>
            </a:r>
            <a:r>
              <a:rPr lang="es-419" sz="1000" b="1" i="1">
                <a:solidFill>
                  <a:srgbClr val="0093D5"/>
                </a:solidFill>
                <a:latin typeface="Corbel" panose="020B0503020204020204" pitchFamily="34" charset="0"/>
                <a:cs typeface="Montserrat-BoldItalic"/>
              </a:rPr>
              <a:t>Grupo B</a:t>
            </a:r>
          </a:p>
        </p:txBody>
      </p:sp>
      <p:sp>
        <p:nvSpPr>
          <p:cNvPr id="52" name="object 52"/>
          <p:cNvSpPr txBox="1"/>
          <p:nvPr/>
        </p:nvSpPr>
        <p:spPr>
          <a:xfrm>
            <a:off x="3726386" y="5078520"/>
            <a:ext cx="1280792" cy="287685"/>
          </a:xfrm>
          <a:prstGeom prst="rect">
            <a:avLst/>
          </a:prstGeom>
        </p:spPr>
        <p:txBody>
          <a:bodyPr vert="horz" wrap="square" lIns="0" tIns="10583" rIns="0" bIns="0" rtlCol="0">
            <a:spAutoFit/>
          </a:bodyPr>
          <a:lstStyle/>
          <a:p>
            <a:pPr marL="10583">
              <a:spcBef>
                <a:spcPts val="83"/>
              </a:spcBef>
            </a:pPr>
            <a:r>
              <a:rPr lang="es-419">
                <a:solidFill>
                  <a:srgbClr val="0093D5"/>
                </a:solidFill>
                <a:latin typeface="Corbel" panose="020B0503020204020204" pitchFamily="34" charset="0"/>
                <a:cs typeface="Montserrat"/>
              </a:rPr>
              <a:t>1,12 </a:t>
            </a:r>
            <a:r>
              <a:rPr lang="es-419" sz="1000">
                <a:solidFill>
                  <a:srgbClr val="231F20"/>
                </a:solidFill>
                <a:latin typeface="Corbel" panose="020B0503020204020204" pitchFamily="34" charset="0"/>
                <a:cs typeface="Montserrat"/>
              </a:rPr>
              <a:t>(0,65-1,71)</a:t>
            </a:r>
          </a:p>
        </p:txBody>
      </p:sp>
      <p:sp>
        <p:nvSpPr>
          <p:cNvPr id="53" name="object 53"/>
          <p:cNvSpPr txBox="1"/>
          <p:nvPr/>
        </p:nvSpPr>
        <p:spPr>
          <a:xfrm>
            <a:off x="1737735" y="5515931"/>
            <a:ext cx="1315508" cy="164575"/>
          </a:xfrm>
          <a:prstGeom prst="rect">
            <a:avLst/>
          </a:prstGeom>
        </p:spPr>
        <p:txBody>
          <a:bodyPr vert="horz" wrap="square" lIns="0" tIns="10583" rIns="0" bIns="0" rtlCol="0">
            <a:spAutoFit/>
          </a:bodyPr>
          <a:lstStyle/>
          <a:p>
            <a:pPr marL="10583">
              <a:spcBef>
                <a:spcPts val="83"/>
              </a:spcBef>
            </a:pPr>
            <a:r>
              <a:rPr lang="es-419" sz="1000" b="1" i="1">
                <a:solidFill>
                  <a:srgbClr val="0093D5"/>
                </a:solidFill>
                <a:latin typeface="Corbel" panose="020B0503020204020204" pitchFamily="34" charset="0"/>
                <a:cs typeface="Montserrat-BoldItalic"/>
              </a:rPr>
              <a:t>Estafilococo aureus</a:t>
            </a:r>
          </a:p>
        </p:txBody>
      </p:sp>
      <p:sp>
        <p:nvSpPr>
          <p:cNvPr id="54" name="object 54"/>
          <p:cNvSpPr txBox="1"/>
          <p:nvPr/>
        </p:nvSpPr>
        <p:spPr>
          <a:xfrm>
            <a:off x="3726385" y="5472278"/>
            <a:ext cx="1414932" cy="287685"/>
          </a:xfrm>
          <a:prstGeom prst="rect">
            <a:avLst/>
          </a:prstGeom>
        </p:spPr>
        <p:txBody>
          <a:bodyPr vert="horz" wrap="square" lIns="0" tIns="10583" rIns="0" bIns="0" rtlCol="0">
            <a:spAutoFit/>
          </a:bodyPr>
          <a:lstStyle/>
          <a:p>
            <a:pPr marL="10583">
              <a:spcBef>
                <a:spcPts val="83"/>
              </a:spcBef>
            </a:pPr>
            <a:r>
              <a:rPr lang="es-419">
                <a:solidFill>
                  <a:srgbClr val="0093D5"/>
                </a:solidFill>
                <a:latin typeface="Corbel" panose="020B0503020204020204" pitchFamily="34" charset="0"/>
                <a:cs typeface="Montserrat"/>
              </a:rPr>
              <a:t>1,05 </a:t>
            </a:r>
            <a:r>
              <a:rPr lang="es-419" sz="1000">
                <a:solidFill>
                  <a:srgbClr val="231F20"/>
                </a:solidFill>
                <a:latin typeface="Corbel" panose="020B0503020204020204" pitchFamily="34" charset="0"/>
                <a:cs typeface="Montserrat"/>
              </a:rPr>
              <a:t>(0,63-1,68)</a:t>
            </a:r>
          </a:p>
        </p:txBody>
      </p:sp>
      <p:sp>
        <p:nvSpPr>
          <p:cNvPr id="55" name="object 55"/>
          <p:cNvSpPr txBox="1">
            <a:spLocks noGrp="1"/>
          </p:cNvSpPr>
          <p:nvPr>
            <p:ph type="title"/>
          </p:nvPr>
        </p:nvSpPr>
        <p:spPr>
          <a:xfrm>
            <a:off x="925975" y="191192"/>
            <a:ext cx="11266025" cy="1159719"/>
          </a:xfrm>
          <a:prstGeom prst="rect">
            <a:avLst/>
          </a:prstGeom>
        </p:spPr>
        <p:txBody>
          <a:bodyPr vert="horz" wrap="square" lIns="0" tIns="86783" rIns="0" bIns="0" rtlCol="0" anchor="t" anchorCtr="0">
            <a:spAutoFit/>
          </a:bodyPr>
          <a:lstStyle/>
          <a:p>
            <a:pPr marL="10583" marR="4233">
              <a:lnSpc>
                <a:spcPts val="3000"/>
              </a:lnSpc>
              <a:spcBef>
                <a:spcPts val="682"/>
              </a:spcBef>
            </a:pPr>
            <a:r>
              <a:rPr lang="es-419" dirty="0">
                <a:solidFill>
                  <a:srgbClr val="672672"/>
                </a:solidFill>
              </a:rPr>
              <a:t>Estudio sobre la Etiología de las Infecciones Neonatales en el Sur de Asia (ANISA, por sus siglas en inglés)</a:t>
            </a:r>
          </a:p>
          <a:p>
            <a:pPr marL="10583">
              <a:lnSpc>
                <a:spcPct val="100000"/>
              </a:lnSpc>
              <a:spcBef>
                <a:spcPts val="179"/>
              </a:spcBef>
            </a:pPr>
            <a:r>
              <a:rPr lang="es-419" sz="1800" dirty="0">
                <a:solidFill>
                  <a:srgbClr val="0093D5"/>
                </a:solidFill>
              </a:rPr>
              <a:t>Las 10 causas principales de infecciones graves adquiridas en la comunidad en neonatos de 3 países del sur de Asia</a:t>
            </a:r>
          </a:p>
        </p:txBody>
      </p:sp>
      <p:grpSp>
        <p:nvGrpSpPr>
          <p:cNvPr id="56" name="object 56"/>
          <p:cNvGrpSpPr/>
          <p:nvPr/>
        </p:nvGrpSpPr>
        <p:grpSpPr>
          <a:xfrm>
            <a:off x="5593079" y="1700192"/>
            <a:ext cx="5715000" cy="294217"/>
            <a:chOff x="6711695" y="2155189"/>
            <a:chExt cx="6858000" cy="353060"/>
          </a:xfrm>
        </p:grpSpPr>
        <p:sp>
          <p:nvSpPr>
            <p:cNvPr id="57" name="object 57"/>
            <p:cNvSpPr/>
            <p:nvPr/>
          </p:nvSpPr>
          <p:spPr>
            <a:xfrm>
              <a:off x="6711695" y="2155189"/>
              <a:ext cx="5913120" cy="353060"/>
            </a:xfrm>
            <a:custGeom>
              <a:avLst/>
              <a:gdLst/>
              <a:ahLst/>
              <a:cxnLst/>
              <a:rect l="l" t="t" r="r" b="b"/>
              <a:pathLst>
                <a:path w="5913120" h="353060">
                  <a:moveTo>
                    <a:pt x="5912611" y="0"/>
                  </a:moveTo>
                  <a:lnTo>
                    <a:pt x="0" y="0"/>
                  </a:lnTo>
                  <a:lnTo>
                    <a:pt x="0" y="353060"/>
                  </a:lnTo>
                  <a:lnTo>
                    <a:pt x="5912611" y="353060"/>
                  </a:lnTo>
                  <a:lnTo>
                    <a:pt x="5912611" y="0"/>
                  </a:lnTo>
                  <a:close/>
                </a:path>
              </a:pathLst>
            </a:custGeom>
            <a:solidFill>
              <a:srgbClr val="D71E62"/>
            </a:solidFill>
          </p:spPr>
          <p:txBody>
            <a:bodyPr wrap="square" lIns="0" tIns="0" rIns="0" bIns="0" rtlCol="0"/>
            <a:lstStyle/>
            <a:p>
              <a:endParaRPr sz="1500">
                <a:latin typeface="Corbel" panose="020B0503020204020204" pitchFamily="34" charset="0"/>
              </a:endParaRPr>
            </a:p>
          </p:txBody>
        </p:sp>
        <p:sp>
          <p:nvSpPr>
            <p:cNvPr id="58" name="object 58"/>
            <p:cNvSpPr/>
            <p:nvPr/>
          </p:nvSpPr>
          <p:spPr>
            <a:xfrm>
              <a:off x="11934507" y="2331718"/>
              <a:ext cx="1627505" cy="0"/>
            </a:xfrm>
            <a:custGeom>
              <a:avLst/>
              <a:gdLst/>
              <a:ahLst/>
              <a:cxnLst/>
              <a:rect l="l" t="t" r="r" b="b"/>
              <a:pathLst>
                <a:path w="1627505">
                  <a:moveTo>
                    <a:pt x="0" y="0"/>
                  </a:moveTo>
                  <a:lnTo>
                    <a:pt x="1626933"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59" name="object 59"/>
            <p:cNvSpPr/>
            <p:nvPr/>
          </p:nvSpPr>
          <p:spPr>
            <a:xfrm>
              <a:off x="11934507" y="2283426"/>
              <a:ext cx="0" cy="97155"/>
            </a:xfrm>
            <a:custGeom>
              <a:avLst/>
              <a:gdLst/>
              <a:ahLst/>
              <a:cxnLst/>
              <a:rect l="l" t="t" r="r" b="b"/>
              <a:pathLst>
                <a:path h="97155">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60" name="object 60"/>
            <p:cNvSpPr/>
            <p:nvPr/>
          </p:nvSpPr>
          <p:spPr>
            <a:xfrm>
              <a:off x="13561441" y="2294571"/>
              <a:ext cx="0" cy="74295"/>
            </a:xfrm>
            <a:custGeom>
              <a:avLst/>
              <a:gdLst/>
              <a:ahLst/>
              <a:cxnLst/>
              <a:rect l="l" t="t" r="r" b="b"/>
              <a:pathLst>
                <a:path h="74294">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sp>
        <p:nvSpPr>
          <p:cNvPr id="61" name="object 61"/>
          <p:cNvSpPr txBox="1"/>
          <p:nvPr/>
        </p:nvSpPr>
        <p:spPr>
          <a:xfrm>
            <a:off x="7391970" y="6068418"/>
            <a:ext cx="2422525" cy="453115"/>
          </a:xfrm>
          <a:prstGeom prst="rect">
            <a:avLst/>
          </a:prstGeom>
        </p:spPr>
        <p:txBody>
          <a:bodyPr vert="horz" wrap="square" lIns="0" tIns="67733" rIns="0" bIns="0" rtlCol="0">
            <a:spAutoFit/>
          </a:bodyPr>
          <a:lstStyle/>
          <a:p>
            <a:pPr marL="454007">
              <a:spcBef>
                <a:spcPts val="533"/>
              </a:spcBef>
              <a:tabLst>
                <a:tab pos="1210685" algn="l"/>
                <a:tab pos="1976888" algn="l"/>
              </a:tabLst>
            </a:pPr>
            <a:r>
              <a:rPr lang="es-419" sz="833" b="1">
                <a:solidFill>
                  <a:srgbClr val="808285"/>
                </a:solidFill>
                <a:latin typeface="Corbel" panose="020B0503020204020204" pitchFamily="34" charset="0"/>
                <a:cs typeface="Montserrat"/>
              </a:rPr>
              <a:t>3	4	5</a:t>
            </a:r>
          </a:p>
          <a:p>
            <a:pPr marL="10583">
              <a:spcBef>
                <a:spcPts val="629"/>
              </a:spcBef>
            </a:pPr>
            <a:r>
              <a:rPr lang="es-419" sz="1167" b="1">
                <a:solidFill>
                  <a:srgbClr val="0093D5"/>
                </a:solidFill>
                <a:latin typeface="Corbel" panose="020B0503020204020204" pitchFamily="34" charset="0"/>
                <a:cs typeface="Montserrat-SemiBold"/>
              </a:rPr>
              <a:t>Proporción de episodios pSBI (%)</a:t>
            </a:r>
          </a:p>
        </p:txBody>
      </p:sp>
      <p:sp>
        <p:nvSpPr>
          <p:cNvPr id="62" name="object 62"/>
          <p:cNvSpPr txBox="1"/>
          <p:nvPr/>
        </p:nvSpPr>
        <p:spPr>
          <a:xfrm>
            <a:off x="5546567" y="6125506"/>
            <a:ext cx="93133" cy="138863"/>
          </a:xfrm>
          <a:prstGeom prst="rect">
            <a:avLst/>
          </a:prstGeom>
        </p:spPr>
        <p:txBody>
          <a:bodyPr vert="horz" wrap="square" lIns="0" tIns="10583" rIns="0" bIns="0" rtlCol="0">
            <a:spAutoFit/>
          </a:bodyPr>
          <a:lstStyle/>
          <a:p>
            <a:pPr marL="10583">
              <a:spcBef>
                <a:spcPts val="83"/>
              </a:spcBef>
            </a:pPr>
            <a:r>
              <a:rPr lang="es-419" sz="833" b="1">
                <a:solidFill>
                  <a:srgbClr val="808285"/>
                </a:solidFill>
                <a:latin typeface="Corbel" panose="020B0503020204020204" pitchFamily="34" charset="0"/>
                <a:cs typeface="Montserrat"/>
              </a:rPr>
              <a:t>0</a:t>
            </a:r>
          </a:p>
        </p:txBody>
      </p:sp>
      <p:sp>
        <p:nvSpPr>
          <p:cNvPr id="63" name="object 63"/>
          <p:cNvSpPr txBox="1"/>
          <p:nvPr/>
        </p:nvSpPr>
        <p:spPr>
          <a:xfrm>
            <a:off x="6323278" y="6125506"/>
            <a:ext cx="62971" cy="138863"/>
          </a:xfrm>
          <a:prstGeom prst="rect">
            <a:avLst/>
          </a:prstGeom>
        </p:spPr>
        <p:txBody>
          <a:bodyPr vert="horz" wrap="square" lIns="0" tIns="10583" rIns="0" bIns="0" rtlCol="0">
            <a:spAutoFit/>
          </a:bodyPr>
          <a:lstStyle/>
          <a:p>
            <a:pPr marL="10583">
              <a:spcBef>
                <a:spcPts val="83"/>
              </a:spcBef>
            </a:pPr>
            <a:r>
              <a:rPr lang="es-419" sz="833" b="1">
                <a:solidFill>
                  <a:srgbClr val="808285"/>
                </a:solidFill>
                <a:latin typeface="Corbel" panose="020B0503020204020204" pitchFamily="34" charset="0"/>
                <a:cs typeface="Montserrat"/>
              </a:rPr>
              <a:t>1</a:t>
            </a:r>
          </a:p>
        </p:txBody>
      </p:sp>
      <p:sp>
        <p:nvSpPr>
          <p:cNvPr id="64" name="object 64"/>
          <p:cNvSpPr txBox="1"/>
          <p:nvPr/>
        </p:nvSpPr>
        <p:spPr>
          <a:xfrm>
            <a:off x="7074378" y="6125506"/>
            <a:ext cx="83608" cy="138863"/>
          </a:xfrm>
          <a:prstGeom prst="rect">
            <a:avLst/>
          </a:prstGeom>
        </p:spPr>
        <p:txBody>
          <a:bodyPr vert="horz" wrap="square" lIns="0" tIns="10583" rIns="0" bIns="0" rtlCol="0">
            <a:spAutoFit/>
          </a:bodyPr>
          <a:lstStyle/>
          <a:p>
            <a:pPr marL="10583">
              <a:spcBef>
                <a:spcPts val="83"/>
              </a:spcBef>
            </a:pPr>
            <a:r>
              <a:rPr lang="es-419" sz="833" b="1">
                <a:solidFill>
                  <a:srgbClr val="808285"/>
                </a:solidFill>
                <a:latin typeface="Corbel" panose="020B0503020204020204" pitchFamily="34" charset="0"/>
                <a:cs typeface="Montserrat"/>
              </a:rPr>
              <a:t>2</a:t>
            </a:r>
          </a:p>
        </p:txBody>
      </p:sp>
      <p:sp>
        <p:nvSpPr>
          <p:cNvPr id="65" name="object 65"/>
          <p:cNvSpPr txBox="1"/>
          <p:nvPr/>
        </p:nvSpPr>
        <p:spPr>
          <a:xfrm>
            <a:off x="10118143" y="6125506"/>
            <a:ext cx="88900" cy="138863"/>
          </a:xfrm>
          <a:prstGeom prst="rect">
            <a:avLst/>
          </a:prstGeom>
        </p:spPr>
        <p:txBody>
          <a:bodyPr vert="horz" wrap="square" lIns="0" tIns="10583" rIns="0" bIns="0" rtlCol="0">
            <a:spAutoFit/>
          </a:bodyPr>
          <a:lstStyle/>
          <a:p>
            <a:pPr marL="10583">
              <a:spcBef>
                <a:spcPts val="83"/>
              </a:spcBef>
            </a:pPr>
            <a:r>
              <a:rPr lang="es-419" sz="833" b="1">
                <a:solidFill>
                  <a:srgbClr val="808285"/>
                </a:solidFill>
                <a:latin typeface="Corbel" panose="020B0503020204020204" pitchFamily="34" charset="0"/>
                <a:cs typeface="Montserrat"/>
              </a:rPr>
              <a:t>6</a:t>
            </a:r>
          </a:p>
        </p:txBody>
      </p:sp>
      <p:sp>
        <p:nvSpPr>
          <p:cNvPr id="66" name="object 66"/>
          <p:cNvSpPr txBox="1"/>
          <p:nvPr/>
        </p:nvSpPr>
        <p:spPr>
          <a:xfrm>
            <a:off x="10880673" y="6125506"/>
            <a:ext cx="86783" cy="138863"/>
          </a:xfrm>
          <a:prstGeom prst="rect">
            <a:avLst/>
          </a:prstGeom>
        </p:spPr>
        <p:txBody>
          <a:bodyPr vert="horz" wrap="square" lIns="0" tIns="10583" rIns="0" bIns="0" rtlCol="0">
            <a:spAutoFit/>
          </a:bodyPr>
          <a:lstStyle/>
          <a:p>
            <a:pPr marL="10583">
              <a:spcBef>
                <a:spcPts val="83"/>
              </a:spcBef>
            </a:pPr>
            <a:r>
              <a:rPr lang="es-419" sz="833" b="1">
                <a:solidFill>
                  <a:srgbClr val="808285"/>
                </a:solidFill>
                <a:latin typeface="Corbel" panose="020B0503020204020204" pitchFamily="34" charset="0"/>
                <a:cs typeface="Montserrat"/>
              </a:rPr>
              <a:t>7</a:t>
            </a:r>
          </a:p>
        </p:txBody>
      </p:sp>
      <p:sp>
        <p:nvSpPr>
          <p:cNvPr id="67" name="object 67"/>
          <p:cNvSpPr txBox="1"/>
          <p:nvPr/>
        </p:nvSpPr>
        <p:spPr>
          <a:xfrm>
            <a:off x="11625739" y="6125506"/>
            <a:ext cx="91017" cy="138863"/>
          </a:xfrm>
          <a:prstGeom prst="rect">
            <a:avLst/>
          </a:prstGeom>
        </p:spPr>
        <p:txBody>
          <a:bodyPr vert="horz" wrap="square" lIns="0" tIns="10583" rIns="0" bIns="0" rtlCol="0">
            <a:spAutoFit/>
          </a:bodyPr>
          <a:lstStyle/>
          <a:p>
            <a:pPr marL="10583">
              <a:spcBef>
                <a:spcPts val="83"/>
              </a:spcBef>
            </a:pPr>
            <a:r>
              <a:rPr lang="es-419" sz="833" b="1">
                <a:solidFill>
                  <a:srgbClr val="808285"/>
                </a:solidFill>
                <a:latin typeface="Corbel" panose="020B0503020204020204" pitchFamily="34" charset="0"/>
                <a:cs typeface="Montserrat"/>
              </a:rPr>
              <a:t>8</a:t>
            </a:r>
          </a:p>
        </p:txBody>
      </p:sp>
      <p:grpSp>
        <p:nvGrpSpPr>
          <p:cNvPr id="68" name="object 68"/>
          <p:cNvGrpSpPr/>
          <p:nvPr/>
        </p:nvGrpSpPr>
        <p:grpSpPr>
          <a:xfrm>
            <a:off x="5585460" y="5944745"/>
            <a:ext cx="6225646" cy="152929"/>
            <a:chOff x="6702552" y="7248652"/>
            <a:chExt cx="7470775" cy="183515"/>
          </a:xfrm>
        </p:grpSpPr>
        <p:sp>
          <p:nvSpPr>
            <p:cNvPr id="69" name="object 69"/>
            <p:cNvSpPr/>
            <p:nvPr/>
          </p:nvSpPr>
          <p:spPr>
            <a:xfrm>
              <a:off x="6711696"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0" name="object 70"/>
            <p:cNvSpPr/>
            <p:nvPr/>
          </p:nvSpPr>
          <p:spPr>
            <a:xfrm>
              <a:off x="7624281"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1" name="object 71"/>
            <p:cNvSpPr/>
            <p:nvPr/>
          </p:nvSpPr>
          <p:spPr>
            <a:xfrm>
              <a:off x="8536867"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2" name="object 72"/>
            <p:cNvSpPr/>
            <p:nvPr/>
          </p:nvSpPr>
          <p:spPr>
            <a:xfrm>
              <a:off x="9449452"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3" name="object 73"/>
            <p:cNvSpPr/>
            <p:nvPr/>
          </p:nvSpPr>
          <p:spPr>
            <a:xfrm>
              <a:off x="10362039"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4" name="object 74"/>
            <p:cNvSpPr/>
            <p:nvPr/>
          </p:nvSpPr>
          <p:spPr>
            <a:xfrm>
              <a:off x="11274624"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5" name="object 75"/>
            <p:cNvSpPr/>
            <p:nvPr/>
          </p:nvSpPr>
          <p:spPr>
            <a:xfrm>
              <a:off x="12187209"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6" name="object 76"/>
            <p:cNvSpPr/>
            <p:nvPr/>
          </p:nvSpPr>
          <p:spPr>
            <a:xfrm>
              <a:off x="13099796"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7" name="object 77"/>
            <p:cNvSpPr/>
            <p:nvPr/>
          </p:nvSpPr>
          <p:spPr>
            <a:xfrm>
              <a:off x="13996416"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8" name="object 78"/>
            <p:cNvSpPr/>
            <p:nvPr/>
          </p:nvSpPr>
          <p:spPr>
            <a:xfrm>
              <a:off x="6702552" y="7255002"/>
              <a:ext cx="7470775" cy="0"/>
            </a:xfrm>
            <a:custGeom>
              <a:avLst/>
              <a:gdLst/>
              <a:ahLst/>
              <a:cxnLst/>
              <a:rect l="l" t="t" r="r" b="b"/>
              <a:pathLst>
                <a:path w="7470775">
                  <a:moveTo>
                    <a:pt x="0" y="0"/>
                  </a:moveTo>
                  <a:lnTo>
                    <a:pt x="7470648"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grpSp>
      <p:grpSp>
        <p:nvGrpSpPr>
          <p:cNvPr id="79" name="object 79"/>
          <p:cNvGrpSpPr/>
          <p:nvPr/>
        </p:nvGrpSpPr>
        <p:grpSpPr>
          <a:xfrm>
            <a:off x="5593079" y="2311697"/>
            <a:ext cx="2827867" cy="213783"/>
            <a:chOff x="6711695" y="2888995"/>
            <a:chExt cx="3393440" cy="256540"/>
          </a:xfrm>
        </p:grpSpPr>
        <p:sp>
          <p:nvSpPr>
            <p:cNvPr id="80" name="object 80"/>
            <p:cNvSpPr/>
            <p:nvPr/>
          </p:nvSpPr>
          <p:spPr>
            <a:xfrm>
              <a:off x="6711695" y="2888995"/>
              <a:ext cx="2566035" cy="256540"/>
            </a:xfrm>
            <a:custGeom>
              <a:avLst/>
              <a:gdLst/>
              <a:ahLst/>
              <a:cxnLst/>
              <a:rect l="l" t="t" r="r" b="b"/>
              <a:pathLst>
                <a:path w="2566034" h="256539">
                  <a:moveTo>
                    <a:pt x="2565907" y="0"/>
                  </a:moveTo>
                  <a:lnTo>
                    <a:pt x="0" y="0"/>
                  </a:lnTo>
                  <a:lnTo>
                    <a:pt x="0" y="256032"/>
                  </a:lnTo>
                  <a:lnTo>
                    <a:pt x="2565907" y="256032"/>
                  </a:lnTo>
                  <a:lnTo>
                    <a:pt x="2565907"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81" name="object 81"/>
            <p:cNvSpPr/>
            <p:nvPr/>
          </p:nvSpPr>
          <p:spPr>
            <a:xfrm>
              <a:off x="8469947" y="3017011"/>
              <a:ext cx="1627505" cy="0"/>
            </a:xfrm>
            <a:custGeom>
              <a:avLst/>
              <a:gdLst/>
              <a:ahLst/>
              <a:cxnLst/>
              <a:rect l="l" t="t" r="r" b="b"/>
              <a:pathLst>
                <a:path w="1627504">
                  <a:moveTo>
                    <a:pt x="0" y="0"/>
                  </a:moveTo>
                  <a:lnTo>
                    <a:pt x="1626933"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82" name="object 82"/>
            <p:cNvSpPr/>
            <p:nvPr/>
          </p:nvSpPr>
          <p:spPr>
            <a:xfrm>
              <a:off x="8469947" y="2968720"/>
              <a:ext cx="0" cy="97155"/>
            </a:xfrm>
            <a:custGeom>
              <a:avLst/>
              <a:gdLst/>
              <a:ahLst/>
              <a:cxnLst/>
              <a:rect l="l" t="t" r="r" b="b"/>
              <a:pathLst>
                <a:path h="97155">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83" name="object 83"/>
            <p:cNvSpPr/>
            <p:nvPr/>
          </p:nvSpPr>
          <p:spPr>
            <a:xfrm>
              <a:off x="10096880" y="2979864"/>
              <a:ext cx="0" cy="74295"/>
            </a:xfrm>
            <a:custGeom>
              <a:avLst/>
              <a:gdLst/>
              <a:ahLst/>
              <a:cxnLst/>
              <a:rect l="l" t="t" r="r" b="b"/>
              <a:pathLst>
                <a:path h="74294">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84" name="object 84"/>
          <p:cNvGrpSpPr/>
          <p:nvPr/>
        </p:nvGrpSpPr>
        <p:grpSpPr>
          <a:xfrm>
            <a:off x="5593079" y="2707038"/>
            <a:ext cx="2332038" cy="213783"/>
            <a:chOff x="6711695" y="3363404"/>
            <a:chExt cx="2798445" cy="256540"/>
          </a:xfrm>
        </p:grpSpPr>
        <p:sp>
          <p:nvSpPr>
            <p:cNvPr id="85" name="object 85"/>
            <p:cNvSpPr/>
            <p:nvPr/>
          </p:nvSpPr>
          <p:spPr>
            <a:xfrm>
              <a:off x="6711695" y="3363404"/>
              <a:ext cx="2337435" cy="256540"/>
            </a:xfrm>
            <a:custGeom>
              <a:avLst/>
              <a:gdLst/>
              <a:ahLst/>
              <a:cxnLst/>
              <a:rect l="l" t="t" r="r" b="b"/>
              <a:pathLst>
                <a:path w="2337434" h="256539">
                  <a:moveTo>
                    <a:pt x="2337307" y="0"/>
                  </a:moveTo>
                  <a:lnTo>
                    <a:pt x="0" y="0"/>
                  </a:lnTo>
                  <a:lnTo>
                    <a:pt x="0" y="256032"/>
                  </a:lnTo>
                  <a:lnTo>
                    <a:pt x="2337307" y="256032"/>
                  </a:lnTo>
                  <a:lnTo>
                    <a:pt x="2337307"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86" name="object 86"/>
            <p:cNvSpPr/>
            <p:nvPr/>
          </p:nvSpPr>
          <p:spPr>
            <a:xfrm>
              <a:off x="8551227" y="3491420"/>
              <a:ext cx="950594" cy="0"/>
            </a:xfrm>
            <a:custGeom>
              <a:avLst/>
              <a:gdLst/>
              <a:ahLst/>
              <a:cxnLst/>
              <a:rect l="l" t="t" r="r" b="b"/>
              <a:pathLst>
                <a:path w="950595">
                  <a:moveTo>
                    <a:pt x="0" y="0"/>
                  </a:moveTo>
                  <a:lnTo>
                    <a:pt x="950277"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87" name="object 87"/>
            <p:cNvSpPr/>
            <p:nvPr/>
          </p:nvSpPr>
          <p:spPr>
            <a:xfrm>
              <a:off x="8551227" y="3443128"/>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88" name="object 88"/>
            <p:cNvSpPr/>
            <p:nvPr/>
          </p:nvSpPr>
          <p:spPr>
            <a:xfrm>
              <a:off x="9501504" y="3454272"/>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89" name="object 89"/>
          <p:cNvGrpSpPr/>
          <p:nvPr/>
        </p:nvGrpSpPr>
        <p:grpSpPr>
          <a:xfrm>
            <a:off x="5593080" y="3102379"/>
            <a:ext cx="1844146" cy="213783"/>
            <a:chOff x="6711695" y="3837813"/>
            <a:chExt cx="2212975" cy="256540"/>
          </a:xfrm>
        </p:grpSpPr>
        <p:sp>
          <p:nvSpPr>
            <p:cNvPr id="90" name="object 90"/>
            <p:cNvSpPr/>
            <p:nvPr/>
          </p:nvSpPr>
          <p:spPr>
            <a:xfrm>
              <a:off x="6711695" y="3837813"/>
              <a:ext cx="1624330" cy="256540"/>
            </a:xfrm>
            <a:custGeom>
              <a:avLst/>
              <a:gdLst/>
              <a:ahLst/>
              <a:cxnLst/>
              <a:rect l="l" t="t" r="r" b="b"/>
              <a:pathLst>
                <a:path w="1624329" h="256539">
                  <a:moveTo>
                    <a:pt x="1624076" y="0"/>
                  </a:moveTo>
                  <a:lnTo>
                    <a:pt x="0" y="0"/>
                  </a:lnTo>
                  <a:lnTo>
                    <a:pt x="0" y="256032"/>
                  </a:lnTo>
                  <a:lnTo>
                    <a:pt x="1624076" y="256032"/>
                  </a:lnTo>
                  <a:lnTo>
                    <a:pt x="1624076"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91" name="object 91"/>
            <p:cNvSpPr/>
            <p:nvPr/>
          </p:nvSpPr>
          <p:spPr>
            <a:xfrm>
              <a:off x="7700327" y="3965829"/>
              <a:ext cx="1216025" cy="0"/>
            </a:xfrm>
            <a:custGeom>
              <a:avLst/>
              <a:gdLst/>
              <a:ahLst/>
              <a:cxnLst/>
              <a:rect l="l" t="t" r="r" b="b"/>
              <a:pathLst>
                <a:path w="1216025">
                  <a:moveTo>
                    <a:pt x="0" y="0"/>
                  </a:moveTo>
                  <a:lnTo>
                    <a:pt x="1215961"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92" name="object 92"/>
            <p:cNvSpPr/>
            <p:nvPr/>
          </p:nvSpPr>
          <p:spPr>
            <a:xfrm>
              <a:off x="7700327" y="3917537"/>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93" name="object 93"/>
            <p:cNvSpPr/>
            <p:nvPr/>
          </p:nvSpPr>
          <p:spPr>
            <a:xfrm>
              <a:off x="8916288" y="3928681"/>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94" name="object 94"/>
          <p:cNvGrpSpPr/>
          <p:nvPr/>
        </p:nvGrpSpPr>
        <p:grpSpPr>
          <a:xfrm>
            <a:off x="5593080" y="3497719"/>
            <a:ext cx="1920346" cy="213783"/>
            <a:chOff x="6711695" y="4312221"/>
            <a:chExt cx="2304415" cy="256540"/>
          </a:xfrm>
        </p:grpSpPr>
        <p:sp>
          <p:nvSpPr>
            <p:cNvPr id="95" name="object 95"/>
            <p:cNvSpPr/>
            <p:nvPr/>
          </p:nvSpPr>
          <p:spPr>
            <a:xfrm>
              <a:off x="6711695" y="4312221"/>
              <a:ext cx="1125220" cy="256540"/>
            </a:xfrm>
            <a:custGeom>
              <a:avLst/>
              <a:gdLst/>
              <a:ahLst/>
              <a:cxnLst/>
              <a:rect l="l" t="t" r="r" b="b"/>
              <a:pathLst>
                <a:path w="1125220" h="256539">
                  <a:moveTo>
                    <a:pt x="1124699" y="0"/>
                  </a:moveTo>
                  <a:lnTo>
                    <a:pt x="0" y="0"/>
                  </a:lnTo>
                  <a:lnTo>
                    <a:pt x="0" y="256032"/>
                  </a:lnTo>
                  <a:lnTo>
                    <a:pt x="1124699" y="256032"/>
                  </a:lnTo>
                  <a:lnTo>
                    <a:pt x="1124699"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96" name="object 96"/>
            <p:cNvSpPr/>
            <p:nvPr/>
          </p:nvSpPr>
          <p:spPr>
            <a:xfrm>
              <a:off x="7636827" y="4440237"/>
              <a:ext cx="1370965" cy="0"/>
            </a:xfrm>
            <a:custGeom>
              <a:avLst/>
              <a:gdLst/>
              <a:ahLst/>
              <a:cxnLst/>
              <a:rect l="l" t="t" r="r" b="b"/>
              <a:pathLst>
                <a:path w="1370965">
                  <a:moveTo>
                    <a:pt x="0" y="0"/>
                  </a:moveTo>
                  <a:lnTo>
                    <a:pt x="1370901"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97" name="object 97"/>
            <p:cNvSpPr/>
            <p:nvPr/>
          </p:nvSpPr>
          <p:spPr>
            <a:xfrm>
              <a:off x="7636827" y="4391945"/>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98" name="object 98"/>
            <p:cNvSpPr/>
            <p:nvPr/>
          </p:nvSpPr>
          <p:spPr>
            <a:xfrm>
              <a:off x="9007728" y="4403090"/>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99" name="object 99"/>
          <p:cNvGrpSpPr/>
          <p:nvPr/>
        </p:nvGrpSpPr>
        <p:grpSpPr>
          <a:xfrm>
            <a:off x="5593079" y="3893059"/>
            <a:ext cx="1752600" cy="213783"/>
            <a:chOff x="6711695" y="4786629"/>
            <a:chExt cx="2103120" cy="256540"/>
          </a:xfrm>
        </p:grpSpPr>
        <p:sp>
          <p:nvSpPr>
            <p:cNvPr id="100" name="object 100"/>
            <p:cNvSpPr/>
            <p:nvPr/>
          </p:nvSpPr>
          <p:spPr>
            <a:xfrm>
              <a:off x="6711695" y="4786629"/>
              <a:ext cx="1231265" cy="256540"/>
            </a:xfrm>
            <a:custGeom>
              <a:avLst/>
              <a:gdLst/>
              <a:ahLst/>
              <a:cxnLst/>
              <a:rect l="l" t="t" r="r" b="b"/>
              <a:pathLst>
                <a:path w="1231265" h="256539">
                  <a:moveTo>
                    <a:pt x="1230883" y="0"/>
                  </a:moveTo>
                  <a:lnTo>
                    <a:pt x="0" y="0"/>
                  </a:lnTo>
                  <a:lnTo>
                    <a:pt x="0" y="256032"/>
                  </a:lnTo>
                  <a:lnTo>
                    <a:pt x="1230883" y="256032"/>
                  </a:lnTo>
                  <a:lnTo>
                    <a:pt x="1230883"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101" name="object 101"/>
            <p:cNvSpPr/>
            <p:nvPr/>
          </p:nvSpPr>
          <p:spPr>
            <a:xfrm>
              <a:off x="7497127" y="4914645"/>
              <a:ext cx="1310005" cy="0"/>
            </a:xfrm>
            <a:custGeom>
              <a:avLst/>
              <a:gdLst/>
              <a:ahLst/>
              <a:cxnLst/>
              <a:rect l="l" t="t" r="r" b="b"/>
              <a:pathLst>
                <a:path w="1310004">
                  <a:moveTo>
                    <a:pt x="0" y="0"/>
                  </a:moveTo>
                  <a:lnTo>
                    <a:pt x="1309433"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102" name="object 102"/>
            <p:cNvSpPr/>
            <p:nvPr/>
          </p:nvSpPr>
          <p:spPr>
            <a:xfrm>
              <a:off x="7497127" y="4866354"/>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103" name="object 103"/>
            <p:cNvSpPr/>
            <p:nvPr/>
          </p:nvSpPr>
          <p:spPr>
            <a:xfrm>
              <a:off x="8806560" y="4877498"/>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104" name="object 104"/>
          <p:cNvGrpSpPr/>
          <p:nvPr/>
        </p:nvGrpSpPr>
        <p:grpSpPr>
          <a:xfrm>
            <a:off x="5593079" y="4288400"/>
            <a:ext cx="1905000" cy="213783"/>
            <a:chOff x="6711695" y="5261038"/>
            <a:chExt cx="2286000" cy="256540"/>
          </a:xfrm>
        </p:grpSpPr>
        <p:sp>
          <p:nvSpPr>
            <p:cNvPr id="105" name="object 105"/>
            <p:cNvSpPr/>
            <p:nvPr/>
          </p:nvSpPr>
          <p:spPr>
            <a:xfrm>
              <a:off x="6711695" y="5261038"/>
              <a:ext cx="1158240" cy="256540"/>
            </a:xfrm>
            <a:custGeom>
              <a:avLst/>
              <a:gdLst/>
              <a:ahLst/>
              <a:cxnLst/>
              <a:rect l="l" t="t" r="r" b="b"/>
              <a:pathLst>
                <a:path w="1158240" h="256539">
                  <a:moveTo>
                    <a:pt x="1157731" y="0"/>
                  </a:moveTo>
                  <a:lnTo>
                    <a:pt x="0" y="0"/>
                  </a:lnTo>
                  <a:lnTo>
                    <a:pt x="0" y="256031"/>
                  </a:lnTo>
                  <a:lnTo>
                    <a:pt x="1157731" y="256031"/>
                  </a:lnTo>
                  <a:lnTo>
                    <a:pt x="1157731"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106" name="object 106"/>
            <p:cNvSpPr/>
            <p:nvPr/>
          </p:nvSpPr>
          <p:spPr>
            <a:xfrm>
              <a:off x="7248207" y="5389054"/>
              <a:ext cx="1741805" cy="0"/>
            </a:xfrm>
            <a:custGeom>
              <a:avLst/>
              <a:gdLst/>
              <a:ahLst/>
              <a:cxnLst/>
              <a:rect l="l" t="t" r="r" b="b"/>
              <a:pathLst>
                <a:path w="1741804">
                  <a:moveTo>
                    <a:pt x="0" y="0"/>
                  </a:moveTo>
                  <a:lnTo>
                    <a:pt x="1741233"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107" name="object 107"/>
            <p:cNvSpPr/>
            <p:nvPr/>
          </p:nvSpPr>
          <p:spPr>
            <a:xfrm>
              <a:off x="7248207" y="5340762"/>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108" name="object 108"/>
            <p:cNvSpPr/>
            <p:nvPr/>
          </p:nvSpPr>
          <p:spPr>
            <a:xfrm>
              <a:off x="8989440" y="5351907"/>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109" name="object 109"/>
          <p:cNvGrpSpPr/>
          <p:nvPr/>
        </p:nvGrpSpPr>
        <p:grpSpPr>
          <a:xfrm>
            <a:off x="5593079" y="4683740"/>
            <a:ext cx="1524000" cy="213783"/>
            <a:chOff x="6711695" y="5735446"/>
            <a:chExt cx="1828800" cy="256540"/>
          </a:xfrm>
        </p:grpSpPr>
        <p:sp>
          <p:nvSpPr>
            <p:cNvPr id="110" name="object 110"/>
            <p:cNvSpPr/>
            <p:nvPr/>
          </p:nvSpPr>
          <p:spPr>
            <a:xfrm>
              <a:off x="6711695" y="5735446"/>
              <a:ext cx="1038860" cy="256540"/>
            </a:xfrm>
            <a:custGeom>
              <a:avLst/>
              <a:gdLst/>
              <a:ahLst/>
              <a:cxnLst/>
              <a:rect l="l" t="t" r="r" b="b"/>
              <a:pathLst>
                <a:path w="1038859" h="256539">
                  <a:moveTo>
                    <a:pt x="1038859" y="0"/>
                  </a:moveTo>
                  <a:lnTo>
                    <a:pt x="0" y="0"/>
                  </a:lnTo>
                  <a:lnTo>
                    <a:pt x="0" y="256031"/>
                  </a:lnTo>
                  <a:lnTo>
                    <a:pt x="1038859" y="256031"/>
                  </a:lnTo>
                  <a:lnTo>
                    <a:pt x="1038859"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111" name="object 111"/>
            <p:cNvSpPr/>
            <p:nvPr/>
          </p:nvSpPr>
          <p:spPr>
            <a:xfrm>
              <a:off x="7426007" y="5863462"/>
              <a:ext cx="1106805" cy="0"/>
            </a:xfrm>
            <a:custGeom>
              <a:avLst/>
              <a:gdLst/>
              <a:ahLst/>
              <a:cxnLst/>
              <a:rect l="l" t="t" r="r" b="b"/>
              <a:pathLst>
                <a:path w="1106804">
                  <a:moveTo>
                    <a:pt x="0" y="0"/>
                  </a:moveTo>
                  <a:lnTo>
                    <a:pt x="1106233"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112" name="object 112"/>
            <p:cNvSpPr/>
            <p:nvPr/>
          </p:nvSpPr>
          <p:spPr>
            <a:xfrm>
              <a:off x="7426007" y="5815171"/>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113" name="object 113"/>
            <p:cNvSpPr/>
            <p:nvPr/>
          </p:nvSpPr>
          <p:spPr>
            <a:xfrm>
              <a:off x="8532240" y="5826315"/>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114" name="object 114"/>
          <p:cNvGrpSpPr/>
          <p:nvPr/>
        </p:nvGrpSpPr>
        <p:grpSpPr>
          <a:xfrm>
            <a:off x="5593079" y="5079080"/>
            <a:ext cx="1287992" cy="213783"/>
            <a:chOff x="6711695" y="6209855"/>
            <a:chExt cx="1545590" cy="256540"/>
          </a:xfrm>
        </p:grpSpPr>
        <p:sp>
          <p:nvSpPr>
            <p:cNvPr id="115" name="object 115"/>
            <p:cNvSpPr/>
            <p:nvPr/>
          </p:nvSpPr>
          <p:spPr>
            <a:xfrm>
              <a:off x="6711695" y="6209855"/>
              <a:ext cx="1011555" cy="256540"/>
            </a:xfrm>
            <a:custGeom>
              <a:avLst/>
              <a:gdLst/>
              <a:ahLst/>
              <a:cxnLst/>
              <a:rect l="l" t="t" r="r" b="b"/>
              <a:pathLst>
                <a:path w="1011554" h="256539">
                  <a:moveTo>
                    <a:pt x="1011427" y="0"/>
                  </a:moveTo>
                  <a:lnTo>
                    <a:pt x="0" y="0"/>
                  </a:lnTo>
                  <a:lnTo>
                    <a:pt x="0" y="256031"/>
                  </a:lnTo>
                  <a:lnTo>
                    <a:pt x="1011427" y="256031"/>
                  </a:lnTo>
                  <a:lnTo>
                    <a:pt x="1011427"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116" name="object 116"/>
            <p:cNvSpPr/>
            <p:nvPr/>
          </p:nvSpPr>
          <p:spPr>
            <a:xfrm>
              <a:off x="7259891" y="6337871"/>
              <a:ext cx="989330" cy="0"/>
            </a:xfrm>
            <a:custGeom>
              <a:avLst/>
              <a:gdLst/>
              <a:ahLst/>
              <a:cxnLst/>
              <a:rect l="l" t="t" r="r" b="b"/>
              <a:pathLst>
                <a:path w="989329">
                  <a:moveTo>
                    <a:pt x="0" y="0"/>
                  </a:moveTo>
                  <a:lnTo>
                    <a:pt x="988885"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117" name="object 117"/>
            <p:cNvSpPr/>
            <p:nvPr/>
          </p:nvSpPr>
          <p:spPr>
            <a:xfrm>
              <a:off x="7259891" y="6289579"/>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118" name="object 118"/>
            <p:cNvSpPr/>
            <p:nvPr/>
          </p:nvSpPr>
          <p:spPr>
            <a:xfrm>
              <a:off x="8248776" y="6300723"/>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119" name="object 119"/>
          <p:cNvGrpSpPr/>
          <p:nvPr/>
        </p:nvGrpSpPr>
        <p:grpSpPr>
          <a:xfrm>
            <a:off x="5593080" y="5474421"/>
            <a:ext cx="1196446" cy="213783"/>
            <a:chOff x="6711695" y="6684264"/>
            <a:chExt cx="1435735" cy="256540"/>
          </a:xfrm>
        </p:grpSpPr>
        <p:sp>
          <p:nvSpPr>
            <p:cNvPr id="120" name="object 120"/>
            <p:cNvSpPr/>
            <p:nvPr/>
          </p:nvSpPr>
          <p:spPr>
            <a:xfrm>
              <a:off x="6711695" y="6684264"/>
              <a:ext cx="947419" cy="256540"/>
            </a:xfrm>
            <a:custGeom>
              <a:avLst/>
              <a:gdLst/>
              <a:ahLst/>
              <a:cxnLst/>
              <a:rect l="l" t="t" r="r" b="b"/>
              <a:pathLst>
                <a:path w="947420" h="256540">
                  <a:moveTo>
                    <a:pt x="947420" y="0"/>
                  </a:moveTo>
                  <a:lnTo>
                    <a:pt x="0" y="0"/>
                  </a:lnTo>
                  <a:lnTo>
                    <a:pt x="0" y="256031"/>
                  </a:lnTo>
                  <a:lnTo>
                    <a:pt x="947420" y="256031"/>
                  </a:lnTo>
                  <a:lnTo>
                    <a:pt x="947420"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121" name="object 121"/>
            <p:cNvSpPr/>
            <p:nvPr/>
          </p:nvSpPr>
          <p:spPr>
            <a:xfrm>
              <a:off x="7247191" y="6812280"/>
              <a:ext cx="892175" cy="0"/>
            </a:xfrm>
            <a:custGeom>
              <a:avLst/>
              <a:gdLst/>
              <a:ahLst/>
              <a:cxnLst/>
              <a:rect l="l" t="t" r="r" b="b"/>
              <a:pathLst>
                <a:path w="892175">
                  <a:moveTo>
                    <a:pt x="0" y="0"/>
                  </a:moveTo>
                  <a:lnTo>
                    <a:pt x="891857"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122" name="object 122"/>
            <p:cNvSpPr/>
            <p:nvPr/>
          </p:nvSpPr>
          <p:spPr>
            <a:xfrm>
              <a:off x="7247191" y="6763988"/>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123" name="object 123"/>
            <p:cNvSpPr/>
            <p:nvPr/>
          </p:nvSpPr>
          <p:spPr>
            <a:xfrm>
              <a:off x="8139048" y="6775132"/>
              <a:ext cx="0" cy="74295"/>
            </a:xfrm>
            <a:custGeom>
              <a:avLst/>
              <a:gdLst/>
              <a:ahLst/>
              <a:cxnLst/>
              <a:rect l="l" t="t" r="r" b="b"/>
              <a:pathLst>
                <a:path h="74295">
                  <a:moveTo>
                    <a:pt x="0" y="0"/>
                  </a:moveTo>
                  <a:lnTo>
                    <a:pt x="0" y="74294"/>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sp>
        <p:nvSpPr>
          <p:cNvPr id="124" name="object 124"/>
          <p:cNvSpPr txBox="1"/>
          <p:nvPr/>
        </p:nvSpPr>
        <p:spPr>
          <a:xfrm>
            <a:off x="1715664" y="5875313"/>
            <a:ext cx="2117196" cy="138863"/>
          </a:xfrm>
          <a:prstGeom prst="rect">
            <a:avLst/>
          </a:prstGeom>
        </p:spPr>
        <p:txBody>
          <a:bodyPr vert="horz" wrap="square" lIns="0" tIns="10583" rIns="0" bIns="0" rtlCol="0">
            <a:spAutoFit/>
          </a:bodyPr>
          <a:lstStyle/>
          <a:p>
            <a:pPr marL="10583">
              <a:spcBef>
                <a:spcPts val="83"/>
              </a:spcBef>
            </a:pPr>
            <a:r>
              <a:rPr lang="es-419" sz="833">
                <a:solidFill>
                  <a:srgbClr val="231F20"/>
                </a:solidFill>
                <a:latin typeface="Corbel" panose="020B0503020204020204" pitchFamily="34" charset="0"/>
                <a:cs typeface="WorkSans-Light"/>
              </a:rPr>
              <a:t>Referencia: Saha, S. et al. </a:t>
            </a:r>
            <a:r>
              <a:rPr lang="es-419" sz="833" i="1">
                <a:solidFill>
                  <a:srgbClr val="231F20"/>
                </a:solidFill>
                <a:latin typeface="Corbel" panose="020B0503020204020204" pitchFamily="34" charset="0"/>
                <a:cs typeface="WorkSans-Light"/>
              </a:rPr>
              <a:t>Lancet,</a:t>
            </a:r>
            <a:r>
              <a:rPr lang="es-419" sz="833">
                <a:solidFill>
                  <a:srgbClr val="231F20"/>
                </a:solidFill>
                <a:latin typeface="Corbel" panose="020B0503020204020204" pitchFamily="34" charset="0"/>
                <a:cs typeface="WorkSans-Light"/>
              </a:rPr>
              <a:t> 2018.</a:t>
            </a:r>
          </a:p>
        </p:txBody>
      </p:sp>
      <p:sp>
        <p:nvSpPr>
          <p:cNvPr id="125" name="object 125"/>
          <p:cNvSpPr/>
          <p:nvPr/>
        </p:nvSpPr>
        <p:spPr>
          <a:xfrm>
            <a:off x="8625839" y="2576280"/>
            <a:ext cx="3185583" cy="2895600"/>
          </a:xfrm>
          <a:custGeom>
            <a:avLst/>
            <a:gdLst/>
            <a:ahLst/>
            <a:cxnLst/>
            <a:rect l="l" t="t" r="r" b="b"/>
            <a:pathLst>
              <a:path w="3822700" h="3474720">
                <a:moveTo>
                  <a:pt x="3822192" y="0"/>
                </a:moveTo>
                <a:lnTo>
                  <a:pt x="0" y="0"/>
                </a:lnTo>
                <a:lnTo>
                  <a:pt x="0" y="3474720"/>
                </a:lnTo>
                <a:lnTo>
                  <a:pt x="3822192" y="3474720"/>
                </a:lnTo>
                <a:lnTo>
                  <a:pt x="3822192" y="0"/>
                </a:lnTo>
                <a:close/>
              </a:path>
            </a:pathLst>
          </a:custGeom>
          <a:solidFill>
            <a:srgbClr val="E4EEF9"/>
          </a:solidFill>
        </p:spPr>
        <p:txBody>
          <a:bodyPr wrap="square" lIns="0" tIns="0" rIns="0" bIns="0" rtlCol="0"/>
          <a:lstStyle/>
          <a:p>
            <a:endParaRPr sz="1500">
              <a:latin typeface="Corbel" panose="020B0503020204020204" pitchFamily="34" charset="0"/>
            </a:endParaRPr>
          </a:p>
        </p:txBody>
      </p:sp>
      <p:sp>
        <p:nvSpPr>
          <p:cNvPr id="126" name="object 126"/>
          <p:cNvSpPr txBox="1"/>
          <p:nvPr/>
        </p:nvSpPr>
        <p:spPr>
          <a:xfrm>
            <a:off x="8625839" y="5222321"/>
            <a:ext cx="3185583" cy="153888"/>
          </a:xfrm>
          <a:prstGeom prst="rect">
            <a:avLst/>
          </a:prstGeom>
        </p:spPr>
        <p:txBody>
          <a:bodyPr vert="horz" wrap="square" lIns="0" tIns="0" rIns="0" bIns="0" rtlCol="0">
            <a:spAutoFit/>
          </a:bodyPr>
          <a:lstStyle/>
          <a:p>
            <a:pPr marL="332303">
              <a:spcBef>
                <a:spcPts val="4"/>
              </a:spcBef>
            </a:pPr>
            <a:r>
              <a:rPr lang="es-419" sz="1000">
                <a:solidFill>
                  <a:srgbClr val="0093D5"/>
                </a:solidFill>
                <a:latin typeface="Corbel" panose="020B0503020204020204" pitchFamily="34" charset="0"/>
                <a:cs typeface="Montserrat"/>
              </a:rPr>
              <a:t>Sitios en Bangladesh, India y Pakistán</a:t>
            </a:r>
          </a:p>
        </p:txBody>
      </p:sp>
      <p:grpSp>
        <p:nvGrpSpPr>
          <p:cNvPr id="127" name="object 127"/>
          <p:cNvGrpSpPr/>
          <p:nvPr/>
        </p:nvGrpSpPr>
        <p:grpSpPr>
          <a:xfrm>
            <a:off x="8813715" y="2724574"/>
            <a:ext cx="2809875" cy="2387600"/>
            <a:chOff x="10576458" y="3384448"/>
            <a:chExt cx="3371850" cy="2865120"/>
          </a:xfrm>
        </p:grpSpPr>
        <p:sp>
          <p:nvSpPr>
            <p:cNvPr id="128" name="object 128"/>
            <p:cNvSpPr/>
            <p:nvPr/>
          </p:nvSpPr>
          <p:spPr>
            <a:xfrm>
              <a:off x="11437112" y="5895314"/>
              <a:ext cx="220345" cy="353060"/>
            </a:xfrm>
            <a:custGeom>
              <a:avLst/>
              <a:gdLst/>
              <a:ahLst/>
              <a:cxnLst/>
              <a:rect l="l" t="t" r="r" b="b"/>
              <a:pathLst>
                <a:path w="220345" h="353060">
                  <a:moveTo>
                    <a:pt x="131191" y="322681"/>
                  </a:moveTo>
                  <a:lnTo>
                    <a:pt x="5130" y="322681"/>
                  </a:lnTo>
                  <a:lnTo>
                    <a:pt x="4038" y="322681"/>
                  </a:lnTo>
                  <a:lnTo>
                    <a:pt x="3835" y="323532"/>
                  </a:lnTo>
                  <a:lnTo>
                    <a:pt x="2044" y="325069"/>
                  </a:lnTo>
                  <a:lnTo>
                    <a:pt x="0" y="329412"/>
                  </a:lnTo>
                  <a:lnTo>
                    <a:pt x="1054" y="338366"/>
                  </a:lnTo>
                  <a:lnTo>
                    <a:pt x="3175" y="347903"/>
                  </a:lnTo>
                  <a:lnTo>
                    <a:pt x="4064" y="352590"/>
                  </a:lnTo>
                  <a:lnTo>
                    <a:pt x="118770" y="352590"/>
                  </a:lnTo>
                  <a:lnTo>
                    <a:pt x="131191" y="322681"/>
                  </a:lnTo>
                  <a:close/>
                </a:path>
                <a:path w="220345" h="353060">
                  <a:moveTo>
                    <a:pt x="220116" y="85940"/>
                  </a:moveTo>
                  <a:lnTo>
                    <a:pt x="219062" y="73520"/>
                  </a:lnTo>
                  <a:lnTo>
                    <a:pt x="218173" y="70662"/>
                  </a:lnTo>
                  <a:lnTo>
                    <a:pt x="212788" y="62966"/>
                  </a:lnTo>
                  <a:lnTo>
                    <a:pt x="210972" y="60375"/>
                  </a:lnTo>
                  <a:lnTo>
                    <a:pt x="219710" y="54978"/>
                  </a:lnTo>
                  <a:lnTo>
                    <a:pt x="216903" y="42240"/>
                  </a:lnTo>
                  <a:lnTo>
                    <a:pt x="214210" y="39192"/>
                  </a:lnTo>
                  <a:lnTo>
                    <a:pt x="210896" y="33096"/>
                  </a:lnTo>
                  <a:lnTo>
                    <a:pt x="208394" y="25285"/>
                  </a:lnTo>
                  <a:lnTo>
                    <a:pt x="205994" y="18097"/>
                  </a:lnTo>
                  <a:lnTo>
                    <a:pt x="202958" y="13843"/>
                  </a:lnTo>
                  <a:lnTo>
                    <a:pt x="199390" y="11849"/>
                  </a:lnTo>
                  <a:lnTo>
                    <a:pt x="194017" y="4419"/>
                  </a:lnTo>
                  <a:lnTo>
                    <a:pt x="194017" y="520"/>
                  </a:lnTo>
                  <a:lnTo>
                    <a:pt x="193509" y="0"/>
                  </a:lnTo>
                  <a:lnTo>
                    <a:pt x="185788" y="5956"/>
                  </a:lnTo>
                  <a:lnTo>
                    <a:pt x="181508" y="19227"/>
                  </a:lnTo>
                  <a:lnTo>
                    <a:pt x="175996" y="32943"/>
                  </a:lnTo>
                  <a:lnTo>
                    <a:pt x="164617" y="40220"/>
                  </a:lnTo>
                  <a:lnTo>
                    <a:pt x="157480" y="41021"/>
                  </a:lnTo>
                  <a:lnTo>
                    <a:pt x="153136" y="43954"/>
                  </a:lnTo>
                  <a:lnTo>
                    <a:pt x="156946" y="52260"/>
                  </a:lnTo>
                  <a:lnTo>
                    <a:pt x="155956" y="62966"/>
                  </a:lnTo>
                  <a:lnTo>
                    <a:pt x="148005" y="59016"/>
                  </a:lnTo>
                  <a:lnTo>
                    <a:pt x="148005" y="80238"/>
                  </a:lnTo>
                  <a:lnTo>
                    <a:pt x="142074" y="80378"/>
                  </a:lnTo>
                  <a:lnTo>
                    <a:pt x="129857" y="94246"/>
                  </a:lnTo>
                  <a:lnTo>
                    <a:pt x="130606" y="102514"/>
                  </a:lnTo>
                  <a:lnTo>
                    <a:pt x="122440" y="108610"/>
                  </a:lnTo>
                  <a:lnTo>
                    <a:pt x="122440" y="99644"/>
                  </a:lnTo>
                  <a:lnTo>
                    <a:pt x="124510" y="97294"/>
                  </a:lnTo>
                  <a:lnTo>
                    <a:pt x="117068" y="100164"/>
                  </a:lnTo>
                  <a:lnTo>
                    <a:pt x="110426" y="104851"/>
                  </a:lnTo>
                  <a:lnTo>
                    <a:pt x="108000" y="110972"/>
                  </a:lnTo>
                  <a:lnTo>
                    <a:pt x="106400" y="118110"/>
                  </a:lnTo>
                  <a:lnTo>
                    <a:pt x="102247" y="125780"/>
                  </a:lnTo>
                  <a:lnTo>
                    <a:pt x="100965" y="124612"/>
                  </a:lnTo>
                  <a:lnTo>
                    <a:pt x="99288" y="120154"/>
                  </a:lnTo>
                  <a:lnTo>
                    <a:pt x="95961" y="116255"/>
                  </a:lnTo>
                  <a:lnTo>
                    <a:pt x="89725" y="116814"/>
                  </a:lnTo>
                  <a:lnTo>
                    <a:pt x="83959" y="119697"/>
                  </a:lnTo>
                  <a:lnTo>
                    <a:pt x="86017" y="127355"/>
                  </a:lnTo>
                  <a:lnTo>
                    <a:pt x="76428" y="121424"/>
                  </a:lnTo>
                  <a:lnTo>
                    <a:pt x="73748" y="123202"/>
                  </a:lnTo>
                  <a:lnTo>
                    <a:pt x="69570" y="128206"/>
                  </a:lnTo>
                  <a:lnTo>
                    <a:pt x="63969" y="132384"/>
                  </a:lnTo>
                  <a:lnTo>
                    <a:pt x="56997" y="131673"/>
                  </a:lnTo>
                  <a:lnTo>
                    <a:pt x="51396" y="130670"/>
                  </a:lnTo>
                  <a:lnTo>
                    <a:pt x="49047" y="135115"/>
                  </a:lnTo>
                  <a:lnTo>
                    <a:pt x="48107" y="142316"/>
                  </a:lnTo>
                  <a:lnTo>
                    <a:pt x="46774" y="149606"/>
                  </a:lnTo>
                  <a:lnTo>
                    <a:pt x="42938" y="156895"/>
                  </a:lnTo>
                  <a:lnTo>
                    <a:pt x="42938" y="158051"/>
                  </a:lnTo>
                  <a:lnTo>
                    <a:pt x="39928" y="164071"/>
                  </a:lnTo>
                  <a:lnTo>
                    <a:pt x="39052" y="176288"/>
                  </a:lnTo>
                  <a:lnTo>
                    <a:pt x="39217" y="189255"/>
                  </a:lnTo>
                  <a:lnTo>
                    <a:pt x="39357" y="197497"/>
                  </a:lnTo>
                  <a:lnTo>
                    <a:pt x="38773" y="206527"/>
                  </a:lnTo>
                  <a:lnTo>
                    <a:pt x="38557" y="218414"/>
                  </a:lnTo>
                  <a:lnTo>
                    <a:pt x="40030" y="229069"/>
                  </a:lnTo>
                  <a:lnTo>
                    <a:pt x="44475" y="234391"/>
                  </a:lnTo>
                  <a:lnTo>
                    <a:pt x="44729" y="234645"/>
                  </a:lnTo>
                  <a:lnTo>
                    <a:pt x="44284" y="244030"/>
                  </a:lnTo>
                  <a:lnTo>
                    <a:pt x="42913" y="254127"/>
                  </a:lnTo>
                  <a:lnTo>
                    <a:pt x="40525" y="263906"/>
                  </a:lnTo>
                  <a:lnTo>
                    <a:pt x="37058" y="272300"/>
                  </a:lnTo>
                  <a:lnTo>
                    <a:pt x="32562" y="280517"/>
                  </a:lnTo>
                  <a:lnTo>
                    <a:pt x="31432" y="278295"/>
                  </a:lnTo>
                  <a:lnTo>
                    <a:pt x="31432" y="294157"/>
                  </a:lnTo>
                  <a:lnTo>
                    <a:pt x="24549" y="304063"/>
                  </a:lnTo>
                  <a:lnTo>
                    <a:pt x="18910" y="306628"/>
                  </a:lnTo>
                  <a:lnTo>
                    <a:pt x="17640" y="309702"/>
                  </a:lnTo>
                  <a:lnTo>
                    <a:pt x="16090" y="310083"/>
                  </a:lnTo>
                  <a:lnTo>
                    <a:pt x="15481" y="313347"/>
                  </a:lnTo>
                  <a:lnTo>
                    <a:pt x="14312" y="313550"/>
                  </a:lnTo>
                  <a:lnTo>
                    <a:pt x="14312" y="314058"/>
                  </a:lnTo>
                  <a:lnTo>
                    <a:pt x="13804" y="314566"/>
                  </a:lnTo>
                  <a:lnTo>
                    <a:pt x="10706" y="315341"/>
                  </a:lnTo>
                  <a:lnTo>
                    <a:pt x="8775" y="320890"/>
                  </a:lnTo>
                  <a:lnTo>
                    <a:pt x="5359" y="321741"/>
                  </a:lnTo>
                  <a:lnTo>
                    <a:pt x="5143" y="322580"/>
                  </a:lnTo>
                  <a:lnTo>
                    <a:pt x="131241" y="322580"/>
                  </a:lnTo>
                  <a:lnTo>
                    <a:pt x="147231" y="284086"/>
                  </a:lnTo>
                  <a:lnTo>
                    <a:pt x="148259" y="280517"/>
                  </a:lnTo>
                  <a:lnTo>
                    <a:pt x="149352" y="276720"/>
                  </a:lnTo>
                  <a:lnTo>
                    <a:pt x="151079" y="267893"/>
                  </a:lnTo>
                  <a:lnTo>
                    <a:pt x="152946" y="259676"/>
                  </a:lnTo>
                  <a:lnTo>
                    <a:pt x="155422" y="254114"/>
                  </a:lnTo>
                  <a:lnTo>
                    <a:pt x="162610" y="242125"/>
                  </a:lnTo>
                  <a:lnTo>
                    <a:pt x="168757" y="229069"/>
                  </a:lnTo>
                  <a:lnTo>
                    <a:pt x="173837" y="215633"/>
                  </a:lnTo>
                  <a:lnTo>
                    <a:pt x="177914" y="202374"/>
                  </a:lnTo>
                  <a:lnTo>
                    <a:pt x="180962" y="188785"/>
                  </a:lnTo>
                  <a:lnTo>
                    <a:pt x="183540" y="174612"/>
                  </a:lnTo>
                  <a:lnTo>
                    <a:pt x="186550" y="160616"/>
                  </a:lnTo>
                  <a:lnTo>
                    <a:pt x="190944" y="147548"/>
                  </a:lnTo>
                  <a:lnTo>
                    <a:pt x="192227" y="141147"/>
                  </a:lnTo>
                  <a:lnTo>
                    <a:pt x="194779" y="136372"/>
                  </a:lnTo>
                  <a:lnTo>
                    <a:pt x="195922" y="132384"/>
                  </a:lnTo>
                  <a:lnTo>
                    <a:pt x="196900" y="128993"/>
                  </a:lnTo>
                  <a:lnTo>
                    <a:pt x="197205" y="127355"/>
                  </a:lnTo>
                  <a:lnTo>
                    <a:pt x="197497" y="125780"/>
                  </a:lnTo>
                  <a:lnTo>
                    <a:pt x="198335" y="121285"/>
                  </a:lnTo>
                  <a:lnTo>
                    <a:pt x="198869" y="115531"/>
                  </a:lnTo>
                  <a:lnTo>
                    <a:pt x="200736" y="112064"/>
                  </a:lnTo>
                  <a:lnTo>
                    <a:pt x="204889" y="113906"/>
                  </a:lnTo>
                  <a:lnTo>
                    <a:pt x="209156" y="118033"/>
                  </a:lnTo>
                  <a:lnTo>
                    <a:pt x="211391" y="121424"/>
                  </a:lnTo>
                  <a:lnTo>
                    <a:pt x="211912" y="121424"/>
                  </a:lnTo>
                  <a:lnTo>
                    <a:pt x="213448" y="112064"/>
                  </a:lnTo>
                  <a:lnTo>
                    <a:pt x="213753" y="110223"/>
                  </a:lnTo>
                  <a:lnTo>
                    <a:pt x="214249" y="108610"/>
                  </a:lnTo>
                  <a:lnTo>
                    <a:pt x="217411" y="98285"/>
                  </a:lnTo>
                  <a:lnTo>
                    <a:pt x="220116" y="85940"/>
                  </a:lnTo>
                  <a:close/>
                </a:path>
              </a:pathLst>
            </a:custGeom>
            <a:solidFill>
              <a:srgbClr val="FFFFFF"/>
            </a:solidFill>
          </p:spPr>
          <p:txBody>
            <a:bodyPr wrap="square" lIns="0" tIns="0" rIns="0" bIns="0" rtlCol="0"/>
            <a:lstStyle/>
            <a:p>
              <a:endParaRPr sz="1500">
                <a:latin typeface="Corbel" panose="020B0503020204020204" pitchFamily="34" charset="0"/>
              </a:endParaRPr>
            </a:p>
          </p:txBody>
        </p:sp>
        <p:sp>
          <p:nvSpPr>
            <p:cNvPr id="129" name="object 129"/>
            <p:cNvSpPr/>
            <p:nvPr/>
          </p:nvSpPr>
          <p:spPr>
            <a:xfrm>
              <a:off x="11437113" y="5895308"/>
              <a:ext cx="220345" cy="353060"/>
            </a:xfrm>
            <a:custGeom>
              <a:avLst/>
              <a:gdLst/>
              <a:ahLst/>
              <a:cxnLst/>
              <a:rect l="l" t="t" r="r" b="b"/>
              <a:pathLst>
                <a:path w="220345" h="353060">
                  <a:moveTo>
                    <a:pt x="192228" y="141147"/>
                  </a:moveTo>
                  <a:lnTo>
                    <a:pt x="194788" y="136368"/>
                  </a:lnTo>
                  <a:lnTo>
                    <a:pt x="196902" y="128992"/>
                  </a:lnTo>
                  <a:lnTo>
                    <a:pt x="198340" y="121289"/>
                  </a:lnTo>
                  <a:lnTo>
                    <a:pt x="198871" y="115531"/>
                  </a:lnTo>
                  <a:lnTo>
                    <a:pt x="200736" y="112068"/>
                  </a:lnTo>
                  <a:lnTo>
                    <a:pt x="204889" y="113911"/>
                  </a:lnTo>
                  <a:lnTo>
                    <a:pt x="209163" y="118037"/>
                  </a:lnTo>
                  <a:lnTo>
                    <a:pt x="211393" y="121424"/>
                  </a:lnTo>
                  <a:lnTo>
                    <a:pt x="211913" y="121424"/>
                  </a:lnTo>
                  <a:lnTo>
                    <a:pt x="213754" y="110221"/>
                  </a:lnTo>
                  <a:lnTo>
                    <a:pt x="217417" y="98282"/>
                  </a:lnTo>
                  <a:lnTo>
                    <a:pt x="220116" y="85938"/>
                  </a:lnTo>
                  <a:lnTo>
                    <a:pt x="219064" y="73520"/>
                  </a:lnTo>
                  <a:lnTo>
                    <a:pt x="218175" y="70662"/>
                  </a:lnTo>
                  <a:lnTo>
                    <a:pt x="210974" y="60375"/>
                  </a:lnTo>
                  <a:lnTo>
                    <a:pt x="214974" y="57899"/>
                  </a:lnTo>
                  <a:lnTo>
                    <a:pt x="219711" y="54978"/>
                  </a:lnTo>
                  <a:lnTo>
                    <a:pt x="216905" y="42240"/>
                  </a:lnTo>
                  <a:lnTo>
                    <a:pt x="214212" y="39192"/>
                  </a:lnTo>
                  <a:lnTo>
                    <a:pt x="210904" y="33093"/>
                  </a:lnTo>
                  <a:lnTo>
                    <a:pt x="208405" y="25284"/>
                  </a:lnTo>
                  <a:lnTo>
                    <a:pt x="205997" y="18091"/>
                  </a:lnTo>
                  <a:lnTo>
                    <a:pt x="202960" y="13843"/>
                  </a:lnTo>
                  <a:lnTo>
                    <a:pt x="199391" y="11849"/>
                  </a:lnTo>
                  <a:lnTo>
                    <a:pt x="194019" y="4419"/>
                  </a:lnTo>
                  <a:lnTo>
                    <a:pt x="194019" y="520"/>
                  </a:lnTo>
                  <a:lnTo>
                    <a:pt x="193511" y="0"/>
                  </a:lnTo>
                  <a:lnTo>
                    <a:pt x="185798" y="5952"/>
                  </a:lnTo>
                  <a:lnTo>
                    <a:pt x="181508" y="19224"/>
                  </a:lnTo>
                  <a:lnTo>
                    <a:pt x="175996" y="32939"/>
                  </a:lnTo>
                  <a:lnTo>
                    <a:pt x="164619" y="40220"/>
                  </a:lnTo>
                  <a:lnTo>
                    <a:pt x="157481" y="41021"/>
                  </a:lnTo>
                  <a:lnTo>
                    <a:pt x="153138" y="43954"/>
                  </a:lnTo>
                  <a:lnTo>
                    <a:pt x="156948" y="52260"/>
                  </a:lnTo>
                  <a:lnTo>
                    <a:pt x="155957" y="62966"/>
                  </a:lnTo>
                  <a:lnTo>
                    <a:pt x="148007" y="59016"/>
                  </a:lnTo>
                  <a:lnTo>
                    <a:pt x="148007" y="67373"/>
                  </a:lnTo>
                  <a:lnTo>
                    <a:pt x="148007" y="80238"/>
                  </a:lnTo>
                  <a:lnTo>
                    <a:pt x="142076" y="80378"/>
                  </a:lnTo>
                  <a:lnTo>
                    <a:pt x="135485" y="87871"/>
                  </a:lnTo>
                  <a:lnTo>
                    <a:pt x="129859" y="94246"/>
                  </a:lnTo>
                  <a:lnTo>
                    <a:pt x="130608" y="102514"/>
                  </a:lnTo>
                  <a:lnTo>
                    <a:pt x="122442" y="108610"/>
                  </a:lnTo>
                  <a:lnTo>
                    <a:pt x="122442" y="99644"/>
                  </a:lnTo>
                  <a:lnTo>
                    <a:pt x="124512" y="97294"/>
                  </a:lnTo>
                  <a:lnTo>
                    <a:pt x="117070" y="100164"/>
                  </a:lnTo>
                  <a:lnTo>
                    <a:pt x="110429" y="104847"/>
                  </a:lnTo>
                  <a:lnTo>
                    <a:pt x="108002" y="110977"/>
                  </a:lnTo>
                  <a:lnTo>
                    <a:pt x="106404" y="118104"/>
                  </a:lnTo>
                  <a:lnTo>
                    <a:pt x="102249" y="125780"/>
                  </a:lnTo>
                  <a:lnTo>
                    <a:pt x="100971" y="124613"/>
                  </a:lnTo>
                  <a:lnTo>
                    <a:pt x="99293" y="120149"/>
                  </a:lnTo>
                  <a:lnTo>
                    <a:pt x="95962" y="116259"/>
                  </a:lnTo>
                  <a:lnTo>
                    <a:pt x="89727" y="116814"/>
                  </a:lnTo>
                  <a:lnTo>
                    <a:pt x="83961" y="119697"/>
                  </a:lnTo>
                  <a:lnTo>
                    <a:pt x="86018" y="127355"/>
                  </a:lnTo>
                  <a:lnTo>
                    <a:pt x="76430" y="121424"/>
                  </a:lnTo>
                  <a:lnTo>
                    <a:pt x="73751" y="123206"/>
                  </a:lnTo>
                  <a:lnTo>
                    <a:pt x="69581" y="128211"/>
                  </a:lnTo>
                  <a:lnTo>
                    <a:pt x="63978" y="132384"/>
                  </a:lnTo>
                  <a:lnTo>
                    <a:pt x="56999" y="131673"/>
                  </a:lnTo>
                  <a:lnTo>
                    <a:pt x="51405" y="130673"/>
                  </a:lnTo>
                  <a:lnTo>
                    <a:pt x="49049" y="135110"/>
                  </a:lnTo>
                  <a:lnTo>
                    <a:pt x="48112" y="142312"/>
                  </a:lnTo>
                  <a:lnTo>
                    <a:pt x="46775" y="149606"/>
                  </a:lnTo>
                  <a:lnTo>
                    <a:pt x="46166" y="150787"/>
                  </a:lnTo>
                  <a:lnTo>
                    <a:pt x="42940" y="156895"/>
                  </a:lnTo>
                  <a:lnTo>
                    <a:pt x="42940" y="158051"/>
                  </a:lnTo>
                  <a:lnTo>
                    <a:pt x="39937" y="164077"/>
                  </a:lnTo>
                  <a:lnTo>
                    <a:pt x="39054" y="176293"/>
                  </a:lnTo>
                  <a:lnTo>
                    <a:pt x="39218" y="189250"/>
                  </a:lnTo>
                  <a:lnTo>
                    <a:pt x="39359" y="197497"/>
                  </a:lnTo>
                  <a:lnTo>
                    <a:pt x="38772" y="206525"/>
                  </a:lnTo>
                  <a:lnTo>
                    <a:pt x="38565" y="218416"/>
                  </a:lnTo>
                  <a:lnTo>
                    <a:pt x="40034" y="229071"/>
                  </a:lnTo>
                  <a:lnTo>
                    <a:pt x="44477" y="234391"/>
                  </a:lnTo>
                  <a:lnTo>
                    <a:pt x="44731" y="234645"/>
                  </a:lnTo>
                  <a:lnTo>
                    <a:pt x="44289" y="244029"/>
                  </a:lnTo>
                  <a:lnTo>
                    <a:pt x="42915" y="254130"/>
                  </a:lnTo>
                  <a:lnTo>
                    <a:pt x="40530" y="263902"/>
                  </a:lnTo>
                  <a:lnTo>
                    <a:pt x="37060" y="272300"/>
                  </a:lnTo>
                  <a:lnTo>
                    <a:pt x="32564" y="280517"/>
                  </a:lnTo>
                  <a:lnTo>
                    <a:pt x="31434" y="278295"/>
                  </a:lnTo>
                  <a:lnTo>
                    <a:pt x="31434" y="287921"/>
                  </a:lnTo>
                  <a:lnTo>
                    <a:pt x="31434" y="294157"/>
                  </a:lnTo>
                  <a:lnTo>
                    <a:pt x="24550" y="304063"/>
                  </a:lnTo>
                  <a:lnTo>
                    <a:pt x="18912" y="306628"/>
                  </a:lnTo>
                  <a:lnTo>
                    <a:pt x="17642" y="309702"/>
                  </a:lnTo>
                  <a:lnTo>
                    <a:pt x="16092" y="310083"/>
                  </a:lnTo>
                  <a:lnTo>
                    <a:pt x="15483" y="313347"/>
                  </a:lnTo>
                  <a:lnTo>
                    <a:pt x="14314" y="313550"/>
                  </a:lnTo>
                  <a:lnTo>
                    <a:pt x="14314" y="314058"/>
                  </a:lnTo>
                  <a:lnTo>
                    <a:pt x="13806" y="314566"/>
                  </a:lnTo>
                  <a:lnTo>
                    <a:pt x="10707" y="315341"/>
                  </a:lnTo>
                  <a:lnTo>
                    <a:pt x="8777" y="320890"/>
                  </a:lnTo>
                  <a:lnTo>
                    <a:pt x="5361" y="321741"/>
                  </a:lnTo>
                  <a:lnTo>
                    <a:pt x="5132" y="322681"/>
                  </a:lnTo>
                  <a:lnTo>
                    <a:pt x="4065" y="322580"/>
                  </a:lnTo>
                  <a:lnTo>
                    <a:pt x="3837" y="323532"/>
                  </a:lnTo>
                  <a:lnTo>
                    <a:pt x="2046" y="325069"/>
                  </a:lnTo>
                  <a:lnTo>
                    <a:pt x="0" y="329418"/>
                  </a:lnTo>
                  <a:lnTo>
                    <a:pt x="1057" y="338364"/>
                  </a:lnTo>
                  <a:lnTo>
                    <a:pt x="3184" y="347898"/>
                  </a:lnTo>
                  <a:lnTo>
                    <a:pt x="4073" y="352583"/>
                  </a:lnTo>
                </a:path>
              </a:pathLst>
            </a:custGeom>
            <a:ln w="3175">
              <a:solidFill>
                <a:srgbClr val="020302"/>
              </a:solidFill>
            </a:ln>
          </p:spPr>
          <p:txBody>
            <a:bodyPr wrap="square" lIns="0" tIns="0" rIns="0" bIns="0" rtlCol="0"/>
            <a:lstStyle/>
            <a:p>
              <a:endParaRPr sz="1500">
                <a:latin typeface="Corbel" panose="020B0503020204020204" pitchFamily="34" charset="0"/>
              </a:endParaRPr>
            </a:p>
          </p:txBody>
        </p:sp>
        <p:pic>
          <p:nvPicPr>
            <p:cNvPr id="130" name="object 130"/>
            <p:cNvPicPr/>
            <p:nvPr/>
          </p:nvPicPr>
          <p:blipFill>
            <a:blip r:embed="rId3" cstate="print"/>
            <a:stretch>
              <a:fillRect/>
            </a:stretch>
          </p:blipFill>
          <p:spPr>
            <a:xfrm>
              <a:off x="11554520" y="6035084"/>
              <a:ext cx="76193" cy="214179"/>
            </a:xfrm>
            <a:prstGeom prst="rect">
              <a:avLst/>
            </a:prstGeom>
          </p:spPr>
        </p:pic>
        <p:pic>
          <p:nvPicPr>
            <p:cNvPr id="131" name="object 131"/>
            <p:cNvPicPr/>
            <p:nvPr/>
          </p:nvPicPr>
          <p:blipFill>
            <a:blip r:embed="rId4" cstate="print"/>
            <a:stretch>
              <a:fillRect/>
            </a:stretch>
          </p:blipFill>
          <p:spPr>
            <a:xfrm>
              <a:off x="10576458" y="3384448"/>
              <a:ext cx="3371304" cy="2864815"/>
            </a:xfrm>
            <a:prstGeom prst="rect">
              <a:avLst/>
            </a:prstGeom>
          </p:spPr>
        </p:pic>
      </p:grpSp>
      <p:sp>
        <p:nvSpPr>
          <p:cNvPr id="133" name="Footer Placeholder 57">
            <a:extLst>
              <a:ext uri="{FF2B5EF4-FFF2-40B4-BE49-F238E27FC236}">
                <a16:creationId xmlns:a16="http://schemas.microsoft.com/office/drawing/2014/main" id="{E034F9E4-0D61-3BEE-ED40-FE0CAAC1F751}"/>
              </a:ext>
            </a:extLst>
          </p:cNvPr>
          <p:cNvSpPr>
            <a:spLocks noGrp="1"/>
          </p:cNvSpPr>
          <p:nvPr>
            <p:ph type="ftr" sz="quarter" idx="3"/>
          </p:nvPr>
        </p:nvSpPr>
        <p:spPr>
          <a:xfrm>
            <a:off x="6866666" y="6575796"/>
            <a:ext cx="4873214" cy="173389"/>
          </a:xfrm>
        </p:spPr>
        <p:txBody>
          <a:bodyPr/>
          <a:lstStyle/>
          <a:p>
            <a:r>
              <a:rPr lang="es-419" dirty="0"/>
              <a:t>Diapositiva original elaborada por la Organización Mundial de la Salud y PATH. Enero de 2026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AC7620D-41FA-6B72-6C3C-D240EDC11AE4}"/>
              </a:ext>
            </a:extLst>
          </p:cNvPr>
          <p:cNvSpPr/>
          <p:nvPr/>
        </p:nvSpPr>
        <p:spPr>
          <a:xfrm>
            <a:off x="3863874" y="2309138"/>
            <a:ext cx="8092078" cy="655110"/>
          </a:xfrm>
          <a:prstGeom prst="rect">
            <a:avLst/>
          </a:prstGeom>
          <a:gradFill>
            <a:gsLst>
              <a:gs pos="8000">
                <a:schemeClr val="bg1"/>
              </a:gs>
              <a:gs pos="74000">
                <a:srgbClr val="B9DCB5"/>
              </a:gs>
              <a:gs pos="30000">
                <a:srgbClr val="AFD7AA"/>
              </a:gs>
              <a:gs pos="50000">
                <a:schemeClr val="accent4"/>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B7D6958-CF45-3C43-E7F6-AC5CC7006F2B}"/>
              </a:ext>
            </a:extLst>
          </p:cNvPr>
          <p:cNvSpPr/>
          <p:nvPr/>
        </p:nvSpPr>
        <p:spPr>
          <a:xfrm>
            <a:off x="3863874" y="4805039"/>
            <a:ext cx="8092078" cy="748902"/>
          </a:xfrm>
          <a:prstGeom prst="rect">
            <a:avLst/>
          </a:prstGeom>
          <a:gradFill>
            <a:gsLst>
              <a:gs pos="8000">
                <a:schemeClr val="bg1"/>
              </a:gs>
              <a:gs pos="74000">
                <a:srgbClr val="B9DCB5"/>
              </a:gs>
              <a:gs pos="30000">
                <a:srgbClr val="AFD7AA"/>
              </a:gs>
              <a:gs pos="50000">
                <a:schemeClr val="accent4"/>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7C8E3BA-B80C-E89E-49E8-BB29DCF18FCF}"/>
              </a:ext>
            </a:extLst>
          </p:cNvPr>
          <p:cNvSpPr/>
          <p:nvPr/>
        </p:nvSpPr>
        <p:spPr>
          <a:xfrm>
            <a:off x="3863874" y="3323185"/>
            <a:ext cx="8092078" cy="955147"/>
          </a:xfrm>
          <a:prstGeom prst="rect">
            <a:avLst/>
          </a:prstGeom>
          <a:gradFill>
            <a:gsLst>
              <a:gs pos="75000">
                <a:srgbClr val="F3BCD0"/>
              </a:gs>
              <a:gs pos="30000">
                <a:srgbClr val="EFAAC3"/>
              </a:gs>
              <a:gs pos="8000">
                <a:schemeClr val="bg1"/>
              </a:gs>
              <a:gs pos="50000">
                <a:schemeClr val="accent5"/>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F23476E-7A3F-FBFB-A00C-DC94043E4136}"/>
              </a:ext>
            </a:extLst>
          </p:cNvPr>
          <p:cNvSpPr/>
          <p:nvPr/>
        </p:nvSpPr>
        <p:spPr>
          <a:xfrm>
            <a:off x="3863874" y="2964250"/>
            <a:ext cx="8092078" cy="358933"/>
          </a:xfrm>
          <a:prstGeom prst="rect">
            <a:avLst/>
          </a:prstGeom>
          <a:gradFill>
            <a:gsLst>
              <a:gs pos="30000">
                <a:srgbClr val="F4B999"/>
              </a:gs>
              <a:gs pos="71000">
                <a:srgbClr val="F5BD9E"/>
              </a:gs>
              <a:gs pos="8000">
                <a:schemeClr val="bg1"/>
              </a:gs>
              <a:gs pos="50000">
                <a:srgbClr val="E45000"/>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8B94583-E098-30E6-67E9-4BDEDFF2445C}"/>
              </a:ext>
            </a:extLst>
          </p:cNvPr>
          <p:cNvSpPr/>
          <p:nvPr/>
        </p:nvSpPr>
        <p:spPr>
          <a:xfrm>
            <a:off x="3863874" y="4278333"/>
            <a:ext cx="8092078" cy="543738"/>
          </a:xfrm>
          <a:prstGeom prst="rect">
            <a:avLst/>
          </a:prstGeom>
          <a:gradFill>
            <a:gsLst>
              <a:gs pos="30000">
                <a:srgbClr val="F4B999"/>
              </a:gs>
              <a:gs pos="71000">
                <a:srgbClr val="F5BD9E"/>
              </a:gs>
              <a:gs pos="8000">
                <a:schemeClr val="bg1"/>
              </a:gs>
              <a:gs pos="50000">
                <a:srgbClr val="E45000"/>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6"/>
          <p:cNvSpPr txBox="1">
            <a:spLocks noGrp="1"/>
          </p:cNvSpPr>
          <p:nvPr>
            <p:ph type="title"/>
          </p:nvPr>
        </p:nvSpPr>
        <p:spPr>
          <a:xfrm>
            <a:off x="1224280" y="365125"/>
            <a:ext cx="10515600" cy="657017"/>
          </a:xfrm>
          <a:prstGeom prst="rect">
            <a:avLst/>
          </a:prstGeom>
        </p:spPr>
        <p:txBody>
          <a:bodyPr vert="horz" wrap="square" lIns="0" tIns="10583" rIns="0" bIns="0" rtlCol="0" anchor="t" anchorCtr="0">
            <a:spAutoFit/>
          </a:bodyPr>
          <a:lstStyle/>
          <a:p>
            <a:pPr marL="10583">
              <a:lnSpc>
                <a:spcPct val="100000"/>
              </a:lnSpc>
              <a:spcBef>
                <a:spcPts val="83"/>
              </a:spcBef>
            </a:pPr>
            <a:r>
              <a:rPr lang="es-419">
                <a:solidFill>
                  <a:srgbClr val="672672"/>
                </a:solidFill>
              </a:rPr>
              <a:t>Las estrategias de prevención del VSR deben tener en cuenta la estacionalidad</a:t>
            </a:r>
            <a:br>
              <a:rPr lang="es-419">
                <a:solidFill>
                  <a:srgbClr val="672672"/>
                </a:solidFill>
              </a:rPr>
            </a:br>
            <a:r>
              <a:rPr lang="es-419" sz="1800" b="1">
                <a:solidFill>
                  <a:srgbClr val="0093D5"/>
                </a:solidFill>
                <a:cs typeface="Montserrat-SemiBold"/>
              </a:rPr>
              <a:t>La actividad estacional del virus se observa en muchas zonas del mundo, pero en otras puede durar todo el año.</a:t>
            </a:r>
            <a:r>
              <a:rPr lang="es-419" sz="1800" b="1" baseline="30000">
                <a:solidFill>
                  <a:srgbClr val="0093D5"/>
                </a:solidFill>
                <a:cs typeface="Montserrat-SemiBold"/>
              </a:rPr>
              <a:t>1</a:t>
            </a:r>
          </a:p>
        </p:txBody>
      </p:sp>
      <p:sp>
        <p:nvSpPr>
          <p:cNvPr id="13" name="Content Placeholder 12">
            <a:extLst>
              <a:ext uri="{FF2B5EF4-FFF2-40B4-BE49-F238E27FC236}">
                <a16:creationId xmlns:a16="http://schemas.microsoft.com/office/drawing/2014/main" id="{B2393165-034D-2FB8-1233-ACA07B6862C9}"/>
              </a:ext>
            </a:extLst>
          </p:cNvPr>
          <p:cNvSpPr>
            <a:spLocks noGrp="1"/>
          </p:cNvSpPr>
          <p:nvPr>
            <p:ph sz="half" idx="1"/>
          </p:nvPr>
        </p:nvSpPr>
        <p:spPr>
          <a:xfrm>
            <a:off x="1224280" y="1908863"/>
            <a:ext cx="2557073" cy="4584011"/>
          </a:xfrm>
        </p:spPr>
        <p:txBody>
          <a:bodyPr/>
          <a:lstStyle/>
          <a:p>
            <a:r>
              <a:rPr lang="es-419"/>
              <a:t>El momento de la circulación estacional del VSR puede variar de un año a otro, lo que añade complejidad a los esfuerzos de prevención.</a:t>
            </a:r>
          </a:p>
          <a:p>
            <a:r>
              <a:rPr lang="es-419"/>
              <a:t>Algunas estrategias de prevención y tratamiento podrían adaptarse a las épocas del año de mayor riesgo.</a:t>
            </a:r>
          </a:p>
        </p:txBody>
      </p:sp>
      <p:sp>
        <p:nvSpPr>
          <p:cNvPr id="10" name="object 10"/>
          <p:cNvSpPr txBox="1"/>
          <p:nvPr/>
        </p:nvSpPr>
        <p:spPr>
          <a:xfrm>
            <a:off x="10891934" y="3490954"/>
            <a:ext cx="1118658" cy="543739"/>
          </a:xfrm>
          <a:prstGeom prst="rect">
            <a:avLst/>
          </a:prstGeom>
          <a:solidFill>
            <a:schemeClr val="accent5"/>
          </a:solidFill>
        </p:spPr>
        <p:txBody>
          <a:bodyPr vert="horz" wrap="square" lIns="91440" tIns="91440" rIns="91440" bIns="91440" rtlCol="0">
            <a:spAutoFit/>
          </a:bodyPr>
          <a:lstStyle/>
          <a:p>
            <a:pPr marL="529" algn="ctr">
              <a:lnSpc>
                <a:spcPts val="1187"/>
              </a:lnSpc>
              <a:spcBef>
                <a:spcPts val="108"/>
              </a:spcBef>
            </a:pPr>
            <a:r>
              <a:rPr lang="es-419" sz="1042" b="1">
                <a:solidFill>
                  <a:srgbClr val="FFFFFF"/>
                </a:solidFill>
                <a:latin typeface="Montserrat"/>
                <a:cs typeface="Montserrat"/>
              </a:rPr>
              <a:t>ECUATORIAL</a:t>
            </a:r>
          </a:p>
          <a:p>
            <a:pPr algn="ctr">
              <a:lnSpc>
                <a:spcPts val="837"/>
              </a:lnSpc>
            </a:pPr>
            <a:r>
              <a:rPr lang="es-419" sz="750">
                <a:solidFill>
                  <a:srgbClr val="FFFFFF"/>
                </a:solidFill>
                <a:latin typeface="Montserrat"/>
                <a:cs typeface="Montserrat"/>
              </a:rPr>
              <a:t>circulación durante todo el año</a:t>
            </a:r>
          </a:p>
        </p:txBody>
      </p:sp>
      <p:pic>
        <p:nvPicPr>
          <p:cNvPr id="16" name="Picture 15">
            <a:extLst>
              <a:ext uri="{FF2B5EF4-FFF2-40B4-BE49-F238E27FC236}">
                <a16:creationId xmlns:a16="http://schemas.microsoft.com/office/drawing/2014/main" id="{853A785D-7B55-995B-D15B-64970B6562BD}"/>
              </a:ext>
            </a:extLst>
          </p:cNvPr>
          <p:cNvPicPr>
            <a:picLocks noChangeAspect="1"/>
          </p:cNvPicPr>
          <p:nvPr/>
        </p:nvPicPr>
        <p:blipFill>
          <a:blip r:embed="rId3"/>
          <a:srcRect/>
          <a:stretch/>
        </p:blipFill>
        <p:spPr>
          <a:xfrm>
            <a:off x="4111049" y="1859248"/>
            <a:ext cx="7495862" cy="3694693"/>
          </a:xfrm>
          <a:prstGeom prst="rect">
            <a:avLst/>
          </a:prstGeom>
        </p:spPr>
      </p:pic>
      <p:sp>
        <p:nvSpPr>
          <p:cNvPr id="2" name="TextBox 1">
            <a:extLst>
              <a:ext uri="{FF2B5EF4-FFF2-40B4-BE49-F238E27FC236}">
                <a16:creationId xmlns:a16="http://schemas.microsoft.com/office/drawing/2014/main" id="{3137E40D-A763-FF99-0A14-C336D566189F}"/>
              </a:ext>
            </a:extLst>
          </p:cNvPr>
          <p:cNvSpPr txBox="1"/>
          <p:nvPr/>
        </p:nvSpPr>
        <p:spPr>
          <a:xfrm>
            <a:off x="10161871" y="5547092"/>
            <a:ext cx="1794081" cy="215444"/>
          </a:xfrm>
          <a:prstGeom prst="rect">
            <a:avLst/>
          </a:prstGeom>
          <a:noFill/>
        </p:spPr>
        <p:txBody>
          <a:bodyPr wrap="none" rtlCol="0">
            <a:spAutoFit/>
          </a:bodyPr>
          <a:lstStyle/>
          <a:p>
            <a:r>
              <a:rPr lang="es-419" sz="800" baseline="30000">
                <a:solidFill>
                  <a:srgbClr val="000000"/>
                </a:solidFill>
              </a:rPr>
              <a:t>1</a:t>
            </a:r>
            <a:r>
              <a:rPr lang="es-419" sz="800">
                <a:solidFill>
                  <a:srgbClr val="000000"/>
                </a:solidFill>
              </a:rPr>
              <a:t>Li Y et al, </a:t>
            </a:r>
            <a:r>
              <a:rPr lang="es-419" sz="800" i="1">
                <a:solidFill>
                  <a:srgbClr val="000000"/>
                </a:solidFill>
              </a:rPr>
              <a:t>Lancet Global Health. </a:t>
            </a:r>
            <a:r>
              <a:rPr lang="es-419" sz="800">
                <a:solidFill>
                  <a:srgbClr val="000000"/>
                </a:solidFill>
              </a:rPr>
              <a:t>2019. </a:t>
            </a:r>
          </a:p>
        </p:txBody>
      </p:sp>
      <p:sp>
        <p:nvSpPr>
          <p:cNvPr id="9" name="object 9"/>
          <p:cNvSpPr txBox="1"/>
          <p:nvPr/>
        </p:nvSpPr>
        <p:spPr>
          <a:xfrm>
            <a:off x="10891934" y="2362255"/>
            <a:ext cx="1118658" cy="543739"/>
          </a:xfrm>
          <a:prstGeom prst="rect">
            <a:avLst/>
          </a:prstGeom>
          <a:solidFill>
            <a:schemeClr val="accent4"/>
          </a:solidFill>
        </p:spPr>
        <p:txBody>
          <a:bodyPr vert="horz" wrap="square" lIns="91440" tIns="91440" rIns="91440" bIns="91440" rtlCol="0">
            <a:spAutoFit/>
          </a:bodyPr>
          <a:lstStyle/>
          <a:p>
            <a:pPr marL="529" algn="ctr">
              <a:lnSpc>
                <a:spcPts val="1187"/>
              </a:lnSpc>
              <a:spcBef>
                <a:spcPts val="108"/>
              </a:spcBef>
            </a:pPr>
            <a:r>
              <a:rPr lang="es-419" sz="1042" b="1">
                <a:solidFill>
                  <a:srgbClr val="FFFFFF"/>
                </a:solidFill>
                <a:latin typeface="Montserrat"/>
                <a:cs typeface="Montserrat"/>
              </a:rPr>
              <a:t>TEMPLADO</a:t>
            </a:r>
          </a:p>
          <a:p>
            <a:pPr marL="10054" marR="4233" algn="ctr">
              <a:lnSpc>
                <a:spcPts val="833"/>
              </a:lnSpc>
              <a:spcBef>
                <a:spcPts val="21"/>
              </a:spcBef>
            </a:pPr>
            <a:r>
              <a:rPr lang="es-419" sz="750">
                <a:solidFill>
                  <a:srgbClr val="FFFFFF"/>
                </a:solidFill>
                <a:latin typeface="Montserrat"/>
                <a:cs typeface="Montserrat"/>
              </a:rPr>
              <a:t>estacionalidad bien delimitada</a:t>
            </a:r>
          </a:p>
        </p:txBody>
      </p:sp>
      <p:sp>
        <p:nvSpPr>
          <p:cNvPr id="11" name="object 11"/>
          <p:cNvSpPr txBox="1"/>
          <p:nvPr/>
        </p:nvSpPr>
        <p:spPr>
          <a:xfrm>
            <a:off x="4028529" y="4135101"/>
            <a:ext cx="1431170" cy="813171"/>
          </a:xfrm>
          <a:prstGeom prst="rect">
            <a:avLst/>
          </a:prstGeom>
          <a:solidFill>
            <a:srgbClr val="E45000"/>
          </a:solidFill>
        </p:spPr>
        <p:txBody>
          <a:bodyPr vert="horz" wrap="square" lIns="91440" tIns="91440" rIns="91440" bIns="91440" rtlCol="0">
            <a:spAutoFit/>
          </a:bodyPr>
          <a:lstStyle/>
          <a:p>
            <a:pPr marL="10583" marR="4233" algn="ctr">
              <a:spcBef>
                <a:spcPts val="108"/>
              </a:spcBef>
            </a:pPr>
            <a:r>
              <a:rPr lang="es-419" sz="1042" b="1" dirty="0">
                <a:solidFill>
                  <a:srgbClr val="FFFFFF"/>
                </a:solidFill>
                <a:latin typeface="Montserrat"/>
                <a:cs typeface="Montserrat"/>
              </a:rPr>
              <a:t>SUBTEMPLADO / SUBTROPICAL</a:t>
            </a:r>
          </a:p>
          <a:p>
            <a:pPr marL="2117" algn="ctr">
              <a:lnSpc>
                <a:spcPts val="742"/>
              </a:lnSpc>
            </a:pPr>
            <a:r>
              <a:rPr lang="es-419" sz="750" dirty="0">
                <a:solidFill>
                  <a:srgbClr val="FFFFFF"/>
                </a:solidFill>
                <a:latin typeface="Montserrat"/>
                <a:cs typeface="Montserrat"/>
              </a:rPr>
              <a:t>picos estacionales con</a:t>
            </a:r>
          </a:p>
          <a:p>
            <a:pPr marL="161919" marR="155569" algn="ctr">
              <a:lnSpc>
                <a:spcPts val="833"/>
              </a:lnSpc>
              <a:spcBef>
                <a:spcPts val="50"/>
              </a:spcBef>
            </a:pPr>
            <a:r>
              <a:rPr lang="es-419" sz="750" dirty="0">
                <a:solidFill>
                  <a:srgbClr val="FFFFFF"/>
                </a:solidFill>
                <a:latin typeface="Montserrat"/>
                <a:cs typeface="Montserrat"/>
              </a:rPr>
              <a:t>circulación de bajo nivel durante todo el año</a:t>
            </a:r>
          </a:p>
        </p:txBody>
      </p:sp>
      <p:sp>
        <p:nvSpPr>
          <p:cNvPr id="3" name="Footer Placeholder 57">
            <a:extLst>
              <a:ext uri="{FF2B5EF4-FFF2-40B4-BE49-F238E27FC236}">
                <a16:creationId xmlns:a16="http://schemas.microsoft.com/office/drawing/2014/main" id="{82FE7032-5574-B71B-673A-83D604854C3B}"/>
              </a:ext>
            </a:extLst>
          </p:cNvPr>
          <p:cNvSpPr>
            <a:spLocks noGrp="1"/>
          </p:cNvSpPr>
          <p:nvPr>
            <p:ph type="ftr" sz="quarter" idx="3"/>
          </p:nvPr>
        </p:nvSpPr>
        <p:spPr>
          <a:xfrm>
            <a:off x="6866666" y="6548086"/>
            <a:ext cx="4873214" cy="173389"/>
          </a:xfrm>
        </p:spPr>
        <p:txBody>
          <a:bodyPr/>
          <a:lstStyle/>
          <a:p>
            <a:r>
              <a:rPr lang="es-419" dirty="0"/>
              <a:t>Diapositiva original elaborada por la Organización Mundial de la Salud y PATH. Enero de 2026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pPr>
            <a:r>
              <a:rPr lang="es-419">
                <a:solidFill>
                  <a:srgbClr val="672672"/>
                </a:solidFill>
              </a:rPr>
              <a:t>La enfermedad por VSR pone a prueba los sistemas sanitarios y los medios de subsistencia</a:t>
            </a:r>
          </a:p>
        </p:txBody>
      </p:sp>
      <p:sp>
        <p:nvSpPr>
          <p:cNvPr id="3" name="object 3"/>
          <p:cNvSpPr txBox="1"/>
          <p:nvPr/>
        </p:nvSpPr>
        <p:spPr>
          <a:xfrm>
            <a:off x="6866666" y="5924598"/>
            <a:ext cx="9278620" cy="290186"/>
          </a:xfrm>
          <a:prstGeom prst="rect">
            <a:avLst/>
          </a:prstGeom>
        </p:spPr>
        <p:txBody>
          <a:bodyPr vert="horz" wrap="square" lIns="0" tIns="10583" rIns="0" bIns="0" rtlCol="0">
            <a:spAutoFit/>
          </a:bodyPr>
          <a:lstStyle/>
          <a:p>
            <a:pPr marL="31749">
              <a:spcBef>
                <a:spcPts val="83"/>
              </a:spcBef>
              <a:defRPr/>
            </a:pPr>
            <a:r>
              <a:rPr kumimoji="0" lang="es-419" sz="833" b="0" i="0" u="none" strike="noStrike" cap="none" normalizeH="0" baseline="0" noProof="0">
                <a:ln>
                  <a:noFill/>
                </a:ln>
                <a:solidFill>
                  <a:srgbClr val="231F20"/>
                </a:solidFill>
                <a:effectLst/>
                <a:uLnTx/>
                <a:uFillTx/>
                <a:latin typeface="WorkSans-Light"/>
                <a:ea typeface="+mn-ea"/>
                <a:cs typeface="WorkSans-Light"/>
              </a:rPr>
              <a:t> </a:t>
            </a:r>
            <a:r>
              <a:rPr kumimoji="0" lang="es-419" sz="687" b="0" i="0" u="none" strike="noStrike" cap="none" normalizeH="0" baseline="35353" noProof="0">
                <a:ln>
                  <a:noFill/>
                </a:ln>
                <a:solidFill>
                  <a:srgbClr val="231F20"/>
                </a:solidFill>
                <a:effectLst/>
                <a:uLnTx/>
                <a:uFillTx/>
                <a:latin typeface="WorkSans-Light"/>
                <a:ea typeface="+mn-ea"/>
                <a:cs typeface="WorkSans-Light"/>
              </a:rPr>
              <a:t>1</a:t>
            </a:r>
            <a:r>
              <a:rPr kumimoji="0" lang="es-419" sz="833" b="0" i="0" u="none" strike="noStrike" cap="none" normalizeH="0" baseline="0" noProof="0">
                <a:ln>
                  <a:noFill/>
                </a:ln>
                <a:solidFill>
                  <a:srgbClr val="231F20"/>
                </a:solidFill>
                <a:effectLst/>
                <a:uLnTx/>
                <a:uFillTx/>
                <a:latin typeface="WorkSans-Light"/>
                <a:ea typeface="+mn-ea"/>
                <a:cs typeface="WorkSans-Light"/>
              </a:rPr>
              <a:t>Baral R, et al. </a:t>
            </a:r>
            <a:r>
              <a:rPr kumimoji="0" lang="es-419" sz="833" b="0" i="1" u="none" strike="noStrike" cap="none" normalizeH="0" baseline="0" noProof="0">
                <a:ln>
                  <a:noFill/>
                </a:ln>
                <a:solidFill>
                  <a:srgbClr val="231F20"/>
                </a:solidFill>
                <a:effectLst/>
                <a:uLnTx/>
                <a:uFillTx/>
                <a:latin typeface="WorkSans-Light"/>
                <a:ea typeface="+mn-ea"/>
                <a:cs typeface="WorkSans-Light"/>
              </a:rPr>
              <a:t>J Pediatric Dis Soc</a:t>
            </a:r>
            <a:r>
              <a:rPr kumimoji="0" lang="es-419" sz="833" b="0" i="0" u="none" strike="noStrike" cap="none" normalizeH="0" baseline="0" noProof="0">
                <a:ln>
                  <a:noFill/>
                </a:ln>
                <a:solidFill>
                  <a:srgbClr val="231F20"/>
                </a:solidFill>
                <a:effectLst/>
                <a:uLnTx/>
                <a:uFillTx/>
                <a:latin typeface="WorkSans-Light"/>
                <a:ea typeface="+mn-ea"/>
                <a:cs typeface="WorkSans-Light"/>
              </a:rPr>
              <a:t>. 2020. </a:t>
            </a:r>
            <a:r>
              <a:rPr kumimoji="0" lang="es-419" sz="687" b="0" i="0" u="none" strike="noStrike" cap="none" normalizeH="0" baseline="35353" noProof="0">
                <a:ln>
                  <a:noFill/>
                </a:ln>
                <a:solidFill>
                  <a:srgbClr val="231F20"/>
                </a:solidFill>
                <a:effectLst/>
                <a:uLnTx/>
                <a:uFillTx/>
                <a:latin typeface="WorkSans-Light"/>
                <a:ea typeface="+mn-ea"/>
                <a:cs typeface="WorkSans-Light"/>
              </a:rPr>
              <a:t>2</a:t>
            </a:r>
            <a:r>
              <a:rPr kumimoji="0" lang="es-419" sz="833" b="0" i="0" u="none" strike="noStrike" cap="none" normalizeH="0" baseline="0" noProof="0">
                <a:ln>
                  <a:noFill/>
                </a:ln>
                <a:solidFill>
                  <a:srgbClr val="231F20"/>
                </a:solidFill>
                <a:effectLst/>
                <a:uLnTx/>
                <a:uFillTx/>
                <a:latin typeface="WorkSans-Light"/>
                <a:ea typeface="+mn-ea"/>
                <a:cs typeface="WorkSans-Light"/>
              </a:rPr>
              <a:t>Bhuiyan MU, et al. </a:t>
            </a:r>
            <a:r>
              <a:rPr kumimoji="0" lang="es-419" sz="833" b="0" i="1" u="none" strike="noStrike" cap="none" normalizeH="0" baseline="0" noProof="0">
                <a:ln>
                  <a:noFill/>
                </a:ln>
                <a:solidFill>
                  <a:srgbClr val="231F20"/>
                </a:solidFill>
                <a:effectLst/>
                <a:uLnTx/>
                <a:uFillTx/>
                <a:latin typeface="WorkSans-Light"/>
                <a:ea typeface="+mn-ea"/>
                <a:cs typeface="WorkSans-Light"/>
              </a:rPr>
              <a:t>J Glob Health</a:t>
            </a:r>
            <a:r>
              <a:rPr kumimoji="0" lang="es-419" sz="833" b="0" i="0" u="none" strike="noStrike" cap="none" normalizeH="0" baseline="0" noProof="0">
                <a:ln>
                  <a:noFill/>
                </a:ln>
                <a:solidFill>
                  <a:srgbClr val="231F20"/>
                </a:solidFill>
                <a:effectLst/>
                <a:uLnTx/>
                <a:uFillTx/>
                <a:latin typeface="WorkSans-Light"/>
                <a:ea typeface="+mn-ea"/>
                <a:cs typeface="WorkSans-Light"/>
              </a:rPr>
              <a:t>. 2017. </a:t>
            </a:r>
            <a:r>
              <a:rPr lang="es-419" sz="833" baseline="30000">
                <a:solidFill>
                  <a:srgbClr val="231F20"/>
                </a:solidFill>
                <a:latin typeface="WorkSans-Light"/>
                <a:ea typeface="+mn-ea"/>
                <a:cs typeface="WorkSans-Light"/>
              </a:rPr>
              <a:t>3</a:t>
            </a:r>
            <a:r>
              <a:rPr lang="es-419" sz="833">
                <a:solidFill>
                  <a:srgbClr val="231F20"/>
                </a:solidFill>
                <a:latin typeface="WorkSans-Light"/>
                <a:ea typeface="+mn-ea"/>
                <a:cs typeface="WorkSans-Light"/>
              </a:rPr>
              <a:t>Grupo de Estudio PERCH. </a:t>
            </a:r>
            <a:r>
              <a:rPr lang="es-419" sz="833" i="1">
                <a:solidFill>
                  <a:srgbClr val="231F20"/>
                </a:solidFill>
                <a:latin typeface="WorkSans-Light"/>
                <a:ea typeface="+mn-ea"/>
                <a:cs typeface="WorkSans-Light"/>
              </a:rPr>
              <a:t>Lancet</a:t>
            </a:r>
            <a:r>
              <a:rPr lang="es-419" sz="833">
                <a:solidFill>
                  <a:srgbClr val="231F20"/>
                </a:solidFill>
                <a:latin typeface="WorkSans-Light"/>
                <a:ea typeface="+mn-ea"/>
                <a:cs typeface="WorkSans-Light"/>
              </a:rPr>
              <a:t>. 2019</a:t>
            </a:r>
            <a:r>
              <a:rPr lang="es-419" sz="900">
                <a:solidFill>
                  <a:srgbClr val="221E1F"/>
                </a:solidFill>
                <a:latin typeface="Shaker 2 Lancet Regular"/>
              </a:rPr>
              <a:t>.</a:t>
            </a:r>
          </a:p>
          <a:p>
            <a:pPr marL="31749" marR="0" lvl="0" indent="0" algn="l" defTabSz="914400" rtl="0" eaLnBrk="1" fontAlgn="auto" latinLnBrk="0" hangingPunct="1">
              <a:lnSpc>
                <a:spcPct val="100000"/>
              </a:lnSpc>
              <a:spcBef>
                <a:spcPts val="83"/>
              </a:spcBef>
              <a:spcAft>
                <a:spcPts val="0"/>
              </a:spcAft>
              <a:buClrTx/>
              <a:buSzTx/>
              <a:buFontTx/>
              <a:buNone/>
              <a:tabLst/>
              <a:defRPr/>
            </a:pPr>
            <a:r>
              <a:rPr kumimoji="0" lang="es-419" sz="833" b="0" i="0" u="none" strike="noStrike" cap="none" normalizeH="0" baseline="0" noProof="0">
                <a:ln>
                  <a:noFill/>
                </a:ln>
                <a:solidFill>
                  <a:srgbClr val="231F20"/>
                </a:solidFill>
                <a:effectLst/>
                <a:uLnTx/>
                <a:uFillTx/>
                <a:latin typeface="WorkSans-Light"/>
                <a:ea typeface="+mn-ea"/>
                <a:cs typeface="WorkSans-Light"/>
              </a:rPr>
              <a:t> </a:t>
            </a:r>
          </a:p>
        </p:txBody>
      </p:sp>
      <p:sp>
        <p:nvSpPr>
          <p:cNvPr id="8" name="object 8"/>
          <p:cNvSpPr/>
          <p:nvPr/>
        </p:nvSpPr>
        <p:spPr>
          <a:xfrm>
            <a:off x="6482080" y="1083064"/>
            <a:ext cx="5405120" cy="4809736"/>
          </a:xfrm>
          <a:custGeom>
            <a:avLst/>
            <a:gdLst/>
            <a:ahLst/>
            <a:cxnLst/>
            <a:rect l="l" t="t" r="r" b="b"/>
            <a:pathLst>
              <a:path w="5925819" h="2853054">
                <a:moveTo>
                  <a:pt x="5925312" y="0"/>
                </a:moveTo>
                <a:lnTo>
                  <a:pt x="0" y="0"/>
                </a:lnTo>
                <a:lnTo>
                  <a:pt x="0" y="2852928"/>
                </a:lnTo>
                <a:lnTo>
                  <a:pt x="5925312" y="2852928"/>
                </a:lnTo>
                <a:lnTo>
                  <a:pt x="5925312"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6" name="Content Placeholder 15">
            <a:extLst>
              <a:ext uri="{FF2B5EF4-FFF2-40B4-BE49-F238E27FC236}">
                <a16:creationId xmlns:a16="http://schemas.microsoft.com/office/drawing/2014/main" id="{B0D88C44-D2D7-2438-9936-A0766B814287}"/>
              </a:ext>
            </a:extLst>
          </p:cNvPr>
          <p:cNvSpPr>
            <a:spLocks noGrp="1"/>
          </p:cNvSpPr>
          <p:nvPr>
            <p:ph sz="half" idx="1"/>
          </p:nvPr>
        </p:nvSpPr>
        <p:spPr>
          <a:xfrm>
            <a:off x="1224280" y="1465546"/>
            <a:ext cx="5181600" cy="3971918"/>
          </a:xfrm>
        </p:spPr>
        <p:txBody>
          <a:bodyPr/>
          <a:lstStyle/>
          <a:p>
            <a:pPr marL="0" indent="0">
              <a:buNone/>
            </a:pPr>
            <a:r>
              <a:rPr lang="es-419"/>
              <a:t>La falta de medidas de prevención significa que los sistemas sanitarios y los hogares deben asumir los costos de la gestión de los casos y las complicaciones del VSR.</a:t>
            </a:r>
          </a:p>
          <a:p>
            <a:r>
              <a:rPr lang="es-419"/>
              <a:t>La carga económica es considerable en los países de ingresos altos, donde se han generado la mayoría de los datos. </a:t>
            </a:r>
          </a:p>
          <a:p>
            <a:r>
              <a:rPr lang="es-419"/>
              <a:t>Los datos disponibles en las economías de ingresos bajos y medios muestran una carga sustancial para los sistemas sanitarios y los hogares.</a:t>
            </a:r>
          </a:p>
          <a:p>
            <a:pPr marL="0" indent="0">
              <a:buNone/>
            </a:pPr>
            <a:r>
              <a:rPr lang="es-419"/>
              <a:t>Se necesitan más datos de economía sanitaria para fundamentar la toma de decisiones en torno a la prevención del VSR.</a:t>
            </a:r>
          </a:p>
        </p:txBody>
      </p:sp>
      <p:sp>
        <p:nvSpPr>
          <p:cNvPr id="18" name="TextBox 17">
            <a:extLst>
              <a:ext uri="{FF2B5EF4-FFF2-40B4-BE49-F238E27FC236}">
                <a16:creationId xmlns:a16="http://schemas.microsoft.com/office/drawing/2014/main" id="{DEA34D64-141D-158C-2CB9-D20F79AC764F}"/>
              </a:ext>
            </a:extLst>
          </p:cNvPr>
          <p:cNvSpPr txBox="1"/>
          <p:nvPr/>
        </p:nvSpPr>
        <p:spPr>
          <a:xfrm>
            <a:off x="8481751" y="1606497"/>
            <a:ext cx="1166408" cy="64633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3600" b="1" i="0" u="none" strike="noStrike" cap="none" normalizeH="0" baseline="0" noProof="0">
                <a:ln>
                  <a:noFill/>
                </a:ln>
                <a:solidFill>
                  <a:srgbClr val="D61E62"/>
                </a:solidFill>
                <a:effectLst/>
                <a:uLnTx/>
                <a:uFillTx/>
                <a:latin typeface="Corbel" panose="020B0503020204020204" pitchFamily="34" charset="0"/>
                <a:ea typeface="+mn-ea"/>
                <a:cs typeface="+mn-cs"/>
              </a:rPr>
              <a:t>32 </a:t>
            </a:r>
            <a:r>
              <a:rPr kumimoji="0" lang="es-419" sz="3600" b="1" i="0" u="none" strike="noStrike" cap="none" normalizeH="0" baseline="30000" noProof="0">
                <a:ln>
                  <a:noFill/>
                </a:ln>
                <a:solidFill>
                  <a:srgbClr val="D61E62"/>
                </a:solidFill>
                <a:effectLst/>
                <a:uLnTx/>
                <a:uFillTx/>
                <a:latin typeface="Corbel" panose="020B0503020204020204" pitchFamily="34" charset="0"/>
                <a:ea typeface="+mn-ea"/>
                <a:cs typeface="+mn-cs"/>
              </a:rPr>
              <a:t>%</a:t>
            </a:r>
            <a:r>
              <a:rPr kumimoji="0" lang="es-419" sz="1400" b="1" i="0" u="none" strike="noStrike" cap="none" normalizeH="0" baseline="0" noProof="0">
                <a:ln>
                  <a:noFill/>
                </a:ln>
                <a:solidFill>
                  <a:srgbClr val="FFFFFF"/>
                </a:solidFill>
                <a:effectLst/>
                <a:uLnTx/>
                <a:uFillTx/>
                <a:latin typeface="Corbel" panose="020B0503020204020204" pitchFamily="34" charset="0"/>
                <a:ea typeface="+mn-ea"/>
                <a:cs typeface="+mn-cs"/>
              </a:rPr>
              <a:t> </a:t>
            </a:r>
          </a:p>
        </p:txBody>
      </p:sp>
      <p:sp>
        <p:nvSpPr>
          <p:cNvPr id="19" name="TextBox 18">
            <a:extLst>
              <a:ext uri="{FF2B5EF4-FFF2-40B4-BE49-F238E27FC236}">
                <a16:creationId xmlns:a16="http://schemas.microsoft.com/office/drawing/2014/main" id="{AB956C74-CD59-ADB5-1C49-F8F8D2EFBD9B}"/>
              </a:ext>
            </a:extLst>
          </p:cNvPr>
          <p:cNvSpPr txBox="1"/>
          <p:nvPr/>
        </p:nvSpPr>
        <p:spPr>
          <a:xfrm>
            <a:off x="9974158" y="1712431"/>
            <a:ext cx="1919309" cy="600164"/>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100" b="1" i="0" u="none" strike="noStrike" cap="none" normalizeH="0" baseline="0" noProof="0">
                <a:ln>
                  <a:noFill/>
                </a:ln>
                <a:solidFill>
                  <a:srgbClr val="FFFFFF"/>
                </a:solidFill>
                <a:effectLst/>
                <a:uLnTx/>
                <a:uFillTx/>
                <a:latin typeface="Corbel" panose="020B0503020204020204" pitchFamily="34" charset="0"/>
                <a:ea typeface="+mn-ea"/>
                <a:cs typeface="+mn-cs"/>
              </a:rPr>
              <a:t>DEL TOTAL MENSUAL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100" b="1" i="0" u="none" strike="noStrike" cap="none" normalizeH="0" baseline="0" noProof="0">
                <a:ln>
                  <a:noFill/>
                </a:ln>
                <a:solidFill>
                  <a:srgbClr val="FFFFFF"/>
                </a:solidFill>
                <a:effectLst/>
                <a:uLnTx/>
                <a:uFillTx/>
                <a:latin typeface="Corbel" panose="020B0503020204020204" pitchFamily="34" charset="0"/>
                <a:ea typeface="+mn-ea"/>
                <a:cs typeface="+mn-cs"/>
              </a:rPr>
              <a:t>DE LOS INGRESOS FAMILIARES POR EPISODIO DE VSR</a:t>
            </a:r>
          </a:p>
        </p:txBody>
      </p:sp>
      <p:sp>
        <p:nvSpPr>
          <p:cNvPr id="21" name="TextBox 20">
            <a:extLst>
              <a:ext uri="{FF2B5EF4-FFF2-40B4-BE49-F238E27FC236}">
                <a16:creationId xmlns:a16="http://schemas.microsoft.com/office/drawing/2014/main" id="{188E9D89-3F18-98AA-5F0A-D7478D62C215}"/>
              </a:ext>
            </a:extLst>
          </p:cNvPr>
          <p:cNvSpPr txBox="1"/>
          <p:nvPr/>
        </p:nvSpPr>
        <p:spPr>
          <a:xfrm>
            <a:off x="8481751" y="2335484"/>
            <a:ext cx="1166408" cy="64633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3600" b="1" i="0" u="none" strike="noStrike" cap="none" normalizeH="0" baseline="0" noProof="0">
                <a:ln>
                  <a:noFill/>
                </a:ln>
                <a:solidFill>
                  <a:srgbClr val="0092D4"/>
                </a:solidFill>
                <a:effectLst/>
                <a:uLnTx/>
                <a:uFillTx/>
                <a:latin typeface="Corbel" panose="020B0503020204020204" pitchFamily="34" charset="0"/>
                <a:ea typeface="+mn-ea"/>
                <a:cs typeface="+mn-cs"/>
              </a:rPr>
              <a:t>24 </a:t>
            </a:r>
            <a:r>
              <a:rPr kumimoji="0" lang="es-419" sz="3600" b="1" i="0" u="none" strike="noStrike" cap="none" normalizeH="0" baseline="30000" noProof="0">
                <a:ln>
                  <a:noFill/>
                </a:ln>
                <a:solidFill>
                  <a:srgbClr val="0092D4"/>
                </a:solidFill>
                <a:effectLst/>
                <a:uLnTx/>
                <a:uFillTx/>
                <a:latin typeface="Corbel" panose="020B0503020204020204" pitchFamily="34" charset="0"/>
                <a:ea typeface="+mn-ea"/>
                <a:cs typeface="+mn-cs"/>
              </a:rPr>
              <a:t>%</a:t>
            </a:r>
            <a:r>
              <a:rPr kumimoji="0" lang="es-419" sz="1400" b="1" i="0" u="none" strike="noStrike" cap="none" normalizeH="0" baseline="0" noProof="0">
                <a:ln>
                  <a:noFill/>
                </a:ln>
                <a:solidFill>
                  <a:srgbClr val="0092D4"/>
                </a:solidFill>
                <a:effectLst/>
                <a:uLnTx/>
                <a:uFillTx/>
                <a:latin typeface="Corbel" panose="020B0503020204020204" pitchFamily="34" charset="0"/>
                <a:ea typeface="+mn-ea"/>
                <a:cs typeface="+mn-cs"/>
              </a:rPr>
              <a:t> </a:t>
            </a:r>
          </a:p>
        </p:txBody>
      </p:sp>
      <p:sp>
        <p:nvSpPr>
          <p:cNvPr id="22" name="TextBox 21">
            <a:extLst>
              <a:ext uri="{FF2B5EF4-FFF2-40B4-BE49-F238E27FC236}">
                <a16:creationId xmlns:a16="http://schemas.microsoft.com/office/drawing/2014/main" id="{4D5F56A8-0E1A-C9C4-1805-FF2973EAEB38}"/>
              </a:ext>
            </a:extLst>
          </p:cNvPr>
          <p:cNvSpPr txBox="1"/>
          <p:nvPr/>
        </p:nvSpPr>
        <p:spPr>
          <a:xfrm>
            <a:off x="9971721" y="2507507"/>
            <a:ext cx="2276159" cy="600164"/>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100" b="1" i="0" u="none" strike="noStrike" cap="none" normalizeH="0" baseline="0" noProof="0">
                <a:ln>
                  <a:noFill/>
                </a:ln>
                <a:solidFill>
                  <a:srgbClr val="FFFFFF"/>
                </a:solidFill>
                <a:effectLst/>
                <a:uLnTx/>
                <a:uFillTx/>
                <a:latin typeface="Corbel" panose="020B0503020204020204" pitchFamily="34" charset="0"/>
                <a:ea typeface="+mn-ea"/>
                <a:cs typeface="+mn-cs"/>
              </a:rPr>
              <a:t>DE INGRESOS MENSUALES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100" b="1" i="0" u="none" strike="noStrike" cap="none" normalizeH="0" baseline="0" noProof="0">
                <a:ln>
                  <a:noFill/>
                </a:ln>
                <a:solidFill>
                  <a:srgbClr val="FFFFFF"/>
                </a:solidFill>
                <a:effectLst/>
                <a:uLnTx/>
                <a:uFillTx/>
                <a:latin typeface="Corbel" panose="020B0503020204020204" pitchFamily="34" charset="0"/>
                <a:ea typeface="+mn-ea"/>
                <a:cs typeface="+mn-cs"/>
              </a:rPr>
              <a:t>PARA FAMILIAS </a:t>
            </a:r>
            <a:r>
              <a:rPr lang="es-419" sz="1100" b="1">
                <a:solidFill>
                  <a:srgbClr val="FFFFFF"/>
                </a:solidFill>
                <a:latin typeface="Corbel" panose="020B0503020204020204" pitchFamily="34" charset="0"/>
                <a:ea typeface="+mn-ea"/>
                <a:cs typeface="+mn-cs"/>
              </a:rPr>
              <a:t>POR</a:t>
            </a:r>
            <a:br>
              <a:rPr kumimoji="0" lang="es-419" sz="1100" b="1" i="0" u="none" strike="noStrike" cap="none" normalizeH="0" baseline="0" noProof="0">
                <a:ln>
                  <a:noFill/>
                </a:ln>
                <a:solidFill>
                  <a:srgbClr val="FFFFFF"/>
                </a:solidFill>
                <a:effectLst/>
                <a:uLnTx/>
                <a:uFillTx/>
                <a:latin typeface="Corbel" panose="020B0503020204020204" pitchFamily="34" charset="0"/>
                <a:ea typeface="+mn-ea"/>
                <a:cs typeface="+mn-cs"/>
              </a:rPr>
            </a:br>
            <a:r>
              <a:rPr kumimoji="0" lang="es-419" sz="1100" b="1" i="0" u="none" strike="noStrike" cap="none" normalizeH="0" baseline="0" noProof="0">
                <a:ln>
                  <a:noFill/>
                </a:ln>
                <a:solidFill>
                  <a:srgbClr val="FFFFFF"/>
                </a:solidFill>
                <a:effectLst/>
                <a:uLnTx/>
                <a:uFillTx/>
                <a:latin typeface="Corbel" panose="020B0503020204020204" pitchFamily="34" charset="0"/>
                <a:ea typeface="+mn-ea"/>
                <a:cs typeface="+mn-cs"/>
              </a:rPr>
              <a:t>HOSPITALIZACIÓN POR VSR</a:t>
            </a:r>
          </a:p>
        </p:txBody>
      </p:sp>
      <p:sp>
        <p:nvSpPr>
          <p:cNvPr id="23" name="TextBox 22">
            <a:extLst>
              <a:ext uri="{FF2B5EF4-FFF2-40B4-BE49-F238E27FC236}">
                <a16:creationId xmlns:a16="http://schemas.microsoft.com/office/drawing/2014/main" id="{10742289-ADBA-06FE-CB54-1CA571C0471D}"/>
              </a:ext>
            </a:extLst>
          </p:cNvPr>
          <p:cNvSpPr txBox="1"/>
          <p:nvPr/>
        </p:nvSpPr>
        <p:spPr>
          <a:xfrm>
            <a:off x="6482078" y="1124061"/>
            <a:ext cx="5405121" cy="430887"/>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2200" b="1">
                <a:solidFill>
                  <a:srgbClr val="92D050"/>
                </a:solidFill>
                <a:latin typeface="Corbel" panose="020B0503020204020204" pitchFamily="34" charset="0"/>
              </a:rPr>
              <a:t>Repercusiones en los medios de subsistencia</a:t>
            </a:r>
          </a:p>
        </p:txBody>
      </p:sp>
      <p:sp>
        <p:nvSpPr>
          <p:cNvPr id="24" name="TextBox 23">
            <a:extLst>
              <a:ext uri="{FF2B5EF4-FFF2-40B4-BE49-F238E27FC236}">
                <a16:creationId xmlns:a16="http://schemas.microsoft.com/office/drawing/2014/main" id="{97403487-5319-5A1D-8AAC-9618CCAED56D}"/>
              </a:ext>
            </a:extLst>
          </p:cNvPr>
          <p:cNvSpPr txBox="1"/>
          <p:nvPr/>
        </p:nvSpPr>
        <p:spPr>
          <a:xfrm>
            <a:off x="8518456" y="2946306"/>
            <a:ext cx="1166408" cy="64633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3600" b="1">
                <a:solidFill>
                  <a:srgbClr val="0092D4"/>
                </a:solidFill>
                <a:latin typeface="Corbel" panose="020B0503020204020204" pitchFamily="34" charset="0"/>
                <a:ea typeface="+mn-ea"/>
                <a:cs typeface="+mn-cs"/>
              </a:rPr>
              <a:t>32</a:t>
            </a:r>
            <a:r>
              <a:rPr lang="es-419" sz="3600" b="1" baseline="30000">
                <a:solidFill>
                  <a:srgbClr val="0092D4"/>
                </a:solidFill>
                <a:latin typeface="Corbel" panose="020B0503020204020204" pitchFamily="34" charset="0"/>
                <a:ea typeface="+mn-ea"/>
                <a:cs typeface="+mn-cs"/>
              </a:rPr>
              <a:t> %</a:t>
            </a:r>
            <a:r>
              <a:rPr kumimoji="0" lang="es-419" sz="1400" b="1" i="0" u="none" strike="noStrike" cap="none" normalizeH="0" baseline="0" noProof="0">
                <a:ln>
                  <a:noFill/>
                </a:ln>
                <a:solidFill>
                  <a:srgbClr val="51A847"/>
                </a:solidFill>
                <a:effectLst/>
                <a:uLnTx/>
                <a:uFillTx/>
                <a:latin typeface="Corbel" panose="020B0503020204020204" pitchFamily="34" charset="0"/>
                <a:ea typeface="+mn-ea"/>
                <a:cs typeface="+mn-cs"/>
              </a:rPr>
              <a:t> </a:t>
            </a:r>
          </a:p>
        </p:txBody>
      </p:sp>
      <p:sp>
        <p:nvSpPr>
          <p:cNvPr id="25" name="TextBox 24">
            <a:extLst>
              <a:ext uri="{FF2B5EF4-FFF2-40B4-BE49-F238E27FC236}">
                <a16:creationId xmlns:a16="http://schemas.microsoft.com/office/drawing/2014/main" id="{BE7938BB-36E9-01F4-AC5E-BE57B9AAD0ED}"/>
              </a:ext>
            </a:extLst>
          </p:cNvPr>
          <p:cNvSpPr txBox="1"/>
          <p:nvPr/>
        </p:nvSpPr>
        <p:spPr>
          <a:xfrm>
            <a:off x="9974158" y="3128768"/>
            <a:ext cx="1765722" cy="769441"/>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100" b="1" i="0" u="none" strike="noStrike" cap="none" normalizeH="0" baseline="0" noProof="0" dirty="0">
                <a:ln>
                  <a:noFill/>
                </a:ln>
                <a:solidFill>
                  <a:srgbClr val="FFFFFF"/>
                </a:solidFill>
                <a:effectLst/>
                <a:uLnTx/>
                <a:uFillTx/>
                <a:latin typeface="Corbel" panose="020B0503020204020204" pitchFamily="34" charset="0"/>
                <a:ea typeface="+mn-ea"/>
                <a:cs typeface="+mn-cs"/>
              </a:rPr>
              <a:t>DE INGRESOS MENSUALES EN FAMILIAS MÁS POBRES POR HOSPITALIZACIÓN POR VSR</a:t>
            </a:r>
          </a:p>
        </p:txBody>
      </p:sp>
      <p:sp>
        <p:nvSpPr>
          <p:cNvPr id="26" name="TextBox 25">
            <a:extLst>
              <a:ext uri="{FF2B5EF4-FFF2-40B4-BE49-F238E27FC236}">
                <a16:creationId xmlns:a16="http://schemas.microsoft.com/office/drawing/2014/main" id="{B14DF4A7-3271-5F56-90D9-BA0883C4906B}"/>
              </a:ext>
            </a:extLst>
          </p:cNvPr>
          <p:cNvSpPr txBox="1"/>
          <p:nvPr/>
        </p:nvSpPr>
        <p:spPr>
          <a:xfrm>
            <a:off x="6787148" y="2553154"/>
            <a:ext cx="1618403" cy="369332"/>
          </a:xfrm>
          <a:prstGeom prst="rect">
            <a:avLst/>
          </a:prstGeom>
          <a:noFill/>
        </p:spPr>
        <p:txBody>
          <a:bodyPr wrap="square" lIns="0" r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419" b="1" i="0" u="none" strike="noStrike" cap="none" normalizeH="0" baseline="0" noProof="0">
                <a:ln>
                  <a:noFill/>
                </a:ln>
                <a:solidFill>
                  <a:schemeClr val="bg1"/>
                </a:solidFill>
                <a:effectLst/>
                <a:uLnTx/>
                <a:uFillTx/>
                <a:latin typeface="Corbel" panose="020B0503020204020204" pitchFamily="34" charset="0"/>
                <a:ea typeface="+mn-ea"/>
                <a:cs typeface="+mn-cs"/>
              </a:rPr>
              <a:t>Bangladesh</a:t>
            </a:r>
            <a:r>
              <a:rPr kumimoji="0" lang="es-419" b="1" i="0" u="none" strike="noStrike" cap="none" normalizeH="0" baseline="30000" noProof="0">
                <a:ln>
                  <a:noFill/>
                </a:ln>
                <a:solidFill>
                  <a:schemeClr val="bg1"/>
                </a:solidFill>
                <a:effectLst/>
                <a:uLnTx/>
                <a:uFillTx/>
                <a:latin typeface="Corbel" panose="020B0503020204020204" pitchFamily="34" charset="0"/>
                <a:ea typeface="+mn-ea"/>
                <a:cs typeface="+mn-cs"/>
              </a:rPr>
              <a:t>2</a:t>
            </a:r>
          </a:p>
        </p:txBody>
      </p:sp>
      <p:sp>
        <p:nvSpPr>
          <p:cNvPr id="27" name="TextBox 26">
            <a:extLst>
              <a:ext uri="{FF2B5EF4-FFF2-40B4-BE49-F238E27FC236}">
                <a16:creationId xmlns:a16="http://schemas.microsoft.com/office/drawing/2014/main" id="{142CD5FE-12F0-B9BE-F30E-97FEFB4F36FB}"/>
              </a:ext>
            </a:extLst>
          </p:cNvPr>
          <p:cNvSpPr txBox="1"/>
          <p:nvPr/>
        </p:nvSpPr>
        <p:spPr>
          <a:xfrm>
            <a:off x="6848869" y="1834599"/>
            <a:ext cx="1166408" cy="369332"/>
          </a:xfrm>
          <a:prstGeom prst="rect">
            <a:avLst/>
          </a:prstGeom>
          <a:noFill/>
        </p:spPr>
        <p:txBody>
          <a:bodyPr wrap="square" lIns="0" r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419" b="1" i="0" u="none" strike="noStrike" cap="none" normalizeH="0" baseline="0" noProof="0">
                <a:ln>
                  <a:noFill/>
                </a:ln>
                <a:solidFill>
                  <a:schemeClr val="bg1"/>
                </a:solidFill>
                <a:effectLst/>
                <a:uLnTx/>
                <a:uFillTx/>
                <a:latin typeface="Corbel" panose="020B0503020204020204" pitchFamily="34" charset="0"/>
                <a:ea typeface="+mn-ea"/>
                <a:cs typeface="+mn-cs"/>
              </a:rPr>
              <a:t>Malawi</a:t>
            </a:r>
            <a:r>
              <a:rPr kumimoji="0" lang="es-419" b="1" i="0" u="none" strike="noStrike" cap="none" normalizeH="0" baseline="30000" noProof="0">
                <a:ln>
                  <a:noFill/>
                </a:ln>
                <a:solidFill>
                  <a:schemeClr val="bg1"/>
                </a:solidFill>
                <a:effectLst/>
                <a:uLnTx/>
                <a:uFillTx/>
                <a:latin typeface="Corbel" panose="020B0503020204020204" pitchFamily="34" charset="0"/>
                <a:ea typeface="+mn-ea"/>
                <a:cs typeface="+mn-cs"/>
              </a:rPr>
              <a:t>1</a:t>
            </a:r>
          </a:p>
        </p:txBody>
      </p:sp>
      <p:sp>
        <p:nvSpPr>
          <p:cNvPr id="43" name="TextBox 42">
            <a:extLst>
              <a:ext uri="{FF2B5EF4-FFF2-40B4-BE49-F238E27FC236}">
                <a16:creationId xmlns:a16="http://schemas.microsoft.com/office/drawing/2014/main" id="{7674BB54-BA39-94E4-532B-6CBFB52A6148}"/>
              </a:ext>
            </a:extLst>
          </p:cNvPr>
          <p:cNvSpPr txBox="1"/>
          <p:nvPr/>
        </p:nvSpPr>
        <p:spPr>
          <a:xfrm>
            <a:off x="8405551" y="4758665"/>
            <a:ext cx="1421608" cy="64633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3600" b="1">
                <a:solidFill>
                  <a:schemeClr val="accent3">
                    <a:lumMod val="60000"/>
                    <a:lumOff val="40000"/>
                  </a:schemeClr>
                </a:solidFill>
                <a:latin typeface="Corbel" panose="020B0503020204020204" pitchFamily="34" charset="0"/>
                <a:ea typeface="+mn-ea"/>
                <a:cs typeface="+mn-cs"/>
              </a:rPr>
              <a:t>5-10 </a:t>
            </a:r>
            <a:r>
              <a:rPr lang="es-419" sz="3600" b="1" baseline="30000">
                <a:solidFill>
                  <a:schemeClr val="accent3">
                    <a:lumMod val="60000"/>
                    <a:lumOff val="40000"/>
                  </a:schemeClr>
                </a:solidFill>
                <a:latin typeface="Corbel" panose="020B0503020204020204" pitchFamily="34" charset="0"/>
                <a:ea typeface="+mn-ea"/>
                <a:cs typeface="+mn-cs"/>
              </a:rPr>
              <a:t>%</a:t>
            </a:r>
            <a:r>
              <a:rPr kumimoji="0" lang="es-419" sz="1400" b="1" i="0" u="none" strike="noStrike" cap="none" normalizeH="0" baseline="30000" noProof="0">
                <a:ln>
                  <a:noFill/>
                </a:ln>
                <a:solidFill>
                  <a:schemeClr val="accent3">
                    <a:lumMod val="60000"/>
                    <a:lumOff val="40000"/>
                  </a:schemeClr>
                </a:solidFill>
                <a:effectLst/>
                <a:uLnTx/>
                <a:uFillTx/>
                <a:latin typeface="Corbel" panose="020B0503020204020204" pitchFamily="34" charset="0"/>
                <a:ea typeface="+mn-ea"/>
                <a:cs typeface="+mn-cs"/>
              </a:rPr>
              <a:t> </a:t>
            </a:r>
          </a:p>
        </p:txBody>
      </p:sp>
      <p:sp>
        <p:nvSpPr>
          <p:cNvPr id="44" name="TextBox 43">
            <a:extLst>
              <a:ext uri="{FF2B5EF4-FFF2-40B4-BE49-F238E27FC236}">
                <a16:creationId xmlns:a16="http://schemas.microsoft.com/office/drawing/2014/main" id="{1DFBDDFC-0B19-480A-D9FC-81D63E9C1B23}"/>
              </a:ext>
            </a:extLst>
          </p:cNvPr>
          <p:cNvSpPr txBox="1"/>
          <p:nvPr/>
        </p:nvSpPr>
        <p:spPr>
          <a:xfrm>
            <a:off x="9962036" y="4899804"/>
            <a:ext cx="1777844" cy="600164"/>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100" b="1" i="0" u="none" strike="noStrike" cap="none" normalizeH="0" baseline="0" noProof="0">
                <a:ln>
                  <a:noFill/>
                </a:ln>
                <a:solidFill>
                  <a:srgbClr val="FFFFFF"/>
                </a:solidFill>
                <a:effectLst/>
                <a:uLnTx/>
                <a:uFillTx/>
                <a:latin typeface="Corbel" panose="020B0503020204020204" pitchFamily="34" charset="0"/>
                <a:ea typeface="+mn-ea"/>
                <a:cs typeface="+mn-cs"/>
              </a:rPr>
              <a:t>DE ADMISIONES HOSPITALARIAS DE NIÑOS &lt; 5 AÑOS DEBIDOS AL VSR</a:t>
            </a:r>
          </a:p>
        </p:txBody>
      </p:sp>
      <p:sp>
        <p:nvSpPr>
          <p:cNvPr id="45" name="TextBox 44">
            <a:extLst>
              <a:ext uri="{FF2B5EF4-FFF2-40B4-BE49-F238E27FC236}">
                <a16:creationId xmlns:a16="http://schemas.microsoft.com/office/drawing/2014/main" id="{94F95FE1-29C9-6501-A63B-D1666115EF69}"/>
              </a:ext>
            </a:extLst>
          </p:cNvPr>
          <p:cNvSpPr txBox="1"/>
          <p:nvPr/>
        </p:nvSpPr>
        <p:spPr>
          <a:xfrm>
            <a:off x="6482078" y="3724063"/>
            <a:ext cx="5405121" cy="430887"/>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2200" b="1" i="0" u="none" strike="noStrike" cap="none" normalizeH="0" baseline="0" noProof="0">
                <a:ln>
                  <a:noFill/>
                </a:ln>
                <a:solidFill>
                  <a:srgbClr val="92D050"/>
                </a:solidFill>
                <a:effectLst/>
                <a:uLnTx/>
                <a:uFillTx/>
                <a:latin typeface="Corbel" panose="020B0503020204020204" pitchFamily="34" charset="0"/>
                <a:ea typeface="+mn-ea"/>
                <a:cs typeface="+mn-cs"/>
              </a:rPr>
              <a:t>Repercusiones en el sistema sanitario</a:t>
            </a:r>
          </a:p>
        </p:txBody>
      </p:sp>
      <p:sp>
        <p:nvSpPr>
          <p:cNvPr id="46" name="TextBox 45">
            <a:extLst>
              <a:ext uri="{FF2B5EF4-FFF2-40B4-BE49-F238E27FC236}">
                <a16:creationId xmlns:a16="http://schemas.microsoft.com/office/drawing/2014/main" id="{DA954D11-C571-630E-1BFA-1E9592452FD9}"/>
              </a:ext>
            </a:extLst>
          </p:cNvPr>
          <p:cNvSpPr txBox="1"/>
          <p:nvPr/>
        </p:nvSpPr>
        <p:spPr>
          <a:xfrm>
            <a:off x="8209515" y="4133583"/>
            <a:ext cx="1991311" cy="64633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3600" b="1" i="0" u="none" strike="noStrike" cap="none" normalizeH="0" baseline="0" noProof="0">
                <a:ln>
                  <a:noFill/>
                </a:ln>
                <a:solidFill>
                  <a:schemeClr val="accent1"/>
                </a:solidFill>
                <a:effectLst/>
                <a:uLnTx/>
                <a:uFillTx/>
                <a:latin typeface="Corbel" panose="020B0503020204020204" pitchFamily="34" charset="0"/>
                <a:ea typeface="+mn-ea"/>
                <a:cs typeface="+mn-cs"/>
              </a:rPr>
              <a:t>USD </a:t>
            </a:r>
            <a:r>
              <a:rPr kumimoji="0" lang="es-419" sz="1600" b="1" i="0" u="none" strike="noStrike" cap="none" normalizeH="0" baseline="0" noProof="0">
                <a:ln>
                  <a:noFill/>
                </a:ln>
                <a:solidFill>
                  <a:schemeClr val="accent1"/>
                </a:solidFill>
                <a:effectLst/>
                <a:uLnTx/>
                <a:uFillTx/>
                <a:latin typeface="Corbel" panose="020B0503020204020204" pitchFamily="34" charset="0"/>
                <a:ea typeface="+mn-ea"/>
                <a:cs typeface="+mn-cs"/>
              </a:rPr>
              <a:t>10M</a:t>
            </a:r>
            <a:r>
              <a:rPr kumimoji="0" lang="es-419" sz="3600" b="1" i="0" u="none" strike="noStrike" cap="none" normalizeH="0" baseline="0" noProof="0">
                <a:ln>
                  <a:noFill/>
                </a:ln>
                <a:solidFill>
                  <a:schemeClr val="accent1"/>
                </a:solidFill>
                <a:effectLst/>
                <a:uLnTx/>
                <a:uFillTx/>
                <a:latin typeface="Corbel" panose="020B0503020204020204" pitchFamily="34" charset="0"/>
                <a:ea typeface="+mn-ea"/>
                <a:cs typeface="+mn-cs"/>
              </a:rPr>
              <a:t>	</a:t>
            </a:r>
            <a:r>
              <a:rPr kumimoji="0" lang="es-419" sz="1400" b="1" i="0" u="none" strike="noStrike" cap="none" normalizeH="0" baseline="0" noProof="0">
                <a:ln>
                  <a:noFill/>
                </a:ln>
                <a:solidFill>
                  <a:schemeClr val="accent1"/>
                </a:solidFill>
                <a:effectLst/>
                <a:uLnTx/>
                <a:uFillTx/>
                <a:latin typeface="Corbel" panose="020B0503020204020204" pitchFamily="34" charset="0"/>
                <a:ea typeface="+mn-ea"/>
                <a:cs typeface="+mn-cs"/>
              </a:rPr>
              <a:t> </a:t>
            </a:r>
          </a:p>
        </p:txBody>
      </p:sp>
      <p:sp>
        <p:nvSpPr>
          <p:cNvPr id="47" name="TextBox 46">
            <a:extLst>
              <a:ext uri="{FF2B5EF4-FFF2-40B4-BE49-F238E27FC236}">
                <a16:creationId xmlns:a16="http://schemas.microsoft.com/office/drawing/2014/main" id="{E58342AF-3D27-297D-352C-C9654BF1F028}"/>
              </a:ext>
            </a:extLst>
          </p:cNvPr>
          <p:cNvSpPr txBox="1"/>
          <p:nvPr/>
        </p:nvSpPr>
        <p:spPr>
          <a:xfrm>
            <a:off x="9983914" y="4253097"/>
            <a:ext cx="1777843" cy="600164"/>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100" b="1" i="0" u="none" strike="noStrike" cap="none" normalizeH="0" baseline="0" noProof="0" dirty="0">
                <a:ln>
                  <a:noFill/>
                </a:ln>
                <a:solidFill>
                  <a:srgbClr val="FFFFFF"/>
                </a:solidFill>
                <a:effectLst/>
                <a:uLnTx/>
                <a:uFillTx/>
                <a:latin typeface="Corbel" panose="020B0503020204020204" pitchFamily="34" charset="0"/>
                <a:ea typeface="+mn-ea"/>
                <a:cs typeface="+mn-cs"/>
              </a:rPr>
              <a:t>COSTO DIRECTO ANUAL PROMEDIO DE LA HOSPITALIZACIÓN POR VSR</a:t>
            </a:r>
          </a:p>
        </p:txBody>
      </p:sp>
      <p:sp>
        <p:nvSpPr>
          <p:cNvPr id="48" name="TextBox 47">
            <a:extLst>
              <a:ext uri="{FF2B5EF4-FFF2-40B4-BE49-F238E27FC236}">
                <a16:creationId xmlns:a16="http://schemas.microsoft.com/office/drawing/2014/main" id="{0CFB322E-B10B-78C3-3307-EA526B032284}"/>
              </a:ext>
            </a:extLst>
          </p:cNvPr>
          <p:cNvSpPr txBox="1"/>
          <p:nvPr/>
        </p:nvSpPr>
        <p:spPr>
          <a:xfrm>
            <a:off x="6543784" y="4791858"/>
            <a:ext cx="1462006" cy="923330"/>
          </a:xfrm>
          <a:prstGeom prst="rect">
            <a:avLst/>
          </a:prstGeom>
          <a:noFill/>
        </p:spPr>
        <p:txBody>
          <a:bodyPr wrap="square" lIns="0" r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419" b="1">
                <a:solidFill>
                  <a:schemeClr val="bg1"/>
                </a:solidFill>
                <a:latin typeface="Corbel" panose="020B0503020204020204" pitchFamily="34" charset="0"/>
                <a:ea typeface="+mn-ea"/>
                <a:cs typeface="+mn-cs"/>
              </a:rPr>
              <a:t>Gambia, Malí, Kenia, Sudáfrica</a:t>
            </a:r>
            <a:r>
              <a:rPr kumimoji="0" lang="es-419" sz="1800" b="1" i="0" u="none" strike="noStrike" cap="none" normalizeH="0" baseline="30000" noProof="0">
                <a:ln>
                  <a:noFill/>
                </a:ln>
                <a:solidFill>
                  <a:srgbClr val="FFFFFF"/>
                </a:solidFill>
                <a:effectLst/>
                <a:uLnTx/>
                <a:uFillTx/>
                <a:latin typeface="Corbel" panose="020B0503020204020204" pitchFamily="34" charset="0"/>
                <a:ea typeface="+mn-ea"/>
                <a:cs typeface="+mn-cs"/>
              </a:rPr>
              <a:t>3</a:t>
            </a:r>
          </a:p>
        </p:txBody>
      </p:sp>
      <p:sp>
        <p:nvSpPr>
          <p:cNvPr id="49" name="TextBox 48">
            <a:extLst>
              <a:ext uri="{FF2B5EF4-FFF2-40B4-BE49-F238E27FC236}">
                <a16:creationId xmlns:a16="http://schemas.microsoft.com/office/drawing/2014/main" id="{56060626-03BC-E5FA-A0EC-A5C4FB0D5CA7}"/>
              </a:ext>
            </a:extLst>
          </p:cNvPr>
          <p:cNvSpPr txBox="1"/>
          <p:nvPr/>
        </p:nvSpPr>
        <p:spPr>
          <a:xfrm>
            <a:off x="6779211" y="4331841"/>
            <a:ext cx="1236066" cy="369332"/>
          </a:xfrm>
          <a:prstGeom prst="rect">
            <a:avLst/>
          </a:prstGeom>
          <a:noFill/>
        </p:spPr>
        <p:txBody>
          <a:bodyPr wrap="square" lIns="0" rIns="0">
            <a:spAutoFit/>
          </a:bodyPr>
          <a:lstStyle/>
          <a:p>
            <a:r>
              <a:rPr kumimoji="0" lang="es-419" b="1" i="0" u="none" strike="noStrike" cap="none" normalizeH="0" baseline="0" noProof="0">
                <a:ln>
                  <a:noFill/>
                </a:ln>
                <a:solidFill>
                  <a:schemeClr val="bg1"/>
                </a:solidFill>
                <a:effectLst/>
                <a:uLnTx/>
                <a:uFillTx/>
                <a:latin typeface="Corbel" panose="020B0503020204020204" pitchFamily="34" charset="0"/>
                <a:ea typeface="+mn-ea"/>
                <a:cs typeface="+mn-cs"/>
              </a:rPr>
              <a:t>Bangladesh</a:t>
            </a:r>
            <a:r>
              <a:rPr kumimoji="0" lang="es-419" b="1" i="0" u="none" strike="noStrike" cap="none" normalizeH="0" baseline="30000" noProof="0">
                <a:ln>
                  <a:noFill/>
                </a:ln>
                <a:solidFill>
                  <a:schemeClr val="bg1"/>
                </a:solidFill>
                <a:effectLst/>
                <a:uLnTx/>
                <a:uFillTx/>
                <a:latin typeface="Corbel" panose="020B0503020204020204" pitchFamily="34" charset="0"/>
                <a:ea typeface="+mn-ea"/>
                <a:cs typeface="+mn-cs"/>
              </a:rPr>
              <a:t>2</a:t>
            </a:r>
          </a:p>
        </p:txBody>
      </p:sp>
      <p:sp>
        <p:nvSpPr>
          <p:cNvPr id="2" name="Footer Placeholder 57">
            <a:extLst>
              <a:ext uri="{FF2B5EF4-FFF2-40B4-BE49-F238E27FC236}">
                <a16:creationId xmlns:a16="http://schemas.microsoft.com/office/drawing/2014/main" id="{729B1F2A-2FCA-80F0-3E85-4D34F1616FA6}"/>
              </a:ext>
            </a:extLst>
          </p:cNvPr>
          <p:cNvSpPr>
            <a:spLocks noGrp="1"/>
          </p:cNvSpPr>
          <p:nvPr>
            <p:ph type="ftr" sz="quarter" idx="3"/>
          </p:nvPr>
        </p:nvSpPr>
        <p:spPr>
          <a:xfrm>
            <a:off x="6866666" y="6548086"/>
            <a:ext cx="4873214" cy="173389"/>
          </a:xfrm>
        </p:spPr>
        <p:txBody>
          <a:bodyPr/>
          <a:lstStyle/>
          <a:p>
            <a:r>
              <a:rPr lang="es-419" dirty="0"/>
              <a:t>Diapositiva original elaborada por la Organización Mundial de la Salud y PATH. Enero de 2026</a:t>
            </a:r>
          </a:p>
        </p:txBody>
      </p:sp>
    </p:spTree>
    <p:extLst>
      <p:ext uri="{BB962C8B-B14F-4D97-AF65-F5344CB8AC3E}">
        <p14:creationId xmlns:p14="http://schemas.microsoft.com/office/powerpoint/2010/main" val="1572563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F638-4F7D-1DC0-EA1C-5F4D4BD827C3}"/>
              </a:ext>
            </a:extLst>
          </p:cNvPr>
          <p:cNvSpPr>
            <a:spLocks noGrp="1"/>
          </p:cNvSpPr>
          <p:nvPr>
            <p:ph type="title"/>
          </p:nvPr>
        </p:nvSpPr>
        <p:spPr/>
        <p:txBody>
          <a:bodyPr/>
          <a:lstStyle/>
          <a:p>
            <a:r>
              <a:rPr lang="es-419"/>
              <a:t>Nuevos productos de prevención</a:t>
            </a:r>
          </a:p>
        </p:txBody>
      </p:sp>
      <p:sp>
        <p:nvSpPr>
          <p:cNvPr id="3" name="Text Placeholder 2">
            <a:extLst>
              <a:ext uri="{FF2B5EF4-FFF2-40B4-BE49-F238E27FC236}">
                <a16:creationId xmlns:a16="http://schemas.microsoft.com/office/drawing/2014/main" id="{7B6B9B58-BCF1-EEB3-C9C4-26FAC2421517}"/>
              </a:ext>
            </a:extLst>
          </p:cNvPr>
          <p:cNvSpPr>
            <a:spLocks noGrp="1"/>
          </p:cNvSpPr>
          <p:nvPr>
            <p:ph type="body" idx="1"/>
          </p:nvPr>
        </p:nvSpPr>
        <p:spPr>
          <a:xfrm>
            <a:off x="831850" y="4188630"/>
            <a:ext cx="10106226" cy="1500187"/>
          </a:xfrm>
        </p:spPr>
        <p:txBody>
          <a:bodyPr/>
          <a:lstStyle/>
          <a:p>
            <a:r>
              <a:rPr lang="es-419"/>
              <a:t>vacunas maternas y mAb de acción prolongada para proteger a los más pequeños</a:t>
            </a:r>
          </a:p>
        </p:txBody>
      </p:sp>
    </p:spTree>
    <p:extLst>
      <p:ext uri="{BB962C8B-B14F-4D97-AF65-F5344CB8AC3E}">
        <p14:creationId xmlns:p14="http://schemas.microsoft.com/office/powerpoint/2010/main" val="4257702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computer&#10;&#10;AI-generated content may be incorrect.">
            <a:extLst>
              <a:ext uri="{FF2B5EF4-FFF2-40B4-BE49-F238E27FC236}">
                <a16:creationId xmlns:a16="http://schemas.microsoft.com/office/drawing/2014/main" id="{649BAADE-6DFF-96F2-580E-84C19B84957A}"/>
              </a:ext>
            </a:extLst>
          </p:cNvPr>
          <p:cNvPicPr/>
          <p:nvPr/>
        </p:nvPicPr>
        <p:blipFill>
          <a:blip r:embed="rId3"/>
          <a:srcRect b="4269"/>
          <a:stretch>
            <a:fillRect/>
          </a:stretch>
        </p:blipFill>
        <p:spPr>
          <a:xfrm>
            <a:off x="6360223" y="554703"/>
            <a:ext cx="5800486" cy="4305506"/>
          </a:xfrm>
          <a:prstGeom prst="rect">
            <a:avLst/>
          </a:prstGeom>
        </p:spPr>
      </p:pic>
      <p:sp>
        <p:nvSpPr>
          <p:cNvPr id="33" name="object 252">
            <a:extLst>
              <a:ext uri="{FF2B5EF4-FFF2-40B4-BE49-F238E27FC236}">
                <a16:creationId xmlns:a16="http://schemas.microsoft.com/office/drawing/2014/main" id="{718A8C99-A7B4-C2C9-68ED-B89DDB050260}"/>
              </a:ext>
            </a:extLst>
          </p:cNvPr>
          <p:cNvSpPr/>
          <p:nvPr/>
        </p:nvSpPr>
        <p:spPr>
          <a:xfrm flipV="1">
            <a:off x="15763338" y="3016935"/>
            <a:ext cx="360445" cy="1054625"/>
          </a:xfrm>
          <a:custGeom>
            <a:avLst/>
            <a:gdLst/>
            <a:ahLst/>
            <a:cxnLst/>
            <a:rect l="l" t="t" r="r" b="b"/>
            <a:pathLst>
              <a:path w="1485900" h="767714">
                <a:moveTo>
                  <a:pt x="12700" y="761098"/>
                </a:moveTo>
                <a:lnTo>
                  <a:pt x="10833" y="756615"/>
                </a:lnTo>
                <a:lnTo>
                  <a:pt x="6350" y="754748"/>
                </a:lnTo>
                <a:lnTo>
                  <a:pt x="1854" y="756615"/>
                </a:lnTo>
                <a:lnTo>
                  <a:pt x="0" y="761098"/>
                </a:lnTo>
                <a:lnTo>
                  <a:pt x="1854" y="765594"/>
                </a:lnTo>
                <a:lnTo>
                  <a:pt x="6350" y="767448"/>
                </a:lnTo>
                <a:lnTo>
                  <a:pt x="10833" y="765594"/>
                </a:lnTo>
                <a:lnTo>
                  <a:pt x="12700" y="761098"/>
                </a:lnTo>
                <a:close/>
              </a:path>
              <a:path w="1485900" h="767714">
                <a:moveTo>
                  <a:pt x="1485900" y="6350"/>
                </a:moveTo>
                <a:lnTo>
                  <a:pt x="1484033" y="1866"/>
                </a:lnTo>
                <a:lnTo>
                  <a:pt x="1479550" y="0"/>
                </a:lnTo>
                <a:lnTo>
                  <a:pt x="1475054" y="1866"/>
                </a:lnTo>
                <a:lnTo>
                  <a:pt x="1473200" y="6350"/>
                </a:lnTo>
                <a:lnTo>
                  <a:pt x="1475054" y="10845"/>
                </a:lnTo>
                <a:lnTo>
                  <a:pt x="1479550" y="12700"/>
                </a:lnTo>
                <a:lnTo>
                  <a:pt x="1484033" y="10845"/>
                </a:lnTo>
                <a:lnTo>
                  <a:pt x="1485900" y="6350"/>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5" name="object 254">
            <a:extLst>
              <a:ext uri="{FF2B5EF4-FFF2-40B4-BE49-F238E27FC236}">
                <a16:creationId xmlns:a16="http://schemas.microsoft.com/office/drawing/2014/main" id="{20196D68-2153-537A-E192-317682FAAD17}"/>
              </a:ext>
            </a:extLst>
          </p:cNvPr>
          <p:cNvSpPr/>
          <p:nvPr/>
        </p:nvSpPr>
        <p:spPr>
          <a:xfrm>
            <a:off x="17266769" y="2445289"/>
            <a:ext cx="1640966" cy="302330"/>
          </a:xfrm>
          <a:custGeom>
            <a:avLst/>
            <a:gdLst/>
            <a:ahLst/>
            <a:cxnLst/>
            <a:rect l="l" t="t" r="r" b="b"/>
            <a:pathLst>
              <a:path w="2105025" h="318135">
                <a:moveTo>
                  <a:pt x="12700" y="311607"/>
                </a:moveTo>
                <a:lnTo>
                  <a:pt x="10833" y="307124"/>
                </a:lnTo>
                <a:lnTo>
                  <a:pt x="6350" y="305257"/>
                </a:lnTo>
                <a:lnTo>
                  <a:pt x="1854" y="307124"/>
                </a:lnTo>
                <a:lnTo>
                  <a:pt x="0" y="311607"/>
                </a:lnTo>
                <a:lnTo>
                  <a:pt x="1854" y="316103"/>
                </a:lnTo>
                <a:lnTo>
                  <a:pt x="6350" y="317957"/>
                </a:lnTo>
                <a:lnTo>
                  <a:pt x="10833" y="316103"/>
                </a:lnTo>
                <a:lnTo>
                  <a:pt x="12700" y="311607"/>
                </a:lnTo>
                <a:close/>
              </a:path>
              <a:path w="2105025" h="318135">
                <a:moveTo>
                  <a:pt x="2104948" y="6350"/>
                </a:moveTo>
                <a:lnTo>
                  <a:pt x="2103081" y="1866"/>
                </a:lnTo>
                <a:lnTo>
                  <a:pt x="2098598" y="0"/>
                </a:lnTo>
                <a:lnTo>
                  <a:pt x="2094103" y="1866"/>
                </a:lnTo>
                <a:lnTo>
                  <a:pt x="2092248" y="6350"/>
                </a:lnTo>
                <a:lnTo>
                  <a:pt x="2094103" y="10845"/>
                </a:lnTo>
                <a:lnTo>
                  <a:pt x="2098598" y="12700"/>
                </a:lnTo>
                <a:lnTo>
                  <a:pt x="2103081" y="10845"/>
                </a:lnTo>
                <a:lnTo>
                  <a:pt x="2104948" y="6350"/>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2" name="object 2"/>
          <p:cNvSpPr txBox="1">
            <a:spLocks noGrp="1"/>
          </p:cNvSpPr>
          <p:nvPr>
            <p:ph type="title"/>
          </p:nvPr>
        </p:nvSpPr>
        <p:spPr>
          <a:xfrm>
            <a:off x="923976" y="71467"/>
            <a:ext cx="11449359" cy="307777"/>
          </a:xfrm>
          <a:prstGeom prst="rect">
            <a:avLst/>
          </a:prstGeom>
        </p:spPr>
        <p:txBody>
          <a:bodyPr vert="horz" wrap="square" lIns="0" tIns="0" rIns="0" bIns="0" rtlCol="0" anchor="t" anchorCtr="0">
            <a:spAutoFit/>
          </a:bodyPr>
          <a:lstStyle/>
          <a:p>
            <a:pPr marL="10583">
              <a:lnSpc>
                <a:spcPct val="100000"/>
              </a:lnSpc>
              <a:spcBef>
                <a:spcPts val="83"/>
              </a:spcBef>
            </a:pPr>
            <a:r>
              <a:rPr lang="es-419" sz="2000" dirty="0">
                <a:solidFill>
                  <a:srgbClr val="314FA1"/>
                </a:solidFill>
              </a:rPr>
              <a:t>Una nueva esperanza para prevenir el VSR en los lactantes: el renacimiento del desarrollo de productos</a:t>
            </a:r>
          </a:p>
        </p:txBody>
      </p:sp>
      <p:cxnSp>
        <p:nvCxnSpPr>
          <p:cNvPr id="6" name="Straight Connector 5">
            <a:extLst>
              <a:ext uri="{FF2B5EF4-FFF2-40B4-BE49-F238E27FC236}">
                <a16:creationId xmlns:a16="http://schemas.microsoft.com/office/drawing/2014/main" id="{545B70EC-7F81-5286-F8A3-BC1475F63A42}"/>
              </a:ext>
            </a:extLst>
          </p:cNvPr>
          <p:cNvCxnSpPr/>
          <p:nvPr/>
        </p:nvCxnSpPr>
        <p:spPr>
          <a:xfrm>
            <a:off x="1895192" y="1169201"/>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6E9E70A-8E0E-C096-72F5-DB4580318BC5}"/>
              </a:ext>
            </a:extLst>
          </p:cNvPr>
          <p:cNvCxnSpPr/>
          <p:nvPr/>
        </p:nvCxnSpPr>
        <p:spPr>
          <a:xfrm>
            <a:off x="1895192" y="2262545"/>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3BD075B-8C91-FCD3-C551-99BA9470486C}"/>
              </a:ext>
            </a:extLst>
          </p:cNvPr>
          <p:cNvCxnSpPr/>
          <p:nvPr/>
        </p:nvCxnSpPr>
        <p:spPr>
          <a:xfrm>
            <a:off x="1895192" y="3137966"/>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8F748D8-4366-B13B-A52D-E0349299D9DC}"/>
              </a:ext>
            </a:extLst>
          </p:cNvPr>
          <p:cNvSpPr txBox="1"/>
          <p:nvPr/>
        </p:nvSpPr>
        <p:spPr>
          <a:xfrm>
            <a:off x="968686" y="956374"/>
            <a:ext cx="9889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419" sz="1800" b="1" i="0" u="none" strike="noStrike" cap="none" normalizeH="0" baseline="0" noProof="0" dirty="0">
                <a:ln>
                  <a:noFill/>
                </a:ln>
                <a:solidFill>
                  <a:srgbClr val="000000"/>
                </a:solidFill>
                <a:effectLst/>
                <a:uLnTx/>
                <a:uFillTx/>
                <a:latin typeface="Corbel" panose="020B0503020204020204"/>
                <a:ea typeface="+mn-ea"/>
                <a:cs typeface="+mn-cs"/>
              </a:rPr>
              <a:t>Década de 1960</a:t>
            </a:r>
          </a:p>
        </p:txBody>
      </p:sp>
      <p:sp>
        <p:nvSpPr>
          <p:cNvPr id="10" name="TextBox 9">
            <a:extLst>
              <a:ext uri="{FF2B5EF4-FFF2-40B4-BE49-F238E27FC236}">
                <a16:creationId xmlns:a16="http://schemas.microsoft.com/office/drawing/2014/main" id="{F4BB7AF5-9DE4-61E8-F0FF-A2720E964C80}"/>
              </a:ext>
            </a:extLst>
          </p:cNvPr>
          <p:cNvSpPr txBox="1"/>
          <p:nvPr/>
        </p:nvSpPr>
        <p:spPr>
          <a:xfrm>
            <a:off x="930586" y="2027079"/>
            <a:ext cx="9889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419" sz="1800" b="0" i="0" u="none" strike="noStrike" cap="none" normalizeH="0" baseline="0" noProof="0">
                <a:ln>
                  <a:noFill/>
                </a:ln>
                <a:solidFill>
                  <a:srgbClr val="000000"/>
                </a:solidFill>
                <a:effectLst/>
                <a:uLnTx/>
                <a:uFillTx/>
                <a:latin typeface="Corbel" panose="020B0503020204020204"/>
                <a:ea typeface="+mn-ea"/>
                <a:cs typeface="+mn-cs"/>
              </a:rPr>
              <a:t>1998</a:t>
            </a:r>
          </a:p>
        </p:txBody>
      </p:sp>
      <p:sp>
        <p:nvSpPr>
          <p:cNvPr id="11" name="TextBox 10">
            <a:extLst>
              <a:ext uri="{FF2B5EF4-FFF2-40B4-BE49-F238E27FC236}">
                <a16:creationId xmlns:a16="http://schemas.microsoft.com/office/drawing/2014/main" id="{2AE8FF62-C8C7-E81D-E3E0-0F0F3B529A8E}"/>
              </a:ext>
            </a:extLst>
          </p:cNvPr>
          <p:cNvSpPr txBox="1"/>
          <p:nvPr/>
        </p:nvSpPr>
        <p:spPr>
          <a:xfrm>
            <a:off x="2331487" y="1011057"/>
            <a:ext cx="40368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200" b="1" i="0" u="none" strike="noStrike" cap="none" normalizeH="0" baseline="0" noProof="0" dirty="0">
                <a:ln>
                  <a:noFill/>
                </a:ln>
                <a:solidFill>
                  <a:srgbClr val="0092D4"/>
                </a:solidFill>
                <a:effectLst/>
                <a:uLnTx/>
                <a:uFillTx/>
                <a:latin typeface="Corbel" panose="020B0503020204020204" pitchFamily="34" charset="0"/>
                <a:ea typeface="+mn-ea"/>
                <a:cs typeface="+mn-cs"/>
              </a:rPr>
              <a:t>Se estancó el desarrollo de la vacuna contra el VSR </a:t>
            </a:r>
          </a:p>
        </p:txBody>
      </p:sp>
      <p:sp>
        <p:nvSpPr>
          <p:cNvPr id="12" name="TextBox 11">
            <a:extLst>
              <a:ext uri="{FF2B5EF4-FFF2-40B4-BE49-F238E27FC236}">
                <a16:creationId xmlns:a16="http://schemas.microsoft.com/office/drawing/2014/main" id="{186361DD-AA29-38CF-D289-00EC07F0AEF6}"/>
              </a:ext>
            </a:extLst>
          </p:cNvPr>
          <p:cNvSpPr txBox="1"/>
          <p:nvPr/>
        </p:nvSpPr>
        <p:spPr>
          <a:xfrm>
            <a:off x="2376751" y="2129625"/>
            <a:ext cx="371025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200" b="1" i="0" u="none" strike="noStrike" cap="none" normalizeH="0" baseline="0" noProof="0" dirty="0" err="1">
                <a:ln>
                  <a:noFill/>
                </a:ln>
                <a:solidFill>
                  <a:srgbClr val="0092D4"/>
                </a:solidFill>
                <a:effectLst/>
                <a:uLnTx/>
                <a:uFillTx/>
                <a:latin typeface="Corbel" panose="020B0503020204020204" pitchFamily="34" charset="0"/>
                <a:ea typeface="+mn-ea"/>
                <a:cs typeface="+mn-cs"/>
              </a:rPr>
              <a:t>mAb</a:t>
            </a:r>
            <a:r>
              <a:rPr kumimoji="0" lang="es-419" sz="1200" b="1" i="0" u="none" strike="noStrike" cap="none" normalizeH="0" baseline="0" noProof="0" dirty="0">
                <a:ln>
                  <a:noFill/>
                </a:ln>
                <a:solidFill>
                  <a:srgbClr val="0092D4"/>
                </a:solidFill>
                <a:effectLst/>
                <a:uLnTx/>
                <a:uFillTx/>
                <a:latin typeface="Corbel" panose="020B0503020204020204" pitchFamily="34" charset="0"/>
                <a:ea typeface="+mn-ea"/>
                <a:cs typeface="+mn-cs"/>
              </a:rPr>
              <a:t> de acción corta autorizado </a:t>
            </a:r>
            <a:r>
              <a:rPr kumimoji="0" lang="es-419" sz="1050" b="0" i="0" u="none" strike="noStrike" cap="none" normalizeH="0" baseline="0" noProof="0" dirty="0" err="1">
                <a:ln>
                  <a:noFill/>
                </a:ln>
                <a:solidFill>
                  <a:srgbClr val="000000"/>
                </a:solidFill>
                <a:effectLst/>
                <a:uLnTx/>
                <a:uFillTx/>
                <a:latin typeface="Corbel" panose="020B0503020204020204" pitchFamily="34" charset="0"/>
                <a:ea typeface="+mn-ea"/>
                <a:cs typeface="+mn-cs"/>
              </a:rPr>
              <a:t>Palivizumab</a:t>
            </a:r>
            <a:r>
              <a:rPr kumimoji="0" lang="es-419" sz="1050" b="0" i="0" u="none" strike="noStrike" cap="none" normalizeH="0" baseline="0" noProof="0" dirty="0">
                <a:ln>
                  <a:noFill/>
                </a:ln>
                <a:solidFill>
                  <a:srgbClr val="000000"/>
                </a:solidFill>
                <a:effectLst/>
                <a:uLnTx/>
                <a:uFillTx/>
                <a:latin typeface="Corbel" panose="020B0503020204020204" pitchFamily="34" charset="0"/>
                <a:ea typeface="+mn-ea"/>
                <a:cs typeface="+mn-cs"/>
              </a:rPr>
              <a:t> </a:t>
            </a:r>
          </a:p>
        </p:txBody>
      </p:sp>
      <p:sp>
        <p:nvSpPr>
          <p:cNvPr id="13" name="TextBox 12">
            <a:extLst>
              <a:ext uri="{FF2B5EF4-FFF2-40B4-BE49-F238E27FC236}">
                <a16:creationId xmlns:a16="http://schemas.microsoft.com/office/drawing/2014/main" id="{61CE8CEB-8E94-1FDD-3E7C-24C8FE8DCF20}"/>
              </a:ext>
            </a:extLst>
          </p:cNvPr>
          <p:cNvSpPr txBox="1"/>
          <p:nvPr/>
        </p:nvSpPr>
        <p:spPr>
          <a:xfrm>
            <a:off x="948366" y="2936100"/>
            <a:ext cx="9889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419" sz="1800" b="0" i="0" u="none" strike="noStrike" cap="none" normalizeH="0" baseline="0" noProof="0" dirty="0">
                <a:ln>
                  <a:noFill/>
                </a:ln>
                <a:solidFill>
                  <a:srgbClr val="000000"/>
                </a:solidFill>
                <a:effectLst/>
                <a:uLnTx/>
                <a:uFillTx/>
                <a:latin typeface="Corbel" panose="020B0503020204020204"/>
                <a:ea typeface="+mn-ea"/>
                <a:cs typeface="+mn-cs"/>
              </a:rPr>
              <a:t>2013</a:t>
            </a:r>
          </a:p>
        </p:txBody>
      </p:sp>
      <p:sp>
        <p:nvSpPr>
          <p:cNvPr id="14" name="TextBox 13">
            <a:extLst>
              <a:ext uri="{FF2B5EF4-FFF2-40B4-BE49-F238E27FC236}">
                <a16:creationId xmlns:a16="http://schemas.microsoft.com/office/drawing/2014/main" id="{E1D9015C-1C41-6E09-6683-985A51644D62}"/>
              </a:ext>
            </a:extLst>
          </p:cNvPr>
          <p:cNvSpPr txBox="1"/>
          <p:nvPr/>
        </p:nvSpPr>
        <p:spPr>
          <a:xfrm>
            <a:off x="2387713" y="3014455"/>
            <a:ext cx="428898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200" b="1" i="0" u="none" strike="noStrike" cap="none" normalizeH="0" baseline="0" noProof="0" dirty="0">
                <a:ln>
                  <a:noFill/>
                </a:ln>
                <a:solidFill>
                  <a:srgbClr val="0092D4"/>
                </a:solidFill>
                <a:effectLst/>
                <a:uLnTx/>
                <a:uFillTx/>
                <a:latin typeface="Corbel" panose="020B0503020204020204" pitchFamily="34" charset="0"/>
                <a:ea typeface="+mn-ea"/>
                <a:cs typeface="+mn-cs"/>
              </a:rPr>
              <a:t>Tecnología clave: proteína de </a:t>
            </a:r>
            <a:r>
              <a:rPr kumimoji="0" lang="es-419" sz="1200" b="1" i="0" u="none" strike="noStrike" cap="none" normalizeH="0" baseline="0" noProof="0" dirty="0" err="1">
                <a:ln>
                  <a:noFill/>
                </a:ln>
                <a:solidFill>
                  <a:srgbClr val="0092D4"/>
                </a:solidFill>
                <a:effectLst/>
                <a:uLnTx/>
                <a:uFillTx/>
                <a:latin typeface="Corbel" panose="020B0503020204020204" pitchFamily="34" charset="0"/>
                <a:ea typeface="+mn-ea"/>
                <a:cs typeface="+mn-cs"/>
              </a:rPr>
              <a:t>prefusión</a:t>
            </a:r>
            <a:r>
              <a:rPr kumimoji="0" lang="es-419" sz="1200" b="1" i="0" u="none" strike="noStrike" cap="none" normalizeH="0" baseline="0" noProof="0" dirty="0">
                <a:ln>
                  <a:noFill/>
                </a:ln>
                <a:solidFill>
                  <a:srgbClr val="0092D4"/>
                </a:solidFill>
                <a:effectLst/>
                <a:uLnTx/>
                <a:uFillTx/>
                <a:latin typeface="Corbel" panose="020B0503020204020204" pitchFamily="34" charset="0"/>
                <a:ea typeface="+mn-ea"/>
                <a:cs typeface="+mn-cs"/>
              </a:rPr>
              <a:t> (F) del VSR</a:t>
            </a:r>
          </a:p>
        </p:txBody>
      </p:sp>
      <p:cxnSp>
        <p:nvCxnSpPr>
          <p:cNvPr id="18" name="Straight Connector 17">
            <a:extLst>
              <a:ext uri="{FF2B5EF4-FFF2-40B4-BE49-F238E27FC236}">
                <a16:creationId xmlns:a16="http://schemas.microsoft.com/office/drawing/2014/main" id="{A99C6426-ABCA-1755-1085-02877007AE68}"/>
              </a:ext>
            </a:extLst>
          </p:cNvPr>
          <p:cNvCxnSpPr/>
          <p:nvPr/>
        </p:nvCxnSpPr>
        <p:spPr>
          <a:xfrm>
            <a:off x="1895192" y="4356849"/>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0E6448D-08D9-9D1C-B4AF-FB481A72F799}"/>
              </a:ext>
            </a:extLst>
          </p:cNvPr>
          <p:cNvSpPr txBox="1"/>
          <p:nvPr/>
        </p:nvSpPr>
        <p:spPr>
          <a:xfrm>
            <a:off x="930586" y="4121383"/>
            <a:ext cx="9889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419" sz="1800" b="0" i="0" u="none" strike="noStrike" cap="none" normalizeH="0" baseline="0" noProof="0">
                <a:ln>
                  <a:noFill/>
                </a:ln>
                <a:solidFill>
                  <a:srgbClr val="000000"/>
                </a:solidFill>
                <a:effectLst/>
                <a:uLnTx/>
                <a:uFillTx/>
                <a:latin typeface="Corbel" panose="020B0503020204020204"/>
                <a:ea typeface="+mn-ea"/>
                <a:cs typeface="+mn-cs"/>
              </a:rPr>
              <a:t>2022</a:t>
            </a:r>
          </a:p>
        </p:txBody>
      </p:sp>
      <p:cxnSp>
        <p:nvCxnSpPr>
          <p:cNvPr id="48" name="Straight Connector 47">
            <a:extLst>
              <a:ext uri="{FF2B5EF4-FFF2-40B4-BE49-F238E27FC236}">
                <a16:creationId xmlns:a16="http://schemas.microsoft.com/office/drawing/2014/main" id="{07EDB8BA-58CE-AE5E-54DA-0E8E61B88BA3}"/>
              </a:ext>
            </a:extLst>
          </p:cNvPr>
          <p:cNvCxnSpPr/>
          <p:nvPr/>
        </p:nvCxnSpPr>
        <p:spPr>
          <a:xfrm>
            <a:off x="1882492" y="769977"/>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C73714E8-D689-D58F-8BA6-72EF671327FC}"/>
              </a:ext>
            </a:extLst>
          </p:cNvPr>
          <p:cNvSpPr txBox="1"/>
          <p:nvPr/>
        </p:nvSpPr>
        <p:spPr>
          <a:xfrm>
            <a:off x="968686" y="571142"/>
            <a:ext cx="9889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419" sz="1800" b="0" i="0" u="none" strike="noStrike" cap="none" normalizeH="0" baseline="0" noProof="0" dirty="0">
                <a:ln>
                  <a:noFill/>
                </a:ln>
                <a:solidFill>
                  <a:srgbClr val="000000"/>
                </a:solidFill>
                <a:effectLst/>
                <a:uLnTx/>
                <a:uFillTx/>
                <a:latin typeface="Corbel" panose="020B0503020204020204"/>
                <a:ea typeface="+mn-ea"/>
                <a:cs typeface="+mn-cs"/>
              </a:rPr>
              <a:t>1956</a:t>
            </a:r>
          </a:p>
        </p:txBody>
      </p:sp>
      <p:sp>
        <p:nvSpPr>
          <p:cNvPr id="50" name="TextBox 49">
            <a:extLst>
              <a:ext uri="{FF2B5EF4-FFF2-40B4-BE49-F238E27FC236}">
                <a16:creationId xmlns:a16="http://schemas.microsoft.com/office/drawing/2014/main" id="{BD00ACCE-D077-A2BB-9176-132AADB45184}"/>
              </a:ext>
            </a:extLst>
          </p:cNvPr>
          <p:cNvSpPr txBox="1"/>
          <p:nvPr/>
        </p:nvSpPr>
        <p:spPr>
          <a:xfrm>
            <a:off x="2331487" y="639154"/>
            <a:ext cx="22410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200" b="1" i="0" u="none" strike="noStrike" cap="none" normalizeH="0" baseline="0" noProof="0" dirty="0">
                <a:ln>
                  <a:noFill/>
                </a:ln>
                <a:solidFill>
                  <a:srgbClr val="0092D4"/>
                </a:solidFill>
                <a:effectLst/>
                <a:uLnTx/>
                <a:uFillTx/>
                <a:latin typeface="Corbel" panose="020B0503020204020204" pitchFamily="34" charset="0"/>
                <a:ea typeface="+mn-ea"/>
                <a:cs typeface="+mn-cs"/>
              </a:rPr>
              <a:t>Se descubre el VSR</a:t>
            </a:r>
          </a:p>
        </p:txBody>
      </p:sp>
      <p:sp>
        <p:nvSpPr>
          <p:cNvPr id="15" name="TextBox 14">
            <a:extLst>
              <a:ext uri="{FF2B5EF4-FFF2-40B4-BE49-F238E27FC236}">
                <a16:creationId xmlns:a16="http://schemas.microsoft.com/office/drawing/2014/main" id="{85851CE5-B52E-3372-8BAF-DAEF5525E1FA}"/>
              </a:ext>
            </a:extLst>
          </p:cNvPr>
          <p:cNvSpPr txBox="1"/>
          <p:nvPr/>
        </p:nvSpPr>
        <p:spPr>
          <a:xfrm>
            <a:off x="2323289" y="3248853"/>
            <a:ext cx="4009381" cy="900246"/>
          </a:xfrm>
          <a:prstGeom prst="rect">
            <a:avLst/>
          </a:prstGeom>
          <a:noFill/>
        </p:spPr>
        <p:txBody>
          <a:bodyPr wrap="square" lIns="0" rIns="0"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419" sz="1050" b="0" i="0" u="none" strike="noStrike" cap="none" normalizeH="0" baseline="0" noProof="0" dirty="0">
                <a:ln>
                  <a:noFill/>
                </a:ln>
                <a:solidFill>
                  <a:srgbClr val="000000"/>
                </a:solidFill>
                <a:effectLst/>
                <a:uLnTx/>
                <a:uFillTx/>
                <a:latin typeface="Corbel" panose="020B0503020204020204"/>
                <a:ea typeface="+mn-ea"/>
                <a:cs typeface="+mn-cs"/>
                <a:sym typeface="Wingdings" panose="05000000000000000000" pitchFamily="2" charset="2"/>
              </a:rPr>
              <a:t>Descubierta la conformación de </a:t>
            </a:r>
            <a:r>
              <a:rPr kumimoji="0" lang="es-419" sz="1050" b="0" i="0" u="none" strike="noStrike" cap="none" normalizeH="0" baseline="0" noProof="0" dirty="0" err="1">
                <a:ln>
                  <a:noFill/>
                </a:ln>
                <a:solidFill>
                  <a:srgbClr val="000000"/>
                </a:solidFill>
                <a:effectLst/>
                <a:uLnTx/>
                <a:uFillTx/>
                <a:latin typeface="Corbel" panose="020B0503020204020204"/>
                <a:ea typeface="+mn-ea"/>
                <a:cs typeface="+mn-cs"/>
                <a:sym typeface="Wingdings" panose="05000000000000000000" pitchFamily="2" charset="2"/>
              </a:rPr>
              <a:t>prefusión</a:t>
            </a:r>
            <a:r>
              <a:rPr kumimoji="0" lang="es-419" sz="1050" b="0" i="0" u="none" strike="noStrike" cap="none" normalizeH="0" baseline="0" noProof="0" dirty="0">
                <a:ln>
                  <a:noFill/>
                </a:ln>
                <a:solidFill>
                  <a:srgbClr val="000000"/>
                </a:solidFill>
                <a:effectLst/>
                <a:uLnTx/>
                <a:uFillTx/>
                <a:latin typeface="Corbel" panose="020B0503020204020204"/>
                <a:ea typeface="+mn-ea"/>
                <a:cs typeface="+mn-cs"/>
                <a:sym typeface="Wingdings" panose="05000000000000000000" pitchFamily="2" charset="2"/>
              </a:rPr>
              <a:t> de la proteína F como diana inmunitaria segura y prometedora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419" sz="1050" b="0" i="0" u="none" strike="noStrike" cap="none" normalizeH="0" baseline="0" noProof="0" dirty="0">
                <a:ln>
                  <a:noFill/>
                </a:ln>
                <a:solidFill>
                  <a:srgbClr val="000000"/>
                </a:solidFill>
                <a:effectLst/>
                <a:uLnTx/>
                <a:uFillTx/>
                <a:latin typeface="Corbel" panose="020B0503020204020204"/>
                <a:ea typeface="+mn-ea"/>
                <a:cs typeface="+mn-cs"/>
              </a:rPr>
              <a:t>Los anticuerpos neutralizantes se dirigen a la proteína pre-F e impiden que el virus se fusione con las células huésped y las infecte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419" sz="1050" b="1" i="0" u="none" strike="noStrike" cap="none" normalizeH="0" baseline="0" noProof="0" dirty="0">
                <a:ln>
                  <a:noFill/>
                </a:ln>
                <a:solidFill>
                  <a:srgbClr val="000000"/>
                </a:solidFill>
                <a:effectLst/>
                <a:uLnTx/>
                <a:uFillTx/>
                <a:latin typeface="Corbel" panose="020B0503020204020204"/>
                <a:ea typeface="+mn-ea"/>
                <a:cs typeface="+mn-cs"/>
              </a:rPr>
              <a:t>Elimina el riesgo de provocar enfermedades</a:t>
            </a:r>
          </a:p>
        </p:txBody>
      </p:sp>
      <p:sp>
        <p:nvSpPr>
          <p:cNvPr id="46" name="TextBox 45">
            <a:extLst>
              <a:ext uri="{FF2B5EF4-FFF2-40B4-BE49-F238E27FC236}">
                <a16:creationId xmlns:a16="http://schemas.microsoft.com/office/drawing/2014/main" id="{A258838F-A58C-2BB6-3E52-CFF1C93769DF}"/>
              </a:ext>
            </a:extLst>
          </p:cNvPr>
          <p:cNvSpPr txBox="1"/>
          <p:nvPr/>
        </p:nvSpPr>
        <p:spPr>
          <a:xfrm>
            <a:off x="2342512" y="1237413"/>
            <a:ext cx="3845017"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050" b="0" i="0" u="none" strike="noStrike" cap="none" normalizeH="0" baseline="0" noProof="0">
                <a:ln>
                  <a:noFill/>
                </a:ln>
                <a:solidFill>
                  <a:srgbClr val="000000"/>
                </a:solidFill>
                <a:effectLst/>
                <a:uLnTx/>
                <a:uFillTx/>
                <a:latin typeface="Corbel" panose="020B0503020204020204"/>
                <a:ea typeface="+mn-ea"/>
                <a:cs typeface="+mn-cs"/>
              </a:rPr>
              <a:t>La vacuna pediátrica contra el VSR, inactivada con formol, provoca una mayor enfermedad respiratoria en lactantes no infectados por el VSR durante la primera infección natural</a:t>
            </a:r>
          </a:p>
        </p:txBody>
      </p:sp>
      <p:sp>
        <p:nvSpPr>
          <p:cNvPr id="78" name="TextBox 77">
            <a:extLst>
              <a:ext uri="{FF2B5EF4-FFF2-40B4-BE49-F238E27FC236}">
                <a16:creationId xmlns:a16="http://schemas.microsoft.com/office/drawing/2014/main" id="{C9A1BE25-4788-0FED-3064-1EE0CABCCE8C}"/>
              </a:ext>
            </a:extLst>
          </p:cNvPr>
          <p:cNvSpPr txBox="1"/>
          <p:nvPr/>
        </p:nvSpPr>
        <p:spPr>
          <a:xfrm>
            <a:off x="6967958" y="5976689"/>
            <a:ext cx="1910121" cy="60016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100" b="1" i="0" u="none" strike="noStrike" cap="none" normalizeH="0" baseline="0" noProof="0" dirty="0">
                <a:ln>
                  <a:noFill/>
                </a:ln>
                <a:solidFill>
                  <a:srgbClr val="0092D4"/>
                </a:solidFill>
                <a:effectLst/>
                <a:uLnTx/>
                <a:uFillTx/>
                <a:latin typeface="Corbel" panose="020B0503020204020204"/>
                <a:ea typeface="+mn-ea"/>
                <a:cs typeface="+mn-cs"/>
              </a:rPr>
              <a:t>Vacuna materna</a:t>
            </a:r>
          </a:p>
          <a:p>
            <a:pPr marL="0" marR="0" lvl="0" indent="0" algn="l" defTabSz="914400" rtl="0" eaLnBrk="1" fontAlgn="auto" latinLnBrk="0" hangingPunct="1">
              <a:lnSpc>
                <a:spcPct val="100000"/>
              </a:lnSpc>
              <a:spcBef>
                <a:spcPts val="0"/>
              </a:spcBef>
              <a:spcAft>
                <a:spcPts val="0"/>
              </a:spcAft>
              <a:buClrTx/>
              <a:buSzTx/>
              <a:buFontTx/>
              <a:buNone/>
              <a:tabLst/>
              <a:defRPr/>
            </a:pPr>
            <a:r>
              <a:rPr lang="es-419" sz="1100" dirty="0">
                <a:solidFill>
                  <a:srgbClr val="000000"/>
                </a:solidFill>
                <a:latin typeface="Corbel" panose="020B0503020204020204"/>
              </a:rPr>
              <a:t>Recomendada y precalificada por la OMS; apoyada por </a:t>
            </a:r>
            <a:r>
              <a:rPr lang="es-419" sz="1100" dirty="0" err="1">
                <a:solidFill>
                  <a:srgbClr val="000000"/>
                </a:solidFill>
                <a:latin typeface="Corbel" panose="020B0503020204020204"/>
              </a:rPr>
              <a:t>Gavi</a:t>
            </a:r>
            <a:endParaRPr lang="es-419" sz="1100" dirty="0">
              <a:solidFill>
                <a:srgbClr val="000000"/>
              </a:solidFill>
              <a:latin typeface="Corbel" panose="020B0503020204020204"/>
            </a:endParaRPr>
          </a:p>
        </p:txBody>
      </p:sp>
      <p:sp>
        <p:nvSpPr>
          <p:cNvPr id="79" name="TextBox 78">
            <a:extLst>
              <a:ext uri="{FF2B5EF4-FFF2-40B4-BE49-F238E27FC236}">
                <a16:creationId xmlns:a16="http://schemas.microsoft.com/office/drawing/2014/main" id="{E2CE7F75-B4C2-6272-3610-150FEDBEE5CC}"/>
              </a:ext>
            </a:extLst>
          </p:cNvPr>
          <p:cNvSpPr txBox="1"/>
          <p:nvPr/>
        </p:nvSpPr>
        <p:spPr>
          <a:xfrm>
            <a:off x="8833472" y="5987322"/>
            <a:ext cx="1703255" cy="769441"/>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100" b="1" i="0" u="none" strike="noStrike" cap="none" normalizeH="0" baseline="0" noProof="0" dirty="0" err="1">
                <a:ln>
                  <a:noFill/>
                </a:ln>
                <a:solidFill>
                  <a:srgbClr val="0092D4"/>
                </a:solidFill>
                <a:effectLst/>
                <a:uLnTx/>
                <a:uFillTx/>
                <a:latin typeface="Corbel" panose="020B0503020204020204"/>
                <a:ea typeface="+mn-ea"/>
                <a:cs typeface="+mn-cs"/>
              </a:rPr>
              <a:t>mAb</a:t>
            </a:r>
            <a:r>
              <a:rPr kumimoji="0" lang="es-419" sz="1100" b="1" i="0" u="none" strike="noStrike" cap="none" normalizeH="0" baseline="0" noProof="0" dirty="0">
                <a:ln>
                  <a:noFill/>
                </a:ln>
                <a:solidFill>
                  <a:srgbClr val="0092D4"/>
                </a:solidFill>
                <a:effectLst/>
                <a:uLnTx/>
                <a:uFillTx/>
                <a:latin typeface="Corbel" panose="020B0503020204020204"/>
                <a:ea typeface="+mn-ea"/>
                <a:cs typeface="+mn-cs"/>
              </a:rPr>
              <a:t> de acción prolongada (</a:t>
            </a:r>
            <a:r>
              <a:rPr kumimoji="0" lang="es-419" sz="1100" b="1" i="0" u="none" strike="noStrike" cap="none" normalizeH="0" baseline="0" noProof="0" dirty="0" err="1">
                <a:ln>
                  <a:noFill/>
                </a:ln>
                <a:solidFill>
                  <a:srgbClr val="0092D4"/>
                </a:solidFill>
                <a:effectLst/>
                <a:uLnTx/>
                <a:uFillTx/>
                <a:latin typeface="Corbel" panose="020B0503020204020204"/>
                <a:ea typeface="+mn-ea"/>
                <a:cs typeface="+mn-cs"/>
              </a:rPr>
              <a:t>clesrovimab</a:t>
            </a:r>
            <a:r>
              <a:rPr kumimoji="0" lang="es-419" sz="1100" b="1" i="0" u="none" strike="noStrike" cap="none" normalizeH="0" baseline="0" noProof="0" dirty="0">
                <a:ln>
                  <a:noFill/>
                </a:ln>
                <a:solidFill>
                  <a:srgbClr val="0092D4"/>
                </a:solidFill>
                <a:effectLst/>
                <a:uLnTx/>
                <a:uFillTx/>
                <a:latin typeface="Corbel" panose="020B0503020204020204"/>
                <a:ea typeface="+mn-ea"/>
                <a:cs typeface="+mn-cs"/>
              </a:rPr>
              <a:t>)</a:t>
            </a:r>
            <a:br>
              <a:rPr kumimoji="0" lang="es-419" sz="1100" b="1" i="0" u="none" strike="noStrike" cap="none" normalizeH="0" baseline="0" noProof="0" dirty="0">
                <a:ln>
                  <a:noFill/>
                </a:ln>
                <a:solidFill>
                  <a:srgbClr val="000000"/>
                </a:solidFill>
                <a:effectLst/>
                <a:uLnTx/>
                <a:uFillTx/>
                <a:latin typeface="Corbel" panose="020B0503020204020204"/>
                <a:ea typeface="+mn-ea"/>
                <a:cs typeface="+mn-cs"/>
              </a:rPr>
            </a:br>
            <a:r>
              <a:rPr kumimoji="0" lang="es-419" sz="1100" i="0" u="none" strike="noStrike" cap="none" normalizeH="0" baseline="0" noProof="0" dirty="0">
                <a:ln>
                  <a:noFill/>
                </a:ln>
                <a:solidFill>
                  <a:srgbClr val="000000"/>
                </a:solidFill>
                <a:effectLst/>
                <a:uLnTx/>
                <a:uFillTx/>
                <a:latin typeface="Corbel" panose="020B0503020204020204"/>
                <a:ea typeface="+mn-ea"/>
                <a:cs typeface="+mn-cs"/>
              </a:rPr>
              <a:t>Aprobación de la FDA de EE. UU.</a:t>
            </a:r>
          </a:p>
        </p:txBody>
      </p:sp>
      <p:sp>
        <p:nvSpPr>
          <p:cNvPr id="80" name="TextBox 79">
            <a:extLst>
              <a:ext uri="{FF2B5EF4-FFF2-40B4-BE49-F238E27FC236}">
                <a16:creationId xmlns:a16="http://schemas.microsoft.com/office/drawing/2014/main" id="{15302DED-7697-0BA6-479D-9DE9045C92FD}"/>
              </a:ext>
            </a:extLst>
          </p:cNvPr>
          <p:cNvSpPr txBox="1"/>
          <p:nvPr/>
        </p:nvSpPr>
        <p:spPr>
          <a:xfrm>
            <a:off x="10582145" y="5982500"/>
            <a:ext cx="1494760" cy="938719"/>
          </a:xfrm>
          <a:prstGeom prst="rect">
            <a:avLst/>
          </a:prstGeom>
          <a:noFill/>
        </p:spPr>
        <p:txBody>
          <a:bodyPr wrap="square" lIns="0" rIns="0" rtlCol="0">
            <a:spAutoFit/>
          </a:bodyPr>
          <a:lstStyle/>
          <a:p>
            <a:pPr>
              <a:defRPr/>
            </a:pPr>
            <a:r>
              <a:rPr kumimoji="0" lang="es-419" sz="1100" b="1" i="0" u="none" strike="noStrike" cap="none" normalizeH="0" baseline="0" noProof="0" dirty="0" err="1">
                <a:ln>
                  <a:noFill/>
                </a:ln>
                <a:solidFill>
                  <a:srgbClr val="0092D4"/>
                </a:solidFill>
                <a:effectLst/>
                <a:uLnTx/>
                <a:uFillTx/>
                <a:latin typeface="Corbel" panose="020B0503020204020204"/>
                <a:ea typeface="+mn-ea"/>
                <a:cs typeface="+mn-cs"/>
              </a:rPr>
              <a:t>mAb</a:t>
            </a:r>
            <a:r>
              <a:rPr kumimoji="0" lang="es-419" sz="1100" b="1" i="0" u="none" strike="noStrike" cap="none" normalizeH="0" baseline="0" noProof="0" dirty="0">
                <a:ln>
                  <a:noFill/>
                </a:ln>
                <a:solidFill>
                  <a:srgbClr val="0092D4"/>
                </a:solidFill>
                <a:effectLst/>
                <a:uLnTx/>
                <a:uFillTx/>
                <a:latin typeface="Corbel" panose="020B0503020204020204"/>
                <a:ea typeface="+mn-ea"/>
                <a:cs typeface="+mn-cs"/>
              </a:rPr>
              <a:t> de acción prolongada (</a:t>
            </a:r>
            <a:r>
              <a:rPr kumimoji="0" lang="es-419" sz="1100" b="1" i="0" u="none" strike="noStrike" cap="none" normalizeH="0" baseline="0" noProof="0" dirty="0" err="1">
                <a:ln>
                  <a:noFill/>
                </a:ln>
                <a:solidFill>
                  <a:srgbClr val="0092D4"/>
                </a:solidFill>
                <a:effectLst/>
                <a:uLnTx/>
                <a:uFillTx/>
                <a:latin typeface="Corbel" panose="020B0503020204020204"/>
                <a:ea typeface="+mn-ea"/>
                <a:cs typeface="+mn-cs"/>
              </a:rPr>
              <a:t>nirsevimab</a:t>
            </a:r>
            <a:r>
              <a:rPr lang="es-419" sz="1100" b="1" dirty="0">
                <a:solidFill>
                  <a:srgbClr val="0092D4"/>
                </a:solidFill>
                <a:latin typeface="Corbel" panose="020B0503020204020204"/>
                <a:ea typeface="+mn-ea"/>
                <a:cs typeface="+mn-cs"/>
              </a:rPr>
              <a:t>)</a:t>
            </a:r>
            <a:r>
              <a:rPr kumimoji="0" lang="es-419" sz="1100" b="1" i="0" u="none" strike="noStrike" cap="none" normalizeH="0" baseline="0" noProof="0" dirty="0">
                <a:ln>
                  <a:noFill/>
                </a:ln>
                <a:solidFill>
                  <a:srgbClr val="0092D4"/>
                </a:solidFill>
                <a:effectLst/>
                <a:uLnTx/>
                <a:uFillTx/>
                <a:latin typeface="Corbel" panose="020B0503020204020204"/>
                <a:ea typeface="+mn-ea"/>
                <a:cs typeface="+mn-cs"/>
              </a:rPr>
              <a:t> </a:t>
            </a:r>
            <a:br>
              <a:rPr kumimoji="0" lang="es-419" sz="1100" b="1" i="0" u="none" strike="noStrike" cap="none" normalizeH="0" baseline="0" noProof="0" dirty="0">
                <a:ln>
                  <a:noFill/>
                </a:ln>
                <a:solidFill>
                  <a:srgbClr val="0092D4"/>
                </a:solidFill>
                <a:effectLst/>
                <a:uLnTx/>
                <a:uFillTx/>
                <a:latin typeface="Corbel" panose="020B0503020204020204"/>
                <a:ea typeface="+mn-ea"/>
                <a:cs typeface="+mn-cs"/>
              </a:rPr>
            </a:br>
            <a:r>
              <a:rPr lang="es-419" sz="1100" dirty="0">
                <a:solidFill>
                  <a:srgbClr val="000000"/>
                </a:solidFill>
                <a:latin typeface="Corbel" panose="020B0503020204020204"/>
                <a:ea typeface="+mn-ea"/>
                <a:cs typeface="+mn-cs"/>
              </a:rPr>
              <a:t>Recomendado por la OMS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cxnSp>
        <p:nvCxnSpPr>
          <p:cNvPr id="17" name="Straight Connector 16">
            <a:extLst>
              <a:ext uri="{FF2B5EF4-FFF2-40B4-BE49-F238E27FC236}">
                <a16:creationId xmlns:a16="http://schemas.microsoft.com/office/drawing/2014/main" id="{B619CCA1-E04E-D30C-A153-DD61E45F03A8}"/>
              </a:ext>
            </a:extLst>
          </p:cNvPr>
          <p:cNvCxnSpPr/>
          <p:nvPr/>
        </p:nvCxnSpPr>
        <p:spPr>
          <a:xfrm>
            <a:off x="1908110" y="2639037"/>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9295F38-913D-EDF1-6E6D-D666961E7920}"/>
              </a:ext>
            </a:extLst>
          </p:cNvPr>
          <p:cNvSpPr txBox="1"/>
          <p:nvPr/>
        </p:nvSpPr>
        <p:spPr>
          <a:xfrm>
            <a:off x="737214" y="2419068"/>
            <a:ext cx="119519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419" sz="1800" b="1" i="0" u="none" strike="noStrike" cap="none" normalizeH="0" baseline="0" noProof="0" dirty="0">
                <a:ln>
                  <a:noFill/>
                </a:ln>
                <a:solidFill>
                  <a:srgbClr val="000000"/>
                </a:solidFill>
                <a:effectLst/>
                <a:uLnTx/>
                <a:uFillTx/>
                <a:latin typeface="Corbel" panose="020B0503020204020204"/>
                <a:ea typeface="+mn-ea"/>
                <a:cs typeface="+mn-cs"/>
              </a:rPr>
              <a:t>Década de 2010</a:t>
            </a:r>
          </a:p>
        </p:txBody>
      </p:sp>
      <p:sp>
        <p:nvSpPr>
          <p:cNvPr id="22" name="TextBox 21">
            <a:extLst>
              <a:ext uri="{FF2B5EF4-FFF2-40B4-BE49-F238E27FC236}">
                <a16:creationId xmlns:a16="http://schemas.microsoft.com/office/drawing/2014/main" id="{7AB1E3EA-6860-9781-D538-508B06C1081B}"/>
              </a:ext>
            </a:extLst>
          </p:cNvPr>
          <p:cNvSpPr txBox="1"/>
          <p:nvPr/>
        </p:nvSpPr>
        <p:spPr>
          <a:xfrm>
            <a:off x="2374172" y="2444124"/>
            <a:ext cx="40867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200" b="1" i="0" u="none" strike="noStrike" cap="none" normalizeH="0" baseline="0" noProof="0" dirty="0">
                <a:ln>
                  <a:noFill/>
                </a:ln>
                <a:solidFill>
                  <a:srgbClr val="0092D4"/>
                </a:solidFill>
                <a:effectLst/>
                <a:uLnTx/>
                <a:uFillTx/>
                <a:latin typeface="Corbel" panose="020B0503020204020204" pitchFamily="34" charset="0"/>
                <a:ea typeface="+mn-ea"/>
                <a:cs typeface="+mn-cs"/>
              </a:rPr>
              <a:t>Los avances en el conocimiento del VSR provocan un renacimiento del desarrollo de productos</a:t>
            </a:r>
          </a:p>
        </p:txBody>
      </p:sp>
      <p:cxnSp>
        <p:nvCxnSpPr>
          <p:cNvPr id="16" name="Straight Arrow Connector 15">
            <a:extLst>
              <a:ext uri="{FF2B5EF4-FFF2-40B4-BE49-F238E27FC236}">
                <a16:creationId xmlns:a16="http://schemas.microsoft.com/office/drawing/2014/main" id="{EEB65926-AF2C-5531-EE1E-AEA641A63C58}"/>
              </a:ext>
            </a:extLst>
          </p:cNvPr>
          <p:cNvCxnSpPr>
            <a:cxnSpLocks/>
          </p:cNvCxnSpPr>
          <p:nvPr/>
        </p:nvCxnSpPr>
        <p:spPr>
          <a:xfrm>
            <a:off x="2092079" y="604777"/>
            <a:ext cx="0" cy="611669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83D7217-A041-25F4-D887-6F3F004924BB}"/>
              </a:ext>
            </a:extLst>
          </p:cNvPr>
          <p:cNvCxnSpPr>
            <a:cxnSpLocks/>
          </p:cNvCxnSpPr>
          <p:nvPr/>
        </p:nvCxnSpPr>
        <p:spPr>
          <a:xfrm flipV="1">
            <a:off x="2003591" y="1728165"/>
            <a:ext cx="184187" cy="74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4F10CF8-D5AD-EBB5-FB0D-0EFCDA61079F}"/>
              </a:ext>
            </a:extLst>
          </p:cNvPr>
          <p:cNvCxnSpPr>
            <a:cxnSpLocks/>
          </p:cNvCxnSpPr>
          <p:nvPr/>
        </p:nvCxnSpPr>
        <p:spPr>
          <a:xfrm flipV="1">
            <a:off x="2008511" y="1674086"/>
            <a:ext cx="184187" cy="74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01F2F0D-219D-2298-A659-D43043B8A56C}"/>
              </a:ext>
            </a:extLst>
          </p:cNvPr>
          <p:cNvCxnSpPr/>
          <p:nvPr/>
        </p:nvCxnSpPr>
        <p:spPr>
          <a:xfrm>
            <a:off x="1889096" y="4862817"/>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2ACA106-6CE7-904E-3C0A-DB0A97C861A0}"/>
              </a:ext>
            </a:extLst>
          </p:cNvPr>
          <p:cNvSpPr txBox="1"/>
          <p:nvPr/>
        </p:nvSpPr>
        <p:spPr>
          <a:xfrm>
            <a:off x="924490" y="4627351"/>
            <a:ext cx="9889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419" sz="1800" b="0" i="0" u="none" strike="noStrike" cap="none" normalizeH="0" baseline="0" noProof="0">
                <a:ln>
                  <a:noFill/>
                </a:ln>
                <a:solidFill>
                  <a:srgbClr val="000000"/>
                </a:solidFill>
                <a:effectLst/>
                <a:uLnTx/>
                <a:uFillTx/>
                <a:latin typeface="Corbel" panose="020B0503020204020204"/>
                <a:ea typeface="+mn-ea"/>
                <a:cs typeface="+mn-cs"/>
              </a:rPr>
              <a:t>2023</a:t>
            </a:r>
          </a:p>
        </p:txBody>
      </p:sp>
      <p:sp>
        <p:nvSpPr>
          <p:cNvPr id="24" name="TextBox 23">
            <a:extLst>
              <a:ext uri="{FF2B5EF4-FFF2-40B4-BE49-F238E27FC236}">
                <a16:creationId xmlns:a16="http://schemas.microsoft.com/office/drawing/2014/main" id="{3D920C1C-D75C-4166-F38B-1C5F05DB1C83}"/>
              </a:ext>
            </a:extLst>
          </p:cNvPr>
          <p:cNvSpPr txBox="1"/>
          <p:nvPr/>
        </p:nvSpPr>
        <p:spPr>
          <a:xfrm>
            <a:off x="2383513" y="4634678"/>
            <a:ext cx="4129418"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200" b="1" i="0" u="none" strike="noStrike" cap="none" normalizeH="0" baseline="0" noProof="0" dirty="0">
                <a:ln>
                  <a:noFill/>
                </a:ln>
                <a:solidFill>
                  <a:srgbClr val="0092D4"/>
                </a:solidFill>
                <a:effectLst/>
                <a:uLnTx/>
                <a:uFillTx/>
                <a:latin typeface="Corbel" panose="020B0503020204020204" pitchFamily="34" charset="0"/>
                <a:ea typeface="+mn-ea"/>
                <a:cs typeface="+mn-cs"/>
              </a:rPr>
              <a:t>Primeras licencias para las vacunas materna y para adultos mayores. La OPS recomienda la vacuna materna: </a:t>
            </a:r>
            <a:r>
              <a:rPr kumimoji="0" lang="es-419" sz="1050" b="0" i="0" u="none" strike="noStrike" cap="none" normalizeH="0" baseline="0" noProof="0" dirty="0">
                <a:ln>
                  <a:noFill/>
                </a:ln>
                <a:solidFill>
                  <a:srgbClr val="000000"/>
                </a:solidFill>
                <a:effectLst/>
                <a:uLnTx/>
                <a:uFillTx/>
                <a:latin typeface="Corbel" panose="020B0503020204020204" pitchFamily="34" charset="0"/>
                <a:ea typeface="+mn-ea"/>
                <a:cs typeface="+mn-cs"/>
              </a:rPr>
              <a:t>vacunas recombinantes pre-F</a:t>
            </a:r>
          </a:p>
        </p:txBody>
      </p:sp>
      <p:sp>
        <p:nvSpPr>
          <p:cNvPr id="27" name="TextBox 26">
            <a:extLst>
              <a:ext uri="{FF2B5EF4-FFF2-40B4-BE49-F238E27FC236}">
                <a16:creationId xmlns:a16="http://schemas.microsoft.com/office/drawing/2014/main" id="{DCFC1FF4-2E4C-5284-DE64-A20D2B97F8E1}"/>
              </a:ext>
            </a:extLst>
          </p:cNvPr>
          <p:cNvSpPr txBox="1"/>
          <p:nvPr/>
        </p:nvSpPr>
        <p:spPr>
          <a:xfrm>
            <a:off x="2400559" y="4181878"/>
            <a:ext cx="4079261" cy="446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200" b="1" i="0" u="none" strike="noStrike" cap="none" normalizeH="0" baseline="0" noProof="0" dirty="0">
                <a:ln>
                  <a:noFill/>
                </a:ln>
                <a:solidFill>
                  <a:srgbClr val="0092D4"/>
                </a:solidFill>
                <a:effectLst/>
                <a:uLnTx/>
                <a:uFillTx/>
                <a:latin typeface="Corbel" panose="020B0503020204020204" pitchFamily="34" charset="0"/>
                <a:ea typeface="+mn-ea"/>
                <a:cs typeface="+mn-cs"/>
              </a:rPr>
              <a:t>Primera licencia para un </a:t>
            </a:r>
            <a:r>
              <a:rPr kumimoji="0" lang="es-419" sz="1200" b="1" i="0" u="none" strike="noStrike" cap="none" normalizeH="0" baseline="0" noProof="0" dirty="0" err="1">
                <a:ln>
                  <a:noFill/>
                </a:ln>
                <a:solidFill>
                  <a:srgbClr val="0092D4"/>
                </a:solidFill>
                <a:effectLst/>
                <a:uLnTx/>
                <a:uFillTx/>
                <a:latin typeface="Corbel" panose="020B0503020204020204" pitchFamily="34" charset="0"/>
                <a:ea typeface="+mn-ea"/>
                <a:cs typeface="+mn-cs"/>
              </a:rPr>
              <a:t>mAb</a:t>
            </a:r>
            <a:r>
              <a:rPr kumimoji="0" lang="es-419" sz="1200" b="1" i="0" u="none" strike="noStrike" cap="none" normalizeH="0" baseline="0" noProof="0" dirty="0">
                <a:ln>
                  <a:noFill/>
                </a:ln>
                <a:solidFill>
                  <a:srgbClr val="0092D4"/>
                </a:solidFill>
                <a:effectLst/>
                <a:uLnTx/>
                <a:uFillTx/>
                <a:latin typeface="Corbel" panose="020B0503020204020204" pitchFamily="34" charset="0"/>
                <a:ea typeface="+mn-ea"/>
                <a:cs typeface="+mn-cs"/>
              </a:rPr>
              <a:t> de acción prolongada </a:t>
            </a:r>
            <a:r>
              <a:rPr kumimoji="0" lang="es-419" sz="1050" b="0" i="0" u="none" strike="noStrike" cap="none" normalizeH="0" baseline="0" noProof="0" dirty="0" err="1">
                <a:ln>
                  <a:noFill/>
                </a:ln>
                <a:solidFill>
                  <a:srgbClr val="000000"/>
                </a:solidFill>
                <a:effectLst/>
                <a:uLnTx/>
                <a:uFillTx/>
                <a:latin typeface="Corbel" panose="020B0503020204020204" pitchFamily="34" charset="0"/>
                <a:ea typeface="+mn-ea"/>
                <a:cs typeface="+mn-cs"/>
              </a:rPr>
              <a:t>Nirsevimab</a:t>
            </a:r>
            <a:r>
              <a:rPr kumimoji="0" lang="es-419" sz="1050" b="0" i="0" u="none" strike="noStrike" cap="none" normalizeH="0" baseline="0" noProof="0" dirty="0">
                <a:ln>
                  <a:noFill/>
                </a:ln>
                <a:solidFill>
                  <a:srgbClr val="000000"/>
                </a:solidFill>
                <a:effectLst/>
                <a:uLnTx/>
                <a:uFillTx/>
                <a:latin typeface="Corbel" panose="020B0503020204020204" pitchFamily="34" charset="0"/>
                <a:ea typeface="+mn-ea"/>
                <a:cs typeface="+mn-cs"/>
              </a:rPr>
              <a:t> (pre-F)</a:t>
            </a:r>
          </a:p>
        </p:txBody>
      </p:sp>
      <p:sp>
        <p:nvSpPr>
          <p:cNvPr id="26" name="TextBox 25">
            <a:extLst>
              <a:ext uri="{FF2B5EF4-FFF2-40B4-BE49-F238E27FC236}">
                <a16:creationId xmlns:a16="http://schemas.microsoft.com/office/drawing/2014/main" id="{64781D0F-4483-988E-1819-F05A812443D9}"/>
              </a:ext>
            </a:extLst>
          </p:cNvPr>
          <p:cNvSpPr txBox="1"/>
          <p:nvPr/>
        </p:nvSpPr>
        <p:spPr>
          <a:xfrm>
            <a:off x="2390121" y="5367864"/>
            <a:ext cx="453296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200" b="1" i="0" u="none" strike="noStrike" cap="none" normalizeH="0" baseline="0" noProof="0" dirty="0">
                <a:ln>
                  <a:noFill/>
                </a:ln>
                <a:solidFill>
                  <a:srgbClr val="0092D4"/>
                </a:solidFill>
                <a:effectLst/>
                <a:uLnTx/>
                <a:uFillTx/>
                <a:latin typeface="Corbel" panose="020B0503020204020204" pitchFamily="34" charset="0"/>
                <a:ea typeface="+mn-ea"/>
                <a:cs typeface="+mn-cs"/>
              </a:rPr>
              <a:t>La OMS recomienda la introducción de la vacuna materna y </a:t>
            </a:r>
            <a:r>
              <a:rPr kumimoji="0" lang="es-419" sz="1200" b="1" i="0" u="none" strike="noStrike" cap="none" normalizeH="0" baseline="0" noProof="0" dirty="0" err="1">
                <a:ln>
                  <a:noFill/>
                </a:ln>
                <a:solidFill>
                  <a:srgbClr val="0092D4"/>
                </a:solidFill>
                <a:effectLst/>
                <a:uLnTx/>
                <a:uFillTx/>
                <a:latin typeface="Corbel" panose="020B0503020204020204" pitchFamily="34" charset="0"/>
                <a:ea typeface="+mn-ea"/>
                <a:cs typeface="+mn-cs"/>
              </a:rPr>
              <a:t>mAb</a:t>
            </a:r>
            <a:r>
              <a:rPr kumimoji="0" lang="es-419" sz="1200" b="1" i="0" u="none" strike="noStrike" cap="none" normalizeH="0" baseline="0" noProof="0" dirty="0">
                <a:ln>
                  <a:noFill/>
                </a:ln>
                <a:solidFill>
                  <a:srgbClr val="0092D4"/>
                </a:solidFill>
                <a:effectLst/>
                <a:uLnTx/>
                <a:uFillTx/>
                <a:latin typeface="Corbel" panose="020B0503020204020204" pitchFamily="34" charset="0"/>
                <a:ea typeface="+mn-ea"/>
                <a:cs typeface="+mn-cs"/>
              </a:rPr>
              <a:t> de acción prolongada en todos los países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28" name="Straight Connector 27">
            <a:extLst>
              <a:ext uri="{FF2B5EF4-FFF2-40B4-BE49-F238E27FC236}">
                <a16:creationId xmlns:a16="http://schemas.microsoft.com/office/drawing/2014/main" id="{7933C8AC-6D33-985D-A391-0906EA9B2FE6}"/>
              </a:ext>
            </a:extLst>
          </p:cNvPr>
          <p:cNvCxnSpPr/>
          <p:nvPr/>
        </p:nvCxnSpPr>
        <p:spPr>
          <a:xfrm>
            <a:off x="1916236" y="5510185"/>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2DDB7EC-70F5-4981-8F14-2F665F671CC3}"/>
              </a:ext>
            </a:extLst>
          </p:cNvPr>
          <p:cNvSpPr txBox="1"/>
          <p:nvPr/>
        </p:nvSpPr>
        <p:spPr>
          <a:xfrm>
            <a:off x="951630" y="5274719"/>
            <a:ext cx="9889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419" sz="1800" b="1" i="0" u="none" strike="noStrike" cap="none" normalizeH="0" baseline="0" noProof="0">
                <a:ln>
                  <a:noFill/>
                </a:ln>
                <a:solidFill>
                  <a:srgbClr val="000000"/>
                </a:solidFill>
                <a:effectLst/>
                <a:uLnTx/>
                <a:uFillTx/>
                <a:latin typeface="Corbel" panose="020B0503020204020204"/>
                <a:ea typeface="+mn-ea"/>
                <a:cs typeface="+mn-cs"/>
              </a:rPr>
              <a:t>2024</a:t>
            </a:r>
          </a:p>
        </p:txBody>
      </p:sp>
      <p:sp>
        <p:nvSpPr>
          <p:cNvPr id="20" name="object 264">
            <a:extLst>
              <a:ext uri="{FF2B5EF4-FFF2-40B4-BE49-F238E27FC236}">
                <a16:creationId xmlns:a16="http://schemas.microsoft.com/office/drawing/2014/main" id="{9A6A1FAB-DACD-2344-2487-E246A7A5AAF9}"/>
              </a:ext>
            </a:extLst>
          </p:cNvPr>
          <p:cNvSpPr/>
          <p:nvPr/>
        </p:nvSpPr>
        <p:spPr>
          <a:xfrm>
            <a:off x="8624697" y="4511558"/>
            <a:ext cx="1007991" cy="800088"/>
          </a:xfrm>
          <a:custGeom>
            <a:avLst/>
            <a:gdLst/>
            <a:ahLst/>
            <a:cxnLst/>
            <a:rect l="l" t="t" r="r" b="b"/>
            <a:pathLst>
              <a:path w="1157604" h="918845">
                <a:moveTo>
                  <a:pt x="12700" y="6350"/>
                </a:moveTo>
                <a:lnTo>
                  <a:pt x="10833" y="1866"/>
                </a:lnTo>
                <a:lnTo>
                  <a:pt x="6350" y="0"/>
                </a:lnTo>
                <a:lnTo>
                  <a:pt x="1854" y="1866"/>
                </a:lnTo>
                <a:lnTo>
                  <a:pt x="0" y="6350"/>
                </a:lnTo>
                <a:lnTo>
                  <a:pt x="1854" y="10845"/>
                </a:lnTo>
                <a:lnTo>
                  <a:pt x="6350" y="12700"/>
                </a:lnTo>
                <a:lnTo>
                  <a:pt x="10833" y="10845"/>
                </a:lnTo>
                <a:lnTo>
                  <a:pt x="12700" y="6350"/>
                </a:lnTo>
                <a:close/>
              </a:path>
              <a:path w="1157604" h="918845">
                <a:moveTo>
                  <a:pt x="1157008" y="912291"/>
                </a:moveTo>
                <a:lnTo>
                  <a:pt x="1155141" y="907808"/>
                </a:lnTo>
                <a:lnTo>
                  <a:pt x="1150658" y="905941"/>
                </a:lnTo>
                <a:lnTo>
                  <a:pt x="1146162" y="907808"/>
                </a:lnTo>
                <a:lnTo>
                  <a:pt x="1144308" y="912291"/>
                </a:lnTo>
                <a:lnTo>
                  <a:pt x="1146162" y="916787"/>
                </a:lnTo>
                <a:lnTo>
                  <a:pt x="1150658" y="918641"/>
                </a:lnTo>
                <a:lnTo>
                  <a:pt x="1155141" y="916787"/>
                </a:lnTo>
                <a:lnTo>
                  <a:pt x="1157008" y="912291"/>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2" name="object 266">
            <a:extLst>
              <a:ext uri="{FF2B5EF4-FFF2-40B4-BE49-F238E27FC236}">
                <a16:creationId xmlns:a16="http://schemas.microsoft.com/office/drawing/2014/main" id="{4187BA04-4578-EB19-51BD-72F9A5651760}"/>
              </a:ext>
            </a:extLst>
          </p:cNvPr>
          <p:cNvSpPr/>
          <p:nvPr/>
        </p:nvSpPr>
        <p:spPr>
          <a:xfrm>
            <a:off x="11105462" y="4470620"/>
            <a:ext cx="760831" cy="841006"/>
          </a:xfrm>
          <a:custGeom>
            <a:avLst/>
            <a:gdLst/>
            <a:ahLst/>
            <a:cxnLst/>
            <a:rect l="l" t="t" r="r" b="b"/>
            <a:pathLst>
              <a:path w="873759" h="965834">
                <a:moveTo>
                  <a:pt x="12700" y="959307"/>
                </a:moveTo>
                <a:lnTo>
                  <a:pt x="10833" y="954824"/>
                </a:lnTo>
                <a:lnTo>
                  <a:pt x="6350" y="952957"/>
                </a:lnTo>
                <a:lnTo>
                  <a:pt x="1854" y="954824"/>
                </a:lnTo>
                <a:lnTo>
                  <a:pt x="0" y="959307"/>
                </a:lnTo>
                <a:lnTo>
                  <a:pt x="1854" y="963803"/>
                </a:lnTo>
                <a:lnTo>
                  <a:pt x="6350" y="965657"/>
                </a:lnTo>
                <a:lnTo>
                  <a:pt x="10833" y="963803"/>
                </a:lnTo>
                <a:lnTo>
                  <a:pt x="12700" y="959307"/>
                </a:lnTo>
                <a:close/>
              </a:path>
              <a:path w="873759" h="965834">
                <a:moveTo>
                  <a:pt x="873252" y="6350"/>
                </a:moveTo>
                <a:lnTo>
                  <a:pt x="871385" y="1866"/>
                </a:lnTo>
                <a:lnTo>
                  <a:pt x="866902" y="0"/>
                </a:lnTo>
                <a:lnTo>
                  <a:pt x="862406" y="1866"/>
                </a:lnTo>
                <a:lnTo>
                  <a:pt x="860552" y="6350"/>
                </a:lnTo>
                <a:lnTo>
                  <a:pt x="862406" y="10845"/>
                </a:lnTo>
                <a:lnTo>
                  <a:pt x="866902" y="12700"/>
                </a:lnTo>
                <a:lnTo>
                  <a:pt x="871385" y="10845"/>
                </a:lnTo>
                <a:lnTo>
                  <a:pt x="873252" y="6350"/>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9" name="object 258">
            <a:extLst>
              <a:ext uri="{FF2B5EF4-FFF2-40B4-BE49-F238E27FC236}">
                <a16:creationId xmlns:a16="http://schemas.microsoft.com/office/drawing/2014/main" id="{E7C25D33-791B-5CD6-8BA4-6CAE342DCC4D}"/>
              </a:ext>
            </a:extLst>
          </p:cNvPr>
          <p:cNvSpPr/>
          <p:nvPr/>
        </p:nvSpPr>
        <p:spPr>
          <a:xfrm>
            <a:off x="7049889" y="5205902"/>
            <a:ext cx="1108623" cy="770231"/>
          </a:xfrm>
          <a:custGeom>
            <a:avLst/>
            <a:gdLst/>
            <a:ahLst/>
            <a:cxnLst/>
            <a:rect l="l" t="t" r="r" b="b"/>
            <a:pathLst>
              <a:path w="1273175" h="884554">
                <a:moveTo>
                  <a:pt x="0" y="884504"/>
                </a:moveTo>
                <a:lnTo>
                  <a:pt x="1272882" y="884504"/>
                </a:lnTo>
                <a:lnTo>
                  <a:pt x="1272882" y="0"/>
                </a:lnTo>
                <a:lnTo>
                  <a:pt x="0" y="0"/>
                </a:lnTo>
                <a:lnTo>
                  <a:pt x="0" y="884504"/>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1" name="object 256">
            <a:extLst>
              <a:ext uri="{FF2B5EF4-FFF2-40B4-BE49-F238E27FC236}">
                <a16:creationId xmlns:a16="http://schemas.microsoft.com/office/drawing/2014/main" id="{FE0E97AA-EA2A-1F05-9F27-19CD5480E422}"/>
              </a:ext>
            </a:extLst>
          </p:cNvPr>
          <p:cNvSpPr/>
          <p:nvPr/>
        </p:nvSpPr>
        <p:spPr>
          <a:xfrm>
            <a:off x="10452330" y="4405556"/>
            <a:ext cx="460836" cy="373492"/>
          </a:xfrm>
          <a:custGeom>
            <a:avLst/>
            <a:gdLst/>
            <a:ahLst/>
            <a:cxnLst/>
            <a:rect l="l" t="t" r="r" b="b"/>
            <a:pathLst>
              <a:path w="1807209" h="401954">
                <a:moveTo>
                  <a:pt x="0" y="401777"/>
                </a:moveTo>
                <a:lnTo>
                  <a:pt x="1807209" y="401777"/>
                </a:lnTo>
                <a:lnTo>
                  <a:pt x="1807209" y="0"/>
                </a:lnTo>
                <a:lnTo>
                  <a:pt x="0" y="0"/>
                </a:lnTo>
                <a:lnTo>
                  <a:pt x="0" y="401777"/>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3" name="object 258">
            <a:extLst>
              <a:ext uri="{FF2B5EF4-FFF2-40B4-BE49-F238E27FC236}">
                <a16:creationId xmlns:a16="http://schemas.microsoft.com/office/drawing/2014/main" id="{34B09DA8-F65D-0FFA-C778-0246030A052F}"/>
              </a:ext>
            </a:extLst>
          </p:cNvPr>
          <p:cNvSpPr/>
          <p:nvPr/>
        </p:nvSpPr>
        <p:spPr>
          <a:xfrm>
            <a:off x="8892848" y="5209150"/>
            <a:ext cx="1106424" cy="770231"/>
          </a:xfrm>
          <a:custGeom>
            <a:avLst/>
            <a:gdLst/>
            <a:ahLst/>
            <a:cxnLst/>
            <a:rect l="l" t="t" r="r" b="b"/>
            <a:pathLst>
              <a:path w="1273175" h="884554">
                <a:moveTo>
                  <a:pt x="0" y="884504"/>
                </a:moveTo>
                <a:lnTo>
                  <a:pt x="1272882" y="884504"/>
                </a:lnTo>
                <a:lnTo>
                  <a:pt x="1272882" y="0"/>
                </a:lnTo>
                <a:lnTo>
                  <a:pt x="0" y="0"/>
                </a:lnTo>
                <a:lnTo>
                  <a:pt x="0" y="884504"/>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4" name="object 262">
            <a:extLst>
              <a:ext uri="{FF2B5EF4-FFF2-40B4-BE49-F238E27FC236}">
                <a16:creationId xmlns:a16="http://schemas.microsoft.com/office/drawing/2014/main" id="{0DFB304D-4A23-F5D6-8342-1E75C73FB5F4}"/>
              </a:ext>
            </a:extLst>
          </p:cNvPr>
          <p:cNvSpPr/>
          <p:nvPr/>
        </p:nvSpPr>
        <p:spPr>
          <a:xfrm>
            <a:off x="10686833" y="5210360"/>
            <a:ext cx="1108623" cy="776962"/>
          </a:xfrm>
          <a:custGeom>
            <a:avLst/>
            <a:gdLst/>
            <a:ahLst/>
            <a:cxnLst/>
            <a:rect l="l" t="t" r="r" b="b"/>
            <a:pathLst>
              <a:path w="1273175" h="884554">
                <a:moveTo>
                  <a:pt x="0" y="884504"/>
                </a:moveTo>
                <a:lnTo>
                  <a:pt x="1272882" y="884504"/>
                </a:lnTo>
                <a:lnTo>
                  <a:pt x="1272882" y="0"/>
                </a:lnTo>
                <a:lnTo>
                  <a:pt x="0" y="0"/>
                </a:lnTo>
                <a:lnTo>
                  <a:pt x="0" y="884504"/>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5" name="object 264">
            <a:extLst>
              <a:ext uri="{FF2B5EF4-FFF2-40B4-BE49-F238E27FC236}">
                <a16:creationId xmlns:a16="http://schemas.microsoft.com/office/drawing/2014/main" id="{9B9C6FA1-2591-6AFC-7287-7CEBD08134D4}"/>
              </a:ext>
            </a:extLst>
          </p:cNvPr>
          <p:cNvSpPr/>
          <p:nvPr/>
        </p:nvSpPr>
        <p:spPr>
          <a:xfrm>
            <a:off x="8624697" y="4511558"/>
            <a:ext cx="1007991" cy="800088"/>
          </a:xfrm>
          <a:custGeom>
            <a:avLst/>
            <a:gdLst/>
            <a:ahLst/>
            <a:cxnLst/>
            <a:rect l="l" t="t" r="r" b="b"/>
            <a:pathLst>
              <a:path w="1157604" h="918845">
                <a:moveTo>
                  <a:pt x="12700" y="6350"/>
                </a:moveTo>
                <a:lnTo>
                  <a:pt x="10833" y="1866"/>
                </a:lnTo>
                <a:lnTo>
                  <a:pt x="6350" y="0"/>
                </a:lnTo>
                <a:lnTo>
                  <a:pt x="1854" y="1866"/>
                </a:lnTo>
                <a:lnTo>
                  <a:pt x="0" y="6350"/>
                </a:lnTo>
                <a:lnTo>
                  <a:pt x="1854" y="10845"/>
                </a:lnTo>
                <a:lnTo>
                  <a:pt x="6350" y="12700"/>
                </a:lnTo>
                <a:lnTo>
                  <a:pt x="10833" y="10845"/>
                </a:lnTo>
                <a:lnTo>
                  <a:pt x="12700" y="6350"/>
                </a:lnTo>
                <a:close/>
              </a:path>
              <a:path w="1157604" h="918845">
                <a:moveTo>
                  <a:pt x="1157008" y="912291"/>
                </a:moveTo>
                <a:lnTo>
                  <a:pt x="1155141" y="907808"/>
                </a:lnTo>
                <a:lnTo>
                  <a:pt x="1150658" y="905941"/>
                </a:lnTo>
                <a:lnTo>
                  <a:pt x="1146162" y="907808"/>
                </a:lnTo>
                <a:lnTo>
                  <a:pt x="1144308" y="912291"/>
                </a:lnTo>
                <a:lnTo>
                  <a:pt x="1146162" y="916787"/>
                </a:lnTo>
                <a:lnTo>
                  <a:pt x="1150658" y="918641"/>
                </a:lnTo>
                <a:lnTo>
                  <a:pt x="1155141" y="916787"/>
                </a:lnTo>
                <a:lnTo>
                  <a:pt x="1157008" y="912291"/>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6" name="object 266">
            <a:extLst>
              <a:ext uri="{FF2B5EF4-FFF2-40B4-BE49-F238E27FC236}">
                <a16:creationId xmlns:a16="http://schemas.microsoft.com/office/drawing/2014/main" id="{2DD5B4A7-3FA2-6E9C-C994-7017B5080DE5}"/>
              </a:ext>
            </a:extLst>
          </p:cNvPr>
          <p:cNvSpPr/>
          <p:nvPr/>
        </p:nvSpPr>
        <p:spPr>
          <a:xfrm>
            <a:off x="11105462" y="4470620"/>
            <a:ext cx="760831" cy="841006"/>
          </a:xfrm>
          <a:custGeom>
            <a:avLst/>
            <a:gdLst/>
            <a:ahLst/>
            <a:cxnLst/>
            <a:rect l="l" t="t" r="r" b="b"/>
            <a:pathLst>
              <a:path w="873759" h="965834">
                <a:moveTo>
                  <a:pt x="12700" y="959307"/>
                </a:moveTo>
                <a:lnTo>
                  <a:pt x="10833" y="954824"/>
                </a:lnTo>
                <a:lnTo>
                  <a:pt x="6350" y="952957"/>
                </a:lnTo>
                <a:lnTo>
                  <a:pt x="1854" y="954824"/>
                </a:lnTo>
                <a:lnTo>
                  <a:pt x="0" y="959307"/>
                </a:lnTo>
                <a:lnTo>
                  <a:pt x="1854" y="963803"/>
                </a:lnTo>
                <a:lnTo>
                  <a:pt x="6350" y="965657"/>
                </a:lnTo>
                <a:lnTo>
                  <a:pt x="10833" y="963803"/>
                </a:lnTo>
                <a:lnTo>
                  <a:pt x="12700" y="959307"/>
                </a:lnTo>
                <a:close/>
              </a:path>
              <a:path w="873759" h="965834">
                <a:moveTo>
                  <a:pt x="873252" y="6350"/>
                </a:moveTo>
                <a:lnTo>
                  <a:pt x="871385" y="1866"/>
                </a:lnTo>
                <a:lnTo>
                  <a:pt x="866902" y="0"/>
                </a:lnTo>
                <a:lnTo>
                  <a:pt x="862406" y="1866"/>
                </a:lnTo>
                <a:lnTo>
                  <a:pt x="860552" y="6350"/>
                </a:lnTo>
                <a:lnTo>
                  <a:pt x="862406" y="10845"/>
                </a:lnTo>
                <a:lnTo>
                  <a:pt x="866902" y="12700"/>
                </a:lnTo>
                <a:lnTo>
                  <a:pt x="871385" y="10845"/>
                </a:lnTo>
                <a:lnTo>
                  <a:pt x="873252" y="6350"/>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7" name="TextBox 56">
            <a:extLst>
              <a:ext uri="{FF2B5EF4-FFF2-40B4-BE49-F238E27FC236}">
                <a16:creationId xmlns:a16="http://schemas.microsoft.com/office/drawing/2014/main" id="{DD906C16-6DDF-7F3B-6A67-DF8497CD1207}"/>
              </a:ext>
            </a:extLst>
          </p:cNvPr>
          <p:cNvSpPr txBox="1"/>
          <p:nvPr/>
        </p:nvSpPr>
        <p:spPr>
          <a:xfrm>
            <a:off x="6473600" y="4858506"/>
            <a:ext cx="4855735" cy="215444"/>
          </a:xfrm>
          <a:prstGeom prst="rect">
            <a:avLst/>
          </a:prstGeom>
          <a:solidFill>
            <a:schemeClr val="bg1"/>
          </a:solid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400" b="0" i="0" u="none" strike="noStrike" cap="none" normalizeH="0" baseline="0" noProof="0">
                <a:ln>
                  <a:noFill/>
                </a:ln>
                <a:solidFill>
                  <a:srgbClr val="0092D4"/>
                </a:solidFill>
                <a:effectLst/>
                <a:uLnTx/>
                <a:uFillTx/>
                <a:latin typeface="Corbel" panose="020B0503020204020204"/>
                <a:ea typeface="+mn-ea"/>
                <a:cs typeface="+mn-cs"/>
              </a:rPr>
              <a:t>www.path.org/resources/rsv-vaccine-and-mab-snapshot/</a:t>
            </a:r>
          </a:p>
        </p:txBody>
      </p:sp>
      <p:sp>
        <p:nvSpPr>
          <p:cNvPr id="58" name="object 248">
            <a:extLst>
              <a:ext uri="{FF2B5EF4-FFF2-40B4-BE49-F238E27FC236}">
                <a16:creationId xmlns:a16="http://schemas.microsoft.com/office/drawing/2014/main" id="{BEE4B662-1A9B-DB20-C122-1072C7E2E73C}"/>
              </a:ext>
            </a:extLst>
          </p:cNvPr>
          <p:cNvSpPr/>
          <p:nvPr/>
        </p:nvSpPr>
        <p:spPr>
          <a:xfrm>
            <a:off x="10913166" y="4405557"/>
            <a:ext cx="481008" cy="373491"/>
          </a:xfrm>
          <a:custGeom>
            <a:avLst/>
            <a:gdLst/>
            <a:ahLst/>
            <a:cxnLst/>
            <a:rect l="l" t="t" r="r" b="b"/>
            <a:pathLst>
              <a:path w="575945" h="401954">
                <a:moveTo>
                  <a:pt x="0" y="401777"/>
                </a:moveTo>
                <a:lnTo>
                  <a:pt x="575513" y="401777"/>
                </a:lnTo>
                <a:lnTo>
                  <a:pt x="575513" y="0"/>
                </a:lnTo>
                <a:lnTo>
                  <a:pt x="0" y="0"/>
                </a:lnTo>
                <a:lnTo>
                  <a:pt x="0" y="401777"/>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9" name="object 263">
            <a:extLst>
              <a:ext uri="{FF2B5EF4-FFF2-40B4-BE49-F238E27FC236}">
                <a16:creationId xmlns:a16="http://schemas.microsoft.com/office/drawing/2014/main" id="{C68CAD46-3CF4-EDE1-81E8-1D21A547B525}"/>
              </a:ext>
            </a:extLst>
          </p:cNvPr>
          <p:cNvSpPr/>
          <p:nvPr/>
        </p:nvSpPr>
        <p:spPr>
          <a:xfrm flipH="1">
            <a:off x="7631794" y="1942441"/>
            <a:ext cx="3556870" cy="3262905"/>
          </a:xfrm>
          <a:custGeom>
            <a:avLst/>
            <a:gdLst/>
            <a:ahLst/>
            <a:cxnLst/>
            <a:rect l="l" t="t" r="r" b="b"/>
            <a:pathLst>
              <a:path w="1114425" h="882650">
                <a:moveTo>
                  <a:pt x="1114196" y="882103"/>
                </a:moveTo>
                <a:lnTo>
                  <a:pt x="0" y="0"/>
                </a:lnTo>
              </a:path>
            </a:pathLst>
          </a:custGeom>
          <a:ln w="12700">
            <a:solidFill>
              <a:srgbClr val="D71E62"/>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0" name="object 263">
            <a:extLst>
              <a:ext uri="{FF2B5EF4-FFF2-40B4-BE49-F238E27FC236}">
                <a16:creationId xmlns:a16="http://schemas.microsoft.com/office/drawing/2014/main" id="{E107605E-077B-A7BE-C40F-54CDDEBDAB7F}"/>
              </a:ext>
            </a:extLst>
          </p:cNvPr>
          <p:cNvSpPr/>
          <p:nvPr/>
        </p:nvSpPr>
        <p:spPr>
          <a:xfrm flipH="1">
            <a:off x="9160880" y="4786989"/>
            <a:ext cx="1477207" cy="413010"/>
          </a:xfrm>
          <a:custGeom>
            <a:avLst/>
            <a:gdLst/>
            <a:ahLst/>
            <a:cxnLst/>
            <a:rect l="l" t="t" r="r" b="b"/>
            <a:pathLst>
              <a:path w="1114425" h="882650">
                <a:moveTo>
                  <a:pt x="1114196" y="882103"/>
                </a:moveTo>
                <a:lnTo>
                  <a:pt x="0" y="0"/>
                </a:lnTo>
              </a:path>
            </a:pathLst>
          </a:custGeom>
          <a:ln w="12700">
            <a:solidFill>
              <a:srgbClr val="D71E62"/>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1" name="object 263">
            <a:extLst>
              <a:ext uri="{FF2B5EF4-FFF2-40B4-BE49-F238E27FC236}">
                <a16:creationId xmlns:a16="http://schemas.microsoft.com/office/drawing/2014/main" id="{5172780F-4994-F697-1C7D-9BE5BDB40EBF}"/>
              </a:ext>
            </a:extLst>
          </p:cNvPr>
          <p:cNvSpPr/>
          <p:nvPr/>
        </p:nvSpPr>
        <p:spPr>
          <a:xfrm flipV="1">
            <a:off x="11188665" y="4794949"/>
            <a:ext cx="45719" cy="358099"/>
          </a:xfrm>
          <a:custGeom>
            <a:avLst/>
            <a:gdLst/>
            <a:ahLst/>
            <a:cxnLst/>
            <a:rect l="l" t="t" r="r" b="b"/>
            <a:pathLst>
              <a:path w="1114425" h="882650">
                <a:moveTo>
                  <a:pt x="1114196" y="882103"/>
                </a:moveTo>
                <a:lnTo>
                  <a:pt x="0" y="0"/>
                </a:lnTo>
              </a:path>
            </a:pathLst>
          </a:custGeom>
          <a:ln w="12700">
            <a:solidFill>
              <a:srgbClr val="D71E62"/>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3" name="object 248">
            <a:extLst>
              <a:ext uri="{FF2B5EF4-FFF2-40B4-BE49-F238E27FC236}">
                <a16:creationId xmlns:a16="http://schemas.microsoft.com/office/drawing/2014/main" id="{7EE599C8-6BF2-0BF9-A862-D9AE39FC495B}"/>
              </a:ext>
            </a:extLst>
          </p:cNvPr>
          <p:cNvSpPr/>
          <p:nvPr/>
        </p:nvSpPr>
        <p:spPr>
          <a:xfrm>
            <a:off x="10915739" y="1521830"/>
            <a:ext cx="488254" cy="412670"/>
          </a:xfrm>
          <a:custGeom>
            <a:avLst/>
            <a:gdLst/>
            <a:ahLst/>
            <a:cxnLst/>
            <a:rect l="l" t="t" r="r" b="b"/>
            <a:pathLst>
              <a:path w="575945" h="401954">
                <a:moveTo>
                  <a:pt x="0" y="401777"/>
                </a:moveTo>
                <a:lnTo>
                  <a:pt x="575513" y="401777"/>
                </a:lnTo>
                <a:lnTo>
                  <a:pt x="575513" y="0"/>
                </a:lnTo>
                <a:lnTo>
                  <a:pt x="0" y="0"/>
                </a:lnTo>
                <a:lnTo>
                  <a:pt x="0" y="401777"/>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1" name="TextBox 30">
            <a:extLst>
              <a:ext uri="{FF2B5EF4-FFF2-40B4-BE49-F238E27FC236}">
                <a16:creationId xmlns:a16="http://schemas.microsoft.com/office/drawing/2014/main" id="{C977F977-359D-E71F-BF75-25ABECA3EA81}"/>
              </a:ext>
            </a:extLst>
          </p:cNvPr>
          <p:cNvSpPr txBox="1"/>
          <p:nvPr/>
        </p:nvSpPr>
        <p:spPr>
          <a:xfrm>
            <a:off x="2392621" y="5865035"/>
            <a:ext cx="4565089" cy="646331"/>
          </a:xfrm>
          <a:prstGeom prst="rect">
            <a:avLst/>
          </a:prstGeom>
          <a:noFill/>
        </p:spPr>
        <p:txBody>
          <a:bodyPr wrap="square" rtlCol="0">
            <a:spAutoFit/>
          </a:bodyPr>
          <a:lstStyle/>
          <a:p>
            <a:pPr lvl="0">
              <a:defRPr/>
            </a:pPr>
            <a:r>
              <a:rPr kumimoji="0" lang="es-419" sz="1200" b="1" i="0" u="none" strike="noStrike" cap="none" normalizeH="0" baseline="0" noProof="0" dirty="0">
                <a:ln>
                  <a:noFill/>
                </a:ln>
                <a:solidFill>
                  <a:srgbClr val="0092D4"/>
                </a:solidFill>
                <a:effectLst/>
                <a:uLnTx/>
                <a:uFillTx/>
                <a:latin typeface="Corbel" panose="020B0503020204020204" pitchFamily="34" charset="0"/>
                <a:ea typeface="+mn-ea"/>
                <a:cs typeface="+mn-cs"/>
              </a:rPr>
              <a:t>La vacuna materna contra el VSR obtiene la precalificación de la OMS y el compromiso de recibir ayuda de </a:t>
            </a:r>
            <a:r>
              <a:rPr kumimoji="0" lang="es-419" sz="1200" b="1" i="0" u="none" strike="noStrike" cap="none" normalizeH="0" baseline="0" noProof="0" dirty="0" err="1">
                <a:ln>
                  <a:noFill/>
                </a:ln>
                <a:solidFill>
                  <a:srgbClr val="0092D4"/>
                </a:solidFill>
                <a:effectLst/>
                <a:uLnTx/>
                <a:uFillTx/>
                <a:latin typeface="Corbel" panose="020B0503020204020204" pitchFamily="34" charset="0"/>
                <a:ea typeface="+mn-ea"/>
                <a:cs typeface="+mn-cs"/>
              </a:rPr>
              <a:t>Gavi</a:t>
            </a:r>
            <a:r>
              <a:rPr kumimoji="0" lang="es-419" sz="1200" b="1" i="0" u="none" strike="noStrike" cap="none" normalizeH="0" baseline="0" noProof="0" dirty="0">
                <a:ln>
                  <a:noFill/>
                </a:ln>
                <a:solidFill>
                  <a:srgbClr val="0092D4"/>
                </a:solidFill>
                <a:effectLst/>
                <a:uLnTx/>
                <a:uFillTx/>
                <a:latin typeface="Corbel" panose="020B0503020204020204" pitchFamily="34" charset="0"/>
                <a:ea typeface="+mn-ea"/>
                <a:cs typeface="+mn-cs"/>
              </a:rPr>
              <a:t>; hay una segunda autorización para un </a:t>
            </a:r>
            <a:r>
              <a:rPr kumimoji="0" lang="es-419" sz="1200" b="1" i="0" u="none" strike="noStrike" cap="none" normalizeH="0" baseline="0" noProof="0" dirty="0" err="1">
                <a:ln>
                  <a:noFill/>
                </a:ln>
                <a:solidFill>
                  <a:srgbClr val="0092D4"/>
                </a:solidFill>
                <a:effectLst/>
                <a:uLnTx/>
                <a:uFillTx/>
                <a:latin typeface="Corbel" panose="020B0503020204020204" pitchFamily="34" charset="0"/>
                <a:ea typeface="+mn-ea"/>
                <a:cs typeface="+mn-cs"/>
              </a:rPr>
              <a:t>mAb</a:t>
            </a:r>
            <a:r>
              <a:rPr kumimoji="0" lang="es-419" sz="1200" b="1" i="0" u="none" strike="noStrike" cap="none" normalizeH="0" baseline="0" noProof="0" dirty="0">
                <a:ln>
                  <a:noFill/>
                </a:ln>
                <a:solidFill>
                  <a:srgbClr val="0092D4"/>
                </a:solidFill>
                <a:effectLst/>
                <a:uLnTx/>
                <a:uFillTx/>
                <a:latin typeface="Corbel" panose="020B0503020204020204" pitchFamily="34" charset="0"/>
                <a:ea typeface="+mn-ea"/>
                <a:cs typeface="+mn-cs"/>
              </a:rPr>
              <a:t> de acción prolongada, el </a:t>
            </a:r>
            <a:r>
              <a:rPr kumimoji="0" lang="es-419" sz="1200" b="1" i="0" u="none" strike="noStrike" cap="none" normalizeH="0" baseline="0" noProof="0" dirty="0" err="1">
                <a:ln>
                  <a:noFill/>
                </a:ln>
                <a:solidFill>
                  <a:srgbClr val="0092D4"/>
                </a:solidFill>
                <a:effectLst/>
                <a:uLnTx/>
                <a:uFillTx/>
                <a:latin typeface="Corbel" panose="020B0503020204020204" pitchFamily="34" charset="0"/>
                <a:ea typeface="+mn-ea"/>
                <a:cs typeface="+mn-cs"/>
              </a:rPr>
              <a:t>clesrovimab</a:t>
            </a:r>
            <a:endParaRPr kumimoji="0" lang="es-419" sz="1200" b="1" i="0" u="none" strike="noStrike" cap="none" normalizeH="0" baseline="0" noProof="0" dirty="0">
              <a:ln>
                <a:noFill/>
              </a:ln>
              <a:solidFill>
                <a:srgbClr val="0092D4"/>
              </a:solidFill>
              <a:effectLst/>
              <a:uLnTx/>
              <a:uFillTx/>
              <a:latin typeface="Corbel" panose="020B0503020204020204" pitchFamily="34" charset="0"/>
              <a:ea typeface="+mn-ea"/>
              <a:cs typeface="+mn-cs"/>
            </a:endParaRPr>
          </a:p>
        </p:txBody>
      </p:sp>
      <p:cxnSp>
        <p:nvCxnSpPr>
          <p:cNvPr id="36" name="Straight Connector 35">
            <a:extLst>
              <a:ext uri="{FF2B5EF4-FFF2-40B4-BE49-F238E27FC236}">
                <a16:creationId xmlns:a16="http://schemas.microsoft.com/office/drawing/2014/main" id="{303FA2E7-8A01-B2E9-FEB5-A356A1E8FC5E}"/>
              </a:ext>
            </a:extLst>
          </p:cNvPr>
          <p:cNvCxnSpPr/>
          <p:nvPr/>
        </p:nvCxnSpPr>
        <p:spPr>
          <a:xfrm>
            <a:off x="1918736" y="6007356"/>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C907593-10B4-C491-886F-D8CDAC67AD53}"/>
              </a:ext>
            </a:extLst>
          </p:cNvPr>
          <p:cNvSpPr txBox="1"/>
          <p:nvPr/>
        </p:nvSpPr>
        <p:spPr>
          <a:xfrm>
            <a:off x="954130" y="5771890"/>
            <a:ext cx="9889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419" sz="1800" b="1" i="0" u="none" strike="noStrike" cap="none" normalizeH="0" baseline="0" noProof="0">
                <a:ln>
                  <a:noFill/>
                </a:ln>
                <a:solidFill>
                  <a:srgbClr val="000000"/>
                </a:solidFill>
                <a:effectLst/>
                <a:uLnTx/>
                <a:uFillTx/>
                <a:latin typeface="Corbel" panose="020B0503020204020204"/>
                <a:ea typeface="+mn-ea"/>
                <a:cs typeface="+mn-cs"/>
              </a:rPr>
              <a:t>2025</a:t>
            </a:r>
          </a:p>
        </p:txBody>
      </p:sp>
      <p:sp>
        <p:nvSpPr>
          <p:cNvPr id="30" name="Footer Placeholder 57">
            <a:extLst>
              <a:ext uri="{FF2B5EF4-FFF2-40B4-BE49-F238E27FC236}">
                <a16:creationId xmlns:a16="http://schemas.microsoft.com/office/drawing/2014/main" id="{AACDAE7B-2243-1F80-EA77-C469233983F7}"/>
              </a:ext>
            </a:extLst>
          </p:cNvPr>
          <p:cNvSpPr>
            <a:spLocks noGrp="1"/>
          </p:cNvSpPr>
          <p:nvPr>
            <p:ph type="ftr" sz="quarter" idx="3"/>
          </p:nvPr>
        </p:nvSpPr>
        <p:spPr>
          <a:xfrm>
            <a:off x="6866666" y="6708725"/>
            <a:ext cx="4873214" cy="173389"/>
          </a:xfrm>
        </p:spPr>
        <p:txBody>
          <a:bodyPr/>
          <a:lstStyle/>
          <a:p>
            <a:r>
              <a:rPr lang="es-419" dirty="0"/>
              <a:t>Diapositiva original elaborada por la Organización Mundial de la Salud y PATH. Enero de 2026</a:t>
            </a:r>
          </a:p>
        </p:txBody>
      </p:sp>
      <p:pic>
        <p:nvPicPr>
          <p:cNvPr id="38" name="Picture 37">
            <a:extLst>
              <a:ext uri="{FF2B5EF4-FFF2-40B4-BE49-F238E27FC236}">
                <a16:creationId xmlns:a16="http://schemas.microsoft.com/office/drawing/2014/main" id="{C558659A-1CA4-270A-DEE6-207026CF2B03}"/>
              </a:ext>
            </a:extLst>
          </p:cNvPr>
          <p:cNvPicPr>
            <a:picLocks noChangeAspect="1"/>
          </p:cNvPicPr>
          <p:nvPr/>
        </p:nvPicPr>
        <p:blipFill>
          <a:blip r:embed="rId4"/>
          <a:stretch>
            <a:fillRect/>
          </a:stretch>
        </p:blipFill>
        <p:spPr>
          <a:xfrm>
            <a:off x="7176689" y="5232157"/>
            <a:ext cx="855022" cy="717720"/>
          </a:xfrm>
          <a:prstGeom prst="rect">
            <a:avLst/>
          </a:prstGeom>
        </p:spPr>
      </p:pic>
      <p:pic>
        <p:nvPicPr>
          <p:cNvPr id="41" name="Picture 40">
            <a:extLst>
              <a:ext uri="{FF2B5EF4-FFF2-40B4-BE49-F238E27FC236}">
                <a16:creationId xmlns:a16="http://schemas.microsoft.com/office/drawing/2014/main" id="{60260655-0B6D-9331-D621-282121EFDC36}"/>
              </a:ext>
            </a:extLst>
          </p:cNvPr>
          <p:cNvPicPr>
            <a:picLocks noChangeAspect="1"/>
          </p:cNvPicPr>
          <p:nvPr/>
        </p:nvPicPr>
        <p:blipFill>
          <a:blip r:embed="rId5"/>
          <a:stretch>
            <a:fillRect/>
          </a:stretch>
        </p:blipFill>
        <p:spPr>
          <a:xfrm>
            <a:off x="9000821" y="5250118"/>
            <a:ext cx="890477" cy="667858"/>
          </a:xfrm>
          <a:prstGeom prst="rect">
            <a:avLst/>
          </a:prstGeom>
        </p:spPr>
      </p:pic>
      <p:pic>
        <p:nvPicPr>
          <p:cNvPr id="44" name="Picture 43">
            <a:extLst>
              <a:ext uri="{FF2B5EF4-FFF2-40B4-BE49-F238E27FC236}">
                <a16:creationId xmlns:a16="http://schemas.microsoft.com/office/drawing/2014/main" id="{13947E39-1AF2-0CAB-C2BA-78ED3D67EDCD}"/>
              </a:ext>
            </a:extLst>
          </p:cNvPr>
          <p:cNvPicPr>
            <a:picLocks noChangeAspect="1"/>
          </p:cNvPicPr>
          <p:nvPr/>
        </p:nvPicPr>
        <p:blipFill>
          <a:blip r:embed="rId6"/>
          <a:stretch>
            <a:fillRect/>
          </a:stretch>
        </p:blipFill>
        <p:spPr>
          <a:xfrm>
            <a:off x="10765271" y="5239475"/>
            <a:ext cx="938006" cy="710402"/>
          </a:xfrm>
          <a:prstGeom prst="rect">
            <a:avLst/>
          </a:prstGeom>
        </p:spPr>
      </p:pic>
    </p:spTree>
    <p:extLst>
      <p:ext uri="{BB962C8B-B14F-4D97-AF65-F5344CB8AC3E}">
        <p14:creationId xmlns:p14="http://schemas.microsoft.com/office/powerpoint/2010/main" val="4116656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E351EB-7DD3-A072-F3D3-97200B66D6B3}"/>
              </a:ext>
            </a:extLst>
          </p:cNvPr>
          <p:cNvSpPr>
            <a:spLocks noGrp="1"/>
          </p:cNvSpPr>
          <p:nvPr>
            <p:ph type="title"/>
          </p:nvPr>
        </p:nvSpPr>
        <p:spPr/>
        <p:txBody>
          <a:bodyPr>
            <a:noAutofit/>
          </a:bodyPr>
          <a:lstStyle/>
          <a:p>
            <a:r>
              <a:rPr lang="es-419" sz="2800"/>
              <a:t>Nuevos productos para la prevención en los primeros años de vida</a:t>
            </a:r>
          </a:p>
        </p:txBody>
      </p:sp>
      <p:graphicFrame>
        <p:nvGraphicFramePr>
          <p:cNvPr id="7" name="Table 7">
            <a:extLst>
              <a:ext uri="{FF2B5EF4-FFF2-40B4-BE49-F238E27FC236}">
                <a16:creationId xmlns:a16="http://schemas.microsoft.com/office/drawing/2014/main" id="{36E85D03-D683-5689-2B08-1827815550A7}"/>
              </a:ext>
            </a:extLst>
          </p:cNvPr>
          <p:cNvGraphicFramePr>
            <a:graphicFrameLocks noGrp="1"/>
          </p:cNvGraphicFramePr>
          <p:nvPr>
            <p:ph idx="1"/>
            <p:extLst>
              <p:ext uri="{D42A27DB-BD31-4B8C-83A1-F6EECF244321}">
                <p14:modId xmlns:p14="http://schemas.microsoft.com/office/powerpoint/2010/main" val="1181487171"/>
              </p:ext>
            </p:extLst>
          </p:nvPr>
        </p:nvGraphicFramePr>
        <p:xfrm>
          <a:off x="1223963" y="914144"/>
          <a:ext cx="10790559" cy="5612893"/>
        </p:xfrm>
        <a:graphic>
          <a:graphicData uri="http://schemas.openxmlformats.org/drawingml/2006/table">
            <a:tbl>
              <a:tblPr firstRow="1" bandRow="1">
                <a:tableStyleId>{72833802-FEF1-4C79-8D5D-14CF1EAF98D9}</a:tableStyleId>
              </a:tblPr>
              <a:tblGrid>
                <a:gridCol w="1392679">
                  <a:extLst>
                    <a:ext uri="{9D8B030D-6E8A-4147-A177-3AD203B41FA5}">
                      <a16:colId xmlns:a16="http://schemas.microsoft.com/office/drawing/2014/main" val="3970447072"/>
                    </a:ext>
                  </a:extLst>
                </a:gridCol>
                <a:gridCol w="4750595">
                  <a:extLst>
                    <a:ext uri="{9D8B030D-6E8A-4147-A177-3AD203B41FA5}">
                      <a16:colId xmlns:a16="http://schemas.microsoft.com/office/drawing/2014/main" val="3523872787"/>
                    </a:ext>
                  </a:extLst>
                </a:gridCol>
                <a:gridCol w="4647285">
                  <a:extLst>
                    <a:ext uri="{9D8B030D-6E8A-4147-A177-3AD203B41FA5}">
                      <a16:colId xmlns:a16="http://schemas.microsoft.com/office/drawing/2014/main" val="2307969937"/>
                    </a:ext>
                  </a:extLst>
                </a:gridCol>
              </a:tblGrid>
              <a:tr h="1083925">
                <a:tc>
                  <a:txBody>
                    <a:bodyPr/>
                    <a:lstStyle/>
                    <a:p>
                      <a:pPr algn="l" rtl="0"/>
                      <a:endParaRPr lang="en-US" sz="1800" b="0" i="0" dirty="0">
                        <a:latin typeface="Montserrat Light"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2400" b="1" i="0">
                          <a:solidFill>
                            <a:schemeClr val="accent1"/>
                          </a:solidFill>
                          <a:latin typeface="Corbel" panose="020B0503020204020204" pitchFamily="34" charset="0"/>
                        </a:rPr>
                        <a:t>Vacuna materna</a:t>
                      </a:r>
                    </a:p>
                  </a:txBody>
                  <a:tcPr anchor="ctr">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2400" b="1" i="0">
                          <a:solidFill>
                            <a:schemeClr val="accent5"/>
                          </a:solidFill>
                          <a:latin typeface="Corbel" panose="020B0503020204020204" pitchFamily="34" charset="0"/>
                        </a:rPr>
                        <a:t>Anticuerpo monoclonal</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3121965904"/>
                  </a:ext>
                </a:extLst>
              </a:tr>
              <a:tr h="1164693">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0" i="0" dirty="0">
                          <a:latin typeface="Corbel" panose="020B0503020204020204" pitchFamily="34" charset="0"/>
                        </a:rPr>
                        <a:t>La vacunación durante el embarazo puede mejorar directamente la inmunidad de la embarazada, y aumentar la transferencia natural de anticuerpos al bebé a través de la placenta, para su protección en los primeros años de vida.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0" i="0" dirty="0">
                          <a:latin typeface="Corbel" panose="020B0503020204020204" pitchFamily="34" charset="0"/>
                        </a:rPr>
                        <a:t>La inmunización directa de los lactantes proporciona anticuerpos para una protección crítica en los primeros años de vida.</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55785078"/>
                  </a:ext>
                </a:extLst>
              </a:tr>
              <a:tr h="831924">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419" sz="1600" b="0" i="0">
                          <a:latin typeface="Corbel" panose="020B0503020204020204" pitchFamily="34" charset="0"/>
                        </a:rPr>
                        <a:t>La proteína Pre-F de la vacuna induce anticuerpos que neutralizan el virus.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0" i="0">
                          <a:latin typeface="Corbel" panose="020B0503020204020204" pitchFamily="34" charset="0"/>
                        </a:rPr>
                        <a:t>Los mAb son anticuerpos fabricados contra la proteína pre-F del VSR que neutralizan el virus.</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03769356"/>
                  </a:ext>
                </a:extLst>
              </a:tr>
              <a:tr h="831924">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419" sz="1600" b="0" i="0">
                          <a:latin typeface="Corbel" panose="020B0503020204020204" pitchFamily="34" charset="0"/>
                        </a:rPr>
                        <a:t>La vacunación debe realizarse durante una ventana de edad gestacional definida para optimizar la transferencia de anticuerpos al lactante. (El tercer trimestre, según la definición del contexto local [OMS]. Las ventanas recomendadas varían según el país y la autoridad reguladora)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0" i="0">
                          <a:latin typeface="Corbel" panose="020B0503020204020204" pitchFamily="34" charset="0"/>
                        </a:rPr>
                        <a:t>Se administra poco después del nacimiento, junto con otras vacunas de nacimiento (por ejemplo, hepatitis B; BCG, OPV) o antes/durante la primera temporada de VSR.</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533160346"/>
                  </a:ext>
                </a:extLst>
              </a:tr>
              <a:tr h="831924">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71450" indent="-171450">
                        <a:buFont typeface="Arial" panose="020B0604020202020204" pitchFamily="34" charset="0"/>
                        <a:buChar char="•"/>
                      </a:pPr>
                      <a:r>
                        <a:rPr lang="es-419" sz="1600" b="0" i="0">
                          <a:latin typeface="Corbel" panose="020B0503020204020204" pitchFamily="34" charset="0"/>
                        </a:rPr>
                        <a:t>Administrado en una dosis</a:t>
                      </a:r>
                    </a:p>
                    <a:p>
                      <a:pPr marL="171450" indent="-171450">
                        <a:buFont typeface="Arial" panose="020B0604020202020204" pitchFamily="34" charset="0"/>
                        <a:buChar char="•"/>
                      </a:pPr>
                      <a:r>
                        <a:rPr lang="es-419" sz="1600" b="0" i="0">
                          <a:latin typeface="Corbel" panose="020B0503020204020204" pitchFamily="34" charset="0"/>
                        </a:rPr>
                        <a:t>Al menos 5-6 meses de protección tras el parto</a:t>
                      </a:r>
                    </a:p>
                  </a:txBody>
                  <a:tcPr anchor="ctr"/>
                </a:tc>
                <a:tc>
                  <a:txBody>
                    <a:bodyPr/>
                    <a:lstStyle/>
                    <a:p>
                      <a:pPr marL="285750" indent="-285750">
                        <a:buFont typeface="Arial" panose="020B0604020202020204" pitchFamily="34" charset="0"/>
                        <a:buChar char="•"/>
                      </a:pPr>
                      <a:r>
                        <a:rPr lang="es-419" sz="1600" b="0" i="0" dirty="0">
                          <a:latin typeface="Corbel" panose="020B0503020204020204" pitchFamily="34" charset="0"/>
                        </a:rPr>
                        <a:t>Administrado en una dosis</a:t>
                      </a:r>
                    </a:p>
                    <a:p>
                      <a:pPr marL="285750" indent="-285750">
                        <a:buFont typeface="Arial" panose="020B0604020202020204" pitchFamily="34" charset="0"/>
                        <a:buChar char="•"/>
                      </a:pPr>
                      <a:r>
                        <a:rPr lang="es-419" sz="1600" b="0" i="0" dirty="0">
                          <a:latin typeface="Corbel" panose="020B0503020204020204" pitchFamily="34" charset="0"/>
                        </a:rPr>
                        <a:t>Al menos 5-6 meses de protección tras la administración (más duradera que el </a:t>
                      </a:r>
                      <a:r>
                        <a:rPr lang="es-419" sz="1600" b="0" i="0" dirty="0" err="1">
                          <a:latin typeface="Corbel" panose="020B0503020204020204" pitchFamily="34" charset="0"/>
                        </a:rPr>
                        <a:t>palivizumab</a:t>
                      </a:r>
                      <a:r>
                        <a:rPr lang="es-419" sz="1600" b="0" i="0" dirty="0">
                          <a:latin typeface="Corbel" panose="020B0503020204020204" pitchFamily="34" charset="0"/>
                        </a:rPr>
                        <a:t>) </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82191762"/>
                  </a:ext>
                </a:extLst>
              </a:tr>
            </a:tbl>
          </a:graphicData>
        </a:graphic>
      </p:graphicFrame>
      <p:sp>
        <p:nvSpPr>
          <p:cNvPr id="5" name="TextBox 4">
            <a:extLst>
              <a:ext uri="{FF2B5EF4-FFF2-40B4-BE49-F238E27FC236}">
                <a16:creationId xmlns:a16="http://schemas.microsoft.com/office/drawing/2014/main" id="{D9BF4D3A-B970-69A3-954F-28A666F824C6}"/>
              </a:ext>
            </a:extLst>
          </p:cNvPr>
          <p:cNvSpPr txBox="1"/>
          <p:nvPr/>
        </p:nvSpPr>
        <p:spPr>
          <a:xfrm>
            <a:off x="1053297" y="2479813"/>
            <a:ext cx="1354238" cy="261610"/>
          </a:xfrm>
          <a:prstGeom prst="rect">
            <a:avLst/>
          </a:prstGeom>
          <a:solidFill>
            <a:schemeClr val="accent4"/>
          </a:solidFill>
        </p:spPr>
        <p:txBody>
          <a:bodyPr wrap="square" rtlCol="0">
            <a:spAutoFit/>
          </a:bodyPr>
          <a:lstStyle/>
          <a:p>
            <a:pPr algn="ctr"/>
            <a:r>
              <a:rPr lang="es-419" sz="1100" dirty="0">
                <a:solidFill>
                  <a:schemeClr val="bg1"/>
                </a:solidFill>
                <a:latin typeface="Corbel" panose="020B0503020204020204" pitchFamily="34" charset="0"/>
              </a:rPr>
              <a:t>MOTIVO</a:t>
            </a:r>
          </a:p>
        </p:txBody>
      </p:sp>
      <p:sp>
        <p:nvSpPr>
          <p:cNvPr id="6" name="TextBox 5">
            <a:extLst>
              <a:ext uri="{FF2B5EF4-FFF2-40B4-BE49-F238E27FC236}">
                <a16:creationId xmlns:a16="http://schemas.microsoft.com/office/drawing/2014/main" id="{0B7CC4F5-6047-427D-725A-C6A0B10D6FFF}"/>
              </a:ext>
            </a:extLst>
          </p:cNvPr>
          <p:cNvSpPr txBox="1"/>
          <p:nvPr/>
        </p:nvSpPr>
        <p:spPr>
          <a:xfrm>
            <a:off x="1053297" y="3459831"/>
            <a:ext cx="1354238" cy="261610"/>
          </a:xfrm>
          <a:prstGeom prst="rect">
            <a:avLst/>
          </a:prstGeom>
          <a:solidFill>
            <a:schemeClr val="accent3"/>
          </a:solidFill>
        </p:spPr>
        <p:txBody>
          <a:bodyPr wrap="square" rtlCol="0">
            <a:spAutoFit/>
          </a:bodyPr>
          <a:lstStyle/>
          <a:p>
            <a:pPr algn="ctr"/>
            <a:r>
              <a:rPr lang="es-419" sz="1100" dirty="0">
                <a:solidFill>
                  <a:schemeClr val="bg1"/>
                </a:solidFill>
                <a:latin typeface="Corbel" panose="020B0503020204020204" pitchFamily="34" charset="0"/>
              </a:rPr>
              <a:t>CÓMO FUNCIONA</a:t>
            </a:r>
          </a:p>
        </p:txBody>
      </p:sp>
      <p:sp>
        <p:nvSpPr>
          <p:cNvPr id="8" name="TextBox 7">
            <a:extLst>
              <a:ext uri="{FF2B5EF4-FFF2-40B4-BE49-F238E27FC236}">
                <a16:creationId xmlns:a16="http://schemas.microsoft.com/office/drawing/2014/main" id="{8DEF2B29-A59D-C2E7-EC12-7972BDFFCF10}"/>
              </a:ext>
            </a:extLst>
          </p:cNvPr>
          <p:cNvSpPr txBox="1"/>
          <p:nvPr/>
        </p:nvSpPr>
        <p:spPr>
          <a:xfrm>
            <a:off x="1053296" y="4343880"/>
            <a:ext cx="1354238" cy="261610"/>
          </a:xfrm>
          <a:prstGeom prst="rect">
            <a:avLst/>
          </a:prstGeom>
          <a:solidFill>
            <a:schemeClr val="accent2"/>
          </a:solidFill>
        </p:spPr>
        <p:txBody>
          <a:bodyPr wrap="square" rtlCol="0">
            <a:spAutoFit/>
          </a:bodyPr>
          <a:lstStyle/>
          <a:p>
            <a:pPr algn="ctr"/>
            <a:r>
              <a:rPr lang="es-419" sz="1100" dirty="0">
                <a:solidFill>
                  <a:schemeClr val="bg1"/>
                </a:solidFill>
                <a:latin typeface="Corbel" panose="020B0503020204020204" pitchFamily="34" charset="0"/>
              </a:rPr>
              <a:t>TIEMPO</a:t>
            </a:r>
          </a:p>
        </p:txBody>
      </p:sp>
      <p:sp>
        <p:nvSpPr>
          <p:cNvPr id="9" name="TextBox 8">
            <a:extLst>
              <a:ext uri="{FF2B5EF4-FFF2-40B4-BE49-F238E27FC236}">
                <a16:creationId xmlns:a16="http://schemas.microsoft.com/office/drawing/2014/main" id="{CF2ABB71-2908-902C-0892-C24B93BCD0EA}"/>
              </a:ext>
            </a:extLst>
          </p:cNvPr>
          <p:cNvSpPr txBox="1"/>
          <p:nvPr/>
        </p:nvSpPr>
        <p:spPr>
          <a:xfrm>
            <a:off x="1053296" y="5943856"/>
            <a:ext cx="1354238" cy="430887"/>
          </a:xfrm>
          <a:prstGeom prst="rect">
            <a:avLst/>
          </a:prstGeom>
          <a:solidFill>
            <a:schemeClr val="tx2"/>
          </a:solidFill>
        </p:spPr>
        <p:txBody>
          <a:bodyPr wrap="square" rtlCol="0">
            <a:spAutoFit/>
          </a:bodyPr>
          <a:lstStyle/>
          <a:p>
            <a:pPr algn="ctr"/>
            <a:r>
              <a:rPr lang="es-419" sz="1100" dirty="0">
                <a:solidFill>
                  <a:schemeClr val="bg1"/>
                </a:solidFill>
                <a:latin typeface="Corbel" panose="020B0503020204020204" pitchFamily="34" charset="0"/>
              </a:rPr>
              <a:t>CARACTERÍSTICAS DEL PRODUCTO:</a:t>
            </a:r>
          </a:p>
        </p:txBody>
      </p:sp>
      <p:pic>
        <p:nvPicPr>
          <p:cNvPr id="11" name="Picture 10" descr="Icon&#10;&#10;Description automatically generated">
            <a:extLst>
              <a:ext uri="{FF2B5EF4-FFF2-40B4-BE49-F238E27FC236}">
                <a16:creationId xmlns:a16="http://schemas.microsoft.com/office/drawing/2014/main" id="{2F7535B4-24A6-73E9-8216-9FE3C4D8A2BB}"/>
              </a:ext>
            </a:extLst>
          </p:cNvPr>
          <p:cNvPicPr>
            <a:picLocks noChangeAspect="1"/>
          </p:cNvPicPr>
          <p:nvPr/>
        </p:nvPicPr>
        <p:blipFill>
          <a:blip r:embed="rId3"/>
          <a:stretch>
            <a:fillRect/>
          </a:stretch>
        </p:blipFill>
        <p:spPr>
          <a:xfrm>
            <a:off x="7357003" y="1113890"/>
            <a:ext cx="368300" cy="711200"/>
          </a:xfrm>
          <a:prstGeom prst="rect">
            <a:avLst/>
          </a:prstGeom>
        </p:spPr>
      </p:pic>
      <p:pic>
        <p:nvPicPr>
          <p:cNvPr id="13" name="Picture 12" descr="Icon&#10;&#10;Description automatically generated">
            <a:extLst>
              <a:ext uri="{FF2B5EF4-FFF2-40B4-BE49-F238E27FC236}">
                <a16:creationId xmlns:a16="http://schemas.microsoft.com/office/drawing/2014/main" id="{3DC2D284-3482-192D-7B88-9EFBFECD8E16}"/>
              </a:ext>
            </a:extLst>
          </p:cNvPr>
          <p:cNvPicPr>
            <a:picLocks noChangeAspect="1"/>
          </p:cNvPicPr>
          <p:nvPr/>
        </p:nvPicPr>
        <p:blipFill>
          <a:blip r:embed="rId4"/>
          <a:stretch>
            <a:fillRect/>
          </a:stretch>
        </p:blipFill>
        <p:spPr>
          <a:xfrm>
            <a:off x="3253844" y="821790"/>
            <a:ext cx="457200" cy="1003300"/>
          </a:xfrm>
          <a:prstGeom prst="rect">
            <a:avLst/>
          </a:prstGeom>
        </p:spPr>
      </p:pic>
      <p:sp>
        <p:nvSpPr>
          <p:cNvPr id="2" name="Footer Placeholder 57">
            <a:extLst>
              <a:ext uri="{FF2B5EF4-FFF2-40B4-BE49-F238E27FC236}">
                <a16:creationId xmlns:a16="http://schemas.microsoft.com/office/drawing/2014/main" id="{1C642921-110E-6F8B-70D6-8E0CB0C9399F}"/>
              </a:ext>
            </a:extLst>
          </p:cNvPr>
          <p:cNvSpPr>
            <a:spLocks noGrp="1"/>
          </p:cNvSpPr>
          <p:nvPr>
            <p:ph type="ftr" sz="quarter" idx="3"/>
          </p:nvPr>
        </p:nvSpPr>
        <p:spPr>
          <a:xfrm>
            <a:off x="6866666" y="6593577"/>
            <a:ext cx="4873214" cy="173389"/>
          </a:xfrm>
        </p:spPr>
        <p:txBody>
          <a:bodyPr/>
          <a:lstStyle/>
          <a:p>
            <a:r>
              <a:rPr lang="es-419" dirty="0"/>
              <a:t>Diapositiva original elaborada por la Organización Mundial de la Salud y PATH. Enero de 2026</a:t>
            </a:r>
          </a:p>
        </p:txBody>
      </p:sp>
    </p:spTree>
    <p:extLst>
      <p:ext uri="{BB962C8B-B14F-4D97-AF65-F5344CB8AC3E}">
        <p14:creationId xmlns:p14="http://schemas.microsoft.com/office/powerpoint/2010/main" val="1989231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92529" y="1239094"/>
            <a:ext cx="10733711" cy="651759"/>
          </a:xfrm>
          <a:prstGeom prst="rect">
            <a:avLst/>
          </a:prstGeom>
        </p:spPr>
        <p:txBody>
          <a:bodyPr vert="horz" wrap="square" lIns="0" tIns="10583" rIns="0" bIns="0" rtlCol="0">
            <a:spAutoFit/>
          </a:bodyPr>
          <a:lstStyle/>
          <a:p>
            <a:pPr marL="10583" marR="4233">
              <a:spcBef>
                <a:spcPts val="83"/>
              </a:spcBef>
            </a:pPr>
            <a:r>
              <a:rPr lang="es-419" sz="2083">
                <a:solidFill>
                  <a:srgbClr val="231F20"/>
                </a:solidFill>
                <a:latin typeface="Corbel" panose="020B0503020204020204" pitchFamily="34" charset="0"/>
                <a:cs typeface="Montserrat"/>
              </a:rPr>
              <a:t>El VSR es la principal causa mundial de infecciones respiratorias graves y hospitalización en niños pequeños. Las nuevas herramientas de inmunización podrían ayudar a cambiar esta situación.</a:t>
            </a:r>
          </a:p>
        </p:txBody>
      </p:sp>
      <p:sp>
        <p:nvSpPr>
          <p:cNvPr id="3" name="object 3"/>
          <p:cNvSpPr txBox="1"/>
          <p:nvPr/>
        </p:nvSpPr>
        <p:spPr>
          <a:xfrm>
            <a:off x="1192529" y="5450790"/>
            <a:ext cx="10403417" cy="651759"/>
          </a:xfrm>
          <a:prstGeom prst="rect">
            <a:avLst/>
          </a:prstGeom>
        </p:spPr>
        <p:txBody>
          <a:bodyPr vert="horz" wrap="square" lIns="0" tIns="10583" rIns="0" bIns="0" rtlCol="0">
            <a:spAutoFit/>
          </a:bodyPr>
          <a:lstStyle/>
          <a:p>
            <a:pPr marL="10583" marR="4233">
              <a:spcBef>
                <a:spcPts val="83"/>
              </a:spcBef>
            </a:pPr>
            <a:r>
              <a:rPr lang="es-419" sz="2083" dirty="0">
                <a:solidFill>
                  <a:srgbClr val="231F20"/>
                </a:solidFill>
                <a:latin typeface="Corbel" panose="020B0503020204020204" pitchFamily="34" charset="0"/>
                <a:cs typeface="Montserrat"/>
              </a:rPr>
              <a:t>Ahora es el momento de concienciar y apoyar la toma de decisiones a nivel mundial, regional y nacional en torno a la prevención, las políticas y la preparación para enfrentar al VSR.</a:t>
            </a:r>
          </a:p>
        </p:txBody>
      </p:sp>
      <p:sp>
        <p:nvSpPr>
          <p:cNvPr id="4" name="object 4"/>
          <p:cNvSpPr txBox="1"/>
          <p:nvPr/>
        </p:nvSpPr>
        <p:spPr>
          <a:xfrm>
            <a:off x="1319117" y="2635100"/>
            <a:ext cx="3736811" cy="2584404"/>
          </a:xfrm>
          <a:prstGeom prst="rect">
            <a:avLst/>
          </a:prstGeom>
        </p:spPr>
        <p:txBody>
          <a:bodyPr vert="horz" wrap="square" lIns="0" tIns="10583" rIns="0" bIns="0" rtlCol="0">
            <a:spAutoFit/>
          </a:bodyPr>
          <a:lstStyle/>
          <a:p>
            <a:pPr marL="10583" marR="4233">
              <a:lnSpc>
                <a:spcPts val="2020"/>
              </a:lnSpc>
              <a:spcBef>
                <a:spcPts val="83"/>
              </a:spcBef>
            </a:pPr>
            <a:r>
              <a:rPr lang="es-419" sz="1600" b="1" dirty="0">
                <a:solidFill>
                  <a:srgbClr val="52A947"/>
                </a:solidFill>
                <a:latin typeface="Corbel" panose="020B0503020204020204" pitchFamily="34" charset="0"/>
                <a:cs typeface="Montserrat"/>
              </a:rPr>
              <a:t>Nuevas herramientas para prevenir el VSR en la primera infancia, que han sido autorizadas en muchos países y recomendadas para su uso a nivel mundial por la Organización Mundial de la Salud (OMS).</a:t>
            </a:r>
            <a:r>
              <a:rPr lang="es-419" sz="1600" b="1" baseline="30000" dirty="0">
                <a:solidFill>
                  <a:srgbClr val="52A947"/>
                </a:solidFill>
                <a:latin typeface="Corbel" panose="020B0503020204020204" pitchFamily="34" charset="0"/>
                <a:cs typeface="Montserrat"/>
              </a:rPr>
              <a:t>1</a:t>
            </a:r>
          </a:p>
          <a:p>
            <a:pPr marL="296333" marR="4233" indent="-285750">
              <a:lnSpc>
                <a:spcPts val="2020"/>
              </a:lnSpc>
              <a:spcBef>
                <a:spcPts val="83"/>
              </a:spcBef>
              <a:buFont typeface="Arial" panose="020B0604020202020204" pitchFamily="34" charset="0"/>
              <a:buChar char="•"/>
            </a:pPr>
            <a:r>
              <a:rPr lang="es-419" sz="1400" dirty="0">
                <a:solidFill>
                  <a:srgbClr val="52A947"/>
                </a:solidFill>
                <a:latin typeface="Corbel" panose="020B0503020204020204" pitchFamily="34" charset="0"/>
                <a:cs typeface="Montserrat"/>
              </a:rPr>
              <a:t>una vacuna administrada durante el embarazo</a:t>
            </a:r>
          </a:p>
          <a:p>
            <a:pPr marL="296333" marR="4233" indent="-285750">
              <a:lnSpc>
                <a:spcPts val="2020"/>
              </a:lnSpc>
              <a:spcBef>
                <a:spcPts val="83"/>
              </a:spcBef>
              <a:buFont typeface="Arial" panose="020B0604020202020204" pitchFamily="34" charset="0"/>
              <a:buChar char="•"/>
            </a:pPr>
            <a:r>
              <a:rPr lang="es-419" sz="1400" dirty="0">
                <a:solidFill>
                  <a:srgbClr val="52A947"/>
                </a:solidFill>
                <a:latin typeface="Corbel" panose="020B0503020204020204" pitchFamily="34" charset="0"/>
                <a:cs typeface="Montserrat"/>
              </a:rPr>
              <a:t>el anticuerpo monoclonal (</a:t>
            </a:r>
            <a:r>
              <a:rPr lang="es-419" sz="1400" dirty="0" err="1">
                <a:solidFill>
                  <a:srgbClr val="52A947"/>
                </a:solidFill>
                <a:latin typeface="Corbel" panose="020B0503020204020204" pitchFamily="34" charset="0"/>
                <a:cs typeface="Montserrat"/>
              </a:rPr>
              <a:t>mAb</a:t>
            </a:r>
            <a:r>
              <a:rPr lang="es-419" sz="1400" dirty="0">
                <a:solidFill>
                  <a:srgbClr val="52A947"/>
                </a:solidFill>
                <a:latin typeface="Corbel" panose="020B0503020204020204" pitchFamily="34" charset="0"/>
                <a:cs typeface="Montserrat"/>
              </a:rPr>
              <a:t>) de acción prolongada, administrado a lactantes pequeños </a:t>
            </a:r>
          </a:p>
        </p:txBody>
      </p:sp>
      <p:sp>
        <p:nvSpPr>
          <p:cNvPr id="5" name="object 5"/>
          <p:cNvSpPr txBox="1"/>
          <p:nvPr/>
        </p:nvSpPr>
        <p:spPr>
          <a:xfrm>
            <a:off x="8509000" y="2664837"/>
            <a:ext cx="2756291" cy="1578038"/>
          </a:xfrm>
          <a:prstGeom prst="rect">
            <a:avLst/>
          </a:prstGeom>
        </p:spPr>
        <p:txBody>
          <a:bodyPr vert="horz" wrap="square" lIns="0" tIns="10583" rIns="0" bIns="0" rtlCol="0">
            <a:spAutoFit/>
          </a:bodyPr>
          <a:lstStyle/>
          <a:p>
            <a:pPr marL="10583" marR="4233">
              <a:lnSpc>
                <a:spcPts val="2020"/>
              </a:lnSpc>
              <a:spcBef>
                <a:spcPts val="83"/>
              </a:spcBef>
            </a:pPr>
            <a:r>
              <a:rPr lang="es-419" sz="1600" b="1">
                <a:solidFill>
                  <a:srgbClr val="D71E62"/>
                </a:solidFill>
                <a:latin typeface="Corbel" panose="020B0503020204020204" pitchFamily="34" charset="0"/>
                <a:cs typeface="Montserrat"/>
              </a:rPr>
              <a:t>Añadir la prevención frente al VSR al conjunto de herramientas de inmunización podría</a:t>
            </a:r>
          </a:p>
          <a:p>
            <a:pPr marL="296333" marR="4233" indent="-285750">
              <a:lnSpc>
                <a:spcPts val="2020"/>
              </a:lnSpc>
              <a:spcBef>
                <a:spcPts val="83"/>
              </a:spcBef>
              <a:buFont typeface="Arial" panose="020B0604020202020204" pitchFamily="34" charset="0"/>
              <a:buChar char="•"/>
            </a:pPr>
            <a:r>
              <a:rPr lang="es-419" sz="1400">
                <a:solidFill>
                  <a:srgbClr val="D71E62"/>
                </a:solidFill>
                <a:latin typeface="Corbel" panose="020B0503020204020204" pitchFamily="34" charset="0"/>
                <a:cs typeface="Montserrat"/>
              </a:rPr>
              <a:t>mantener a los niños fuera del hospital</a:t>
            </a:r>
          </a:p>
          <a:p>
            <a:pPr marL="296333" marR="4233" indent="-285750">
              <a:lnSpc>
                <a:spcPts val="2020"/>
              </a:lnSpc>
              <a:spcBef>
                <a:spcPts val="83"/>
              </a:spcBef>
              <a:buFont typeface="Arial" panose="020B0604020202020204" pitchFamily="34" charset="0"/>
              <a:buChar char="•"/>
            </a:pPr>
            <a:r>
              <a:rPr lang="es-419" sz="1400">
                <a:solidFill>
                  <a:srgbClr val="D71E62"/>
                </a:solidFill>
                <a:latin typeface="Corbel" panose="020B0503020204020204" pitchFamily="34" charset="0"/>
                <a:cs typeface="Montserrat"/>
              </a:rPr>
              <a:t>salvar muchas vidas jóvenes</a:t>
            </a:r>
          </a:p>
          <a:p>
            <a:pPr marL="296333" marR="4233" indent="-285750">
              <a:lnSpc>
                <a:spcPts val="2020"/>
              </a:lnSpc>
              <a:spcBef>
                <a:spcPts val="83"/>
              </a:spcBef>
              <a:buFont typeface="Arial" panose="020B0604020202020204" pitchFamily="34" charset="0"/>
              <a:buChar char="•"/>
            </a:pPr>
            <a:r>
              <a:rPr lang="es-419" sz="1400">
                <a:solidFill>
                  <a:srgbClr val="D71E62"/>
                </a:solidFill>
                <a:latin typeface="Corbel" panose="020B0503020204020204" pitchFamily="34" charset="0"/>
                <a:cs typeface="Montserrat"/>
              </a:rPr>
              <a:t>liberar recursos para otras prioridades sanitarias</a:t>
            </a:r>
          </a:p>
        </p:txBody>
      </p:sp>
      <p:sp>
        <p:nvSpPr>
          <p:cNvPr id="6" name="object 6"/>
          <p:cNvSpPr txBox="1"/>
          <p:nvPr/>
        </p:nvSpPr>
        <p:spPr>
          <a:xfrm>
            <a:off x="5222541" y="2635100"/>
            <a:ext cx="2857296" cy="770125"/>
          </a:xfrm>
          <a:prstGeom prst="rect">
            <a:avLst/>
          </a:prstGeom>
        </p:spPr>
        <p:txBody>
          <a:bodyPr vert="horz" wrap="square" lIns="0" tIns="10583" rIns="0" bIns="0" rtlCol="0">
            <a:spAutoFit/>
          </a:bodyPr>
          <a:lstStyle/>
          <a:p>
            <a:pPr marL="10583" marR="730750">
              <a:lnSpc>
                <a:spcPts val="2020"/>
              </a:lnSpc>
              <a:spcBef>
                <a:spcPts val="83"/>
              </a:spcBef>
            </a:pPr>
            <a:r>
              <a:rPr lang="es-419" sz="1600" b="1" dirty="0">
                <a:solidFill>
                  <a:srgbClr val="314FA1"/>
                </a:solidFill>
                <a:latin typeface="Corbel" panose="020B0503020204020204" pitchFamily="34" charset="0"/>
                <a:cs typeface="Montserrat"/>
              </a:rPr>
              <a:t>Una oportunidad para abordar una causa poco reconocida</a:t>
            </a:r>
          </a:p>
        </p:txBody>
      </p:sp>
      <p:sp>
        <p:nvSpPr>
          <p:cNvPr id="7" name="object 7"/>
          <p:cNvSpPr/>
          <p:nvPr/>
        </p:nvSpPr>
        <p:spPr>
          <a:xfrm>
            <a:off x="5120437" y="2686623"/>
            <a:ext cx="0" cy="1521354"/>
          </a:xfrm>
          <a:custGeom>
            <a:avLst/>
            <a:gdLst/>
            <a:ahLst/>
            <a:cxnLst/>
            <a:rect l="l" t="t" r="r" b="b"/>
            <a:pathLst>
              <a:path h="1825625">
                <a:moveTo>
                  <a:pt x="0" y="1825040"/>
                </a:moveTo>
                <a:lnTo>
                  <a:pt x="0" y="0"/>
                </a:lnTo>
              </a:path>
            </a:pathLst>
          </a:custGeom>
          <a:ln w="6350">
            <a:solidFill>
              <a:srgbClr val="0093D5"/>
            </a:solidFill>
          </a:ln>
        </p:spPr>
        <p:txBody>
          <a:bodyPr wrap="square" lIns="0" tIns="0" rIns="0" bIns="0" rtlCol="0"/>
          <a:lstStyle/>
          <a:p>
            <a:endParaRPr sz="1500">
              <a:latin typeface="Corbel" panose="020B0503020204020204" pitchFamily="34" charset="0"/>
            </a:endParaRPr>
          </a:p>
        </p:txBody>
      </p:sp>
      <p:sp>
        <p:nvSpPr>
          <p:cNvPr id="8" name="object 8"/>
          <p:cNvSpPr/>
          <p:nvPr/>
        </p:nvSpPr>
        <p:spPr>
          <a:xfrm>
            <a:off x="8353629" y="2686623"/>
            <a:ext cx="0" cy="1521354"/>
          </a:xfrm>
          <a:custGeom>
            <a:avLst/>
            <a:gdLst/>
            <a:ahLst/>
            <a:cxnLst/>
            <a:rect l="l" t="t" r="r" b="b"/>
            <a:pathLst>
              <a:path h="1825625">
                <a:moveTo>
                  <a:pt x="0" y="1825040"/>
                </a:moveTo>
                <a:lnTo>
                  <a:pt x="0" y="0"/>
                </a:lnTo>
              </a:path>
            </a:pathLst>
          </a:custGeom>
          <a:ln w="6350">
            <a:solidFill>
              <a:srgbClr val="0093D5"/>
            </a:solidFill>
          </a:ln>
        </p:spPr>
        <p:txBody>
          <a:bodyPr wrap="square" lIns="0" tIns="0" rIns="0" bIns="0" rtlCol="0"/>
          <a:lstStyle/>
          <a:p>
            <a:endParaRPr sz="1500">
              <a:latin typeface="Corbel" panose="020B0503020204020204" pitchFamily="34" charset="0"/>
            </a:endParaRPr>
          </a:p>
        </p:txBody>
      </p:sp>
      <p:sp>
        <p:nvSpPr>
          <p:cNvPr id="9" name="object 9"/>
          <p:cNvSpPr txBox="1">
            <a:spLocks noGrp="1"/>
          </p:cNvSpPr>
          <p:nvPr>
            <p:ph type="title"/>
          </p:nvPr>
        </p:nvSpPr>
        <p:spPr>
          <a:xfrm>
            <a:off x="1224280" y="365125"/>
            <a:ext cx="10515600" cy="380018"/>
          </a:xfrm>
          <a:prstGeom prst="rect">
            <a:avLst/>
          </a:prstGeom>
        </p:spPr>
        <p:txBody>
          <a:bodyPr vert="horz" wrap="square" lIns="0" tIns="10583" rIns="0" bIns="0" rtlCol="0" anchor="t" anchorCtr="0">
            <a:spAutoFit/>
          </a:bodyPr>
          <a:lstStyle/>
          <a:p>
            <a:pPr marL="10583">
              <a:lnSpc>
                <a:spcPct val="100000"/>
              </a:lnSpc>
              <a:spcBef>
                <a:spcPts val="83"/>
              </a:spcBef>
              <a:tabLst>
                <a:tab pos="1048237" algn="l"/>
                <a:tab pos="2239873" algn="l"/>
                <a:tab pos="2860561" algn="l"/>
                <a:tab pos="3999811" algn="l"/>
                <a:tab pos="4928990" algn="l"/>
                <a:tab pos="5880923" algn="l"/>
              </a:tabLst>
            </a:pPr>
            <a:r>
              <a:rPr lang="es-419">
                <a:solidFill>
                  <a:srgbClr val="0093D5"/>
                </a:solidFill>
                <a:cs typeface="Montserrat"/>
              </a:rPr>
              <a:t>¿Por qué focalizarse en el virus sincitial respiratorio (VSR)? ¿Y por qué ahora?</a:t>
            </a:r>
          </a:p>
        </p:txBody>
      </p:sp>
      <p:grpSp>
        <p:nvGrpSpPr>
          <p:cNvPr id="10" name="object 10"/>
          <p:cNvGrpSpPr/>
          <p:nvPr/>
        </p:nvGrpSpPr>
        <p:grpSpPr>
          <a:xfrm>
            <a:off x="4507822" y="4643459"/>
            <a:ext cx="714719" cy="684924"/>
            <a:chOff x="4923519" y="3943200"/>
            <a:chExt cx="1249045" cy="1196975"/>
          </a:xfrm>
        </p:grpSpPr>
        <p:sp>
          <p:nvSpPr>
            <p:cNvPr id="11" name="object 11"/>
            <p:cNvSpPr/>
            <p:nvPr/>
          </p:nvSpPr>
          <p:spPr>
            <a:xfrm>
              <a:off x="4923510" y="3943209"/>
              <a:ext cx="1249045" cy="1196975"/>
            </a:xfrm>
            <a:custGeom>
              <a:avLst/>
              <a:gdLst/>
              <a:ahLst/>
              <a:cxnLst/>
              <a:rect l="l" t="t" r="r" b="b"/>
              <a:pathLst>
                <a:path w="1249045" h="1196975">
                  <a:moveTo>
                    <a:pt x="639635" y="455841"/>
                  </a:moveTo>
                  <a:lnTo>
                    <a:pt x="617715" y="403136"/>
                  </a:lnTo>
                  <a:lnTo>
                    <a:pt x="587603" y="385864"/>
                  </a:lnTo>
                  <a:lnTo>
                    <a:pt x="587603" y="455841"/>
                  </a:lnTo>
                  <a:lnTo>
                    <a:pt x="587603" y="499897"/>
                  </a:lnTo>
                  <a:lnTo>
                    <a:pt x="585812" y="508736"/>
                  </a:lnTo>
                  <a:lnTo>
                    <a:pt x="580936" y="515950"/>
                  </a:lnTo>
                  <a:lnTo>
                    <a:pt x="573697" y="520827"/>
                  </a:lnTo>
                  <a:lnTo>
                    <a:pt x="564845" y="522605"/>
                  </a:lnTo>
                  <a:lnTo>
                    <a:pt x="550240" y="522605"/>
                  </a:lnTo>
                  <a:lnTo>
                    <a:pt x="550240" y="574484"/>
                  </a:lnTo>
                  <a:lnTo>
                    <a:pt x="550240" y="1082967"/>
                  </a:lnTo>
                  <a:lnTo>
                    <a:pt x="545376" y="1106932"/>
                  </a:lnTo>
                  <a:lnTo>
                    <a:pt x="532117" y="1126515"/>
                  </a:lnTo>
                  <a:lnTo>
                    <a:pt x="512483" y="1139736"/>
                  </a:lnTo>
                  <a:lnTo>
                    <a:pt x="488454" y="1144574"/>
                  </a:lnTo>
                  <a:lnTo>
                    <a:pt x="151180" y="1144574"/>
                  </a:lnTo>
                  <a:lnTo>
                    <a:pt x="127165" y="1139736"/>
                  </a:lnTo>
                  <a:lnTo>
                    <a:pt x="107518" y="1126515"/>
                  </a:lnTo>
                  <a:lnTo>
                    <a:pt x="94272" y="1106932"/>
                  </a:lnTo>
                  <a:lnTo>
                    <a:pt x="89408" y="1082967"/>
                  </a:lnTo>
                  <a:lnTo>
                    <a:pt x="89408" y="574484"/>
                  </a:lnTo>
                  <a:lnTo>
                    <a:pt x="550240" y="574484"/>
                  </a:lnTo>
                  <a:lnTo>
                    <a:pt x="550240" y="522605"/>
                  </a:lnTo>
                  <a:lnTo>
                    <a:pt x="74790" y="522605"/>
                  </a:lnTo>
                  <a:lnTo>
                    <a:pt x="65938" y="520827"/>
                  </a:lnTo>
                  <a:lnTo>
                    <a:pt x="58712" y="515950"/>
                  </a:lnTo>
                  <a:lnTo>
                    <a:pt x="53822" y="508736"/>
                  </a:lnTo>
                  <a:lnTo>
                    <a:pt x="52031" y="499897"/>
                  </a:lnTo>
                  <a:lnTo>
                    <a:pt x="52031" y="455841"/>
                  </a:lnTo>
                  <a:lnTo>
                    <a:pt x="53822" y="447027"/>
                  </a:lnTo>
                  <a:lnTo>
                    <a:pt x="58712" y="439813"/>
                  </a:lnTo>
                  <a:lnTo>
                    <a:pt x="65938" y="434936"/>
                  </a:lnTo>
                  <a:lnTo>
                    <a:pt x="74790" y="433146"/>
                  </a:lnTo>
                  <a:lnTo>
                    <a:pt x="564845" y="433146"/>
                  </a:lnTo>
                  <a:lnTo>
                    <a:pt x="573697" y="434936"/>
                  </a:lnTo>
                  <a:lnTo>
                    <a:pt x="580936" y="439813"/>
                  </a:lnTo>
                  <a:lnTo>
                    <a:pt x="585812" y="447027"/>
                  </a:lnTo>
                  <a:lnTo>
                    <a:pt x="587603" y="455841"/>
                  </a:lnTo>
                  <a:lnTo>
                    <a:pt x="587603" y="385864"/>
                  </a:lnTo>
                  <a:lnTo>
                    <a:pt x="564845" y="381254"/>
                  </a:lnTo>
                  <a:lnTo>
                    <a:pt x="74790" y="381254"/>
                  </a:lnTo>
                  <a:lnTo>
                    <a:pt x="45707" y="387134"/>
                  </a:lnTo>
                  <a:lnTo>
                    <a:pt x="21932" y="403136"/>
                  </a:lnTo>
                  <a:lnTo>
                    <a:pt x="5892" y="426847"/>
                  </a:lnTo>
                  <a:lnTo>
                    <a:pt x="0" y="455841"/>
                  </a:lnTo>
                  <a:lnTo>
                    <a:pt x="0" y="499897"/>
                  </a:lnTo>
                  <a:lnTo>
                    <a:pt x="2717" y="519696"/>
                  </a:lnTo>
                  <a:lnTo>
                    <a:pt x="10350" y="537451"/>
                  </a:lnTo>
                  <a:lnTo>
                    <a:pt x="22161" y="552475"/>
                  </a:lnTo>
                  <a:lnTo>
                    <a:pt x="37376" y="564095"/>
                  </a:lnTo>
                  <a:lnTo>
                    <a:pt x="37376" y="1082967"/>
                  </a:lnTo>
                  <a:lnTo>
                    <a:pt x="46342" y="1127099"/>
                  </a:lnTo>
                  <a:lnTo>
                    <a:pt x="70751" y="1163193"/>
                  </a:lnTo>
                  <a:lnTo>
                    <a:pt x="106934" y="1187538"/>
                  </a:lnTo>
                  <a:lnTo>
                    <a:pt x="151180" y="1196467"/>
                  </a:lnTo>
                  <a:lnTo>
                    <a:pt x="488454" y="1196467"/>
                  </a:lnTo>
                  <a:lnTo>
                    <a:pt x="532714" y="1187538"/>
                  </a:lnTo>
                  <a:lnTo>
                    <a:pt x="568896" y="1163193"/>
                  </a:lnTo>
                  <a:lnTo>
                    <a:pt x="593318" y="1127099"/>
                  </a:lnTo>
                  <a:lnTo>
                    <a:pt x="602272" y="1082967"/>
                  </a:lnTo>
                  <a:lnTo>
                    <a:pt x="602272" y="574484"/>
                  </a:lnTo>
                  <a:lnTo>
                    <a:pt x="602272" y="564095"/>
                  </a:lnTo>
                  <a:lnTo>
                    <a:pt x="617486" y="552475"/>
                  </a:lnTo>
                  <a:lnTo>
                    <a:pt x="629285" y="537451"/>
                  </a:lnTo>
                  <a:lnTo>
                    <a:pt x="635673" y="522605"/>
                  </a:lnTo>
                  <a:lnTo>
                    <a:pt x="636930" y="519696"/>
                  </a:lnTo>
                  <a:lnTo>
                    <a:pt x="639635" y="499897"/>
                  </a:lnTo>
                  <a:lnTo>
                    <a:pt x="639635" y="455841"/>
                  </a:lnTo>
                  <a:close/>
                </a:path>
                <a:path w="1249045" h="1196975">
                  <a:moveTo>
                    <a:pt x="924344" y="290690"/>
                  </a:moveTo>
                  <a:lnTo>
                    <a:pt x="920292" y="269862"/>
                  </a:lnTo>
                  <a:lnTo>
                    <a:pt x="919010" y="263258"/>
                  </a:lnTo>
                  <a:lnTo>
                    <a:pt x="903909" y="240220"/>
                  </a:lnTo>
                  <a:lnTo>
                    <a:pt x="880389" y="224243"/>
                  </a:lnTo>
                  <a:lnTo>
                    <a:pt x="872312" y="222592"/>
                  </a:lnTo>
                  <a:lnTo>
                    <a:pt x="872312" y="290639"/>
                  </a:lnTo>
                  <a:lnTo>
                    <a:pt x="870521" y="299300"/>
                  </a:lnTo>
                  <a:lnTo>
                    <a:pt x="865682" y="306425"/>
                  </a:lnTo>
                  <a:lnTo>
                    <a:pt x="858507" y="311302"/>
                  </a:lnTo>
                  <a:lnTo>
                    <a:pt x="849744" y="313182"/>
                  </a:lnTo>
                  <a:lnTo>
                    <a:pt x="785914" y="314134"/>
                  </a:lnTo>
                  <a:lnTo>
                    <a:pt x="785914" y="366026"/>
                  </a:lnTo>
                  <a:lnTo>
                    <a:pt x="757542" y="895184"/>
                  </a:lnTo>
                  <a:lnTo>
                    <a:pt x="753554" y="895261"/>
                  </a:lnTo>
                  <a:lnTo>
                    <a:pt x="721868" y="367728"/>
                  </a:lnTo>
                  <a:lnTo>
                    <a:pt x="721817" y="366966"/>
                  </a:lnTo>
                  <a:lnTo>
                    <a:pt x="785914" y="366026"/>
                  </a:lnTo>
                  <a:lnTo>
                    <a:pt x="785914" y="314134"/>
                  </a:lnTo>
                  <a:lnTo>
                    <a:pt x="657085" y="316026"/>
                  </a:lnTo>
                  <a:lnTo>
                    <a:pt x="647395" y="313626"/>
                  </a:lnTo>
                  <a:lnTo>
                    <a:pt x="640638" y="308978"/>
                  </a:lnTo>
                  <a:lnTo>
                    <a:pt x="636689" y="302590"/>
                  </a:lnTo>
                  <a:lnTo>
                    <a:pt x="635393" y="294970"/>
                  </a:lnTo>
                  <a:lnTo>
                    <a:pt x="637171" y="286423"/>
                  </a:lnTo>
                  <a:lnTo>
                    <a:pt x="642023" y="279387"/>
                  </a:lnTo>
                  <a:lnTo>
                    <a:pt x="649198" y="274574"/>
                  </a:lnTo>
                  <a:lnTo>
                    <a:pt x="657974" y="272732"/>
                  </a:lnTo>
                  <a:lnTo>
                    <a:pt x="850595" y="269862"/>
                  </a:lnTo>
                  <a:lnTo>
                    <a:pt x="850925" y="269862"/>
                  </a:lnTo>
                  <a:lnTo>
                    <a:pt x="859459" y="271526"/>
                  </a:lnTo>
                  <a:lnTo>
                    <a:pt x="866241" y="276047"/>
                  </a:lnTo>
                  <a:lnTo>
                    <a:pt x="870699" y="282663"/>
                  </a:lnTo>
                  <a:lnTo>
                    <a:pt x="872312" y="290639"/>
                  </a:lnTo>
                  <a:lnTo>
                    <a:pt x="872312" y="222592"/>
                  </a:lnTo>
                  <a:lnTo>
                    <a:pt x="859688" y="220002"/>
                  </a:lnTo>
                  <a:lnTo>
                    <a:pt x="850023" y="218020"/>
                  </a:lnTo>
                  <a:lnTo>
                    <a:pt x="849833" y="217982"/>
                  </a:lnTo>
                  <a:lnTo>
                    <a:pt x="846823" y="218020"/>
                  </a:lnTo>
                  <a:lnTo>
                    <a:pt x="861910" y="123482"/>
                  </a:lnTo>
                  <a:lnTo>
                    <a:pt x="859193" y="77406"/>
                  </a:lnTo>
                  <a:lnTo>
                    <a:pt x="845515" y="51879"/>
                  </a:lnTo>
                  <a:lnTo>
                    <a:pt x="838034" y="37909"/>
                  </a:lnTo>
                  <a:lnTo>
                    <a:pt x="810539" y="17005"/>
                  </a:lnTo>
                  <a:lnTo>
                    <a:pt x="810539" y="115316"/>
                  </a:lnTo>
                  <a:lnTo>
                    <a:pt x="794016" y="218808"/>
                  </a:lnTo>
                  <a:lnTo>
                    <a:pt x="713727" y="220002"/>
                  </a:lnTo>
                  <a:lnTo>
                    <a:pt x="697547" y="117779"/>
                  </a:lnTo>
                  <a:lnTo>
                    <a:pt x="699211" y="93268"/>
                  </a:lnTo>
                  <a:lnTo>
                    <a:pt x="710755" y="72326"/>
                  </a:lnTo>
                  <a:lnTo>
                    <a:pt x="729945" y="57632"/>
                  </a:lnTo>
                  <a:lnTo>
                    <a:pt x="754532" y="51879"/>
                  </a:lnTo>
                  <a:lnTo>
                    <a:pt x="779030" y="57048"/>
                  </a:lnTo>
                  <a:lnTo>
                    <a:pt x="797890" y="70929"/>
                  </a:lnTo>
                  <a:lnTo>
                    <a:pt x="809066" y="91135"/>
                  </a:lnTo>
                  <a:lnTo>
                    <a:pt x="810539" y="115316"/>
                  </a:lnTo>
                  <a:lnTo>
                    <a:pt x="810539" y="17005"/>
                  </a:lnTo>
                  <a:lnTo>
                    <a:pt x="801776" y="10337"/>
                  </a:lnTo>
                  <a:lnTo>
                    <a:pt x="753757" y="0"/>
                  </a:lnTo>
                  <a:lnTo>
                    <a:pt x="707263" y="10934"/>
                  </a:lnTo>
                  <a:lnTo>
                    <a:pt x="670991" y="38887"/>
                  </a:lnTo>
                  <a:lnTo>
                    <a:pt x="649211" y="78867"/>
                  </a:lnTo>
                  <a:lnTo>
                    <a:pt x="646150" y="125882"/>
                  </a:lnTo>
                  <a:lnTo>
                    <a:pt x="661174" y="220789"/>
                  </a:lnTo>
                  <a:lnTo>
                    <a:pt x="657212" y="220840"/>
                  </a:lnTo>
                  <a:lnTo>
                    <a:pt x="628523" y="226999"/>
                  </a:lnTo>
                  <a:lnTo>
                    <a:pt x="605053" y="243001"/>
                  </a:lnTo>
                  <a:lnTo>
                    <a:pt x="589191" y="266433"/>
                  </a:lnTo>
                  <a:lnTo>
                    <a:pt x="583361" y="294919"/>
                  </a:lnTo>
                  <a:lnTo>
                    <a:pt x="589076" y="323392"/>
                  </a:lnTo>
                  <a:lnTo>
                    <a:pt x="604735" y="346583"/>
                  </a:lnTo>
                  <a:lnTo>
                    <a:pt x="628040" y="362191"/>
                  </a:lnTo>
                  <a:lnTo>
                    <a:pt x="656691" y="367906"/>
                  </a:lnTo>
                  <a:lnTo>
                    <a:pt x="657860" y="367906"/>
                  </a:lnTo>
                  <a:lnTo>
                    <a:pt x="669759" y="367728"/>
                  </a:lnTo>
                  <a:lnTo>
                    <a:pt x="703110" y="923099"/>
                  </a:lnTo>
                  <a:lnTo>
                    <a:pt x="705586" y="932700"/>
                  </a:lnTo>
                  <a:lnTo>
                    <a:pt x="711250" y="940447"/>
                  </a:lnTo>
                  <a:lnTo>
                    <a:pt x="719328" y="945616"/>
                  </a:lnTo>
                  <a:lnTo>
                    <a:pt x="729056" y="947496"/>
                  </a:lnTo>
                  <a:lnTo>
                    <a:pt x="782599" y="946721"/>
                  </a:lnTo>
                  <a:lnTo>
                    <a:pt x="809637" y="895261"/>
                  </a:lnTo>
                  <a:lnTo>
                    <a:pt x="838022" y="366026"/>
                  </a:lnTo>
                  <a:lnTo>
                    <a:pt x="838060" y="365252"/>
                  </a:lnTo>
                  <a:lnTo>
                    <a:pt x="850519" y="365074"/>
                  </a:lnTo>
                  <a:lnTo>
                    <a:pt x="879208" y="358863"/>
                  </a:lnTo>
                  <a:lnTo>
                    <a:pt x="902677" y="342798"/>
                  </a:lnTo>
                  <a:lnTo>
                    <a:pt x="918514" y="319265"/>
                  </a:lnTo>
                  <a:lnTo>
                    <a:pt x="919175" y="316026"/>
                  </a:lnTo>
                  <a:lnTo>
                    <a:pt x="924344" y="290690"/>
                  </a:lnTo>
                  <a:close/>
                </a:path>
                <a:path w="1249045" h="1196975">
                  <a:moveTo>
                    <a:pt x="1248676" y="998372"/>
                  </a:moveTo>
                  <a:lnTo>
                    <a:pt x="1246632" y="988275"/>
                  </a:lnTo>
                  <a:lnTo>
                    <a:pt x="1241056" y="980020"/>
                  </a:lnTo>
                  <a:lnTo>
                    <a:pt x="1232789" y="974471"/>
                  </a:lnTo>
                  <a:lnTo>
                    <a:pt x="1222667" y="972426"/>
                  </a:lnTo>
                  <a:lnTo>
                    <a:pt x="1161173" y="972426"/>
                  </a:lnTo>
                  <a:lnTo>
                    <a:pt x="1161173" y="421411"/>
                  </a:lnTo>
                  <a:lnTo>
                    <a:pt x="1161173" y="395465"/>
                  </a:lnTo>
                  <a:lnTo>
                    <a:pt x="1159129" y="385368"/>
                  </a:lnTo>
                  <a:lnTo>
                    <a:pt x="1153553" y="377126"/>
                  </a:lnTo>
                  <a:lnTo>
                    <a:pt x="1145286" y="371563"/>
                  </a:lnTo>
                  <a:lnTo>
                    <a:pt x="1135164" y="369531"/>
                  </a:lnTo>
                  <a:lnTo>
                    <a:pt x="1118425" y="369531"/>
                  </a:lnTo>
                  <a:lnTo>
                    <a:pt x="1118425" y="323062"/>
                  </a:lnTo>
                  <a:lnTo>
                    <a:pt x="1117612" y="318782"/>
                  </a:lnTo>
                  <a:lnTo>
                    <a:pt x="1114488" y="302526"/>
                  </a:lnTo>
                  <a:lnTo>
                    <a:pt x="1109154" y="294068"/>
                  </a:lnTo>
                  <a:lnTo>
                    <a:pt x="1109154" y="421411"/>
                  </a:lnTo>
                  <a:lnTo>
                    <a:pt x="1109154" y="972426"/>
                  </a:lnTo>
                  <a:lnTo>
                    <a:pt x="1061427" y="972426"/>
                  </a:lnTo>
                  <a:lnTo>
                    <a:pt x="1061427" y="1024305"/>
                  </a:lnTo>
                  <a:lnTo>
                    <a:pt x="1061427" y="1135049"/>
                  </a:lnTo>
                  <a:lnTo>
                    <a:pt x="1021969" y="1135049"/>
                  </a:lnTo>
                  <a:lnTo>
                    <a:pt x="1021969" y="1024305"/>
                  </a:lnTo>
                  <a:lnTo>
                    <a:pt x="1061427" y="1024305"/>
                  </a:lnTo>
                  <a:lnTo>
                    <a:pt x="1061427" y="972426"/>
                  </a:lnTo>
                  <a:lnTo>
                    <a:pt x="974255" y="972426"/>
                  </a:lnTo>
                  <a:lnTo>
                    <a:pt x="974255" y="421411"/>
                  </a:lnTo>
                  <a:lnTo>
                    <a:pt x="1109154" y="421411"/>
                  </a:lnTo>
                  <a:lnTo>
                    <a:pt x="1109154" y="294068"/>
                  </a:lnTo>
                  <a:lnTo>
                    <a:pt x="1103718" y="285445"/>
                  </a:lnTo>
                  <a:lnTo>
                    <a:pt x="1087615" y="273278"/>
                  </a:lnTo>
                  <a:lnTo>
                    <a:pt x="1067714" y="267462"/>
                  </a:lnTo>
                  <a:lnTo>
                    <a:pt x="1067714" y="76911"/>
                  </a:lnTo>
                  <a:lnTo>
                    <a:pt x="1066393" y="70383"/>
                  </a:lnTo>
                  <a:lnTo>
                    <a:pt x="1066393" y="320700"/>
                  </a:lnTo>
                  <a:lnTo>
                    <a:pt x="1066393" y="369531"/>
                  </a:lnTo>
                  <a:lnTo>
                    <a:pt x="1017003" y="369531"/>
                  </a:lnTo>
                  <a:lnTo>
                    <a:pt x="1017003" y="320700"/>
                  </a:lnTo>
                  <a:lnTo>
                    <a:pt x="1018933" y="318782"/>
                  </a:lnTo>
                  <a:lnTo>
                    <a:pt x="1064463" y="318782"/>
                  </a:lnTo>
                  <a:lnTo>
                    <a:pt x="1066393" y="320700"/>
                  </a:lnTo>
                  <a:lnTo>
                    <a:pt x="1066393" y="70383"/>
                  </a:lnTo>
                  <a:lnTo>
                    <a:pt x="1065669" y="66802"/>
                  </a:lnTo>
                  <a:lnTo>
                    <a:pt x="1060094" y="58559"/>
                  </a:lnTo>
                  <a:lnTo>
                    <a:pt x="1051826" y="53009"/>
                  </a:lnTo>
                  <a:lnTo>
                    <a:pt x="1041704" y="50965"/>
                  </a:lnTo>
                  <a:lnTo>
                    <a:pt x="1031570" y="53009"/>
                  </a:lnTo>
                  <a:lnTo>
                    <a:pt x="1023302" y="58559"/>
                  </a:lnTo>
                  <a:lnTo>
                    <a:pt x="1017727" y="66802"/>
                  </a:lnTo>
                  <a:lnTo>
                    <a:pt x="1015682" y="76911"/>
                  </a:lnTo>
                  <a:lnTo>
                    <a:pt x="1015682" y="267462"/>
                  </a:lnTo>
                  <a:lnTo>
                    <a:pt x="995781" y="273278"/>
                  </a:lnTo>
                  <a:lnTo>
                    <a:pt x="979690" y="285445"/>
                  </a:lnTo>
                  <a:lnTo>
                    <a:pt x="968921" y="302526"/>
                  </a:lnTo>
                  <a:lnTo>
                    <a:pt x="964984" y="323062"/>
                  </a:lnTo>
                  <a:lnTo>
                    <a:pt x="964984" y="369531"/>
                  </a:lnTo>
                  <a:lnTo>
                    <a:pt x="948232" y="369531"/>
                  </a:lnTo>
                  <a:lnTo>
                    <a:pt x="938110" y="371563"/>
                  </a:lnTo>
                  <a:lnTo>
                    <a:pt x="929843" y="377126"/>
                  </a:lnTo>
                  <a:lnTo>
                    <a:pt x="924267" y="385368"/>
                  </a:lnTo>
                  <a:lnTo>
                    <a:pt x="922223" y="395465"/>
                  </a:lnTo>
                  <a:lnTo>
                    <a:pt x="922223" y="972426"/>
                  </a:lnTo>
                  <a:lnTo>
                    <a:pt x="860729" y="972426"/>
                  </a:lnTo>
                  <a:lnTo>
                    <a:pt x="850607" y="974471"/>
                  </a:lnTo>
                  <a:lnTo>
                    <a:pt x="842340" y="980020"/>
                  </a:lnTo>
                  <a:lnTo>
                    <a:pt x="836764" y="988275"/>
                  </a:lnTo>
                  <a:lnTo>
                    <a:pt x="834720" y="998372"/>
                  </a:lnTo>
                  <a:lnTo>
                    <a:pt x="836764" y="1008481"/>
                  </a:lnTo>
                  <a:lnTo>
                    <a:pt x="842340" y="1016723"/>
                  </a:lnTo>
                  <a:lnTo>
                    <a:pt x="850607" y="1022286"/>
                  </a:lnTo>
                  <a:lnTo>
                    <a:pt x="860729" y="1024318"/>
                  </a:lnTo>
                  <a:lnTo>
                    <a:pt x="969949" y="1024318"/>
                  </a:lnTo>
                  <a:lnTo>
                    <a:pt x="969949" y="1135049"/>
                  </a:lnTo>
                  <a:lnTo>
                    <a:pt x="928344" y="1135049"/>
                  </a:lnTo>
                  <a:lnTo>
                    <a:pt x="918222" y="1137094"/>
                  </a:lnTo>
                  <a:lnTo>
                    <a:pt x="909955" y="1142644"/>
                  </a:lnTo>
                  <a:lnTo>
                    <a:pt x="904379" y="1150899"/>
                  </a:lnTo>
                  <a:lnTo>
                    <a:pt x="902335" y="1160995"/>
                  </a:lnTo>
                  <a:lnTo>
                    <a:pt x="904379" y="1171105"/>
                  </a:lnTo>
                  <a:lnTo>
                    <a:pt x="909955" y="1179347"/>
                  </a:lnTo>
                  <a:lnTo>
                    <a:pt x="918222" y="1184910"/>
                  </a:lnTo>
                  <a:lnTo>
                    <a:pt x="928344" y="1186942"/>
                  </a:lnTo>
                  <a:lnTo>
                    <a:pt x="1155052" y="1186942"/>
                  </a:lnTo>
                  <a:lnTo>
                    <a:pt x="1165174" y="1184910"/>
                  </a:lnTo>
                  <a:lnTo>
                    <a:pt x="1173441" y="1179347"/>
                  </a:lnTo>
                  <a:lnTo>
                    <a:pt x="1179017" y="1171105"/>
                  </a:lnTo>
                  <a:lnTo>
                    <a:pt x="1181061" y="1160995"/>
                  </a:lnTo>
                  <a:lnTo>
                    <a:pt x="1179017" y="1150899"/>
                  </a:lnTo>
                  <a:lnTo>
                    <a:pt x="1173441" y="1142644"/>
                  </a:lnTo>
                  <a:lnTo>
                    <a:pt x="1165174" y="1137094"/>
                  </a:lnTo>
                  <a:lnTo>
                    <a:pt x="1155052" y="1135049"/>
                  </a:lnTo>
                  <a:lnTo>
                    <a:pt x="1113459" y="1135049"/>
                  </a:lnTo>
                  <a:lnTo>
                    <a:pt x="1113459" y="1024318"/>
                  </a:lnTo>
                  <a:lnTo>
                    <a:pt x="1222730" y="1024305"/>
                  </a:lnTo>
                  <a:lnTo>
                    <a:pt x="1232789" y="1022286"/>
                  </a:lnTo>
                  <a:lnTo>
                    <a:pt x="1241056" y="1016723"/>
                  </a:lnTo>
                  <a:lnTo>
                    <a:pt x="1246632" y="1008481"/>
                  </a:lnTo>
                  <a:lnTo>
                    <a:pt x="1248676" y="998372"/>
                  </a:lnTo>
                  <a:close/>
                </a:path>
              </a:pathLst>
            </a:custGeom>
            <a:solidFill>
              <a:srgbClr val="074848"/>
            </a:solidFill>
          </p:spPr>
          <p:txBody>
            <a:bodyPr wrap="square" lIns="0" tIns="0" rIns="0" bIns="0" rtlCol="0"/>
            <a:lstStyle/>
            <a:p>
              <a:endParaRPr sz="1500">
                <a:latin typeface="Corbel" panose="020B0503020204020204" pitchFamily="34" charset="0"/>
              </a:endParaRPr>
            </a:p>
          </p:txBody>
        </p:sp>
        <p:sp>
          <p:nvSpPr>
            <p:cNvPr id="12" name="object 12"/>
            <p:cNvSpPr/>
            <p:nvPr/>
          </p:nvSpPr>
          <p:spPr>
            <a:xfrm>
              <a:off x="5048241" y="4755302"/>
              <a:ext cx="386715" cy="275590"/>
            </a:xfrm>
            <a:custGeom>
              <a:avLst/>
              <a:gdLst/>
              <a:ahLst/>
              <a:cxnLst/>
              <a:rect l="l" t="t" r="r" b="b"/>
              <a:pathLst>
                <a:path w="386714" h="275589">
                  <a:moveTo>
                    <a:pt x="386575" y="0"/>
                  </a:moveTo>
                  <a:lnTo>
                    <a:pt x="0" y="0"/>
                  </a:lnTo>
                  <a:lnTo>
                    <a:pt x="0" y="223342"/>
                  </a:lnTo>
                  <a:lnTo>
                    <a:pt x="4079" y="243441"/>
                  </a:lnTo>
                  <a:lnTo>
                    <a:pt x="15198" y="259873"/>
                  </a:lnTo>
                  <a:lnTo>
                    <a:pt x="31675" y="270962"/>
                  </a:lnTo>
                  <a:lnTo>
                    <a:pt x="51828" y="275031"/>
                  </a:lnTo>
                  <a:lnTo>
                    <a:pt x="334746" y="275031"/>
                  </a:lnTo>
                  <a:lnTo>
                    <a:pt x="354899" y="270962"/>
                  </a:lnTo>
                  <a:lnTo>
                    <a:pt x="371376" y="259873"/>
                  </a:lnTo>
                  <a:lnTo>
                    <a:pt x="382495" y="243441"/>
                  </a:lnTo>
                  <a:lnTo>
                    <a:pt x="386575" y="223342"/>
                  </a:lnTo>
                  <a:lnTo>
                    <a:pt x="386575" y="0"/>
                  </a:lnTo>
                  <a:close/>
                </a:path>
              </a:pathLst>
            </a:custGeom>
            <a:solidFill>
              <a:srgbClr val="52A947"/>
            </a:solidFill>
          </p:spPr>
          <p:txBody>
            <a:bodyPr wrap="square" lIns="0" tIns="0" rIns="0" bIns="0" rtlCol="0"/>
            <a:lstStyle/>
            <a:p>
              <a:endParaRPr sz="1500">
                <a:latin typeface="Corbel" panose="020B0503020204020204" pitchFamily="34" charset="0"/>
              </a:endParaRPr>
            </a:p>
          </p:txBody>
        </p:sp>
      </p:grpSp>
      <p:pic>
        <p:nvPicPr>
          <p:cNvPr id="13" name="object 13"/>
          <p:cNvPicPr/>
          <p:nvPr/>
        </p:nvPicPr>
        <p:blipFill>
          <a:blip r:embed="rId3" cstate="print"/>
          <a:stretch>
            <a:fillRect/>
          </a:stretch>
        </p:blipFill>
        <p:spPr>
          <a:xfrm>
            <a:off x="7426982" y="2664830"/>
            <a:ext cx="862139" cy="751417"/>
          </a:xfrm>
          <a:prstGeom prst="rect">
            <a:avLst/>
          </a:prstGeom>
        </p:spPr>
      </p:pic>
      <p:pic>
        <p:nvPicPr>
          <p:cNvPr id="27" name="Picture 26" descr="Icon&#10;&#10;Description automatically generated">
            <a:extLst>
              <a:ext uri="{FF2B5EF4-FFF2-40B4-BE49-F238E27FC236}">
                <a16:creationId xmlns:a16="http://schemas.microsoft.com/office/drawing/2014/main" id="{1E1B19D3-1C4C-3DE7-5322-DC8758B73466}"/>
              </a:ext>
            </a:extLst>
          </p:cNvPr>
          <p:cNvPicPr>
            <a:picLocks noChangeAspect="1"/>
          </p:cNvPicPr>
          <p:nvPr/>
        </p:nvPicPr>
        <p:blipFill>
          <a:blip r:embed="rId4"/>
          <a:stretch>
            <a:fillRect/>
          </a:stretch>
        </p:blipFill>
        <p:spPr>
          <a:xfrm>
            <a:off x="11265293" y="2787893"/>
            <a:ext cx="660950" cy="1450418"/>
          </a:xfrm>
          <a:prstGeom prst="rect">
            <a:avLst/>
          </a:prstGeom>
        </p:spPr>
      </p:pic>
      <p:sp>
        <p:nvSpPr>
          <p:cNvPr id="14" name="object 6">
            <a:extLst>
              <a:ext uri="{FF2B5EF4-FFF2-40B4-BE49-F238E27FC236}">
                <a16:creationId xmlns:a16="http://schemas.microsoft.com/office/drawing/2014/main" id="{D9F9C63A-0DF2-A50F-528F-1F2E2AE6DC7E}"/>
              </a:ext>
            </a:extLst>
          </p:cNvPr>
          <p:cNvSpPr txBox="1"/>
          <p:nvPr/>
        </p:nvSpPr>
        <p:spPr>
          <a:xfrm>
            <a:off x="5222542" y="3387629"/>
            <a:ext cx="3012666" cy="1052254"/>
          </a:xfrm>
          <a:prstGeom prst="rect">
            <a:avLst/>
          </a:prstGeom>
        </p:spPr>
        <p:txBody>
          <a:bodyPr vert="horz" wrap="square" lIns="0" tIns="10583" rIns="0" bIns="0" rtlCol="0">
            <a:spAutoFit/>
          </a:bodyPr>
          <a:lstStyle/>
          <a:p>
            <a:pPr marL="296333" marR="730750" indent="-285750" defTabSz="1314450">
              <a:lnSpc>
                <a:spcPts val="2020"/>
              </a:lnSpc>
              <a:spcBef>
                <a:spcPts val="83"/>
              </a:spcBef>
              <a:buFont typeface="Arial" panose="020B0604020202020204" pitchFamily="34" charset="0"/>
              <a:buChar char="•"/>
            </a:pPr>
            <a:r>
              <a:rPr lang="es-419" sz="1400" dirty="0">
                <a:solidFill>
                  <a:srgbClr val="314FA1"/>
                </a:solidFill>
                <a:latin typeface="Corbel" panose="020B0503020204020204" pitchFamily="34" charset="0"/>
                <a:cs typeface="Montserrat"/>
              </a:rPr>
              <a:t>millones de hospitalizaciones</a:t>
            </a:r>
          </a:p>
          <a:p>
            <a:pPr marL="296333" marR="730750" indent="-285750" defTabSz="1314450">
              <a:lnSpc>
                <a:spcPts val="2020"/>
              </a:lnSpc>
              <a:spcBef>
                <a:spcPts val="83"/>
              </a:spcBef>
              <a:buFont typeface="Arial" panose="020B0604020202020204" pitchFamily="34" charset="0"/>
              <a:buChar char="•"/>
            </a:pPr>
            <a:r>
              <a:rPr lang="es-419" sz="1400" dirty="0">
                <a:solidFill>
                  <a:srgbClr val="314FA1"/>
                </a:solidFill>
                <a:latin typeface="Corbel" panose="020B0503020204020204" pitchFamily="34" charset="0"/>
                <a:cs typeface="Montserrat"/>
              </a:rPr>
              <a:t>miles de muertes</a:t>
            </a:r>
          </a:p>
          <a:p>
            <a:pPr marL="296333" marR="730750" indent="-285750" defTabSz="1314450">
              <a:lnSpc>
                <a:spcPts val="2020"/>
              </a:lnSpc>
              <a:spcBef>
                <a:spcPts val="83"/>
              </a:spcBef>
              <a:buFont typeface="Arial" panose="020B0604020202020204" pitchFamily="34" charset="0"/>
              <a:buChar char="•"/>
            </a:pPr>
            <a:r>
              <a:rPr lang="es-419" sz="1400" dirty="0">
                <a:solidFill>
                  <a:srgbClr val="314FA1"/>
                </a:solidFill>
                <a:latin typeface="Corbel" panose="020B0503020204020204" pitchFamily="34" charset="0"/>
                <a:cs typeface="Montserrat"/>
              </a:rPr>
              <a:t>presión sobre los sistemas sanitarios y los medios de subsistencia</a:t>
            </a:r>
          </a:p>
        </p:txBody>
      </p:sp>
      <p:sp>
        <p:nvSpPr>
          <p:cNvPr id="17" name="Footer Placeholder 57">
            <a:extLst>
              <a:ext uri="{FF2B5EF4-FFF2-40B4-BE49-F238E27FC236}">
                <a16:creationId xmlns:a16="http://schemas.microsoft.com/office/drawing/2014/main" id="{0ADE2F09-BF7B-19F4-F560-FE0D2BB9E0E7}"/>
              </a:ext>
            </a:extLst>
          </p:cNvPr>
          <p:cNvSpPr>
            <a:spLocks noGrp="1"/>
          </p:cNvSpPr>
          <p:nvPr>
            <p:ph type="ftr" sz="quarter" idx="3"/>
          </p:nvPr>
        </p:nvSpPr>
        <p:spPr>
          <a:xfrm>
            <a:off x="6866666" y="6548086"/>
            <a:ext cx="4873214" cy="173389"/>
          </a:xfrm>
        </p:spPr>
        <p:txBody>
          <a:bodyPr/>
          <a:lstStyle/>
          <a:p>
            <a:r>
              <a:rPr lang="es-419" dirty="0"/>
              <a:t>Diapositiva original elaborada por la Organización Mundial de la Salud y PATH. Enero de 2026</a:t>
            </a:r>
          </a:p>
        </p:txBody>
      </p:sp>
      <p:sp>
        <p:nvSpPr>
          <p:cNvPr id="15" name="object 6">
            <a:extLst>
              <a:ext uri="{FF2B5EF4-FFF2-40B4-BE49-F238E27FC236}">
                <a16:creationId xmlns:a16="http://schemas.microsoft.com/office/drawing/2014/main" id="{9C88C85E-AC40-0868-2D30-E73571694467}"/>
              </a:ext>
            </a:extLst>
          </p:cNvPr>
          <p:cNvSpPr txBox="1"/>
          <p:nvPr/>
        </p:nvSpPr>
        <p:spPr>
          <a:xfrm>
            <a:off x="1319117" y="6347363"/>
            <a:ext cx="5890394" cy="340777"/>
          </a:xfrm>
          <a:prstGeom prst="rect">
            <a:avLst/>
          </a:prstGeom>
        </p:spPr>
        <p:txBody>
          <a:bodyPr vert="horz" wrap="square" lIns="0" tIns="83608" rIns="0" bIns="0" rtlCol="0">
            <a:spAutoFit/>
          </a:bodyPr>
          <a:lstStyle/>
          <a:p>
            <a:pPr marL="31749">
              <a:spcBef>
                <a:spcPts val="658"/>
              </a:spcBef>
            </a:pPr>
            <a:r>
              <a:rPr lang="es-419" sz="687" baseline="35353">
                <a:solidFill>
                  <a:srgbClr val="231F20"/>
                </a:solidFill>
                <a:latin typeface="Corbel" panose="020B0503020204020204" pitchFamily="34" charset="0"/>
                <a:cs typeface="WorkSans-Light"/>
              </a:rPr>
              <a:t>1 </a:t>
            </a:r>
            <a:r>
              <a:rPr lang="es-419" sz="833">
                <a:solidFill>
                  <a:srgbClr val="231F20"/>
                </a:solidFill>
                <a:latin typeface="Corbel" panose="020B0503020204020204" pitchFamily="34" charset="0"/>
                <a:cs typeface="WorkSans-Light"/>
              </a:rPr>
              <a:t>Documento de posición de la OMS sobre la inmunización para proteger a los lactantes contra la enfermedad por el virus sincitial respiratorio. </a:t>
            </a:r>
            <a:r>
              <a:rPr lang="es-419" sz="833" i="1">
                <a:solidFill>
                  <a:srgbClr val="231F20"/>
                </a:solidFill>
                <a:latin typeface="Corbel" panose="020B0503020204020204" pitchFamily="34" charset="0"/>
                <a:cs typeface="WorkSans-Light"/>
              </a:rPr>
              <a:t>Weekly Epidemiological Record</a:t>
            </a:r>
            <a:r>
              <a:rPr lang="es-419" sz="833">
                <a:solidFill>
                  <a:srgbClr val="231F20"/>
                </a:solidFill>
                <a:latin typeface="Corbel" panose="020B0503020204020204" pitchFamily="34" charset="0"/>
                <a:cs typeface="WorkSans-Light"/>
              </a:rPr>
              <a:t>. Mayo de 2025. Consultado en: </a:t>
            </a:r>
            <a:r>
              <a:rPr lang="es-419" sz="833">
                <a:solidFill>
                  <a:srgbClr val="231F20"/>
                </a:solidFill>
                <a:latin typeface="Corbel" panose="020B0503020204020204" pitchFamily="34" charset="0"/>
                <a:cs typeface="WorkSans-Light"/>
                <a:hlinkClick r:id="rId5"/>
              </a:rPr>
              <a:t>https://www.who.int/publications/i/item/who-wer-10022-193-218</a:t>
            </a:r>
            <a:r>
              <a:rPr lang="es-419" sz="833">
                <a:solidFill>
                  <a:srgbClr val="231F20"/>
                </a:solidFill>
                <a:latin typeface="Corbel" panose="020B0503020204020204" pitchFamily="34" charset="0"/>
                <a:cs typeface="WorkSans-Light"/>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58B3-FBF4-C1DB-6966-6070B5C60500}"/>
              </a:ext>
            </a:extLst>
          </p:cNvPr>
          <p:cNvSpPr>
            <a:spLocks noGrp="1"/>
          </p:cNvSpPr>
          <p:nvPr>
            <p:ph type="title"/>
          </p:nvPr>
        </p:nvSpPr>
        <p:spPr>
          <a:xfrm>
            <a:off x="937549" y="145200"/>
            <a:ext cx="11077987" cy="884555"/>
          </a:xfrm>
        </p:spPr>
        <p:txBody>
          <a:bodyPr/>
          <a:lstStyle/>
          <a:p>
            <a:pPr marL="10583">
              <a:lnSpc>
                <a:spcPct val="100000"/>
              </a:lnSpc>
              <a:spcBef>
                <a:spcPts val="83"/>
              </a:spcBef>
              <a:tabLst>
                <a:tab pos="1224972" algn="l"/>
                <a:tab pos="1649876" algn="l"/>
              </a:tabLst>
            </a:pPr>
            <a:r>
              <a:rPr lang="es-419" dirty="0"/>
              <a:t>La protección materna de la vacuna contra el VSR sigue siendo alta hasta 6 meses después del nacimiento</a:t>
            </a:r>
            <a:br>
              <a:rPr lang="es-419" dirty="0"/>
            </a:br>
            <a:r>
              <a:rPr lang="es-419" b="0" dirty="0"/>
              <a:t>Resultados del estudio clínico de fase 3</a:t>
            </a:r>
          </a:p>
        </p:txBody>
      </p:sp>
      <p:graphicFrame>
        <p:nvGraphicFramePr>
          <p:cNvPr id="6" name="Table 5">
            <a:extLst>
              <a:ext uri="{FF2B5EF4-FFF2-40B4-BE49-F238E27FC236}">
                <a16:creationId xmlns:a16="http://schemas.microsoft.com/office/drawing/2014/main" id="{913EB19A-9FA6-3EBF-0BA8-95718ADB4997}"/>
              </a:ext>
            </a:extLst>
          </p:cNvPr>
          <p:cNvGraphicFramePr>
            <a:graphicFrameLocks/>
          </p:cNvGraphicFramePr>
          <p:nvPr>
            <p:extLst>
              <p:ext uri="{D42A27DB-BD31-4B8C-83A1-F6EECF244321}">
                <p14:modId xmlns:p14="http://schemas.microsoft.com/office/powerpoint/2010/main" val="1587410332"/>
              </p:ext>
            </p:extLst>
          </p:nvPr>
        </p:nvGraphicFramePr>
        <p:xfrm>
          <a:off x="1340315" y="2224974"/>
          <a:ext cx="9931890" cy="2346542"/>
        </p:xfrm>
        <a:graphic>
          <a:graphicData uri="http://schemas.openxmlformats.org/drawingml/2006/table">
            <a:tbl>
              <a:tblPr firstRow="1" bandRow="1">
                <a:tableStyleId>{72833802-FEF1-4C79-8D5D-14CF1EAF98D9}</a:tableStyleId>
              </a:tblPr>
              <a:tblGrid>
                <a:gridCol w="1281504">
                  <a:extLst>
                    <a:ext uri="{9D8B030D-6E8A-4147-A177-3AD203B41FA5}">
                      <a16:colId xmlns:a16="http://schemas.microsoft.com/office/drawing/2014/main" val="2874151930"/>
                    </a:ext>
                  </a:extLst>
                </a:gridCol>
                <a:gridCol w="4325193">
                  <a:extLst>
                    <a:ext uri="{9D8B030D-6E8A-4147-A177-3AD203B41FA5}">
                      <a16:colId xmlns:a16="http://schemas.microsoft.com/office/drawing/2014/main" val="1919952827"/>
                    </a:ext>
                  </a:extLst>
                </a:gridCol>
                <a:gridCol w="4325193">
                  <a:extLst>
                    <a:ext uri="{9D8B030D-6E8A-4147-A177-3AD203B41FA5}">
                      <a16:colId xmlns:a16="http://schemas.microsoft.com/office/drawing/2014/main" val="2945960647"/>
                    </a:ext>
                  </a:extLst>
                </a:gridCol>
              </a:tblGrid>
              <a:tr h="11732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100" b="1" i="0">
                          <a:solidFill>
                            <a:schemeClr val="tx1"/>
                          </a:solidFill>
                          <a:latin typeface="Corbel" panose="020B0503020204020204" pitchFamily="34" charset="0"/>
                        </a:rPr>
                        <a:t>Infección grave de vías respiratorias inferiores (IVRI) por VSR atendida médicamente</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noFill/>
                  </a:tcPr>
                </a:tc>
                <a:tc>
                  <a:txBody>
                    <a:bodyPr/>
                    <a:lstStyle/>
                    <a:p>
                      <a:pPr algn="ctr"/>
                      <a:r>
                        <a:rPr lang="es-419" sz="1050" b="0" i="0">
                          <a:solidFill>
                            <a:schemeClr val="tx1"/>
                          </a:solidFill>
                          <a:latin typeface="Corbel" panose="020B0503020204020204" pitchFamily="34" charset="0"/>
                        </a:rPr>
                        <a:t>(IC 95 %, 57,5 % a 93,9 %)</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solidFill>
                      <a:srgbClr val="ECF3E7"/>
                    </a:solidFill>
                  </a:tcPr>
                </a:tc>
                <a:tc>
                  <a:txBody>
                    <a:bodyPr/>
                    <a:lstStyle/>
                    <a:p>
                      <a:pPr algn="ctr"/>
                      <a:r>
                        <a:rPr lang="es-419" sz="1050" b="0" i="0">
                          <a:solidFill>
                            <a:schemeClr val="tx1"/>
                          </a:solidFill>
                          <a:latin typeface="Corbel" panose="020B0503020204020204" pitchFamily="34" charset="0"/>
                        </a:rPr>
                        <a:t>(IC 95 %, 50,6 % a 82,5 %)</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1066324661"/>
                  </a:ext>
                </a:extLst>
              </a:tr>
              <a:tr h="11732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100" b="1" i="0">
                          <a:latin typeface="Corbel" panose="020B0503020204020204" pitchFamily="34" charset="0"/>
                        </a:rPr>
                        <a:t>VSR-IVRI con asistencia médica</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tcPr>
                </a:tc>
                <a:tc>
                  <a:txBody>
                    <a:bodyPr/>
                    <a:lstStyle/>
                    <a:p>
                      <a:pPr algn="ctr"/>
                      <a:r>
                        <a:rPr lang="es-419" sz="1050" b="0" i="0">
                          <a:solidFill>
                            <a:schemeClr val="tx1"/>
                          </a:solidFill>
                          <a:latin typeface="Corbel"/>
                          <a:ea typeface="+mn-ea"/>
                          <a:cs typeface="+mn-cs"/>
                        </a:rPr>
                        <a:t>(</a:t>
                      </a:r>
                      <a:r>
                        <a:rPr lang="es-419" sz="1050" b="0" i="0">
                          <a:solidFill>
                            <a:schemeClr val="tx1"/>
                          </a:solidFill>
                          <a:latin typeface="Corbel" panose="020B0503020204020204" pitchFamily="34" charset="0"/>
                          <a:ea typeface="+mn-ea"/>
                          <a:cs typeface="+mn-cs"/>
                        </a:rPr>
                        <a:t>IC 95 %, </a:t>
                      </a:r>
                      <a:r>
                        <a:rPr lang="es-419" sz="1050" b="0" i="0">
                          <a:solidFill>
                            <a:schemeClr val="tx1"/>
                          </a:solidFill>
                          <a:latin typeface="Corbel"/>
                          <a:ea typeface="+mn-ea"/>
                          <a:cs typeface="+mn-cs"/>
                        </a:rPr>
                        <a:t>31,1 % a 74,6 %)</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solidFill>
                      <a:srgbClr val="ECF3E7"/>
                    </a:solidFill>
                  </a:tcPr>
                </a:tc>
                <a:tc>
                  <a:txBody>
                    <a:bodyPr/>
                    <a:lstStyle/>
                    <a:p>
                      <a:pPr algn="ctr"/>
                      <a:r>
                        <a:rPr lang="es-419" sz="1050" b="0" i="0">
                          <a:solidFill>
                            <a:schemeClr val="tx1"/>
                          </a:solidFill>
                          <a:latin typeface="Corbel" panose="020B0503020204020204" pitchFamily="34" charset="0"/>
                        </a:rPr>
                        <a:t>(IC 95 %, </a:t>
                      </a:r>
                      <a:r>
                        <a:rPr lang="es-419" sz="1050" b="0" i="0">
                          <a:latin typeface="Corbel" panose="020B0503020204020204" pitchFamily="34" charset="0"/>
                        </a:rPr>
                        <a:t>31,4 % a 62,8 %)</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solidFill>
                      <a:srgbClr val="E5F1FA"/>
                    </a:solidFill>
                  </a:tcPr>
                </a:tc>
                <a:extLst>
                  <a:ext uri="{0D108BD9-81ED-4DB2-BD59-A6C34878D82A}">
                    <a16:rowId xmlns:a16="http://schemas.microsoft.com/office/drawing/2014/main" val="3880735417"/>
                  </a:ext>
                </a:extLst>
              </a:tr>
            </a:tbl>
          </a:graphicData>
        </a:graphic>
      </p:graphicFrame>
      <p:sp>
        <p:nvSpPr>
          <p:cNvPr id="8" name="TextBox 7">
            <a:extLst>
              <a:ext uri="{FF2B5EF4-FFF2-40B4-BE49-F238E27FC236}">
                <a16:creationId xmlns:a16="http://schemas.microsoft.com/office/drawing/2014/main" id="{5D391F20-EB58-4E7A-BD6B-C8F51ED6B37F}"/>
              </a:ext>
            </a:extLst>
          </p:cNvPr>
          <p:cNvSpPr txBox="1"/>
          <p:nvPr/>
        </p:nvSpPr>
        <p:spPr>
          <a:xfrm>
            <a:off x="2680181" y="1351510"/>
            <a:ext cx="4205729" cy="738497"/>
          </a:xfrm>
          <a:prstGeom prst="rect">
            <a:avLst/>
          </a:prstGeom>
          <a:noFill/>
          <a:ln>
            <a:solidFill>
              <a:schemeClr val="accent4"/>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s-419" sz="1600" b="0" i="0" u="none" strike="noStrike" cap="none" normalizeH="0" baseline="0" noProof="0">
                <a:ln>
                  <a:noFill/>
                </a:ln>
                <a:solidFill>
                  <a:srgbClr val="51A847"/>
                </a:solidFill>
                <a:effectLst/>
                <a:uLnTx/>
                <a:uFillTx/>
                <a:latin typeface="Corbel" panose="020B0503020204020204" pitchFamily="34" charset="0"/>
                <a:ea typeface="+mn-ea"/>
                <a:cs typeface="+mn-cs"/>
              </a:rPr>
              <a:t>EFICACIA (%) </a:t>
            </a:r>
          </a:p>
          <a:p>
            <a:pPr marL="0" marR="0" lvl="0" indent="0" algn="ctr" defTabSz="914400" rtl="0" eaLnBrk="1" fontAlgn="auto" latinLnBrk="0" hangingPunct="1">
              <a:lnSpc>
                <a:spcPct val="100000"/>
              </a:lnSpc>
              <a:spcBef>
                <a:spcPts val="0"/>
              </a:spcBef>
              <a:spcAft>
                <a:spcPts val="300"/>
              </a:spcAft>
              <a:buClrTx/>
              <a:buSzTx/>
              <a:buFontTx/>
              <a:buNone/>
              <a:tabLst/>
              <a:defRPr/>
            </a:pPr>
            <a:r>
              <a:rPr lang="es-419" sz="1600">
                <a:solidFill>
                  <a:srgbClr val="51A847"/>
                </a:solidFill>
                <a:latin typeface="Corbel" panose="020B0503020204020204" pitchFamily="34" charset="0"/>
                <a:ea typeface="+mn-ea"/>
                <a:cs typeface="+mn-cs"/>
              </a:rPr>
              <a:t>DESDE EL NACIMIENTO HASTA </a:t>
            </a:r>
            <a:r>
              <a:rPr kumimoji="0" lang="es-419" sz="1600" b="1" i="0" u="none" strike="noStrike" cap="none" normalizeH="0" baseline="0" noProof="0">
                <a:ln>
                  <a:noFill/>
                </a:ln>
                <a:solidFill>
                  <a:srgbClr val="51A847"/>
                </a:solidFill>
                <a:effectLst/>
                <a:uLnTx/>
                <a:uFillTx/>
                <a:latin typeface="Corbel" panose="020B0503020204020204" pitchFamily="34" charset="0"/>
                <a:ea typeface="+mn-ea"/>
                <a:cs typeface="+mn-cs"/>
              </a:rPr>
              <a:t>LOS 90 DÍAS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50" b="0" i="0" u="none" strike="noStrike" cap="none" normalizeH="0" baseline="0" noProof="0">
                <a:ln>
                  <a:noFill/>
                </a:ln>
                <a:solidFill>
                  <a:srgbClr val="51A847"/>
                </a:solidFill>
                <a:effectLst/>
                <a:uLnTx/>
                <a:uFillTx/>
                <a:latin typeface="Corbel" panose="020B0503020204020204" pitchFamily="34" charset="0"/>
                <a:ea typeface="+mn-ea"/>
                <a:cs typeface="+mn-cs"/>
              </a:rPr>
              <a:t>(INTERVALO DE CONFIANZA)</a:t>
            </a:r>
          </a:p>
        </p:txBody>
      </p:sp>
      <p:sp>
        <p:nvSpPr>
          <p:cNvPr id="9" name="TextBox 8">
            <a:extLst>
              <a:ext uri="{FF2B5EF4-FFF2-40B4-BE49-F238E27FC236}">
                <a16:creationId xmlns:a16="http://schemas.microsoft.com/office/drawing/2014/main" id="{DB0B3C28-D1D1-38E2-6393-6093D18CA99E}"/>
              </a:ext>
            </a:extLst>
          </p:cNvPr>
          <p:cNvSpPr txBox="1"/>
          <p:nvPr/>
        </p:nvSpPr>
        <p:spPr>
          <a:xfrm>
            <a:off x="7019170" y="1351510"/>
            <a:ext cx="4205729" cy="738497"/>
          </a:xfrm>
          <a:prstGeom prst="rect">
            <a:avLst/>
          </a:prstGeom>
          <a:noFill/>
          <a:ln>
            <a:solidFill>
              <a:schemeClr val="accent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600" b="0" i="0" u="none" strike="noStrike" cap="none" normalizeH="0" baseline="0" noProof="0">
                <a:ln>
                  <a:noFill/>
                </a:ln>
                <a:solidFill>
                  <a:srgbClr val="0092D4"/>
                </a:solidFill>
                <a:effectLst/>
                <a:uLnTx/>
                <a:uFillTx/>
                <a:latin typeface="Corbel" panose="020B0503020204020204" pitchFamily="34" charset="0"/>
                <a:ea typeface="+mn-ea"/>
                <a:cs typeface="+mn-cs"/>
              </a:rPr>
              <a:t>EFICACIA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600" b="0" i="0" u="none" strike="noStrike" cap="none" normalizeH="0" baseline="0" noProof="0">
                <a:ln>
                  <a:noFill/>
                </a:ln>
                <a:solidFill>
                  <a:srgbClr val="0092D4"/>
                </a:solidFill>
                <a:effectLst/>
                <a:uLnTx/>
                <a:uFillTx/>
                <a:latin typeface="Corbel" panose="020B0503020204020204" pitchFamily="34" charset="0"/>
                <a:ea typeface="+mn-ea"/>
                <a:cs typeface="+mn-cs"/>
              </a:rPr>
              <a:t>DEL NACIMIENTO A </a:t>
            </a:r>
            <a:r>
              <a:rPr kumimoji="0" lang="es-419" sz="1600" b="1" i="0" u="none" strike="noStrike" cap="none" normalizeH="0" baseline="0" noProof="0">
                <a:ln>
                  <a:noFill/>
                </a:ln>
                <a:solidFill>
                  <a:srgbClr val="0092D4"/>
                </a:solidFill>
                <a:effectLst/>
                <a:uLnTx/>
                <a:uFillTx/>
                <a:latin typeface="Corbel" panose="020B0503020204020204" pitchFamily="34" charset="0"/>
                <a:ea typeface="+mn-ea"/>
                <a:cs typeface="+mn-cs"/>
              </a:rPr>
              <a:t>180 DÍAS</a:t>
            </a:r>
            <a:br>
              <a:rPr kumimoji="0" lang="es-419" sz="1100" b="0" i="0" u="none" strike="noStrike" cap="none" normalizeH="0" baseline="0" noProof="0">
                <a:ln>
                  <a:noFill/>
                </a:ln>
                <a:solidFill>
                  <a:srgbClr val="0092D4"/>
                </a:solidFill>
                <a:effectLst/>
                <a:uLnTx/>
                <a:uFillTx/>
                <a:latin typeface="Corbel" panose="020B0503020204020204" pitchFamily="34" charset="0"/>
                <a:ea typeface="+mn-ea"/>
                <a:cs typeface="+mn-cs"/>
              </a:rPr>
            </a:br>
            <a:r>
              <a:rPr kumimoji="0" lang="es-419" sz="1050" b="0" i="0" u="none" strike="noStrike" cap="none" normalizeH="0" baseline="0" noProof="0">
                <a:ln>
                  <a:noFill/>
                </a:ln>
                <a:solidFill>
                  <a:srgbClr val="0092D4"/>
                </a:solidFill>
                <a:effectLst/>
                <a:uLnTx/>
                <a:uFillTx/>
                <a:latin typeface="Corbel" panose="020B0503020204020204" pitchFamily="34" charset="0"/>
                <a:ea typeface="+mn-ea"/>
                <a:cs typeface="+mn-cs"/>
              </a:rPr>
              <a:t>(INTERVALO DE CONFIANZA)</a:t>
            </a:r>
          </a:p>
        </p:txBody>
      </p:sp>
      <p:sp>
        <p:nvSpPr>
          <p:cNvPr id="11" name="TextBox 10">
            <a:extLst>
              <a:ext uri="{FF2B5EF4-FFF2-40B4-BE49-F238E27FC236}">
                <a16:creationId xmlns:a16="http://schemas.microsoft.com/office/drawing/2014/main" id="{6E710804-8FE9-90FD-FC70-D79DBEA0DCEA}"/>
              </a:ext>
            </a:extLst>
          </p:cNvPr>
          <p:cNvSpPr txBox="1"/>
          <p:nvPr/>
        </p:nvSpPr>
        <p:spPr>
          <a:xfrm>
            <a:off x="1223961" y="6540399"/>
            <a:ext cx="61032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800" b="0" i="0" u="none" strike="noStrike" cap="none" normalizeH="0" baseline="0" noProof="0">
                <a:ln>
                  <a:noFill/>
                </a:ln>
                <a:solidFill>
                  <a:srgbClr val="000000"/>
                </a:solidFill>
                <a:effectLst/>
                <a:uLnTx/>
                <a:uFillTx/>
                <a:latin typeface="Corbel" panose="020B0503020204020204" pitchFamily="34" charset="0"/>
                <a:ea typeface="+mn-ea"/>
                <a:cs typeface="+mn-cs"/>
              </a:rPr>
              <a:t>Referencia: </a:t>
            </a:r>
            <a:r>
              <a:rPr kumimoji="0" lang="es-419" sz="800" b="0" i="0" u="none" strike="noStrike" cap="none" normalizeH="0" baseline="0" noProof="0">
                <a:ln>
                  <a:noFill/>
                </a:ln>
                <a:solidFill>
                  <a:srgbClr val="000000"/>
                </a:solidFill>
                <a:effectLst/>
                <a:uLnTx/>
                <a:uFillTx/>
                <a:latin typeface="Corbel" panose="020B0503020204020204" pitchFamily="34" charset="0"/>
                <a:ea typeface="+mn-ea"/>
                <a:cs typeface="+mn-cs"/>
                <a:hlinkClick r:id="rId3"/>
              </a:rPr>
              <a:t>Munjal I Presentación oral en ReSViNET, 15 de febrero de 2024</a:t>
            </a:r>
            <a:r>
              <a:rPr lang="es-419" sz="800">
                <a:solidFill>
                  <a:srgbClr val="000000"/>
                </a:solidFill>
                <a:latin typeface="Corbel" panose="020B0503020204020204" pitchFamily="34" charset="0"/>
                <a:ea typeface="+mn-ea"/>
                <a:cs typeface="+mn-cs"/>
              </a:rPr>
              <a:t>.</a:t>
            </a:r>
          </a:p>
        </p:txBody>
      </p:sp>
      <p:sp>
        <p:nvSpPr>
          <p:cNvPr id="12" name="TextBox 11">
            <a:extLst>
              <a:ext uri="{FF2B5EF4-FFF2-40B4-BE49-F238E27FC236}">
                <a16:creationId xmlns:a16="http://schemas.microsoft.com/office/drawing/2014/main" id="{057A2425-55BD-1BAF-E617-C7BC512B4355}"/>
              </a:ext>
            </a:extLst>
          </p:cNvPr>
          <p:cNvSpPr txBox="1"/>
          <p:nvPr/>
        </p:nvSpPr>
        <p:spPr>
          <a:xfrm>
            <a:off x="1334840" y="4760378"/>
            <a:ext cx="9931890" cy="1754326"/>
          </a:xfrm>
          <a:prstGeom prst="rect">
            <a:avLst/>
          </a:prstGeom>
          <a:solidFill>
            <a:schemeClr val="bg2"/>
          </a:solidFill>
        </p:spPr>
        <p:txBody>
          <a:bodyPr wrap="square" rtlCol="0">
            <a:spAutoFit/>
          </a:bodyPr>
          <a:lstStyle/>
          <a:p>
            <a:pPr marL="285750" indent="-285750">
              <a:buFont typeface="Arial" panose="020B0604020202020204" pitchFamily="34" charset="0"/>
              <a:buChar char="•"/>
              <a:defRPr/>
            </a:pPr>
            <a:r>
              <a:rPr lang="es-419" dirty="0">
                <a:solidFill>
                  <a:schemeClr val="tx2"/>
                </a:solidFill>
              </a:rPr>
              <a:t>En general, no hubo problemas de seguridad estadísticamente significativos.</a:t>
            </a:r>
          </a:p>
          <a:p>
            <a:pPr marL="285750" indent="-285750">
              <a:buFont typeface="Arial" panose="020B0604020202020204" pitchFamily="34" charset="0"/>
              <a:buChar char="•"/>
              <a:defRPr/>
            </a:pPr>
            <a:r>
              <a:rPr lang="es-419" dirty="0">
                <a:solidFill>
                  <a:schemeClr val="tx2"/>
                </a:solidFill>
              </a:rPr>
              <a:t>Se observaron desequilibrios numéricos con más nacimientos prematuros en el grupo de la vacuna, en comparación con el grupo placebo, en dos países de ingresos medios-altos del estudio. No hay aumento de muertes.</a:t>
            </a:r>
          </a:p>
          <a:p>
            <a:pPr marL="285750" indent="-285750">
              <a:buFont typeface="Arial" panose="020B0604020202020204" pitchFamily="34" charset="0"/>
              <a:buChar char="•"/>
              <a:defRPr/>
            </a:pPr>
            <a:r>
              <a:rPr lang="es-419" dirty="0">
                <a:solidFill>
                  <a:schemeClr val="tx2"/>
                </a:solidFill>
              </a:rPr>
              <a:t>Se están realizando estudios de seguridad y eficacia posteriores a la obtención de la licencia.</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dirty="0">
                <a:solidFill>
                  <a:schemeClr val="tx2"/>
                </a:solidFill>
                <a:latin typeface="Corbel" panose="020B0503020204020204"/>
                <a:ea typeface="+mn-ea"/>
                <a:cs typeface="+mn-cs"/>
              </a:rPr>
              <a:t>En general, </a:t>
            </a:r>
            <a:r>
              <a:rPr kumimoji="0" lang="es-419" sz="1800" b="1" i="0" u="none" strike="noStrike" cap="none" normalizeH="0" baseline="0" noProof="0" dirty="0">
                <a:ln>
                  <a:noFill/>
                </a:ln>
                <a:solidFill>
                  <a:schemeClr val="tx2"/>
                </a:solidFill>
                <a:effectLst/>
                <a:uLnTx/>
                <a:uFillTx/>
                <a:latin typeface="Corbel" panose="020B0503020204020204"/>
                <a:ea typeface="+mn-ea"/>
                <a:cs typeface="+mn-cs"/>
              </a:rPr>
              <a:t>los beneficios de la vacuna VSR MATERNA </a:t>
            </a:r>
            <a:r>
              <a:rPr kumimoji="0" lang="es-419" sz="1800" b="1" i="0" u="none" strike="noStrike" cap="all" normalizeH="0" noProof="0" dirty="0">
                <a:ln>
                  <a:noFill/>
                </a:ln>
                <a:solidFill>
                  <a:schemeClr val="tx2"/>
                </a:solidFill>
                <a:effectLst/>
                <a:uLnTx/>
                <a:uFillTx/>
                <a:latin typeface="Corbel" panose="020B0503020204020204"/>
                <a:ea typeface="+mn-ea"/>
                <a:cs typeface="+mn-cs"/>
              </a:rPr>
              <a:t>superan</a:t>
            </a:r>
            <a:r>
              <a:rPr kumimoji="0" lang="es-419" sz="1800" b="1" i="0" u="none" strike="noStrike" cap="none" normalizeH="0" baseline="0" noProof="0" dirty="0">
                <a:ln>
                  <a:noFill/>
                </a:ln>
                <a:solidFill>
                  <a:schemeClr val="tx2"/>
                </a:solidFill>
                <a:effectLst/>
                <a:uLnTx/>
                <a:uFillTx/>
                <a:latin typeface="Corbel" panose="020B0503020204020204"/>
                <a:ea typeface="+mn-ea"/>
                <a:cs typeface="+mn-cs"/>
              </a:rPr>
              <a:t> </a:t>
            </a:r>
            <a:r>
              <a:rPr kumimoji="0" lang="es-419" sz="1800" b="1" i="0" u="none" strike="noStrike" cap="all" normalizeH="0" noProof="0" dirty="0">
                <a:ln>
                  <a:noFill/>
                </a:ln>
                <a:solidFill>
                  <a:schemeClr val="tx2"/>
                </a:solidFill>
                <a:effectLst/>
                <a:uLnTx/>
                <a:uFillTx/>
                <a:latin typeface="Corbel" panose="020B0503020204020204"/>
                <a:ea typeface="+mn-ea"/>
                <a:cs typeface="+mn-cs"/>
              </a:rPr>
              <a:t>los riesgos potenciales.</a:t>
            </a:r>
          </a:p>
        </p:txBody>
      </p:sp>
      <p:sp>
        <p:nvSpPr>
          <p:cNvPr id="40" name="Rectangle 39">
            <a:extLst>
              <a:ext uri="{FF2B5EF4-FFF2-40B4-BE49-F238E27FC236}">
                <a16:creationId xmlns:a16="http://schemas.microsoft.com/office/drawing/2014/main" id="{9084069B-1BE2-15D3-FDE9-B6ED86288427}"/>
              </a:ext>
            </a:extLst>
          </p:cNvPr>
          <p:cNvSpPr/>
          <p:nvPr/>
        </p:nvSpPr>
        <p:spPr>
          <a:xfrm>
            <a:off x="7019170" y="2412257"/>
            <a:ext cx="4163297" cy="703747"/>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1" name="Rectangle 40">
            <a:extLst>
              <a:ext uri="{FF2B5EF4-FFF2-40B4-BE49-F238E27FC236}">
                <a16:creationId xmlns:a16="http://schemas.microsoft.com/office/drawing/2014/main" id="{517E8F7C-7A73-75C7-907C-24A83920D885}"/>
              </a:ext>
            </a:extLst>
          </p:cNvPr>
          <p:cNvSpPr/>
          <p:nvPr/>
        </p:nvSpPr>
        <p:spPr>
          <a:xfrm>
            <a:off x="7019170" y="3557389"/>
            <a:ext cx="4163297" cy="703747"/>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2" name="Rectangle 41">
            <a:extLst>
              <a:ext uri="{FF2B5EF4-FFF2-40B4-BE49-F238E27FC236}">
                <a16:creationId xmlns:a16="http://schemas.microsoft.com/office/drawing/2014/main" id="{22394A9B-9037-1B71-8228-EC94667AF6A2}"/>
              </a:ext>
            </a:extLst>
          </p:cNvPr>
          <p:cNvSpPr/>
          <p:nvPr/>
        </p:nvSpPr>
        <p:spPr>
          <a:xfrm>
            <a:off x="7019170" y="2412257"/>
            <a:ext cx="2886553" cy="70374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3" name="Rectangle 42">
            <a:extLst>
              <a:ext uri="{FF2B5EF4-FFF2-40B4-BE49-F238E27FC236}">
                <a16:creationId xmlns:a16="http://schemas.microsoft.com/office/drawing/2014/main" id="{99B963C7-AF09-35E4-65A3-7199EF30C252}"/>
              </a:ext>
            </a:extLst>
          </p:cNvPr>
          <p:cNvSpPr/>
          <p:nvPr/>
        </p:nvSpPr>
        <p:spPr>
          <a:xfrm>
            <a:off x="7019170" y="3557389"/>
            <a:ext cx="2137159" cy="70374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4" name="TextBox 43">
            <a:extLst>
              <a:ext uri="{FF2B5EF4-FFF2-40B4-BE49-F238E27FC236}">
                <a16:creationId xmlns:a16="http://schemas.microsoft.com/office/drawing/2014/main" id="{232937A6-7FA0-7460-42BB-339A3457BB76}"/>
              </a:ext>
            </a:extLst>
          </p:cNvPr>
          <p:cNvSpPr txBox="1"/>
          <p:nvPr/>
        </p:nvSpPr>
        <p:spPr>
          <a:xfrm>
            <a:off x="7933275" y="2579464"/>
            <a:ext cx="1015663"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a:solidFill>
                  <a:srgbClr val="FFFFFF"/>
                </a:solidFill>
                <a:latin typeface="Corbel" panose="020B0503020204020204" pitchFamily="34" charset="0"/>
                <a:ea typeface="+mn-ea"/>
                <a:cs typeface="+mn-cs"/>
              </a:rPr>
              <a:t>70,0</a:t>
            </a:r>
            <a:r>
              <a:rPr kumimoji="0" lang="es-419" sz="1800" b="0" i="0" u="none" strike="noStrike" cap="none" normalizeH="0" baseline="0" noProof="0">
                <a:ln>
                  <a:noFill/>
                </a:ln>
                <a:solidFill>
                  <a:srgbClr val="FFFFFF"/>
                </a:solidFill>
                <a:effectLst/>
                <a:uLnTx/>
                <a:uFillTx/>
                <a:latin typeface="Corbel" panose="020B0503020204020204" pitchFamily="34" charset="0"/>
                <a:ea typeface="+mn-ea"/>
                <a:cs typeface="+mn-cs"/>
              </a:rPr>
              <a:t> %</a:t>
            </a:r>
          </a:p>
        </p:txBody>
      </p:sp>
      <p:sp>
        <p:nvSpPr>
          <p:cNvPr id="45" name="TextBox 44">
            <a:extLst>
              <a:ext uri="{FF2B5EF4-FFF2-40B4-BE49-F238E27FC236}">
                <a16:creationId xmlns:a16="http://schemas.microsoft.com/office/drawing/2014/main" id="{B3B3C6FE-ED1B-85D6-0B5A-BD6B5DA0C785}"/>
              </a:ext>
            </a:extLst>
          </p:cNvPr>
          <p:cNvSpPr txBox="1"/>
          <p:nvPr/>
        </p:nvSpPr>
        <p:spPr>
          <a:xfrm>
            <a:off x="7501024" y="3724596"/>
            <a:ext cx="117552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800" b="0" i="0" u="none" strike="noStrike" cap="none" normalizeH="0" baseline="0" noProof="0">
                <a:ln>
                  <a:noFill/>
                </a:ln>
                <a:solidFill>
                  <a:srgbClr val="FFFFFF"/>
                </a:solidFill>
                <a:effectLst/>
                <a:uLnTx/>
                <a:uFillTx/>
                <a:latin typeface="Corbel" panose="020B0503020204020204" pitchFamily="34" charset="0"/>
                <a:ea typeface="+mn-ea"/>
                <a:cs typeface="+mn-cs"/>
              </a:rPr>
              <a:t>49,2 %</a:t>
            </a:r>
          </a:p>
        </p:txBody>
      </p:sp>
      <p:sp>
        <p:nvSpPr>
          <p:cNvPr id="46" name="Rectangle 45">
            <a:extLst>
              <a:ext uri="{FF2B5EF4-FFF2-40B4-BE49-F238E27FC236}">
                <a16:creationId xmlns:a16="http://schemas.microsoft.com/office/drawing/2014/main" id="{3A2DB980-59ED-A422-6A4B-61FD5D5E518A}"/>
              </a:ext>
            </a:extLst>
          </p:cNvPr>
          <p:cNvSpPr/>
          <p:nvPr/>
        </p:nvSpPr>
        <p:spPr>
          <a:xfrm>
            <a:off x="2701399" y="2412257"/>
            <a:ext cx="4163297" cy="703747"/>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7" name="Rectangle 46">
            <a:extLst>
              <a:ext uri="{FF2B5EF4-FFF2-40B4-BE49-F238E27FC236}">
                <a16:creationId xmlns:a16="http://schemas.microsoft.com/office/drawing/2014/main" id="{0FCB59B8-92F4-9E70-1CB7-61E29A383A5E}"/>
              </a:ext>
            </a:extLst>
          </p:cNvPr>
          <p:cNvSpPr/>
          <p:nvPr/>
        </p:nvSpPr>
        <p:spPr>
          <a:xfrm>
            <a:off x="2701398" y="2412257"/>
            <a:ext cx="3400026" cy="70374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8" name="TextBox 47">
            <a:extLst>
              <a:ext uri="{FF2B5EF4-FFF2-40B4-BE49-F238E27FC236}">
                <a16:creationId xmlns:a16="http://schemas.microsoft.com/office/drawing/2014/main" id="{B79E1298-23D2-5F32-B164-FA6A9422D4C5}"/>
              </a:ext>
            </a:extLst>
          </p:cNvPr>
          <p:cNvSpPr txBox="1"/>
          <p:nvPr/>
        </p:nvSpPr>
        <p:spPr>
          <a:xfrm>
            <a:off x="3769978" y="2579464"/>
            <a:ext cx="96827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800" b="0" i="0" u="none" strike="noStrike" cap="none" normalizeH="0" baseline="0" noProof="0">
                <a:ln>
                  <a:noFill/>
                </a:ln>
                <a:solidFill>
                  <a:srgbClr val="FFFFFF"/>
                </a:solidFill>
                <a:effectLst/>
                <a:uLnTx/>
                <a:uFillTx/>
                <a:latin typeface="Corbel" panose="020B0503020204020204" pitchFamily="34" charset="0"/>
                <a:ea typeface="+mn-ea"/>
                <a:cs typeface="+mn-cs"/>
              </a:rPr>
              <a:t>82,4 %</a:t>
            </a:r>
          </a:p>
        </p:txBody>
      </p:sp>
      <p:sp>
        <p:nvSpPr>
          <p:cNvPr id="49" name="Rectangle 48">
            <a:extLst>
              <a:ext uri="{FF2B5EF4-FFF2-40B4-BE49-F238E27FC236}">
                <a16:creationId xmlns:a16="http://schemas.microsoft.com/office/drawing/2014/main" id="{B0BF0555-94B2-523B-521A-F39F666A6139}"/>
              </a:ext>
            </a:extLst>
          </p:cNvPr>
          <p:cNvSpPr/>
          <p:nvPr/>
        </p:nvSpPr>
        <p:spPr>
          <a:xfrm>
            <a:off x="2701398" y="3557389"/>
            <a:ext cx="4163297" cy="703747"/>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0" name="Rectangle 49">
            <a:extLst>
              <a:ext uri="{FF2B5EF4-FFF2-40B4-BE49-F238E27FC236}">
                <a16:creationId xmlns:a16="http://schemas.microsoft.com/office/drawing/2014/main" id="{9F5651E9-316F-2AAD-0D45-92092BFBF5E8}"/>
              </a:ext>
            </a:extLst>
          </p:cNvPr>
          <p:cNvSpPr/>
          <p:nvPr/>
        </p:nvSpPr>
        <p:spPr>
          <a:xfrm>
            <a:off x="2701398" y="3557389"/>
            <a:ext cx="2380018" cy="70374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1" name="TextBox 50">
            <a:extLst>
              <a:ext uri="{FF2B5EF4-FFF2-40B4-BE49-F238E27FC236}">
                <a16:creationId xmlns:a16="http://schemas.microsoft.com/office/drawing/2014/main" id="{5BCD0658-53B6-06C5-AA22-CEB38EDC15BB}"/>
              </a:ext>
            </a:extLst>
          </p:cNvPr>
          <p:cNvSpPr txBox="1"/>
          <p:nvPr/>
        </p:nvSpPr>
        <p:spPr>
          <a:xfrm>
            <a:off x="3337727" y="3724596"/>
            <a:ext cx="110736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800" b="0" i="0" u="none" strike="noStrike" cap="none" normalizeH="0" baseline="0" noProof="0">
                <a:ln>
                  <a:noFill/>
                </a:ln>
                <a:solidFill>
                  <a:srgbClr val="FFFFFF"/>
                </a:solidFill>
                <a:effectLst/>
                <a:uLnTx/>
                <a:uFillTx/>
                <a:latin typeface="Corbel" panose="020B0503020204020204" pitchFamily="34" charset="0"/>
                <a:ea typeface="+mn-ea"/>
                <a:cs typeface="+mn-cs"/>
              </a:rPr>
              <a:t>57,6 %</a:t>
            </a:r>
          </a:p>
        </p:txBody>
      </p:sp>
      <p:sp>
        <p:nvSpPr>
          <p:cNvPr id="3" name="Footer Placeholder 57">
            <a:extLst>
              <a:ext uri="{FF2B5EF4-FFF2-40B4-BE49-F238E27FC236}">
                <a16:creationId xmlns:a16="http://schemas.microsoft.com/office/drawing/2014/main" id="{35A6B204-94A9-C43A-80B9-77669404AC48}"/>
              </a:ext>
            </a:extLst>
          </p:cNvPr>
          <p:cNvSpPr>
            <a:spLocks noGrp="1"/>
          </p:cNvSpPr>
          <p:nvPr>
            <p:ph type="ftr" sz="quarter" idx="3"/>
          </p:nvPr>
        </p:nvSpPr>
        <p:spPr>
          <a:xfrm>
            <a:off x="6866666" y="6548086"/>
            <a:ext cx="4873214" cy="173389"/>
          </a:xfrm>
        </p:spPr>
        <p:txBody>
          <a:bodyPr/>
          <a:lstStyle/>
          <a:p>
            <a:r>
              <a:rPr lang="es-419" dirty="0"/>
              <a:t>Diapositiva original elaborada por la Organización Mundial de la Salud y PATH. Enero de 2026</a:t>
            </a:r>
          </a:p>
        </p:txBody>
      </p:sp>
    </p:spTree>
    <p:extLst>
      <p:ext uri="{BB962C8B-B14F-4D97-AF65-F5344CB8AC3E}">
        <p14:creationId xmlns:p14="http://schemas.microsoft.com/office/powerpoint/2010/main" val="241589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32680-1E0F-F39F-DBCA-0CF5DF427F2E}"/>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4A7D1F4B-C3C0-F8DF-75D6-AC48486E494F}"/>
              </a:ext>
            </a:extLst>
          </p:cNvPr>
          <p:cNvSpPr txBox="1"/>
          <p:nvPr/>
        </p:nvSpPr>
        <p:spPr>
          <a:xfrm>
            <a:off x="1224279" y="6259811"/>
            <a:ext cx="4101056"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s-419" sz="800" b="0" i="0" u="none" strike="noStrike" cap="none" normalizeH="0" baseline="0" noProof="0">
                <a:ln>
                  <a:noFill/>
                </a:ln>
                <a:solidFill>
                  <a:srgbClr val="000000"/>
                </a:solidFill>
                <a:effectLst/>
                <a:uLnTx/>
                <a:uFillTx/>
                <a:latin typeface="Poppins"/>
                <a:ea typeface="+mn-lt"/>
                <a:cs typeface="Poppins"/>
              </a:rPr>
              <a:t>Jones JM, et al. </a:t>
            </a:r>
            <a:r>
              <a:rPr kumimoji="0" lang="es-419" sz="800" b="0" i="1" u="none" strike="noStrike" cap="none" normalizeH="0" baseline="0" noProof="0">
                <a:ln>
                  <a:noFill/>
                </a:ln>
                <a:solidFill>
                  <a:srgbClr val="000000"/>
                </a:solidFill>
                <a:effectLst/>
                <a:uLnTx/>
                <a:uFillTx/>
                <a:latin typeface="Poppins"/>
                <a:ea typeface="+mn-lt"/>
                <a:cs typeface="Poppins"/>
              </a:rPr>
              <a:t>MMWR Morb Mortal Wkly Rep</a:t>
            </a:r>
            <a:r>
              <a:rPr kumimoji="0" lang="es-419" sz="800" b="0" i="0" u="none" strike="noStrike" cap="none" normalizeH="0" baseline="0" noProof="0">
                <a:ln>
                  <a:noFill/>
                </a:ln>
                <a:solidFill>
                  <a:srgbClr val="000000"/>
                </a:solidFill>
                <a:effectLst/>
                <a:uLnTx/>
                <a:uFillTx/>
                <a:latin typeface="Poppins"/>
                <a:ea typeface="+mn-lt"/>
                <a:cs typeface="Poppins"/>
              </a:rPr>
              <a:t>. 2023.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s-419" sz="800" b="0" i="0" u="none" strike="noStrike" cap="none" normalizeH="0" baseline="0" noProof="0">
                <a:ln>
                  <a:noFill/>
                </a:ln>
                <a:solidFill>
                  <a:srgbClr val="000000"/>
                </a:solidFill>
                <a:effectLst/>
                <a:uLnTx/>
                <a:uFillTx/>
                <a:latin typeface="Poppins"/>
                <a:ea typeface="+mn-lt"/>
                <a:cs typeface="Poppins"/>
              </a:rPr>
              <a:t>Simões EAF, et al. </a:t>
            </a:r>
            <a:r>
              <a:rPr kumimoji="0" lang="es-419" sz="800" b="0" i="1" u="none" strike="noStrike" cap="none" normalizeH="0" baseline="0" noProof="0">
                <a:ln>
                  <a:noFill/>
                </a:ln>
                <a:solidFill>
                  <a:srgbClr val="000000"/>
                </a:solidFill>
                <a:effectLst/>
                <a:uLnTx/>
                <a:uFillTx/>
                <a:latin typeface="Poppins"/>
                <a:ea typeface="+mn-lt"/>
                <a:cs typeface="Poppins"/>
              </a:rPr>
              <a:t>Lancet Child Adolesc Health</a:t>
            </a:r>
            <a:r>
              <a:rPr kumimoji="0" lang="es-419" sz="800" b="0" i="0" u="none" strike="noStrike" cap="none" normalizeH="0" baseline="0" noProof="0">
                <a:ln>
                  <a:noFill/>
                </a:ln>
                <a:solidFill>
                  <a:srgbClr val="000000"/>
                </a:solidFill>
                <a:effectLst/>
                <a:uLnTx/>
                <a:uFillTx/>
                <a:latin typeface="Poppins"/>
                <a:ea typeface="+mn-lt"/>
                <a:cs typeface="Poppins"/>
              </a:rPr>
              <a:t>. 2023.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s-419" sz="800" b="0" i="0" u="none" strike="noStrike" cap="none" normalizeH="0" baseline="0" noProof="0">
                <a:ln>
                  <a:noFill/>
                </a:ln>
                <a:solidFill>
                  <a:srgbClr val="000000"/>
                </a:solidFill>
                <a:effectLst/>
                <a:uLnTx/>
                <a:uFillTx/>
                <a:latin typeface="Poppins"/>
                <a:ea typeface="+mn-lt"/>
                <a:cs typeface="Poppins"/>
              </a:rPr>
              <a:t>Drysdale SB, et al. </a:t>
            </a:r>
            <a:r>
              <a:rPr kumimoji="0" lang="es-419" sz="800" b="0" i="1" u="none" strike="noStrike" cap="none" normalizeH="0" baseline="0" noProof="0">
                <a:ln>
                  <a:noFill/>
                </a:ln>
                <a:solidFill>
                  <a:srgbClr val="000000"/>
                </a:solidFill>
                <a:effectLst/>
                <a:uLnTx/>
                <a:uFillTx/>
                <a:latin typeface="Poppins"/>
                <a:ea typeface="+mn-lt"/>
                <a:cs typeface="Poppins"/>
              </a:rPr>
              <a:t>N Engl J Med</a:t>
            </a:r>
            <a:r>
              <a:rPr kumimoji="0" lang="es-419" sz="800" b="0" i="0" u="none" strike="noStrike" cap="none" normalizeH="0" baseline="0" noProof="0">
                <a:ln>
                  <a:noFill/>
                </a:ln>
                <a:solidFill>
                  <a:srgbClr val="000000"/>
                </a:solidFill>
                <a:effectLst/>
                <a:uLnTx/>
                <a:uFillTx/>
                <a:latin typeface="Poppins"/>
                <a:ea typeface="+mn-lt"/>
                <a:cs typeface="Poppins"/>
              </a:rPr>
              <a:t>. 2023.</a:t>
            </a:r>
          </a:p>
        </p:txBody>
      </p:sp>
      <p:sp>
        <p:nvSpPr>
          <p:cNvPr id="41" name="Rectangle 40">
            <a:extLst>
              <a:ext uri="{FF2B5EF4-FFF2-40B4-BE49-F238E27FC236}">
                <a16:creationId xmlns:a16="http://schemas.microsoft.com/office/drawing/2014/main" id="{4C84A0C0-DBB2-608F-539C-40E10F252559}"/>
              </a:ext>
            </a:extLst>
          </p:cNvPr>
          <p:cNvSpPr/>
          <p:nvPr/>
        </p:nvSpPr>
        <p:spPr>
          <a:xfrm>
            <a:off x="1473382" y="3105907"/>
            <a:ext cx="7271682" cy="243686"/>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3" name="Rectangle 42">
            <a:extLst>
              <a:ext uri="{FF2B5EF4-FFF2-40B4-BE49-F238E27FC236}">
                <a16:creationId xmlns:a16="http://schemas.microsoft.com/office/drawing/2014/main" id="{F794034A-8CEC-086F-10AF-DB320131D460}"/>
              </a:ext>
            </a:extLst>
          </p:cNvPr>
          <p:cNvSpPr/>
          <p:nvPr/>
        </p:nvSpPr>
        <p:spPr>
          <a:xfrm>
            <a:off x="1473381" y="3105907"/>
            <a:ext cx="5815316" cy="24368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56B9AD01-9F6A-F311-C4AA-6EBEBB85FD7C}"/>
              </a:ext>
            </a:extLst>
          </p:cNvPr>
          <p:cNvSpPr>
            <a:spLocks noGrp="1"/>
          </p:cNvSpPr>
          <p:nvPr>
            <p:ph type="title"/>
          </p:nvPr>
        </p:nvSpPr>
        <p:spPr>
          <a:xfrm>
            <a:off x="1224279" y="275009"/>
            <a:ext cx="10815321" cy="646332"/>
          </a:xfrm>
        </p:spPr>
        <p:txBody>
          <a:bodyPr>
            <a:noAutofit/>
          </a:bodyPr>
          <a:lstStyle/>
          <a:p>
            <a:r>
              <a:rPr lang="es-419" sz="2800"/>
              <a:t>mAb de acción prolongada (nirsevimab) altamente protector contra la enfermedad por VSR en lactantes a los 150 días</a:t>
            </a:r>
            <a:br>
              <a:rPr lang="es-419" sz="2800"/>
            </a:br>
            <a:endParaRPr lang="es-419" sz="2800"/>
          </a:p>
        </p:txBody>
      </p:sp>
      <p:sp>
        <p:nvSpPr>
          <p:cNvPr id="26" name="TextBox 25">
            <a:extLst>
              <a:ext uri="{FF2B5EF4-FFF2-40B4-BE49-F238E27FC236}">
                <a16:creationId xmlns:a16="http://schemas.microsoft.com/office/drawing/2014/main" id="{926BD1F1-5682-810A-981E-38A09027D467}"/>
              </a:ext>
            </a:extLst>
          </p:cNvPr>
          <p:cNvSpPr txBox="1"/>
          <p:nvPr/>
        </p:nvSpPr>
        <p:spPr>
          <a:xfrm>
            <a:off x="1473381" y="1886876"/>
            <a:ext cx="7271683" cy="646332"/>
          </a:xfrm>
          <a:prstGeom prst="rect">
            <a:avLst/>
          </a:prstGeom>
          <a:noFill/>
          <a:ln>
            <a:solidFill>
              <a:schemeClr val="accent5"/>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s-419" sz="1600" b="0" i="0" u="none" strike="noStrike" cap="none" normalizeH="0" baseline="0" noProof="0">
                <a:ln>
                  <a:noFill/>
                </a:ln>
                <a:solidFill>
                  <a:srgbClr val="D61E62"/>
                </a:solidFill>
                <a:effectLst/>
                <a:uLnTx/>
                <a:uFillTx/>
                <a:latin typeface="Corbel" panose="020B0503020204020204" pitchFamily="34" charset="0"/>
                <a:ea typeface="+mn-ea"/>
                <a:cs typeface="+mn-cs"/>
              </a:rPr>
              <a:t>EFICACIA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cap="none" normalizeH="0" baseline="0" noProof="0">
                <a:ln>
                  <a:noFill/>
                </a:ln>
                <a:solidFill>
                  <a:srgbClr val="D61E62"/>
                </a:solidFill>
                <a:effectLst/>
                <a:uLnTx/>
                <a:uFillTx/>
                <a:latin typeface="Corbel" panose="020B0503020204020204" pitchFamily="34" charset="0"/>
                <a:ea typeface="+mn-ea"/>
                <a:cs typeface="+mn-cs"/>
              </a:rPr>
              <a:t>(INTERVALO DE CONFIANZA [CI] DEL 95 %)</a:t>
            </a:r>
          </a:p>
        </p:txBody>
      </p:sp>
      <p:sp>
        <p:nvSpPr>
          <p:cNvPr id="27" name="TextBox 26">
            <a:extLst>
              <a:ext uri="{FF2B5EF4-FFF2-40B4-BE49-F238E27FC236}">
                <a16:creationId xmlns:a16="http://schemas.microsoft.com/office/drawing/2014/main" id="{41C31E28-833E-4E59-88D8-4E0E36E873F7}"/>
              </a:ext>
            </a:extLst>
          </p:cNvPr>
          <p:cNvSpPr txBox="1"/>
          <p:nvPr/>
        </p:nvSpPr>
        <p:spPr>
          <a:xfrm>
            <a:off x="9008766" y="1886876"/>
            <a:ext cx="2533553" cy="646332"/>
          </a:xfrm>
          <a:prstGeom prst="rect">
            <a:avLst/>
          </a:prstGeom>
          <a:noFill/>
          <a:ln>
            <a:solidFill>
              <a:schemeClr val="accent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600" b="0" i="0" u="none" strike="noStrike" cap="none" normalizeH="0" baseline="0" noProof="0">
                <a:ln>
                  <a:noFill/>
                </a:ln>
                <a:solidFill>
                  <a:srgbClr val="0092D4"/>
                </a:solidFill>
                <a:effectLst/>
                <a:uLnTx/>
                <a:uFillTx/>
                <a:latin typeface="Corbel" panose="020B0503020204020204" pitchFamily="34" charset="0"/>
                <a:ea typeface="+mn-ea"/>
                <a:cs typeface="+mn-cs"/>
              </a:rPr>
              <a:t>RESULTADO MEDIDO</a:t>
            </a:r>
          </a:p>
        </p:txBody>
      </p:sp>
      <p:sp>
        <p:nvSpPr>
          <p:cNvPr id="37" name="TextBox 36">
            <a:extLst>
              <a:ext uri="{FF2B5EF4-FFF2-40B4-BE49-F238E27FC236}">
                <a16:creationId xmlns:a16="http://schemas.microsoft.com/office/drawing/2014/main" id="{A4ADAC15-8D96-25BC-78E6-D066E371269E}"/>
              </a:ext>
            </a:extLst>
          </p:cNvPr>
          <p:cNvSpPr txBox="1"/>
          <p:nvPr/>
        </p:nvSpPr>
        <p:spPr>
          <a:xfrm>
            <a:off x="3849438" y="3328180"/>
            <a:ext cx="96827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800" b="0" i="0" u="none" strike="noStrike" cap="none" normalizeH="0" baseline="0" noProof="0">
                <a:ln>
                  <a:noFill/>
                </a:ln>
                <a:solidFill>
                  <a:srgbClr val="FFFFFF"/>
                </a:solidFill>
                <a:effectLst/>
                <a:uLnTx/>
                <a:uFillTx/>
                <a:latin typeface="Corbel" panose="020B0503020204020204" pitchFamily="34" charset="0"/>
                <a:ea typeface="+mn-ea"/>
                <a:cs typeface="+mn-cs"/>
              </a:rPr>
              <a:t>78,6 %</a:t>
            </a:r>
          </a:p>
        </p:txBody>
      </p:sp>
      <p:sp>
        <p:nvSpPr>
          <p:cNvPr id="40" name="TextBox 39">
            <a:extLst>
              <a:ext uri="{FF2B5EF4-FFF2-40B4-BE49-F238E27FC236}">
                <a16:creationId xmlns:a16="http://schemas.microsoft.com/office/drawing/2014/main" id="{085E1046-BACD-1EE1-BC84-9B88790B4EA7}"/>
              </a:ext>
            </a:extLst>
          </p:cNvPr>
          <p:cNvSpPr txBox="1"/>
          <p:nvPr/>
        </p:nvSpPr>
        <p:spPr>
          <a:xfrm>
            <a:off x="3067304" y="3033151"/>
            <a:ext cx="290008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800" b="1" i="0" u="none" strike="noStrike" cap="none" normalizeH="0" baseline="0" noProof="0">
                <a:ln>
                  <a:noFill/>
                </a:ln>
                <a:solidFill>
                  <a:schemeClr val="bg1"/>
                </a:solidFill>
                <a:effectLst/>
                <a:uLnTx/>
                <a:uFillTx/>
                <a:latin typeface="Corbel" panose="020B0503020204020204" pitchFamily="34" charset="0"/>
                <a:ea typeface="+mn-ea"/>
                <a:cs typeface="+mn-cs"/>
              </a:rPr>
              <a:t>80,6 %    </a:t>
            </a:r>
            <a:r>
              <a:rPr kumimoji="0" lang="es-419" sz="1400" b="0" i="0" u="none" strike="noStrike" cap="none" normalizeH="0" baseline="0" noProof="0">
                <a:ln>
                  <a:noFill/>
                </a:ln>
                <a:solidFill>
                  <a:schemeClr val="bg1"/>
                </a:solidFill>
                <a:effectLst/>
                <a:uLnTx/>
                <a:uFillTx/>
                <a:latin typeface="Corbel" panose="020B0503020204020204" pitchFamily="34" charset="0"/>
                <a:ea typeface="+mn-ea"/>
                <a:cs typeface="+mn-cs"/>
              </a:rPr>
              <a:t>(62,3</a:t>
            </a:r>
            <a:r>
              <a:rPr kumimoji="0" lang="es-419" sz="1400" b="0" i="0" u="none" strike="noStrike" cap="none" normalizeH="0" baseline="0" noProof="0">
                <a:ln>
                  <a:noFill/>
                </a:ln>
                <a:solidFill>
                  <a:schemeClr val="bg1"/>
                </a:solidFill>
                <a:effectLst/>
                <a:uLnTx/>
                <a:uFillTx/>
                <a:latin typeface="Poppins"/>
                <a:ea typeface="+mn-ea"/>
                <a:cs typeface="Arial"/>
              </a:rPr>
              <a:t>-</a:t>
            </a:r>
            <a:r>
              <a:rPr kumimoji="0" lang="es-419" sz="1400" b="0" i="0" u="none" strike="noStrike" cap="none" normalizeH="0" baseline="0" noProof="0">
                <a:ln>
                  <a:noFill/>
                </a:ln>
                <a:solidFill>
                  <a:schemeClr val="bg1"/>
                </a:solidFill>
                <a:effectLst/>
                <a:uLnTx/>
                <a:uFillTx/>
                <a:latin typeface="Corbel" panose="020B0503020204020204" pitchFamily="34" charset="0"/>
                <a:ea typeface="+mn-ea"/>
                <a:cs typeface="+mn-cs"/>
              </a:rPr>
              <a:t>90,1) </a:t>
            </a:r>
          </a:p>
        </p:txBody>
      </p:sp>
      <p:sp>
        <p:nvSpPr>
          <p:cNvPr id="3" name="Rectangle 2">
            <a:extLst>
              <a:ext uri="{FF2B5EF4-FFF2-40B4-BE49-F238E27FC236}">
                <a16:creationId xmlns:a16="http://schemas.microsoft.com/office/drawing/2014/main" id="{FB078794-30CC-880A-64F1-28E1E8CA7B71}"/>
              </a:ext>
            </a:extLst>
          </p:cNvPr>
          <p:cNvSpPr/>
          <p:nvPr/>
        </p:nvSpPr>
        <p:spPr>
          <a:xfrm>
            <a:off x="1473382" y="3515133"/>
            <a:ext cx="7271682" cy="243686"/>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 name="Rectangle 4">
            <a:extLst>
              <a:ext uri="{FF2B5EF4-FFF2-40B4-BE49-F238E27FC236}">
                <a16:creationId xmlns:a16="http://schemas.microsoft.com/office/drawing/2014/main" id="{4313AA9B-6FB4-383C-46A7-1A2D3F6713E4}"/>
              </a:ext>
            </a:extLst>
          </p:cNvPr>
          <p:cNvSpPr/>
          <p:nvPr/>
        </p:nvSpPr>
        <p:spPr>
          <a:xfrm>
            <a:off x="1473382" y="3515133"/>
            <a:ext cx="5720389" cy="26653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 name="TextBox 6">
            <a:extLst>
              <a:ext uri="{FF2B5EF4-FFF2-40B4-BE49-F238E27FC236}">
                <a16:creationId xmlns:a16="http://schemas.microsoft.com/office/drawing/2014/main" id="{DB27A314-7EE8-8DCB-9FA2-389B8399377D}"/>
              </a:ext>
            </a:extLst>
          </p:cNvPr>
          <p:cNvSpPr txBox="1"/>
          <p:nvPr/>
        </p:nvSpPr>
        <p:spPr>
          <a:xfrm>
            <a:off x="3067304" y="3432435"/>
            <a:ext cx="299611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800" b="1" i="0" u="none" strike="noStrike" cap="none" normalizeH="0" baseline="0" noProof="0">
                <a:ln>
                  <a:noFill/>
                </a:ln>
                <a:solidFill>
                  <a:schemeClr val="bg1"/>
                </a:solidFill>
                <a:effectLst/>
                <a:uLnTx/>
                <a:uFillTx/>
                <a:latin typeface="Corbel" panose="020B0503020204020204" pitchFamily="34" charset="0"/>
                <a:ea typeface="+mn-ea"/>
                <a:cs typeface="+mn-cs"/>
              </a:rPr>
              <a:t>79,0 %   </a:t>
            </a:r>
            <a:r>
              <a:rPr kumimoji="0" lang="es-419" sz="1400" b="0" i="0" u="none" strike="noStrike" cap="none" normalizeH="0" baseline="0" noProof="0">
                <a:ln>
                  <a:noFill/>
                </a:ln>
                <a:solidFill>
                  <a:schemeClr val="bg1"/>
                </a:solidFill>
                <a:effectLst/>
                <a:uLnTx/>
                <a:uFillTx/>
                <a:latin typeface="Corbel" panose="020B0503020204020204" pitchFamily="34" charset="0"/>
                <a:ea typeface="+mn-ea"/>
                <a:cs typeface="+mn-cs"/>
              </a:rPr>
              <a:t>(68,5</a:t>
            </a:r>
            <a:r>
              <a:rPr kumimoji="0" lang="es-419" sz="1400" b="0" i="0" u="none" strike="noStrike" cap="none" normalizeH="0" baseline="0" noProof="0">
                <a:ln>
                  <a:noFill/>
                </a:ln>
                <a:solidFill>
                  <a:schemeClr val="bg1"/>
                </a:solidFill>
                <a:effectLst/>
                <a:uLnTx/>
                <a:uFillTx/>
                <a:latin typeface="Poppins"/>
                <a:ea typeface="+mn-ea"/>
                <a:cs typeface="Arial"/>
              </a:rPr>
              <a:t>-</a:t>
            </a:r>
            <a:r>
              <a:rPr kumimoji="0" lang="es-419" sz="1400" b="0" i="0" u="none" strike="noStrike" cap="none" normalizeH="0" baseline="0" noProof="0">
                <a:ln>
                  <a:noFill/>
                </a:ln>
                <a:solidFill>
                  <a:schemeClr val="bg1"/>
                </a:solidFill>
                <a:effectLst/>
                <a:uLnTx/>
                <a:uFillTx/>
                <a:latin typeface="Corbel" panose="020B0503020204020204" pitchFamily="34" charset="0"/>
                <a:ea typeface="+mn-ea"/>
                <a:cs typeface="+mn-cs"/>
              </a:rPr>
              <a:t> 86,1)</a:t>
            </a:r>
          </a:p>
        </p:txBody>
      </p:sp>
      <p:sp>
        <p:nvSpPr>
          <p:cNvPr id="4" name="TextBox 3">
            <a:extLst>
              <a:ext uri="{FF2B5EF4-FFF2-40B4-BE49-F238E27FC236}">
                <a16:creationId xmlns:a16="http://schemas.microsoft.com/office/drawing/2014/main" id="{77D0D081-44C5-F519-6A9B-31E2B4B1C835}"/>
              </a:ext>
            </a:extLst>
          </p:cNvPr>
          <p:cNvSpPr txBox="1"/>
          <p:nvPr/>
        </p:nvSpPr>
        <p:spPr>
          <a:xfrm>
            <a:off x="1473382" y="5519750"/>
            <a:ext cx="10068938" cy="400110"/>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2000" b="1" i="0" u="none" strike="noStrike" cap="none" normalizeH="0" baseline="0" noProof="0">
                <a:ln>
                  <a:noFill/>
                </a:ln>
                <a:solidFill>
                  <a:schemeClr val="accent5"/>
                </a:solidFill>
                <a:effectLst/>
                <a:uLnTx/>
                <a:uFillTx/>
                <a:latin typeface="Corbel" panose="020B0503020204020204"/>
                <a:ea typeface="+mn-ea"/>
                <a:cs typeface="+mn-cs"/>
              </a:rPr>
              <a:t>No hay problemas de seguridad en los ensayos clínicos.</a:t>
            </a:r>
          </a:p>
        </p:txBody>
      </p:sp>
      <p:graphicFrame>
        <p:nvGraphicFramePr>
          <p:cNvPr id="12" name="Table 11">
            <a:extLst>
              <a:ext uri="{FF2B5EF4-FFF2-40B4-BE49-F238E27FC236}">
                <a16:creationId xmlns:a16="http://schemas.microsoft.com/office/drawing/2014/main" id="{5408D533-28E2-D42B-5790-5F1EBC3A2393}"/>
              </a:ext>
            </a:extLst>
          </p:cNvPr>
          <p:cNvGraphicFramePr>
            <a:graphicFrameLocks/>
          </p:cNvGraphicFramePr>
          <p:nvPr>
            <p:extLst>
              <p:ext uri="{D42A27DB-BD31-4B8C-83A1-F6EECF244321}">
                <p14:modId xmlns:p14="http://schemas.microsoft.com/office/powerpoint/2010/main" val="815861520"/>
              </p:ext>
            </p:extLst>
          </p:nvPr>
        </p:nvGraphicFramePr>
        <p:xfrm>
          <a:off x="9009413" y="3501395"/>
          <a:ext cx="2533229" cy="304800"/>
        </p:xfrm>
        <a:graphic>
          <a:graphicData uri="http://schemas.openxmlformats.org/drawingml/2006/table">
            <a:tbl>
              <a:tblPr firstRow="1" bandRow="1">
                <a:tableStyleId>{72833802-FEF1-4C79-8D5D-14CF1EAF98D9}</a:tableStyleId>
              </a:tblPr>
              <a:tblGrid>
                <a:gridCol w="2533229">
                  <a:extLst>
                    <a:ext uri="{9D8B030D-6E8A-4147-A177-3AD203B41FA5}">
                      <a16:colId xmlns:a16="http://schemas.microsoft.com/office/drawing/2014/main" val="2945960647"/>
                    </a:ext>
                  </a:extLst>
                </a:gridCol>
              </a:tblGrid>
              <a:tr h="2918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400" b="0">
                          <a:solidFill>
                            <a:schemeClr val="tx1"/>
                          </a:solidFill>
                          <a:effectLst/>
                          <a:latin typeface="+mn-lt"/>
                          <a:ea typeface="+mn-ea"/>
                          <a:cs typeface="+mn-cs"/>
                        </a:rPr>
                        <a:t>IVRI con asistencia médica</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1066324661"/>
                  </a:ext>
                </a:extLst>
              </a:tr>
            </a:tbl>
          </a:graphicData>
        </a:graphic>
      </p:graphicFrame>
      <p:graphicFrame>
        <p:nvGraphicFramePr>
          <p:cNvPr id="13" name="Table 12">
            <a:extLst>
              <a:ext uri="{FF2B5EF4-FFF2-40B4-BE49-F238E27FC236}">
                <a16:creationId xmlns:a16="http://schemas.microsoft.com/office/drawing/2014/main" id="{17EBF155-CC52-8653-BA30-002BB8335032}"/>
              </a:ext>
            </a:extLst>
          </p:cNvPr>
          <p:cNvGraphicFramePr>
            <a:graphicFrameLocks/>
          </p:cNvGraphicFramePr>
          <p:nvPr>
            <p:extLst>
              <p:ext uri="{D42A27DB-BD31-4B8C-83A1-F6EECF244321}">
                <p14:modId xmlns:p14="http://schemas.microsoft.com/office/powerpoint/2010/main" val="994991553"/>
              </p:ext>
            </p:extLst>
          </p:nvPr>
        </p:nvGraphicFramePr>
        <p:xfrm>
          <a:off x="9009090" y="3090609"/>
          <a:ext cx="2533552" cy="304800"/>
        </p:xfrm>
        <a:graphic>
          <a:graphicData uri="http://schemas.openxmlformats.org/drawingml/2006/table">
            <a:tbl>
              <a:tblPr firstRow="1" bandRow="1">
                <a:tableStyleId>{72833802-FEF1-4C79-8D5D-14CF1EAF98D9}</a:tableStyleId>
              </a:tblPr>
              <a:tblGrid>
                <a:gridCol w="2533552">
                  <a:extLst>
                    <a:ext uri="{9D8B030D-6E8A-4147-A177-3AD203B41FA5}">
                      <a16:colId xmlns:a16="http://schemas.microsoft.com/office/drawing/2014/main" val="2945960647"/>
                    </a:ext>
                  </a:extLst>
                </a:gridCol>
              </a:tblGrid>
              <a:tr h="291808">
                <a:tc>
                  <a:txBody>
                    <a:bodyPr/>
                    <a:lstStyle/>
                    <a:p>
                      <a:pPr algn="ctr"/>
                      <a:r>
                        <a:rPr lang="es-419" sz="1400" b="0" i="0">
                          <a:solidFill>
                            <a:schemeClr val="tx1"/>
                          </a:solidFill>
                          <a:latin typeface="Corbel" panose="020B0503020204020204" pitchFamily="34" charset="0"/>
                        </a:rPr>
                        <a:t>IVRI por VSR hospitalizada </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1066324661"/>
                  </a:ext>
                </a:extLst>
              </a:tr>
            </a:tbl>
          </a:graphicData>
        </a:graphic>
      </p:graphicFrame>
      <p:sp>
        <p:nvSpPr>
          <p:cNvPr id="17" name="TextBox 16">
            <a:extLst>
              <a:ext uri="{FF2B5EF4-FFF2-40B4-BE49-F238E27FC236}">
                <a16:creationId xmlns:a16="http://schemas.microsoft.com/office/drawing/2014/main" id="{3745101C-F48A-BF2C-A207-66A41C0A1C65}"/>
              </a:ext>
            </a:extLst>
          </p:cNvPr>
          <p:cNvSpPr txBox="1"/>
          <p:nvPr/>
        </p:nvSpPr>
        <p:spPr>
          <a:xfrm>
            <a:off x="1277498" y="1456945"/>
            <a:ext cx="8734603" cy="400110"/>
          </a:xfrm>
          <a:prstGeom prst="rect">
            <a:avLst/>
          </a:prstGeom>
          <a:noFill/>
        </p:spPr>
        <p:txBody>
          <a:bodyPr wrap="square">
            <a:spAutoFit/>
          </a:bodyPr>
          <a:lstStyle/>
          <a:p>
            <a:r>
              <a:rPr lang="es-419" sz="2000" b="1" dirty="0">
                <a:solidFill>
                  <a:schemeClr val="accent1"/>
                </a:solidFill>
              </a:rPr>
              <a:t>Resultados agrupados de estudios clínicos de fase 2b (dosis óptima) + fase 3</a:t>
            </a:r>
            <a:r>
              <a:rPr lang="es-419" sz="2000" b="1" baseline="30000" dirty="0">
                <a:solidFill>
                  <a:schemeClr val="accent1"/>
                </a:solidFill>
              </a:rPr>
              <a:t>1,2</a:t>
            </a:r>
          </a:p>
        </p:txBody>
      </p:sp>
      <p:graphicFrame>
        <p:nvGraphicFramePr>
          <p:cNvPr id="18" name="Table 17">
            <a:extLst>
              <a:ext uri="{FF2B5EF4-FFF2-40B4-BE49-F238E27FC236}">
                <a16:creationId xmlns:a16="http://schemas.microsoft.com/office/drawing/2014/main" id="{44FECBE4-1B5E-CC17-DC1F-3D9666E4F28A}"/>
              </a:ext>
            </a:extLst>
          </p:cNvPr>
          <p:cNvGraphicFramePr>
            <a:graphicFrameLocks/>
          </p:cNvGraphicFramePr>
          <p:nvPr>
            <p:extLst>
              <p:ext uri="{D42A27DB-BD31-4B8C-83A1-F6EECF244321}">
                <p14:modId xmlns:p14="http://schemas.microsoft.com/office/powerpoint/2010/main" val="366931707"/>
              </p:ext>
            </p:extLst>
          </p:nvPr>
        </p:nvGraphicFramePr>
        <p:xfrm>
          <a:off x="9009089" y="2697205"/>
          <a:ext cx="2533553" cy="304800"/>
        </p:xfrm>
        <a:graphic>
          <a:graphicData uri="http://schemas.openxmlformats.org/drawingml/2006/table">
            <a:tbl>
              <a:tblPr firstRow="1" bandRow="1">
                <a:tableStyleId>{72833802-FEF1-4C79-8D5D-14CF1EAF98D9}</a:tableStyleId>
              </a:tblPr>
              <a:tblGrid>
                <a:gridCol w="2533553">
                  <a:extLst>
                    <a:ext uri="{9D8B030D-6E8A-4147-A177-3AD203B41FA5}">
                      <a16:colId xmlns:a16="http://schemas.microsoft.com/office/drawing/2014/main" val="2945960647"/>
                    </a:ext>
                  </a:extLst>
                </a:gridCol>
              </a:tblGrid>
              <a:tr h="291808">
                <a:tc>
                  <a:txBody>
                    <a:bodyPr/>
                    <a:lstStyle/>
                    <a:p>
                      <a:pPr algn="ctr"/>
                      <a:r>
                        <a:rPr lang="es-419" sz="1400" b="0" i="0" dirty="0">
                          <a:solidFill>
                            <a:schemeClr val="tx1"/>
                          </a:solidFill>
                          <a:latin typeface="Corbel" panose="020B0503020204020204" pitchFamily="34" charset="0"/>
                        </a:rPr>
                        <a:t>IVRI grave por VSR hospitalizado</a:t>
                      </a:r>
                    </a:p>
                  </a:txBody>
                  <a:tcPr marL="0" marR="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1066324661"/>
                  </a:ext>
                </a:extLst>
              </a:tr>
            </a:tbl>
          </a:graphicData>
        </a:graphic>
      </p:graphicFrame>
      <p:sp>
        <p:nvSpPr>
          <p:cNvPr id="19" name="Rectangle 18">
            <a:extLst>
              <a:ext uri="{FF2B5EF4-FFF2-40B4-BE49-F238E27FC236}">
                <a16:creationId xmlns:a16="http://schemas.microsoft.com/office/drawing/2014/main" id="{BD1585CB-D3D7-115A-79B7-32BEDF72F7B2}"/>
              </a:ext>
            </a:extLst>
          </p:cNvPr>
          <p:cNvSpPr/>
          <p:nvPr/>
        </p:nvSpPr>
        <p:spPr>
          <a:xfrm>
            <a:off x="1473382" y="2697205"/>
            <a:ext cx="7271682" cy="243686"/>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0" name="Rectangle 19">
            <a:extLst>
              <a:ext uri="{FF2B5EF4-FFF2-40B4-BE49-F238E27FC236}">
                <a16:creationId xmlns:a16="http://schemas.microsoft.com/office/drawing/2014/main" id="{AD9DB084-30DD-64EB-0D67-7CB9B821A571}"/>
              </a:ext>
            </a:extLst>
          </p:cNvPr>
          <p:cNvSpPr/>
          <p:nvPr/>
        </p:nvSpPr>
        <p:spPr>
          <a:xfrm>
            <a:off x="1473382" y="2697205"/>
            <a:ext cx="5720389" cy="24316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1" name="TextBox 20">
            <a:extLst>
              <a:ext uri="{FF2B5EF4-FFF2-40B4-BE49-F238E27FC236}">
                <a16:creationId xmlns:a16="http://schemas.microsoft.com/office/drawing/2014/main" id="{FADEF1C1-C9F6-BF2C-FA5D-8C30733327FD}"/>
              </a:ext>
            </a:extLst>
          </p:cNvPr>
          <p:cNvSpPr txBox="1"/>
          <p:nvPr/>
        </p:nvSpPr>
        <p:spPr>
          <a:xfrm>
            <a:off x="2569466" y="2626888"/>
            <a:ext cx="399178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800" b="1" i="0" u="none" strike="noStrike" cap="none" normalizeH="0" baseline="0" noProof="0">
                <a:ln>
                  <a:noFill/>
                </a:ln>
                <a:solidFill>
                  <a:schemeClr val="bg1"/>
                </a:solidFill>
                <a:effectLst/>
                <a:uLnTx/>
                <a:uFillTx/>
                <a:latin typeface="Corbel" panose="020B0503020204020204" pitchFamily="34" charset="0"/>
                <a:ea typeface="+mn-ea"/>
                <a:cs typeface="+mn-cs"/>
              </a:rPr>
              <a:t>78,5 %    </a:t>
            </a:r>
            <a:r>
              <a:rPr kumimoji="0" lang="es-419" sz="1400" b="0" i="0" u="none" strike="noStrike" cap="none" normalizeH="0" baseline="0" noProof="0">
                <a:ln>
                  <a:noFill/>
                </a:ln>
                <a:solidFill>
                  <a:schemeClr val="bg1"/>
                </a:solidFill>
                <a:effectLst/>
                <a:uLnTx/>
                <a:uFillTx/>
                <a:latin typeface="Corbel" panose="020B0503020204020204" pitchFamily="34" charset="0"/>
                <a:ea typeface="+mn-ea"/>
                <a:cs typeface="+mn-cs"/>
              </a:rPr>
              <a:t>(48,8</a:t>
            </a:r>
            <a:r>
              <a:rPr kumimoji="0" lang="es-419" sz="1400" b="0" i="0" u="none" strike="noStrike" cap="none" normalizeH="0" baseline="0" noProof="0">
                <a:ln>
                  <a:noFill/>
                </a:ln>
                <a:solidFill>
                  <a:schemeClr val="bg1"/>
                </a:solidFill>
                <a:effectLst/>
                <a:uLnTx/>
                <a:uFillTx/>
                <a:latin typeface="Poppins"/>
                <a:ea typeface="+mn-ea"/>
                <a:cs typeface="Arial"/>
              </a:rPr>
              <a:t>-</a:t>
            </a:r>
            <a:r>
              <a:rPr kumimoji="0" lang="es-419" sz="1400" b="0" i="0" u="none" strike="noStrike" cap="none" normalizeH="0" baseline="0" noProof="0">
                <a:ln>
                  <a:noFill/>
                </a:ln>
                <a:solidFill>
                  <a:schemeClr val="bg1"/>
                </a:solidFill>
                <a:effectLst/>
                <a:uLnTx/>
                <a:uFillTx/>
                <a:latin typeface="Corbel" panose="020B0503020204020204" pitchFamily="34" charset="0"/>
                <a:ea typeface="+mn-ea"/>
                <a:cs typeface="+mn-cs"/>
              </a:rPr>
              <a:t>91,0)</a:t>
            </a:r>
          </a:p>
        </p:txBody>
      </p:sp>
      <p:sp>
        <p:nvSpPr>
          <p:cNvPr id="22" name="TextBox 21">
            <a:extLst>
              <a:ext uri="{FF2B5EF4-FFF2-40B4-BE49-F238E27FC236}">
                <a16:creationId xmlns:a16="http://schemas.microsoft.com/office/drawing/2014/main" id="{DCE9933D-C5DD-A1C7-A58E-C6B154B463D6}"/>
              </a:ext>
            </a:extLst>
          </p:cNvPr>
          <p:cNvSpPr txBox="1"/>
          <p:nvPr/>
        </p:nvSpPr>
        <p:spPr>
          <a:xfrm>
            <a:off x="1349003" y="4213728"/>
            <a:ext cx="8046788" cy="605294"/>
          </a:xfrm>
          <a:prstGeom prst="rect">
            <a:avLst/>
          </a:prstGeom>
          <a:noFill/>
        </p:spPr>
        <p:txBody>
          <a:bodyPr wrap="square">
            <a:spAutoFit/>
          </a:bodyPr>
          <a:lstStyle/>
          <a:p>
            <a:r>
              <a:rPr lang="es-419" sz="2000" b="1">
                <a:solidFill>
                  <a:schemeClr val="accent1"/>
                </a:solidFill>
              </a:rPr>
              <a:t>Ensayo clínico en un entorno real (HARMONIE, 8000 lactantes)</a:t>
            </a:r>
            <a:r>
              <a:rPr lang="es-419" sz="2000" b="1" baseline="30000">
                <a:solidFill>
                  <a:schemeClr val="accent1"/>
                </a:solidFill>
              </a:rPr>
              <a:t>3</a:t>
            </a:r>
            <a:br>
              <a:rPr lang="es-419" sz="2400" b="1" baseline="30000"/>
            </a:br>
            <a:endParaRPr lang="es-419" sz="2400" b="1" baseline="30000"/>
          </a:p>
        </p:txBody>
      </p:sp>
      <p:sp>
        <p:nvSpPr>
          <p:cNvPr id="23" name="TextBox 22">
            <a:extLst>
              <a:ext uri="{FF2B5EF4-FFF2-40B4-BE49-F238E27FC236}">
                <a16:creationId xmlns:a16="http://schemas.microsoft.com/office/drawing/2014/main" id="{4B1A9403-AEDD-DC3B-D7CF-AF2514CBB6E7}"/>
              </a:ext>
            </a:extLst>
          </p:cNvPr>
          <p:cNvSpPr txBox="1"/>
          <p:nvPr/>
        </p:nvSpPr>
        <p:spPr>
          <a:xfrm>
            <a:off x="970148" y="4629316"/>
            <a:ext cx="9462052" cy="625812"/>
          </a:xfrm>
          <a:prstGeom prst="rect">
            <a:avLst/>
          </a:prstGeom>
          <a:noFill/>
        </p:spPr>
        <p:txBody>
          <a:bodyPr wrap="square">
            <a:spAutoFit/>
          </a:bodyPr>
          <a:lstStyle/>
          <a:p>
            <a:pPr marL="742950" marR="0" lvl="1" indent="-285750" algn="l" defTabSz="914400" rtl="0" eaLnBrk="1" fontAlgn="auto" latinLnBrk="0" hangingPunct="1">
              <a:lnSpc>
                <a:spcPct val="100000"/>
              </a:lnSpc>
              <a:spcBef>
                <a:spcPts val="0"/>
              </a:spcBef>
              <a:spcAft>
                <a:spcPts val="800"/>
              </a:spcAft>
              <a:buClr>
                <a:schemeClr val="accent1"/>
              </a:buClr>
              <a:buSzTx/>
              <a:buFont typeface="Arial" panose="020B0604020202020204" pitchFamily="34" charset="0"/>
              <a:buChar char="•"/>
              <a:tabLst/>
              <a:defRPr/>
            </a:pPr>
            <a:r>
              <a:rPr kumimoji="0" lang="es-419" sz="1400" b="0" i="0" u="none" strike="noStrike" cap="none" normalizeH="0" baseline="0" noProof="0">
                <a:ln>
                  <a:noFill/>
                </a:ln>
                <a:solidFill>
                  <a:srgbClr val="000000"/>
                </a:solidFill>
                <a:effectLst/>
                <a:uLnTx/>
                <a:uFillTx/>
                <a:latin typeface="Poppins"/>
                <a:ea typeface="+mn-ea"/>
                <a:cs typeface="Arial"/>
              </a:rPr>
              <a:t>83 % (IC 95 %, 67,8 a 92,0) de eficacia contra las hospitalizaciones por VSR-IVRI </a:t>
            </a:r>
          </a:p>
          <a:p>
            <a:pPr marL="742950" marR="0" lvl="1" indent="-285750" algn="l" defTabSz="914400" rtl="0" eaLnBrk="1" fontAlgn="auto" latinLnBrk="0" hangingPunct="1">
              <a:lnSpc>
                <a:spcPct val="100000"/>
              </a:lnSpc>
              <a:spcBef>
                <a:spcPts val="0"/>
              </a:spcBef>
              <a:spcAft>
                <a:spcPts val="800"/>
              </a:spcAft>
              <a:buClr>
                <a:schemeClr val="accent1"/>
              </a:buClr>
              <a:buSzTx/>
              <a:buFont typeface="Arial" panose="020B0604020202020204" pitchFamily="34" charset="0"/>
              <a:buChar char="•"/>
              <a:tabLst/>
              <a:defRPr/>
            </a:pPr>
            <a:r>
              <a:rPr kumimoji="0" lang="es-419" sz="1400" b="0" i="0" u="none" strike="noStrike" cap="none" normalizeH="0" baseline="0" noProof="0">
                <a:ln>
                  <a:noFill/>
                </a:ln>
                <a:solidFill>
                  <a:srgbClr val="000000"/>
                </a:solidFill>
                <a:effectLst/>
                <a:uLnTx/>
                <a:uFillTx/>
                <a:latin typeface="Poppins"/>
                <a:ea typeface="+mn-ea"/>
                <a:cs typeface="Arial"/>
              </a:rPr>
              <a:t>58 % (IC 95 %, 39,7 a 71,2) de eficacia contra la hospitalización por todas las causas de IVRI</a:t>
            </a:r>
          </a:p>
        </p:txBody>
      </p:sp>
      <p:sp>
        <p:nvSpPr>
          <p:cNvPr id="8" name="Footer Placeholder 57">
            <a:extLst>
              <a:ext uri="{FF2B5EF4-FFF2-40B4-BE49-F238E27FC236}">
                <a16:creationId xmlns:a16="http://schemas.microsoft.com/office/drawing/2014/main" id="{C69A67E7-8C1D-4E9E-AB6D-BE7EB32AB1AA}"/>
              </a:ext>
            </a:extLst>
          </p:cNvPr>
          <p:cNvSpPr>
            <a:spLocks noGrp="1"/>
          </p:cNvSpPr>
          <p:nvPr>
            <p:ph type="ftr" sz="quarter" idx="3"/>
          </p:nvPr>
        </p:nvSpPr>
        <p:spPr>
          <a:xfrm>
            <a:off x="6866666" y="6548086"/>
            <a:ext cx="4873214" cy="173389"/>
          </a:xfrm>
        </p:spPr>
        <p:txBody>
          <a:bodyPr/>
          <a:lstStyle/>
          <a:p>
            <a:r>
              <a:rPr lang="es-419" dirty="0"/>
              <a:t>Diapositiva original elaborada por la Organización Mundial de la Salud y PATH. Enero de 2026</a:t>
            </a:r>
          </a:p>
        </p:txBody>
      </p:sp>
    </p:spTree>
    <p:extLst>
      <p:ext uri="{BB962C8B-B14F-4D97-AF65-F5344CB8AC3E}">
        <p14:creationId xmlns:p14="http://schemas.microsoft.com/office/powerpoint/2010/main" val="1186495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2D8ED9-D460-FEE6-09B4-BBDE1BB65E3D}"/>
              </a:ext>
            </a:extLst>
          </p:cNvPr>
          <p:cNvSpPr>
            <a:spLocks noGrp="1"/>
          </p:cNvSpPr>
          <p:nvPr>
            <p:ph type="title"/>
          </p:nvPr>
        </p:nvSpPr>
        <p:spPr>
          <a:xfrm>
            <a:off x="787935" y="187993"/>
            <a:ext cx="11675167" cy="884555"/>
          </a:xfrm>
        </p:spPr>
        <p:txBody>
          <a:bodyPr/>
          <a:lstStyle/>
          <a:p>
            <a:r>
              <a:rPr lang="es-419" sz="2800" dirty="0"/>
              <a:t>Otro </a:t>
            </a:r>
            <a:r>
              <a:rPr lang="es-419" sz="2800" dirty="0" err="1"/>
              <a:t>mAb</a:t>
            </a:r>
            <a:r>
              <a:rPr lang="es-419" sz="2800" dirty="0"/>
              <a:t> de acción prolongada contra el VSR: </a:t>
            </a:r>
            <a:r>
              <a:rPr lang="es-419" sz="2800" dirty="0" err="1"/>
              <a:t>clesrovimab</a:t>
            </a:r>
            <a:r>
              <a:rPr lang="es-419" sz="2800" dirty="0"/>
              <a:t> (Merck/MSD)</a:t>
            </a:r>
            <a:br>
              <a:rPr lang="es-419" sz="2800" dirty="0"/>
            </a:br>
            <a:r>
              <a:rPr lang="es-419" sz="2800" b="0" dirty="0">
                <a:solidFill>
                  <a:schemeClr val="accent1"/>
                </a:solidFill>
              </a:rPr>
              <a:t>La protección aumenta a medida que aumenta la gravedad de la enfermedad</a:t>
            </a:r>
          </a:p>
        </p:txBody>
      </p:sp>
      <p:graphicFrame>
        <p:nvGraphicFramePr>
          <p:cNvPr id="2" name="object 4">
            <a:extLst>
              <a:ext uri="{FF2B5EF4-FFF2-40B4-BE49-F238E27FC236}">
                <a16:creationId xmlns:a16="http://schemas.microsoft.com/office/drawing/2014/main" id="{1A01BE9C-4B09-AC30-21FC-12DFE062882C}"/>
              </a:ext>
            </a:extLst>
          </p:cNvPr>
          <p:cNvGraphicFramePr>
            <a:graphicFrameLocks noGrp="1"/>
          </p:cNvGraphicFramePr>
          <p:nvPr>
            <p:extLst>
              <p:ext uri="{D42A27DB-BD31-4B8C-83A1-F6EECF244321}">
                <p14:modId xmlns:p14="http://schemas.microsoft.com/office/powerpoint/2010/main" val="2247510061"/>
              </p:ext>
            </p:extLst>
          </p:nvPr>
        </p:nvGraphicFramePr>
        <p:xfrm>
          <a:off x="2372810" y="1366370"/>
          <a:ext cx="8433603" cy="3967976"/>
        </p:xfrm>
        <a:graphic>
          <a:graphicData uri="http://schemas.openxmlformats.org/drawingml/2006/table">
            <a:tbl>
              <a:tblPr firstRow="1" bandRow="1">
                <a:tableStyleId>{2D5ABB26-0587-4C30-8999-92F81FD0307C}</a:tableStyleId>
              </a:tblPr>
              <a:tblGrid>
                <a:gridCol w="4657775">
                  <a:extLst>
                    <a:ext uri="{9D8B030D-6E8A-4147-A177-3AD203B41FA5}">
                      <a16:colId xmlns:a16="http://schemas.microsoft.com/office/drawing/2014/main" val="20000"/>
                    </a:ext>
                  </a:extLst>
                </a:gridCol>
                <a:gridCol w="3775828">
                  <a:extLst>
                    <a:ext uri="{9D8B030D-6E8A-4147-A177-3AD203B41FA5}">
                      <a16:colId xmlns:a16="http://schemas.microsoft.com/office/drawing/2014/main" val="46202209"/>
                    </a:ext>
                  </a:extLst>
                </a:gridCol>
              </a:tblGrid>
              <a:tr h="542414">
                <a:tc gridSpan="2">
                  <a:txBody>
                    <a:bodyPr/>
                    <a:lstStyle/>
                    <a:p>
                      <a:pPr marL="0" marR="243204" lvl="0" indent="0" algn="ctr" defTabSz="914400" rtl="0" eaLnBrk="1" fontAlgn="auto" latinLnBrk="0" hangingPunct="1">
                        <a:lnSpc>
                          <a:spcPts val="3000"/>
                        </a:lnSpc>
                        <a:spcBef>
                          <a:spcPts val="2200"/>
                        </a:spcBef>
                        <a:spcAft>
                          <a:spcPts val="0"/>
                        </a:spcAft>
                        <a:buClrTx/>
                        <a:buSzTx/>
                        <a:buFontTx/>
                        <a:buNone/>
                        <a:tabLst/>
                        <a:defRPr/>
                      </a:pPr>
                      <a:r>
                        <a:rPr kumimoji="0" lang="es-419" sz="1600" b="1" i="0" u="none" strike="noStrike" cap="none" normalizeH="0" baseline="0" noProof="0">
                          <a:ln>
                            <a:noFill/>
                          </a:ln>
                          <a:solidFill>
                            <a:schemeClr val="accent2"/>
                          </a:solidFill>
                          <a:effectLst/>
                          <a:uLnTx/>
                          <a:uFillTx/>
                          <a:latin typeface="Corbel" panose="020B0503020204020204" pitchFamily="34" charset="0"/>
                          <a:ea typeface="+mn-ea"/>
                          <a:cs typeface="Montserrat-Light"/>
                        </a:rPr>
                        <a:t>Estudio clínico de fase 2b/3 en unos 3614 recién nacidos sanos prematuros y a término </a:t>
                      </a:r>
                    </a:p>
                  </a:txBody>
                  <a:tcPr anchor="ctr">
                    <a:lnB w="12700" cap="flat" cmpd="sng" algn="ctr">
                      <a:solidFill>
                        <a:schemeClr val="accent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33610986"/>
                  </a:ext>
                </a:extLst>
              </a:tr>
              <a:tr h="542414">
                <a:tc>
                  <a:txBody>
                    <a:bodyPr/>
                    <a:lstStyle/>
                    <a:p>
                      <a:pPr marL="0" marR="243204" lvl="0" indent="0" algn="l" defTabSz="914400" rtl="0" eaLnBrk="1" fontAlgn="auto" latinLnBrk="0" hangingPunct="1">
                        <a:lnSpc>
                          <a:spcPts val="3000"/>
                        </a:lnSpc>
                        <a:spcBef>
                          <a:spcPts val="2200"/>
                        </a:spcBef>
                        <a:spcAft>
                          <a:spcPts val="0"/>
                        </a:spcAft>
                        <a:buClrTx/>
                        <a:buSzTx/>
                        <a:buFontTx/>
                        <a:buNone/>
                        <a:tabLst/>
                        <a:defRPr/>
                      </a:pPr>
                      <a:endParaRPr kumimoji="0" lang="en-US" sz="1600" b="1" i="0" u="none" strike="noStrike" kern="1200" cap="none" spc="0" normalizeH="0" baseline="0" noProof="0" dirty="0">
                        <a:ln>
                          <a:noFill/>
                        </a:ln>
                        <a:solidFill>
                          <a:schemeClr val="accent1"/>
                        </a:solidFill>
                        <a:effectLst/>
                        <a:uLnTx/>
                        <a:uFillTx/>
                        <a:latin typeface="Corbel" panose="020B0503020204020204" pitchFamily="34" charset="0"/>
                        <a:ea typeface="+mn-ea"/>
                        <a:cs typeface="Montserrat-Light"/>
                      </a:endParaRP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800" b="1">
                          <a:solidFill>
                            <a:schemeClr val="accent2"/>
                          </a:solidFill>
                          <a:latin typeface="Corbel" panose="020B0503020204020204" pitchFamily="34" charset="0"/>
                          <a:ea typeface="+mn-ea"/>
                          <a:cs typeface="Montserrat-Light"/>
                        </a:rPr>
                        <a:t>Eficacia hasta los 6 meses (180 días) </a:t>
                      </a:r>
                      <a:r>
                        <a:rPr lang="es-419" sz="1800">
                          <a:solidFill>
                            <a:schemeClr val="accent2"/>
                          </a:solidFill>
                          <a:latin typeface="Corbel" panose="020B0503020204020204" pitchFamily="34" charset="0"/>
                          <a:ea typeface="+mn-ea"/>
                          <a:cs typeface="Montserrat-Light"/>
                        </a:rPr>
                        <a:t>(intervalo de confianza del 95 %)</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42140">
                <a:tc>
                  <a:txBody>
                    <a:bodyPr/>
                    <a:lstStyle/>
                    <a:p>
                      <a:pPr marL="0" marR="243204" lvl="0" indent="0" algn="ctr" defTabSz="914400" rtl="0" eaLnBrk="1" fontAlgn="auto" latinLnBrk="0" hangingPunct="1">
                        <a:lnSpc>
                          <a:spcPct val="100000"/>
                        </a:lnSpc>
                        <a:spcBef>
                          <a:spcPts val="2200"/>
                        </a:spcBef>
                        <a:spcAft>
                          <a:spcPts val="0"/>
                        </a:spcAft>
                        <a:buClrTx/>
                        <a:buSzTx/>
                        <a:buFontTx/>
                        <a:buNone/>
                        <a:tabLst/>
                        <a:defRPr/>
                      </a:pPr>
                      <a:r>
                        <a:rPr kumimoji="0" lang="es-419" sz="1600" b="0" i="0" u="none" strike="noStrike" cap="none" normalizeH="0" baseline="0" noProof="0">
                          <a:ln>
                            <a:noFill/>
                          </a:ln>
                          <a:solidFill>
                            <a:schemeClr val="accent1"/>
                          </a:solidFill>
                          <a:effectLst/>
                          <a:uLnTx/>
                          <a:uFillTx/>
                          <a:latin typeface="Corbel" panose="020B0503020204020204" pitchFamily="34" charset="0"/>
                          <a:ea typeface="+mn-ea"/>
                          <a:cs typeface="Montserrat-Light"/>
                        </a:rPr>
                        <a:t>Infección grave de las vías respiratorias inferiores con asistencia médica (IRIAM)</a:t>
                      </a: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966469">
                        <a:lnSpc>
                          <a:spcPct val="100000"/>
                        </a:lnSpc>
                        <a:spcBef>
                          <a:spcPts val="3100"/>
                        </a:spcBef>
                      </a:pPr>
                      <a:r>
                        <a:rPr lang="es-419" sz="1600" b="1">
                          <a:solidFill>
                            <a:schemeClr val="accent2"/>
                          </a:solidFill>
                          <a:latin typeface="Corbel" panose="020B0503020204020204" pitchFamily="34" charset="0"/>
                          <a:cs typeface="Montserrat-Light"/>
                        </a:rPr>
                        <a:t>91,7 %</a:t>
                      </a:r>
                      <a:r>
                        <a:rPr lang="es-419" sz="1600">
                          <a:solidFill>
                            <a:schemeClr val="accent2"/>
                          </a:solidFill>
                          <a:latin typeface="Corbel" panose="020B0503020204020204" pitchFamily="34" charset="0"/>
                          <a:cs typeface="Montserrat-Light"/>
                        </a:rPr>
                        <a:t> (62,9–98,1)</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42414">
                <a:tc>
                  <a:txBody>
                    <a:bodyPr/>
                    <a:lstStyle/>
                    <a:p>
                      <a:pPr marL="0" marR="243204" indent="0" algn="ctr" defTabSz="914400" rtl="0" eaLnBrk="1" latinLnBrk="0" hangingPunct="1">
                        <a:lnSpc>
                          <a:spcPct val="100000"/>
                        </a:lnSpc>
                        <a:spcBef>
                          <a:spcPts val="3100"/>
                        </a:spcBef>
                      </a:pPr>
                      <a:r>
                        <a:rPr lang="es-419" sz="1600">
                          <a:solidFill>
                            <a:schemeClr val="accent1"/>
                          </a:solidFill>
                          <a:latin typeface="Corbel" panose="020B0503020204020204" pitchFamily="34" charset="0"/>
                          <a:ea typeface="+mn-ea"/>
                          <a:cs typeface="Montserrat-Light"/>
                        </a:rPr>
                        <a:t>Hospitalización</a:t>
                      </a: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966469">
                        <a:lnSpc>
                          <a:spcPct val="100000"/>
                        </a:lnSpc>
                        <a:spcBef>
                          <a:spcPts val="3100"/>
                        </a:spcBef>
                      </a:pPr>
                      <a:r>
                        <a:rPr lang="es-419" sz="1600" b="1">
                          <a:solidFill>
                            <a:schemeClr val="accent2"/>
                          </a:solidFill>
                          <a:latin typeface="Corbel" panose="020B0503020204020204" pitchFamily="34" charset="0"/>
                          <a:cs typeface="Montserrat-Light"/>
                        </a:rPr>
                        <a:t>81,3 %</a:t>
                      </a:r>
                      <a:r>
                        <a:rPr lang="es-419" sz="1600">
                          <a:solidFill>
                            <a:schemeClr val="accent2"/>
                          </a:solidFill>
                          <a:latin typeface="Corbel" panose="020B0503020204020204" pitchFamily="34" charset="0"/>
                          <a:cs typeface="Montserrat-Light"/>
                        </a:rPr>
                        <a:t> (62,5–90,7)</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4564143"/>
                  </a:ext>
                </a:extLst>
              </a:tr>
              <a:tr h="542414">
                <a:tc>
                  <a:txBody>
                    <a:bodyPr/>
                    <a:lstStyle/>
                    <a:p>
                      <a:pPr marL="0" marR="243204" indent="0" algn="ctr" defTabSz="914400" rtl="0" eaLnBrk="1" latinLnBrk="0" hangingPunct="1">
                        <a:lnSpc>
                          <a:spcPct val="100000"/>
                        </a:lnSpc>
                        <a:spcBef>
                          <a:spcPts val="3100"/>
                        </a:spcBef>
                      </a:pPr>
                      <a:r>
                        <a:rPr lang="es-419" sz="1600">
                          <a:solidFill>
                            <a:schemeClr val="accent1"/>
                          </a:solidFill>
                          <a:latin typeface="Corbel" panose="020B0503020204020204" pitchFamily="34" charset="0"/>
                          <a:ea typeface="+mn-ea"/>
                          <a:cs typeface="Montserrat-Light"/>
                        </a:rPr>
                        <a:t>IRIAM que requiere ≥ 2 indicadores de IRI/severidad</a:t>
                      </a: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966469">
                        <a:lnSpc>
                          <a:spcPct val="100000"/>
                        </a:lnSpc>
                        <a:spcBef>
                          <a:spcPts val="3100"/>
                        </a:spcBef>
                      </a:pPr>
                      <a:r>
                        <a:rPr lang="es-419" sz="1600" b="1">
                          <a:solidFill>
                            <a:schemeClr val="accent2"/>
                          </a:solidFill>
                          <a:latin typeface="Corbel" panose="020B0503020204020204" pitchFamily="34" charset="0"/>
                          <a:cs typeface="Montserrat-Light"/>
                        </a:rPr>
                        <a:t>87,2 % </a:t>
                      </a:r>
                      <a:r>
                        <a:rPr lang="es-419" sz="1600" b="0">
                          <a:solidFill>
                            <a:schemeClr val="accent2"/>
                          </a:solidFill>
                          <a:latin typeface="Corbel" panose="020B0503020204020204" pitchFamily="34" charset="0"/>
                          <a:cs typeface="Montserrat-Light"/>
                        </a:rPr>
                        <a:t>(75,1</a:t>
                      </a:r>
                      <a:r>
                        <a:rPr lang="es-419" sz="1600">
                          <a:solidFill>
                            <a:schemeClr val="accent2"/>
                          </a:solidFill>
                          <a:latin typeface="Corbel" panose="020B0503020204020204" pitchFamily="34" charset="0"/>
                          <a:cs typeface="Montserrat-Light"/>
                        </a:rPr>
                        <a:t>–</a:t>
                      </a:r>
                      <a:r>
                        <a:rPr lang="es-419" sz="1600" b="0">
                          <a:solidFill>
                            <a:schemeClr val="accent2"/>
                          </a:solidFill>
                          <a:latin typeface="Corbel" panose="020B0503020204020204" pitchFamily="34" charset="0"/>
                          <a:cs typeface="Montserrat-Light"/>
                        </a:rPr>
                        <a:t>93,4)</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2462376"/>
                  </a:ext>
                </a:extLst>
              </a:tr>
              <a:tr h="542414">
                <a:tc>
                  <a:txBody>
                    <a:bodyPr/>
                    <a:lstStyle/>
                    <a:p>
                      <a:pPr marL="0" marR="243204" lvl="0" indent="0" algn="ctr" defTabSz="914400" rtl="0" eaLnBrk="1" fontAlgn="auto" latinLnBrk="0" hangingPunct="1">
                        <a:lnSpc>
                          <a:spcPct val="100000"/>
                        </a:lnSpc>
                        <a:spcBef>
                          <a:spcPts val="3100"/>
                        </a:spcBef>
                        <a:spcAft>
                          <a:spcPts val="0"/>
                        </a:spcAft>
                        <a:buClrTx/>
                        <a:buSzTx/>
                        <a:buFontTx/>
                        <a:buNone/>
                        <a:tabLst/>
                        <a:defRPr/>
                      </a:pPr>
                      <a:r>
                        <a:rPr lang="es-419" sz="1600">
                          <a:solidFill>
                            <a:schemeClr val="accent1"/>
                          </a:solidFill>
                          <a:latin typeface="Corbel" panose="020B0503020204020204" pitchFamily="34" charset="0"/>
                          <a:ea typeface="+mn-ea"/>
                          <a:cs typeface="Montserrat-Light"/>
                        </a:rPr>
                        <a:t>IRIAM que requiere ≥ 1 indicador de IRI/severidad</a:t>
                      </a: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966469">
                        <a:lnSpc>
                          <a:spcPct val="100000"/>
                        </a:lnSpc>
                        <a:spcBef>
                          <a:spcPts val="3100"/>
                        </a:spcBef>
                      </a:pPr>
                      <a:r>
                        <a:rPr lang="es-419" sz="1600" b="1">
                          <a:solidFill>
                            <a:schemeClr val="accent2"/>
                          </a:solidFill>
                          <a:latin typeface="Corbel" panose="020B0503020204020204" pitchFamily="34" charset="0"/>
                          <a:cs typeface="Montserrat-Light"/>
                        </a:rPr>
                        <a:t>59,5 % </a:t>
                      </a:r>
                      <a:r>
                        <a:rPr lang="es-419" sz="1600" b="0">
                          <a:solidFill>
                            <a:schemeClr val="accent2"/>
                          </a:solidFill>
                          <a:latin typeface="Corbel" panose="020B0503020204020204" pitchFamily="34" charset="0"/>
                          <a:cs typeface="Montserrat-Light"/>
                        </a:rPr>
                        <a:t>(43,3</a:t>
                      </a:r>
                      <a:r>
                        <a:rPr lang="es-419" sz="1600">
                          <a:solidFill>
                            <a:schemeClr val="accent2"/>
                          </a:solidFill>
                          <a:latin typeface="Corbel" panose="020B0503020204020204" pitchFamily="34" charset="0"/>
                          <a:cs typeface="Montserrat-Light"/>
                        </a:rPr>
                        <a:t>–</a:t>
                      </a:r>
                      <a:r>
                        <a:rPr lang="es-419" sz="1600" b="0">
                          <a:solidFill>
                            <a:schemeClr val="accent2"/>
                          </a:solidFill>
                          <a:latin typeface="Corbel" panose="020B0503020204020204" pitchFamily="34" charset="0"/>
                          <a:cs typeface="Montserrat-Light"/>
                        </a:rPr>
                        <a:t>71,1)</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1380112"/>
                  </a:ext>
                </a:extLst>
              </a:tr>
              <a:tr h="542414">
                <a:tc>
                  <a:txBody>
                    <a:bodyPr/>
                    <a:lstStyle/>
                    <a:p>
                      <a:pPr marL="0" marR="243204" indent="0" algn="ctr">
                        <a:lnSpc>
                          <a:spcPts val="3000"/>
                        </a:lnSpc>
                        <a:spcBef>
                          <a:spcPts val="2200"/>
                        </a:spcBef>
                      </a:pPr>
                      <a:r>
                        <a:rPr lang="es-419" sz="1600">
                          <a:solidFill>
                            <a:schemeClr val="accent1"/>
                          </a:solidFill>
                          <a:latin typeface="Corbel" panose="020B0503020204020204" pitchFamily="34" charset="0"/>
                          <a:cs typeface="Montserrat-Light"/>
                        </a:rPr>
                        <a:t>Infección respiratoria aguda</a:t>
                      </a: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marL="966469">
                        <a:lnSpc>
                          <a:spcPct val="100000"/>
                        </a:lnSpc>
                        <a:spcBef>
                          <a:spcPts val="3100"/>
                        </a:spcBef>
                      </a:pPr>
                      <a:r>
                        <a:rPr lang="es-419" sz="1600" b="1">
                          <a:solidFill>
                            <a:schemeClr val="accent2"/>
                          </a:solidFill>
                          <a:latin typeface="Corbel" panose="020B0503020204020204" pitchFamily="34" charset="0"/>
                          <a:cs typeface="Montserrat-Light"/>
                        </a:rPr>
                        <a:t>50,0 % </a:t>
                      </a:r>
                      <a:r>
                        <a:rPr lang="es-419" sz="1600" b="0">
                          <a:solidFill>
                            <a:schemeClr val="accent2"/>
                          </a:solidFill>
                          <a:latin typeface="Corbel" panose="020B0503020204020204" pitchFamily="34" charset="0"/>
                          <a:cs typeface="Montserrat-Light"/>
                        </a:rPr>
                        <a:t>(37,4</a:t>
                      </a:r>
                      <a:r>
                        <a:rPr lang="es-419" sz="1600">
                          <a:solidFill>
                            <a:schemeClr val="accent2"/>
                          </a:solidFill>
                          <a:latin typeface="Corbel" panose="020B0503020204020204" pitchFamily="34" charset="0"/>
                          <a:cs typeface="Montserrat-Light"/>
                        </a:rPr>
                        <a:t>–</a:t>
                      </a:r>
                      <a:r>
                        <a:rPr lang="es-419" sz="1600" b="0">
                          <a:solidFill>
                            <a:schemeClr val="accent2"/>
                          </a:solidFill>
                          <a:latin typeface="Corbel" panose="020B0503020204020204" pitchFamily="34" charset="0"/>
                          <a:cs typeface="Montserrat-Light"/>
                        </a:rPr>
                        <a:t>60,1)</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6940462"/>
                  </a:ext>
                </a:extLst>
              </a:tr>
            </a:tbl>
          </a:graphicData>
        </a:graphic>
      </p:graphicFrame>
      <p:sp>
        <p:nvSpPr>
          <p:cNvPr id="3" name="Arrow: Down 2">
            <a:extLst>
              <a:ext uri="{FF2B5EF4-FFF2-40B4-BE49-F238E27FC236}">
                <a16:creationId xmlns:a16="http://schemas.microsoft.com/office/drawing/2014/main" id="{9624E675-3EC9-17A2-5ADA-31AC49369355}"/>
              </a:ext>
            </a:extLst>
          </p:cNvPr>
          <p:cNvSpPr/>
          <p:nvPr/>
        </p:nvSpPr>
        <p:spPr>
          <a:xfrm rot="10800000">
            <a:off x="1040060" y="2228718"/>
            <a:ext cx="1321861" cy="2895500"/>
          </a:xfrm>
          <a:prstGeom prst="downArrow">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TextBox 4">
            <a:extLst>
              <a:ext uri="{FF2B5EF4-FFF2-40B4-BE49-F238E27FC236}">
                <a16:creationId xmlns:a16="http://schemas.microsoft.com/office/drawing/2014/main" id="{4768BC9E-C2A0-5FD7-E7C2-EEE43D3636A4}"/>
              </a:ext>
            </a:extLst>
          </p:cNvPr>
          <p:cNvSpPr txBox="1"/>
          <p:nvPr/>
        </p:nvSpPr>
        <p:spPr>
          <a:xfrm>
            <a:off x="1385587" y="1782502"/>
            <a:ext cx="677108" cy="3279002"/>
          </a:xfrm>
          <a:prstGeom prst="rect">
            <a:avLst/>
          </a:prstGeom>
          <a:noFill/>
        </p:spPr>
        <p:txBody>
          <a:bodyPr vert="vert270" wrap="square" rtlCol="0">
            <a:spAutoFit/>
          </a:bodyPr>
          <a:lstStyle/>
          <a:p>
            <a:r>
              <a:rPr lang="es-419" sz="1600" dirty="0">
                <a:solidFill>
                  <a:schemeClr val="accent5"/>
                </a:solidFill>
              </a:rPr>
              <a:t>Aumento de la gravedad de la enfermedad</a:t>
            </a:r>
          </a:p>
        </p:txBody>
      </p:sp>
      <p:sp>
        <p:nvSpPr>
          <p:cNvPr id="8" name="TextBox 7">
            <a:extLst>
              <a:ext uri="{FF2B5EF4-FFF2-40B4-BE49-F238E27FC236}">
                <a16:creationId xmlns:a16="http://schemas.microsoft.com/office/drawing/2014/main" id="{8A586242-D2B5-29E4-DC77-06D02CB65558}"/>
              </a:ext>
            </a:extLst>
          </p:cNvPr>
          <p:cNvSpPr txBox="1"/>
          <p:nvPr/>
        </p:nvSpPr>
        <p:spPr>
          <a:xfrm>
            <a:off x="1040060" y="5712772"/>
            <a:ext cx="10823577" cy="553998"/>
          </a:xfrm>
          <a:prstGeom prst="rect">
            <a:avLst/>
          </a:prstGeom>
          <a:noFill/>
        </p:spPr>
        <p:txBody>
          <a:bodyPr wrap="squar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50" rtl="0" eaLnBrk="1" fontAlgn="auto" latinLnBrk="0" hangingPunct="1">
              <a:lnSpc>
                <a:spcPct val="100000"/>
              </a:lnSpc>
              <a:spcBef>
                <a:spcPts val="0"/>
              </a:spcBef>
              <a:spcAft>
                <a:spcPts val="0"/>
              </a:spcAft>
              <a:buClrTx/>
              <a:buSzTx/>
              <a:buFontTx/>
              <a:buNone/>
              <a:tabLst/>
              <a:defRPr/>
            </a:pPr>
            <a:r>
              <a:rPr kumimoji="0" lang="es-419" sz="1800" b="1" i="0" u="none" strike="noStrike" cap="none" normalizeH="0" baseline="0" noProof="0" dirty="0">
                <a:ln>
                  <a:noFill/>
                </a:ln>
                <a:solidFill>
                  <a:schemeClr val="accent5"/>
                </a:solidFill>
                <a:effectLst/>
                <a:uLnTx/>
                <a:uFillTx/>
                <a:ea typeface="+mn-ea"/>
                <a:cs typeface="+mn-cs"/>
              </a:rPr>
              <a:t>Una dosis protegía frente al VSR leve, moderado y grave hasta </a:t>
            </a:r>
            <a:r>
              <a:rPr lang="es-419" b="1" dirty="0">
                <a:solidFill>
                  <a:schemeClr val="accent5"/>
                </a:solidFill>
              </a:rPr>
              <a:t>los 5</a:t>
            </a:r>
            <a:r>
              <a:rPr kumimoji="0" lang="es-419" sz="1800" b="1" i="0" u="none" strike="noStrike" cap="none" normalizeH="0" baseline="0" noProof="0" dirty="0">
                <a:ln>
                  <a:noFill/>
                </a:ln>
                <a:solidFill>
                  <a:schemeClr val="accent5"/>
                </a:solidFill>
                <a:effectLst/>
                <a:uLnTx/>
                <a:uFillTx/>
                <a:ea typeface="+mn-ea"/>
                <a:cs typeface="+mn-cs"/>
              </a:rPr>
              <a:t> meses, con una eficacia duradera </a:t>
            </a:r>
            <a:r>
              <a:rPr lang="es-419" b="1" dirty="0">
                <a:solidFill>
                  <a:schemeClr val="accent5"/>
                </a:solidFill>
              </a:rPr>
              <a:t>hasta los 6 meses.</a:t>
            </a:r>
            <a:r>
              <a:rPr kumimoji="0" lang="es-419" sz="1800" b="1" i="0" u="none" strike="noStrike" cap="none" normalizeH="0" baseline="0" noProof="0" dirty="0">
                <a:ln>
                  <a:noFill/>
                </a:ln>
                <a:solidFill>
                  <a:schemeClr val="accent5"/>
                </a:solidFill>
                <a:effectLst/>
                <a:uLnTx/>
                <a:uFillTx/>
                <a:ea typeface="+mn-ea"/>
                <a:cs typeface="+mn-cs"/>
              </a:rPr>
              <a:t> </a:t>
            </a:r>
          </a:p>
        </p:txBody>
      </p:sp>
      <p:sp>
        <p:nvSpPr>
          <p:cNvPr id="10" name="TextBox 9">
            <a:extLst>
              <a:ext uri="{FF2B5EF4-FFF2-40B4-BE49-F238E27FC236}">
                <a16:creationId xmlns:a16="http://schemas.microsoft.com/office/drawing/2014/main" id="{7942628B-F6D0-5F25-A943-931F12CFC49E}"/>
              </a:ext>
            </a:extLst>
          </p:cNvPr>
          <p:cNvSpPr txBox="1"/>
          <p:nvPr/>
        </p:nvSpPr>
        <p:spPr>
          <a:xfrm>
            <a:off x="990034" y="6401104"/>
            <a:ext cx="5105966" cy="507831"/>
          </a:xfrm>
          <a:prstGeom prst="rect">
            <a:avLst/>
          </a:prstGeom>
          <a:noFill/>
        </p:spPr>
        <p:txBody>
          <a:bodyPr wrap="square" rtlCol="0">
            <a:spAutoFit/>
          </a:bodyPr>
          <a:lstStyle/>
          <a:p>
            <a:pPr>
              <a:defRPr/>
            </a:pPr>
            <a:r>
              <a:rPr kumimoji="0" lang="es-419" sz="900" b="0" i="0" u="none" strike="noStrike" cap="none" normalizeH="0" baseline="0" noProof="0" dirty="0">
                <a:ln>
                  <a:noFill/>
                </a:ln>
                <a:solidFill>
                  <a:schemeClr val="bg2">
                    <a:lumMod val="50000"/>
                  </a:schemeClr>
                </a:solidFill>
                <a:effectLst/>
                <a:uLnTx/>
                <a:uFillTx/>
                <a:ea typeface="+mn-ea"/>
                <a:cs typeface="+mn-cs"/>
              </a:rPr>
              <a:t>Identificador de ClinicalTrials.gov: NCT04767373. Contenido de las diapositivas proporcionado por MSD.</a:t>
            </a:r>
            <a:br>
              <a:rPr kumimoji="0" lang="es-419" sz="900" b="0" i="0" u="none" strike="noStrike" cap="none" normalizeH="0" baseline="0" noProof="0" dirty="0">
                <a:ln>
                  <a:noFill/>
                </a:ln>
                <a:solidFill>
                  <a:schemeClr val="bg2">
                    <a:lumMod val="50000"/>
                  </a:schemeClr>
                </a:solidFill>
                <a:effectLst/>
                <a:uLnTx/>
                <a:uFillTx/>
                <a:ea typeface="+mn-ea"/>
                <a:cs typeface="+mn-cs"/>
              </a:rPr>
            </a:br>
            <a:r>
              <a:rPr kumimoji="0" lang="es-419" sz="900" b="0" i="0" u="none" strike="noStrike" cap="none" normalizeH="0" baseline="0" noProof="0" dirty="0">
                <a:ln>
                  <a:noFill/>
                </a:ln>
                <a:solidFill>
                  <a:schemeClr val="bg2">
                    <a:lumMod val="50000"/>
                  </a:schemeClr>
                </a:solidFill>
                <a:effectLst/>
                <a:uLnTx/>
                <a:uFillTx/>
                <a:ea typeface="+mn-ea"/>
                <a:cs typeface="+mn-cs"/>
              </a:rPr>
              <a:t>Referencia: </a:t>
            </a:r>
            <a:r>
              <a:rPr lang="es-419" sz="900" dirty="0">
                <a:solidFill>
                  <a:schemeClr val="bg2">
                    <a:lumMod val="50000"/>
                  </a:schemeClr>
                </a:solidFill>
              </a:rPr>
              <a:t>Zar H, Ponencia en el Congreso Mundial de Vacunas Barcelona,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schemeClr val="bg2">
                  <a:lumMod val="50000"/>
                </a:schemeClr>
              </a:solidFill>
            </a:endParaRPr>
          </a:p>
        </p:txBody>
      </p:sp>
      <p:sp>
        <p:nvSpPr>
          <p:cNvPr id="11" name="Footer Placeholder 57">
            <a:extLst>
              <a:ext uri="{FF2B5EF4-FFF2-40B4-BE49-F238E27FC236}">
                <a16:creationId xmlns:a16="http://schemas.microsoft.com/office/drawing/2014/main" id="{04019880-31A1-07C3-B186-FF878AF10820}"/>
              </a:ext>
            </a:extLst>
          </p:cNvPr>
          <p:cNvSpPr txBox="1">
            <a:spLocks/>
          </p:cNvSpPr>
          <p:nvPr/>
        </p:nvSpPr>
        <p:spPr>
          <a:xfrm>
            <a:off x="8109036" y="6539612"/>
            <a:ext cx="4873214" cy="215444"/>
          </a:xfrm>
          <a:prstGeom prst="rect">
            <a:avLst/>
          </a:prstGeom>
          <a:noFill/>
        </p:spPr>
        <p:txBody>
          <a:bodyPr wrap="square" rtlCol="0">
            <a:spAutoFit/>
          </a:bodyPr>
          <a:lstStyle>
            <a:defPPr>
              <a:defRPr lang="en-US"/>
            </a:defPPr>
            <a:lvl1pPr>
              <a:defRPr kumimoji="0" sz="900" b="0" i="0" u="none" strike="noStrike" cap="none" spc="0" normalizeH="0" baseline="0">
                <a:ln>
                  <a:noFill/>
                </a:ln>
                <a:solidFill>
                  <a:schemeClr val="bg2">
                    <a:lumMod val="50000"/>
                  </a:schemeClr>
                </a:solidFill>
                <a:effectLst/>
                <a:uLnTx/>
                <a:uFillTx/>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419" sz="800" dirty="0"/>
              <a:t>Diapositiva original elaborada por la Organización Mundial de la Salud y PATH. Enero de 2026</a:t>
            </a:r>
          </a:p>
        </p:txBody>
      </p:sp>
    </p:spTree>
    <p:extLst>
      <p:ext uri="{BB962C8B-B14F-4D97-AF65-F5344CB8AC3E}">
        <p14:creationId xmlns:p14="http://schemas.microsoft.com/office/powerpoint/2010/main" val="733856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object 78">
            <a:extLst>
              <a:ext uri="{FF2B5EF4-FFF2-40B4-BE49-F238E27FC236}">
                <a16:creationId xmlns:a16="http://schemas.microsoft.com/office/drawing/2014/main" id="{08C5BCE8-22CA-F4DE-EDE5-43F9F4DCCD06}"/>
              </a:ext>
            </a:extLst>
          </p:cNvPr>
          <p:cNvSpPr txBox="1"/>
          <p:nvPr/>
        </p:nvSpPr>
        <p:spPr>
          <a:xfrm>
            <a:off x="7377315" y="1704481"/>
            <a:ext cx="1081632" cy="1696195"/>
          </a:xfrm>
          <a:prstGeom prst="rect">
            <a:avLst/>
          </a:prstGeom>
          <a:noFill/>
          <a:ln>
            <a:solidFill>
              <a:schemeClr val="accent1"/>
            </a:solidFill>
          </a:ln>
        </p:spPr>
        <p:txBody>
          <a:bodyPr vert="horz" wrap="square" lIns="0" tIns="182880" rIns="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es-419" sz="1200" b="1" i="0" u="none" strike="noStrike" cap="none" normalizeH="0" baseline="0" noProof="0" dirty="0">
                <a:ln>
                  <a:noFill/>
                </a:ln>
                <a:solidFill>
                  <a:srgbClr val="0092D4"/>
                </a:solidFill>
                <a:effectLst/>
                <a:uLnTx/>
                <a:uFillTx/>
                <a:latin typeface="Corbel" panose="020B0503020204020204"/>
                <a:ea typeface="+mn-ea"/>
                <a:cs typeface="Montserrat SemiBold"/>
              </a:rPr>
              <a:t>MDV disponible y precalificado por la OMS</a:t>
            </a:r>
          </a:p>
        </p:txBody>
      </p:sp>
      <p:sp>
        <p:nvSpPr>
          <p:cNvPr id="1031" name="object 78">
            <a:extLst>
              <a:ext uri="{FF2B5EF4-FFF2-40B4-BE49-F238E27FC236}">
                <a16:creationId xmlns:a16="http://schemas.microsoft.com/office/drawing/2014/main" id="{CB310A7F-2DF3-954A-7F34-EECD762EAB90}"/>
              </a:ext>
            </a:extLst>
          </p:cNvPr>
          <p:cNvSpPr txBox="1"/>
          <p:nvPr/>
        </p:nvSpPr>
        <p:spPr>
          <a:xfrm>
            <a:off x="8566990" y="1426042"/>
            <a:ext cx="1081632" cy="1500305"/>
          </a:xfrm>
          <a:prstGeom prst="rect">
            <a:avLst/>
          </a:prstGeom>
          <a:noFill/>
          <a:ln>
            <a:solidFill>
              <a:schemeClr val="accent1"/>
            </a:solidFill>
          </a:ln>
        </p:spPr>
        <p:txBody>
          <a:bodyPr vert="horz" wrap="square" lIns="0" tIns="182880" rIns="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es-419" sz="1200" b="1" i="0" u="none" strike="noStrike" cap="none" normalizeH="0" baseline="0" noProof="0" dirty="0">
                <a:ln>
                  <a:noFill/>
                </a:ln>
                <a:solidFill>
                  <a:srgbClr val="0092D4"/>
                </a:solidFill>
                <a:effectLst/>
                <a:uLnTx/>
                <a:uFillTx/>
                <a:latin typeface="Corbel" panose="020B0503020204020204"/>
                <a:ea typeface="+mn-ea"/>
                <a:cs typeface="Montserrat SemiBold"/>
              </a:rPr>
              <a:t>Licitación de UNICEF y cofinanciación de </a:t>
            </a:r>
            <a:r>
              <a:rPr kumimoji="0" lang="es-419" sz="1200" b="1" i="0" u="none" strike="noStrike" cap="none" normalizeH="0" baseline="0" noProof="0" dirty="0" err="1">
                <a:ln>
                  <a:noFill/>
                </a:ln>
                <a:solidFill>
                  <a:srgbClr val="0092D4"/>
                </a:solidFill>
                <a:effectLst/>
                <a:uLnTx/>
                <a:uFillTx/>
                <a:latin typeface="Corbel" panose="020B0503020204020204"/>
                <a:ea typeface="+mn-ea"/>
                <a:cs typeface="Montserrat SemiBold"/>
              </a:rPr>
              <a:t>Gavi</a:t>
            </a:r>
            <a:endParaRPr kumimoji="0" lang="es-419" sz="1200" b="1" i="0" u="none" strike="noStrike" cap="none" normalizeH="0" baseline="0" noProof="0" dirty="0">
              <a:ln>
                <a:noFill/>
              </a:ln>
              <a:solidFill>
                <a:srgbClr val="0092D4"/>
              </a:solidFill>
              <a:effectLst/>
              <a:uLnTx/>
              <a:uFillTx/>
              <a:latin typeface="Corbel" panose="020B0503020204020204"/>
              <a:ea typeface="+mn-ea"/>
              <a:cs typeface="Montserrat SemiBold"/>
            </a:endParaRPr>
          </a:p>
        </p:txBody>
      </p:sp>
      <p:sp>
        <p:nvSpPr>
          <p:cNvPr id="1032" name="object 78">
            <a:extLst>
              <a:ext uri="{FF2B5EF4-FFF2-40B4-BE49-F238E27FC236}">
                <a16:creationId xmlns:a16="http://schemas.microsoft.com/office/drawing/2014/main" id="{89DBF3CC-1134-024B-2992-71906B5DC4E7}"/>
              </a:ext>
            </a:extLst>
          </p:cNvPr>
          <p:cNvSpPr txBox="1"/>
          <p:nvPr/>
        </p:nvSpPr>
        <p:spPr>
          <a:xfrm>
            <a:off x="9756663" y="1147603"/>
            <a:ext cx="1081632" cy="1500305"/>
          </a:xfrm>
          <a:prstGeom prst="rect">
            <a:avLst/>
          </a:prstGeom>
          <a:solidFill>
            <a:schemeClr val="accent1"/>
          </a:solid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es-419" sz="1200" b="1" i="0" u="none" strike="noStrike" cap="none" normalizeH="0" baseline="0" noProof="0">
                <a:ln>
                  <a:noFill/>
                </a:ln>
                <a:solidFill>
                  <a:srgbClr val="FFFFFF"/>
                </a:solidFill>
                <a:effectLst/>
                <a:uLnTx/>
                <a:uFillTx/>
                <a:latin typeface="Corbel" panose="020B0503020204020204"/>
                <a:ea typeface="+mn-ea"/>
                <a:cs typeface="Montserrat SemiBold"/>
              </a:rPr>
              <a:t>Despliegue de vacunas en países elegibles para Gavi</a:t>
            </a:r>
          </a:p>
        </p:txBody>
      </p:sp>
      <p:sp>
        <p:nvSpPr>
          <p:cNvPr id="1033" name="object 78">
            <a:extLst>
              <a:ext uri="{FF2B5EF4-FFF2-40B4-BE49-F238E27FC236}">
                <a16:creationId xmlns:a16="http://schemas.microsoft.com/office/drawing/2014/main" id="{6A38635E-22B6-873B-77D8-2ACDA20E672E}"/>
              </a:ext>
            </a:extLst>
          </p:cNvPr>
          <p:cNvSpPr txBox="1"/>
          <p:nvPr/>
        </p:nvSpPr>
        <p:spPr>
          <a:xfrm>
            <a:off x="2639922" y="4352421"/>
            <a:ext cx="1081632" cy="1447297"/>
          </a:xfrm>
          <a:prstGeom prst="rect">
            <a:avLst/>
          </a:prstGeom>
          <a:noFill/>
          <a:ln>
            <a:solidFill>
              <a:schemeClr val="accent5"/>
            </a:solidFill>
          </a:ln>
        </p:spPr>
        <p:txBody>
          <a:bodyPr vert="horz" wrap="square" lIns="0" tIns="0" rIns="0" bIns="180000" rtlCol="0" anchor="b"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es-419" sz="1200" b="1" i="0" u="none" strike="noStrike" cap="none" normalizeH="0" baseline="0" noProof="0" dirty="0">
                <a:ln>
                  <a:noFill/>
                </a:ln>
                <a:solidFill>
                  <a:srgbClr val="D61E62"/>
                </a:solidFill>
                <a:effectLst/>
                <a:uLnTx/>
                <a:uFillTx/>
                <a:latin typeface="Corbel" panose="020B0503020204020204"/>
                <a:ea typeface="+mn-ea"/>
                <a:cs typeface="Montserrat SemiBold"/>
              </a:rPr>
              <a:t>Primeras aprobaciones reglamentarias en países de ingresos altos de PFS</a:t>
            </a:r>
          </a:p>
        </p:txBody>
      </p:sp>
      <p:sp>
        <p:nvSpPr>
          <p:cNvPr id="1034" name="object 78">
            <a:extLst>
              <a:ext uri="{FF2B5EF4-FFF2-40B4-BE49-F238E27FC236}">
                <a16:creationId xmlns:a16="http://schemas.microsoft.com/office/drawing/2014/main" id="{0DAA03F2-42CE-CB36-1BFD-7EAA9216F6BC}"/>
              </a:ext>
            </a:extLst>
          </p:cNvPr>
          <p:cNvSpPr txBox="1"/>
          <p:nvPr/>
        </p:nvSpPr>
        <p:spPr>
          <a:xfrm>
            <a:off x="3808290" y="4193209"/>
            <a:ext cx="1081632" cy="1436071"/>
          </a:xfrm>
          <a:prstGeom prst="rect">
            <a:avLst/>
          </a:prstGeom>
          <a:noFill/>
          <a:ln>
            <a:solidFill>
              <a:schemeClr val="accent5"/>
            </a:solidFill>
          </a:ln>
        </p:spPr>
        <p:txBody>
          <a:bodyPr vert="horz" wrap="square" lIns="0" tIns="0" rIns="0" bIns="182880" rtlCol="0" anchor="b"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es-419" sz="1200" b="1" i="0" u="none" strike="noStrike" cap="none" normalizeH="0" baseline="0" noProof="0" dirty="0">
                <a:ln>
                  <a:noFill/>
                </a:ln>
                <a:solidFill>
                  <a:srgbClr val="D61E62"/>
                </a:solidFill>
                <a:effectLst/>
                <a:uLnTx/>
                <a:uFillTx/>
                <a:latin typeface="Corbel" panose="020B0503020204020204"/>
                <a:ea typeface="+mn-ea"/>
                <a:cs typeface="Montserrat SemiBold"/>
              </a:rPr>
              <a:t>Primer lanzamiento del producto en algunos países de ingresos altos</a:t>
            </a:r>
          </a:p>
        </p:txBody>
      </p:sp>
      <p:sp>
        <p:nvSpPr>
          <p:cNvPr id="1035" name="object 78">
            <a:extLst>
              <a:ext uri="{FF2B5EF4-FFF2-40B4-BE49-F238E27FC236}">
                <a16:creationId xmlns:a16="http://schemas.microsoft.com/office/drawing/2014/main" id="{6ABA200C-04DC-7865-AF3B-6685098029F1}"/>
              </a:ext>
            </a:extLst>
          </p:cNvPr>
          <p:cNvSpPr txBox="1"/>
          <p:nvPr/>
        </p:nvSpPr>
        <p:spPr>
          <a:xfrm>
            <a:off x="4997965" y="3985842"/>
            <a:ext cx="1081632" cy="1246276"/>
          </a:xfrm>
          <a:prstGeom prst="rect">
            <a:avLst/>
          </a:prstGeom>
          <a:noFill/>
          <a:ln>
            <a:solidFill>
              <a:schemeClr val="accent5"/>
            </a:solidFill>
          </a:ln>
        </p:spPr>
        <p:txBody>
          <a:bodyPr vert="horz" wrap="square" lIns="0" tIns="0" rIns="0" bIns="182880" rtlCol="0" anchor="b" anchorCtr="0">
            <a:noAutofit/>
          </a:bodyPr>
          <a:lstStyle/>
          <a:p>
            <a:pPr marL="0" marR="0" lvl="0" indent="0" algn="ctr" defTabSz="914400" rtl="0" eaLnBrk="1" fontAlgn="auto" latinLnBrk="0" hangingPunct="1">
              <a:lnSpc>
                <a:spcPts val="1385"/>
              </a:lnSpc>
              <a:spcBef>
                <a:spcPts val="0"/>
              </a:spcBef>
              <a:spcAft>
                <a:spcPts val="0"/>
              </a:spcAft>
              <a:buClrTx/>
              <a:buSzTx/>
              <a:buFontTx/>
              <a:buNone/>
              <a:tabLst/>
              <a:defRPr/>
            </a:pPr>
            <a:r>
              <a:rPr kumimoji="0" lang="es-419" sz="1200" b="1" i="0" u="none" strike="noStrike" cap="none" normalizeH="0" baseline="0" noProof="0">
                <a:ln>
                  <a:noFill/>
                </a:ln>
                <a:solidFill>
                  <a:srgbClr val="D61E62"/>
                </a:solidFill>
                <a:effectLst/>
                <a:uLnTx/>
                <a:uFillTx/>
                <a:latin typeface="Corbel" panose="020B0503020204020204"/>
                <a:ea typeface="+mn-ea"/>
                <a:cs typeface="Montserrat SemiBold"/>
              </a:rPr>
              <a:t>OMS (SAGE)</a:t>
            </a:r>
          </a:p>
          <a:p>
            <a:pPr marL="83185" marR="75565" lvl="0" indent="0" algn="ctr" defTabSz="914400" rtl="0" eaLnBrk="1" fontAlgn="auto" latinLnBrk="0" hangingPunct="1">
              <a:lnSpc>
                <a:spcPts val="1330"/>
              </a:lnSpc>
              <a:spcBef>
                <a:spcPts val="0"/>
              </a:spcBef>
              <a:spcAft>
                <a:spcPts val="0"/>
              </a:spcAft>
              <a:buClrTx/>
              <a:buSzTx/>
              <a:buFontTx/>
              <a:buNone/>
              <a:tabLst/>
              <a:defRPr/>
            </a:pPr>
            <a:r>
              <a:rPr kumimoji="0" lang="es-419" sz="1200" b="1" i="0" u="none" strike="noStrike" cap="none" normalizeH="0" baseline="0" noProof="0">
                <a:ln>
                  <a:noFill/>
                </a:ln>
                <a:solidFill>
                  <a:srgbClr val="D61E62"/>
                </a:solidFill>
                <a:effectLst/>
                <a:uLnTx/>
                <a:uFillTx/>
                <a:latin typeface="Corbel" panose="020B0503020204020204"/>
                <a:ea typeface="+mn-ea"/>
                <a:cs typeface="Montserrat SemiBold"/>
              </a:rPr>
              <a:t>recomendaciones políticas</a:t>
            </a:r>
          </a:p>
        </p:txBody>
      </p:sp>
      <p:sp>
        <p:nvSpPr>
          <p:cNvPr id="1038" name="object 78">
            <a:extLst>
              <a:ext uri="{FF2B5EF4-FFF2-40B4-BE49-F238E27FC236}">
                <a16:creationId xmlns:a16="http://schemas.microsoft.com/office/drawing/2014/main" id="{861459D8-5785-5B61-ED59-D8A5BE35E4EA}"/>
              </a:ext>
            </a:extLst>
          </p:cNvPr>
          <p:cNvSpPr txBox="1"/>
          <p:nvPr/>
        </p:nvSpPr>
        <p:spPr>
          <a:xfrm>
            <a:off x="9669927" y="2661728"/>
            <a:ext cx="1081632" cy="1897036"/>
          </a:xfrm>
          <a:prstGeom prst="rect">
            <a:avLst/>
          </a:prstGeom>
          <a:noFill/>
          <a:ln>
            <a:solidFill>
              <a:schemeClr val="accent5"/>
            </a:solidFill>
          </a:ln>
        </p:spPr>
        <p:txBody>
          <a:bodyPr vert="horz" wrap="square" lIns="0" tIns="0" rIns="0" bIns="182880" rtlCol="0" anchor="b" anchorCtr="0">
            <a:noAutofit/>
          </a:bodyPr>
          <a:lstStyle/>
          <a:p>
            <a:pPr marL="12700" marR="5080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cap="none" normalizeH="0" baseline="0" noProof="0" dirty="0">
                <a:ln>
                  <a:noFill/>
                </a:ln>
                <a:solidFill>
                  <a:srgbClr val="D61E62"/>
                </a:solidFill>
                <a:effectLst/>
                <a:uLnTx/>
                <a:uFillTx/>
                <a:latin typeface="Corbel" panose="020B0503020204020204"/>
                <a:ea typeface="+mn-ea"/>
                <a:cs typeface="Montserrat SemiBold"/>
              </a:rPr>
              <a:t>Licitación de UNICEF y cofinanciación de </a:t>
            </a:r>
            <a:r>
              <a:rPr kumimoji="0" lang="es-419" sz="1200" b="1" i="0" u="none" strike="noStrike" cap="none" normalizeH="0" baseline="0" noProof="0" dirty="0" err="1">
                <a:ln>
                  <a:noFill/>
                </a:ln>
                <a:solidFill>
                  <a:srgbClr val="D61E62"/>
                </a:solidFill>
                <a:effectLst/>
                <a:uLnTx/>
                <a:uFillTx/>
                <a:latin typeface="Corbel" panose="020B0503020204020204"/>
                <a:ea typeface="+mn-ea"/>
                <a:cs typeface="Montserrat SemiBold"/>
              </a:rPr>
              <a:t>Gavi</a:t>
            </a:r>
            <a:r>
              <a:rPr kumimoji="0" lang="es-419" sz="1200" b="1" i="0" u="none" strike="noStrike" cap="none" normalizeH="0" baseline="0" noProof="0" dirty="0">
                <a:ln>
                  <a:noFill/>
                </a:ln>
                <a:solidFill>
                  <a:srgbClr val="D61E62"/>
                </a:solidFill>
                <a:effectLst/>
                <a:uLnTx/>
                <a:uFillTx/>
                <a:latin typeface="Corbel" panose="020B0503020204020204"/>
                <a:ea typeface="+mn-ea"/>
                <a:cs typeface="Montserrat SemiBold"/>
              </a:rPr>
              <a:t> </a:t>
            </a:r>
            <a:r>
              <a:rPr kumimoji="0" lang="es-419" sz="900" b="0" i="1" u="none" strike="noStrike" cap="none" normalizeH="0" baseline="0" noProof="0" dirty="0">
                <a:ln>
                  <a:noFill/>
                </a:ln>
                <a:solidFill>
                  <a:srgbClr val="D61E62"/>
                </a:solidFill>
                <a:effectLst/>
                <a:uLnTx/>
                <a:uFillTx/>
                <a:latin typeface="Corbel" panose="020B0503020204020204"/>
                <a:ea typeface="+mn-ea"/>
                <a:cs typeface="Montserrat SemiBold"/>
              </a:rPr>
              <a:t>(supeditado a precios asequibles y suministro)</a:t>
            </a:r>
          </a:p>
        </p:txBody>
      </p:sp>
      <p:sp>
        <p:nvSpPr>
          <p:cNvPr id="1039" name="object 78">
            <a:extLst>
              <a:ext uri="{FF2B5EF4-FFF2-40B4-BE49-F238E27FC236}">
                <a16:creationId xmlns:a16="http://schemas.microsoft.com/office/drawing/2014/main" id="{8B0028E0-FA27-EC59-A13F-63BA40E8CD94}"/>
              </a:ext>
            </a:extLst>
          </p:cNvPr>
          <p:cNvSpPr txBox="1"/>
          <p:nvPr/>
        </p:nvSpPr>
        <p:spPr>
          <a:xfrm>
            <a:off x="10838295" y="2322111"/>
            <a:ext cx="1081632" cy="1739532"/>
          </a:xfrm>
          <a:prstGeom prst="rect">
            <a:avLst/>
          </a:prstGeom>
          <a:solidFill>
            <a:schemeClr val="accent5"/>
          </a:solidFill>
          <a:ln>
            <a:solidFill>
              <a:schemeClr val="accent5"/>
            </a:solidFill>
          </a:ln>
        </p:spPr>
        <p:txBody>
          <a:bodyPr vert="horz" wrap="square" lIns="0" tIns="0" rIns="0" bIns="182880" rtlCol="0" anchor="b"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es-419" sz="1200" b="1" i="0" u="none" strike="noStrike" cap="none" normalizeH="0" baseline="0" noProof="0" dirty="0">
                <a:ln>
                  <a:noFill/>
                </a:ln>
                <a:solidFill>
                  <a:srgbClr val="FFFFFF"/>
                </a:solidFill>
                <a:effectLst/>
                <a:uLnTx/>
                <a:uFillTx/>
                <a:latin typeface="Corbel" panose="020B0503020204020204"/>
                <a:ea typeface="+mn-ea"/>
                <a:cs typeface="Montserrat SemiBold"/>
              </a:rPr>
              <a:t>Implantación de </a:t>
            </a:r>
            <a:r>
              <a:rPr kumimoji="0" lang="es-419" sz="1200" b="1" i="0" u="none" strike="noStrike" cap="none" normalizeH="0" baseline="0" noProof="0" dirty="0" err="1">
                <a:ln>
                  <a:noFill/>
                </a:ln>
                <a:solidFill>
                  <a:srgbClr val="FFFFFF"/>
                </a:solidFill>
                <a:effectLst/>
                <a:uLnTx/>
                <a:uFillTx/>
                <a:latin typeface="Corbel" panose="020B0503020204020204"/>
                <a:ea typeface="+mn-ea"/>
                <a:cs typeface="Montserrat SemiBold"/>
              </a:rPr>
              <a:t>mAb</a:t>
            </a:r>
            <a:r>
              <a:rPr kumimoji="0" lang="es-419" sz="1200" b="1" i="0" u="none" strike="noStrike" cap="none" normalizeH="0" baseline="0" noProof="0" dirty="0">
                <a:ln>
                  <a:noFill/>
                </a:ln>
                <a:solidFill>
                  <a:srgbClr val="FFFFFF"/>
                </a:solidFill>
                <a:effectLst/>
                <a:uLnTx/>
                <a:uFillTx/>
                <a:latin typeface="Corbel" panose="020B0503020204020204"/>
                <a:ea typeface="+mn-ea"/>
                <a:cs typeface="Montserrat SemiBold"/>
              </a:rPr>
              <a:t> en países elegibles para </a:t>
            </a:r>
            <a:r>
              <a:rPr kumimoji="0" lang="es-419" sz="1200" b="1" i="0" u="none" strike="noStrike" cap="none" normalizeH="0" baseline="0" noProof="0" dirty="0" err="1">
                <a:ln>
                  <a:noFill/>
                </a:ln>
                <a:solidFill>
                  <a:srgbClr val="FFFFFF"/>
                </a:solidFill>
                <a:effectLst/>
                <a:uLnTx/>
                <a:uFillTx/>
                <a:latin typeface="Corbel" panose="020B0503020204020204"/>
                <a:ea typeface="+mn-ea"/>
                <a:cs typeface="Montserrat SemiBold"/>
              </a:rPr>
              <a:t>Gavi</a:t>
            </a:r>
            <a:endParaRPr kumimoji="0" lang="es-419" sz="1200" b="1" i="0" u="none" strike="noStrike" cap="none" normalizeH="0" baseline="0" noProof="0" dirty="0">
              <a:ln>
                <a:noFill/>
              </a:ln>
              <a:solidFill>
                <a:srgbClr val="FFFFFF"/>
              </a:solidFill>
              <a:effectLst/>
              <a:uLnTx/>
              <a:uFillTx/>
              <a:latin typeface="Corbel" panose="020B0503020204020204"/>
              <a:ea typeface="+mn-ea"/>
              <a:cs typeface="Montserrat SemiBold"/>
            </a:endParaRPr>
          </a:p>
        </p:txBody>
      </p:sp>
      <p:sp>
        <p:nvSpPr>
          <p:cNvPr id="56" name="object 78">
            <a:extLst>
              <a:ext uri="{FF2B5EF4-FFF2-40B4-BE49-F238E27FC236}">
                <a16:creationId xmlns:a16="http://schemas.microsoft.com/office/drawing/2014/main" id="{08D0E761-F0DA-2541-6DD2-85AAFCD6E950}"/>
              </a:ext>
            </a:extLst>
          </p:cNvPr>
          <p:cNvSpPr txBox="1"/>
          <p:nvPr/>
        </p:nvSpPr>
        <p:spPr>
          <a:xfrm>
            <a:off x="2618615" y="2661728"/>
            <a:ext cx="1081632" cy="1656813"/>
          </a:xfrm>
          <a:prstGeom prst="rect">
            <a:avLst/>
          </a:prstGeom>
          <a:noFill/>
          <a:ln>
            <a:solidFill>
              <a:schemeClr val="accent1"/>
            </a:solidFill>
          </a:ln>
        </p:spPr>
        <p:txBody>
          <a:bodyPr vert="horz" wrap="square" lIns="0" tIns="180000" rIns="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es-419" sz="1200" b="1" i="0" u="none" strike="noStrike" cap="none" normalizeH="0" baseline="0" noProof="0" dirty="0">
                <a:ln>
                  <a:noFill/>
                </a:ln>
                <a:solidFill>
                  <a:srgbClr val="0092D4"/>
                </a:solidFill>
                <a:effectLst/>
                <a:uLnTx/>
                <a:uFillTx/>
                <a:latin typeface="Corbel" panose="020B0503020204020204"/>
                <a:ea typeface="+mn-ea"/>
                <a:cs typeface="Montserrat SemiBold"/>
              </a:rPr>
              <a:t>Primeras aprobaciones reglamentarias en países de ingresos altos de PFS</a:t>
            </a:r>
          </a:p>
        </p:txBody>
      </p:sp>
      <p:sp>
        <p:nvSpPr>
          <p:cNvPr id="1027" name="object 78">
            <a:extLst>
              <a:ext uri="{FF2B5EF4-FFF2-40B4-BE49-F238E27FC236}">
                <a16:creationId xmlns:a16="http://schemas.microsoft.com/office/drawing/2014/main" id="{2A4C8BF6-AD48-BCA7-4D8F-E3B04AC83E36}"/>
              </a:ext>
            </a:extLst>
          </p:cNvPr>
          <p:cNvSpPr txBox="1"/>
          <p:nvPr/>
        </p:nvSpPr>
        <p:spPr>
          <a:xfrm>
            <a:off x="3808290" y="2071868"/>
            <a:ext cx="1081632" cy="1968235"/>
          </a:xfrm>
          <a:prstGeom prst="rect">
            <a:avLst/>
          </a:prstGeom>
          <a:noFill/>
          <a:ln>
            <a:solidFill>
              <a:schemeClr val="accent1"/>
            </a:solidFill>
          </a:ln>
        </p:spPr>
        <p:txBody>
          <a:bodyPr vert="horz" wrap="square" lIns="0" tIns="182880" rIns="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es-419" sz="1200" b="1" i="0" u="none" strike="noStrike" cap="none" normalizeH="0" baseline="0" noProof="0" dirty="0">
                <a:ln>
                  <a:noFill/>
                </a:ln>
                <a:solidFill>
                  <a:srgbClr val="0092D4"/>
                </a:solidFill>
                <a:effectLst/>
                <a:uLnTx/>
                <a:uFillTx/>
                <a:latin typeface="Corbel" panose="020B0503020204020204"/>
                <a:ea typeface="+mn-ea"/>
                <a:cs typeface="Montserrat SemiBold"/>
              </a:rPr>
              <a:t>Primer lanzamiento del producto en algunos países de ingresos altos y países de ingresos bajos y medios</a:t>
            </a:r>
          </a:p>
        </p:txBody>
      </p:sp>
      <p:sp>
        <p:nvSpPr>
          <p:cNvPr id="1028" name="object 78">
            <a:extLst>
              <a:ext uri="{FF2B5EF4-FFF2-40B4-BE49-F238E27FC236}">
                <a16:creationId xmlns:a16="http://schemas.microsoft.com/office/drawing/2014/main" id="{74A8B6C1-331B-38CC-170B-15234DEEEE46}"/>
              </a:ext>
            </a:extLst>
          </p:cNvPr>
          <p:cNvSpPr txBox="1"/>
          <p:nvPr/>
        </p:nvSpPr>
        <p:spPr>
          <a:xfrm>
            <a:off x="4997965" y="1981457"/>
            <a:ext cx="1081632" cy="1780208"/>
          </a:xfrm>
          <a:prstGeom prst="rect">
            <a:avLst/>
          </a:prstGeom>
          <a:noFill/>
          <a:ln>
            <a:solidFill>
              <a:schemeClr val="accent1"/>
            </a:solidFill>
          </a:ln>
        </p:spPr>
        <p:txBody>
          <a:bodyPr vert="horz" wrap="square" lIns="0" tIns="182880" rIns="0" bIns="0" rtlCol="0" anchor="t" anchorCtr="0">
            <a:noAutofit/>
          </a:bodyPr>
          <a:lstStyle/>
          <a:p>
            <a:pPr marL="0" marR="0" lvl="0" indent="0" algn="ctr" defTabSz="914400" rtl="0" eaLnBrk="1" fontAlgn="auto" latinLnBrk="0" hangingPunct="1">
              <a:lnSpc>
                <a:spcPts val="1385"/>
              </a:lnSpc>
              <a:spcBef>
                <a:spcPts val="0"/>
              </a:spcBef>
              <a:spcAft>
                <a:spcPts val="0"/>
              </a:spcAft>
              <a:buClrTx/>
              <a:buSzTx/>
              <a:buFontTx/>
              <a:buNone/>
              <a:tabLst/>
              <a:defRPr/>
            </a:pPr>
            <a:r>
              <a:rPr kumimoji="0" lang="es-419" sz="1200" b="1" i="0" u="none" strike="noStrike" cap="none" normalizeH="0" baseline="0" noProof="0" dirty="0">
                <a:ln>
                  <a:noFill/>
                </a:ln>
                <a:solidFill>
                  <a:srgbClr val="0092D4"/>
                </a:solidFill>
                <a:effectLst/>
                <a:uLnTx/>
                <a:uFillTx/>
                <a:latin typeface="Corbel" panose="020B0503020204020204"/>
                <a:ea typeface="+mn-ea"/>
                <a:cs typeface="Montserrat SemiBold"/>
              </a:rPr>
              <a:t>OMS (SAGE)</a:t>
            </a:r>
          </a:p>
          <a:p>
            <a:pPr marL="83185" marR="75565" lvl="0" indent="0" algn="ctr" defTabSz="914400" rtl="0" eaLnBrk="1" fontAlgn="auto" latinLnBrk="0" hangingPunct="1">
              <a:lnSpc>
                <a:spcPts val="1330"/>
              </a:lnSpc>
              <a:spcBef>
                <a:spcPts val="0"/>
              </a:spcBef>
              <a:spcAft>
                <a:spcPts val="0"/>
              </a:spcAft>
              <a:buClrTx/>
              <a:buSzTx/>
              <a:buFontTx/>
              <a:buNone/>
              <a:tabLst/>
              <a:defRPr/>
            </a:pPr>
            <a:r>
              <a:rPr kumimoji="0" lang="es-419" sz="1200" b="1" i="0" u="none" strike="noStrike" cap="none" normalizeH="0" baseline="0" noProof="0" dirty="0">
                <a:ln>
                  <a:noFill/>
                </a:ln>
                <a:solidFill>
                  <a:srgbClr val="0092D4"/>
                </a:solidFill>
                <a:effectLst/>
                <a:uLnTx/>
                <a:uFillTx/>
                <a:latin typeface="Corbel" panose="020B0503020204020204"/>
                <a:ea typeface="+mn-ea"/>
                <a:cs typeface="Montserrat SemiBold"/>
              </a:rPr>
              <a:t>recomendaciones políticas</a:t>
            </a:r>
          </a:p>
        </p:txBody>
      </p:sp>
      <p:sp>
        <p:nvSpPr>
          <p:cNvPr id="1029" name="object 78">
            <a:extLst>
              <a:ext uri="{FF2B5EF4-FFF2-40B4-BE49-F238E27FC236}">
                <a16:creationId xmlns:a16="http://schemas.microsoft.com/office/drawing/2014/main" id="{C0D6DAEC-6C90-0D44-30E2-F300F419C50B}"/>
              </a:ext>
            </a:extLst>
          </p:cNvPr>
          <p:cNvSpPr txBox="1"/>
          <p:nvPr/>
        </p:nvSpPr>
        <p:spPr>
          <a:xfrm>
            <a:off x="6187640" y="1857340"/>
            <a:ext cx="1081632" cy="1821775"/>
          </a:xfrm>
          <a:prstGeom prst="rect">
            <a:avLst/>
          </a:prstGeom>
          <a:noFill/>
          <a:ln>
            <a:solidFill>
              <a:schemeClr val="accent1"/>
            </a:solidFill>
          </a:ln>
        </p:spPr>
        <p:txBody>
          <a:bodyPr vert="horz" wrap="square" lIns="0" tIns="182880" rIns="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es-419" sz="1200" b="1" i="0" u="none" strike="noStrike" cap="none" normalizeH="0" baseline="0" noProof="0" dirty="0">
                <a:ln>
                  <a:noFill/>
                </a:ln>
                <a:solidFill>
                  <a:srgbClr val="0092D4"/>
                </a:solidFill>
                <a:effectLst/>
                <a:uLnTx/>
                <a:uFillTx/>
                <a:latin typeface="Corbel" panose="020B0503020204020204"/>
                <a:ea typeface="+mn-ea"/>
                <a:cs typeface="Montserrat SemiBold"/>
              </a:rPr>
              <a:t>SDV precalificado por la OMS</a:t>
            </a:r>
          </a:p>
        </p:txBody>
      </p:sp>
      <p:cxnSp>
        <p:nvCxnSpPr>
          <p:cNvPr id="11" name="Straight Connector 10">
            <a:extLst>
              <a:ext uri="{FF2B5EF4-FFF2-40B4-BE49-F238E27FC236}">
                <a16:creationId xmlns:a16="http://schemas.microsoft.com/office/drawing/2014/main" id="{71364B7F-FC97-81C7-150B-B1A131AD429E}"/>
              </a:ext>
            </a:extLst>
          </p:cNvPr>
          <p:cNvCxnSpPr>
            <a:cxnSpLocks/>
          </p:cNvCxnSpPr>
          <p:nvPr/>
        </p:nvCxnSpPr>
        <p:spPr>
          <a:xfrm flipH="1">
            <a:off x="6153970" y="4080265"/>
            <a:ext cx="33670" cy="1780208"/>
          </a:xfrm>
          <a:prstGeom prst="line">
            <a:avLst/>
          </a:prstGeom>
          <a:ln w="28575">
            <a:prstDash val="lgDash"/>
          </a:ln>
        </p:spPr>
        <p:style>
          <a:lnRef idx="1">
            <a:schemeClr val="accent4"/>
          </a:lnRef>
          <a:fillRef idx="0">
            <a:schemeClr val="accent4"/>
          </a:fillRef>
          <a:effectRef idx="0">
            <a:schemeClr val="accent4"/>
          </a:effectRef>
          <a:fontRef idx="minor">
            <a:schemeClr val="tx1"/>
          </a:fontRef>
        </p:style>
      </p:cxnSp>
      <p:sp>
        <p:nvSpPr>
          <p:cNvPr id="1053" name="TextBox 1052">
            <a:extLst>
              <a:ext uri="{FF2B5EF4-FFF2-40B4-BE49-F238E27FC236}">
                <a16:creationId xmlns:a16="http://schemas.microsoft.com/office/drawing/2014/main" id="{BC894204-719C-1802-FDE6-9E87BDFD7D46}"/>
              </a:ext>
            </a:extLst>
          </p:cNvPr>
          <p:cNvSpPr txBox="1"/>
          <p:nvPr/>
        </p:nvSpPr>
        <p:spPr>
          <a:xfrm>
            <a:off x="986250" y="3311435"/>
            <a:ext cx="1449330" cy="464365"/>
          </a:xfrm>
          <a:prstGeom prst="rect">
            <a:avLst/>
          </a:prstGeom>
          <a:solidFill>
            <a:schemeClr val="accent1"/>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cap="none" normalizeH="0" baseline="0" noProof="0" dirty="0">
                <a:ln>
                  <a:noFill/>
                </a:ln>
                <a:solidFill>
                  <a:srgbClr val="FFFFFF"/>
                </a:solidFill>
                <a:effectLst/>
                <a:uLnTx/>
                <a:uFillTx/>
                <a:latin typeface="Corbel" panose="020B0503020204020204"/>
                <a:ea typeface="+mn-ea"/>
                <a:cs typeface="+mn-cs"/>
              </a:rPr>
              <a:t>VACUNA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cap="none" normalizeH="0" baseline="0" noProof="0" dirty="0">
                <a:ln>
                  <a:noFill/>
                </a:ln>
                <a:solidFill>
                  <a:srgbClr val="FFFFFF"/>
                </a:solidFill>
                <a:effectLst/>
                <a:uLnTx/>
                <a:uFillTx/>
                <a:latin typeface="Corbel" panose="020B0503020204020204"/>
                <a:ea typeface="+mn-ea"/>
                <a:cs typeface="+mn-cs"/>
              </a:rPr>
              <a:t>MATERNA</a:t>
            </a:r>
          </a:p>
        </p:txBody>
      </p:sp>
      <p:sp>
        <p:nvSpPr>
          <p:cNvPr id="1040" name="object 78">
            <a:extLst>
              <a:ext uri="{FF2B5EF4-FFF2-40B4-BE49-F238E27FC236}">
                <a16:creationId xmlns:a16="http://schemas.microsoft.com/office/drawing/2014/main" id="{149AFC57-A7F6-EB3C-456F-B09161001F8F}"/>
              </a:ext>
            </a:extLst>
          </p:cNvPr>
          <p:cNvSpPr txBox="1"/>
          <p:nvPr/>
        </p:nvSpPr>
        <p:spPr>
          <a:xfrm rot="20755103">
            <a:off x="6302338" y="3806819"/>
            <a:ext cx="3164663" cy="1057019"/>
          </a:xfrm>
          <a:prstGeom prst="rect">
            <a:avLst/>
          </a:prstGeom>
          <a:solidFill>
            <a:schemeClr val="bg1"/>
          </a:solidFill>
          <a:ln>
            <a:solidFill>
              <a:schemeClr val="accent5"/>
            </a:solidFill>
          </a:ln>
        </p:spPr>
        <p:txBody>
          <a:bodyPr vert="horz" wrap="square" lIns="91440" tIns="180000" rIns="91440" bIns="182880" rtlCol="0" anchor="b" anchorCtr="0">
            <a:noAutofit/>
          </a:bodyPr>
          <a:lstStyle/>
          <a:p>
            <a:pPr marL="0" marR="0" lvl="0" indent="0" algn="ctr" defTabSz="914400" rtl="0" eaLnBrk="1" fontAlgn="auto" latinLnBrk="0" hangingPunct="1">
              <a:lnSpc>
                <a:spcPts val="1385"/>
              </a:lnSpc>
              <a:spcBef>
                <a:spcPts val="0"/>
              </a:spcBef>
              <a:spcAft>
                <a:spcPts val="0"/>
              </a:spcAft>
              <a:buClrTx/>
              <a:buSzTx/>
              <a:buFontTx/>
              <a:buNone/>
              <a:tabLst/>
              <a:defRPr/>
            </a:pPr>
            <a:r>
              <a:rPr kumimoji="0" lang="es-419" sz="1200" b="1" i="0" u="none" strike="noStrike" cap="none" normalizeH="0" baseline="0" noProof="0" dirty="0">
                <a:ln>
                  <a:noFill/>
                </a:ln>
                <a:solidFill>
                  <a:srgbClr val="D61E62"/>
                </a:solidFill>
                <a:effectLst/>
                <a:uLnTx/>
                <a:uFillTx/>
                <a:latin typeface="Corbel" panose="020B0503020204020204"/>
                <a:ea typeface="+mn-ea"/>
                <a:cs typeface="Montserrat SemiBold"/>
              </a:rPr>
              <a:t>Necesidades: Presentación del producto adecuada para los países que pueden optar por </a:t>
            </a:r>
            <a:r>
              <a:rPr kumimoji="0" lang="es-419" sz="1200" b="1" i="0" u="none" strike="noStrike" cap="none" normalizeH="0" baseline="0" noProof="0" dirty="0" err="1">
                <a:ln>
                  <a:noFill/>
                </a:ln>
                <a:solidFill>
                  <a:srgbClr val="D61E62"/>
                </a:solidFill>
                <a:effectLst/>
                <a:uLnTx/>
                <a:uFillTx/>
                <a:latin typeface="Corbel" panose="020B0503020204020204"/>
                <a:ea typeface="+mn-ea"/>
                <a:cs typeface="Montserrat SemiBold"/>
              </a:rPr>
              <a:t>Gavi</a:t>
            </a:r>
            <a:r>
              <a:rPr kumimoji="0" lang="es-419" sz="1200" b="1" i="0" u="none" strike="noStrike" cap="none" normalizeH="0" baseline="0" noProof="0" dirty="0">
                <a:ln>
                  <a:noFill/>
                </a:ln>
                <a:solidFill>
                  <a:srgbClr val="D61E62"/>
                </a:solidFill>
                <a:effectLst/>
                <a:uLnTx/>
                <a:uFillTx/>
                <a:latin typeface="Corbel" panose="020B0503020204020204"/>
                <a:ea typeface="+mn-ea"/>
                <a:cs typeface="Montserrat SemiBold"/>
              </a:rPr>
              <a:t> y de los compromisos de precios adquiridos</a:t>
            </a:r>
          </a:p>
        </p:txBody>
      </p:sp>
      <p:cxnSp>
        <p:nvCxnSpPr>
          <p:cNvPr id="13" name="Straight Connector 12">
            <a:extLst>
              <a:ext uri="{FF2B5EF4-FFF2-40B4-BE49-F238E27FC236}">
                <a16:creationId xmlns:a16="http://schemas.microsoft.com/office/drawing/2014/main" id="{293EFDA9-55DB-BA1C-714E-B0C98C8A909B}"/>
              </a:ext>
            </a:extLst>
          </p:cNvPr>
          <p:cNvCxnSpPr>
            <a:cxnSpLocks/>
          </p:cNvCxnSpPr>
          <p:nvPr/>
        </p:nvCxnSpPr>
        <p:spPr>
          <a:xfrm flipH="1">
            <a:off x="7310707" y="1504461"/>
            <a:ext cx="33670" cy="1780208"/>
          </a:xfrm>
          <a:prstGeom prst="line">
            <a:avLst/>
          </a:prstGeom>
          <a:ln w="28575">
            <a:prstDash val="lgDash"/>
          </a:ln>
        </p:spPr>
        <p:style>
          <a:lnRef idx="1">
            <a:schemeClr val="accent4"/>
          </a:lnRef>
          <a:fillRef idx="0">
            <a:schemeClr val="accent4"/>
          </a:fillRef>
          <a:effectRef idx="0">
            <a:schemeClr val="accent4"/>
          </a:effectRef>
          <a:fontRef idx="minor">
            <a:schemeClr val="tx1"/>
          </a:fontRef>
        </p:style>
      </p:cxnSp>
      <p:sp>
        <p:nvSpPr>
          <p:cNvPr id="6" name="Title 5">
            <a:extLst>
              <a:ext uri="{FF2B5EF4-FFF2-40B4-BE49-F238E27FC236}">
                <a16:creationId xmlns:a16="http://schemas.microsoft.com/office/drawing/2014/main" id="{C0F96067-9CF4-39C7-44BC-C6F929C8F8E7}"/>
              </a:ext>
            </a:extLst>
          </p:cNvPr>
          <p:cNvSpPr>
            <a:spLocks noGrp="1"/>
          </p:cNvSpPr>
          <p:nvPr>
            <p:ph type="title"/>
          </p:nvPr>
        </p:nvSpPr>
        <p:spPr>
          <a:xfrm>
            <a:off x="1245529" y="29072"/>
            <a:ext cx="10515600" cy="464366"/>
          </a:xfrm>
        </p:spPr>
        <p:txBody>
          <a:bodyPr/>
          <a:lstStyle/>
          <a:p>
            <a:r>
              <a:rPr lang="es-419"/>
              <a:t>Disponibilidad de productos de inmunización contra el VSR para los países elegibles para Gavi</a:t>
            </a:r>
          </a:p>
        </p:txBody>
      </p:sp>
      <p:sp>
        <p:nvSpPr>
          <p:cNvPr id="1054" name="TextBox 1053">
            <a:extLst>
              <a:ext uri="{FF2B5EF4-FFF2-40B4-BE49-F238E27FC236}">
                <a16:creationId xmlns:a16="http://schemas.microsoft.com/office/drawing/2014/main" id="{5CA9AA3B-4BAA-462E-1864-A761C357243A}"/>
              </a:ext>
            </a:extLst>
          </p:cNvPr>
          <p:cNvSpPr txBox="1"/>
          <p:nvPr/>
        </p:nvSpPr>
        <p:spPr>
          <a:xfrm>
            <a:off x="980299" y="4988006"/>
            <a:ext cx="1449330" cy="464365"/>
          </a:xfrm>
          <a:prstGeom prst="rect">
            <a:avLst/>
          </a:prstGeom>
          <a:solidFill>
            <a:schemeClr val="accent5"/>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cap="none" normalizeH="0" baseline="0" noProof="0">
                <a:ln>
                  <a:noFill/>
                </a:ln>
                <a:solidFill>
                  <a:srgbClr val="FFFFFF"/>
                </a:solidFill>
                <a:effectLst/>
                <a:uLnTx/>
                <a:uFillTx/>
                <a:latin typeface="Corbel" panose="020B0503020204020204"/>
                <a:ea typeface="+mn-ea"/>
                <a:cs typeface="+mn-cs"/>
              </a:rPr>
              <a:t>ANTICUERPOS MONOCLONALES</a:t>
            </a:r>
          </a:p>
        </p:txBody>
      </p:sp>
      <p:sp>
        <p:nvSpPr>
          <p:cNvPr id="12" name="TextBox 11">
            <a:extLst>
              <a:ext uri="{FF2B5EF4-FFF2-40B4-BE49-F238E27FC236}">
                <a16:creationId xmlns:a16="http://schemas.microsoft.com/office/drawing/2014/main" id="{FF0C6AB0-26FD-D429-8629-E35E970A3E50}"/>
              </a:ext>
            </a:extLst>
          </p:cNvPr>
          <p:cNvSpPr txBox="1"/>
          <p:nvPr/>
        </p:nvSpPr>
        <p:spPr>
          <a:xfrm>
            <a:off x="873626" y="5992812"/>
            <a:ext cx="88830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400" b="1" i="0" u="none" strike="noStrike" cap="none" normalizeH="0" baseline="0" noProof="0">
                <a:ln>
                  <a:noFill/>
                </a:ln>
                <a:solidFill>
                  <a:srgbClr val="000000"/>
                </a:solidFill>
                <a:effectLst/>
                <a:uLnTx/>
                <a:uFillTx/>
                <a:latin typeface="Corbel" panose="020B0503020204020204"/>
                <a:ea typeface="+mn-ea"/>
                <a:cs typeface="+mn-cs"/>
              </a:rPr>
              <a:t>Definiciones: </a:t>
            </a:r>
            <a:r>
              <a:rPr kumimoji="0" lang="es-419" sz="1400" b="0" i="0" u="none" strike="noStrike" cap="none" normalizeH="0" baseline="0" noProof="0">
                <a:ln>
                  <a:noFill/>
                </a:ln>
                <a:solidFill>
                  <a:srgbClr val="000000"/>
                </a:solidFill>
                <a:effectLst/>
                <a:uLnTx/>
                <a:uFillTx/>
                <a:latin typeface="Corbel" panose="020B0503020204020204"/>
                <a:ea typeface="+mn-ea"/>
                <a:cs typeface="+mn-cs"/>
              </a:rPr>
              <a:t>HIC = país de ingresos altos; PFS = jeringa precargada; UMIC = país de ingresos altos y medios; OMS SAGE = Grupo de Expertos en Asesoramiento Estratégico de la Organización Mundial de la Salud; SDV = frasco monodosis; MDV = frasco multidosis</a:t>
            </a:r>
          </a:p>
        </p:txBody>
      </p:sp>
      <p:sp>
        <p:nvSpPr>
          <p:cNvPr id="2" name="Footer Placeholder 57">
            <a:extLst>
              <a:ext uri="{FF2B5EF4-FFF2-40B4-BE49-F238E27FC236}">
                <a16:creationId xmlns:a16="http://schemas.microsoft.com/office/drawing/2014/main" id="{67433EDE-4C80-2C3A-BC72-908DEFCE175F}"/>
              </a:ext>
            </a:extLst>
          </p:cNvPr>
          <p:cNvSpPr>
            <a:spLocks noGrp="1"/>
          </p:cNvSpPr>
          <p:nvPr>
            <p:ph type="ftr" sz="quarter" idx="3"/>
          </p:nvPr>
        </p:nvSpPr>
        <p:spPr>
          <a:xfrm>
            <a:off x="6866666" y="6548086"/>
            <a:ext cx="4873214" cy="173389"/>
          </a:xfrm>
        </p:spPr>
        <p:txBody>
          <a:bodyPr/>
          <a:lstStyle/>
          <a:p>
            <a:r>
              <a:rPr lang="es-419" dirty="0"/>
              <a:t>Diapositiva original elaborada por la Organización Mundial de la Salud y PATH. Enero de 2026</a:t>
            </a:r>
          </a:p>
        </p:txBody>
      </p:sp>
      <p:sp>
        <p:nvSpPr>
          <p:cNvPr id="5" name="TextBox 4">
            <a:extLst>
              <a:ext uri="{FF2B5EF4-FFF2-40B4-BE49-F238E27FC236}">
                <a16:creationId xmlns:a16="http://schemas.microsoft.com/office/drawing/2014/main" id="{84F18E2B-EA09-8DEE-ED99-DDB04E7FE78A}"/>
              </a:ext>
            </a:extLst>
          </p:cNvPr>
          <p:cNvSpPr txBox="1"/>
          <p:nvPr/>
        </p:nvSpPr>
        <p:spPr>
          <a:xfrm flipH="1">
            <a:off x="6105625" y="724567"/>
            <a:ext cx="1245662" cy="1107996"/>
          </a:xfrm>
          <a:prstGeom prst="rect">
            <a:avLst/>
          </a:prstGeom>
          <a:noFill/>
        </p:spPr>
        <p:txBody>
          <a:bodyPr wrap="square" rtlCol="0">
            <a:spAutoFit/>
          </a:bodyPr>
          <a:lstStyle/>
          <a:p>
            <a:r>
              <a:rPr lang="es-419" sz="1100" dirty="0" err="1"/>
              <a:t>Gavi</a:t>
            </a:r>
            <a:r>
              <a:rPr lang="es-419" sz="1100" dirty="0"/>
              <a:t> acepta apoyar programas de vacunación materna contra el VSR </a:t>
            </a:r>
          </a:p>
          <a:p>
            <a:endParaRPr lang="en-US" sz="1100" dirty="0"/>
          </a:p>
        </p:txBody>
      </p:sp>
      <p:pic>
        <p:nvPicPr>
          <p:cNvPr id="3" name="Picture 2">
            <a:extLst>
              <a:ext uri="{FF2B5EF4-FFF2-40B4-BE49-F238E27FC236}">
                <a16:creationId xmlns:a16="http://schemas.microsoft.com/office/drawing/2014/main" id="{F028F320-406B-4E0B-AA7F-EA187D8625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5741" y="1475597"/>
            <a:ext cx="11266259" cy="3036037"/>
          </a:xfrm>
          <a:prstGeom prst="rect">
            <a:avLst/>
          </a:prstGeom>
        </p:spPr>
      </p:pic>
      <p:sp>
        <p:nvSpPr>
          <p:cNvPr id="1041" name="object 5">
            <a:extLst>
              <a:ext uri="{FF2B5EF4-FFF2-40B4-BE49-F238E27FC236}">
                <a16:creationId xmlns:a16="http://schemas.microsoft.com/office/drawing/2014/main" id="{D82BB529-747E-B4AA-5455-98D1DB195E66}"/>
              </a:ext>
            </a:extLst>
          </p:cNvPr>
          <p:cNvSpPr txBox="1"/>
          <p:nvPr/>
        </p:nvSpPr>
        <p:spPr>
          <a:xfrm rot="5190910">
            <a:off x="3025785" y="3744087"/>
            <a:ext cx="184666" cy="819778"/>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es-419" sz="1200" b="0" i="0" u="none" strike="noStrike" cap="none" normalizeH="0" baseline="0" noProof="0" dirty="0">
                <a:ln>
                  <a:noFill/>
                </a:ln>
                <a:solidFill>
                  <a:srgbClr val="231F20"/>
                </a:solidFill>
                <a:effectLst/>
                <a:uLnTx/>
                <a:uFillTx/>
                <a:latin typeface="Corbel" panose="020B0503020204020204" pitchFamily="34" charset="0"/>
                <a:ea typeface="+mn-ea"/>
                <a:cs typeface="Montserrat"/>
              </a:rPr>
              <a:t>2022-2023</a:t>
            </a:r>
          </a:p>
        </p:txBody>
      </p:sp>
      <p:sp>
        <p:nvSpPr>
          <p:cNvPr id="4" name="object 5">
            <a:extLst>
              <a:ext uri="{FF2B5EF4-FFF2-40B4-BE49-F238E27FC236}">
                <a16:creationId xmlns:a16="http://schemas.microsoft.com/office/drawing/2014/main" id="{EA6CD620-9A27-D87C-7DA3-C9DFCE683554}"/>
              </a:ext>
            </a:extLst>
          </p:cNvPr>
          <p:cNvSpPr txBox="1"/>
          <p:nvPr/>
        </p:nvSpPr>
        <p:spPr>
          <a:xfrm rot="4929938">
            <a:off x="5355302" y="3473480"/>
            <a:ext cx="184666" cy="906994"/>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es-419" sz="1200" b="0" i="0" u="none" strike="noStrike" cap="none" normalizeH="0" baseline="0" noProof="0">
                <a:ln>
                  <a:noFill/>
                </a:ln>
                <a:solidFill>
                  <a:srgbClr val="231F20"/>
                </a:solidFill>
                <a:effectLst/>
                <a:uLnTx/>
                <a:uFillTx/>
                <a:latin typeface="Corbel" panose="020B0503020204020204" pitchFamily="34" charset="0"/>
                <a:ea typeface="+mn-ea"/>
                <a:cs typeface="Montserrat"/>
              </a:rPr>
              <a:t>2024</a:t>
            </a:r>
          </a:p>
        </p:txBody>
      </p:sp>
      <p:sp>
        <p:nvSpPr>
          <p:cNvPr id="7" name="object 5">
            <a:extLst>
              <a:ext uri="{FF2B5EF4-FFF2-40B4-BE49-F238E27FC236}">
                <a16:creationId xmlns:a16="http://schemas.microsoft.com/office/drawing/2014/main" id="{8FD9FCC5-599E-2615-48CC-15DCFD8F38ED}"/>
              </a:ext>
            </a:extLst>
          </p:cNvPr>
          <p:cNvSpPr txBox="1"/>
          <p:nvPr/>
        </p:nvSpPr>
        <p:spPr>
          <a:xfrm rot="5049349">
            <a:off x="4188809" y="3651754"/>
            <a:ext cx="184666" cy="819778"/>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es-419" sz="1200" b="0" i="0" u="none" strike="noStrike" cap="none" normalizeH="0" baseline="0" noProof="0" dirty="0">
                <a:ln>
                  <a:noFill/>
                </a:ln>
                <a:solidFill>
                  <a:srgbClr val="231F20"/>
                </a:solidFill>
                <a:effectLst/>
                <a:uLnTx/>
                <a:uFillTx/>
                <a:latin typeface="Corbel" panose="020B0503020204020204" pitchFamily="34" charset="0"/>
                <a:ea typeface="+mn-ea"/>
                <a:cs typeface="Montserrat"/>
              </a:rPr>
              <a:t>2023-2024</a:t>
            </a:r>
          </a:p>
        </p:txBody>
      </p:sp>
      <p:sp>
        <p:nvSpPr>
          <p:cNvPr id="8" name="object 5">
            <a:extLst>
              <a:ext uri="{FF2B5EF4-FFF2-40B4-BE49-F238E27FC236}">
                <a16:creationId xmlns:a16="http://schemas.microsoft.com/office/drawing/2014/main" id="{19F847A2-6ED5-ACD1-FB17-8AC1F1DDFF5C}"/>
              </a:ext>
            </a:extLst>
          </p:cNvPr>
          <p:cNvSpPr txBox="1"/>
          <p:nvPr/>
        </p:nvSpPr>
        <p:spPr>
          <a:xfrm rot="4622610">
            <a:off x="6677207" y="3111837"/>
            <a:ext cx="184666" cy="1072091"/>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es-419" sz="1200" b="0" i="0" u="none" strike="noStrike" cap="none" normalizeH="0" baseline="0" noProof="0">
                <a:ln>
                  <a:noFill/>
                </a:ln>
                <a:solidFill>
                  <a:srgbClr val="231F20"/>
                </a:solidFill>
                <a:effectLst/>
                <a:uLnTx/>
                <a:uFillTx/>
                <a:latin typeface="Corbel" panose="020B0503020204020204" pitchFamily="34" charset="0"/>
                <a:ea typeface="+mn-ea"/>
                <a:cs typeface="Montserrat"/>
              </a:rPr>
              <a:t>2025</a:t>
            </a:r>
          </a:p>
        </p:txBody>
      </p:sp>
      <p:sp>
        <p:nvSpPr>
          <p:cNvPr id="9" name="object 5">
            <a:extLst>
              <a:ext uri="{FF2B5EF4-FFF2-40B4-BE49-F238E27FC236}">
                <a16:creationId xmlns:a16="http://schemas.microsoft.com/office/drawing/2014/main" id="{39733C91-033E-B9B0-348A-18C2EBACAAB4}"/>
              </a:ext>
            </a:extLst>
          </p:cNvPr>
          <p:cNvSpPr txBox="1"/>
          <p:nvPr/>
        </p:nvSpPr>
        <p:spPr>
          <a:xfrm rot="4372701">
            <a:off x="7986851" y="2775389"/>
            <a:ext cx="184666" cy="1072091"/>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es-419" sz="1200" b="0" i="0" u="none" strike="noStrike" cap="none" normalizeH="0" baseline="0" noProof="0">
                <a:ln>
                  <a:noFill/>
                </a:ln>
                <a:solidFill>
                  <a:srgbClr val="231F20"/>
                </a:solidFill>
                <a:effectLst/>
                <a:uLnTx/>
                <a:uFillTx/>
                <a:latin typeface="Corbel" panose="020B0503020204020204" pitchFamily="34" charset="0"/>
                <a:ea typeface="+mn-ea"/>
                <a:cs typeface="Montserrat"/>
              </a:rPr>
              <a:t>Estimación 2026</a:t>
            </a:r>
          </a:p>
        </p:txBody>
      </p:sp>
      <p:sp>
        <p:nvSpPr>
          <p:cNvPr id="10" name="object 5">
            <a:extLst>
              <a:ext uri="{FF2B5EF4-FFF2-40B4-BE49-F238E27FC236}">
                <a16:creationId xmlns:a16="http://schemas.microsoft.com/office/drawing/2014/main" id="{2A1EE641-9973-9166-E835-FBC81B8044A3}"/>
              </a:ext>
            </a:extLst>
          </p:cNvPr>
          <p:cNvSpPr txBox="1"/>
          <p:nvPr/>
        </p:nvSpPr>
        <p:spPr>
          <a:xfrm rot="4184933">
            <a:off x="9599657" y="1998071"/>
            <a:ext cx="184666" cy="1596539"/>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es-419" sz="1200" b="0" i="0" u="none" strike="noStrike" cap="none" normalizeH="0" baseline="0" noProof="0" dirty="0">
                <a:ln>
                  <a:noFill/>
                </a:ln>
                <a:solidFill>
                  <a:srgbClr val="231F20"/>
                </a:solidFill>
                <a:effectLst/>
                <a:uLnTx/>
                <a:uFillTx/>
                <a:latin typeface="Corbel" panose="020B0503020204020204" pitchFamily="34" charset="0"/>
                <a:ea typeface="+mn-ea"/>
                <a:cs typeface="Montserrat"/>
              </a:rPr>
              <a:t>Estimación a partir de 2027</a:t>
            </a:r>
          </a:p>
        </p:txBody>
      </p:sp>
    </p:spTree>
    <p:extLst>
      <p:ext uri="{BB962C8B-B14F-4D97-AF65-F5344CB8AC3E}">
        <p14:creationId xmlns:p14="http://schemas.microsoft.com/office/powerpoint/2010/main" val="1239279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p:txBody>
          <a:bodyPr/>
          <a:lstStyle/>
          <a:p>
            <a:r>
              <a:rPr lang="es-419">
                <a:effectLst/>
              </a:rPr>
              <a:t>El camino hacia la prevención del VSR:</a:t>
            </a:r>
          </a:p>
        </p:txBody>
      </p:sp>
      <p:sp>
        <p:nvSpPr>
          <p:cNvPr id="3" name="Text Placeholder 2">
            <a:extLst>
              <a:ext uri="{FF2B5EF4-FFF2-40B4-BE49-F238E27FC236}">
                <a16:creationId xmlns:a16="http://schemas.microsoft.com/office/drawing/2014/main" id="{BE5E00B4-C4C7-7405-2E11-6BE51ED614DA}"/>
              </a:ext>
            </a:extLst>
          </p:cNvPr>
          <p:cNvSpPr>
            <a:spLocks noGrp="1"/>
          </p:cNvSpPr>
          <p:nvPr>
            <p:ph type="body" idx="1"/>
          </p:nvPr>
        </p:nvSpPr>
        <p:spPr/>
        <p:txBody>
          <a:bodyPr/>
          <a:lstStyle/>
          <a:p>
            <a:r>
              <a:rPr lang="es-419">
                <a:effectLst/>
              </a:rPr>
              <a:t>prioridades y oportunidades</a:t>
            </a:r>
          </a:p>
        </p:txBody>
      </p:sp>
    </p:spTree>
    <p:extLst>
      <p:ext uri="{BB962C8B-B14F-4D97-AF65-F5344CB8AC3E}">
        <p14:creationId xmlns:p14="http://schemas.microsoft.com/office/powerpoint/2010/main" val="2558632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9C764-CE49-2C04-467B-092D3D15F44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D6C8583-9FE4-5F07-44F4-A0E4CDF90FDC}"/>
              </a:ext>
            </a:extLst>
          </p:cNvPr>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pPr>
            <a:r>
              <a:rPr lang="es-419">
                <a:solidFill>
                  <a:schemeClr val="accent2"/>
                </a:solidFill>
              </a:rPr>
              <a:t>El acceso mundial depende del apoyo de Gavi, la Alianza para las Vacunas</a:t>
            </a:r>
          </a:p>
        </p:txBody>
      </p:sp>
      <p:sp>
        <p:nvSpPr>
          <p:cNvPr id="13" name="Content Placeholder 12">
            <a:extLst>
              <a:ext uri="{FF2B5EF4-FFF2-40B4-BE49-F238E27FC236}">
                <a16:creationId xmlns:a16="http://schemas.microsoft.com/office/drawing/2014/main" id="{64E0334A-FB4C-34F1-1B66-C5328665E766}"/>
              </a:ext>
            </a:extLst>
          </p:cNvPr>
          <p:cNvSpPr>
            <a:spLocks noGrp="1"/>
          </p:cNvSpPr>
          <p:nvPr>
            <p:ph sz="half" idx="1"/>
          </p:nvPr>
        </p:nvSpPr>
        <p:spPr>
          <a:xfrm>
            <a:off x="1224280" y="1465545"/>
            <a:ext cx="2544531" cy="5027330"/>
          </a:xfrm>
        </p:spPr>
        <p:txBody>
          <a:bodyPr/>
          <a:lstStyle/>
          <a:p>
            <a:pPr marL="0" indent="0">
              <a:buNone/>
            </a:pPr>
            <a:r>
              <a:rPr lang="es-419" b="1"/>
              <a:t>Gavi</a:t>
            </a:r>
            <a:r>
              <a:rPr lang="es-419"/>
              <a:t> es una organización internacional creada en 2000, para mejorar el acceso de los niños que viven en las zonas más pobres del mundo a vacunas nuevas e infrautilizadas.</a:t>
            </a:r>
          </a:p>
          <a:p>
            <a:pPr marL="0" indent="0">
              <a:buNone/>
            </a:pPr>
            <a:r>
              <a:rPr lang="es-419"/>
              <a:t>En 2025, </a:t>
            </a:r>
            <a:r>
              <a:rPr lang="es-419" b="1"/>
              <a:t>54 países podían optar </a:t>
            </a:r>
            <a:r>
              <a:rPr lang="es-419"/>
              <a:t>a las ayudas de Gavi.</a:t>
            </a:r>
            <a:r>
              <a:rPr lang="es-419" baseline="30000"/>
              <a:t>1</a:t>
            </a:r>
          </a:p>
        </p:txBody>
      </p:sp>
      <p:sp>
        <p:nvSpPr>
          <p:cNvPr id="14" name="Content Placeholder 13">
            <a:extLst>
              <a:ext uri="{FF2B5EF4-FFF2-40B4-BE49-F238E27FC236}">
                <a16:creationId xmlns:a16="http://schemas.microsoft.com/office/drawing/2014/main" id="{B968BFE1-500B-26DB-6B87-62204C025951}"/>
              </a:ext>
            </a:extLst>
          </p:cNvPr>
          <p:cNvSpPr>
            <a:spLocks noGrp="1"/>
          </p:cNvSpPr>
          <p:nvPr>
            <p:ph sz="half" idx="2"/>
          </p:nvPr>
        </p:nvSpPr>
        <p:spPr>
          <a:xfrm>
            <a:off x="9125464" y="1726797"/>
            <a:ext cx="2882052" cy="3454660"/>
          </a:xfrm>
        </p:spPr>
        <p:txBody>
          <a:bodyPr vert="horz" lIns="91440" tIns="45720" rIns="91440" bIns="45720" rtlCol="0" anchor="t">
            <a:noAutofit/>
          </a:bodyPr>
          <a:lstStyle/>
          <a:p>
            <a:pPr marL="0" indent="0">
              <a:buNone/>
            </a:pPr>
            <a:r>
              <a:rPr lang="es-419" b="1">
                <a:solidFill>
                  <a:schemeClr val="accent4"/>
                </a:solidFill>
                <a:latin typeface="Corbel"/>
              </a:rPr>
              <a:t>En julio de 2025, la junta de Gavi aprobó la apertura de una ventana de financiación para los programas de inmunización materna contra el VSR. </a:t>
            </a:r>
          </a:p>
          <a:p>
            <a:pPr marL="0" indent="0">
              <a:buNone/>
            </a:pPr>
            <a:r>
              <a:rPr lang="es-419">
                <a:latin typeface="Corbel"/>
              </a:rPr>
              <a:t>Hasta ahora solo se prevé que la vacuna materna sea asequible dentro de los márgenes previstos.</a:t>
            </a:r>
          </a:p>
        </p:txBody>
      </p:sp>
      <p:sp>
        <p:nvSpPr>
          <p:cNvPr id="3" name="object 3">
            <a:extLst>
              <a:ext uri="{FF2B5EF4-FFF2-40B4-BE49-F238E27FC236}">
                <a16:creationId xmlns:a16="http://schemas.microsoft.com/office/drawing/2014/main" id="{041EE86D-EDFD-7F0D-6DA7-FC1BD730482E}"/>
              </a:ext>
            </a:extLst>
          </p:cNvPr>
          <p:cNvSpPr/>
          <p:nvPr/>
        </p:nvSpPr>
        <p:spPr>
          <a:xfrm>
            <a:off x="3903114" y="1545036"/>
            <a:ext cx="4892146" cy="4145149"/>
          </a:xfrm>
          <a:custGeom>
            <a:avLst/>
            <a:gdLst/>
            <a:ahLst/>
            <a:cxnLst/>
            <a:rect l="l" t="t" r="r" b="b"/>
            <a:pathLst>
              <a:path w="5870575" h="4549775">
                <a:moveTo>
                  <a:pt x="5870447" y="0"/>
                </a:moveTo>
                <a:lnTo>
                  <a:pt x="0" y="0"/>
                </a:lnTo>
                <a:lnTo>
                  <a:pt x="0" y="4549355"/>
                </a:lnTo>
                <a:lnTo>
                  <a:pt x="5870447" y="4549355"/>
                </a:lnTo>
                <a:lnTo>
                  <a:pt x="5870447"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 name="object 6">
            <a:extLst>
              <a:ext uri="{FF2B5EF4-FFF2-40B4-BE49-F238E27FC236}">
                <a16:creationId xmlns:a16="http://schemas.microsoft.com/office/drawing/2014/main" id="{C25BD2A3-9EEA-B9B5-19F3-A79B9546CCB0}"/>
              </a:ext>
            </a:extLst>
          </p:cNvPr>
          <p:cNvSpPr txBox="1"/>
          <p:nvPr/>
        </p:nvSpPr>
        <p:spPr>
          <a:xfrm>
            <a:off x="4372414" y="2953620"/>
            <a:ext cx="4146021" cy="1966585"/>
          </a:xfrm>
          <a:prstGeom prst="rect">
            <a:avLst/>
          </a:prstGeom>
        </p:spPr>
        <p:txBody>
          <a:bodyPr vert="horz" wrap="square" lIns="0" tIns="10054" rIns="0" bIns="0" rtlCol="0">
            <a:spAutoFit/>
          </a:bodyPr>
          <a:lstStyle/>
          <a:p>
            <a:pPr marL="461963" marR="0" lvl="0" indent="-457200" algn="l" defTabSz="914400" rtl="0" eaLnBrk="1" fontAlgn="auto" latinLnBrk="0" hangingPunct="1">
              <a:lnSpc>
                <a:spcPts val="2233"/>
              </a:lnSpc>
              <a:spcBef>
                <a:spcPts val="79"/>
              </a:spcBef>
              <a:spcAft>
                <a:spcPts val="0"/>
              </a:spcAft>
              <a:buClrTx/>
              <a:buSzTx/>
              <a:buFontTx/>
              <a:buNone/>
              <a:tabLst/>
              <a:defRPr/>
            </a:pPr>
            <a:r>
              <a:rPr kumimoji="0" lang="es-419" sz="3000" b="1" i="0" u="none" strike="noStrike" cap="none" normalizeH="0" baseline="0" noProof="0">
                <a:ln>
                  <a:noFill/>
                </a:ln>
                <a:solidFill>
                  <a:srgbClr val="52A947"/>
                </a:solidFill>
                <a:effectLst/>
                <a:uLnTx/>
                <a:uFillTx/>
                <a:latin typeface="Corbel" panose="020B0503020204020204" pitchFamily="34" charset="0"/>
                <a:ea typeface="+mn-ea"/>
                <a:cs typeface="Montserrat-SemiBold"/>
              </a:rPr>
              <a:t>1.	</a:t>
            </a:r>
            <a:r>
              <a:rPr kumimoji="0" lang="es-419" sz="1917" b="1" i="0" u="none" strike="noStrike" cap="none" normalizeH="0" baseline="0" noProof="0">
                <a:ln>
                  <a:noFill/>
                </a:ln>
                <a:solidFill>
                  <a:srgbClr val="FFFFFF"/>
                </a:solidFill>
                <a:effectLst/>
                <a:uLnTx/>
                <a:uFillTx/>
                <a:latin typeface="Corbel" panose="020B0503020204020204" pitchFamily="34" charset="0"/>
                <a:ea typeface="+mn-ea"/>
                <a:cs typeface="Montserrat-SemiBold"/>
              </a:rPr>
              <a:t>Disponibilidad del producto bajo licencia</a:t>
            </a:r>
          </a:p>
          <a:p>
            <a:pPr marL="465648" marR="0" lvl="0" indent="-465648" algn="l" defTabSz="914400" rtl="0" eaLnBrk="1" fontAlgn="auto" latinLnBrk="0" hangingPunct="1">
              <a:lnSpc>
                <a:spcPts val="3357"/>
              </a:lnSpc>
              <a:spcBef>
                <a:spcPts val="0"/>
              </a:spcBef>
              <a:spcAft>
                <a:spcPts val="0"/>
              </a:spcAft>
              <a:buClr>
                <a:srgbClr val="0093D5"/>
              </a:buClr>
              <a:buSzPct val="156521"/>
              <a:buFontTx/>
              <a:buAutoNum type="arabicPeriod" startAt="2"/>
              <a:tabLst>
                <a:tab pos="465648" algn="l"/>
              </a:tabLst>
              <a:defRPr/>
            </a:pPr>
            <a:r>
              <a:rPr kumimoji="0" lang="es-419" sz="1917" b="1" i="0" u="none" strike="noStrike" cap="none" normalizeH="0" baseline="0" noProof="0">
                <a:ln>
                  <a:noFill/>
                </a:ln>
                <a:solidFill>
                  <a:srgbClr val="FFFFFF"/>
                </a:solidFill>
                <a:effectLst/>
                <a:uLnTx/>
                <a:uFillTx/>
                <a:latin typeface="Corbel" panose="020B0503020204020204" pitchFamily="34" charset="0"/>
                <a:ea typeface="+mn-ea"/>
                <a:cs typeface="Montserrat-SemiBold"/>
              </a:rPr>
              <a:t>Precalificación de la OMS</a:t>
            </a:r>
          </a:p>
          <a:p>
            <a:pPr marL="465648" marR="0" lvl="0" indent="-465648" algn="l" defTabSz="914400" rtl="0" eaLnBrk="1" fontAlgn="auto" latinLnBrk="0" hangingPunct="1">
              <a:lnSpc>
                <a:spcPts val="3250"/>
              </a:lnSpc>
              <a:spcBef>
                <a:spcPts val="0"/>
              </a:spcBef>
              <a:spcAft>
                <a:spcPts val="0"/>
              </a:spcAft>
              <a:buClr>
                <a:srgbClr val="D71E62"/>
              </a:buClr>
              <a:buSzPct val="156521"/>
              <a:buFontTx/>
              <a:buAutoNum type="arabicPeriod" startAt="2"/>
              <a:tabLst>
                <a:tab pos="465648" algn="l"/>
              </a:tabLst>
              <a:defRPr/>
            </a:pPr>
            <a:r>
              <a:rPr kumimoji="0" lang="es-419" sz="1917" b="1" i="0" u="none" strike="noStrike" cap="none" normalizeH="0" baseline="0" noProof="0">
                <a:ln>
                  <a:noFill/>
                </a:ln>
                <a:solidFill>
                  <a:srgbClr val="FFFFFF"/>
                </a:solidFill>
                <a:effectLst/>
                <a:uLnTx/>
                <a:uFillTx/>
                <a:latin typeface="Corbel" panose="020B0503020204020204" pitchFamily="34" charset="0"/>
                <a:ea typeface="+mn-ea"/>
                <a:cs typeface="Montserrat-SemiBold"/>
              </a:rPr>
              <a:t>Recomendación de SAGE</a:t>
            </a:r>
          </a:p>
          <a:p>
            <a:pPr marL="465648" marR="0" lvl="0" indent="-465648" algn="l" defTabSz="914400" rtl="0" eaLnBrk="1" fontAlgn="auto" latinLnBrk="0" hangingPunct="1">
              <a:lnSpc>
                <a:spcPts val="3250"/>
              </a:lnSpc>
              <a:spcBef>
                <a:spcPts val="0"/>
              </a:spcBef>
              <a:spcAft>
                <a:spcPts val="0"/>
              </a:spcAft>
              <a:buClr>
                <a:srgbClr val="304FA1">
                  <a:lumMod val="60000"/>
                  <a:lumOff val="40000"/>
                </a:srgbClr>
              </a:buClr>
              <a:buSzPct val="156521"/>
              <a:buFontTx/>
              <a:buAutoNum type="arabicPeriod" startAt="2"/>
              <a:tabLst>
                <a:tab pos="465648" algn="l"/>
              </a:tabLst>
              <a:defRPr/>
            </a:pPr>
            <a:r>
              <a:rPr kumimoji="0" lang="es-419" sz="1917" b="1" i="0" u="none" strike="noStrike" cap="none" normalizeH="0" baseline="0" noProof="0">
                <a:ln>
                  <a:noFill/>
                </a:ln>
                <a:solidFill>
                  <a:srgbClr val="FFFFFF"/>
                </a:solidFill>
                <a:effectLst/>
                <a:uLnTx/>
                <a:uFillTx/>
                <a:latin typeface="Corbel" panose="020B0503020204020204" pitchFamily="34" charset="0"/>
                <a:ea typeface="+mn-ea"/>
                <a:cs typeface="Montserrat-SemiBold"/>
              </a:rPr>
              <a:t>Costo dentro de lo previsto</a:t>
            </a:r>
          </a:p>
          <a:p>
            <a:pPr marL="465648" marR="0" lvl="0" indent="-465648" algn="l" defTabSz="914400" rtl="0" eaLnBrk="1" fontAlgn="auto" latinLnBrk="0" hangingPunct="1">
              <a:lnSpc>
                <a:spcPts val="3425"/>
              </a:lnSpc>
              <a:spcBef>
                <a:spcPts val="0"/>
              </a:spcBef>
              <a:spcAft>
                <a:spcPts val="0"/>
              </a:spcAft>
              <a:buClr>
                <a:srgbClr val="672572">
                  <a:lumMod val="60000"/>
                  <a:lumOff val="40000"/>
                </a:srgbClr>
              </a:buClr>
              <a:buSzPct val="156521"/>
              <a:buFontTx/>
              <a:buAutoNum type="arabicPeriod" startAt="2"/>
              <a:tabLst>
                <a:tab pos="465648" algn="l"/>
              </a:tabLst>
              <a:defRPr/>
            </a:pPr>
            <a:r>
              <a:rPr kumimoji="0" lang="es-419" sz="1917" b="1" i="0" u="none" strike="noStrike" cap="none" normalizeH="0" baseline="0" noProof="0">
                <a:ln>
                  <a:noFill/>
                </a:ln>
                <a:solidFill>
                  <a:srgbClr val="FFFFFF"/>
                </a:solidFill>
                <a:effectLst/>
                <a:uLnTx/>
                <a:uFillTx/>
                <a:latin typeface="Corbel" panose="020B0503020204020204" pitchFamily="34" charset="0"/>
                <a:ea typeface="+mn-ea"/>
                <a:cs typeface="Montserrat-SemiBold"/>
              </a:rPr>
              <a:t>Financiación disponible</a:t>
            </a:r>
          </a:p>
        </p:txBody>
      </p:sp>
      <p:sp>
        <p:nvSpPr>
          <p:cNvPr id="16" name="TextBox 15">
            <a:extLst>
              <a:ext uri="{FF2B5EF4-FFF2-40B4-BE49-F238E27FC236}">
                <a16:creationId xmlns:a16="http://schemas.microsoft.com/office/drawing/2014/main" id="{80346DCD-F9AD-3A64-30EE-878C4E5BABFF}"/>
              </a:ext>
            </a:extLst>
          </p:cNvPr>
          <p:cNvSpPr txBox="1"/>
          <p:nvPr/>
        </p:nvSpPr>
        <p:spPr>
          <a:xfrm>
            <a:off x="4145291" y="1870918"/>
            <a:ext cx="4407792"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800" b="1" i="0" u="none" strike="noStrike" cap="none" normalizeH="0" baseline="0" noProof="0">
                <a:ln>
                  <a:noFill/>
                </a:ln>
                <a:solidFill>
                  <a:srgbClr val="FFFFFF"/>
                </a:solidFill>
                <a:effectLst/>
                <a:uLnTx/>
                <a:uFillTx/>
                <a:latin typeface="Corbel" panose="020B0503020204020204"/>
                <a:ea typeface="+mn-ea"/>
                <a:cs typeface="+mn-cs"/>
              </a:rPr>
              <a:t>APOYO DE GAVI A LA INMUNIZACIÓN MATERNA CONTRA EL VSR O LOS MAB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800" b="1" i="0" u="none" strike="noStrike" cap="none" normalizeH="0" baseline="0" noProof="0">
                <a:ln>
                  <a:noFill/>
                </a:ln>
                <a:solidFill>
                  <a:srgbClr val="FFFFFF"/>
                </a:solidFill>
                <a:effectLst/>
                <a:uLnTx/>
                <a:uFillTx/>
                <a:latin typeface="Corbel" panose="020B0503020204020204"/>
                <a:ea typeface="+mn-ea"/>
                <a:cs typeface="+mn-cs"/>
              </a:rPr>
              <a:t>PRODUCTOS CONTINGENTES:</a:t>
            </a:r>
          </a:p>
        </p:txBody>
      </p:sp>
      <p:sp>
        <p:nvSpPr>
          <p:cNvPr id="5" name="TextBox 4">
            <a:extLst>
              <a:ext uri="{FF2B5EF4-FFF2-40B4-BE49-F238E27FC236}">
                <a16:creationId xmlns:a16="http://schemas.microsoft.com/office/drawing/2014/main" id="{995681C7-2182-586D-69F4-6FD8A2C993D6}"/>
              </a:ext>
            </a:extLst>
          </p:cNvPr>
          <p:cNvSpPr txBox="1"/>
          <p:nvPr/>
        </p:nvSpPr>
        <p:spPr>
          <a:xfrm>
            <a:off x="1224280" y="6259873"/>
            <a:ext cx="6098582" cy="430887"/>
          </a:xfrm>
          <a:prstGeom prst="rect">
            <a:avLst/>
          </a:prstGeom>
          <a:noFill/>
        </p:spPr>
        <p:txBody>
          <a:bodyPr wrap="square">
            <a:spAutoFit/>
          </a:bodyPr>
          <a:lstStyle/>
          <a:p>
            <a:pPr lvl="0">
              <a:defRPr/>
            </a:pPr>
            <a:r>
              <a:rPr kumimoji="0" lang="es-419" sz="1100" b="0" i="0" u="none" strike="noStrike" cap="none" normalizeH="0" baseline="30000" noProof="0">
                <a:ln>
                  <a:noFill/>
                </a:ln>
                <a:solidFill>
                  <a:srgbClr val="000000"/>
                </a:solidFill>
                <a:effectLst/>
                <a:uLnTx/>
                <a:uFillTx/>
                <a:latin typeface="Corbel" panose="020B0503020204020204" pitchFamily="34" charset="0"/>
                <a:ea typeface="+mn-ea"/>
                <a:cs typeface="+mn-cs"/>
              </a:rPr>
              <a:t>1 </a:t>
            </a:r>
            <a:r>
              <a:rPr kumimoji="0" lang="es-419" sz="1100" b="0" i="0" u="none" strike="noStrike" cap="none" normalizeH="0" baseline="0" noProof="0">
                <a:ln>
                  <a:noFill/>
                </a:ln>
                <a:solidFill>
                  <a:srgbClr val="000000"/>
                </a:solidFill>
                <a:effectLst/>
                <a:uLnTx/>
                <a:uFillTx/>
                <a:latin typeface="Corbel" panose="020B0503020204020204" pitchFamily="34" charset="0"/>
                <a:ea typeface="+mn-ea"/>
                <a:cs typeface="+mn-cs"/>
                <a:hlinkClick r:id="rId3"/>
              </a:rPr>
              <a:t>www.gavi.org/types-support/sustainability/eligibility</a:t>
            </a:r>
            <a:r>
              <a:rPr kumimoji="0" lang="es-419" sz="1100" b="0" i="0" u="none" strike="noStrike" cap="none" normalizeH="0" baseline="0" noProof="0">
                <a:ln>
                  <a:noFill/>
                </a:ln>
                <a:solidFill>
                  <a:srgbClr val="000000"/>
                </a:solidFill>
                <a:effectLst/>
                <a:uLnTx/>
                <a:uFillTx/>
                <a:latin typeface="Corbel" panose="020B0503020204020204" pitchFamily="34" charset="0"/>
                <a:ea typeface="+mn-ea"/>
                <a:cs typeface="+mn-cs"/>
              </a:rPr>
              <a:t> </a:t>
            </a:r>
            <a:r>
              <a:rPr lang="es-419" sz="1100" baseline="30000">
                <a:solidFill>
                  <a:srgbClr val="000000"/>
                </a:solidFill>
                <a:latin typeface="Corbel" panose="020B0503020204020204" pitchFamily="34" charset="0"/>
                <a:ea typeface="+mn-ea"/>
                <a:cs typeface="+mn-cs"/>
              </a:rPr>
              <a:t>2</a:t>
            </a:r>
            <a:r>
              <a:rPr lang="es-419" sz="1100">
                <a:solidFill>
                  <a:srgbClr val="000000"/>
                </a:solidFill>
                <a:latin typeface="Corbel" panose="020B0503020204020204" pitchFamily="34" charset="0"/>
                <a:ea typeface="+mn-ea"/>
                <a:cs typeface="+mn-cs"/>
              </a:rPr>
              <a:t> </a:t>
            </a:r>
            <a:r>
              <a:rPr lang="es-419" sz="1100">
                <a:solidFill>
                  <a:srgbClr val="000000"/>
                </a:solidFill>
                <a:latin typeface="Corbel" panose="020B0503020204020204" pitchFamily="34" charset="0"/>
                <a:ea typeface="+mn-ea"/>
                <a:cs typeface="+mn-cs"/>
                <a:hlinkClick r:id="rId4"/>
              </a:rPr>
              <a:t>https://www.gavi.org/news/media-room/gavi-board-focuses-health-impact-priority-guiding-principle-resource-constrained</a:t>
            </a:r>
            <a:r>
              <a:rPr lang="es-419" sz="1100">
                <a:solidFill>
                  <a:srgbClr val="000000"/>
                </a:solidFill>
                <a:latin typeface="Corbel" panose="020B0503020204020204" pitchFamily="34" charset="0"/>
                <a:ea typeface="+mn-ea"/>
                <a:cs typeface="+mn-cs"/>
              </a:rPr>
              <a:t> </a:t>
            </a:r>
          </a:p>
        </p:txBody>
      </p:sp>
      <p:sp>
        <p:nvSpPr>
          <p:cNvPr id="9" name="TextBox 8">
            <a:extLst>
              <a:ext uri="{FF2B5EF4-FFF2-40B4-BE49-F238E27FC236}">
                <a16:creationId xmlns:a16="http://schemas.microsoft.com/office/drawing/2014/main" id="{15279986-D890-50F3-B57E-B7D5CAAC661E}"/>
              </a:ext>
            </a:extLst>
          </p:cNvPr>
          <p:cNvSpPr txBox="1"/>
          <p:nvPr/>
        </p:nvSpPr>
        <p:spPr>
          <a:xfrm>
            <a:off x="4559974" y="5720900"/>
            <a:ext cx="3856761" cy="369332"/>
          </a:xfrm>
          <a:prstGeom prst="rect">
            <a:avLst/>
          </a:prstGeom>
          <a:noFill/>
        </p:spPr>
        <p:txBody>
          <a:bodyPr wrap="none" rtlCol="0">
            <a:spAutoFit/>
          </a:bodyPr>
          <a:lstStyle/>
          <a:p>
            <a:r>
              <a:rPr lang="es-419" b="1">
                <a:solidFill>
                  <a:schemeClr val="bg1"/>
                </a:solidFill>
              </a:rPr>
              <a:t>Apoyo renovado contra el VSR en el VIS 2025</a:t>
            </a:r>
          </a:p>
        </p:txBody>
      </p:sp>
      <p:sp>
        <p:nvSpPr>
          <p:cNvPr id="8" name="Footer Placeholder 57">
            <a:extLst>
              <a:ext uri="{FF2B5EF4-FFF2-40B4-BE49-F238E27FC236}">
                <a16:creationId xmlns:a16="http://schemas.microsoft.com/office/drawing/2014/main" id="{FA483230-0265-D0F3-EB13-A4DE2AAA9AB8}"/>
              </a:ext>
            </a:extLst>
          </p:cNvPr>
          <p:cNvSpPr>
            <a:spLocks noGrp="1"/>
          </p:cNvSpPr>
          <p:nvPr>
            <p:ph type="ftr" sz="quarter" idx="3"/>
          </p:nvPr>
        </p:nvSpPr>
        <p:spPr>
          <a:xfrm>
            <a:off x="6866666" y="6548086"/>
            <a:ext cx="4873214" cy="173389"/>
          </a:xfrm>
        </p:spPr>
        <p:txBody>
          <a:bodyPr/>
          <a:lstStyle/>
          <a:p>
            <a:r>
              <a:rPr lang="es-419" dirty="0"/>
              <a:t>Diapositiva original elaborada por la Organización Mundial de la Salud y PATH. Enero de 2026</a:t>
            </a:r>
          </a:p>
        </p:txBody>
      </p:sp>
    </p:spTree>
    <p:extLst>
      <p:ext uri="{BB962C8B-B14F-4D97-AF65-F5344CB8AC3E}">
        <p14:creationId xmlns:p14="http://schemas.microsoft.com/office/powerpoint/2010/main" val="1860567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pPr>
            <a:r>
              <a:rPr lang="es-419"/>
              <a:t>La distribución de productos dependerá de la coordinación entre dos plataformas</a:t>
            </a:r>
          </a:p>
        </p:txBody>
      </p:sp>
      <p:sp>
        <p:nvSpPr>
          <p:cNvPr id="36" name="Content Placeholder 35">
            <a:extLst>
              <a:ext uri="{FF2B5EF4-FFF2-40B4-BE49-F238E27FC236}">
                <a16:creationId xmlns:a16="http://schemas.microsoft.com/office/drawing/2014/main" id="{78102153-617C-551A-8A06-DCF2FFA39193}"/>
              </a:ext>
            </a:extLst>
          </p:cNvPr>
          <p:cNvSpPr>
            <a:spLocks noGrp="1"/>
          </p:cNvSpPr>
          <p:nvPr>
            <p:ph idx="1"/>
          </p:nvPr>
        </p:nvSpPr>
        <p:spPr>
          <a:xfrm>
            <a:off x="914399" y="5542005"/>
            <a:ext cx="11139055" cy="696741"/>
          </a:xfrm>
        </p:spPr>
        <p:txBody>
          <a:bodyPr/>
          <a:lstStyle/>
          <a:p>
            <a:pPr marL="0" indent="0" algn="ctr">
              <a:buNone/>
            </a:pPr>
            <a:r>
              <a:rPr lang="es-419">
                <a:effectLst/>
                <a:latin typeface="Montserrat" pitchFamily="2" charset="77"/>
              </a:rPr>
              <a:t>Será necesaria la participación transversal de expertos y programas de atención prenatal, obstetricia, pediatría e inmunización, independientemente del producto o productos elegidos.</a:t>
            </a:r>
          </a:p>
        </p:txBody>
      </p:sp>
      <p:sp>
        <p:nvSpPr>
          <p:cNvPr id="3" name="object 3"/>
          <p:cNvSpPr/>
          <p:nvPr/>
        </p:nvSpPr>
        <p:spPr>
          <a:xfrm>
            <a:off x="2404110" y="1392599"/>
            <a:ext cx="2347383" cy="2347383"/>
          </a:xfrm>
          <a:custGeom>
            <a:avLst/>
            <a:gdLst/>
            <a:ahLst/>
            <a:cxnLst/>
            <a:rect l="l" t="t" r="r" b="b"/>
            <a:pathLst>
              <a:path w="2816860" h="2816860">
                <a:moveTo>
                  <a:pt x="1408176" y="0"/>
                </a:moveTo>
                <a:lnTo>
                  <a:pt x="1359765" y="816"/>
                </a:lnTo>
                <a:lnTo>
                  <a:pt x="1311764" y="3248"/>
                </a:lnTo>
                <a:lnTo>
                  <a:pt x="1264198" y="7270"/>
                </a:lnTo>
                <a:lnTo>
                  <a:pt x="1217095" y="12855"/>
                </a:lnTo>
                <a:lnTo>
                  <a:pt x="1170480" y="19977"/>
                </a:lnTo>
                <a:lnTo>
                  <a:pt x="1124380" y="28609"/>
                </a:lnTo>
                <a:lnTo>
                  <a:pt x="1078821" y="38727"/>
                </a:lnTo>
                <a:lnTo>
                  <a:pt x="1033828" y="50302"/>
                </a:lnTo>
                <a:lnTo>
                  <a:pt x="989429" y="63310"/>
                </a:lnTo>
                <a:lnTo>
                  <a:pt x="945649" y="77723"/>
                </a:lnTo>
                <a:lnTo>
                  <a:pt x="902514" y="93517"/>
                </a:lnTo>
                <a:lnTo>
                  <a:pt x="860052" y="110664"/>
                </a:lnTo>
                <a:lnTo>
                  <a:pt x="818287" y="129138"/>
                </a:lnTo>
                <a:lnTo>
                  <a:pt x="777247" y="148913"/>
                </a:lnTo>
                <a:lnTo>
                  <a:pt x="736957" y="169963"/>
                </a:lnTo>
                <a:lnTo>
                  <a:pt x="697444" y="192261"/>
                </a:lnTo>
                <a:lnTo>
                  <a:pt x="658734" y="215782"/>
                </a:lnTo>
                <a:lnTo>
                  <a:pt x="620853" y="240499"/>
                </a:lnTo>
                <a:lnTo>
                  <a:pt x="583827" y="266386"/>
                </a:lnTo>
                <a:lnTo>
                  <a:pt x="547683" y="293417"/>
                </a:lnTo>
                <a:lnTo>
                  <a:pt x="512447" y="321565"/>
                </a:lnTo>
                <a:lnTo>
                  <a:pt x="478144" y="350805"/>
                </a:lnTo>
                <a:lnTo>
                  <a:pt x="444802" y="381109"/>
                </a:lnTo>
                <a:lnTo>
                  <a:pt x="412446" y="412453"/>
                </a:lnTo>
                <a:lnTo>
                  <a:pt x="381103" y="444809"/>
                </a:lnTo>
                <a:lnTo>
                  <a:pt x="350799" y="478151"/>
                </a:lnTo>
                <a:lnTo>
                  <a:pt x="321560" y="512454"/>
                </a:lnTo>
                <a:lnTo>
                  <a:pt x="293412" y="547691"/>
                </a:lnTo>
                <a:lnTo>
                  <a:pt x="266382" y="583835"/>
                </a:lnTo>
                <a:lnTo>
                  <a:pt x="240495" y="620861"/>
                </a:lnTo>
                <a:lnTo>
                  <a:pt x="215778" y="658743"/>
                </a:lnTo>
                <a:lnTo>
                  <a:pt x="192258" y="697453"/>
                </a:lnTo>
                <a:lnTo>
                  <a:pt x="169960" y="736967"/>
                </a:lnTo>
                <a:lnTo>
                  <a:pt x="148910" y="777257"/>
                </a:lnTo>
                <a:lnTo>
                  <a:pt x="129135" y="818298"/>
                </a:lnTo>
                <a:lnTo>
                  <a:pt x="110662" y="860062"/>
                </a:lnTo>
                <a:lnTo>
                  <a:pt x="93515" y="902525"/>
                </a:lnTo>
                <a:lnTo>
                  <a:pt x="77722" y="945660"/>
                </a:lnTo>
                <a:lnTo>
                  <a:pt x="63309" y="989440"/>
                </a:lnTo>
                <a:lnTo>
                  <a:pt x="50301" y="1033840"/>
                </a:lnTo>
                <a:lnTo>
                  <a:pt x="38726" y="1078833"/>
                </a:lnTo>
                <a:lnTo>
                  <a:pt x="28609" y="1124392"/>
                </a:lnTo>
                <a:lnTo>
                  <a:pt x="19976" y="1170493"/>
                </a:lnTo>
                <a:lnTo>
                  <a:pt x="12855" y="1217108"/>
                </a:lnTo>
                <a:lnTo>
                  <a:pt x="7270" y="1264211"/>
                </a:lnTo>
                <a:lnTo>
                  <a:pt x="3248" y="1311776"/>
                </a:lnTo>
                <a:lnTo>
                  <a:pt x="816" y="1359777"/>
                </a:lnTo>
                <a:lnTo>
                  <a:pt x="0" y="1408188"/>
                </a:lnTo>
                <a:lnTo>
                  <a:pt x="816" y="1456599"/>
                </a:lnTo>
                <a:lnTo>
                  <a:pt x="3248" y="1504600"/>
                </a:lnTo>
                <a:lnTo>
                  <a:pt x="7270" y="1552165"/>
                </a:lnTo>
                <a:lnTo>
                  <a:pt x="12855" y="1599268"/>
                </a:lnTo>
                <a:lnTo>
                  <a:pt x="19976" y="1645883"/>
                </a:lnTo>
                <a:lnTo>
                  <a:pt x="28609" y="1691984"/>
                </a:lnTo>
                <a:lnTo>
                  <a:pt x="38726" y="1737543"/>
                </a:lnTo>
                <a:lnTo>
                  <a:pt x="50301" y="1782536"/>
                </a:lnTo>
                <a:lnTo>
                  <a:pt x="63309" y="1826935"/>
                </a:lnTo>
                <a:lnTo>
                  <a:pt x="77722" y="1870715"/>
                </a:lnTo>
                <a:lnTo>
                  <a:pt x="93515" y="1913849"/>
                </a:lnTo>
                <a:lnTo>
                  <a:pt x="110662" y="1956312"/>
                </a:lnTo>
                <a:lnTo>
                  <a:pt x="129135" y="1998077"/>
                </a:lnTo>
                <a:lnTo>
                  <a:pt x="148910" y="2039117"/>
                </a:lnTo>
                <a:lnTo>
                  <a:pt x="169960" y="2079407"/>
                </a:lnTo>
                <a:lnTo>
                  <a:pt x="192258" y="2118920"/>
                </a:lnTo>
                <a:lnTo>
                  <a:pt x="215778" y="2157630"/>
                </a:lnTo>
                <a:lnTo>
                  <a:pt x="240495" y="2195511"/>
                </a:lnTo>
                <a:lnTo>
                  <a:pt x="266382" y="2232537"/>
                </a:lnTo>
                <a:lnTo>
                  <a:pt x="293412" y="2268681"/>
                </a:lnTo>
                <a:lnTo>
                  <a:pt x="321560" y="2303917"/>
                </a:lnTo>
                <a:lnTo>
                  <a:pt x="350799" y="2338220"/>
                </a:lnTo>
                <a:lnTo>
                  <a:pt x="381103" y="2371562"/>
                </a:lnTo>
                <a:lnTo>
                  <a:pt x="412446" y="2403917"/>
                </a:lnTo>
                <a:lnTo>
                  <a:pt x="444802" y="2435261"/>
                </a:lnTo>
                <a:lnTo>
                  <a:pt x="478144" y="2465565"/>
                </a:lnTo>
                <a:lnTo>
                  <a:pt x="512447" y="2494804"/>
                </a:lnTo>
                <a:lnTo>
                  <a:pt x="547683" y="2522952"/>
                </a:lnTo>
                <a:lnTo>
                  <a:pt x="583827" y="2549982"/>
                </a:lnTo>
                <a:lnTo>
                  <a:pt x="620853" y="2575869"/>
                </a:lnTo>
                <a:lnTo>
                  <a:pt x="658734" y="2600585"/>
                </a:lnTo>
                <a:lnTo>
                  <a:pt x="697444" y="2624106"/>
                </a:lnTo>
                <a:lnTo>
                  <a:pt x="736957" y="2646404"/>
                </a:lnTo>
                <a:lnTo>
                  <a:pt x="777247" y="2667454"/>
                </a:lnTo>
                <a:lnTo>
                  <a:pt x="818287" y="2687228"/>
                </a:lnTo>
                <a:lnTo>
                  <a:pt x="860052" y="2705702"/>
                </a:lnTo>
                <a:lnTo>
                  <a:pt x="902514" y="2722849"/>
                </a:lnTo>
                <a:lnTo>
                  <a:pt x="945649" y="2738642"/>
                </a:lnTo>
                <a:lnTo>
                  <a:pt x="989429" y="2753055"/>
                </a:lnTo>
                <a:lnTo>
                  <a:pt x="1033828" y="2766062"/>
                </a:lnTo>
                <a:lnTo>
                  <a:pt x="1078821" y="2777638"/>
                </a:lnTo>
                <a:lnTo>
                  <a:pt x="1124380" y="2787755"/>
                </a:lnTo>
                <a:lnTo>
                  <a:pt x="1170480" y="2796387"/>
                </a:lnTo>
                <a:lnTo>
                  <a:pt x="1217095" y="2803509"/>
                </a:lnTo>
                <a:lnTo>
                  <a:pt x="1264198" y="2809094"/>
                </a:lnTo>
                <a:lnTo>
                  <a:pt x="1311764" y="2813115"/>
                </a:lnTo>
                <a:lnTo>
                  <a:pt x="1359765" y="2815548"/>
                </a:lnTo>
                <a:lnTo>
                  <a:pt x="1408176" y="2816364"/>
                </a:lnTo>
                <a:lnTo>
                  <a:pt x="1456586" y="2815548"/>
                </a:lnTo>
                <a:lnTo>
                  <a:pt x="1504587" y="2813115"/>
                </a:lnTo>
                <a:lnTo>
                  <a:pt x="1552153" y="2809094"/>
                </a:lnTo>
                <a:lnTo>
                  <a:pt x="1599256" y="2803509"/>
                </a:lnTo>
                <a:lnTo>
                  <a:pt x="1645871" y="2796387"/>
                </a:lnTo>
                <a:lnTo>
                  <a:pt x="1691971" y="2787755"/>
                </a:lnTo>
                <a:lnTo>
                  <a:pt x="1737530" y="2777638"/>
                </a:lnTo>
                <a:lnTo>
                  <a:pt x="1782523" y="2766062"/>
                </a:lnTo>
                <a:lnTo>
                  <a:pt x="1826922" y="2753055"/>
                </a:lnTo>
                <a:lnTo>
                  <a:pt x="1870702" y="2738642"/>
                </a:lnTo>
                <a:lnTo>
                  <a:pt x="1913837" y="2722849"/>
                </a:lnTo>
                <a:lnTo>
                  <a:pt x="1956299" y="2705702"/>
                </a:lnTo>
                <a:lnTo>
                  <a:pt x="1998064" y="2687228"/>
                </a:lnTo>
                <a:lnTo>
                  <a:pt x="2039104" y="2667454"/>
                </a:lnTo>
                <a:lnTo>
                  <a:pt x="2079394" y="2646404"/>
                </a:lnTo>
                <a:lnTo>
                  <a:pt x="2118907" y="2624106"/>
                </a:lnTo>
                <a:lnTo>
                  <a:pt x="2157617" y="2600585"/>
                </a:lnTo>
                <a:lnTo>
                  <a:pt x="2195498" y="2575869"/>
                </a:lnTo>
                <a:lnTo>
                  <a:pt x="2232524" y="2549982"/>
                </a:lnTo>
                <a:lnTo>
                  <a:pt x="2268668" y="2522952"/>
                </a:lnTo>
                <a:lnTo>
                  <a:pt x="2303904" y="2494804"/>
                </a:lnTo>
                <a:lnTo>
                  <a:pt x="2338207" y="2465565"/>
                </a:lnTo>
                <a:lnTo>
                  <a:pt x="2371549" y="2435261"/>
                </a:lnTo>
                <a:lnTo>
                  <a:pt x="2403905" y="2403917"/>
                </a:lnTo>
                <a:lnTo>
                  <a:pt x="2435248" y="2371562"/>
                </a:lnTo>
                <a:lnTo>
                  <a:pt x="2465552" y="2338220"/>
                </a:lnTo>
                <a:lnTo>
                  <a:pt x="2494791" y="2303917"/>
                </a:lnTo>
                <a:lnTo>
                  <a:pt x="2522939" y="2268681"/>
                </a:lnTo>
                <a:lnTo>
                  <a:pt x="2549969" y="2232537"/>
                </a:lnTo>
                <a:lnTo>
                  <a:pt x="2575856" y="2195511"/>
                </a:lnTo>
                <a:lnTo>
                  <a:pt x="2600573" y="2157630"/>
                </a:lnTo>
                <a:lnTo>
                  <a:pt x="2624093" y="2118920"/>
                </a:lnTo>
                <a:lnTo>
                  <a:pt x="2646391" y="2079407"/>
                </a:lnTo>
                <a:lnTo>
                  <a:pt x="2667441" y="2039117"/>
                </a:lnTo>
                <a:lnTo>
                  <a:pt x="2687216" y="1998077"/>
                </a:lnTo>
                <a:lnTo>
                  <a:pt x="2705689" y="1956312"/>
                </a:lnTo>
                <a:lnTo>
                  <a:pt x="2722836" y="1913849"/>
                </a:lnTo>
                <a:lnTo>
                  <a:pt x="2738629" y="1870715"/>
                </a:lnTo>
                <a:lnTo>
                  <a:pt x="2753042" y="1826935"/>
                </a:lnTo>
                <a:lnTo>
                  <a:pt x="2766050" y="1782536"/>
                </a:lnTo>
                <a:lnTo>
                  <a:pt x="2777625" y="1737543"/>
                </a:lnTo>
                <a:lnTo>
                  <a:pt x="2787742" y="1691984"/>
                </a:lnTo>
                <a:lnTo>
                  <a:pt x="2796375" y="1645883"/>
                </a:lnTo>
                <a:lnTo>
                  <a:pt x="2803496" y="1599268"/>
                </a:lnTo>
                <a:lnTo>
                  <a:pt x="2809081" y="1552165"/>
                </a:lnTo>
                <a:lnTo>
                  <a:pt x="2813103" y="1504600"/>
                </a:lnTo>
                <a:lnTo>
                  <a:pt x="2815535" y="1456599"/>
                </a:lnTo>
                <a:lnTo>
                  <a:pt x="2816352" y="1408188"/>
                </a:lnTo>
                <a:lnTo>
                  <a:pt x="2815535" y="1359777"/>
                </a:lnTo>
                <a:lnTo>
                  <a:pt x="2813103" y="1311776"/>
                </a:lnTo>
                <a:lnTo>
                  <a:pt x="2809081" y="1264211"/>
                </a:lnTo>
                <a:lnTo>
                  <a:pt x="2803496" y="1217108"/>
                </a:lnTo>
                <a:lnTo>
                  <a:pt x="2796375" y="1170493"/>
                </a:lnTo>
                <a:lnTo>
                  <a:pt x="2787742" y="1124392"/>
                </a:lnTo>
                <a:lnTo>
                  <a:pt x="2777625" y="1078833"/>
                </a:lnTo>
                <a:lnTo>
                  <a:pt x="2766050" y="1033840"/>
                </a:lnTo>
                <a:lnTo>
                  <a:pt x="2753042" y="989440"/>
                </a:lnTo>
                <a:lnTo>
                  <a:pt x="2738629" y="945660"/>
                </a:lnTo>
                <a:lnTo>
                  <a:pt x="2722836" y="902525"/>
                </a:lnTo>
                <a:lnTo>
                  <a:pt x="2705689" y="860062"/>
                </a:lnTo>
                <a:lnTo>
                  <a:pt x="2687216" y="818298"/>
                </a:lnTo>
                <a:lnTo>
                  <a:pt x="2667441" y="777257"/>
                </a:lnTo>
                <a:lnTo>
                  <a:pt x="2646391" y="736967"/>
                </a:lnTo>
                <a:lnTo>
                  <a:pt x="2624093" y="697453"/>
                </a:lnTo>
                <a:lnTo>
                  <a:pt x="2600573" y="658743"/>
                </a:lnTo>
                <a:lnTo>
                  <a:pt x="2575856" y="620861"/>
                </a:lnTo>
                <a:lnTo>
                  <a:pt x="2549969" y="583835"/>
                </a:lnTo>
                <a:lnTo>
                  <a:pt x="2522939" y="547691"/>
                </a:lnTo>
                <a:lnTo>
                  <a:pt x="2494791" y="512454"/>
                </a:lnTo>
                <a:lnTo>
                  <a:pt x="2465552" y="478151"/>
                </a:lnTo>
                <a:lnTo>
                  <a:pt x="2435248" y="444809"/>
                </a:lnTo>
                <a:lnTo>
                  <a:pt x="2403905" y="412453"/>
                </a:lnTo>
                <a:lnTo>
                  <a:pt x="2371549" y="381109"/>
                </a:lnTo>
                <a:lnTo>
                  <a:pt x="2338207" y="350805"/>
                </a:lnTo>
                <a:lnTo>
                  <a:pt x="2303904" y="321565"/>
                </a:lnTo>
                <a:lnTo>
                  <a:pt x="2268668" y="293417"/>
                </a:lnTo>
                <a:lnTo>
                  <a:pt x="2232524" y="266386"/>
                </a:lnTo>
                <a:lnTo>
                  <a:pt x="2195498" y="240499"/>
                </a:lnTo>
                <a:lnTo>
                  <a:pt x="2157617" y="215782"/>
                </a:lnTo>
                <a:lnTo>
                  <a:pt x="2118907" y="192261"/>
                </a:lnTo>
                <a:lnTo>
                  <a:pt x="2079394" y="169963"/>
                </a:lnTo>
                <a:lnTo>
                  <a:pt x="2039104" y="148913"/>
                </a:lnTo>
                <a:lnTo>
                  <a:pt x="1998064" y="129138"/>
                </a:lnTo>
                <a:lnTo>
                  <a:pt x="1956299" y="110664"/>
                </a:lnTo>
                <a:lnTo>
                  <a:pt x="1913837" y="93517"/>
                </a:lnTo>
                <a:lnTo>
                  <a:pt x="1870702" y="77723"/>
                </a:lnTo>
                <a:lnTo>
                  <a:pt x="1826922" y="63310"/>
                </a:lnTo>
                <a:lnTo>
                  <a:pt x="1782523" y="50302"/>
                </a:lnTo>
                <a:lnTo>
                  <a:pt x="1737530" y="38727"/>
                </a:lnTo>
                <a:lnTo>
                  <a:pt x="1691971" y="28609"/>
                </a:lnTo>
                <a:lnTo>
                  <a:pt x="1645871" y="19977"/>
                </a:lnTo>
                <a:lnTo>
                  <a:pt x="1599256" y="12855"/>
                </a:lnTo>
                <a:lnTo>
                  <a:pt x="1552153" y="7270"/>
                </a:lnTo>
                <a:lnTo>
                  <a:pt x="1504587" y="3248"/>
                </a:lnTo>
                <a:lnTo>
                  <a:pt x="1456586" y="816"/>
                </a:lnTo>
                <a:lnTo>
                  <a:pt x="1408176" y="0"/>
                </a:lnTo>
                <a:close/>
              </a:path>
            </a:pathLst>
          </a:custGeom>
          <a:solidFill>
            <a:srgbClr val="E4EEF9"/>
          </a:solidFill>
        </p:spPr>
        <p:txBody>
          <a:bodyPr wrap="square" lIns="0" tIns="0" rIns="0" bIns="0" rtlCol="0"/>
          <a:lstStyle/>
          <a:p>
            <a:pPr algn="ctr"/>
            <a:endParaRPr sz="1500">
              <a:latin typeface="Corbel" panose="020B0503020204020204" pitchFamily="34" charset="0"/>
            </a:endParaRPr>
          </a:p>
        </p:txBody>
      </p:sp>
      <p:sp>
        <p:nvSpPr>
          <p:cNvPr id="4" name="object 4"/>
          <p:cNvSpPr/>
          <p:nvPr/>
        </p:nvSpPr>
        <p:spPr>
          <a:xfrm>
            <a:off x="5214620" y="2962321"/>
            <a:ext cx="2347383" cy="2347383"/>
          </a:xfrm>
          <a:custGeom>
            <a:avLst/>
            <a:gdLst/>
            <a:ahLst/>
            <a:cxnLst/>
            <a:rect l="l" t="t" r="r" b="b"/>
            <a:pathLst>
              <a:path w="2816859" h="2816859">
                <a:moveTo>
                  <a:pt x="1408176" y="0"/>
                </a:moveTo>
                <a:lnTo>
                  <a:pt x="1359765" y="816"/>
                </a:lnTo>
                <a:lnTo>
                  <a:pt x="1311764" y="3248"/>
                </a:lnTo>
                <a:lnTo>
                  <a:pt x="1264198" y="7270"/>
                </a:lnTo>
                <a:lnTo>
                  <a:pt x="1217095" y="12855"/>
                </a:lnTo>
                <a:lnTo>
                  <a:pt x="1170480" y="19977"/>
                </a:lnTo>
                <a:lnTo>
                  <a:pt x="1124380" y="28609"/>
                </a:lnTo>
                <a:lnTo>
                  <a:pt x="1078821" y="38727"/>
                </a:lnTo>
                <a:lnTo>
                  <a:pt x="1033828" y="50302"/>
                </a:lnTo>
                <a:lnTo>
                  <a:pt x="989429" y="63310"/>
                </a:lnTo>
                <a:lnTo>
                  <a:pt x="945649" y="77723"/>
                </a:lnTo>
                <a:lnTo>
                  <a:pt x="902514" y="93517"/>
                </a:lnTo>
                <a:lnTo>
                  <a:pt x="860052" y="110664"/>
                </a:lnTo>
                <a:lnTo>
                  <a:pt x="818287" y="129138"/>
                </a:lnTo>
                <a:lnTo>
                  <a:pt x="777247" y="148913"/>
                </a:lnTo>
                <a:lnTo>
                  <a:pt x="736957" y="169963"/>
                </a:lnTo>
                <a:lnTo>
                  <a:pt x="697444" y="192261"/>
                </a:lnTo>
                <a:lnTo>
                  <a:pt x="658734" y="215782"/>
                </a:lnTo>
                <a:lnTo>
                  <a:pt x="620853" y="240499"/>
                </a:lnTo>
                <a:lnTo>
                  <a:pt x="583827" y="266386"/>
                </a:lnTo>
                <a:lnTo>
                  <a:pt x="547683" y="293417"/>
                </a:lnTo>
                <a:lnTo>
                  <a:pt x="512447" y="321565"/>
                </a:lnTo>
                <a:lnTo>
                  <a:pt x="478144" y="350805"/>
                </a:lnTo>
                <a:lnTo>
                  <a:pt x="444802" y="381109"/>
                </a:lnTo>
                <a:lnTo>
                  <a:pt x="412446" y="412453"/>
                </a:lnTo>
                <a:lnTo>
                  <a:pt x="381103" y="444809"/>
                </a:lnTo>
                <a:lnTo>
                  <a:pt x="350799" y="478151"/>
                </a:lnTo>
                <a:lnTo>
                  <a:pt x="321560" y="512454"/>
                </a:lnTo>
                <a:lnTo>
                  <a:pt x="293412" y="547691"/>
                </a:lnTo>
                <a:lnTo>
                  <a:pt x="266382" y="583835"/>
                </a:lnTo>
                <a:lnTo>
                  <a:pt x="240495" y="620861"/>
                </a:lnTo>
                <a:lnTo>
                  <a:pt x="215778" y="658743"/>
                </a:lnTo>
                <a:lnTo>
                  <a:pt x="192258" y="697453"/>
                </a:lnTo>
                <a:lnTo>
                  <a:pt x="169960" y="736967"/>
                </a:lnTo>
                <a:lnTo>
                  <a:pt x="148910" y="777257"/>
                </a:lnTo>
                <a:lnTo>
                  <a:pt x="129135" y="818298"/>
                </a:lnTo>
                <a:lnTo>
                  <a:pt x="110662" y="860062"/>
                </a:lnTo>
                <a:lnTo>
                  <a:pt x="93515" y="902525"/>
                </a:lnTo>
                <a:lnTo>
                  <a:pt x="77722" y="945660"/>
                </a:lnTo>
                <a:lnTo>
                  <a:pt x="63309" y="989440"/>
                </a:lnTo>
                <a:lnTo>
                  <a:pt x="50301" y="1033840"/>
                </a:lnTo>
                <a:lnTo>
                  <a:pt x="38726" y="1078833"/>
                </a:lnTo>
                <a:lnTo>
                  <a:pt x="28609" y="1124392"/>
                </a:lnTo>
                <a:lnTo>
                  <a:pt x="19976" y="1170493"/>
                </a:lnTo>
                <a:lnTo>
                  <a:pt x="12855" y="1217108"/>
                </a:lnTo>
                <a:lnTo>
                  <a:pt x="7270" y="1264211"/>
                </a:lnTo>
                <a:lnTo>
                  <a:pt x="3248" y="1311776"/>
                </a:lnTo>
                <a:lnTo>
                  <a:pt x="816" y="1359777"/>
                </a:lnTo>
                <a:lnTo>
                  <a:pt x="0" y="1408188"/>
                </a:lnTo>
                <a:lnTo>
                  <a:pt x="816" y="1456599"/>
                </a:lnTo>
                <a:lnTo>
                  <a:pt x="3248" y="1504600"/>
                </a:lnTo>
                <a:lnTo>
                  <a:pt x="7270" y="1552165"/>
                </a:lnTo>
                <a:lnTo>
                  <a:pt x="12855" y="1599268"/>
                </a:lnTo>
                <a:lnTo>
                  <a:pt x="19976" y="1645883"/>
                </a:lnTo>
                <a:lnTo>
                  <a:pt x="28609" y="1691984"/>
                </a:lnTo>
                <a:lnTo>
                  <a:pt x="38726" y="1737543"/>
                </a:lnTo>
                <a:lnTo>
                  <a:pt x="50301" y="1782536"/>
                </a:lnTo>
                <a:lnTo>
                  <a:pt x="63309" y="1826935"/>
                </a:lnTo>
                <a:lnTo>
                  <a:pt x="77722" y="1870715"/>
                </a:lnTo>
                <a:lnTo>
                  <a:pt x="93515" y="1913849"/>
                </a:lnTo>
                <a:lnTo>
                  <a:pt x="110662" y="1956312"/>
                </a:lnTo>
                <a:lnTo>
                  <a:pt x="129135" y="1998077"/>
                </a:lnTo>
                <a:lnTo>
                  <a:pt x="148910" y="2039117"/>
                </a:lnTo>
                <a:lnTo>
                  <a:pt x="169960" y="2079407"/>
                </a:lnTo>
                <a:lnTo>
                  <a:pt x="192258" y="2118920"/>
                </a:lnTo>
                <a:lnTo>
                  <a:pt x="215778" y="2157630"/>
                </a:lnTo>
                <a:lnTo>
                  <a:pt x="240495" y="2195511"/>
                </a:lnTo>
                <a:lnTo>
                  <a:pt x="266382" y="2232537"/>
                </a:lnTo>
                <a:lnTo>
                  <a:pt x="293412" y="2268681"/>
                </a:lnTo>
                <a:lnTo>
                  <a:pt x="321560" y="2303917"/>
                </a:lnTo>
                <a:lnTo>
                  <a:pt x="350799" y="2338220"/>
                </a:lnTo>
                <a:lnTo>
                  <a:pt x="381103" y="2371562"/>
                </a:lnTo>
                <a:lnTo>
                  <a:pt x="412446" y="2403917"/>
                </a:lnTo>
                <a:lnTo>
                  <a:pt x="444802" y="2435261"/>
                </a:lnTo>
                <a:lnTo>
                  <a:pt x="478144" y="2465565"/>
                </a:lnTo>
                <a:lnTo>
                  <a:pt x="512447" y="2494804"/>
                </a:lnTo>
                <a:lnTo>
                  <a:pt x="547683" y="2522952"/>
                </a:lnTo>
                <a:lnTo>
                  <a:pt x="583827" y="2549982"/>
                </a:lnTo>
                <a:lnTo>
                  <a:pt x="620853" y="2575869"/>
                </a:lnTo>
                <a:lnTo>
                  <a:pt x="658734" y="2600585"/>
                </a:lnTo>
                <a:lnTo>
                  <a:pt x="697444" y="2624106"/>
                </a:lnTo>
                <a:lnTo>
                  <a:pt x="736957" y="2646404"/>
                </a:lnTo>
                <a:lnTo>
                  <a:pt x="777247" y="2667454"/>
                </a:lnTo>
                <a:lnTo>
                  <a:pt x="818287" y="2687228"/>
                </a:lnTo>
                <a:lnTo>
                  <a:pt x="860052" y="2705702"/>
                </a:lnTo>
                <a:lnTo>
                  <a:pt x="902514" y="2722849"/>
                </a:lnTo>
                <a:lnTo>
                  <a:pt x="945649" y="2738642"/>
                </a:lnTo>
                <a:lnTo>
                  <a:pt x="989429" y="2753055"/>
                </a:lnTo>
                <a:lnTo>
                  <a:pt x="1033828" y="2766062"/>
                </a:lnTo>
                <a:lnTo>
                  <a:pt x="1078821" y="2777638"/>
                </a:lnTo>
                <a:lnTo>
                  <a:pt x="1124380" y="2787755"/>
                </a:lnTo>
                <a:lnTo>
                  <a:pt x="1170480" y="2796387"/>
                </a:lnTo>
                <a:lnTo>
                  <a:pt x="1217095" y="2803509"/>
                </a:lnTo>
                <a:lnTo>
                  <a:pt x="1264198" y="2809094"/>
                </a:lnTo>
                <a:lnTo>
                  <a:pt x="1311764" y="2813115"/>
                </a:lnTo>
                <a:lnTo>
                  <a:pt x="1359765" y="2815548"/>
                </a:lnTo>
                <a:lnTo>
                  <a:pt x="1408176" y="2816364"/>
                </a:lnTo>
                <a:lnTo>
                  <a:pt x="1456586" y="2815548"/>
                </a:lnTo>
                <a:lnTo>
                  <a:pt x="1504587" y="2813115"/>
                </a:lnTo>
                <a:lnTo>
                  <a:pt x="1552153" y="2809094"/>
                </a:lnTo>
                <a:lnTo>
                  <a:pt x="1599256" y="2803509"/>
                </a:lnTo>
                <a:lnTo>
                  <a:pt x="1645871" y="2796387"/>
                </a:lnTo>
                <a:lnTo>
                  <a:pt x="1691971" y="2787755"/>
                </a:lnTo>
                <a:lnTo>
                  <a:pt x="1737530" y="2777638"/>
                </a:lnTo>
                <a:lnTo>
                  <a:pt x="1782523" y="2766062"/>
                </a:lnTo>
                <a:lnTo>
                  <a:pt x="1826922" y="2753055"/>
                </a:lnTo>
                <a:lnTo>
                  <a:pt x="1870702" y="2738642"/>
                </a:lnTo>
                <a:lnTo>
                  <a:pt x="1913837" y="2722849"/>
                </a:lnTo>
                <a:lnTo>
                  <a:pt x="1956299" y="2705702"/>
                </a:lnTo>
                <a:lnTo>
                  <a:pt x="1998064" y="2687228"/>
                </a:lnTo>
                <a:lnTo>
                  <a:pt x="2039104" y="2667454"/>
                </a:lnTo>
                <a:lnTo>
                  <a:pt x="2079394" y="2646404"/>
                </a:lnTo>
                <a:lnTo>
                  <a:pt x="2118907" y="2624106"/>
                </a:lnTo>
                <a:lnTo>
                  <a:pt x="2157617" y="2600585"/>
                </a:lnTo>
                <a:lnTo>
                  <a:pt x="2195498" y="2575869"/>
                </a:lnTo>
                <a:lnTo>
                  <a:pt x="2232524" y="2549982"/>
                </a:lnTo>
                <a:lnTo>
                  <a:pt x="2268668" y="2522952"/>
                </a:lnTo>
                <a:lnTo>
                  <a:pt x="2303904" y="2494804"/>
                </a:lnTo>
                <a:lnTo>
                  <a:pt x="2338207" y="2465565"/>
                </a:lnTo>
                <a:lnTo>
                  <a:pt x="2371549" y="2435261"/>
                </a:lnTo>
                <a:lnTo>
                  <a:pt x="2403905" y="2403917"/>
                </a:lnTo>
                <a:lnTo>
                  <a:pt x="2435248" y="2371562"/>
                </a:lnTo>
                <a:lnTo>
                  <a:pt x="2465552" y="2338220"/>
                </a:lnTo>
                <a:lnTo>
                  <a:pt x="2494791" y="2303917"/>
                </a:lnTo>
                <a:lnTo>
                  <a:pt x="2522939" y="2268681"/>
                </a:lnTo>
                <a:lnTo>
                  <a:pt x="2549969" y="2232537"/>
                </a:lnTo>
                <a:lnTo>
                  <a:pt x="2575856" y="2195511"/>
                </a:lnTo>
                <a:lnTo>
                  <a:pt x="2600573" y="2157630"/>
                </a:lnTo>
                <a:lnTo>
                  <a:pt x="2624093" y="2118920"/>
                </a:lnTo>
                <a:lnTo>
                  <a:pt x="2646391" y="2079407"/>
                </a:lnTo>
                <a:lnTo>
                  <a:pt x="2667441" y="2039117"/>
                </a:lnTo>
                <a:lnTo>
                  <a:pt x="2687216" y="1998077"/>
                </a:lnTo>
                <a:lnTo>
                  <a:pt x="2705689" y="1956312"/>
                </a:lnTo>
                <a:lnTo>
                  <a:pt x="2722836" y="1913849"/>
                </a:lnTo>
                <a:lnTo>
                  <a:pt x="2738629" y="1870715"/>
                </a:lnTo>
                <a:lnTo>
                  <a:pt x="2753042" y="1826935"/>
                </a:lnTo>
                <a:lnTo>
                  <a:pt x="2766050" y="1782536"/>
                </a:lnTo>
                <a:lnTo>
                  <a:pt x="2777625" y="1737543"/>
                </a:lnTo>
                <a:lnTo>
                  <a:pt x="2787742" y="1691984"/>
                </a:lnTo>
                <a:lnTo>
                  <a:pt x="2796375" y="1645883"/>
                </a:lnTo>
                <a:lnTo>
                  <a:pt x="2803496" y="1599268"/>
                </a:lnTo>
                <a:lnTo>
                  <a:pt x="2809081" y="1552165"/>
                </a:lnTo>
                <a:lnTo>
                  <a:pt x="2813103" y="1504600"/>
                </a:lnTo>
                <a:lnTo>
                  <a:pt x="2815535" y="1456599"/>
                </a:lnTo>
                <a:lnTo>
                  <a:pt x="2816352" y="1408188"/>
                </a:lnTo>
                <a:lnTo>
                  <a:pt x="2815535" y="1359777"/>
                </a:lnTo>
                <a:lnTo>
                  <a:pt x="2813103" y="1311776"/>
                </a:lnTo>
                <a:lnTo>
                  <a:pt x="2809081" y="1264211"/>
                </a:lnTo>
                <a:lnTo>
                  <a:pt x="2803496" y="1217108"/>
                </a:lnTo>
                <a:lnTo>
                  <a:pt x="2796375" y="1170493"/>
                </a:lnTo>
                <a:lnTo>
                  <a:pt x="2787742" y="1124392"/>
                </a:lnTo>
                <a:lnTo>
                  <a:pt x="2777625" y="1078833"/>
                </a:lnTo>
                <a:lnTo>
                  <a:pt x="2766050" y="1033840"/>
                </a:lnTo>
                <a:lnTo>
                  <a:pt x="2753042" y="989440"/>
                </a:lnTo>
                <a:lnTo>
                  <a:pt x="2738629" y="945660"/>
                </a:lnTo>
                <a:lnTo>
                  <a:pt x="2722836" y="902525"/>
                </a:lnTo>
                <a:lnTo>
                  <a:pt x="2705689" y="860062"/>
                </a:lnTo>
                <a:lnTo>
                  <a:pt x="2687216" y="818298"/>
                </a:lnTo>
                <a:lnTo>
                  <a:pt x="2667441" y="777257"/>
                </a:lnTo>
                <a:lnTo>
                  <a:pt x="2646391" y="736967"/>
                </a:lnTo>
                <a:lnTo>
                  <a:pt x="2624093" y="697453"/>
                </a:lnTo>
                <a:lnTo>
                  <a:pt x="2600573" y="658743"/>
                </a:lnTo>
                <a:lnTo>
                  <a:pt x="2575856" y="620861"/>
                </a:lnTo>
                <a:lnTo>
                  <a:pt x="2549969" y="583835"/>
                </a:lnTo>
                <a:lnTo>
                  <a:pt x="2522939" y="547691"/>
                </a:lnTo>
                <a:lnTo>
                  <a:pt x="2494791" y="512454"/>
                </a:lnTo>
                <a:lnTo>
                  <a:pt x="2465552" y="478151"/>
                </a:lnTo>
                <a:lnTo>
                  <a:pt x="2435248" y="444809"/>
                </a:lnTo>
                <a:lnTo>
                  <a:pt x="2403905" y="412453"/>
                </a:lnTo>
                <a:lnTo>
                  <a:pt x="2371549" y="381109"/>
                </a:lnTo>
                <a:lnTo>
                  <a:pt x="2338207" y="350805"/>
                </a:lnTo>
                <a:lnTo>
                  <a:pt x="2303904" y="321565"/>
                </a:lnTo>
                <a:lnTo>
                  <a:pt x="2268668" y="293417"/>
                </a:lnTo>
                <a:lnTo>
                  <a:pt x="2232524" y="266386"/>
                </a:lnTo>
                <a:lnTo>
                  <a:pt x="2195498" y="240499"/>
                </a:lnTo>
                <a:lnTo>
                  <a:pt x="2157617" y="215782"/>
                </a:lnTo>
                <a:lnTo>
                  <a:pt x="2118907" y="192261"/>
                </a:lnTo>
                <a:lnTo>
                  <a:pt x="2079394" y="169963"/>
                </a:lnTo>
                <a:lnTo>
                  <a:pt x="2039104" y="148913"/>
                </a:lnTo>
                <a:lnTo>
                  <a:pt x="1998064" y="129138"/>
                </a:lnTo>
                <a:lnTo>
                  <a:pt x="1956299" y="110664"/>
                </a:lnTo>
                <a:lnTo>
                  <a:pt x="1913837" y="93517"/>
                </a:lnTo>
                <a:lnTo>
                  <a:pt x="1870702" y="77723"/>
                </a:lnTo>
                <a:lnTo>
                  <a:pt x="1826922" y="63310"/>
                </a:lnTo>
                <a:lnTo>
                  <a:pt x="1782523" y="50302"/>
                </a:lnTo>
                <a:lnTo>
                  <a:pt x="1737530" y="38727"/>
                </a:lnTo>
                <a:lnTo>
                  <a:pt x="1691971" y="28609"/>
                </a:lnTo>
                <a:lnTo>
                  <a:pt x="1645871" y="19977"/>
                </a:lnTo>
                <a:lnTo>
                  <a:pt x="1599256" y="12855"/>
                </a:lnTo>
                <a:lnTo>
                  <a:pt x="1552153" y="7270"/>
                </a:lnTo>
                <a:lnTo>
                  <a:pt x="1504587" y="3248"/>
                </a:lnTo>
                <a:lnTo>
                  <a:pt x="1456586" y="816"/>
                </a:lnTo>
                <a:lnTo>
                  <a:pt x="1408176" y="0"/>
                </a:lnTo>
                <a:close/>
              </a:path>
            </a:pathLst>
          </a:custGeom>
          <a:solidFill>
            <a:srgbClr val="E5DDE7"/>
          </a:solidFill>
        </p:spPr>
        <p:txBody>
          <a:bodyPr wrap="square" lIns="0" tIns="0" rIns="0" bIns="0" rtlCol="0"/>
          <a:lstStyle/>
          <a:p>
            <a:pPr algn="ctr"/>
            <a:endParaRPr sz="1500">
              <a:latin typeface="Corbel" panose="020B0503020204020204" pitchFamily="34" charset="0"/>
            </a:endParaRPr>
          </a:p>
        </p:txBody>
      </p:sp>
      <p:sp>
        <p:nvSpPr>
          <p:cNvPr id="5" name="object 5"/>
          <p:cNvSpPr txBox="1"/>
          <p:nvPr/>
        </p:nvSpPr>
        <p:spPr>
          <a:xfrm>
            <a:off x="5553204" y="4612123"/>
            <a:ext cx="1852249" cy="305169"/>
          </a:xfrm>
          <a:prstGeom prst="rect">
            <a:avLst/>
          </a:prstGeom>
        </p:spPr>
        <p:txBody>
          <a:bodyPr vert="horz" wrap="square" lIns="0" tIns="10054" rIns="0" bIns="0" rtlCol="0">
            <a:spAutoFit/>
          </a:bodyPr>
          <a:lstStyle/>
          <a:p>
            <a:pPr marR="78314" algn="ctr">
              <a:spcBef>
                <a:spcPts val="79"/>
              </a:spcBef>
            </a:pPr>
            <a:r>
              <a:rPr lang="es-419" sz="1917" b="1">
                <a:solidFill>
                  <a:srgbClr val="672672"/>
                </a:solidFill>
                <a:latin typeface="Corbel" panose="020B0503020204020204" pitchFamily="34" charset="0"/>
                <a:cs typeface="Montserrat-SemiBold"/>
              </a:rPr>
              <a:t>Prevención del VSR</a:t>
            </a:r>
          </a:p>
        </p:txBody>
      </p:sp>
      <p:sp>
        <p:nvSpPr>
          <p:cNvPr id="6" name="object 6"/>
          <p:cNvSpPr txBox="1"/>
          <p:nvPr/>
        </p:nvSpPr>
        <p:spPr>
          <a:xfrm>
            <a:off x="2155826" y="2833477"/>
            <a:ext cx="2843742" cy="305169"/>
          </a:xfrm>
          <a:prstGeom prst="rect">
            <a:avLst/>
          </a:prstGeom>
        </p:spPr>
        <p:txBody>
          <a:bodyPr vert="horz" wrap="square" lIns="0" tIns="10054" rIns="0" bIns="0" rtlCol="0">
            <a:spAutoFit/>
          </a:bodyPr>
          <a:lstStyle/>
          <a:p>
            <a:pPr marL="4763" marR="4233" indent="6350" algn="ctr">
              <a:spcBef>
                <a:spcPts val="79"/>
              </a:spcBef>
            </a:pPr>
            <a:r>
              <a:rPr lang="es-419" sz="1917" b="1">
                <a:solidFill>
                  <a:srgbClr val="0093D5"/>
                </a:solidFill>
                <a:latin typeface="Corbel" panose="020B0503020204020204" pitchFamily="34" charset="0"/>
                <a:cs typeface="Montserrat-SemiBold"/>
              </a:rPr>
              <a:t>PEI</a:t>
            </a:r>
          </a:p>
        </p:txBody>
      </p:sp>
      <p:sp>
        <p:nvSpPr>
          <p:cNvPr id="7" name="object 7"/>
          <p:cNvSpPr/>
          <p:nvPr/>
        </p:nvSpPr>
        <p:spPr>
          <a:xfrm>
            <a:off x="8014970" y="1392599"/>
            <a:ext cx="2347383" cy="2347383"/>
          </a:xfrm>
          <a:custGeom>
            <a:avLst/>
            <a:gdLst/>
            <a:ahLst/>
            <a:cxnLst/>
            <a:rect l="l" t="t" r="r" b="b"/>
            <a:pathLst>
              <a:path w="2816859" h="2816860">
                <a:moveTo>
                  <a:pt x="1408176" y="0"/>
                </a:moveTo>
                <a:lnTo>
                  <a:pt x="1359765" y="816"/>
                </a:lnTo>
                <a:lnTo>
                  <a:pt x="1311764" y="3248"/>
                </a:lnTo>
                <a:lnTo>
                  <a:pt x="1264198" y="7270"/>
                </a:lnTo>
                <a:lnTo>
                  <a:pt x="1217095" y="12855"/>
                </a:lnTo>
                <a:lnTo>
                  <a:pt x="1170480" y="19977"/>
                </a:lnTo>
                <a:lnTo>
                  <a:pt x="1124380" y="28609"/>
                </a:lnTo>
                <a:lnTo>
                  <a:pt x="1078821" y="38727"/>
                </a:lnTo>
                <a:lnTo>
                  <a:pt x="1033828" y="50302"/>
                </a:lnTo>
                <a:lnTo>
                  <a:pt x="989429" y="63310"/>
                </a:lnTo>
                <a:lnTo>
                  <a:pt x="945649" y="77723"/>
                </a:lnTo>
                <a:lnTo>
                  <a:pt x="902514" y="93517"/>
                </a:lnTo>
                <a:lnTo>
                  <a:pt x="860052" y="110664"/>
                </a:lnTo>
                <a:lnTo>
                  <a:pt x="818287" y="129138"/>
                </a:lnTo>
                <a:lnTo>
                  <a:pt x="777247" y="148913"/>
                </a:lnTo>
                <a:lnTo>
                  <a:pt x="736957" y="169963"/>
                </a:lnTo>
                <a:lnTo>
                  <a:pt x="697444" y="192261"/>
                </a:lnTo>
                <a:lnTo>
                  <a:pt x="658734" y="215782"/>
                </a:lnTo>
                <a:lnTo>
                  <a:pt x="620853" y="240499"/>
                </a:lnTo>
                <a:lnTo>
                  <a:pt x="583827" y="266386"/>
                </a:lnTo>
                <a:lnTo>
                  <a:pt x="547683" y="293417"/>
                </a:lnTo>
                <a:lnTo>
                  <a:pt x="512447" y="321565"/>
                </a:lnTo>
                <a:lnTo>
                  <a:pt x="478144" y="350805"/>
                </a:lnTo>
                <a:lnTo>
                  <a:pt x="444802" y="381109"/>
                </a:lnTo>
                <a:lnTo>
                  <a:pt x="412446" y="412453"/>
                </a:lnTo>
                <a:lnTo>
                  <a:pt x="381103" y="444809"/>
                </a:lnTo>
                <a:lnTo>
                  <a:pt x="350799" y="478151"/>
                </a:lnTo>
                <a:lnTo>
                  <a:pt x="321560" y="512454"/>
                </a:lnTo>
                <a:lnTo>
                  <a:pt x="293412" y="547691"/>
                </a:lnTo>
                <a:lnTo>
                  <a:pt x="266382" y="583835"/>
                </a:lnTo>
                <a:lnTo>
                  <a:pt x="240495" y="620861"/>
                </a:lnTo>
                <a:lnTo>
                  <a:pt x="215778" y="658743"/>
                </a:lnTo>
                <a:lnTo>
                  <a:pt x="192258" y="697453"/>
                </a:lnTo>
                <a:lnTo>
                  <a:pt x="169960" y="736967"/>
                </a:lnTo>
                <a:lnTo>
                  <a:pt x="148910" y="777257"/>
                </a:lnTo>
                <a:lnTo>
                  <a:pt x="129135" y="818298"/>
                </a:lnTo>
                <a:lnTo>
                  <a:pt x="110662" y="860062"/>
                </a:lnTo>
                <a:lnTo>
                  <a:pt x="93515" y="902525"/>
                </a:lnTo>
                <a:lnTo>
                  <a:pt x="77722" y="945660"/>
                </a:lnTo>
                <a:lnTo>
                  <a:pt x="63309" y="989440"/>
                </a:lnTo>
                <a:lnTo>
                  <a:pt x="50301" y="1033840"/>
                </a:lnTo>
                <a:lnTo>
                  <a:pt x="38726" y="1078833"/>
                </a:lnTo>
                <a:lnTo>
                  <a:pt x="28609" y="1124392"/>
                </a:lnTo>
                <a:lnTo>
                  <a:pt x="19976" y="1170493"/>
                </a:lnTo>
                <a:lnTo>
                  <a:pt x="12855" y="1217108"/>
                </a:lnTo>
                <a:lnTo>
                  <a:pt x="7270" y="1264211"/>
                </a:lnTo>
                <a:lnTo>
                  <a:pt x="3248" y="1311776"/>
                </a:lnTo>
                <a:lnTo>
                  <a:pt x="816" y="1359777"/>
                </a:lnTo>
                <a:lnTo>
                  <a:pt x="0" y="1408188"/>
                </a:lnTo>
                <a:lnTo>
                  <a:pt x="816" y="1456599"/>
                </a:lnTo>
                <a:lnTo>
                  <a:pt x="3248" y="1504600"/>
                </a:lnTo>
                <a:lnTo>
                  <a:pt x="7270" y="1552165"/>
                </a:lnTo>
                <a:lnTo>
                  <a:pt x="12855" y="1599268"/>
                </a:lnTo>
                <a:lnTo>
                  <a:pt x="19976" y="1645883"/>
                </a:lnTo>
                <a:lnTo>
                  <a:pt x="28609" y="1691984"/>
                </a:lnTo>
                <a:lnTo>
                  <a:pt x="38726" y="1737543"/>
                </a:lnTo>
                <a:lnTo>
                  <a:pt x="50301" y="1782536"/>
                </a:lnTo>
                <a:lnTo>
                  <a:pt x="63309" y="1826935"/>
                </a:lnTo>
                <a:lnTo>
                  <a:pt x="77722" y="1870715"/>
                </a:lnTo>
                <a:lnTo>
                  <a:pt x="93515" y="1913849"/>
                </a:lnTo>
                <a:lnTo>
                  <a:pt x="110662" y="1956312"/>
                </a:lnTo>
                <a:lnTo>
                  <a:pt x="129135" y="1998077"/>
                </a:lnTo>
                <a:lnTo>
                  <a:pt x="148910" y="2039117"/>
                </a:lnTo>
                <a:lnTo>
                  <a:pt x="169960" y="2079407"/>
                </a:lnTo>
                <a:lnTo>
                  <a:pt x="192258" y="2118920"/>
                </a:lnTo>
                <a:lnTo>
                  <a:pt x="215778" y="2157630"/>
                </a:lnTo>
                <a:lnTo>
                  <a:pt x="240495" y="2195511"/>
                </a:lnTo>
                <a:lnTo>
                  <a:pt x="266382" y="2232537"/>
                </a:lnTo>
                <a:lnTo>
                  <a:pt x="293412" y="2268681"/>
                </a:lnTo>
                <a:lnTo>
                  <a:pt x="321560" y="2303917"/>
                </a:lnTo>
                <a:lnTo>
                  <a:pt x="350799" y="2338220"/>
                </a:lnTo>
                <a:lnTo>
                  <a:pt x="381103" y="2371562"/>
                </a:lnTo>
                <a:lnTo>
                  <a:pt x="412446" y="2403917"/>
                </a:lnTo>
                <a:lnTo>
                  <a:pt x="444802" y="2435261"/>
                </a:lnTo>
                <a:lnTo>
                  <a:pt x="478144" y="2465565"/>
                </a:lnTo>
                <a:lnTo>
                  <a:pt x="512447" y="2494804"/>
                </a:lnTo>
                <a:lnTo>
                  <a:pt x="547683" y="2522952"/>
                </a:lnTo>
                <a:lnTo>
                  <a:pt x="583827" y="2549982"/>
                </a:lnTo>
                <a:lnTo>
                  <a:pt x="620853" y="2575869"/>
                </a:lnTo>
                <a:lnTo>
                  <a:pt x="658734" y="2600585"/>
                </a:lnTo>
                <a:lnTo>
                  <a:pt x="697444" y="2624106"/>
                </a:lnTo>
                <a:lnTo>
                  <a:pt x="736957" y="2646404"/>
                </a:lnTo>
                <a:lnTo>
                  <a:pt x="777247" y="2667454"/>
                </a:lnTo>
                <a:lnTo>
                  <a:pt x="818287" y="2687228"/>
                </a:lnTo>
                <a:lnTo>
                  <a:pt x="860052" y="2705702"/>
                </a:lnTo>
                <a:lnTo>
                  <a:pt x="902514" y="2722849"/>
                </a:lnTo>
                <a:lnTo>
                  <a:pt x="945649" y="2738642"/>
                </a:lnTo>
                <a:lnTo>
                  <a:pt x="989429" y="2753055"/>
                </a:lnTo>
                <a:lnTo>
                  <a:pt x="1033828" y="2766062"/>
                </a:lnTo>
                <a:lnTo>
                  <a:pt x="1078821" y="2777638"/>
                </a:lnTo>
                <a:lnTo>
                  <a:pt x="1124380" y="2787755"/>
                </a:lnTo>
                <a:lnTo>
                  <a:pt x="1170480" y="2796387"/>
                </a:lnTo>
                <a:lnTo>
                  <a:pt x="1217095" y="2803509"/>
                </a:lnTo>
                <a:lnTo>
                  <a:pt x="1264198" y="2809094"/>
                </a:lnTo>
                <a:lnTo>
                  <a:pt x="1311764" y="2813115"/>
                </a:lnTo>
                <a:lnTo>
                  <a:pt x="1359765" y="2815548"/>
                </a:lnTo>
                <a:lnTo>
                  <a:pt x="1408176" y="2816364"/>
                </a:lnTo>
                <a:lnTo>
                  <a:pt x="1456586" y="2815548"/>
                </a:lnTo>
                <a:lnTo>
                  <a:pt x="1504587" y="2813115"/>
                </a:lnTo>
                <a:lnTo>
                  <a:pt x="1552153" y="2809094"/>
                </a:lnTo>
                <a:lnTo>
                  <a:pt x="1599256" y="2803509"/>
                </a:lnTo>
                <a:lnTo>
                  <a:pt x="1645871" y="2796387"/>
                </a:lnTo>
                <a:lnTo>
                  <a:pt x="1691971" y="2787755"/>
                </a:lnTo>
                <a:lnTo>
                  <a:pt x="1737530" y="2777638"/>
                </a:lnTo>
                <a:lnTo>
                  <a:pt x="1782523" y="2766062"/>
                </a:lnTo>
                <a:lnTo>
                  <a:pt x="1826922" y="2753055"/>
                </a:lnTo>
                <a:lnTo>
                  <a:pt x="1870702" y="2738642"/>
                </a:lnTo>
                <a:lnTo>
                  <a:pt x="1913837" y="2722849"/>
                </a:lnTo>
                <a:lnTo>
                  <a:pt x="1956299" y="2705702"/>
                </a:lnTo>
                <a:lnTo>
                  <a:pt x="1998064" y="2687228"/>
                </a:lnTo>
                <a:lnTo>
                  <a:pt x="2039104" y="2667454"/>
                </a:lnTo>
                <a:lnTo>
                  <a:pt x="2079394" y="2646404"/>
                </a:lnTo>
                <a:lnTo>
                  <a:pt x="2118907" y="2624106"/>
                </a:lnTo>
                <a:lnTo>
                  <a:pt x="2157617" y="2600585"/>
                </a:lnTo>
                <a:lnTo>
                  <a:pt x="2195498" y="2575869"/>
                </a:lnTo>
                <a:lnTo>
                  <a:pt x="2232524" y="2549982"/>
                </a:lnTo>
                <a:lnTo>
                  <a:pt x="2268668" y="2522952"/>
                </a:lnTo>
                <a:lnTo>
                  <a:pt x="2303904" y="2494804"/>
                </a:lnTo>
                <a:lnTo>
                  <a:pt x="2338207" y="2465565"/>
                </a:lnTo>
                <a:lnTo>
                  <a:pt x="2371549" y="2435261"/>
                </a:lnTo>
                <a:lnTo>
                  <a:pt x="2403905" y="2403917"/>
                </a:lnTo>
                <a:lnTo>
                  <a:pt x="2435248" y="2371562"/>
                </a:lnTo>
                <a:lnTo>
                  <a:pt x="2465552" y="2338220"/>
                </a:lnTo>
                <a:lnTo>
                  <a:pt x="2494791" y="2303917"/>
                </a:lnTo>
                <a:lnTo>
                  <a:pt x="2522939" y="2268681"/>
                </a:lnTo>
                <a:lnTo>
                  <a:pt x="2549969" y="2232537"/>
                </a:lnTo>
                <a:lnTo>
                  <a:pt x="2575856" y="2195511"/>
                </a:lnTo>
                <a:lnTo>
                  <a:pt x="2600573" y="2157630"/>
                </a:lnTo>
                <a:lnTo>
                  <a:pt x="2624093" y="2118920"/>
                </a:lnTo>
                <a:lnTo>
                  <a:pt x="2646391" y="2079407"/>
                </a:lnTo>
                <a:lnTo>
                  <a:pt x="2667441" y="2039117"/>
                </a:lnTo>
                <a:lnTo>
                  <a:pt x="2687216" y="1998077"/>
                </a:lnTo>
                <a:lnTo>
                  <a:pt x="2705689" y="1956312"/>
                </a:lnTo>
                <a:lnTo>
                  <a:pt x="2722836" y="1913849"/>
                </a:lnTo>
                <a:lnTo>
                  <a:pt x="2738629" y="1870715"/>
                </a:lnTo>
                <a:lnTo>
                  <a:pt x="2753042" y="1826935"/>
                </a:lnTo>
                <a:lnTo>
                  <a:pt x="2766050" y="1782536"/>
                </a:lnTo>
                <a:lnTo>
                  <a:pt x="2777625" y="1737543"/>
                </a:lnTo>
                <a:lnTo>
                  <a:pt x="2787742" y="1691984"/>
                </a:lnTo>
                <a:lnTo>
                  <a:pt x="2796375" y="1645883"/>
                </a:lnTo>
                <a:lnTo>
                  <a:pt x="2803496" y="1599268"/>
                </a:lnTo>
                <a:lnTo>
                  <a:pt x="2809081" y="1552165"/>
                </a:lnTo>
                <a:lnTo>
                  <a:pt x="2813103" y="1504600"/>
                </a:lnTo>
                <a:lnTo>
                  <a:pt x="2815535" y="1456599"/>
                </a:lnTo>
                <a:lnTo>
                  <a:pt x="2816352" y="1408188"/>
                </a:lnTo>
                <a:lnTo>
                  <a:pt x="2815535" y="1359777"/>
                </a:lnTo>
                <a:lnTo>
                  <a:pt x="2813103" y="1311776"/>
                </a:lnTo>
                <a:lnTo>
                  <a:pt x="2809081" y="1264211"/>
                </a:lnTo>
                <a:lnTo>
                  <a:pt x="2803496" y="1217108"/>
                </a:lnTo>
                <a:lnTo>
                  <a:pt x="2796375" y="1170493"/>
                </a:lnTo>
                <a:lnTo>
                  <a:pt x="2787742" y="1124392"/>
                </a:lnTo>
                <a:lnTo>
                  <a:pt x="2777625" y="1078833"/>
                </a:lnTo>
                <a:lnTo>
                  <a:pt x="2766050" y="1033840"/>
                </a:lnTo>
                <a:lnTo>
                  <a:pt x="2753042" y="989440"/>
                </a:lnTo>
                <a:lnTo>
                  <a:pt x="2738629" y="945660"/>
                </a:lnTo>
                <a:lnTo>
                  <a:pt x="2722836" y="902525"/>
                </a:lnTo>
                <a:lnTo>
                  <a:pt x="2705689" y="860062"/>
                </a:lnTo>
                <a:lnTo>
                  <a:pt x="2687216" y="818298"/>
                </a:lnTo>
                <a:lnTo>
                  <a:pt x="2667441" y="777257"/>
                </a:lnTo>
                <a:lnTo>
                  <a:pt x="2646391" y="736967"/>
                </a:lnTo>
                <a:lnTo>
                  <a:pt x="2624093" y="697453"/>
                </a:lnTo>
                <a:lnTo>
                  <a:pt x="2600573" y="658743"/>
                </a:lnTo>
                <a:lnTo>
                  <a:pt x="2575856" y="620861"/>
                </a:lnTo>
                <a:lnTo>
                  <a:pt x="2549969" y="583835"/>
                </a:lnTo>
                <a:lnTo>
                  <a:pt x="2522939" y="547691"/>
                </a:lnTo>
                <a:lnTo>
                  <a:pt x="2494791" y="512454"/>
                </a:lnTo>
                <a:lnTo>
                  <a:pt x="2465552" y="478151"/>
                </a:lnTo>
                <a:lnTo>
                  <a:pt x="2435248" y="444809"/>
                </a:lnTo>
                <a:lnTo>
                  <a:pt x="2403905" y="412453"/>
                </a:lnTo>
                <a:lnTo>
                  <a:pt x="2371549" y="381109"/>
                </a:lnTo>
                <a:lnTo>
                  <a:pt x="2338207" y="350805"/>
                </a:lnTo>
                <a:lnTo>
                  <a:pt x="2303904" y="321565"/>
                </a:lnTo>
                <a:lnTo>
                  <a:pt x="2268668" y="293417"/>
                </a:lnTo>
                <a:lnTo>
                  <a:pt x="2232524" y="266386"/>
                </a:lnTo>
                <a:lnTo>
                  <a:pt x="2195498" y="240499"/>
                </a:lnTo>
                <a:lnTo>
                  <a:pt x="2157617" y="215782"/>
                </a:lnTo>
                <a:lnTo>
                  <a:pt x="2118907" y="192261"/>
                </a:lnTo>
                <a:lnTo>
                  <a:pt x="2079394" y="169963"/>
                </a:lnTo>
                <a:lnTo>
                  <a:pt x="2039104" y="148913"/>
                </a:lnTo>
                <a:lnTo>
                  <a:pt x="1998064" y="129138"/>
                </a:lnTo>
                <a:lnTo>
                  <a:pt x="1956299" y="110664"/>
                </a:lnTo>
                <a:lnTo>
                  <a:pt x="1913837" y="93517"/>
                </a:lnTo>
                <a:lnTo>
                  <a:pt x="1870702" y="77723"/>
                </a:lnTo>
                <a:lnTo>
                  <a:pt x="1826922" y="63310"/>
                </a:lnTo>
                <a:lnTo>
                  <a:pt x="1782523" y="50302"/>
                </a:lnTo>
                <a:lnTo>
                  <a:pt x="1737530" y="38727"/>
                </a:lnTo>
                <a:lnTo>
                  <a:pt x="1691971" y="28609"/>
                </a:lnTo>
                <a:lnTo>
                  <a:pt x="1645871" y="19977"/>
                </a:lnTo>
                <a:lnTo>
                  <a:pt x="1599256" y="12855"/>
                </a:lnTo>
                <a:lnTo>
                  <a:pt x="1552153" y="7270"/>
                </a:lnTo>
                <a:lnTo>
                  <a:pt x="1504587" y="3248"/>
                </a:lnTo>
                <a:lnTo>
                  <a:pt x="1456586" y="816"/>
                </a:lnTo>
                <a:lnTo>
                  <a:pt x="1408176" y="0"/>
                </a:lnTo>
                <a:close/>
              </a:path>
            </a:pathLst>
          </a:custGeom>
          <a:solidFill>
            <a:srgbClr val="F9E6E7"/>
          </a:solidFill>
        </p:spPr>
        <p:txBody>
          <a:bodyPr wrap="square" lIns="0" tIns="0" rIns="0" bIns="0" rtlCol="0"/>
          <a:lstStyle/>
          <a:p>
            <a:pPr algn="ctr"/>
            <a:endParaRPr sz="1500">
              <a:latin typeface="Corbel" panose="020B0503020204020204" pitchFamily="34" charset="0"/>
            </a:endParaRPr>
          </a:p>
        </p:txBody>
      </p:sp>
      <p:sp>
        <p:nvSpPr>
          <p:cNvPr id="8" name="object 8"/>
          <p:cNvSpPr txBox="1"/>
          <p:nvPr/>
        </p:nvSpPr>
        <p:spPr>
          <a:xfrm>
            <a:off x="8014593" y="2833477"/>
            <a:ext cx="2347760" cy="1190219"/>
          </a:xfrm>
          <a:prstGeom prst="rect">
            <a:avLst/>
          </a:prstGeom>
        </p:spPr>
        <p:txBody>
          <a:bodyPr vert="horz" wrap="square" lIns="0" tIns="10054" rIns="0" bIns="0" rtlCol="0">
            <a:spAutoFit/>
          </a:bodyPr>
          <a:lstStyle/>
          <a:p>
            <a:pPr marL="9525" marR="4233" indent="-4763" algn="ctr">
              <a:spcBef>
                <a:spcPts val="79"/>
              </a:spcBef>
            </a:pPr>
            <a:r>
              <a:rPr lang="es-419" sz="1917" b="1" dirty="0">
                <a:solidFill>
                  <a:srgbClr val="D71E62"/>
                </a:solidFill>
                <a:latin typeface="Corbel" panose="020B0503020204020204" pitchFamily="34" charset="0"/>
                <a:cs typeface="Montserrat-SemiBold"/>
              </a:rPr>
              <a:t>Programas de salud materna, neonatal e infantil / atención prenatal (APN)</a:t>
            </a:r>
          </a:p>
        </p:txBody>
      </p:sp>
      <p:grpSp>
        <p:nvGrpSpPr>
          <p:cNvPr id="15" name="object 15"/>
          <p:cNvGrpSpPr/>
          <p:nvPr/>
        </p:nvGrpSpPr>
        <p:grpSpPr>
          <a:xfrm>
            <a:off x="4842933" y="1950453"/>
            <a:ext cx="3067050" cy="186795"/>
            <a:chOff x="5811520" y="2644520"/>
            <a:chExt cx="3680460" cy="224154"/>
          </a:xfrm>
          <a:solidFill>
            <a:schemeClr val="accent3"/>
          </a:solidFill>
        </p:grpSpPr>
        <p:sp>
          <p:nvSpPr>
            <p:cNvPr id="16" name="object 16"/>
            <p:cNvSpPr/>
            <p:nvPr/>
          </p:nvSpPr>
          <p:spPr>
            <a:xfrm>
              <a:off x="5886923" y="2756407"/>
              <a:ext cx="3529329" cy="0"/>
            </a:xfrm>
            <a:custGeom>
              <a:avLst/>
              <a:gdLst/>
              <a:ahLst/>
              <a:cxnLst/>
              <a:rect l="l" t="t" r="r" b="b"/>
              <a:pathLst>
                <a:path w="3529329">
                  <a:moveTo>
                    <a:pt x="0" y="0"/>
                  </a:moveTo>
                  <a:lnTo>
                    <a:pt x="3529139" y="0"/>
                  </a:lnTo>
                </a:path>
              </a:pathLst>
            </a:custGeom>
            <a:grpFill/>
            <a:ln w="50800">
              <a:solidFill>
                <a:schemeClr val="accent3"/>
              </a:solidFill>
            </a:ln>
          </p:spPr>
          <p:txBody>
            <a:bodyPr wrap="square" lIns="0" tIns="0" rIns="0" bIns="0" rtlCol="0"/>
            <a:lstStyle/>
            <a:p>
              <a:pPr algn="ctr"/>
              <a:endParaRPr sz="1500">
                <a:solidFill>
                  <a:srgbClr val="7030A0"/>
                </a:solidFill>
                <a:latin typeface="Corbel" panose="020B0503020204020204" pitchFamily="34" charset="0"/>
              </a:endParaRPr>
            </a:p>
          </p:txBody>
        </p:sp>
        <p:sp>
          <p:nvSpPr>
            <p:cNvPr id="17" name="object 17"/>
            <p:cNvSpPr/>
            <p:nvPr/>
          </p:nvSpPr>
          <p:spPr>
            <a:xfrm>
              <a:off x="5811520" y="2644520"/>
              <a:ext cx="3680460" cy="224154"/>
            </a:xfrm>
            <a:custGeom>
              <a:avLst/>
              <a:gdLst/>
              <a:ahLst/>
              <a:cxnLst/>
              <a:rect l="l" t="t" r="r" b="b"/>
              <a:pathLst>
                <a:path w="3680459" h="224155">
                  <a:moveTo>
                    <a:pt x="120332" y="0"/>
                  </a:moveTo>
                  <a:lnTo>
                    <a:pt x="0" y="111887"/>
                  </a:lnTo>
                  <a:lnTo>
                    <a:pt x="120332" y="223761"/>
                  </a:lnTo>
                  <a:lnTo>
                    <a:pt x="120332" y="0"/>
                  </a:lnTo>
                  <a:close/>
                </a:path>
                <a:path w="3680459" h="224155">
                  <a:moveTo>
                    <a:pt x="3679952" y="111887"/>
                  </a:moveTo>
                  <a:lnTo>
                    <a:pt x="3559619" y="0"/>
                  </a:lnTo>
                  <a:lnTo>
                    <a:pt x="3559619" y="223761"/>
                  </a:lnTo>
                  <a:lnTo>
                    <a:pt x="3679952" y="111887"/>
                  </a:lnTo>
                  <a:close/>
                </a:path>
              </a:pathLst>
            </a:custGeom>
            <a:grpFill/>
            <a:ln>
              <a:solidFill>
                <a:schemeClr val="accent3"/>
              </a:solidFill>
            </a:ln>
          </p:spPr>
          <p:txBody>
            <a:bodyPr wrap="square" lIns="0" tIns="0" rIns="0" bIns="0" rtlCol="0"/>
            <a:lstStyle/>
            <a:p>
              <a:pPr algn="ctr"/>
              <a:endParaRPr sz="1500">
                <a:solidFill>
                  <a:srgbClr val="7030A0"/>
                </a:solidFill>
                <a:latin typeface="Corbel" panose="020B0503020204020204" pitchFamily="34" charset="0"/>
              </a:endParaRPr>
            </a:p>
          </p:txBody>
        </p:sp>
      </p:grpSp>
      <p:grpSp>
        <p:nvGrpSpPr>
          <p:cNvPr id="18" name="object 18"/>
          <p:cNvGrpSpPr/>
          <p:nvPr/>
        </p:nvGrpSpPr>
        <p:grpSpPr>
          <a:xfrm>
            <a:off x="5834802" y="3179282"/>
            <a:ext cx="994833" cy="1328208"/>
            <a:chOff x="7001762" y="4119115"/>
            <a:chExt cx="1193800" cy="1593850"/>
          </a:xfrm>
        </p:grpSpPr>
        <p:sp>
          <p:nvSpPr>
            <p:cNvPr id="19" name="object 19"/>
            <p:cNvSpPr/>
            <p:nvPr/>
          </p:nvSpPr>
          <p:spPr>
            <a:xfrm>
              <a:off x="7020812" y="4119115"/>
              <a:ext cx="1174750" cy="1574800"/>
            </a:xfrm>
            <a:custGeom>
              <a:avLst/>
              <a:gdLst/>
              <a:ahLst/>
              <a:cxnLst/>
              <a:rect l="l" t="t" r="r" b="b"/>
              <a:pathLst>
                <a:path w="1174750" h="1574800">
                  <a:moveTo>
                    <a:pt x="1050099" y="1232153"/>
                  </a:moveTo>
                  <a:lnTo>
                    <a:pt x="1050099" y="578827"/>
                  </a:lnTo>
                  <a:lnTo>
                    <a:pt x="1044401" y="550603"/>
                  </a:lnTo>
                  <a:lnTo>
                    <a:pt x="1028861" y="527553"/>
                  </a:lnTo>
                  <a:lnTo>
                    <a:pt x="1005811" y="512010"/>
                  </a:lnTo>
                  <a:lnTo>
                    <a:pt x="977582" y="506310"/>
                  </a:lnTo>
                  <a:lnTo>
                    <a:pt x="824636" y="506310"/>
                  </a:lnTo>
                </a:path>
                <a:path w="1174750" h="1574800">
                  <a:moveTo>
                    <a:pt x="599173" y="1232153"/>
                  </a:moveTo>
                  <a:lnTo>
                    <a:pt x="599173" y="578827"/>
                  </a:lnTo>
                  <a:lnTo>
                    <a:pt x="604871" y="550603"/>
                  </a:lnTo>
                  <a:lnTo>
                    <a:pt x="620410" y="527553"/>
                  </a:lnTo>
                  <a:lnTo>
                    <a:pt x="643460" y="512010"/>
                  </a:lnTo>
                  <a:lnTo>
                    <a:pt x="671690" y="506310"/>
                  </a:lnTo>
                  <a:lnTo>
                    <a:pt x="717829" y="506310"/>
                  </a:lnTo>
                  <a:lnTo>
                    <a:pt x="717829" y="338200"/>
                  </a:lnTo>
                  <a:lnTo>
                    <a:pt x="722648" y="314336"/>
                  </a:lnTo>
                  <a:lnTo>
                    <a:pt x="735790" y="294846"/>
                  </a:lnTo>
                  <a:lnTo>
                    <a:pt x="755280" y="281704"/>
                  </a:lnTo>
                  <a:lnTo>
                    <a:pt x="779145" y="276885"/>
                  </a:lnTo>
                  <a:lnTo>
                    <a:pt x="870127" y="276885"/>
                  </a:lnTo>
                  <a:lnTo>
                    <a:pt x="893990" y="281704"/>
                  </a:lnTo>
                  <a:lnTo>
                    <a:pt x="913476" y="294846"/>
                  </a:lnTo>
                  <a:lnTo>
                    <a:pt x="926613" y="314336"/>
                  </a:lnTo>
                  <a:lnTo>
                    <a:pt x="931430" y="338200"/>
                  </a:lnTo>
                  <a:lnTo>
                    <a:pt x="931430" y="506310"/>
                  </a:lnTo>
                </a:path>
                <a:path w="1174750" h="1574800">
                  <a:moveTo>
                    <a:pt x="824636" y="276885"/>
                  </a:moveTo>
                  <a:lnTo>
                    <a:pt x="824636" y="0"/>
                  </a:lnTo>
                </a:path>
                <a:path w="1174750" h="1574800">
                  <a:moveTo>
                    <a:pt x="474573" y="1325600"/>
                  </a:moveTo>
                  <a:lnTo>
                    <a:pt x="1174699" y="1325600"/>
                  </a:lnTo>
                </a:path>
                <a:path w="1174750" h="1574800">
                  <a:moveTo>
                    <a:pt x="1050099" y="767626"/>
                  </a:moveTo>
                  <a:lnTo>
                    <a:pt x="909675" y="767626"/>
                  </a:lnTo>
                </a:path>
                <a:path w="1174750" h="1574800">
                  <a:moveTo>
                    <a:pt x="1050099" y="915949"/>
                  </a:moveTo>
                  <a:lnTo>
                    <a:pt x="909675" y="915949"/>
                  </a:lnTo>
                </a:path>
                <a:path w="1174750" h="1574800">
                  <a:moveTo>
                    <a:pt x="1050099" y="1064285"/>
                  </a:moveTo>
                  <a:lnTo>
                    <a:pt x="909675" y="1064285"/>
                  </a:lnTo>
                </a:path>
                <a:path w="1174750" h="1574800">
                  <a:moveTo>
                    <a:pt x="728713" y="1325600"/>
                  </a:moveTo>
                  <a:lnTo>
                    <a:pt x="728713" y="1574304"/>
                  </a:lnTo>
                </a:path>
                <a:path w="1174750" h="1574800">
                  <a:moveTo>
                    <a:pt x="920559" y="1325600"/>
                  </a:moveTo>
                  <a:lnTo>
                    <a:pt x="920559" y="1574304"/>
                  </a:lnTo>
                </a:path>
                <a:path w="1174750" h="1574800">
                  <a:moveTo>
                    <a:pt x="641362" y="1574304"/>
                  </a:moveTo>
                  <a:lnTo>
                    <a:pt x="1007910" y="1574304"/>
                  </a:lnTo>
                </a:path>
                <a:path w="1174750" h="1574800">
                  <a:moveTo>
                    <a:pt x="281863" y="1574304"/>
                  </a:moveTo>
                  <a:lnTo>
                    <a:pt x="69037" y="1574304"/>
                  </a:lnTo>
                  <a:lnTo>
                    <a:pt x="42165" y="1568879"/>
                  </a:lnTo>
                  <a:lnTo>
                    <a:pt x="20221" y="1554083"/>
                  </a:lnTo>
                  <a:lnTo>
                    <a:pt x="5425" y="1532138"/>
                  </a:lnTo>
                  <a:lnTo>
                    <a:pt x="0" y="1505267"/>
                  </a:lnTo>
                  <a:lnTo>
                    <a:pt x="0" y="961897"/>
                  </a:lnTo>
                  <a:lnTo>
                    <a:pt x="8281" y="920886"/>
                  </a:lnTo>
                  <a:lnTo>
                    <a:pt x="30864" y="887396"/>
                  </a:lnTo>
                  <a:lnTo>
                    <a:pt x="64358" y="864818"/>
                  </a:lnTo>
                  <a:lnTo>
                    <a:pt x="105371" y="856538"/>
                  </a:lnTo>
                  <a:lnTo>
                    <a:pt x="245529" y="856538"/>
                  </a:lnTo>
                  <a:lnTo>
                    <a:pt x="286542" y="864818"/>
                  </a:lnTo>
                  <a:lnTo>
                    <a:pt x="320036" y="887396"/>
                  </a:lnTo>
                  <a:lnTo>
                    <a:pt x="342619" y="920886"/>
                  </a:lnTo>
                  <a:lnTo>
                    <a:pt x="350901" y="961897"/>
                  </a:lnTo>
                  <a:lnTo>
                    <a:pt x="350901" y="1505267"/>
                  </a:lnTo>
                  <a:lnTo>
                    <a:pt x="345475" y="1532138"/>
                  </a:lnTo>
                  <a:lnTo>
                    <a:pt x="330679" y="1554083"/>
                  </a:lnTo>
                  <a:lnTo>
                    <a:pt x="308735" y="1568879"/>
                  </a:lnTo>
                  <a:lnTo>
                    <a:pt x="281863" y="1574304"/>
                  </a:lnTo>
                  <a:close/>
                </a:path>
                <a:path w="1174750" h="1574800">
                  <a:moveTo>
                    <a:pt x="87490" y="728344"/>
                  </a:moveTo>
                  <a:lnTo>
                    <a:pt x="87490" y="856538"/>
                  </a:lnTo>
                </a:path>
                <a:path w="1174750" h="1574800">
                  <a:moveTo>
                    <a:pt x="175450" y="728344"/>
                  </a:moveTo>
                  <a:lnTo>
                    <a:pt x="38798" y="728344"/>
                  </a:lnTo>
                  <a:lnTo>
                    <a:pt x="23697" y="725295"/>
                  </a:lnTo>
                  <a:lnTo>
                    <a:pt x="11364" y="716980"/>
                  </a:lnTo>
                  <a:lnTo>
                    <a:pt x="3049" y="704647"/>
                  </a:lnTo>
                  <a:lnTo>
                    <a:pt x="0" y="689546"/>
                  </a:lnTo>
                  <a:lnTo>
                    <a:pt x="0" y="634390"/>
                  </a:lnTo>
                  <a:lnTo>
                    <a:pt x="3049" y="619289"/>
                  </a:lnTo>
                  <a:lnTo>
                    <a:pt x="11364" y="606956"/>
                  </a:lnTo>
                  <a:lnTo>
                    <a:pt x="23697" y="598641"/>
                  </a:lnTo>
                  <a:lnTo>
                    <a:pt x="38798" y="595591"/>
                  </a:lnTo>
                  <a:lnTo>
                    <a:pt x="312102" y="595591"/>
                  </a:lnTo>
                  <a:lnTo>
                    <a:pt x="327203" y="598641"/>
                  </a:lnTo>
                  <a:lnTo>
                    <a:pt x="339536" y="606956"/>
                  </a:lnTo>
                  <a:lnTo>
                    <a:pt x="347851" y="619289"/>
                  </a:lnTo>
                  <a:lnTo>
                    <a:pt x="350901" y="634390"/>
                  </a:lnTo>
                  <a:lnTo>
                    <a:pt x="350901" y="689546"/>
                  </a:lnTo>
                  <a:lnTo>
                    <a:pt x="347851" y="704647"/>
                  </a:lnTo>
                  <a:lnTo>
                    <a:pt x="339536" y="716980"/>
                  </a:lnTo>
                  <a:lnTo>
                    <a:pt x="327203" y="725295"/>
                  </a:lnTo>
                  <a:lnTo>
                    <a:pt x="312102" y="728344"/>
                  </a:lnTo>
                  <a:lnTo>
                    <a:pt x="263410" y="728344"/>
                  </a:lnTo>
                  <a:lnTo>
                    <a:pt x="263410" y="856538"/>
                  </a:lnTo>
                </a:path>
              </a:pathLst>
            </a:custGeom>
            <a:ln w="38100">
              <a:solidFill>
                <a:srgbClr val="672672"/>
              </a:solidFill>
            </a:ln>
          </p:spPr>
          <p:txBody>
            <a:bodyPr wrap="square" lIns="0" tIns="0" rIns="0" bIns="0" rtlCol="0"/>
            <a:lstStyle/>
            <a:p>
              <a:pPr algn="ctr"/>
              <a:endParaRPr sz="1500" dirty="0">
                <a:latin typeface="Corbel" panose="020B0503020204020204" pitchFamily="34" charset="0"/>
              </a:endParaRPr>
            </a:p>
          </p:txBody>
        </p:sp>
        <p:sp>
          <p:nvSpPr>
            <p:cNvPr id="20" name="object 20"/>
            <p:cNvSpPr/>
            <p:nvPr/>
          </p:nvSpPr>
          <p:spPr>
            <a:xfrm>
              <a:off x="7097014" y="4701628"/>
              <a:ext cx="678180" cy="915669"/>
            </a:xfrm>
            <a:custGeom>
              <a:avLst/>
              <a:gdLst/>
              <a:ahLst/>
              <a:cxnLst/>
              <a:rect l="l" t="t" r="r" b="b"/>
              <a:pathLst>
                <a:path w="678179" h="915670">
                  <a:moveTo>
                    <a:pt x="198501" y="632904"/>
                  </a:moveTo>
                  <a:lnTo>
                    <a:pt x="0" y="632904"/>
                  </a:lnTo>
                  <a:lnTo>
                    <a:pt x="0" y="915593"/>
                  </a:lnTo>
                  <a:lnTo>
                    <a:pt x="198501" y="915593"/>
                  </a:lnTo>
                  <a:lnTo>
                    <a:pt x="198501" y="632904"/>
                  </a:lnTo>
                  <a:close/>
                </a:path>
                <a:path w="678179" h="915670">
                  <a:moveTo>
                    <a:pt x="677837" y="0"/>
                  </a:moveTo>
                  <a:lnTo>
                    <a:pt x="599160" y="0"/>
                  </a:lnTo>
                  <a:lnTo>
                    <a:pt x="599160" y="649643"/>
                  </a:lnTo>
                  <a:lnTo>
                    <a:pt x="677837" y="649643"/>
                  </a:lnTo>
                  <a:lnTo>
                    <a:pt x="677837" y="0"/>
                  </a:lnTo>
                  <a:close/>
                </a:path>
              </a:pathLst>
            </a:custGeom>
            <a:solidFill>
              <a:srgbClr val="A181A7"/>
            </a:solidFill>
          </p:spPr>
          <p:txBody>
            <a:bodyPr wrap="square" lIns="0" tIns="0" rIns="0" bIns="0" rtlCol="0"/>
            <a:lstStyle/>
            <a:p>
              <a:pPr algn="ctr"/>
              <a:endParaRPr sz="1500">
                <a:latin typeface="Corbel" panose="020B0503020204020204" pitchFamily="34" charset="0"/>
              </a:endParaRPr>
            </a:p>
          </p:txBody>
        </p:sp>
      </p:grpSp>
      <p:pic>
        <p:nvPicPr>
          <p:cNvPr id="21" name="object 21"/>
          <p:cNvPicPr/>
          <p:nvPr/>
        </p:nvPicPr>
        <p:blipFill>
          <a:blip r:embed="rId3"/>
          <a:srcRect/>
          <a:stretch/>
        </p:blipFill>
        <p:spPr>
          <a:xfrm>
            <a:off x="3046679" y="1233840"/>
            <a:ext cx="1017223" cy="1451661"/>
          </a:xfrm>
          <a:prstGeom prst="rect">
            <a:avLst/>
          </a:prstGeom>
        </p:spPr>
      </p:pic>
      <p:grpSp>
        <p:nvGrpSpPr>
          <p:cNvPr id="22" name="object 22"/>
          <p:cNvGrpSpPr/>
          <p:nvPr/>
        </p:nvGrpSpPr>
        <p:grpSpPr>
          <a:xfrm>
            <a:off x="6436688" y="2285838"/>
            <a:ext cx="1436688" cy="554567"/>
            <a:chOff x="7724025" y="3046982"/>
            <a:chExt cx="1724025" cy="665480"/>
          </a:xfrm>
        </p:grpSpPr>
        <p:sp>
          <p:nvSpPr>
            <p:cNvPr id="23" name="object 23"/>
            <p:cNvSpPr/>
            <p:nvPr/>
          </p:nvSpPr>
          <p:spPr>
            <a:xfrm>
              <a:off x="7835899" y="3072382"/>
              <a:ext cx="1586865" cy="565150"/>
            </a:xfrm>
            <a:custGeom>
              <a:avLst/>
              <a:gdLst/>
              <a:ahLst/>
              <a:cxnLst/>
              <a:rect l="l" t="t" r="r" b="b"/>
              <a:pathLst>
                <a:path w="1586865" h="565150">
                  <a:moveTo>
                    <a:pt x="1586483" y="0"/>
                  </a:moveTo>
                  <a:lnTo>
                    <a:pt x="152399" y="0"/>
                  </a:lnTo>
                  <a:lnTo>
                    <a:pt x="104231" y="7769"/>
                  </a:lnTo>
                  <a:lnTo>
                    <a:pt x="62396" y="29405"/>
                  </a:lnTo>
                  <a:lnTo>
                    <a:pt x="29405" y="62396"/>
                  </a:lnTo>
                  <a:lnTo>
                    <a:pt x="7769" y="104231"/>
                  </a:lnTo>
                  <a:lnTo>
                    <a:pt x="0" y="152400"/>
                  </a:lnTo>
                  <a:lnTo>
                    <a:pt x="0" y="564680"/>
                  </a:lnTo>
                </a:path>
              </a:pathLst>
            </a:custGeom>
            <a:ln w="50800">
              <a:solidFill>
                <a:srgbClr val="D71E62"/>
              </a:solidFill>
            </a:ln>
          </p:spPr>
          <p:txBody>
            <a:bodyPr wrap="square" lIns="0" tIns="0" rIns="0" bIns="0" rtlCol="0"/>
            <a:lstStyle/>
            <a:p>
              <a:pPr algn="ctr"/>
              <a:endParaRPr sz="1500">
                <a:latin typeface="Corbel" panose="020B0503020204020204" pitchFamily="34" charset="0"/>
              </a:endParaRPr>
            </a:p>
          </p:txBody>
        </p:sp>
        <p:sp>
          <p:nvSpPr>
            <p:cNvPr id="24" name="object 24"/>
            <p:cNvSpPr/>
            <p:nvPr/>
          </p:nvSpPr>
          <p:spPr>
            <a:xfrm>
              <a:off x="7724025" y="3592122"/>
              <a:ext cx="224154" cy="120650"/>
            </a:xfrm>
            <a:custGeom>
              <a:avLst/>
              <a:gdLst/>
              <a:ahLst/>
              <a:cxnLst/>
              <a:rect l="l" t="t" r="r" b="b"/>
              <a:pathLst>
                <a:path w="224154" h="120650">
                  <a:moveTo>
                    <a:pt x="223748" y="0"/>
                  </a:moveTo>
                  <a:lnTo>
                    <a:pt x="0" y="0"/>
                  </a:lnTo>
                  <a:lnTo>
                    <a:pt x="111874" y="120345"/>
                  </a:lnTo>
                  <a:lnTo>
                    <a:pt x="223748" y="0"/>
                  </a:lnTo>
                  <a:close/>
                </a:path>
              </a:pathLst>
            </a:custGeom>
            <a:solidFill>
              <a:srgbClr val="D71E62"/>
            </a:solidFill>
          </p:spPr>
          <p:txBody>
            <a:bodyPr wrap="square" lIns="0" tIns="0" rIns="0" bIns="0" rtlCol="0"/>
            <a:lstStyle/>
            <a:p>
              <a:pPr algn="ctr"/>
              <a:endParaRPr sz="1500">
                <a:latin typeface="Corbel" panose="020B0503020204020204" pitchFamily="34" charset="0"/>
              </a:endParaRPr>
            </a:p>
          </p:txBody>
        </p:sp>
      </p:grpSp>
      <p:grpSp>
        <p:nvGrpSpPr>
          <p:cNvPr id="25" name="object 25"/>
          <p:cNvGrpSpPr/>
          <p:nvPr/>
        </p:nvGrpSpPr>
        <p:grpSpPr>
          <a:xfrm>
            <a:off x="4904972" y="2285838"/>
            <a:ext cx="1436688" cy="554567"/>
            <a:chOff x="5885966" y="3046982"/>
            <a:chExt cx="1724025" cy="665480"/>
          </a:xfrm>
        </p:grpSpPr>
        <p:sp>
          <p:nvSpPr>
            <p:cNvPr id="26" name="object 26"/>
            <p:cNvSpPr/>
            <p:nvPr/>
          </p:nvSpPr>
          <p:spPr>
            <a:xfrm>
              <a:off x="5911366" y="3072382"/>
              <a:ext cx="1586865" cy="565150"/>
            </a:xfrm>
            <a:custGeom>
              <a:avLst/>
              <a:gdLst/>
              <a:ahLst/>
              <a:cxnLst/>
              <a:rect l="l" t="t" r="r" b="b"/>
              <a:pathLst>
                <a:path w="1586865" h="565150">
                  <a:moveTo>
                    <a:pt x="0" y="0"/>
                  </a:moveTo>
                  <a:lnTo>
                    <a:pt x="1434084" y="0"/>
                  </a:lnTo>
                  <a:lnTo>
                    <a:pt x="1482252" y="7769"/>
                  </a:lnTo>
                  <a:lnTo>
                    <a:pt x="1524087" y="29405"/>
                  </a:lnTo>
                  <a:lnTo>
                    <a:pt x="1557078" y="62396"/>
                  </a:lnTo>
                  <a:lnTo>
                    <a:pt x="1578714" y="104231"/>
                  </a:lnTo>
                  <a:lnTo>
                    <a:pt x="1586484" y="152400"/>
                  </a:lnTo>
                  <a:lnTo>
                    <a:pt x="1586484" y="564680"/>
                  </a:lnTo>
                </a:path>
              </a:pathLst>
            </a:custGeom>
            <a:ln w="50800">
              <a:solidFill>
                <a:srgbClr val="0093D5"/>
              </a:solidFill>
            </a:ln>
          </p:spPr>
          <p:txBody>
            <a:bodyPr wrap="square" lIns="0" tIns="0" rIns="0" bIns="0" rtlCol="0"/>
            <a:lstStyle/>
            <a:p>
              <a:pPr algn="ctr"/>
              <a:endParaRPr sz="1500">
                <a:latin typeface="Corbel" panose="020B0503020204020204" pitchFamily="34" charset="0"/>
              </a:endParaRPr>
            </a:p>
          </p:txBody>
        </p:sp>
        <p:sp>
          <p:nvSpPr>
            <p:cNvPr id="27" name="object 27"/>
            <p:cNvSpPr/>
            <p:nvPr/>
          </p:nvSpPr>
          <p:spPr>
            <a:xfrm>
              <a:off x="7385974" y="3592122"/>
              <a:ext cx="224154" cy="120650"/>
            </a:xfrm>
            <a:custGeom>
              <a:avLst/>
              <a:gdLst/>
              <a:ahLst/>
              <a:cxnLst/>
              <a:rect l="l" t="t" r="r" b="b"/>
              <a:pathLst>
                <a:path w="224154" h="120650">
                  <a:moveTo>
                    <a:pt x="223748" y="0"/>
                  </a:moveTo>
                  <a:lnTo>
                    <a:pt x="0" y="0"/>
                  </a:lnTo>
                  <a:lnTo>
                    <a:pt x="111874" y="120345"/>
                  </a:lnTo>
                  <a:lnTo>
                    <a:pt x="223748" y="0"/>
                  </a:lnTo>
                  <a:close/>
                </a:path>
              </a:pathLst>
            </a:custGeom>
            <a:solidFill>
              <a:srgbClr val="0093D5"/>
            </a:solidFill>
          </p:spPr>
          <p:txBody>
            <a:bodyPr wrap="square" lIns="0" tIns="0" rIns="0" bIns="0" rtlCol="0"/>
            <a:lstStyle/>
            <a:p>
              <a:pPr algn="ctr"/>
              <a:endParaRPr sz="1500">
                <a:latin typeface="Corbel" panose="020B0503020204020204" pitchFamily="34" charset="0"/>
              </a:endParaRPr>
            </a:p>
          </p:txBody>
        </p:sp>
      </p:grpSp>
      <p:pic>
        <p:nvPicPr>
          <p:cNvPr id="33" name="object 21">
            <a:extLst>
              <a:ext uri="{FF2B5EF4-FFF2-40B4-BE49-F238E27FC236}">
                <a16:creationId xmlns:a16="http://schemas.microsoft.com/office/drawing/2014/main" id="{D30ADF0C-2048-EE7B-FBC7-A8224BC11B9C}"/>
              </a:ext>
            </a:extLst>
          </p:cNvPr>
          <p:cNvPicPr/>
          <p:nvPr/>
        </p:nvPicPr>
        <p:blipFill>
          <a:blip r:embed="rId4"/>
          <a:srcRect/>
          <a:stretch/>
        </p:blipFill>
        <p:spPr>
          <a:xfrm>
            <a:off x="8839689" y="1233840"/>
            <a:ext cx="661516" cy="1451661"/>
          </a:xfrm>
          <a:prstGeom prst="rect">
            <a:avLst/>
          </a:prstGeom>
        </p:spPr>
      </p:pic>
      <p:sp>
        <p:nvSpPr>
          <p:cNvPr id="9" name="Footer Placeholder 57">
            <a:extLst>
              <a:ext uri="{FF2B5EF4-FFF2-40B4-BE49-F238E27FC236}">
                <a16:creationId xmlns:a16="http://schemas.microsoft.com/office/drawing/2014/main" id="{C16EFC8D-0576-BE92-AF0E-621EB78D0308}"/>
              </a:ext>
            </a:extLst>
          </p:cNvPr>
          <p:cNvSpPr>
            <a:spLocks noGrp="1"/>
          </p:cNvSpPr>
          <p:nvPr>
            <p:ph type="ftr" sz="quarter" idx="3"/>
          </p:nvPr>
        </p:nvSpPr>
        <p:spPr>
          <a:xfrm>
            <a:off x="6866666" y="6548086"/>
            <a:ext cx="4873214" cy="173389"/>
          </a:xfrm>
        </p:spPr>
        <p:txBody>
          <a:bodyPr/>
          <a:lstStyle/>
          <a:p>
            <a:r>
              <a:rPr lang="es-419" dirty="0"/>
              <a:t>Diapositiva original elaborada por la Organización Mundial de la Salud y PATH. Enero de 2026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p:cNvGraphicFramePr>
            <a:graphicFrameLocks noGrp="1"/>
          </p:cNvGraphicFramePr>
          <p:nvPr>
            <p:extLst>
              <p:ext uri="{D42A27DB-BD31-4B8C-83A1-F6EECF244321}">
                <p14:modId xmlns:p14="http://schemas.microsoft.com/office/powerpoint/2010/main" val="321818129"/>
              </p:ext>
            </p:extLst>
          </p:nvPr>
        </p:nvGraphicFramePr>
        <p:xfrm>
          <a:off x="1224280" y="555134"/>
          <a:ext cx="10605557" cy="5894135"/>
        </p:xfrm>
        <a:graphic>
          <a:graphicData uri="http://schemas.openxmlformats.org/drawingml/2006/table">
            <a:tbl>
              <a:tblPr firstRow="1" bandRow="1">
                <a:tableStyleId>{2D5ABB26-0587-4C30-8999-92F81FD0307C}</a:tableStyleId>
              </a:tblPr>
              <a:tblGrid>
                <a:gridCol w="4516763">
                  <a:extLst>
                    <a:ext uri="{9D8B030D-6E8A-4147-A177-3AD203B41FA5}">
                      <a16:colId xmlns:a16="http://schemas.microsoft.com/office/drawing/2014/main" val="20000"/>
                    </a:ext>
                  </a:extLst>
                </a:gridCol>
                <a:gridCol w="2553432">
                  <a:extLst>
                    <a:ext uri="{9D8B030D-6E8A-4147-A177-3AD203B41FA5}">
                      <a16:colId xmlns:a16="http://schemas.microsoft.com/office/drawing/2014/main" val="20001"/>
                    </a:ext>
                  </a:extLst>
                </a:gridCol>
                <a:gridCol w="3535362">
                  <a:extLst>
                    <a:ext uri="{9D8B030D-6E8A-4147-A177-3AD203B41FA5}">
                      <a16:colId xmlns:a16="http://schemas.microsoft.com/office/drawing/2014/main" val="20002"/>
                    </a:ext>
                  </a:extLst>
                </a:gridCol>
              </a:tblGrid>
              <a:tr h="1157817">
                <a:tc>
                  <a:txBody>
                    <a:bodyPr/>
                    <a:lstStyle/>
                    <a:p>
                      <a:pPr algn="l" rtl="0">
                        <a:lnSpc>
                          <a:spcPct val="100000"/>
                        </a:lnSpc>
                      </a:pPr>
                      <a:endParaRPr sz="1200" dirty="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algn="l" rtl="0">
                        <a:lnSpc>
                          <a:spcPct val="100000"/>
                        </a:lnSpc>
                      </a:pPr>
                      <a:endParaRPr sz="1200" dirty="0">
                        <a:latin typeface="Times New Roman"/>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gn="l" rtl="0">
                        <a:lnSpc>
                          <a:spcPct val="100000"/>
                        </a:lnSpc>
                      </a:pPr>
                      <a:endParaRPr sz="1200" dirty="0">
                        <a:latin typeface="Times New Roman"/>
                        <a:cs typeface="Times New Roman"/>
                      </a:endParaRPr>
                    </a:p>
                  </a:txBody>
                  <a:tcPr marL="0" marR="0" marT="0" marB="0">
                    <a:lnL w="6350">
                      <a:solidFill>
                        <a:srgbClr val="0093D5"/>
                      </a:solidFill>
                      <a:prstDash val="solid"/>
                    </a:lnL>
                    <a:lnR w="6350">
                      <a:noFill/>
                      <a:prstDash val="solid"/>
                    </a:lnR>
                    <a:lnB w="6350">
                      <a:solidFill>
                        <a:srgbClr val="0093D5"/>
                      </a:solidFill>
                      <a:prstDash val="solid"/>
                    </a:lnB>
                  </a:tcPr>
                </a:tc>
                <a:extLst>
                  <a:ext uri="{0D108BD9-81ED-4DB2-BD59-A6C34878D82A}">
                    <a16:rowId xmlns:a16="http://schemas.microsoft.com/office/drawing/2014/main" val="10000"/>
                  </a:ext>
                </a:extLst>
              </a:tr>
              <a:tr h="710671">
                <a:tc>
                  <a:txBody>
                    <a:bodyPr/>
                    <a:lstStyle/>
                    <a:p>
                      <a:pPr algn="l" rtl="0">
                        <a:lnSpc>
                          <a:spcPct val="100000"/>
                        </a:lnSpc>
                        <a:spcBef>
                          <a:spcPts val="25"/>
                        </a:spcBef>
                      </a:pPr>
                      <a:endParaRPr sz="2000" dirty="0">
                        <a:latin typeface="Times New Roman"/>
                        <a:cs typeface="Times New Roman"/>
                      </a:endParaRPr>
                    </a:p>
                  </a:txBody>
                  <a:tcPr marL="0" marR="0" marT="2646"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algn="l" rtl="0">
                        <a:lnSpc>
                          <a:spcPct val="100000"/>
                        </a:lnSpc>
                        <a:spcBef>
                          <a:spcPts val="25"/>
                        </a:spcBef>
                      </a:pPr>
                      <a:endParaRPr sz="2000" dirty="0">
                        <a:latin typeface="Times New Roman"/>
                        <a:cs typeface="Times New Roman"/>
                      </a:endParaRPr>
                    </a:p>
                    <a:p>
                      <a:pPr marL="3810" algn="ctr">
                        <a:lnSpc>
                          <a:spcPct val="100000"/>
                        </a:lnSpc>
                      </a:pPr>
                      <a:r>
                        <a:rPr lang="es-419" sz="1000" b="1">
                          <a:solidFill>
                            <a:srgbClr val="FFFFFF"/>
                          </a:solidFill>
                          <a:latin typeface="Montserrat"/>
                          <a:cs typeface="Montserrat"/>
                        </a:rPr>
                        <a:t>VACUNA MATERNA</a:t>
                      </a:r>
                    </a:p>
                  </a:txBody>
                  <a:tcPr marL="0" marR="0" marT="2646" marB="0">
                    <a:lnL w="6350">
                      <a:solidFill>
                        <a:srgbClr val="0093D5"/>
                      </a:solidFill>
                      <a:prstDash val="solid"/>
                    </a:lnL>
                    <a:lnR w="6350">
                      <a:solidFill>
                        <a:srgbClr val="0093D5"/>
                      </a:solidFill>
                      <a:prstDash val="solid"/>
                    </a:lnR>
                    <a:lnT w="6350">
                      <a:solidFill>
                        <a:srgbClr val="0093D5"/>
                      </a:solidFill>
                      <a:prstDash val="solid"/>
                    </a:lnT>
                    <a:lnB w="6350">
                      <a:solidFill>
                        <a:srgbClr val="0093D5"/>
                      </a:solidFill>
                      <a:prstDash val="solid"/>
                    </a:lnB>
                  </a:tcPr>
                </a:tc>
                <a:tc>
                  <a:txBody>
                    <a:bodyPr/>
                    <a:lstStyle/>
                    <a:p>
                      <a:pPr algn="l" rtl="0">
                        <a:lnSpc>
                          <a:spcPct val="100000"/>
                        </a:lnSpc>
                        <a:spcBef>
                          <a:spcPts val="25"/>
                        </a:spcBef>
                      </a:pPr>
                      <a:endParaRPr sz="2000" dirty="0">
                        <a:latin typeface="Times New Roman"/>
                        <a:cs typeface="Times New Roman"/>
                      </a:endParaRPr>
                    </a:p>
                    <a:p>
                      <a:pPr algn="ctr">
                        <a:lnSpc>
                          <a:spcPct val="100000"/>
                        </a:lnSpc>
                      </a:pPr>
                      <a:r>
                        <a:rPr lang="es-419" sz="1000" b="1">
                          <a:solidFill>
                            <a:srgbClr val="FFFFFF"/>
                          </a:solidFill>
                          <a:latin typeface="Montserrat"/>
                          <a:cs typeface="Montserrat"/>
                        </a:rPr>
                        <a:t>COMÚN A TODOS LOS PRODUCTOS</a:t>
                      </a:r>
                    </a:p>
                  </a:txBody>
                  <a:tcPr marL="0" marR="0" marT="2646" marB="0">
                    <a:lnL w="6350">
                      <a:solidFill>
                        <a:srgbClr val="0093D5"/>
                      </a:solidFill>
                      <a:prstDash val="solid"/>
                    </a:lnL>
                    <a:lnR w="6350">
                      <a:noFill/>
                      <a:prstDash val="solid"/>
                    </a:lnR>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2953279">
                <a:tc>
                  <a:txBody>
                    <a:bodyPr/>
                    <a:lstStyle/>
                    <a:p>
                      <a:pPr marL="170815" marR="567055">
                        <a:lnSpc>
                          <a:spcPct val="107200"/>
                        </a:lnSpc>
                        <a:spcBef>
                          <a:spcPts val="1335"/>
                        </a:spcBef>
                      </a:pPr>
                      <a:r>
                        <a:rPr lang="es-419" sz="1400" dirty="0">
                          <a:solidFill>
                            <a:srgbClr val="231F20"/>
                          </a:solidFill>
                          <a:latin typeface="Corbel" panose="020B0503020204020204" pitchFamily="34" charset="0"/>
                          <a:cs typeface="Montserrat"/>
                        </a:rPr>
                        <a:t>Se pueden aprovechar los programas existentes de vacunación contra el tétanos y otras vacunas maternas</a:t>
                      </a:r>
                    </a:p>
                    <a:p>
                      <a:pPr marL="170815" marR="462280">
                        <a:lnSpc>
                          <a:spcPct val="107200"/>
                        </a:lnSpc>
                        <a:spcBef>
                          <a:spcPts val="1350"/>
                        </a:spcBef>
                      </a:pPr>
                      <a:r>
                        <a:rPr lang="es-419" sz="1400" dirty="0">
                          <a:solidFill>
                            <a:srgbClr val="231F20"/>
                          </a:solidFill>
                          <a:latin typeface="Corbel" panose="020B0503020204020204" pitchFamily="34" charset="0"/>
                          <a:cs typeface="Montserrat"/>
                        </a:rPr>
                        <a:t>Oportunidad de aprovechar los recursos para mejorar la prestación de servicios de atención prenatal y de vacunación</a:t>
                      </a:r>
                    </a:p>
                    <a:p>
                      <a:pPr marL="170815" marR="224154">
                        <a:lnSpc>
                          <a:spcPct val="107200"/>
                        </a:lnSpc>
                        <a:spcBef>
                          <a:spcPts val="1345"/>
                        </a:spcBef>
                      </a:pPr>
                      <a:r>
                        <a:rPr lang="es-419" sz="1400" dirty="0">
                          <a:solidFill>
                            <a:srgbClr val="231F20"/>
                          </a:solidFill>
                          <a:latin typeface="Corbel" panose="020B0503020204020204" pitchFamily="34" charset="0"/>
                          <a:cs typeface="Montserrat"/>
                        </a:rPr>
                        <a:t>Ofrecer la vacuna contra el VSR durante la atención prenatal para proteger a los recién nacidos también puede beneficiar la cobertura de la atención prenatal, la aceptación y la percepción de la calidad de la atención</a:t>
                      </a:r>
                    </a:p>
                    <a:p>
                      <a:pPr marL="170815" marR="236854">
                        <a:lnSpc>
                          <a:spcPct val="107200"/>
                        </a:lnSpc>
                        <a:spcBef>
                          <a:spcPts val="1350"/>
                        </a:spcBef>
                      </a:pPr>
                      <a:r>
                        <a:rPr lang="es-419" sz="1400" dirty="0">
                          <a:solidFill>
                            <a:srgbClr val="231F20"/>
                          </a:solidFill>
                          <a:latin typeface="Corbel" panose="020B0503020204020204" pitchFamily="34" charset="0"/>
                          <a:cs typeface="Montserrat"/>
                        </a:rPr>
                        <a:t>Los sistemas de control de la seguridad de las vacunas también podrían hacer un seguimiento de los embarazos y otros problemas de salud materno infantil</a:t>
                      </a:r>
                    </a:p>
                    <a:p>
                      <a:pPr marL="170815" marR="236854">
                        <a:lnSpc>
                          <a:spcPct val="107200"/>
                        </a:lnSpc>
                        <a:spcBef>
                          <a:spcPts val="1350"/>
                        </a:spcBef>
                      </a:pPr>
                      <a:r>
                        <a:rPr lang="es-419" sz="1400" dirty="0" err="1">
                          <a:solidFill>
                            <a:srgbClr val="231F20"/>
                          </a:solidFill>
                          <a:latin typeface="Corbel" panose="020B0503020204020204" pitchFamily="34" charset="0"/>
                          <a:cs typeface="Montserrat"/>
                        </a:rPr>
                        <a:t>Gavi</a:t>
                      </a:r>
                      <a:r>
                        <a:rPr lang="es-419" sz="1400" dirty="0">
                          <a:solidFill>
                            <a:srgbClr val="231F20"/>
                          </a:solidFill>
                          <a:latin typeface="Corbel" panose="020B0503020204020204" pitchFamily="34" charset="0"/>
                          <a:cs typeface="Montserrat"/>
                        </a:rPr>
                        <a:t> se ha comprometido a apoyar la introducción</a:t>
                      </a:r>
                    </a:p>
                  </a:txBody>
                  <a:tcPr marL="0" marR="0" marT="141288" marB="0">
                    <a:lnR w="6350">
                      <a:solidFill>
                        <a:srgbClr val="0093D5"/>
                      </a:solidFill>
                      <a:prstDash val="solid"/>
                    </a:lnR>
                    <a:lnT w="6350">
                      <a:solidFill>
                        <a:srgbClr val="0093D5"/>
                      </a:solidFill>
                      <a:prstDash val="solid"/>
                    </a:lnT>
                  </a:tcPr>
                </a:tc>
                <a:tc>
                  <a:txBody>
                    <a:bodyPr/>
                    <a:lstStyle/>
                    <a:p>
                      <a:pPr marL="171450" marR="438784">
                        <a:lnSpc>
                          <a:spcPct val="107200"/>
                        </a:lnSpc>
                        <a:spcBef>
                          <a:spcPts val="1335"/>
                        </a:spcBef>
                      </a:pPr>
                      <a:r>
                        <a:rPr lang="es-419" sz="1400">
                          <a:solidFill>
                            <a:srgbClr val="231F20"/>
                          </a:solidFill>
                          <a:latin typeface="Corbel" panose="020B0503020204020204" pitchFamily="34" charset="0"/>
                          <a:cs typeface="Montserrat"/>
                        </a:rPr>
                        <a:t>Se administra de forma similar a las vacunas BCG, hepatitis B u OPV en dosis al nacimiento</a:t>
                      </a:r>
                    </a:p>
                    <a:p>
                      <a:pPr marL="171450" marR="438784">
                        <a:lnSpc>
                          <a:spcPct val="107200"/>
                        </a:lnSpc>
                        <a:spcBef>
                          <a:spcPts val="1335"/>
                        </a:spcBef>
                      </a:pPr>
                      <a:r>
                        <a:rPr lang="es-419" sz="1400">
                          <a:solidFill>
                            <a:srgbClr val="231F20"/>
                          </a:solidFill>
                          <a:latin typeface="Corbel" panose="020B0503020204020204" pitchFamily="34" charset="0"/>
                          <a:cs typeface="Montserrat"/>
                        </a:rPr>
                        <a:t>Inyección intramuscular, como muchas vacunas</a:t>
                      </a:r>
                    </a:p>
                    <a:p>
                      <a:pPr marL="171450" marR="357505">
                        <a:lnSpc>
                          <a:spcPct val="107200"/>
                        </a:lnSpc>
                        <a:spcBef>
                          <a:spcPts val="1345"/>
                        </a:spcBef>
                      </a:pPr>
                      <a:r>
                        <a:rPr lang="es-419" sz="1400">
                          <a:solidFill>
                            <a:srgbClr val="231F20"/>
                          </a:solidFill>
                          <a:latin typeface="Corbel" panose="020B0503020204020204" pitchFamily="34" charset="0"/>
                          <a:cs typeface="Montserrat"/>
                        </a:rPr>
                        <a:t>Infraestructura y sistemas de inmunización sólidos</a:t>
                      </a:r>
                    </a:p>
                    <a:p>
                      <a:pPr marL="171450" marR="311150">
                        <a:lnSpc>
                          <a:spcPct val="107200"/>
                        </a:lnSpc>
                        <a:spcBef>
                          <a:spcPts val="1350"/>
                        </a:spcBef>
                      </a:pPr>
                      <a:r>
                        <a:rPr lang="es-419" sz="1400">
                          <a:solidFill>
                            <a:srgbClr val="231F20"/>
                          </a:solidFill>
                          <a:latin typeface="Corbel" panose="020B0503020204020204" pitchFamily="34" charset="0"/>
                          <a:cs typeface="Montserrat"/>
                        </a:rPr>
                        <a:t>Personal calificado familiarizado con los aspectos específicos de la inmunización</a:t>
                      </a:r>
                    </a:p>
                    <a:p>
                      <a:pPr marL="170815" marR="567055" algn="l" rtl="0">
                        <a:lnSpc>
                          <a:spcPct val="107200"/>
                        </a:lnSpc>
                        <a:spcBef>
                          <a:spcPts val="1335"/>
                        </a:spcBef>
                      </a:pPr>
                      <a:endParaRPr sz="1400" dirty="0">
                        <a:latin typeface="Corbel" panose="020B0503020204020204" pitchFamily="34" charset="0"/>
                        <a:cs typeface="Montserrat"/>
                      </a:endParaRPr>
                    </a:p>
                  </a:txBody>
                  <a:tcPr marL="0" marR="0" marT="141288"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170815" marR="280035" algn="l" defTabSz="914400" rtl="0" eaLnBrk="1" latinLnBrk="0" hangingPunct="1">
                        <a:lnSpc>
                          <a:spcPct val="100000"/>
                        </a:lnSpc>
                        <a:spcBef>
                          <a:spcPts val="1200"/>
                        </a:spcBef>
                      </a:pPr>
                      <a:br>
                        <a:rPr lang="es-419" sz="1400" dirty="0">
                          <a:solidFill>
                            <a:srgbClr val="231F20"/>
                          </a:solidFill>
                          <a:latin typeface="Corbel" panose="020B0503020204020204" pitchFamily="34" charset="0"/>
                          <a:ea typeface="+mn-ea"/>
                          <a:cs typeface="Montserrat"/>
                        </a:rPr>
                      </a:br>
                      <a:r>
                        <a:rPr lang="es-419" sz="1400" dirty="0">
                          <a:solidFill>
                            <a:srgbClr val="231F20"/>
                          </a:solidFill>
                          <a:latin typeface="Corbel" panose="020B0503020204020204" pitchFamily="34" charset="0"/>
                          <a:ea typeface="+mn-ea"/>
                          <a:cs typeface="Montserrat"/>
                        </a:rPr>
                        <a:t>Ambos productos protegerán a los bebés durante los seis primeros meses de vida, que son los más críticos</a:t>
                      </a:r>
                    </a:p>
                    <a:p>
                      <a:pPr marL="170815" marR="573405">
                        <a:lnSpc>
                          <a:spcPts val="3150"/>
                        </a:lnSpc>
                        <a:spcBef>
                          <a:spcPts val="340"/>
                        </a:spcBef>
                      </a:pPr>
                      <a:r>
                        <a:rPr lang="es-419" sz="1400" dirty="0">
                          <a:solidFill>
                            <a:srgbClr val="231F20"/>
                          </a:solidFill>
                          <a:latin typeface="Corbel" panose="020B0503020204020204" pitchFamily="34" charset="0"/>
                          <a:cs typeface="Montserrat"/>
                        </a:rPr>
                        <a:t>Proporcionan protección pasiva contra el VSR </a:t>
                      </a:r>
                    </a:p>
                    <a:p>
                      <a:pPr marL="170815" marR="573405">
                        <a:lnSpc>
                          <a:spcPct val="100000"/>
                        </a:lnSpc>
                        <a:spcBef>
                          <a:spcPts val="340"/>
                        </a:spcBef>
                      </a:pPr>
                      <a:r>
                        <a:rPr lang="es-419" sz="1400" dirty="0">
                          <a:solidFill>
                            <a:srgbClr val="231F20"/>
                          </a:solidFill>
                          <a:latin typeface="Corbel" panose="020B0503020204020204" pitchFamily="34" charset="0"/>
                          <a:cs typeface="Montserrat"/>
                        </a:rPr>
                        <a:t>Solo se necesita una dosis, lo que simplifica la administración</a:t>
                      </a:r>
                    </a:p>
                    <a:p>
                      <a:pPr marL="170815" marR="280035">
                        <a:lnSpc>
                          <a:spcPct val="107200"/>
                        </a:lnSpc>
                        <a:spcBef>
                          <a:spcPts val="994"/>
                        </a:spcBef>
                      </a:pPr>
                      <a:r>
                        <a:rPr lang="es-419" sz="1400" dirty="0">
                          <a:solidFill>
                            <a:srgbClr val="231F20"/>
                          </a:solidFill>
                          <a:latin typeface="Corbel" panose="020B0503020204020204" pitchFamily="34" charset="0"/>
                          <a:cs typeface="Montserrat"/>
                        </a:rPr>
                        <a:t>Potencial de ser rentable en economías de ingresos bajos y medios (depende del contexto)</a:t>
                      </a:r>
                    </a:p>
                  </a:txBody>
                  <a:tcPr marL="0" marR="0" marT="35983" marB="0">
                    <a:lnL w="6350">
                      <a:solidFill>
                        <a:srgbClr val="0093D5"/>
                      </a:solidFill>
                      <a:prstDash val="solid"/>
                    </a:lnL>
                    <a:lnR w="6350">
                      <a:noFill/>
                      <a:prstDash val="solid"/>
                    </a:lnR>
                    <a:lnT w="6350">
                      <a:solidFill>
                        <a:srgbClr val="0093D5"/>
                      </a:solidFill>
                      <a:prstDash val="solid"/>
                    </a:lnT>
                  </a:tcPr>
                </a:tc>
                <a:extLst>
                  <a:ext uri="{0D108BD9-81ED-4DB2-BD59-A6C34878D82A}">
                    <a16:rowId xmlns:a16="http://schemas.microsoft.com/office/drawing/2014/main" val="10002"/>
                  </a:ext>
                </a:extLst>
              </a:tr>
            </a:tbl>
          </a:graphicData>
        </a:graphic>
      </p:graphicFrame>
      <p:sp>
        <p:nvSpPr>
          <p:cNvPr id="4" name="object 4"/>
          <p:cNvSpPr/>
          <p:nvPr/>
        </p:nvSpPr>
        <p:spPr>
          <a:xfrm>
            <a:off x="2409534" y="1938827"/>
            <a:ext cx="2164292" cy="304800"/>
          </a:xfrm>
          <a:custGeom>
            <a:avLst/>
            <a:gdLst/>
            <a:ahLst/>
            <a:cxnLst/>
            <a:rect l="l" t="t" r="r" b="b"/>
            <a:pathLst>
              <a:path w="2597150" h="365760">
                <a:moveTo>
                  <a:pt x="2596895" y="0"/>
                </a:moveTo>
                <a:lnTo>
                  <a:pt x="0" y="0"/>
                </a:lnTo>
                <a:lnTo>
                  <a:pt x="0" y="365760"/>
                </a:lnTo>
                <a:lnTo>
                  <a:pt x="2596895" y="365760"/>
                </a:lnTo>
                <a:lnTo>
                  <a:pt x="2596895" y="0"/>
                </a:lnTo>
                <a:close/>
              </a:path>
            </a:pathLst>
          </a:custGeom>
          <a:solidFill>
            <a:srgbClr val="D71E62"/>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cap="none" normalizeH="0" baseline="0" noProof="0" dirty="0">
                <a:ln>
                  <a:noFill/>
                </a:ln>
                <a:solidFill>
                  <a:srgbClr val="FFFFFF"/>
                </a:solidFill>
                <a:effectLst/>
                <a:uLnTx/>
                <a:uFillTx/>
                <a:latin typeface="Corbel" panose="020B0503020204020204" pitchFamily="34" charset="0"/>
                <a:ea typeface="+mn-ea"/>
                <a:cs typeface="Montserrat"/>
              </a:rPr>
              <a:t>VACUNA MATERNA</a:t>
            </a:r>
          </a:p>
        </p:txBody>
      </p:sp>
      <p:sp>
        <p:nvSpPr>
          <p:cNvPr id="5" name="object 5"/>
          <p:cNvSpPr/>
          <p:nvPr/>
        </p:nvSpPr>
        <p:spPr>
          <a:xfrm>
            <a:off x="8682111" y="1938827"/>
            <a:ext cx="2717800" cy="304800"/>
          </a:xfrm>
          <a:custGeom>
            <a:avLst/>
            <a:gdLst/>
            <a:ahLst/>
            <a:cxnLst/>
            <a:rect l="l" t="t" r="r" b="b"/>
            <a:pathLst>
              <a:path w="3261359" h="365760">
                <a:moveTo>
                  <a:pt x="3260890" y="0"/>
                </a:moveTo>
                <a:lnTo>
                  <a:pt x="0" y="0"/>
                </a:lnTo>
                <a:lnTo>
                  <a:pt x="0" y="365760"/>
                </a:lnTo>
                <a:lnTo>
                  <a:pt x="3260890" y="365760"/>
                </a:lnTo>
                <a:lnTo>
                  <a:pt x="3260890" y="0"/>
                </a:lnTo>
                <a:close/>
              </a:path>
            </a:pathLst>
          </a:custGeom>
          <a:solidFill>
            <a:srgbClr val="672672"/>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cap="none" normalizeH="0" baseline="0" noProof="0">
                <a:ln>
                  <a:noFill/>
                </a:ln>
                <a:solidFill>
                  <a:srgbClr val="FFFFFF"/>
                </a:solidFill>
                <a:effectLst/>
                <a:uLnTx/>
                <a:uFillTx/>
                <a:latin typeface="Corbel" panose="020B0503020204020204" pitchFamily="34" charset="0"/>
                <a:ea typeface="+mn-ea"/>
                <a:cs typeface="Montserrat"/>
              </a:rPr>
              <a:t>COMÚN A TODOS LOS PRODUCTOS</a:t>
            </a:r>
          </a:p>
        </p:txBody>
      </p:sp>
      <p:sp>
        <p:nvSpPr>
          <p:cNvPr id="2" name="object 2"/>
          <p:cNvSpPr txBox="1">
            <a:spLocks noGrp="1"/>
          </p:cNvSpPr>
          <p:nvPr>
            <p:ph type="title"/>
          </p:nvPr>
        </p:nvSpPr>
        <p:spPr>
          <a:xfrm>
            <a:off x="1224280" y="227339"/>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lang="es-419"/>
              <a:t>Consideraciones programáticas: ventajas</a:t>
            </a:r>
          </a:p>
        </p:txBody>
      </p:sp>
      <p:pic>
        <p:nvPicPr>
          <p:cNvPr id="43" name="object 21">
            <a:extLst>
              <a:ext uri="{FF2B5EF4-FFF2-40B4-BE49-F238E27FC236}">
                <a16:creationId xmlns:a16="http://schemas.microsoft.com/office/drawing/2014/main" id="{86F5439A-E86E-536A-9E75-5C3BEADA9269}"/>
              </a:ext>
            </a:extLst>
          </p:cNvPr>
          <p:cNvPicPr/>
          <p:nvPr/>
        </p:nvPicPr>
        <p:blipFill>
          <a:blip r:embed="rId3"/>
          <a:srcRect/>
          <a:stretch/>
        </p:blipFill>
        <p:spPr>
          <a:xfrm>
            <a:off x="3160255" y="765148"/>
            <a:ext cx="395957" cy="868906"/>
          </a:xfrm>
          <a:prstGeom prst="rect">
            <a:avLst/>
          </a:prstGeom>
        </p:spPr>
      </p:pic>
      <p:pic>
        <p:nvPicPr>
          <p:cNvPr id="45" name="object 21">
            <a:extLst>
              <a:ext uri="{FF2B5EF4-FFF2-40B4-BE49-F238E27FC236}">
                <a16:creationId xmlns:a16="http://schemas.microsoft.com/office/drawing/2014/main" id="{16CA1B38-58CE-7684-06E8-B014A4F14839}"/>
              </a:ext>
            </a:extLst>
          </p:cNvPr>
          <p:cNvPicPr>
            <a:picLocks noChangeAspect="1"/>
          </p:cNvPicPr>
          <p:nvPr/>
        </p:nvPicPr>
        <p:blipFill>
          <a:blip r:embed="rId4"/>
          <a:srcRect/>
          <a:stretch/>
        </p:blipFill>
        <p:spPr>
          <a:xfrm>
            <a:off x="9634160" y="738361"/>
            <a:ext cx="813702" cy="868680"/>
          </a:xfrm>
          <a:prstGeom prst="rect">
            <a:avLst/>
          </a:prstGeom>
        </p:spPr>
      </p:pic>
      <p:pic>
        <p:nvPicPr>
          <p:cNvPr id="46" name="object 21">
            <a:extLst>
              <a:ext uri="{FF2B5EF4-FFF2-40B4-BE49-F238E27FC236}">
                <a16:creationId xmlns:a16="http://schemas.microsoft.com/office/drawing/2014/main" id="{E48425C7-91B5-9FF7-BC00-DC6EE9AC952D}"/>
              </a:ext>
            </a:extLst>
          </p:cNvPr>
          <p:cNvPicPr/>
          <p:nvPr/>
        </p:nvPicPr>
        <p:blipFill>
          <a:blip r:embed="rId5"/>
          <a:srcRect/>
          <a:stretch/>
        </p:blipFill>
        <p:spPr>
          <a:xfrm>
            <a:off x="6284101" y="862980"/>
            <a:ext cx="395957" cy="771074"/>
          </a:xfrm>
          <a:prstGeom prst="rect">
            <a:avLst/>
          </a:prstGeom>
        </p:spPr>
      </p:pic>
      <p:sp>
        <p:nvSpPr>
          <p:cNvPr id="47" name="object 3">
            <a:extLst>
              <a:ext uri="{FF2B5EF4-FFF2-40B4-BE49-F238E27FC236}">
                <a16:creationId xmlns:a16="http://schemas.microsoft.com/office/drawing/2014/main" id="{A60CE947-289B-07EC-C646-DE397CC9A180}"/>
              </a:ext>
            </a:extLst>
          </p:cNvPr>
          <p:cNvSpPr/>
          <p:nvPr/>
        </p:nvSpPr>
        <p:spPr>
          <a:xfrm>
            <a:off x="6680058" y="177881"/>
            <a:ext cx="1876571" cy="478934"/>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4"/>
          </a:solidFill>
        </p:spPr>
        <p:txBody>
          <a:bodyPr wrap="square" lIns="0" tIns="0" rIns="0" bIns="0" rtlCol="0" anchor="ctr" anchorCtr="0"/>
          <a:lstStyle/>
          <a:p>
            <a:pPr algn="ctr"/>
            <a:r>
              <a:rPr lang="es-419" sz="2400" b="1" dirty="0">
                <a:solidFill>
                  <a:srgbClr val="FFFFFF"/>
                </a:solidFill>
                <a:latin typeface="Corbel" panose="020B0503020204020204" pitchFamily="34" charset="0"/>
                <a:cs typeface="Montserrat"/>
              </a:rPr>
              <a:t>probables</a:t>
            </a:r>
          </a:p>
        </p:txBody>
      </p:sp>
      <p:sp>
        <p:nvSpPr>
          <p:cNvPr id="8" name="object 3"/>
          <p:cNvSpPr/>
          <p:nvPr/>
        </p:nvSpPr>
        <p:spPr>
          <a:xfrm>
            <a:off x="5870935" y="1938827"/>
            <a:ext cx="2381250"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rgbClr val="0093D5"/>
          </a:solidFill>
        </p:spPr>
        <p:txBody>
          <a:bodyPr wrap="square" lIns="0" tIns="0" rIns="0" bIns="0" rtlCol="0" anchor="ctr" anchorCtr="0"/>
          <a:lstStyle/>
          <a:p>
            <a:pPr algn="ctr"/>
            <a:r>
              <a:rPr lang="es-419" sz="1200" b="1" dirty="0">
                <a:solidFill>
                  <a:srgbClr val="FFFFFF"/>
                </a:solidFill>
                <a:latin typeface="Corbel" panose="020B0503020204020204" pitchFamily="34" charset="0"/>
                <a:cs typeface="Montserrat"/>
              </a:rPr>
              <a:t>MAB DE ACCIÓN PROLONGADA</a:t>
            </a:r>
          </a:p>
        </p:txBody>
      </p:sp>
      <p:sp>
        <p:nvSpPr>
          <p:cNvPr id="7" name="Footer Placeholder 57">
            <a:extLst>
              <a:ext uri="{FF2B5EF4-FFF2-40B4-BE49-F238E27FC236}">
                <a16:creationId xmlns:a16="http://schemas.microsoft.com/office/drawing/2014/main" id="{0C20137F-E55F-0FD3-72C2-AA8A9F8D2C4D}"/>
              </a:ext>
            </a:extLst>
          </p:cNvPr>
          <p:cNvSpPr>
            <a:spLocks noGrp="1"/>
          </p:cNvSpPr>
          <p:nvPr>
            <p:ph type="ftr" sz="quarter" idx="3"/>
          </p:nvPr>
        </p:nvSpPr>
        <p:spPr>
          <a:xfrm>
            <a:off x="6866666" y="6548086"/>
            <a:ext cx="4873214" cy="173389"/>
          </a:xfrm>
        </p:spPr>
        <p:txBody>
          <a:bodyPr/>
          <a:lstStyle/>
          <a:p>
            <a:r>
              <a:rPr lang="es-419" dirty="0"/>
              <a:t>Diapositiva original elaborada por la Organización Mundial de la Salud y PATH. Enero de 2026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lang="es-419"/>
              <a:t>Consideraciones programáticas: retos</a:t>
            </a:r>
          </a:p>
        </p:txBody>
      </p:sp>
      <p:graphicFrame>
        <p:nvGraphicFramePr>
          <p:cNvPr id="41" name="object 6">
            <a:extLst>
              <a:ext uri="{FF2B5EF4-FFF2-40B4-BE49-F238E27FC236}">
                <a16:creationId xmlns:a16="http://schemas.microsoft.com/office/drawing/2014/main" id="{3FF72204-7DAB-B91D-0264-9279F41A4905}"/>
              </a:ext>
            </a:extLst>
          </p:cNvPr>
          <p:cNvGraphicFramePr>
            <a:graphicFrameLocks noGrp="1"/>
          </p:cNvGraphicFramePr>
          <p:nvPr>
            <p:extLst>
              <p:ext uri="{D42A27DB-BD31-4B8C-83A1-F6EECF244321}">
                <p14:modId xmlns:p14="http://schemas.microsoft.com/office/powerpoint/2010/main" val="66539158"/>
              </p:ext>
            </p:extLst>
          </p:nvPr>
        </p:nvGraphicFramePr>
        <p:xfrm>
          <a:off x="1200468" y="1153583"/>
          <a:ext cx="10991532" cy="5690935"/>
        </p:xfrm>
        <a:graphic>
          <a:graphicData uri="http://schemas.openxmlformats.org/drawingml/2006/table">
            <a:tbl>
              <a:tblPr firstRow="1" bandRow="1">
                <a:tableStyleId>{2D5ABB26-0587-4C30-8999-92F81FD0307C}</a:tableStyleId>
              </a:tblPr>
              <a:tblGrid>
                <a:gridCol w="3494234">
                  <a:extLst>
                    <a:ext uri="{9D8B030D-6E8A-4147-A177-3AD203B41FA5}">
                      <a16:colId xmlns:a16="http://schemas.microsoft.com/office/drawing/2014/main" val="20000"/>
                    </a:ext>
                  </a:extLst>
                </a:gridCol>
                <a:gridCol w="3569622">
                  <a:extLst>
                    <a:ext uri="{9D8B030D-6E8A-4147-A177-3AD203B41FA5}">
                      <a16:colId xmlns:a16="http://schemas.microsoft.com/office/drawing/2014/main" val="20001"/>
                    </a:ext>
                  </a:extLst>
                </a:gridCol>
                <a:gridCol w="3927676">
                  <a:extLst>
                    <a:ext uri="{9D8B030D-6E8A-4147-A177-3AD203B41FA5}">
                      <a16:colId xmlns:a16="http://schemas.microsoft.com/office/drawing/2014/main" val="20002"/>
                    </a:ext>
                  </a:extLst>
                </a:gridCol>
              </a:tblGrid>
              <a:tr h="1157817">
                <a:tc>
                  <a:txBody>
                    <a:bodyPr/>
                    <a:lstStyle/>
                    <a:p>
                      <a:pPr algn="l" rtl="0">
                        <a:lnSpc>
                          <a:spcPct val="100000"/>
                        </a:lnSpc>
                      </a:pPr>
                      <a:endParaRPr sz="1200" dirty="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algn="l" rtl="0">
                        <a:lnSpc>
                          <a:spcPct val="100000"/>
                        </a:lnSpc>
                      </a:pPr>
                      <a:endParaRPr sz="1200">
                        <a:latin typeface="Times New Roman"/>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gn="l" rtl="0">
                        <a:lnSpc>
                          <a:spcPct val="100000"/>
                        </a:lnSpc>
                      </a:pPr>
                      <a:endParaRPr sz="1200" dirty="0">
                        <a:latin typeface="Times New Roman"/>
                        <a:cs typeface="Times New Roman"/>
                      </a:endParaRPr>
                    </a:p>
                  </a:txBody>
                  <a:tcPr marL="0" marR="0" marT="0" marB="0">
                    <a:lnL w="6350">
                      <a:solidFill>
                        <a:srgbClr val="0093D5"/>
                      </a:solidFill>
                      <a:prstDash val="solid"/>
                    </a:lnL>
                    <a:lnR w="6350">
                      <a:noFill/>
                      <a:prstDash val="solid"/>
                    </a:lnR>
                    <a:lnB w="6350">
                      <a:solidFill>
                        <a:srgbClr val="0093D5"/>
                      </a:solidFill>
                      <a:prstDash val="solid"/>
                    </a:lnB>
                  </a:tcPr>
                </a:tc>
                <a:extLst>
                  <a:ext uri="{0D108BD9-81ED-4DB2-BD59-A6C34878D82A}">
                    <a16:rowId xmlns:a16="http://schemas.microsoft.com/office/drawing/2014/main" val="10000"/>
                  </a:ext>
                </a:extLst>
              </a:tr>
              <a:tr h="710671">
                <a:tc>
                  <a:txBody>
                    <a:bodyPr/>
                    <a:lstStyle/>
                    <a:p>
                      <a:pPr algn="l" rtl="0">
                        <a:lnSpc>
                          <a:spcPct val="100000"/>
                        </a:lnSpc>
                        <a:spcBef>
                          <a:spcPts val="25"/>
                        </a:spcBef>
                      </a:pPr>
                      <a:endParaRPr sz="2000" dirty="0">
                        <a:latin typeface="Times New Roman"/>
                        <a:cs typeface="Times New Roman"/>
                      </a:endParaRPr>
                    </a:p>
                  </a:txBody>
                  <a:tcPr marL="0" marR="0" marT="2646"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algn="l" rtl="0">
                        <a:lnSpc>
                          <a:spcPct val="100000"/>
                        </a:lnSpc>
                        <a:spcBef>
                          <a:spcPts val="25"/>
                        </a:spcBef>
                      </a:pPr>
                      <a:endParaRPr sz="2000" dirty="0">
                        <a:latin typeface="Times New Roman"/>
                        <a:cs typeface="Times New Roman"/>
                      </a:endParaRPr>
                    </a:p>
                    <a:p>
                      <a:pPr marL="3810" algn="ctr">
                        <a:lnSpc>
                          <a:spcPct val="100000"/>
                        </a:lnSpc>
                      </a:pPr>
                      <a:r>
                        <a:rPr lang="es-419" sz="1000" b="1">
                          <a:solidFill>
                            <a:srgbClr val="FFFFFF"/>
                          </a:solidFill>
                          <a:latin typeface="Montserrat"/>
                          <a:cs typeface="Montserrat"/>
                        </a:rPr>
                        <a:t>VACUNA MATERNA</a:t>
                      </a:r>
                    </a:p>
                  </a:txBody>
                  <a:tcPr marL="0" marR="0" marT="2646" marB="0">
                    <a:lnL w="6350">
                      <a:solidFill>
                        <a:srgbClr val="0093D5"/>
                      </a:solidFill>
                      <a:prstDash val="solid"/>
                    </a:lnL>
                    <a:lnR w="6350">
                      <a:solidFill>
                        <a:srgbClr val="0093D5"/>
                      </a:solidFill>
                      <a:prstDash val="solid"/>
                    </a:lnR>
                    <a:lnT w="6350">
                      <a:solidFill>
                        <a:srgbClr val="0093D5"/>
                      </a:solidFill>
                      <a:prstDash val="solid"/>
                    </a:lnT>
                    <a:lnB w="6350">
                      <a:solidFill>
                        <a:srgbClr val="0093D5"/>
                      </a:solidFill>
                      <a:prstDash val="solid"/>
                    </a:lnB>
                  </a:tcPr>
                </a:tc>
                <a:tc>
                  <a:txBody>
                    <a:bodyPr/>
                    <a:lstStyle/>
                    <a:p>
                      <a:pPr algn="l" rtl="0">
                        <a:lnSpc>
                          <a:spcPct val="100000"/>
                        </a:lnSpc>
                        <a:spcBef>
                          <a:spcPts val="25"/>
                        </a:spcBef>
                      </a:pPr>
                      <a:endParaRPr sz="2000">
                        <a:latin typeface="Times New Roman"/>
                        <a:cs typeface="Times New Roman"/>
                      </a:endParaRPr>
                    </a:p>
                    <a:p>
                      <a:pPr algn="ctr">
                        <a:lnSpc>
                          <a:spcPct val="100000"/>
                        </a:lnSpc>
                      </a:pPr>
                      <a:r>
                        <a:rPr lang="es-419" sz="1000" b="1">
                          <a:solidFill>
                            <a:srgbClr val="FFFFFF"/>
                          </a:solidFill>
                          <a:latin typeface="Montserrat"/>
                          <a:cs typeface="Montserrat"/>
                        </a:rPr>
                        <a:t>COMÚN A TODOS LOS PRODUCTOS</a:t>
                      </a:r>
                    </a:p>
                  </a:txBody>
                  <a:tcPr marL="0" marR="0" marT="2646" marB="0">
                    <a:lnL w="6350">
                      <a:solidFill>
                        <a:srgbClr val="0093D5"/>
                      </a:solidFill>
                      <a:prstDash val="solid"/>
                    </a:lnL>
                    <a:lnR w="6350">
                      <a:noFill/>
                      <a:prstDash val="solid"/>
                    </a:lnR>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2953279">
                <a:tc>
                  <a:txBody>
                    <a:bodyPr/>
                    <a:lstStyle/>
                    <a:p>
                      <a:pPr marL="170815" marR="567055">
                        <a:lnSpc>
                          <a:spcPct val="107200"/>
                        </a:lnSpc>
                        <a:spcBef>
                          <a:spcPts val="1335"/>
                        </a:spcBef>
                      </a:pPr>
                      <a:r>
                        <a:rPr lang="es-419" sz="1400">
                          <a:solidFill>
                            <a:srgbClr val="231F20"/>
                          </a:solidFill>
                          <a:latin typeface="Corbel" panose="020B0503020204020204" pitchFamily="34" charset="0"/>
                          <a:cs typeface="Montserrat"/>
                        </a:rPr>
                        <a:t>Las necesidades de coordinación y preparación de los APN/PEI pueden ser desconocidas en algunos países (por ejemplo, supervisión de la seguridad, logística, formación)</a:t>
                      </a:r>
                    </a:p>
                    <a:p>
                      <a:pPr marL="170815" marR="567055">
                        <a:lnSpc>
                          <a:spcPct val="107200"/>
                        </a:lnSpc>
                        <a:spcBef>
                          <a:spcPts val="1335"/>
                        </a:spcBef>
                      </a:pPr>
                      <a:r>
                        <a:rPr lang="es-419" sz="1400">
                          <a:solidFill>
                            <a:srgbClr val="231F20"/>
                          </a:solidFill>
                          <a:latin typeface="Corbel" panose="020B0503020204020204" pitchFamily="34" charset="0"/>
                          <a:cs typeface="Montserrat"/>
                        </a:rPr>
                        <a:t>Llegar a las mujeres embarazadas en una ventana de edad gestacional específica y definir enfoques para proteger a los recién nacidos prematuros que se saltan la ventana</a:t>
                      </a:r>
                    </a:p>
                    <a:p>
                      <a:pPr marL="170815" marR="567055">
                        <a:lnSpc>
                          <a:spcPct val="107200"/>
                        </a:lnSpc>
                        <a:spcBef>
                          <a:spcPts val="1335"/>
                        </a:spcBef>
                      </a:pPr>
                      <a:r>
                        <a:rPr lang="es-419" sz="1400">
                          <a:solidFill>
                            <a:srgbClr val="231F20"/>
                          </a:solidFill>
                          <a:latin typeface="Corbel" panose="020B0503020204020204" pitchFamily="34" charset="0"/>
                          <a:cs typeface="Montserrat"/>
                        </a:rPr>
                        <a:t>Ampliación de la vigilancia del registro de embarazos/vinculación de los registros materno-infantiles</a:t>
                      </a:r>
                    </a:p>
                    <a:p>
                      <a:pPr marL="171450" marR="438784" algn="l" rtl="0">
                        <a:lnSpc>
                          <a:spcPct val="107200"/>
                        </a:lnSpc>
                        <a:spcBef>
                          <a:spcPts val="1335"/>
                        </a:spcBef>
                      </a:pPr>
                      <a:endParaRPr sz="1400" dirty="0">
                        <a:latin typeface="Corbel" panose="020B0503020204020204" pitchFamily="34" charset="0"/>
                        <a:cs typeface="Montserrat"/>
                      </a:endParaRPr>
                    </a:p>
                  </a:txBody>
                  <a:tcPr marL="0" marR="0" marT="141288" marB="0">
                    <a:lnR w="6350">
                      <a:solidFill>
                        <a:srgbClr val="0093D5"/>
                      </a:solidFill>
                      <a:prstDash val="solid"/>
                    </a:lnR>
                    <a:lnT w="6350">
                      <a:solidFill>
                        <a:srgbClr val="0093D5"/>
                      </a:solidFill>
                      <a:prstDash val="solid"/>
                    </a:lnT>
                  </a:tcPr>
                </a:tc>
                <a:tc>
                  <a:txBody>
                    <a:bodyPr/>
                    <a:lstStyle/>
                    <a:p>
                      <a:pPr marL="171450" marR="438784">
                        <a:lnSpc>
                          <a:spcPct val="107200"/>
                        </a:lnSpc>
                        <a:spcBef>
                          <a:spcPts val="1335"/>
                        </a:spcBef>
                      </a:pPr>
                      <a:r>
                        <a:rPr lang="es-419" sz="1400">
                          <a:solidFill>
                            <a:srgbClr val="231F20"/>
                          </a:solidFill>
                          <a:latin typeface="Corbel" panose="020B0503020204020204" pitchFamily="34" charset="0"/>
                          <a:cs typeface="Montserrat"/>
                        </a:rPr>
                        <a:t>Identificar y llegar a los niños nacidos fuera de los centros sanitarios oficiales</a:t>
                      </a:r>
                    </a:p>
                    <a:p>
                      <a:pPr marL="171450" marR="438784">
                        <a:lnSpc>
                          <a:spcPct val="107200"/>
                        </a:lnSpc>
                        <a:spcBef>
                          <a:spcPts val="1335"/>
                        </a:spcBef>
                      </a:pPr>
                      <a:r>
                        <a:rPr lang="es-419" sz="1400">
                          <a:solidFill>
                            <a:srgbClr val="231F20"/>
                          </a:solidFill>
                          <a:latin typeface="Corbel" panose="020B0503020204020204" pitchFamily="34" charset="0"/>
                          <a:cs typeface="Montserrat"/>
                        </a:rPr>
                        <a:t>Los mAb pueden ser un nuevo territorio político y normativo para algunos países</a:t>
                      </a:r>
                    </a:p>
                    <a:p>
                      <a:pPr marL="171450" marR="438784">
                        <a:lnSpc>
                          <a:spcPct val="107200"/>
                        </a:lnSpc>
                        <a:spcBef>
                          <a:spcPts val="1335"/>
                        </a:spcBef>
                      </a:pPr>
                      <a:r>
                        <a:rPr lang="es-419" sz="1400">
                          <a:solidFill>
                            <a:srgbClr val="231F20"/>
                          </a:solidFill>
                          <a:latin typeface="Corbel" panose="020B0503020204020204" pitchFamily="34" charset="0"/>
                          <a:cs typeface="Montserrat"/>
                        </a:rPr>
                        <a:t>Barreras de costo y suministro para el acceso</a:t>
                      </a:r>
                    </a:p>
                    <a:p>
                      <a:pPr marL="171450" marR="438784">
                        <a:lnSpc>
                          <a:spcPct val="107200"/>
                        </a:lnSpc>
                        <a:spcBef>
                          <a:spcPts val="1335"/>
                        </a:spcBef>
                      </a:pPr>
                      <a:r>
                        <a:rPr lang="es-419" sz="1400">
                          <a:solidFill>
                            <a:srgbClr val="231F20"/>
                          </a:solidFill>
                          <a:latin typeface="Corbel" panose="020B0503020204020204" pitchFamily="34" charset="0"/>
                          <a:cs typeface="Montserrat"/>
                        </a:rPr>
                        <a:t>Aunque está diseñado para requerir una sola dosis, pueden ser necesarias dos, en función del peso</a:t>
                      </a:r>
                    </a:p>
                    <a:p>
                      <a:pPr marL="170815" marR="567055" algn="l" rtl="0">
                        <a:lnSpc>
                          <a:spcPct val="107200"/>
                        </a:lnSpc>
                        <a:spcBef>
                          <a:spcPts val="1335"/>
                        </a:spcBef>
                      </a:pPr>
                      <a:endParaRPr sz="1400" dirty="0">
                        <a:latin typeface="Corbel" panose="020B0503020204020204" pitchFamily="34" charset="0"/>
                        <a:cs typeface="Montserrat"/>
                      </a:endParaRPr>
                    </a:p>
                  </a:txBody>
                  <a:tcPr marL="0" marR="0" marT="141288"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170815" marR="208915" lvl="0" indent="0" algn="l" defTabSz="914400" rtl="0" eaLnBrk="1" fontAlgn="auto" latinLnBrk="0" hangingPunct="1">
                        <a:lnSpc>
                          <a:spcPct val="100000"/>
                        </a:lnSpc>
                        <a:spcBef>
                          <a:spcPts val="1350"/>
                        </a:spcBef>
                        <a:spcAft>
                          <a:spcPts val="0"/>
                        </a:spcAft>
                        <a:buClrTx/>
                        <a:buSzTx/>
                        <a:buFontTx/>
                        <a:buNone/>
                        <a:tabLst/>
                        <a:defRPr/>
                      </a:pPr>
                      <a:r>
                        <a:rPr lang="es-419" sz="1400" dirty="0">
                          <a:solidFill>
                            <a:srgbClr val="231F20"/>
                          </a:solidFill>
                          <a:latin typeface="Corbel" panose="020B0503020204020204" pitchFamily="34" charset="0"/>
                          <a:cs typeface="Montserrat"/>
                        </a:rPr>
                        <a:t>La dosificación estacional podría ser un reto logístico</a:t>
                      </a:r>
                    </a:p>
                    <a:p>
                      <a:pPr marL="170815" marR="208915">
                        <a:lnSpc>
                          <a:spcPct val="107200"/>
                        </a:lnSpc>
                        <a:spcBef>
                          <a:spcPts val="1350"/>
                        </a:spcBef>
                      </a:pPr>
                      <a:r>
                        <a:rPr lang="es-419" sz="1400" dirty="0">
                          <a:solidFill>
                            <a:srgbClr val="231F20"/>
                          </a:solidFill>
                          <a:latin typeface="Corbel" panose="020B0503020204020204" pitchFamily="34" charset="0"/>
                          <a:cs typeface="Montserrat"/>
                        </a:rPr>
                        <a:t>Las lagunas en la concienciación o la reticencia/vacilación respecto a los nuevos productos contra el VSR administrados a neonatos, o durante el embarazo, pueden afectar a la demanda/aceptabilidad/cobertura</a:t>
                      </a:r>
                    </a:p>
                    <a:p>
                      <a:pPr marL="170815" marR="208915">
                        <a:lnSpc>
                          <a:spcPct val="107200"/>
                        </a:lnSpc>
                        <a:spcBef>
                          <a:spcPts val="1350"/>
                        </a:spcBef>
                      </a:pPr>
                      <a:r>
                        <a:rPr lang="es-419" sz="1400" dirty="0">
                          <a:solidFill>
                            <a:srgbClr val="231F20"/>
                          </a:solidFill>
                          <a:latin typeface="Corbel" panose="020B0503020204020204" pitchFamily="34" charset="0"/>
                          <a:cs typeface="Montserrat"/>
                        </a:rPr>
                        <a:t>Los servicios adicionales pueden sobrecargar determinados componentes del sistema sanitario</a:t>
                      </a:r>
                    </a:p>
                    <a:p>
                      <a:pPr marL="170815" marR="208915">
                        <a:lnSpc>
                          <a:spcPct val="107200"/>
                        </a:lnSpc>
                        <a:spcBef>
                          <a:spcPts val="1350"/>
                        </a:spcBef>
                      </a:pPr>
                      <a:r>
                        <a:rPr lang="es-419" sz="1400" dirty="0">
                          <a:solidFill>
                            <a:srgbClr val="231F20"/>
                          </a:solidFill>
                          <a:latin typeface="Corbel" panose="020B0503020204020204" pitchFamily="34" charset="0"/>
                          <a:cs typeface="Montserrat"/>
                        </a:rPr>
                        <a:t>Prioridades contrapuestas para los programas de inmunización y de salud materno infantil</a:t>
                      </a:r>
                    </a:p>
                  </a:txBody>
                  <a:tcPr marL="0" marR="0" marT="35983" marB="0">
                    <a:lnL w="6350">
                      <a:solidFill>
                        <a:srgbClr val="0093D5"/>
                      </a:solidFill>
                      <a:prstDash val="solid"/>
                    </a:lnL>
                    <a:lnR w="6350">
                      <a:noFill/>
                      <a:prstDash val="solid"/>
                    </a:lnR>
                    <a:lnT w="6350">
                      <a:solidFill>
                        <a:srgbClr val="0093D5"/>
                      </a:solidFill>
                      <a:prstDash val="solid"/>
                    </a:lnT>
                  </a:tcPr>
                </a:tc>
                <a:extLst>
                  <a:ext uri="{0D108BD9-81ED-4DB2-BD59-A6C34878D82A}">
                    <a16:rowId xmlns:a16="http://schemas.microsoft.com/office/drawing/2014/main" val="10002"/>
                  </a:ext>
                </a:extLst>
              </a:tr>
            </a:tbl>
          </a:graphicData>
        </a:graphic>
      </p:graphicFrame>
      <p:sp>
        <p:nvSpPr>
          <p:cNvPr id="42" name="object 4">
            <a:extLst>
              <a:ext uri="{FF2B5EF4-FFF2-40B4-BE49-F238E27FC236}">
                <a16:creationId xmlns:a16="http://schemas.microsoft.com/office/drawing/2014/main" id="{755B49F0-EEBB-2BBC-1D38-F3BE6A4C858D}"/>
              </a:ext>
            </a:extLst>
          </p:cNvPr>
          <p:cNvSpPr/>
          <p:nvPr/>
        </p:nvSpPr>
        <p:spPr>
          <a:xfrm>
            <a:off x="1743953" y="2515023"/>
            <a:ext cx="2164292" cy="304800"/>
          </a:xfrm>
          <a:custGeom>
            <a:avLst/>
            <a:gdLst/>
            <a:ahLst/>
            <a:cxnLst/>
            <a:rect l="l" t="t" r="r" b="b"/>
            <a:pathLst>
              <a:path w="2597150" h="365760">
                <a:moveTo>
                  <a:pt x="2596895" y="0"/>
                </a:moveTo>
                <a:lnTo>
                  <a:pt x="0" y="0"/>
                </a:lnTo>
                <a:lnTo>
                  <a:pt x="0" y="365760"/>
                </a:lnTo>
                <a:lnTo>
                  <a:pt x="2596895" y="365760"/>
                </a:lnTo>
                <a:lnTo>
                  <a:pt x="2596895" y="0"/>
                </a:lnTo>
                <a:close/>
              </a:path>
            </a:pathLst>
          </a:custGeom>
          <a:solidFill>
            <a:srgbClr val="D71E62"/>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cap="none" normalizeH="0" baseline="0" noProof="0">
                <a:ln>
                  <a:noFill/>
                </a:ln>
                <a:solidFill>
                  <a:srgbClr val="FFFFFF"/>
                </a:solidFill>
                <a:effectLst/>
                <a:uLnTx/>
                <a:uFillTx/>
                <a:latin typeface="Corbel" panose="020B0503020204020204" pitchFamily="34" charset="0"/>
                <a:ea typeface="+mn-ea"/>
                <a:cs typeface="Montserrat"/>
              </a:rPr>
              <a:t>VACUNA MATERNA</a:t>
            </a:r>
          </a:p>
        </p:txBody>
      </p:sp>
      <p:sp>
        <p:nvSpPr>
          <p:cNvPr id="43" name="object 5">
            <a:extLst>
              <a:ext uri="{FF2B5EF4-FFF2-40B4-BE49-F238E27FC236}">
                <a16:creationId xmlns:a16="http://schemas.microsoft.com/office/drawing/2014/main" id="{D1F94F9C-4303-B2FC-F6FF-7B35B37F4E4D}"/>
              </a:ext>
            </a:extLst>
          </p:cNvPr>
          <p:cNvSpPr/>
          <p:nvPr/>
        </p:nvSpPr>
        <p:spPr>
          <a:xfrm>
            <a:off x="8682111" y="2515023"/>
            <a:ext cx="2717800" cy="304800"/>
          </a:xfrm>
          <a:custGeom>
            <a:avLst/>
            <a:gdLst/>
            <a:ahLst/>
            <a:cxnLst/>
            <a:rect l="l" t="t" r="r" b="b"/>
            <a:pathLst>
              <a:path w="3261359" h="365760">
                <a:moveTo>
                  <a:pt x="3260890" y="0"/>
                </a:moveTo>
                <a:lnTo>
                  <a:pt x="0" y="0"/>
                </a:lnTo>
                <a:lnTo>
                  <a:pt x="0" y="365760"/>
                </a:lnTo>
                <a:lnTo>
                  <a:pt x="3260890" y="365760"/>
                </a:lnTo>
                <a:lnTo>
                  <a:pt x="3260890" y="0"/>
                </a:lnTo>
                <a:close/>
              </a:path>
            </a:pathLst>
          </a:custGeom>
          <a:solidFill>
            <a:srgbClr val="672672"/>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cap="none" normalizeH="0" baseline="0" noProof="0">
                <a:ln>
                  <a:noFill/>
                </a:ln>
                <a:solidFill>
                  <a:srgbClr val="FFFFFF"/>
                </a:solidFill>
                <a:effectLst/>
                <a:uLnTx/>
                <a:uFillTx/>
                <a:latin typeface="Corbel" panose="020B0503020204020204" pitchFamily="34" charset="0"/>
                <a:ea typeface="+mn-ea"/>
                <a:cs typeface="Montserrat"/>
              </a:rPr>
              <a:t>COMÚN A TODOS LOS PRODUCTOS</a:t>
            </a:r>
          </a:p>
        </p:txBody>
      </p:sp>
      <p:pic>
        <p:nvPicPr>
          <p:cNvPr id="46" name="object 21">
            <a:extLst>
              <a:ext uri="{FF2B5EF4-FFF2-40B4-BE49-F238E27FC236}">
                <a16:creationId xmlns:a16="http://schemas.microsoft.com/office/drawing/2014/main" id="{08AD45A6-D6DF-4509-0790-11D6BCB8ACD4}"/>
              </a:ext>
            </a:extLst>
          </p:cNvPr>
          <p:cNvPicPr/>
          <p:nvPr/>
        </p:nvPicPr>
        <p:blipFill>
          <a:blip r:embed="rId3"/>
          <a:srcRect/>
          <a:stretch/>
        </p:blipFill>
        <p:spPr>
          <a:xfrm>
            <a:off x="2627454" y="1283223"/>
            <a:ext cx="395957" cy="868906"/>
          </a:xfrm>
          <a:prstGeom prst="rect">
            <a:avLst/>
          </a:prstGeom>
        </p:spPr>
      </p:pic>
      <p:pic>
        <p:nvPicPr>
          <p:cNvPr id="47" name="object 21">
            <a:extLst>
              <a:ext uri="{FF2B5EF4-FFF2-40B4-BE49-F238E27FC236}">
                <a16:creationId xmlns:a16="http://schemas.microsoft.com/office/drawing/2014/main" id="{60E876BF-D94B-325D-649B-AB8C9E30FB53}"/>
              </a:ext>
            </a:extLst>
          </p:cNvPr>
          <p:cNvPicPr>
            <a:picLocks noChangeAspect="1"/>
          </p:cNvPicPr>
          <p:nvPr/>
        </p:nvPicPr>
        <p:blipFill>
          <a:blip r:embed="rId4"/>
          <a:srcRect/>
          <a:stretch/>
        </p:blipFill>
        <p:spPr>
          <a:xfrm>
            <a:off x="9634160" y="1314557"/>
            <a:ext cx="813702" cy="868680"/>
          </a:xfrm>
          <a:prstGeom prst="rect">
            <a:avLst/>
          </a:prstGeom>
        </p:spPr>
      </p:pic>
      <p:pic>
        <p:nvPicPr>
          <p:cNvPr id="48" name="object 21">
            <a:extLst>
              <a:ext uri="{FF2B5EF4-FFF2-40B4-BE49-F238E27FC236}">
                <a16:creationId xmlns:a16="http://schemas.microsoft.com/office/drawing/2014/main" id="{CEAEF3B6-7E83-477A-F859-3581B38DB9E0}"/>
              </a:ext>
            </a:extLst>
          </p:cNvPr>
          <p:cNvPicPr/>
          <p:nvPr/>
        </p:nvPicPr>
        <p:blipFill>
          <a:blip r:embed="rId5"/>
          <a:srcRect/>
          <a:stretch/>
        </p:blipFill>
        <p:spPr>
          <a:xfrm>
            <a:off x="6163800" y="1454269"/>
            <a:ext cx="395957" cy="771074"/>
          </a:xfrm>
          <a:prstGeom prst="rect">
            <a:avLst/>
          </a:prstGeom>
        </p:spPr>
      </p:pic>
      <p:sp>
        <p:nvSpPr>
          <p:cNvPr id="49" name="object 3">
            <a:extLst>
              <a:ext uri="{FF2B5EF4-FFF2-40B4-BE49-F238E27FC236}">
                <a16:creationId xmlns:a16="http://schemas.microsoft.com/office/drawing/2014/main" id="{D320A004-4D45-08A2-3DA3-4AC40B15CC6B}"/>
              </a:ext>
            </a:extLst>
          </p:cNvPr>
          <p:cNvSpPr/>
          <p:nvPr/>
        </p:nvSpPr>
        <p:spPr>
          <a:xfrm>
            <a:off x="6258815" y="303324"/>
            <a:ext cx="1632773" cy="478934"/>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4"/>
          </a:solidFill>
        </p:spPr>
        <p:txBody>
          <a:bodyPr wrap="square" lIns="0" tIns="0" rIns="0" bIns="0" rtlCol="0" anchor="ctr" anchorCtr="0"/>
          <a:lstStyle/>
          <a:p>
            <a:pPr algn="ctr"/>
            <a:r>
              <a:rPr lang="es-419" sz="2400" b="1">
                <a:solidFill>
                  <a:srgbClr val="FFFFFF"/>
                </a:solidFill>
                <a:latin typeface="Corbel" panose="020B0503020204020204" pitchFamily="34" charset="0"/>
                <a:cs typeface="Montserrat"/>
              </a:rPr>
              <a:t>potenciales</a:t>
            </a:r>
          </a:p>
        </p:txBody>
      </p:sp>
      <p:sp>
        <p:nvSpPr>
          <p:cNvPr id="4" name="object 3">
            <a:extLst>
              <a:ext uri="{FF2B5EF4-FFF2-40B4-BE49-F238E27FC236}">
                <a16:creationId xmlns:a16="http://schemas.microsoft.com/office/drawing/2014/main" id="{9A3AC2C4-5A71-4EB1-A048-49A541CEB292}"/>
              </a:ext>
            </a:extLst>
          </p:cNvPr>
          <p:cNvSpPr/>
          <p:nvPr/>
        </p:nvSpPr>
        <p:spPr>
          <a:xfrm>
            <a:off x="5219256" y="2515023"/>
            <a:ext cx="2381250"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rgbClr val="0093D5"/>
          </a:solidFill>
        </p:spPr>
        <p:txBody>
          <a:bodyPr wrap="square" lIns="0" tIns="0" rIns="0" bIns="0" rtlCol="0" anchor="ctr" anchorCtr="0"/>
          <a:lstStyle/>
          <a:p>
            <a:pPr algn="ctr"/>
            <a:r>
              <a:rPr lang="es-419" sz="1200" b="1">
                <a:solidFill>
                  <a:srgbClr val="FFFFFF"/>
                </a:solidFill>
                <a:latin typeface="Corbel" panose="020B0503020204020204" pitchFamily="34" charset="0"/>
                <a:cs typeface="Montserrat"/>
              </a:rPr>
              <a:t>MAB DE ACCIÓN PROLONGADA</a:t>
            </a:r>
          </a:p>
        </p:txBody>
      </p:sp>
      <p:sp>
        <p:nvSpPr>
          <p:cNvPr id="3" name="Footer Placeholder 57">
            <a:extLst>
              <a:ext uri="{FF2B5EF4-FFF2-40B4-BE49-F238E27FC236}">
                <a16:creationId xmlns:a16="http://schemas.microsoft.com/office/drawing/2014/main" id="{DFFF899D-6C1B-3C74-AD2C-CD6130C481EB}"/>
              </a:ext>
            </a:extLst>
          </p:cNvPr>
          <p:cNvSpPr>
            <a:spLocks noGrp="1"/>
          </p:cNvSpPr>
          <p:nvPr>
            <p:ph type="ftr" sz="quarter" idx="3"/>
          </p:nvPr>
        </p:nvSpPr>
        <p:spPr>
          <a:xfrm>
            <a:off x="6866666" y="6548086"/>
            <a:ext cx="4873214" cy="173389"/>
          </a:xfrm>
        </p:spPr>
        <p:txBody>
          <a:bodyPr/>
          <a:lstStyle/>
          <a:p>
            <a:r>
              <a:rPr lang="es-419" dirty="0"/>
              <a:t>Diapositiva original elaborada por la Organización Mundial de la Salud y PATH. Enero de 2026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Diagram, venn diagram&#10;&#10;Description automatically generated">
            <a:extLst>
              <a:ext uri="{FF2B5EF4-FFF2-40B4-BE49-F238E27FC236}">
                <a16:creationId xmlns:a16="http://schemas.microsoft.com/office/drawing/2014/main" id="{4C725F1B-8C0E-9874-7593-A64D9F222B6B}"/>
              </a:ext>
            </a:extLst>
          </p:cNvPr>
          <p:cNvPicPr>
            <a:picLocks noChangeAspect="1"/>
          </p:cNvPicPr>
          <p:nvPr/>
        </p:nvPicPr>
        <p:blipFill>
          <a:blip r:embed="rId3"/>
          <a:stretch>
            <a:fillRect/>
          </a:stretch>
        </p:blipFill>
        <p:spPr>
          <a:xfrm>
            <a:off x="1193800" y="1335051"/>
            <a:ext cx="7772400" cy="4529469"/>
          </a:xfrm>
          <a:prstGeom prst="rect">
            <a:avLst/>
          </a:prstGeom>
        </p:spPr>
      </p:pic>
      <p:sp>
        <p:nvSpPr>
          <p:cNvPr id="2" name="object 2"/>
          <p:cNvSpPr txBox="1">
            <a:spLocks noGrp="1"/>
          </p:cNvSpPr>
          <p:nvPr>
            <p:ph type="title"/>
          </p:nvPr>
        </p:nvSpPr>
        <p:spPr>
          <a:prstGeom prst="rect">
            <a:avLst/>
          </a:prstGeom>
        </p:spPr>
        <p:txBody>
          <a:bodyPr vert="horz" wrap="square" lIns="0" tIns="86783" rIns="0" bIns="0" rtlCol="0" anchor="t" anchorCtr="0">
            <a:spAutoFit/>
          </a:bodyPr>
          <a:lstStyle/>
          <a:p>
            <a:pPr marL="10583" marR="4233">
              <a:lnSpc>
                <a:spcPts val="3000"/>
              </a:lnSpc>
              <a:spcBef>
                <a:spcPts val="682"/>
              </a:spcBef>
            </a:pPr>
            <a:r>
              <a:rPr lang="es-419"/>
              <a:t>Incorporación del VSR como nueva enfermedad a la agenda de la salud pública</a:t>
            </a:r>
          </a:p>
        </p:txBody>
      </p:sp>
      <p:sp>
        <p:nvSpPr>
          <p:cNvPr id="18" name="Content Placeholder 17">
            <a:extLst>
              <a:ext uri="{FF2B5EF4-FFF2-40B4-BE49-F238E27FC236}">
                <a16:creationId xmlns:a16="http://schemas.microsoft.com/office/drawing/2014/main" id="{19D489BF-B1EC-F3CA-3C71-562805AA7571}"/>
              </a:ext>
            </a:extLst>
          </p:cNvPr>
          <p:cNvSpPr>
            <a:spLocks noGrp="1"/>
          </p:cNvSpPr>
          <p:nvPr>
            <p:ph sz="half" idx="2"/>
          </p:nvPr>
        </p:nvSpPr>
        <p:spPr>
          <a:xfrm>
            <a:off x="9260217" y="2526750"/>
            <a:ext cx="2667284" cy="1771925"/>
          </a:xfrm>
        </p:spPr>
        <p:txBody>
          <a:bodyPr/>
          <a:lstStyle/>
          <a:p>
            <a:pPr marL="0" indent="0">
              <a:buNone/>
            </a:pPr>
            <a:r>
              <a:rPr lang="es-419" b="1">
                <a:solidFill>
                  <a:schemeClr val="accent3"/>
                </a:solidFill>
              </a:rPr>
              <a:t>El objetivo será que la prevención del VSR complemente otras iniciativas y estrategias de salud pública.</a:t>
            </a:r>
          </a:p>
          <a:p>
            <a:endParaRPr lang="en-US" dirty="0"/>
          </a:p>
          <a:p>
            <a:endParaRPr lang="en-US" dirty="0"/>
          </a:p>
        </p:txBody>
      </p:sp>
      <p:sp>
        <p:nvSpPr>
          <p:cNvPr id="4" name="object 4"/>
          <p:cNvSpPr txBox="1"/>
          <p:nvPr/>
        </p:nvSpPr>
        <p:spPr>
          <a:xfrm>
            <a:off x="4802586" y="3107544"/>
            <a:ext cx="528638" cy="305169"/>
          </a:xfrm>
          <a:prstGeom prst="rect">
            <a:avLst/>
          </a:prstGeom>
        </p:spPr>
        <p:txBody>
          <a:bodyPr vert="horz" wrap="square" lIns="0" tIns="10054" rIns="0" bIns="0" rtlCol="0">
            <a:spAutoFit/>
          </a:bodyPr>
          <a:lstStyle/>
          <a:p>
            <a:pPr marL="10583">
              <a:spcBef>
                <a:spcPts val="79"/>
              </a:spcBef>
            </a:pPr>
            <a:r>
              <a:rPr lang="es-419" sz="1917" b="1">
                <a:solidFill>
                  <a:srgbClr val="672672"/>
                </a:solidFill>
                <a:latin typeface="Corbel" panose="020B0503020204020204" pitchFamily="34" charset="0"/>
                <a:cs typeface="Montserrat-SemiBold"/>
              </a:rPr>
              <a:t>VSR</a:t>
            </a:r>
          </a:p>
        </p:txBody>
      </p:sp>
      <p:sp>
        <p:nvSpPr>
          <p:cNvPr id="17" name="Content Placeholder 16">
            <a:extLst>
              <a:ext uri="{FF2B5EF4-FFF2-40B4-BE49-F238E27FC236}">
                <a16:creationId xmlns:a16="http://schemas.microsoft.com/office/drawing/2014/main" id="{C73A09EF-7E51-CA54-C94D-6B83F324B693}"/>
              </a:ext>
            </a:extLst>
          </p:cNvPr>
          <p:cNvSpPr>
            <a:spLocks noGrp="1"/>
          </p:cNvSpPr>
          <p:nvPr>
            <p:ph sz="half" idx="1"/>
          </p:nvPr>
        </p:nvSpPr>
        <p:spPr>
          <a:xfrm>
            <a:off x="1959734" y="3107544"/>
            <a:ext cx="2933769" cy="2500974"/>
          </a:xfrm>
        </p:spPr>
        <p:txBody>
          <a:bodyPr/>
          <a:lstStyle/>
          <a:p>
            <a:pPr marL="0" indent="0">
              <a:buNone/>
            </a:pPr>
            <a:r>
              <a:rPr lang="es-419" b="1">
                <a:solidFill>
                  <a:schemeClr val="accent1"/>
                </a:solidFill>
              </a:rPr>
              <a:t>Vacunación</a:t>
            </a:r>
          </a:p>
          <a:p>
            <a:pPr marL="171450" indent="-171450">
              <a:spcBef>
                <a:spcPts val="400"/>
              </a:spcBef>
              <a:tabLst>
                <a:tab pos="2286000" algn="l"/>
              </a:tabLst>
            </a:pPr>
            <a:r>
              <a:rPr lang="es-419" sz="1400"/>
              <a:t>Objetivos de la Agenda de Inmunización 2030 (vacunación a lo largo de la vida, programas nacionales adaptados, igualdad de género, nuevas tecnologías)</a:t>
            </a:r>
          </a:p>
          <a:p>
            <a:pPr marL="171450" indent="-171450">
              <a:spcBef>
                <a:spcPts val="400"/>
              </a:spcBef>
            </a:pPr>
            <a:r>
              <a:rPr lang="es-419" sz="1400"/>
              <a:t>Aplicación de la inmunización materna existente (tétanos, tos ferina, COVID-19)</a:t>
            </a:r>
          </a:p>
          <a:p>
            <a:pPr marL="171450" indent="-171450">
              <a:spcBef>
                <a:spcPts val="400"/>
              </a:spcBef>
            </a:pPr>
            <a:r>
              <a:rPr lang="es-419" sz="1400"/>
              <a:t>Futuras vacunas maternas (</a:t>
            </a:r>
            <a:r>
              <a:rPr lang="es-419" sz="1400" i="1"/>
              <a:t> estreptococo</a:t>
            </a:r>
            <a:r>
              <a:rPr lang="es-419" sz="1400"/>
              <a:t> del grupo B)</a:t>
            </a:r>
          </a:p>
        </p:txBody>
      </p:sp>
      <p:sp>
        <p:nvSpPr>
          <p:cNvPr id="21" name="Content Placeholder 16">
            <a:extLst>
              <a:ext uri="{FF2B5EF4-FFF2-40B4-BE49-F238E27FC236}">
                <a16:creationId xmlns:a16="http://schemas.microsoft.com/office/drawing/2014/main" id="{3568A4AA-223E-DCE5-1199-185DF2F2532E}"/>
              </a:ext>
            </a:extLst>
          </p:cNvPr>
          <p:cNvSpPr txBox="1">
            <a:spLocks/>
          </p:cNvSpPr>
          <p:nvPr/>
        </p:nvSpPr>
        <p:spPr>
          <a:xfrm>
            <a:off x="5783746" y="3107544"/>
            <a:ext cx="2933769" cy="25009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419" b="1">
                <a:solidFill>
                  <a:schemeClr val="accent5"/>
                </a:solidFill>
              </a:rPr>
              <a:t>APN</a:t>
            </a:r>
          </a:p>
          <a:p>
            <a:pPr marL="171450" indent="-171450">
              <a:spcBef>
                <a:spcPts val="400"/>
              </a:spcBef>
              <a:buClr>
                <a:schemeClr val="accent5"/>
              </a:buClr>
            </a:pPr>
            <a:r>
              <a:rPr lang="es-419" sz="1400"/>
              <a:t>Aplicación de las recomendaciones actualizadas de 8 contactos de APN por embarazo</a:t>
            </a:r>
          </a:p>
          <a:p>
            <a:pPr marL="171450" indent="-171450">
              <a:spcBef>
                <a:spcPts val="400"/>
              </a:spcBef>
              <a:buClr>
                <a:schemeClr val="accent5"/>
              </a:buClr>
            </a:pPr>
            <a:r>
              <a:rPr lang="es-419" sz="1400"/>
              <a:t>Optimización de la plataforma de APN</a:t>
            </a:r>
          </a:p>
          <a:p>
            <a:pPr marL="171450" indent="-171450">
              <a:spcBef>
                <a:spcPts val="400"/>
              </a:spcBef>
              <a:buClr>
                <a:schemeClr val="accent5"/>
              </a:buClr>
            </a:pPr>
            <a:r>
              <a:rPr lang="es-419" sz="1400"/>
              <a:t>Mejora de la calidad asistencial</a:t>
            </a:r>
          </a:p>
          <a:p>
            <a:pPr marL="171450" indent="-171450">
              <a:spcBef>
                <a:spcPts val="400"/>
              </a:spcBef>
              <a:buClr>
                <a:schemeClr val="accent5"/>
              </a:buClr>
            </a:pPr>
            <a:r>
              <a:rPr lang="es-419" sz="1400"/>
              <a:t>Ampliar el alcance/impacto de las intervenciones existentes</a:t>
            </a:r>
          </a:p>
        </p:txBody>
      </p:sp>
      <p:pic>
        <p:nvPicPr>
          <p:cNvPr id="23" name="Picture 22" descr="Icon&#10;&#10;Description automatically generated">
            <a:extLst>
              <a:ext uri="{FF2B5EF4-FFF2-40B4-BE49-F238E27FC236}">
                <a16:creationId xmlns:a16="http://schemas.microsoft.com/office/drawing/2014/main" id="{061917B1-C4EA-C4F7-A468-0CC806624FC7}"/>
              </a:ext>
            </a:extLst>
          </p:cNvPr>
          <p:cNvPicPr>
            <a:picLocks noChangeAspect="1"/>
          </p:cNvPicPr>
          <p:nvPr/>
        </p:nvPicPr>
        <p:blipFill>
          <a:blip r:embed="rId4"/>
          <a:stretch>
            <a:fillRect/>
          </a:stretch>
        </p:blipFill>
        <p:spPr>
          <a:xfrm>
            <a:off x="2821459" y="1672883"/>
            <a:ext cx="927823" cy="1324081"/>
          </a:xfrm>
          <a:prstGeom prst="rect">
            <a:avLst/>
          </a:prstGeom>
        </p:spPr>
      </p:pic>
      <p:pic>
        <p:nvPicPr>
          <p:cNvPr id="25" name="Picture 24" descr="Icon&#10;&#10;Description automatically generated">
            <a:extLst>
              <a:ext uri="{FF2B5EF4-FFF2-40B4-BE49-F238E27FC236}">
                <a16:creationId xmlns:a16="http://schemas.microsoft.com/office/drawing/2014/main" id="{F9247BBC-FABA-EF72-B629-12AD21C13F65}"/>
              </a:ext>
            </a:extLst>
          </p:cNvPr>
          <p:cNvPicPr>
            <a:picLocks noChangeAspect="1"/>
          </p:cNvPicPr>
          <p:nvPr/>
        </p:nvPicPr>
        <p:blipFill>
          <a:blip r:embed="rId5"/>
          <a:stretch>
            <a:fillRect/>
          </a:stretch>
        </p:blipFill>
        <p:spPr>
          <a:xfrm>
            <a:off x="6620403" y="1672884"/>
            <a:ext cx="603378" cy="1324080"/>
          </a:xfrm>
          <a:prstGeom prst="rect">
            <a:avLst/>
          </a:prstGeom>
        </p:spPr>
      </p:pic>
      <p:sp>
        <p:nvSpPr>
          <p:cNvPr id="3" name="Footer Placeholder 57">
            <a:extLst>
              <a:ext uri="{FF2B5EF4-FFF2-40B4-BE49-F238E27FC236}">
                <a16:creationId xmlns:a16="http://schemas.microsoft.com/office/drawing/2014/main" id="{7B6E0817-7A1B-67FD-1E75-22DA92D14147}"/>
              </a:ext>
            </a:extLst>
          </p:cNvPr>
          <p:cNvSpPr>
            <a:spLocks noGrp="1"/>
          </p:cNvSpPr>
          <p:nvPr>
            <p:ph type="ftr" sz="quarter" idx="3"/>
          </p:nvPr>
        </p:nvSpPr>
        <p:spPr>
          <a:xfrm>
            <a:off x="6866666" y="6548086"/>
            <a:ext cx="4873214" cy="173389"/>
          </a:xfrm>
        </p:spPr>
        <p:txBody>
          <a:bodyPr/>
          <a:lstStyle/>
          <a:p>
            <a:r>
              <a:rPr lang="es-419" dirty="0"/>
              <a:t>Diapositiva original elaborada por la Organización Mundial de la Salud y PATH. Enero de 2026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130339664"/>
              </p:ext>
            </p:extLst>
          </p:nvPr>
        </p:nvGraphicFramePr>
        <p:xfrm>
          <a:off x="1184910" y="1524000"/>
          <a:ext cx="10607673" cy="4000500"/>
        </p:xfrm>
        <a:graphic>
          <a:graphicData uri="http://schemas.openxmlformats.org/drawingml/2006/table">
            <a:tbl>
              <a:tblPr firstRow="1" bandRow="1">
                <a:tableStyleId>{2D5ABB26-0587-4C30-8999-92F81FD0307C}</a:tableStyleId>
              </a:tblPr>
              <a:tblGrid>
                <a:gridCol w="1375303">
                  <a:extLst>
                    <a:ext uri="{9D8B030D-6E8A-4147-A177-3AD203B41FA5}">
                      <a16:colId xmlns:a16="http://schemas.microsoft.com/office/drawing/2014/main" val="20000"/>
                    </a:ext>
                  </a:extLst>
                </a:gridCol>
                <a:gridCol w="9232370">
                  <a:extLst>
                    <a:ext uri="{9D8B030D-6E8A-4147-A177-3AD203B41FA5}">
                      <a16:colId xmlns:a16="http://schemas.microsoft.com/office/drawing/2014/main" val="20001"/>
                    </a:ext>
                  </a:extLst>
                </a:gridCol>
              </a:tblGrid>
              <a:tr h="1333500">
                <a:tc>
                  <a:txBody>
                    <a:bodyPr/>
                    <a:lstStyle/>
                    <a:p>
                      <a:pPr algn="l" rtl="0">
                        <a:lnSpc>
                          <a:spcPct val="100000"/>
                        </a:lnSpc>
                      </a:pPr>
                      <a:endParaRPr sz="2000" dirty="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marL="508000">
                        <a:lnSpc>
                          <a:spcPct val="100000"/>
                        </a:lnSpc>
                        <a:spcBef>
                          <a:spcPts val="0"/>
                        </a:spcBef>
                      </a:pPr>
                      <a:r>
                        <a:rPr lang="es-419" sz="2800" b="1">
                          <a:solidFill>
                            <a:srgbClr val="672672"/>
                          </a:solidFill>
                          <a:latin typeface="Corbel" panose="020B0503020204020204" pitchFamily="34" charset="0"/>
                          <a:cs typeface="Montserrat-ExtraBold"/>
                        </a:rPr>
                        <a:t>La carga de la enfermedad por el VSR:</a:t>
                      </a:r>
                    </a:p>
                    <a:p>
                      <a:pPr marL="508000">
                        <a:lnSpc>
                          <a:spcPct val="100000"/>
                        </a:lnSpc>
                        <a:spcBef>
                          <a:spcPts val="0"/>
                        </a:spcBef>
                      </a:pPr>
                      <a:r>
                        <a:rPr lang="es-419" sz="2400" b="0">
                          <a:solidFill>
                            <a:srgbClr val="672672"/>
                          </a:solidFill>
                          <a:latin typeface="Corbel" panose="020B0503020204020204" pitchFamily="34" charset="0"/>
                          <a:cs typeface="Montserrat-SemiBold"/>
                        </a:rPr>
                        <a:t>un enorme problema de salud pública poco reconocido</a:t>
                      </a:r>
                    </a:p>
                  </a:txBody>
                  <a:tcPr marL="0" marR="0" marT="4233" marB="0" anchor="ctr">
                    <a:lnL w="6350">
                      <a:solidFill>
                        <a:srgbClr val="0093D5"/>
                      </a:solidFill>
                      <a:prstDash val="solid"/>
                    </a:lnL>
                    <a:lnB w="6350">
                      <a:solidFill>
                        <a:srgbClr val="0093D5"/>
                      </a:solidFill>
                      <a:prstDash val="solid"/>
                    </a:lnB>
                  </a:tcPr>
                </a:tc>
                <a:extLst>
                  <a:ext uri="{0D108BD9-81ED-4DB2-BD59-A6C34878D82A}">
                    <a16:rowId xmlns:a16="http://schemas.microsoft.com/office/drawing/2014/main" val="10000"/>
                  </a:ext>
                </a:extLst>
              </a:tr>
              <a:tr h="1333500">
                <a:tc>
                  <a:txBody>
                    <a:bodyPr/>
                    <a:lstStyle/>
                    <a:p>
                      <a:pPr algn="l" rtl="0">
                        <a:lnSpc>
                          <a:spcPct val="100000"/>
                        </a:lnSpc>
                      </a:pPr>
                      <a:endParaRPr sz="2000">
                        <a:latin typeface="Times New Roman"/>
                        <a:cs typeface="Times New Roman"/>
                      </a:endParaRPr>
                    </a:p>
                  </a:txBody>
                  <a:tcPr marL="0" marR="0" marT="0"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marL="508000">
                        <a:lnSpc>
                          <a:spcPct val="100000"/>
                        </a:lnSpc>
                        <a:spcBef>
                          <a:spcPts val="0"/>
                        </a:spcBef>
                      </a:pPr>
                      <a:r>
                        <a:rPr lang="es-419" sz="2800" b="1">
                          <a:solidFill>
                            <a:srgbClr val="314FA1"/>
                          </a:solidFill>
                          <a:latin typeface="Corbel" panose="020B0503020204020204" pitchFamily="34" charset="0"/>
                          <a:cs typeface="Montserrat-ExtraBold"/>
                        </a:rPr>
                        <a:t>Nuevos productos de prevención</a:t>
                      </a:r>
                    </a:p>
                    <a:p>
                      <a:pPr marL="508000">
                        <a:lnSpc>
                          <a:spcPct val="100000"/>
                        </a:lnSpc>
                        <a:spcBef>
                          <a:spcPts val="0"/>
                        </a:spcBef>
                      </a:pPr>
                      <a:r>
                        <a:rPr lang="es-419" sz="2400" b="0">
                          <a:solidFill>
                            <a:srgbClr val="314FA1"/>
                          </a:solidFill>
                          <a:latin typeface="Corbel" panose="020B0503020204020204" pitchFamily="34" charset="0"/>
                          <a:cs typeface="Montserrat-SemiBold"/>
                        </a:rPr>
                        <a:t>vacunas maternas y mAb de acción prolongada para proteger a los más pequeños</a:t>
                      </a:r>
                    </a:p>
                  </a:txBody>
                  <a:tcPr marL="0" marR="0" marT="4233" marB="0" anchor="ctr">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1333500">
                <a:tc>
                  <a:txBody>
                    <a:bodyPr/>
                    <a:lstStyle/>
                    <a:p>
                      <a:pPr algn="l" rtl="0">
                        <a:lnSpc>
                          <a:spcPct val="100000"/>
                        </a:lnSpc>
                      </a:pPr>
                      <a:endParaRPr sz="2000">
                        <a:latin typeface="Times New Roman"/>
                        <a:cs typeface="Times New Roman"/>
                      </a:endParaRPr>
                    </a:p>
                  </a:txBody>
                  <a:tcPr marL="0" marR="0" marT="0" marB="0">
                    <a:lnR w="6350">
                      <a:solidFill>
                        <a:srgbClr val="0093D5"/>
                      </a:solidFill>
                      <a:prstDash val="solid"/>
                    </a:lnR>
                    <a:lnT w="6350">
                      <a:solidFill>
                        <a:srgbClr val="0093D5"/>
                      </a:solidFill>
                      <a:prstDash val="solid"/>
                    </a:lnT>
                  </a:tcPr>
                </a:tc>
                <a:tc>
                  <a:txBody>
                    <a:bodyPr/>
                    <a:lstStyle/>
                    <a:p>
                      <a:pPr marL="508000">
                        <a:lnSpc>
                          <a:spcPct val="100000"/>
                        </a:lnSpc>
                        <a:spcBef>
                          <a:spcPts val="0"/>
                        </a:spcBef>
                      </a:pPr>
                      <a:r>
                        <a:rPr lang="es-419" sz="2800" b="1">
                          <a:solidFill>
                            <a:srgbClr val="52A947"/>
                          </a:solidFill>
                          <a:latin typeface="Corbel" panose="020B0503020204020204" pitchFamily="34" charset="0"/>
                          <a:cs typeface="Montserrat-ExtraBold"/>
                        </a:rPr>
                        <a:t>El camino hacia la prevención del VSR:</a:t>
                      </a:r>
                    </a:p>
                    <a:p>
                      <a:pPr marL="508000">
                        <a:lnSpc>
                          <a:spcPct val="100000"/>
                        </a:lnSpc>
                        <a:spcBef>
                          <a:spcPts val="0"/>
                        </a:spcBef>
                      </a:pPr>
                      <a:r>
                        <a:rPr lang="es-419" sz="2400" b="0">
                          <a:solidFill>
                            <a:srgbClr val="52A947"/>
                          </a:solidFill>
                          <a:latin typeface="Corbel" panose="020B0503020204020204" pitchFamily="34" charset="0"/>
                          <a:cs typeface="Montserrat-SemiBold"/>
                        </a:rPr>
                        <a:t>prioridades y oportunidades</a:t>
                      </a:r>
                    </a:p>
                  </a:txBody>
                  <a:tcPr marL="0" marR="0" marT="4233" marB="0" anchor="ctr">
                    <a:lnL w="6350">
                      <a:solidFill>
                        <a:srgbClr val="0093D5"/>
                      </a:solidFill>
                      <a:prstDash val="solid"/>
                    </a:lnL>
                    <a:lnT w="6350">
                      <a:solidFill>
                        <a:srgbClr val="0093D5"/>
                      </a:solidFill>
                      <a:prstDash val="solid"/>
                    </a:lnT>
                  </a:tcPr>
                </a:tc>
                <a:extLst>
                  <a:ext uri="{0D108BD9-81ED-4DB2-BD59-A6C34878D82A}">
                    <a16:rowId xmlns:a16="http://schemas.microsoft.com/office/drawing/2014/main" val="10002"/>
                  </a:ext>
                </a:extLst>
              </a:tr>
            </a:tbl>
          </a:graphicData>
        </a:graphic>
      </p:graphicFrame>
      <p:grpSp>
        <p:nvGrpSpPr>
          <p:cNvPr id="60" name="object 60"/>
          <p:cNvGrpSpPr/>
          <p:nvPr/>
        </p:nvGrpSpPr>
        <p:grpSpPr>
          <a:xfrm>
            <a:off x="1598425" y="3104367"/>
            <a:ext cx="548746" cy="840317"/>
            <a:chOff x="1918109" y="3725240"/>
            <a:chExt cx="658495" cy="1008380"/>
          </a:xfrm>
        </p:grpSpPr>
        <p:sp>
          <p:nvSpPr>
            <p:cNvPr id="61" name="object 61"/>
            <p:cNvSpPr/>
            <p:nvPr/>
          </p:nvSpPr>
          <p:spPr>
            <a:xfrm>
              <a:off x="1928034" y="3820919"/>
              <a:ext cx="638810" cy="902335"/>
            </a:xfrm>
            <a:custGeom>
              <a:avLst/>
              <a:gdLst/>
              <a:ahLst/>
              <a:cxnLst/>
              <a:rect l="l" t="t" r="r" b="b"/>
              <a:pathLst>
                <a:path w="638810" h="902335">
                  <a:moveTo>
                    <a:pt x="374705" y="12331"/>
                  </a:moveTo>
                  <a:lnTo>
                    <a:pt x="405696" y="32490"/>
                  </a:lnTo>
                  <a:lnTo>
                    <a:pt x="429856" y="60293"/>
                  </a:lnTo>
                  <a:lnTo>
                    <a:pt x="445551" y="94106"/>
                  </a:lnTo>
                  <a:lnTo>
                    <a:pt x="451146" y="132295"/>
                  </a:lnTo>
                  <a:lnTo>
                    <a:pt x="444402" y="174110"/>
                  </a:lnTo>
                  <a:lnTo>
                    <a:pt x="425620" y="210427"/>
                  </a:lnTo>
                  <a:lnTo>
                    <a:pt x="396982" y="239065"/>
                  </a:lnTo>
                  <a:lnTo>
                    <a:pt x="360665" y="257847"/>
                  </a:lnTo>
                  <a:lnTo>
                    <a:pt x="318850" y="264591"/>
                  </a:lnTo>
                  <a:lnTo>
                    <a:pt x="277029" y="257847"/>
                  </a:lnTo>
                  <a:lnTo>
                    <a:pt x="240709" y="239065"/>
                  </a:lnTo>
                  <a:lnTo>
                    <a:pt x="212069" y="210427"/>
                  </a:lnTo>
                  <a:lnTo>
                    <a:pt x="193287" y="174110"/>
                  </a:lnTo>
                  <a:lnTo>
                    <a:pt x="186542" y="132295"/>
                  </a:lnTo>
                  <a:lnTo>
                    <a:pt x="193287" y="90480"/>
                  </a:lnTo>
                  <a:lnTo>
                    <a:pt x="212069" y="54164"/>
                  </a:lnTo>
                  <a:lnTo>
                    <a:pt x="240709" y="25525"/>
                  </a:lnTo>
                  <a:lnTo>
                    <a:pt x="277029" y="6744"/>
                  </a:lnTo>
                  <a:lnTo>
                    <a:pt x="318850" y="0"/>
                  </a:lnTo>
                </a:path>
                <a:path w="638810" h="902335">
                  <a:moveTo>
                    <a:pt x="623079" y="460387"/>
                  </a:moveTo>
                  <a:lnTo>
                    <a:pt x="486021" y="323329"/>
                  </a:lnTo>
                  <a:lnTo>
                    <a:pt x="470642" y="311818"/>
                  </a:lnTo>
                  <a:lnTo>
                    <a:pt x="453002" y="305198"/>
                  </a:lnTo>
                  <a:lnTo>
                    <a:pt x="434212" y="303700"/>
                  </a:lnTo>
                  <a:lnTo>
                    <a:pt x="415383" y="307555"/>
                  </a:lnTo>
                  <a:lnTo>
                    <a:pt x="391722" y="314882"/>
                  </a:lnTo>
                  <a:lnTo>
                    <a:pt x="367655" y="320117"/>
                  </a:lnTo>
                  <a:lnTo>
                    <a:pt x="343319" y="323259"/>
                  </a:lnTo>
                  <a:lnTo>
                    <a:pt x="318850" y="324307"/>
                  </a:lnTo>
                  <a:lnTo>
                    <a:pt x="294375" y="323259"/>
                  </a:lnTo>
                  <a:lnTo>
                    <a:pt x="270035" y="320117"/>
                  </a:lnTo>
                  <a:lnTo>
                    <a:pt x="245966" y="314882"/>
                  </a:lnTo>
                  <a:lnTo>
                    <a:pt x="222305" y="307555"/>
                  </a:lnTo>
                  <a:lnTo>
                    <a:pt x="203476" y="303700"/>
                  </a:lnTo>
                  <a:lnTo>
                    <a:pt x="151668" y="323329"/>
                  </a:lnTo>
                  <a:lnTo>
                    <a:pt x="16146" y="458838"/>
                  </a:lnTo>
                  <a:lnTo>
                    <a:pt x="0" y="495476"/>
                  </a:lnTo>
                  <a:lnTo>
                    <a:pt x="2882" y="515143"/>
                  </a:lnTo>
                  <a:lnTo>
                    <a:pt x="13504" y="532561"/>
                  </a:lnTo>
                  <a:lnTo>
                    <a:pt x="30725" y="544655"/>
                  </a:lnTo>
                  <a:lnTo>
                    <a:pt x="50530" y="548876"/>
                  </a:lnTo>
                  <a:lnTo>
                    <a:pt x="70428" y="545222"/>
                  </a:lnTo>
                  <a:lnTo>
                    <a:pt x="87926" y="533692"/>
                  </a:lnTo>
                  <a:lnTo>
                    <a:pt x="178058" y="443572"/>
                  </a:lnTo>
                  <a:lnTo>
                    <a:pt x="178058" y="565950"/>
                  </a:lnTo>
                  <a:lnTo>
                    <a:pt x="129646" y="824649"/>
                  </a:lnTo>
                  <a:lnTo>
                    <a:pt x="131842" y="854021"/>
                  </a:lnTo>
                  <a:lnTo>
                    <a:pt x="145518" y="878755"/>
                  </a:lnTo>
                  <a:lnTo>
                    <a:pt x="168047" y="895820"/>
                  </a:lnTo>
                  <a:lnTo>
                    <a:pt x="196803" y="902182"/>
                  </a:lnTo>
                  <a:lnTo>
                    <a:pt x="218444" y="898642"/>
                  </a:lnTo>
                  <a:lnTo>
                    <a:pt x="252314" y="873341"/>
                  </a:lnTo>
                  <a:lnTo>
                    <a:pt x="303014" y="648716"/>
                  </a:lnTo>
                  <a:lnTo>
                    <a:pt x="304525" y="641172"/>
                  </a:lnTo>
                  <a:lnTo>
                    <a:pt x="311154" y="635749"/>
                  </a:lnTo>
                  <a:lnTo>
                    <a:pt x="318850" y="635749"/>
                  </a:lnTo>
                  <a:lnTo>
                    <a:pt x="326534" y="635749"/>
                  </a:lnTo>
                  <a:lnTo>
                    <a:pt x="333163" y="641172"/>
                  </a:lnTo>
                  <a:lnTo>
                    <a:pt x="375835" y="853592"/>
                  </a:lnTo>
                  <a:lnTo>
                    <a:pt x="400292" y="888693"/>
                  </a:lnTo>
                  <a:lnTo>
                    <a:pt x="440885" y="902182"/>
                  </a:lnTo>
                  <a:lnTo>
                    <a:pt x="469641" y="895820"/>
                  </a:lnTo>
                  <a:lnTo>
                    <a:pt x="492171" y="878755"/>
                  </a:lnTo>
                  <a:lnTo>
                    <a:pt x="505846" y="854021"/>
                  </a:lnTo>
                  <a:lnTo>
                    <a:pt x="508042" y="824649"/>
                  </a:lnTo>
                  <a:lnTo>
                    <a:pt x="459630" y="565950"/>
                  </a:lnTo>
                  <a:lnTo>
                    <a:pt x="459630" y="443572"/>
                  </a:lnTo>
                  <a:lnTo>
                    <a:pt x="548225" y="532168"/>
                  </a:lnTo>
                  <a:lnTo>
                    <a:pt x="565302" y="543782"/>
                  </a:lnTo>
                  <a:lnTo>
                    <a:pt x="584857" y="548309"/>
                  </a:lnTo>
                  <a:lnTo>
                    <a:pt x="604523" y="545426"/>
                  </a:lnTo>
                  <a:lnTo>
                    <a:pt x="621936" y="534809"/>
                  </a:lnTo>
                  <a:lnTo>
                    <a:pt x="634037" y="517582"/>
                  </a:lnTo>
                  <a:lnTo>
                    <a:pt x="638262" y="497774"/>
                  </a:lnTo>
                  <a:lnTo>
                    <a:pt x="634609" y="477879"/>
                  </a:lnTo>
                  <a:lnTo>
                    <a:pt x="623079" y="460387"/>
                  </a:lnTo>
                  <a:close/>
                </a:path>
              </a:pathLst>
            </a:custGeom>
            <a:ln w="19850">
              <a:solidFill>
                <a:srgbClr val="314FA1"/>
              </a:solidFill>
            </a:ln>
          </p:spPr>
          <p:txBody>
            <a:bodyPr wrap="square" lIns="0" tIns="0" rIns="0" bIns="0" rtlCol="0"/>
            <a:lstStyle/>
            <a:p>
              <a:endParaRPr sz="1500">
                <a:latin typeface="Corbel" panose="020B0503020204020204" pitchFamily="34" charset="0"/>
              </a:endParaRPr>
            </a:p>
          </p:txBody>
        </p:sp>
        <p:pic>
          <p:nvPicPr>
            <p:cNvPr id="62" name="object 62"/>
            <p:cNvPicPr/>
            <p:nvPr/>
          </p:nvPicPr>
          <p:blipFill>
            <a:blip r:embed="rId3" cstate="print"/>
            <a:stretch>
              <a:fillRect/>
            </a:stretch>
          </p:blipFill>
          <p:spPr>
            <a:xfrm>
              <a:off x="2226165" y="3725240"/>
              <a:ext cx="88796" cy="105527"/>
            </a:xfrm>
            <a:prstGeom prst="rect">
              <a:avLst/>
            </a:prstGeom>
          </p:spPr>
        </p:pic>
      </p:grpSp>
      <p:grpSp>
        <p:nvGrpSpPr>
          <p:cNvPr id="63" name="object 63"/>
          <p:cNvGrpSpPr/>
          <p:nvPr/>
        </p:nvGrpSpPr>
        <p:grpSpPr>
          <a:xfrm>
            <a:off x="1493843" y="4554249"/>
            <a:ext cx="757766" cy="608013"/>
            <a:chOff x="1792611" y="5465099"/>
            <a:chExt cx="909319" cy="729615"/>
          </a:xfrm>
        </p:grpSpPr>
        <p:sp>
          <p:nvSpPr>
            <p:cNvPr id="64" name="object 64"/>
            <p:cNvSpPr/>
            <p:nvPr/>
          </p:nvSpPr>
          <p:spPr>
            <a:xfrm>
              <a:off x="1792611" y="5465099"/>
              <a:ext cx="909319" cy="729615"/>
            </a:xfrm>
            <a:custGeom>
              <a:avLst/>
              <a:gdLst/>
              <a:ahLst/>
              <a:cxnLst/>
              <a:rect l="l" t="t" r="r" b="b"/>
              <a:pathLst>
                <a:path w="909319" h="729614">
                  <a:moveTo>
                    <a:pt x="666889" y="0"/>
                  </a:moveTo>
                  <a:lnTo>
                    <a:pt x="54927" y="0"/>
                  </a:lnTo>
                  <a:lnTo>
                    <a:pt x="43913" y="1116"/>
                  </a:lnTo>
                  <a:lnTo>
                    <a:pt x="33632" y="4318"/>
                  </a:lnTo>
                  <a:lnTo>
                    <a:pt x="24309" y="9386"/>
                  </a:lnTo>
                  <a:lnTo>
                    <a:pt x="16167" y="16103"/>
                  </a:lnTo>
                  <a:lnTo>
                    <a:pt x="16027" y="16268"/>
                  </a:lnTo>
                  <a:lnTo>
                    <a:pt x="9344" y="24375"/>
                  </a:lnTo>
                  <a:lnTo>
                    <a:pt x="4298" y="33672"/>
                  </a:lnTo>
                  <a:lnTo>
                    <a:pt x="1111" y="43938"/>
                  </a:lnTo>
                  <a:lnTo>
                    <a:pt x="0" y="54952"/>
                  </a:lnTo>
                  <a:lnTo>
                    <a:pt x="0" y="589965"/>
                  </a:lnTo>
                  <a:lnTo>
                    <a:pt x="16141" y="628764"/>
                  </a:lnTo>
                  <a:lnTo>
                    <a:pt x="54927" y="644880"/>
                  </a:lnTo>
                  <a:lnTo>
                    <a:pt x="634022" y="644880"/>
                  </a:lnTo>
                  <a:lnTo>
                    <a:pt x="668935" y="683590"/>
                  </a:lnTo>
                  <a:lnTo>
                    <a:pt x="681623" y="697726"/>
                  </a:lnTo>
                  <a:lnTo>
                    <a:pt x="693929" y="711617"/>
                  </a:lnTo>
                  <a:lnTo>
                    <a:pt x="705739" y="725233"/>
                  </a:lnTo>
                  <a:lnTo>
                    <a:pt x="705967" y="725525"/>
                  </a:lnTo>
                  <a:lnTo>
                    <a:pt x="706323" y="725881"/>
                  </a:lnTo>
                  <a:lnTo>
                    <a:pt x="706716" y="726236"/>
                  </a:lnTo>
                  <a:lnTo>
                    <a:pt x="710564" y="729475"/>
                  </a:lnTo>
                  <a:lnTo>
                    <a:pt x="716330" y="729043"/>
                  </a:lnTo>
                  <a:lnTo>
                    <a:pt x="719706" y="725119"/>
                  </a:lnTo>
                  <a:lnTo>
                    <a:pt x="731476" y="711536"/>
                  </a:lnTo>
                  <a:lnTo>
                    <a:pt x="743747" y="697669"/>
                  </a:lnTo>
                  <a:lnTo>
                    <a:pt x="756411" y="683547"/>
                  </a:lnTo>
                  <a:lnTo>
                    <a:pt x="797466" y="637933"/>
                  </a:lnTo>
                  <a:lnTo>
                    <a:pt x="807441" y="626554"/>
                  </a:lnTo>
                  <a:lnTo>
                    <a:pt x="54927" y="626554"/>
                  </a:lnTo>
                  <a:lnTo>
                    <a:pt x="47572" y="625812"/>
                  </a:lnTo>
                  <a:lnTo>
                    <a:pt x="19038" y="597321"/>
                  </a:lnTo>
                  <a:lnTo>
                    <a:pt x="18287" y="589965"/>
                  </a:lnTo>
                  <a:lnTo>
                    <a:pt x="18287" y="54952"/>
                  </a:lnTo>
                  <a:lnTo>
                    <a:pt x="40697" y="21191"/>
                  </a:lnTo>
                  <a:lnTo>
                    <a:pt x="54927" y="18313"/>
                  </a:lnTo>
                  <a:lnTo>
                    <a:pt x="252818" y="18313"/>
                  </a:lnTo>
                  <a:lnTo>
                    <a:pt x="707509" y="18288"/>
                  </a:lnTo>
                  <a:lnTo>
                    <a:pt x="705713" y="16103"/>
                  </a:lnTo>
                  <a:lnTo>
                    <a:pt x="697572" y="9386"/>
                  </a:lnTo>
                  <a:lnTo>
                    <a:pt x="688244" y="4318"/>
                  </a:lnTo>
                  <a:lnTo>
                    <a:pt x="677945" y="1116"/>
                  </a:lnTo>
                  <a:lnTo>
                    <a:pt x="666889" y="0"/>
                  </a:lnTo>
                  <a:close/>
                </a:path>
                <a:path w="909319" h="729614">
                  <a:moveTo>
                    <a:pt x="252818" y="18313"/>
                  </a:moveTo>
                  <a:lnTo>
                    <a:pt x="234492" y="18313"/>
                  </a:lnTo>
                  <a:lnTo>
                    <a:pt x="234492" y="626554"/>
                  </a:lnTo>
                  <a:lnTo>
                    <a:pt x="252818" y="626554"/>
                  </a:lnTo>
                  <a:lnTo>
                    <a:pt x="252818" y="18313"/>
                  </a:lnTo>
                  <a:close/>
                </a:path>
                <a:path w="909319" h="729614">
                  <a:moveTo>
                    <a:pt x="707509" y="18288"/>
                  </a:moveTo>
                  <a:lnTo>
                    <a:pt x="469087" y="18288"/>
                  </a:lnTo>
                  <a:lnTo>
                    <a:pt x="468998" y="626554"/>
                  </a:lnTo>
                  <a:lnTo>
                    <a:pt x="487273" y="626554"/>
                  </a:lnTo>
                  <a:lnTo>
                    <a:pt x="487273" y="18313"/>
                  </a:lnTo>
                  <a:lnTo>
                    <a:pt x="707530" y="18313"/>
                  </a:lnTo>
                  <a:close/>
                </a:path>
                <a:path w="909319" h="729614">
                  <a:moveTo>
                    <a:pt x="873352" y="545630"/>
                  </a:moveTo>
                  <a:lnTo>
                    <a:pt x="552018" y="545630"/>
                  </a:lnTo>
                  <a:lnTo>
                    <a:pt x="566462" y="565191"/>
                  </a:lnTo>
                  <a:lnTo>
                    <a:pt x="582475" y="585296"/>
                  </a:lnTo>
                  <a:lnTo>
                    <a:pt x="599703" y="605819"/>
                  </a:lnTo>
                  <a:lnTo>
                    <a:pt x="617740" y="626554"/>
                  </a:lnTo>
                  <a:lnTo>
                    <a:pt x="807441" y="626554"/>
                  </a:lnTo>
                  <a:lnTo>
                    <a:pt x="825092" y="606420"/>
                  </a:lnTo>
                  <a:lnTo>
                    <a:pt x="850829" y="575432"/>
                  </a:lnTo>
                  <a:lnTo>
                    <a:pt x="873352" y="545630"/>
                  </a:lnTo>
                  <a:close/>
                </a:path>
                <a:path w="909319" h="729614">
                  <a:moveTo>
                    <a:pt x="707530" y="18313"/>
                  </a:moveTo>
                  <a:lnTo>
                    <a:pt x="666889" y="18313"/>
                  </a:lnTo>
                  <a:lnTo>
                    <a:pt x="674253" y="19057"/>
                  </a:lnTo>
                  <a:lnTo>
                    <a:pt x="681120" y="21191"/>
                  </a:lnTo>
                  <a:lnTo>
                    <a:pt x="703529" y="54952"/>
                  </a:lnTo>
                  <a:lnTo>
                    <a:pt x="703529" y="236486"/>
                  </a:lnTo>
                  <a:lnTo>
                    <a:pt x="666624" y="241701"/>
                  </a:lnTo>
                  <a:lnTo>
                    <a:pt x="632261" y="253433"/>
                  </a:lnTo>
                  <a:lnTo>
                    <a:pt x="573785" y="293763"/>
                  </a:lnTo>
                  <a:lnTo>
                    <a:pt x="531698" y="356223"/>
                  </a:lnTo>
                  <a:lnTo>
                    <a:pt x="520240" y="393095"/>
                  </a:lnTo>
                  <a:lnTo>
                    <a:pt x="516242" y="432676"/>
                  </a:lnTo>
                  <a:lnTo>
                    <a:pt x="516821" y="447851"/>
                  </a:lnTo>
                  <a:lnTo>
                    <a:pt x="525284" y="491655"/>
                  </a:lnTo>
                  <a:lnTo>
                    <a:pt x="543708" y="532774"/>
                  </a:lnTo>
                  <a:lnTo>
                    <a:pt x="551992" y="545668"/>
                  </a:lnTo>
                  <a:lnTo>
                    <a:pt x="873352" y="545630"/>
                  </a:lnTo>
                  <a:lnTo>
                    <a:pt x="881541" y="532968"/>
                  </a:lnTo>
                  <a:lnTo>
                    <a:pt x="886615" y="523646"/>
                  </a:lnTo>
                  <a:lnTo>
                    <a:pt x="712698" y="523646"/>
                  </a:lnTo>
                  <a:lnTo>
                    <a:pt x="694321" y="521799"/>
                  </a:lnTo>
                  <a:lnTo>
                    <a:pt x="648309" y="496989"/>
                  </a:lnTo>
                  <a:lnTo>
                    <a:pt x="623534" y="450994"/>
                  </a:lnTo>
                  <a:lnTo>
                    <a:pt x="621694" y="432638"/>
                  </a:lnTo>
                  <a:lnTo>
                    <a:pt x="623543" y="414311"/>
                  </a:lnTo>
                  <a:lnTo>
                    <a:pt x="648309" y="368300"/>
                  </a:lnTo>
                  <a:lnTo>
                    <a:pt x="694338" y="343550"/>
                  </a:lnTo>
                  <a:lnTo>
                    <a:pt x="712698" y="341706"/>
                  </a:lnTo>
                  <a:lnTo>
                    <a:pt x="885727" y="341668"/>
                  </a:lnTo>
                  <a:lnTo>
                    <a:pt x="875518" y="322850"/>
                  </a:lnTo>
                  <a:lnTo>
                    <a:pt x="824243" y="271010"/>
                  </a:lnTo>
                  <a:lnTo>
                    <a:pt x="758698" y="241701"/>
                  </a:lnTo>
                  <a:lnTo>
                    <a:pt x="721791" y="236486"/>
                  </a:lnTo>
                  <a:lnTo>
                    <a:pt x="721791" y="54952"/>
                  </a:lnTo>
                  <a:lnTo>
                    <a:pt x="720676" y="43894"/>
                  </a:lnTo>
                  <a:lnTo>
                    <a:pt x="717476" y="33589"/>
                  </a:lnTo>
                  <a:lnTo>
                    <a:pt x="712415" y="24254"/>
                  </a:lnTo>
                  <a:lnTo>
                    <a:pt x="707530" y="18313"/>
                  </a:lnTo>
                  <a:close/>
                </a:path>
                <a:path w="909319" h="729614">
                  <a:moveTo>
                    <a:pt x="885727" y="341668"/>
                  </a:moveTo>
                  <a:lnTo>
                    <a:pt x="712698" y="341668"/>
                  </a:lnTo>
                  <a:lnTo>
                    <a:pt x="731005" y="343518"/>
                  </a:lnTo>
                  <a:lnTo>
                    <a:pt x="748107" y="348840"/>
                  </a:lnTo>
                  <a:lnTo>
                    <a:pt x="788130" y="381792"/>
                  </a:lnTo>
                  <a:lnTo>
                    <a:pt x="803626" y="432676"/>
                  </a:lnTo>
                  <a:lnTo>
                    <a:pt x="801775" y="451031"/>
                  </a:lnTo>
                  <a:lnTo>
                    <a:pt x="776998" y="496989"/>
                  </a:lnTo>
                  <a:lnTo>
                    <a:pt x="730999" y="521799"/>
                  </a:lnTo>
                  <a:lnTo>
                    <a:pt x="712698" y="523646"/>
                  </a:lnTo>
                  <a:lnTo>
                    <a:pt x="886615" y="523646"/>
                  </a:lnTo>
                  <a:lnTo>
                    <a:pt x="903899" y="477542"/>
                  </a:lnTo>
                  <a:lnTo>
                    <a:pt x="909049" y="432638"/>
                  </a:lnTo>
                  <a:lnTo>
                    <a:pt x="905064" y="393095"/>
                  </a:lnTo>
                  <a:lnTo>
                    <a:pt x="893624" y="356223"/>
                  </a:lnTo>
                  <a:lnTo>
                    <a:pt x="885727" y="341668"/>
                  </a:lnTo>
                  <a:close/>
                </a:path>
              </a:pathLst>
            </a:custGeom>
            <a:solidFill>
              <a:srgbClr val="074848"/>
            </a:solidFill>
          </p:spPr>
          <p:txBody>
            <a:bodyPr wrap="square" lIns="0" tIns="0" rIns="0" bIns="0" rtlCol="0"/>
            <a:lstStyle/>
            <a:p>
              <a:endParaRPr sz="1500">
                <a:latin typeface="Corbel" panose="020B0503020204020204" pitchFamily="34" charset="0"/>
              </a:endParaRPr>
            </a:p>
          </p:txBody>
        </p:sp>
        <p:pic>
          <p:nvPicPr>
            <p:cNvPr id="65" name="object 65"/>
            <p:cNvPicPr/>
            <p:nvPr/>
          </p:nvPicPr>
          <p:blipFill>
            <a:blip r:embed="rId4" cstate="print"/>
            <a:stretch>
              <a:fillRect/>
            </a:stretch>
          </p:blipFill>
          <p:spPr>
            <a:xfrm>
              <a:off x="2158745" y="5817421"/>
              <a:ext cx="93852" cy="93852"/>
            </a:xfrm>
            <a:prstGeom prst="rect">
              <a:avLst/>
            </a:prstGeom>
          </p:spPr>
        </p:pic>
        <p:pic>
          <p:nvPicPr>
            <p:cNvPr id="66" name="object 66"/>
            <p:cNvPicPr/>
            <p:nvPr/>
          </p:nvPicPr>
          <p:blipFill>
            <a:blip r:embed="rId5" cstate="print"/>
            <a:stretch>
              <a:fillRect/>
            </a:stretch>
          </p:blipFill>
          <p:spPr>
            <a:xfrm>
              <a:off x="2460942" y="5847320"/>
              <a:ext cx="93852" cy="93852"/>
            </a:xfrm>
            <a:prstGeom prst="rect">
              <a:avLst/>
            </a:prstGeom>
          </p:spPr>
        </p:pic>
        <p:pic>
          <p:nvPicPr>
            <p:cNvPr id="67" name="object 67"/>
            <p:cNvPicPr/>
            <p:nvPr/>
          </p:nvPicPr>
          <p:blipFill>
            <a:blip r:embed="rId6" cstate="print"/>
            <a:stretch>
              <a:fillRect/>
            </a:stretch>
          </p:blipFill>
          <p:spPr>
            <a:xfrm>
              <a:off x="1848219" y="5534394"/>
              <a:ext cx="93852" cy="93852"/>
            </a:xfrm>
            <a:prstGeom prst="rect">
              <a:avLst/>
            </a:prstGeom>
          </p:spPr>
        </p:pic>
        <p:sp>
          <p:nvSpPr>
            <p:cNvPr id="68" name="object 68"/>
            <p:cNvSpPr/>
            <p:nvPr/>
          </p:nvSpPr>
          <p:spPr>
            <a:xfrm>
              <a:off x="1845191" y="5532281"/>
              <a:ext cx="715010" cy="415290"/>
            </a:xfrm>
            <a:custGeom>
              <a:avLst/>
              <a:gdLst/>
              <a:ahLst/>
              <a:cxnLst/>
              <a:rect l="l" t="t" r="r" b="b"/>
              <a:pathLst>
                <a:path w="715010" h="415289">
                  <a:moveTo>
                    <a:pt x="636837" y="348876"/>
                  </a:moveTo>
                  <a:lnTo>
                    <a:pt x="407162" y="348876"/>
                  </a:lnTo>
                  <a:lnTo>
                    <a:pt x="611301" y="369488"/>
                  </a:lnTo>
                  <a:lnTo>
                    <a:pt x="613522" y="379562"/>
                  </a:lnTo>
                  <a:lnTo>
                    <a:pt x="638527" y="409206"/>
                  </a:lnTo>
                  <a:lnTo>
                    <a:pt x="657831" y="415055"/>
                  </a:lnTo>
                  <a:lnTo>
                    <a:pt x="668362" y="415018"/>
                  </a:lnTo>
                  <a:lnTo>
                    <a:pt x="703237" y="396044"/>
                  </a:lnTo>
                  <a:lnTo>
                    <a:pt x="705003" y="393390"/>
                  </a:lnTo>
                  <a:lnTo>
                    <a:pt x="657910" y="393390"/>
                  </a:lnTo>
                  <a:lnTo>
                    <a:pt x="650278" y="390888"/>
                  </a:lnTo>
                  <a:lnTo>
                    <a:pt x="638568" y="381439"/>
                  </a:lnTo>
                  <a:lnTo>
                    <a:pt x="634593" y="374492"/>
                  </a:lnTo>
                  <a:lnTo>
                    <a:pt x="632891" y="358376"/>
                  </a:lnTo>
                  <a:lnTo>
                    <a:pt x="635342" y="350705"/>
                  </a:lnTo>
                  <a:lnTo>
                    <a:pt x="636837" y="348876"/>
                  </a:lnTo>
                  <a:close/>
                </a:path>
                <a:path w="715010" h="415289">
                  <a:moveTo>
                    <a:pt x="705013" y="333357"/>
                  </a:moveTo>
                  <a:lnTo>
                    <a:pt x="667893" y="333357"/>
                  </a:lnTo>
                  <a:lnTo>
                    <a:pt x="675525" y="335859"/>
                  </a:lnTo>
                  <a:lnTo>
                    <a:pt x="687197" y="345257"/>
                  </a:lnTo>
                  <a:lnTo>
                    <a:pt x="691191" y="352165"/>
                  </a:lnTo>
                  <a:lnTo>
                    <a:pt x="691268" y="352559"/>
                  </a:lnTo>
                  <a:lnTo>
                    <a:pt x="692828" y="367446"/>
                  </a:lnTo>
                  <a:lnTo>
                    <a:pt x="692894" y="368449"/>
                  </a:lnTo>
                  <a:lnTo>
                    <a:pt x="690422" y="375991"/>
                  </a:lnTo>
                  <a:lnTo>
                    <a:pt x="680961" y="387662"/>
                  </a:lnTo>
                  <a:lnTo>
                    <a:pt x="674027" y="391688"/>
                  </a:lnTo>
                  <a:lnTo>
                    <a:pt x="657910" y="393390"/>
                  </a:lnTo>
                  <a:lnTo>
                    <a:pt x="705003" y="393390"/>
                  </a:lnTo>
                  <a:lnTo>
                    <a:pt x="708757" y="387747"/>
                  </a:lnTo>
                  <a:lnTo>
                    <a:pt x="712604" y="378469"/>
                  </a:lnTo>
                  <a:lnTo>
                    <a:pt x="714597" y="368449"/>
                  </a:lnTo>
                  <a:lnTo>
                    <a:pt x="714552" y="357931"/>
                  </a:lnTo>
                  <a:lnTo>
                    <a:pt x="712409" y="347627"/>
                  </a:lnTo>
                  <a:lnTo>
                    <a:pt x="708377" y="338246"/>
                  </a:lnTo>
                  <a:lnTo>
                    <a:pt x="705013" y="333357"/>
                  </a:lnTo>
                  <a:close/>
                </a:path>
                <a:path w="715010" h="415289">
                  <a:moveTo>
                    <a:pt x="115125" y="93758"/>
                  </a:moveTo>
                  <a:lnTo>
                    <a:pt x="82054" y="93758"/>
                  </a:lnTo>
                  <a:lnTo>
                    <a:pt x="203746" y="206814"/>
                  </a:lnTo>
                  <a:lnTo>
                    <a:pt x="206387" y="209506"/>
                  </a:lnTo>
                  <a:lnTo>
                    <a:pt x="228955" y="229826"/>
                  </a:lnTo>
                  <a:lnTo>
                    <a:pt x="228930" y="230156"/>
                  </a:lnTo>
                  <a:lnTo>
                    <a:pt x="312559" y="307830"/>
                  </a:lnTo>
                  <a:lnTo>
                    <a:pt x="309032" y="315064"/>
                  </a:lnTo>
                  <a:lnTo>
                    <a:pt x="306651" y="322836"/>
                  </a:lnTo>
                  <a:lnTo>
                    <a:pt x="305658" y="329971"/>
                  </a:lnTo>
                  <a:lnTo>
                    <a:pt x="305608" y="335046"/>
                  </a:lnTo>
                  <a:lnTo>
                    <a:pt x="305714" y="339491"/>
                  </a:lnTo>
                  <a:lnTo>
                    <a:pt x="324688" y="374416"/>
                  </a:lnTo>
                  <a:lnTo>
                    <a:pt x="352300" y="385785"/>
                  </a:lnTo>
                  <a:lnTo>
                    <a:pt x="362826" y="385744"/>
                  </a:lnTo>
                  <a:lnTo>
                    <a:pt x="397751" y="366745"/>
                  </a:lnTo>
                  <a:lnTo>
                    <a:pt x="399885" y="364103"/>
                  </a:lnTo>
                  <a:lnTo>
                    <a:pt x="352374" y="364103"/>
                  </a:lnTo>
                  <a:lnTo>
                    <a:pt x="344779" y="361601"/>
                  </a:lnTo>
                  <a:lnTo>
                    <a:pt x="338924" y="356902"/>
                  </a:lnTo>
                  <a:lnTo>
                    <a:pt x="333133" y="352165"/>
                  </a:lnTo>
                  <a:lnTo>
                    <a:pt x="329082" y="345206"/>
                  </a:lnTo>
                  <a:lnTo>
                    <a:pt x="327393" y="329077"/>
                  </a:lnTo>
                  <a:lnTo>
                    <a:pt x="329895" y="321444"/>
                  </a:lnTo>
                  <a:lnTo>
                    <a:pt x="334581" y="315589"/>
                  </a:lnTo>
                  <a:lnTo>
                    <a:pt x="339344" y="309785"/>
                  </a:lnTo>
                  <a:lnTo>
                    <a:pt x="346240" y="305747"/>
                  </a:lnTo>
                  <a:lnTo>
                    <a:pt x="362394" y="304045"/>
                  </a:lnTo>
                  <a:lnTo>
                    <a:pt x="399498" y="304045"/>
                  </a:lnTo>
                  <a:lnTo>
                    <a:pt x="396833" y="300288"/>
                  </a:lnTo>
                  <a:lnTo>
                    <a:pt x="390067" y="293695"/>
                  </a:lnTo>
                  <a:lnTo>
                    <a:pt x="386521" y="291345"/>
                  </a:lnTo>
                  <a:lnTo>
                    <a:pt x="327888" y="291345"/>
                  </a:lnTo>
                  <a:lnTo>
                    <a:pt x="225357" y="196108"/>
                  </a:lnTo>
                  <a:lnTo>
                    <a:pt x="200335" y="172778"/>
                  </a:lnTo>
                  <a:lnTo>
                    <a:pt x="200177" y="172778"/>
                  </a:lnTo>
                  <a:lnTo>
                    <a:pt x="115125" y="93758"/>
                  </a:lnTo>
                  <a:close/>
                </a:path>
                <a:path w="715010" h="415289">
                  <a:moveTo>
                    <a:pt x="399498" y="304045"/>
                  </a:moveTo>
                  <a:lnTo>
                    <a:pt x="362394" y="304045"/>
                  </a:lnTo>
                  <a:lnTo>
                    <a:pt x="370039" y="306560"/>
                  </a:lnTo>
                  <a:lnTo>
                    <a:pt x="376443" y="311703"/>
                  </a:lnTo>
                  <a:lnTo>
                    <a:pt x="381711" y="315996"/>
                  </a:lnTo>
                  <a:lnTo>
                    <a:pt x="385724" y="322943"/>
                  </a:lnTo>
                  <a:lnTo>
                    <a:pt x="387417" y="339097"/>
                  </a:lnTo>
                  <a:lnTo>
                    <a:pt x="384937" y="346717"/>
                  </a:lnTo>
                  <a:lnTo>
                    <a:pt x="380225" y="352559"/>
                  </a:lnTo>
                  <a:lnTo>
                    <a:pt x="375475" y="358376"/>
                  </a:lnTo>
                  <a:lnTo>
                    <a:pt x="368528" y="362414"/>
                  </a:lnTo>
                  <a:lnTo>
                    <a:pt x="352374" y="364103"/>
                  </a:lnTo>
                  <a:lnTo>
                    <a:pt x="399885" y="364103"/>
                  </a:lnTo>
                  <a:lnTo>
                    <a:pt x="401967" y="361525"/>
                  </a:lnTo>
                  <a:lnTo>
                    <a:pt x="405231" y="355417"/>
                  </a:lnTo>
                  <a:lnTo>
                    <a:pt x="407162" y="348876"/>
                  </a:lnTo>
                  <a:lnTo>
                    <a:pt x="636837" y="348876"/>
                  </a:lnTo>
                  <a:lnTo>
                    <a:pt x="638332" y="347047"/>
                  </a:lnTo>
                  <a:lnTo>
                    <a:pt x="613613" y="347047"/>
                  </a:lnTo>
                  <a:lnTo>
                    <a:pt x="508406" y="336621"/>
                  </a:lnTo>
                  <a:lnTo>
                    <a:pt x="508393" y="336443"/>
                  </a:lnTo>
                  <a:lnTo>
                    <a:pt x="408711" y="326346"/>
                  </a:lnTo>
                  <a:lnTo>
                    <a:pt x="406353" y="316774"/>
                  </a:lnTo>
                  <a:lnTo>
                    <a:pt x="402328" y="308034"/>
                  </a:lnTo>
                  <a:lnTo>
                    <a:pt x="399498" y="304045"/>
                  </a:lnTo>
                  <a:close/>
                </a:path>
                <a:path w="715010" h="415289">
                  <a:moveTo>
                    <a:pt x="668000" y="311665"/>
                  </a:moveTo>
                  <a:lnTo>
                    <a:pt x="629527" y="323564"/>
                  </a:lnTo>
                  <a:lnTo>
                    <a:pt x="613613" y="347047"/>
                  </a:lnTo>
                  <a:lnTo>
                    <a:pt x="638332" y="347047"/>
                  </a:lnTo>
                  <a:lnTo>
                    <a:pt x="644829" y="339097"/>
                  </a:lnTo>
                  <a:lnTo>
                    <a:pt x="651789" y="335046"/>
                  </a:lnTo>
                  <a:lnTo>
                    <a:pt x="667893" y="333357"/>
                  </a:lnTo>
                  <a:lnTo>
                    <a:pt x="705013" y="333357"/>
                  </a:lnTo>
                  <a:lnTo>
                    <a:pt x="702683" y="329971"/>
                  </a:lnTo>
                  <a:lnTo>
                    <a:pt x="695553" y="322981"/>
                  </a:lnTo>
                  <a:lnTo>
                    <a:pt x="687272" y="317490"/>
                  </a:lnTo>
                  <a:lnTo>
                    <a:pt x="678005" y="313656"/>
                  </a:lnTo>
                  <a:lnTo>
                    <a:pt x="668000" y="311665"/>
                  </a:lnTo>
                  <a:close/>
                </a:path>
                <a:path w="715010" h="415289">
                  <a:moveTo>
                    <a:pt x="362485" y="282379"/>
                  </a:moveTo>
                  <a:lnTo>
                    <a:pt x="327888" y="291345"/>
                  </a:lnTo>
                  <a:lnTo>
                    <a:pt x="386521" y="291345"/>
                  </a:lnTo>
                  <a:lnTo>
                    <a:pt x="381778" y="288203"/>
                  </a:lnTo>
                  <a:lnTo>
                    <a:pt x="372503" y="284370"/>
                  </a:lnTo>
                  <a:lnTo>
                    <a:pt x="362485" y="282379"/>
                  </a:lnTo>
                  <a:close/>
                </a:path>
                <a:path w="715010" h="415289">
                  <a:moveTo>
                    <a:pt x="225357" y="196108"/>
                  </a:moveTo>
                  <a:close/>
                </a:path>
                <a:path w="715010" h="415289">
                  <a:moveTo>
                    <a:pt x="200253" y="172702"/>
                  </a:moveTo>
                  <a:close/>
                </a:path>
                <a:path w="715010" h="415289">
                  <a:moveTo>
                    <a:pt x="56733" y="0"/>
                  </a:moveTo>
                  <a:lnTo>
                    <a:pt x="18265" y="11888"/>
                  </a:lnTo>
                  <a:lnTo>
                    <a:pt x="19" y="46299"/>
                  </a:lnTo>
                  <a:lnTo>
                    <a:pt x="0" y="57157"/>
                  </a:lnTo>
                  <a:lnTo>
                    <a:pt x="2137" y="67432"/>
                  </a:lnTo>
                  <a:lnTo>
                    <a:pt x="27264" y="97541"/>
                  </a:lnTo>
                  <a:lnTo>
                    <a:pt x="46558" y="103386"/>
                  </a:lnTo>
                  <a:lnTo>
                    <a:pt x="57061" y="103347"/>
                  </a:lnTo>
                  <a:lnTo>
                    <a:pt x="63922" y="102165"/>
                  </a:lnTo>
                  <a:lnTo>
                    <a:pt x="70400" y="100129"/>
                  </a:lnTo>
                  <a:lnTo>
                    <a:pt x="76458" y="97305"/>
                  </a:lnTo>
                  <a:lnTo>
                    <a:pt x="82054" y="93758"/>
                  </a:lnTo>
                  <a:lnTo>
                    <a:pt x="115125" y="93758"/>
                  </a:lnTo>
                  <a:lnTo>
                    <a:pt x="102153" y="81706"/>
                  </a:lnTo>
                  <a:lnTo>
                    <a:pt x="46672" y="81706"/>
                  </a:lnTo>
                  <a:lnTo>
                    <a:pt x="38989" y="79230"/>
                  </a:lnTo>
                  <a:lnTo>
                    <a:pt x="33197" y="74467"/>
                  </a:lnTo>
                  <a:lnTo>
                    <a:pt x="27381" y="69768"/>
                  </a:lnTo>
                  <a:lnTo>
                    <a:pt x="23279" y="62821"/>
                  </a:lnTo>
                  <a:lnTo>
                    <a:pt x="40538" y="23362"/>
                  </a:lnTo>
                  <a:lnTo>
                    <a:pt x="56616" y="21686"/>
                  </a:lnTo>
                  <a:lnTo>
                    <a:pt x="93759" y="21686"/>
                  </a:lnTo>
                  <a:lnTo>
                    <a:pt x="91439" y="18297"/>
                  </a:lnTo>
                  <a:lnTo>
                    <a:pt x="84315" y="11297"/>
                  </a:lnTo>
                  <a:lnTo>
                    <a:pt x="76027" y="5814"/>
                  </a:lnTo>
                  <a:lnTo>
                    <a:pt x="66754" y="1985"/>
                  </a:lnTo>
                  <a:lnTo>
                    <a:pt x="56733" y="0"/>
                  </a:lnTo>
                  <a:close/>
                </a:path>
                <a:path w="715010" h="415289">
                  <a:moveTo>
                    <a:pt x="93759" y="21686"/>
                  </a:moveTo>
                  <a:lnTo>
                    <a:pt x="56616" y="21686"/>
                  </a:lnTo>
                  <a:lnTo>
                    <a:pt x="64287" y="24175"/>
                  </a:lnTo>
                  <a:lnTo>
                    <a:pt x="75933" y="33624"/>
                  </a:lnTo>
                  <a:lnTo>
                    <a:pt x="79984" y="40571"/>
                  </a:lnTo>
                  <a:lnTo>
                    <a:pt x="81673" y="56674"/>
                  </a:lnTo>
                  <a:lnTo>
                    <a:pt x="79171" y="64320"/>
                  </a:lnTo>
                  <a:lnTo>
                    <a:pt x="74447" y="70124"/>
                  </a:lnTo>
                  <a:lnTo>
                    <a:pt x="69735" y="75991"/>
                  </a:lnTo>
                  <a:lnTo>
                    <a:pt x="62750" y="80017"/>
                  </a:lnTo>
                  <a:lnTo>
                    <a:pt x="46672" y="81706"/>
                  </a:lnTo>
                  <a:lnTo>
                    <a:pt x="102153" y="81706"/>
                  </a:lnTo>
                  <a:lnTo>
                    <a:pt x="97040" y="76956"/>
                  </a:lnTo>
                  <a:lnTo>
                    <a:pt x="100293" y="69912"/>
                  </a:lnTo>
                  <a:lnTo>
                    <a:pt x="102473" y="62380"/>
                  </a:lnTo>
                  <a:lnTo>
                    <a:pt x="103495" y="54471"/>
                  </a:lnTo>
                  <a:lnTo>
                    <a:pt x="103276" y="46299"/>
                  </a:lnTo>
                  <a:lnTo>
                    <a:pt x="101138" y="35991"/>
                  </a:lnTo>
                  <a:lnTo>
                    <a:pt x="97120" y="26593"/>
                  </a:lnTo>
                  <a:lnTo>
                    <a:pt x="93759" y="21686"/>
                  </a:lnTo>
                  <a:close/>
                </a:path>
              </a:pathLst>
            </a:custGeom>
            <a:solidFill>
              <a:srgbClr val="074848"/>
            </a:solidFill>
          </p:spPr>
          <p:txBody>
            <a:bodyPr wrap="square" lIns="0" tIns="0" rIns="0" bIns="0" rtlCol="0"/>
            <a:lstStyle/>
            <a:p>
              <a:endParaRPr sz="1500">
                <a:latin typeface="Corbel" panose="020B0503020204020204" pitchFamily="34" charset="0"/>
              </a:endParaRPr>
            </a:p>
          </p:txBody>
        </p:sp>
        <p:sp>
          <p:nvSpPr>
            <p:cNvPr id="69" name="object 69"/>
            <p:cNvSpPr/>
            <p:nvPr/>
          </p:nvSpPr>
          <p:spPr>
            <a:xfrm>
              <a:off x="2327187" y="5719696"/>
              <a:ext cx="356235" cy="450850"/>
            </a:xfrm>
            <a:custGeom>
              <a:avLst/>
              <a:gdLst/>
              <a:ahLst/>
              <a:cxnLst/>
              <a:rect l="l" t="t" r="r" b="b"/>
              <a:pathLst>
                <a:path w="356235" h="450850">
                  <a:moveTo>
                    <a:pt x="178117" y="0"/>
                  </a:moveTo>
                  <a:lnTo>
                    <a:pt x="108754" y="13989"/>
                  </a:lnTo>
                  <a:lnTo>
                    <a:pt x="52171" y="52133"/>
                  </a:lnTo>
                  <a:lnTo>
                    <a:pt x="13989" y="108753"/>
                  </a:lnTo>
                  <a:lnTo>
                    <a:pt x="0" y="178079"/>
                  </a:lnTo>
                  <a:lnTo>
                    <a:pt x="517" y="191875"/>
                  </a:lnTo>
                  <a:lnTo>
                    <a:pt x="8178" y="231584"/>
                  </a:lnTo>
                  <a:lnTo>
                    <a:pt x="24921" y="268889"/>
                  </a:lnTo>
                  <a:lnTo>
                    <a:pt x="32461" y="280606"/>
                  </a:lnTo>
                  <a:lnTo>
                    <a:pt x="68184" y="326547"/>
                  </a:lnTo>
                  <a:lnTo>
                    <a:pt x="110248" y="374929"/>
                  </a:lnTo>
                  <a:lnTo>
                    <a:pt x="110464" y="375145"/>
                  </a:lnTo>
                  <a:lnTo>
                    <a:pt x="110655" y="375386"/>
                  </a:lnTo>
                  <a:lnTo>
                    <a:pt x="167948" y="439177"/>
                  </a:lnTo>
                  <a:lnTo>
                    <a:pt x="178117" y="450735"/>
                  </a:lnTo>
                  <a:lnTo>
                    <a:pt x="188245" y="439177"/>
                  </a:lnTo>
                  <a:lnTo>
                    <a:pt x="198888" y="427210"/>
                  </a:lnTo>
                  <a:lnTo>
                    <a:pt x="249018" y="371514"/>
                  </a:lnTo>
                  <a:lnTo>
                    <a:pt x="276280" y="340426"/>
                  </a:lnTo>
                  <a:lnTo>
                    <a:pt x="301654" y="309877"/>
                  </a:lnTo>
                  <a:lnTo>
                    <a:pt x="318706" y="287324"/>
                  </a:lnTo>
                  <a:lnTo>
                    <a:pt x="178117" y="287324"/>
                  </a:lnTo>
                  <a:lnTo>
                    <a:pt x="156090" y="285103"/>
                  </a:lnTo>
                  <a:lnTo>
                    <a:pt x="135581" y="278734"/>
                  </a:lnTo>
                  <a:lnTo>
                    <a:pt x="117037" y="268663"/>
                  </a:lnTo>
                  <a:lnTo>
                    <a:pt x="100888" y="255333"/>
                  </a:lnTo>
                  <a:lnTo>
                    <a:pt x="87491" y="239119"/>
                  </a:lnTo>
                  <a:lnTo>
                    <a:pt x="77425" y="220564"/>
                  </a:lnTo>
                  <a:lnTo>
                    <a:pt x="71064" y="200070"/>
                  </a:lnTo>
                  <a:lnTo>
                    <a:pt x="68850" y="178041"/>
                  </a:lnTo>
                  <a:lnTo>
                    <a:pt x="71069" y="156055"/>
                  </a:lnTo>
                  <a:lnTo>
                    <a:pt x="77428" y="135564"/>
                  </a:lnTo>
                  <a:lnTo>
                    <a:pt x="87492" y="117014"/>
                  </a:lnTo>
                  <a:lnTo>
                    <a:pt x="100825" y="100850"/>
                  </a:lnTo>
                  <a:lnTo>
                    <a:pt x="117055" y="87441"/>
                  </a:lnTo>
                  <a:lnTo>
                    <a:pt x="135593" y="77381"/>
                  </a:lnTo>
                  <a:lnTo>
                    <a:pt x="156095" y="71015"/>
                  </a:lnTo>
                  <a:lnTo>
                    <a:pt x="178117" y="68795"/>
                  </a:lnTo>
                  <a:lnTo>
                    <a:pt x="317781" y="68795"/>
                  </a:lnTo>
                  <a:lnTo>
                    <a:pt x="304038" y="52133"/>
                  </a:lnTo>
                  <a:lnTo>
                    <a:pt x="277667" y="30400"/>
                  </a:lnTo>
                  <a:lnTo>
                    <a:pt x="247416" y="13989"/>
                  </a:lnTo>
                  <a:lnTo>
                    <a:pt x="213996" y="3616"/>
                  </a:lnTo>
                  <a:lnTo>
                    <a:pt x="178117" y="0"/>
                  </a:lnTo>
                  <a:close/>
                </a:path>
                <a:path w="356235" h="450850">
                  <a:moveTo>
                    <a:pt x="317781" y="68795"/>
                  </a:moveTo>
                  <a:lnTo>
                    <a:pt x="178117" y="68795"/>
                  </a:lnTo>
                  <a:lnTo>
                    <a:pt x="200088" y="71047"/>
                  </a:lnTo>
                  <a:lnTo>
                    <a:pt x="220570" y="77395"/>
                  </a:lnTo>
                  <a:lnTo>
                    <a:pt x="255299" y="100787"/>
                  </a:lnTo>
                  <a:lnTo>
                    <a:pt x="278782" y="135569"/>
                  </a:lnTo>
                  <a:lnTo>
                    <a:pt x="287371" y="178079"/>
                  </a:lnTo>
                  <a:lnTo>
                    <a:pt x="285153" y="200081"/>
                  </a:lnTo>
                  <a:lnTo>
                    <a:pt x="268698" y="239172"/>
                  </a:lnTo>
                  <a:lnTo>
                    <a:pt x="239149" y="268684"/>
                  </a:lnTo>
                  <a:lnTo>
                    <a:pt x="200132" y="285103"/>
                  </a:lnTo>
                  <a:lnTo>
                    <a:pt x="178117" y="287324"/>
                  </a:lnTo>
                  <a:lnTo>
                    <a:pt x="318706" y="287324"/>
                  </a:lnTo>
                  <a:lnTo>
                    <a:pt x="343337" y="244660"/>
                  </a:lnTo>
                  <a:lnTo>
                    <a:pt x="354079" y="205403"/>
                  </a:lnTo>
                  <a:lnTo>
                    <a:pt x="356154" y="178041"/>
                  </a:lnTo>
                  <a:lnTo>
                    <a:pt x="352549" y="142184"/>
                  </a:lnTo>
                  <a:lnTo>
                    <a:pt x="342190" y="108753"/>
                  </a:lnTo>
                  <a:lnTo>
                    <a:pt x="325785" y="78499"/>
                  </a:lnTo>
                  <a:lnTo>
                    <a:pt x="317781" y="68795"/>
                  </a:lnTo>
                  <a:close/>
                </a:path>
              </a:pathLst>
            </a:custGeom>
            <a:solidFill>
              <a:srgbClr val="52A947"/>
            </a:solidFill>
          </p:spPr>
          <p:txBody>
            <a:bodyPr wrap="square" lIns="0" tIns="0" rIns="0" bIns="0" rtlCol="0"/>
            <a:lstStyle/>
            <a:p>
              <a:endParaRPr sz="1500">
                <a:latin typeface="Corbel" panose="020B0503020204020204" pitchFamily="34" charset="0"/>
              </a:endParaRPr>
            </a:p>
          </p:txBody>
        </p:sp>
      </p:grpSp>
      <p:sp>
        <p:nvSpPr>
          <p:cNvPr id="70" name="object 70"/>
          <p:cNvSpPr txBox="1">
            <a:spLocks noGrp="1"/>
          </p:cNvSpPr>
          <p:nvPr>
            <p:ph type="title"/>
          </p:nvPr>
        </p:nvSpPr>
        <p:spPr>
          <a:xfrm>
            <a:off x="1224280" y="365125"/>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lang="es-419">
                <a:solidFill>
                  <a:srgbClr val="0093D5"/>
                </a:solidFill>
                <a:cs typeface="Montserrat"/>
              </a:rPr>
              <a:t>Agenda</a:t>
            </a:r>
          </a:p>
        </p:txBody>
      </p:sp>
      <p:pic>
        <p:nvPicPr>
          <p:cNvPr id="72" name="Picture 71" descr="A picture containing pool ball, vector graphics&#10;&#10;Description automatically generated">
            <a:extLst>
              <a:ext uri="{FF2B5EF4-FFF2-40B4-BE49-F238E27FC236}">
                <a16:creationId xmlns:a16="http://schemas.microsoft.com/office/drawing/2014/main" id="{7C108C8B-5561-D4B9-6D19-72B38E210138}"/>
              </a:ext>
            </a:extLst>
          </p:cNvPr>
          <p:cNvPicPr>
            <a:picLocks noChangeAspect="1"/>
          </p:cNvPicPr>
          <p:nvPr/>
        </p:nvPicPr>
        <p:blipFill>
          <a:blip r:embed="rId7"/>
          <a:stretch>
            <a:fillRect/>
          </a:stretch>
        </p:blipFill>
        <p:spPr>
          <a:xfrm>
            <a:off x="1467503" y="1768978"/>
            <a:ext cx="838200" cy="838200"/>
          </a:xfrm>
          <a:prstGeom prst="rect">
            <a:avLst/>
          </a:prstGeom>
        </p:spPr>
      </p:pic>
      <p:sp>
        <p:nvSpPr>
          <p:cNvPr id="3" name="Footer Placeholder 57">
            <a:extLst>
              <a:ext uri="{FF2B5EF4-FFF2-40B4-BE49-F238E27FC236}">
                <a16:creationId xmlns:a16="http://schemas.microsoft.com/office/drawing/2014/main" id="{4C664154-DECA-5367-1D37-690B67F4F05B}"/>
              </a:ext>
            </a:extLst>
          </p:cNvPr>
          <p:cNvSpPr>
            <a:spLocks noGrp="1"/>
          </p:cNvSpPr>
          <p:nvPr>
            <p:ph type="ftr" sz="quarter" idx="3"/>
          </p:nvPr>
        </p:nvSpPr>
        <p:spPr>
          <a:xfrm>
            <a:off x="6866666" y="6548086"/>
            <a:ext cx="4873214" cy="173389"/>
          </a:xfrm>
        </p:spPr>
        <p:txBody>
          <a:bodyPr/>
          <a:lstStyle/>
          <a:p>
            <a:r>
              <a:rPr lang="es-419" dirty="0"/>
              <a:t>Diapositiva original elaborada por la Organización Mundial de la Salud y PATH. Enero de 2026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pPr>
            <a:r>
              <a:rPr lang="es-419"/>
              <a:t>Llegar al impacto en la salud pública</a:t>
            </a:r>
          </a:p>
        </p:txBody>
      </p:sp>
      <p:graphicFrame>
        <p:nvGraphicFramePr>
          <p:cNvPr id="9" name="object 9"/>
          <p:cNvGraphicFramePr>
            <a:graphicFrameLocks noGrp="1"/>
          </p:cNvGraphicFramePr>
          <p:nvPr>
            <p:extLst>
              <p:ext uri="{D42A27DB-BD31-4B8C-83A1-F6EECF244321}">
                <p14:modId xmlns:p14="http://schemas.microsoft.com/office/powerpoint/2010/main" val="3703935199"/>
              </p:ext>
            </p:extLst>
          </p:nvPr>
        </p:nvGraphicFramePr>
        <p:xfrm>
          <a:off x="925975" y="795441"/>
          <a:ext cx="11266025" cy="5376969"/>
        </p:xfrm>
        <a:graphic>
          <a:graphicData uri="http://schemas.openxmlformats.org/drawingml/2006/table">
            <a:tbl>
              <a:tblPr firstRow="1" bandRow="1">
                <a:tableStyleId>{2D5ABB26-0587-4C30-8999-92F81FD0307C}</a:tableStyleId>
              </a:tblPr>
              <a:tblGrid>
                <a:gridCol w="2083443">
                  <a:extLst>
                    <a:ext uri="{9D8B030D-6E8A-4147-A177-3AD203B41FA5}">
                      <a16:colId xmlns:a16="http://schemas.microsoft.com/office/drawing/2014/main" val="20000"/>
                    </a:ext>
                  </a:extLst>
                </a:gridCol>
                <a:gridCol w="3731859">
                  <a:extLst>
                    <a:ext uri="{9D8B030D-6E8A-4147-A177-3AD203B41FA5}">
                      <a16:colId xmlns:a16="http://schemas.microsoft.com/office/drawing/2014/main" val="20001"/>
                    </a:ext>
                  </a:extLst>
                </a:gridCol>
                <a:gridCol w="5450723">
                  <a:extLst>
                    <a:ext uri="{9D8B030D-6E8A-4147-A177-3AD203B41FA5}">
                      <a16:colId xmlns:a16="http://schemas.microsoft.com/office/drawing/2014/main" val="20002"/>
                    </a:ext>
                  </a:extLst>
                </a:gridCol>
              </a:tblGrid>
              <a:tr h="1066800">
                <a:tc>
                  <a:txBody>
                    <a:bodyPr/>
                    <a:lstStyle/>
                    <a:p>
                      <a:pPr algn="l" rtl="0">
                        <a:lnSpc>
                          <a:spcPct val="100000"/>
                        </a:lnSpc>
                        <a:spcBef>
                          <a:spcPts val="50"/>
                        </a:spcBef>
                      </a:pPr>
                      <a:endParaRPr lang="en-US" sz="2000" dirty="0">
                        <a:latin typeface="Corbel" panose="020B0503020204020204" pitchFamily="34" charset="0"/>
                        <a:cs typeface="Times New Roman"/>
                      </a:endParaRPr>
                    </a:p>
                    <a:p>
                      <a:pPr marL="4445" algn="ctr">
                        <a:lnSpc>
                          <a:spcPct val="100000"/>
                        </a:lnSpc>
                      </a:pPr>
                      <a:r>
                        <a:rPr lang="es-419" sz="1400" b="1" dirty="0">
                          <a:solidFill>
                            <a:srgbClr val="FFFFFF"/>
                          </a:solidFill>
                          <a:latin typeface="Corbel" panose="020B0503020204020204" pitchFamily="34" charset="0"/>
                          <a:cs typeface="Montserrat"/>
                        </a:rPr>
                        <a:t> </a:t>
                      </a:r>
                    </a:p>
                    <a:p>
                      <a:pPr marL="554990" marR="548005" algn="ctr">
                        <a:lnSpc>
                          <a:spcPct val="107200"/>
                        </a:lnSpc>
                        <a:spcBef>
                          <a:spcPts val="695"/>
                        </a:spcBef>
                      </a:pPr>
                      <a:r>
                        <a:rPr lang="es-419" sz="1400" dirty="0">
                          <a:solidFill>
                            <a:srgbClr val="231F20"/>
                          </a:solidFill>
                          <a:latin typeface="Corbel" panose="020B0503020204020204" pitchFamily="34" charset="0"/>
                          <a:cs typeface="Montserrat-Light"/>
                        </a:rPr>
                        <a:t>Cómo podría ser el éxito</a:t>
                      </a:r>
                    </a:p>
                  </a:txBody>
                  <a:tcPr marL="0" marR="0" marT="0" marB="0">
                    <a:lnR w="6350" cap="flat" cmpd="sng" algn="ctr">
                      <a:solidFill>
                        <a:srgbClr val="0093D5"/>
                      </a:solidFill>
                      <a:prstDash val="solid"/>
                      <a:round/>
                      <a:headEnd type="none" w="med" len="med"/>
                      <a:tailEnd type="none" w="med" len="med"/>
                    </a:lnR>
                    <a:lnT w="6350">
                      <a:noFill/>
                      <a:prstDash val="solid"/>
                    </a:lnT>
                    <a:lnB w="6350">
                      <a:solidFill>
                        <a:srgbClr val="0093D5"/>
                      </a:solidFill>
                      <a:prstDash val="solid"/>
                    </a:lnB>
                  </a:tcPr>
                </a:tc>
                <a:tc gridSpan="2">
                  <a:txBody>
                    <a:bodyPr/>
                    <a:lstStyle/>
                    <a:p>
                      <a:pPr marL="10583" marR="4233" algn="ctr">
                        <a:lnSpc>
                          <a:spcPct val="100000"/>
                        </a:lnSpc>
                        <a:spcBef>
                          <a:spcPts val="83"/>
                        </a:spcBef>
                      </a:pPr>
                      <a:r>
                        <a:rPr lang="es-419" sz="2400" b="1" dirty="0">
                          <a:solidFill>
                            <a:srgbClr val="0093D5"/>
                          </a:solidFill>
                          <a:latin typeface="Corbel" panose="020B0503020204020204" pitchFamily="34" charset="0"/>
                          <a:cs typeface="Montserrat"/>
                        </a:rPr>
                        <a:t>Mejora de la salud y la supervivencia de los lactantes mediante la introducción y el uso a gran escala de herramientas de prevención del VSR</a:t>
                      </a:r>
                    </a:p>
                    <a:p>
                      <a:pPr algn="ctr">
                        <a:lnSpc>
                          <a:spcPct val="100000"/>
                        </a:lnSpc>
                      </a:pPr>
                      <a:r>
                        <a:rPr lang="es-419" sz="2400" b="1" dirty="0">
                          <a:solidFill>
                            <a:srgbClr val="0093D5"/>
                          </a:solidFill>
                          <a:latin typeface="Corbel" panose="020B0503020204020204" pitchFamily="34" charset="0"/>
                          <a:cs typeface="Montserrat"/>
                        </a:rPr>
                        <a:t>(</a:t>
                      </a:r>
                      <a:r>
                        <a:rPr lang="es-419" sz="2400" b="1" dirty="0" err="1">
                          <a:solidFill>
                            <a:srgbClr val="0093D5"/>
                          </a:solidFill>
                          <a:latin typeface="Corbel" panose="020B0503020204020204" pitchFamily="34" charset="0"/>
                          <a:cs typeface="Montserrat"/>
                        </a:rPr>
                        <a:t>mAb</a:t>
                      </a:r>
                      <a:r>
                        <a:rPr lang="es-419" sz="2400" b="1" dirty="0">
                          <a:solidFill>
                            <a:srgbClr val="0093D5"/>
                          </a:solidFill>
                          <a:latin typeface="Corbel" panose="020B0503020204020204" pitchFamily="34" charset="0"/>
                          <a:cs typeface="Montserrat"/>
                        </a:rPr>
                        <a:t> e inmunización materna)</a:t>
                      </a:r>
                    </a:p>
                  </a:txBody>
                  <a:tcPr anchor="ctr">
                    <a:lnL w="6350" cap="flat" cmpd="sng" algn="ctr">
                      <a:solidFill>
                        <a:srgbClr val="0093D5"/>
                      </a:solidFill>
                      <a:prstDash val="solid"/>
                      <a:round/>
                      <a:headEnd type="none" w="med" len="med"/>
                      <a:tailEnd type="none" w="med" len="med"/>
                    </a:lnL>
                    <a:lnT w="6350">
                      <a:noFill/>
                      <a:prstDash val="solid"/>
                    </a:lnT>
                    <a:lnB w="6350">
                      <a:solidFill>
                        <a:srgbClr val="0093D5"/>
                      </a:solidFill>
                      <a:prstDash val="solid"/>
                    </a:lnB>
                  </a:tcPr>
                </a:tc>
                <a:tc hMerge="1">
                  <a:txBody>
                    <a:bodyPr/>
                    <a:lstStyle/>
                    <a:p>
                      <a:pPr marL="233679" marR="227329" algn="l" rtl="0">
                        <a:lnSpc>
                          <a:spcPct val="104200"/>
                        </a:lnSpc>
                        <a:spcBef>
                          <a:spcPts val="1830"/>
                        </a:spcBef>
                      </a:pPr>
                      <a:endParaRPr sz="1300" dirty="0">
                        <a:latin typeface="Corbel" panose="020B0503020204020204" pitchFamily="34" charset="0"/>
                        <a:cs typeface="Montserrat-SemiBold"/>
                      </a:endParaRPr>
                    </a:p>
                  </a:txBody>
                  <a:tcPr anchor="ctr">
                    <a:lnL w="6350" cap="flat" cmpd="sng" algn="ctr">
                      <a:solidFill>
                        <a:srgbClr val="0093D5"/>
                      </a:solidFill>
                      <a:prstDash val="solid"/>
                      <a:round/>
                      <a:headEnd type="none" w="med" len="med"/>
                      <a:tailEnd type="none" w="med" len="me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261566994"/>
                  </a:ext>
                </a:extLst>
              </a:tr>
              <a:tr h="1180845">
                <a:tc>
                  <a:txBody>
                    <a:bodyPr/>
                    <a:lstStyle/>
                    <a:p>
                      <a:pPr algn="l" rtl="0">
                        <a:lnSpc>
                          <a:spcPct val="100000"/>
                        </a:lnSpc>
                        <a:spcBef>
                          <a:spcPts val="50"/>
                        </a:spcBef>
                      </a:pPr>
                      <a:endParaRPr sz="2000" dirty="0">
                        <a:latin typeface="Corbel" panose="020B0503020204020204" pitchFamily="34" charset="0"/>
                        <a:cs typeface="Times New Roman"/>
                      </a:endParaRPr>
                    </a:p>
                    <a:p>
                      <a:pPr marL="4445" algn="ctr">
                        <a:lnSpc>
                          <a:spcPct val="100000"/>
                        </a:lnSpc>
                      </a:pPr>
                      <a:r>
                        <a:rPr lang="es-419" sz="1400" b="1" dirty="0">
                          <a:solidFill>
                            <a:srgbClr val="FFFFFF"/>
                          </a:solidFill>
                          <a:latin typeface="Corbel" panose="020B0503020204020204" pitchFamily="34" charset="0"/>
                          <a:cs typeface="Montserrat"/>
                        </a:rPr>
                        <a:t> </a:t>
                      </a:r>
                    </a:p>
                    <a:p>
                      <a:pPr marL="554990" marR="548005" algn="ctr">
                        <a:lnSpc>
                          <a:spcPct val="107200"/>
                        </a:lnSpc>
                        <a:spcBef>
                          <a:spcPts val="695"/>
                        </a:spcBef>
                      </a:pPr>
                      <a:r>
                        <a:rPr lang="es-419" sz="1400" dirty="0">
                          <a:solidFill>
                            <a:srgbClr val="231F20"/>
                          </a:solidFill>
                          <a:latin typeface="Corbel" panose="020B0503020204020204" pitchFamily="34" charset="0"/>
                          <a:cs typeface="Montserrat-Light"/>
                        </a:rPr>
                        <a:t>Qué se necesita para alcanzar el objetivo</a:t>
                      </a:r>
                    </a:p>
                  </a:txBody>
                  <a:tcPr marL="0" marR="0" marT="0" marB="0" anchor="ctr">
                    <a:lnR w="6350">
                      <a:solidFill>
                        <a:srgbClr val="0093D5"/>
                      </a:solidFill>
                      <a:prstDash val="solid"/>
                    </a:lnR>
                    <a:lnT w="6350" cap="flat" cmpd="sng" algn="ctr">
                      <a:solidFill>
                        <a:srgbClr val="0093D5"/>
                      </a:solidFill>
                      <a:prstDash val="solid"/>
                      <a:round/>
                      <a:headEnd type="none" w="med" len="med"/>
                      <a:tailEnd type="none" w="med" len="med"/>
                    </a:lnT>
                    <a:lnB w="6350">
                      <a:solidFill>
                        <a:srgbClr val="0093D5"/>
                      </a:solidFill>
                      <a:prstDash val="solid"/>
                    </a:lnB>
                  </a:tcPr>
                </a:tc>
                <a:tc>
                  <a:txBody>
                    <a:bodyPr/>
                    <a:lstStyle/>
                    <a:p>
                      <a:pPr marL="607060" marR="415925" indent="-183515" algn="ctr">
                        <a:lnSpc>
                          <a:spcPct val="104200"/>
                        </a:lnSpc>
                      </a:pPr>
                      <a:r>
                        <a:rPr lang="es-419" sz="1600" b="1">
                          <a:solidFill>
                            <a:srgbClr val="D71E62"/>
                          </a:solidFill>
                          <a:latin typeface="Corbel" panose="020B0503020204020204" pitchFamily="34" charset="0"/>
                          <a:cs typeface="Montserrat-SemiBold"/>
                        </a:rPr>
                        <a:t>Las decisiones basadas en pruebas respaldan la priorización del VSR y la adopción de productos</a:t>
                      </a:r>
                    </a:p>
                  </a:txBody>
                  <a:tcPr anchor="ctr">
                    <a:lnL w="6350">
                      <a:solidFill>
                        <a:srgbClr val="0093D5"/>
                      </a:solidFill>
                      <a:prstDash val="solid"/>
                    </a:lnL>
                    <a:lnR w="6350">
                      <a:solidFill>
                        <a:srgbClr val="0093D5"/>
                      </a:solidFill>
                      <a:prstDash val="solid"/>
                    </a:lnR>
                    <a:lnT w="6350" cap="flat" cmpd="sng" algn="ctr">
                      <a:solidFill>
                        <a:srgbClr val="0093D5"/>
                      </a:solidFill>
                      <a:prstDash val="solid"/>
                      <a:round/>
                      <a:headEnd type="none" w="med" len="med"/>
                      <a:tailEnd type="none" w="med" len="med"/>
                    </a:lnT>
                    <a:lnB w="6350">
                      <a:solidFill>
                        <a:srgbClr val="0093D5"/>
                      </a:solidFill>
                      <a:prstDash val="solid"/>
                    </a:lnB>
                  </a:tcPr>
                </a:tc>
                <a:tc>
                  <a:txBody>
                    <a:bodyPr/>
                    <a:lstStyle/>
                    <a:p>
                      <a:pPr marL="233679" marR="227329" algn="ctr">
                        <a:lnSpc>
                          <a:spcPct val="104200"/>
                        </a:lnSpc>
                        <a:spcBef>
                          <a:spcPts val="1830"/>
                        </a:spcBef>
                      </a:pPr>
                      <a:r>
                        <a:rPr lang="es-419" sz="1600" b="1">
                          <a:solidFill>
                            <a:srgbClr val="D71E62"/>
                          </a:solidFill>
                          <a:latin typeface="Corbel" panose="020B0503020204020204" pitchFamily="34" charset="0"/>
                          <a:cs typeface="Montserrat-SemiBold"/>
                        </a:rPr>
                        <a:t>Los sistemas y servicios sanitarios ofrecen productos de prevención del VSR de forma rutinaria, eficiente y equitativa</a:t>
                      </a:r>
                    </a:p>
                  </a:txBody>
                  <a:tcPr anchor="ctr">
                    <a:lnL w="6350">
                      <a:solidFill>
                        <a:srgbClr val="0093D5"/>
                      </a:solidFill>
                      <a:prstDash val="solid"/>
                    </a:lnL>
                    <a:lnT w="6350" cap="flat" cmpd="sng" algn="ctr">
                      <a:solidFill>
                        <a:srgbClr val="0093D5"/>
                      </a:solidFill>
                      <a:prstDash val="solid"/>
                      <a:round/>
                      <a:headEnd type="none" w="med" len="med"/>
                      <a:tailEnd type="none" w="med" len="med"/>
                    </a:lnT>
                    <a:lnB w="6350">
                      <a:solidFill>
                        <a:srgbClr val="0093D5"/>
                      </a:solidFill>
                      <a:prstDash val="solid"/>
                    </a:lnB>
                  </a:tcPr>
                </a:tc>
                <a:extLst>
                  <a:ext uri="{0D108BD9-81ED-4DB2-BD59-A6C34878D82A}">
                    <a16:rowId xmlns:a16="http://schemas.microsoft.com/office/drawing/2014/main" val="10000"/>
                  </a:ext>
                </a:extLst>
              </a:tr>
              <a:tr h="1667404">
                <a:tc>
                  <a:txBody>
                    <a:bodyPr/>
                    <a:lstStyle/>
                    <a:p>
                      <a:pPr algn="l" rtl="0">
                        <a:lnSpc>
                          <a:spcPct val="100000"/>
                        </a:lnSpc>
                      </a:pPr>
                      <a:endParaRPr sz="1800" dirty="0">
                        <a:latin typeface="Corbel" panose="020B0503020204020204" pitchFamily="34" charset="0"/>
                        <a:cs typeface="Times New Roman"/>
                      </a:endParaRPr>
                    </a:p>
                    <a:p>
                      <a:pPr algn="l" rtl="0">
                        <a:lnSpc>
                          <a:spcPct val="100000"/>
                        </a:lnSpc>
                      </a:pPr>
                      <a:endParaRPr sz="2400" dirty="0">
                        <a:latin typeface="Corbel" panose="020B0503020204020204" pitchFamily="34" charset="0"/>
                        <a:cs typeface="Times New Roman"/>
                      </a:endParaRPr>
                    </a:p>
                    <a:p>
                      <a:pPr marL="4445" algn="ctr">
                        <a:lnSpc>
                          <a:spcPct val="100000"/>
                        </a:lnSpc>
                      </a:pPr>
                      <a:r>
                        <a:rPr lang="es-419" sz="1400" b="1" dirty="0">
                          <a:solidFill>
                            <a:srgbClr val="FFFFFF"/>
                          </a:solidFill>
                          <a:latin typeface="Corbel" panose="020B0503020204020204" pitchFamily="34" charset="0"/>
                          <a:cs typeface="Montserrat"/>
                        </a:rPr>
                        <a:t>RESULTADO</a:t>
                      </a:r>
                    </a:p>
                    <a:p>
                      <a:pPr marL="441325" marR="433705" indent="-635" algn="ctr">
                        <a:lnSpc>
                          <a:spcPct val="107200"/>
                        </a:lnSpc>
                        <a:spcBef>
                          <a:spcPts val="995"/>
                        </a:spcBef>
                      </a:pPr>
                      <a:r>
                        <a:rPr lang="es-419" sz="1400" dirty="0">
                          <a:solidFill>
                            <a:srgbClr val="231F20"/>
                          </a:solidFill>
                          <a:latin typeface="Corbel" panose="020B0503020204020204" pitchFamily="34" charset="0"/>
                          <a:cs typeface="Montserrat-Light"/>
                        </a:rPr>
                        <a:t>Elementos para alcanzar los objetivos</a:t>
                      </a:r>
                    </a:p>
                  </a:txBody>
                  <a:tcPr marL="0" marR="0" marT="0" marB="0">
                    <a:lnR w="6350">
                      <a:solidFill>
                        <a:srgbClr val="0093D5"/>
                      </a:solidFill>
                      <a:prstDash val="solid"/>
                    </a:lnR>
                    <a:lnT w="6350">
                      <a:solidFill>
                        <a:srgbClr val="0093D5"/>
                      </a:solidFill>
                      <a:prstDash val="solid"/>
                    </a:lnT>
                  </a:tcPr>
                </a:tc>
                <a:tc>
                  <a:txBody>
                    <a:bodyPr/>
                    <a:lstStyle/>
                    <a:p>
                      <a:pPr marL="285750" indent="-285750" algn="l" rtl="0">
                        <a:lnSpc>
                          <a:spcPct val="100000"/>
                        </a:lnSpc>
                        <a:spcBef>
                          <a:spcPts val="30"/>
                        </a:spcBef>
                        <a:buFont typeface="Arial" panose="020B0604020202020204" pitchFamily="34" charset="0"/>
                        <a:buChar char="•"/>
                      </a:pPr>
                      <a:endParaRPr sz="1600" dirty="0">
                        <a:latin typeface="Corbel" panose="020B0503020204020204" pitchFamily="34" charset="0"/>
                        <a:cs typeface="Times New Roman"/>
                      </a:endParaRPr>
                    </a:p>
                    <a:p>
                      <a:pPr marL="400050" indent="-172085">
                        <a:lnSpc>
                          <a:spcPct val="100000"/>
                        </a:lnSpc>
                        <a:buFont typeface="Arial" panose="020B0604020202020204" pitchFamily="34" charset="0"/>
                        <a:buChar char="•"/>
                        <a:tabLst>
                          <a:tab pos="400685" algn="l"/>
                        </a:tabLst>
                      </a:pPr>
                      <a:r>
                        <a:rPr lang="es-419" sz="1600">
                          <a:solidFill>
                            <a:srgbClr val="672672"/>
                          </a:solidFill>
                          <a:latin typeface="Corbel" panose="020B0503020204020204" pitchFamily="34" charset="0"/>
                          <a:cs typeface="Montserrat"/>
                        </a:rPr>
                        <a:t>Las pruebas apoyan la adopción de vacunas</a:t>
                      </a:r>
                    </a:p>
                    <a:p>
                      <a:pPr marL="400050" marR="725170" indent="-171450">
                        <a:lnSpc>
                          <a:spcPct val="107200"/>
                        </a:lnSpc>
                        <a:buFont typeface="Arial" panose="020B0604020202020204" pitchFamily="34" charset="0"/>
                        <a:buChar char="•"/>
                        <a:tabLst>
                          <a:tab pos="400685" algn="l"/>
                        </a:tabLst>
                      </a:pPr>
                      <a:r>
                        <a:rPr lang="es-419" sz="1600">
                          <a:solidFill>
                            <a:srgbClr val="672672"/>
                          </a:solidFill>
                          <a:latin typeface="Corbel" panose="020B0503020204020204" pitchFamily="34" charset="0"/>
                          <a:cs typeface="Montserrat"/>
                        </a:rPr>
                        <a:t>Mayor concienciación de las partes interesadas sobre la enfermedad por VSR y los próximos productos</a:t>
                      </a:r>
                    </a:p>
                    <a:p>
                      <a:pPr marL="400050" indent="-172085">
                        <a:lnSpc>
                          <a:spcPct val="100000"/>
                        </a:lnSpc>
                        <a:spcBef>
                          <a:spcPts val="120"/>
                        </a:spcBef>
                        <a:buFont typeface="Arial" panose="020B0604020202020204" pitchFamily="34" charset="0"/>
                        <a:buChar char="•"/>
                        <a:tabLst>
                          <a:tab pos="400685" algn="l"/>
                        </a:tabLst>
                      </a:pPr>
                      <a:r>
                        <a:rPr lang="es-419" sz="1600">
                          <a:solidFill>
                            <a:srgbClr val="672672"/>
                          </a:solidFill>
                          <a:latin typeface="Corbel" panose="020B0503020204020204" pitchFamily="34" charset="0"/>
                          <a:cs typeface="Montserrat"/>
                        </a:rPr>
                        <a:t>Existencia de políticas de apoyo y financiación</a:t>
                      </a:r>
                    </a:p>
                  </a:txBody>
                  <a:tcPr marL="0" marR="0" marT="3175"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171450" indent="-171450" algn="l" rtl="0">
                        <a:lnSpc>
                          <a:spcPct val="100000"/>
                        </a:lnSpc>
                        <a:spcBef>
                          <a:spcPts val="25"/>
                        </a:spcBef>
                        <a:buFont typeface="Arial" panose="020B0604020202020204" pitchFamily="34" charset="0"/>
                        <a:buChar char="•"/>
                      </a:pPr>
                      <a:endParaRPr sz="1600" dirty="0">
                        <a:latin typeface="Corbel" panose="020B0503020204020204" pitchFamily="34" charset="0"/>
                        <a:cs typeface="Times New Roman"/>
                      </a:endParaRPr>
                    </a:p>
                    <a:p>
                      <a:pPr marL="399415" marR="487045" indent="-171450">
                        <a:lnSpc>
                          <a:spcPct val="107200"/>
                        </a:lnSpc>
                        <a:buFont typeface="Arial" panose="020B0604020202020204" pitchFamily="34" charset="0"/>
                        <a:buChar char="•"/>
                        <a:tabLst>
                          <a:tab pos="400050" algn="l"/>
                        </a:tabLst>
                      </a:pPr>
                      <a:r>
                        <a:rPr lang="es-419" sz="1600" dirty="0">
                          <a:solidFill>
                            <a:srgbClr val="672672"/>
                          </a:solidFill>
                          <a:latin typeface="Corbel" panose="020B0503020204020204" pitchFamily="34" charset="0"/>
                          <a:cs typeface="Montserrat"/>
                        </a:rPr>
                        <a:t>Coordinación entre los programas de PEI y APN en torno a la prevención del VSR</a:t>
                      </a:r>
                    </a:p>
                    <a:p>
                      <a:pPr marL="399415" marR="290830" indent="-171450">
                        <a:lnSpc>
                          <a:spcPct val="107200"/>
                        </a:lnSpc>
                        <a:buFont typeface="Arial" panose="020B0604020202020204" pitchFamily="34" charset="0"/>
                        <a:buChar char="•"/>
                        <a:tabLst>
                          <a:tab pos="400050" algn="l"/>
                        </a:tabLst>
                      </a:pPr>
                      <a:r>
                        <a:rPr lang="es-419" sz="1600" dirty="0">
                          <a:solidFill>
                            <a:srgbClr val="672672"/>
                          </a:solidFill>
                          <a:latin typeface="Corbel" panose="020B0503020204020204" pitchFamily="34" charset="0"/>
                          <a:cs typeface="Montserrat"/>
                        </a:rPr>
                        <a:t>Operaciones y logística para adquirir y suministrar productos de prevención y supervisar su aplicación</a:t>
                      </a:r>
                    </a:p>
                    <a:p>
                      <a:pPr marL="399415" marR="452755" indent="-171450">
                        <a:lnSpc>
                          <a:spcPct val="107200"/>
                        </a:lnSpc>
                        <a:buFont typeface="Arial" panose="020B0604020202020204" pitchFamily="34" charset="0"/>
                        <a:buChar char="•"/>
                        <a:tabLst>
                          <a:tab pos="400050" algn="l"/>
                        </a:tabLst>
                      </a:pPr>
                      <a:r>
                        <a:rPr lang="es-419" sz="1600" dirty="0">
                          <a:solidFill>
                            <a:srgbClr val="672672"/>
                          </a:solidFill>
                          <a:latin typeface="Corbel" panose="020B0503020204020204" pitchFamily="34" charset="0"/>
                          <a:cs typeface="Montserrat"/>
                        </a:rPr>
                        <a:t>Capacitar a los ejecutores para ofrecer productos de prevención</a:t>
                      </a:r>
                    </a:p>
                    <a:p>
                      <a:pPr marL="400050" indent="-171450">
                        <a:lnSpc>
                          <a:spcPct val="100000"/>
                        </a:lnSpc>
                        <a:spcBef>
                          <a:spcPts val="120"/>
                        </a:spcBef>
                        <a:buFont typeface="Arial" panose="020B0604020202020204" pitchFamily="34" charset="0"/>
                        <a:buChar char="•"/>
                        <a:tabLst>
                          <a:tab pos="400050" algn="l"/>
                        </a:tabLst>
                      </a:pPr>
                      <a:r>
                        <a:rPr lang="es-419" sz="1600" dirty="0">
                          <a:solidFill>
                            <a:srgbClr val="672672"/>
                          </a:solidFill>
                          <a:latin typeface="Corbel" panose="020B0503020204020204" pitchFamily="34" charset="0"/>
                          <a:cs typeface="Montserrat"/>
                        </a:rPr>
                        <a:t>Se está desarrollando la capacidad para hacer un seguimiento de la seguridad y el impacto de las vacunas</a:t>
                      </a:r>
                    </a:p>
                  </a:txBody>
                  <a:tcPr marL="0" marR="0" marT="2646" marB="0">
                    <a:lnL w="6350">
                      <a:solidFill>
                        <a:srgbClr val="0093D5"/>
                      </a:solidFill>
                      <a:prstDash val="solid"/>
                    </a:lnL>
                    <a:lnT w="6350">
                      <a:solidFill>
                        <a:srgbClr val="0093D5"/>
                      </a:solidFill>
                      <a:prstDash val="solid"/>
                    </a:lnT>
                  </a:tcPr>
                </a:tc>
                <a:extLst>
                  <a:ext uri="{0D108BD9-81ED-4DB2-BD59-A6C34878D82A}">
                    <a16:rowId xmlns:a16="http://schemas.microsoft.com/office/drawing/2014/main" val="10001"/>
                  </a:ext>
                </a:extLst>
              </a:tr>
            </a:tbl>
          </a:graphicData>
        </a:graphic>
      </p:graphicFrame>
      <p:sp>
        <p:nvSpPr>
          <p:cNvPr id="16" name="object 3">
            <a:extLst>
              <a:ext uri="{FF2B5EF4-FFF2-40B4-BE49-F238E27FC236}">
                <a16:creationId xmlns:a16="http://schemas.microsoft.com/office/drawing/2014/main" id="{EFC6C8A6-3F5F-C14A-03A9-EE41D1692810}"/>
              </a:ext>
            </a:extLst>
          </p:cNvPr>
          <p:cNvSpPr/>
          <p:nvPr/>
        </p:nvSpPr>
        <p:spPr>
          <a:xfrm>
            <a:off x="1050659" y="917694"/>
            <a:ext cx="1798635"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rgbClr val="0093D5"/>
          </a:solidFill>
        </p:spPr>
        <p:txBody>
          <a:bodyPr wrap="square" lIns="0" tIns="0" rIns="0" bIns="0" rtlCol="0" anchor="ctr" anchorCtr="0"/>
          <a:lstStyle/>
          <a:p>
            <a:pPr algn="ctr"/>
            <a:r>
              <a:rPr lang="es-419" sz="1200" b="1">
                <a:solidFill>
                  <a:srgbClr val="FFFFFF"/>
                </a:solidFill>
                <a:latin typeface="Corbel" panose="020B0503020204020204" pitchFamily="34" charset="0"/>
                <a:cs typeface="Montserrat"/>
              </a:rPr>
              <a:t>META</a:t>
            </a:r>
          </a:p>
        </p:txBody>
      </p:sp>
      <p:sp>
        <p:nvSpPr>
          <p:cNvPr id="17" name="object 3">
            <a:extLst>
              <a:ext uri="{FF2B5EF4-FFF2-40B4-BE49-F238E27FC236}">
                <a16:creationId xmlns:a16="http://schemas.microsoft.com/office/drawing/2014/main" id="{A679FDF5-1921-3387-1F9D-10621166707A}"/>
              </a:ext>
            </a:extLst>
          </p:cNvPr>
          <p:cNvSpPr/>
          <p:nvPr/>
        </p:nvSpPr>
        <p:spPr>
          <a:xfrm>
            <a:off x="1050660" y="2618466"/>
            <a:ext cx="1798635"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5"/>
          </a:solidFill>
        </p:spPr>
        <p:txBody>
          <a:bodyPr wrap="square" lIns="0" tIns="0" rIns="0" bIns="0" rtlCol="0" anchor="ctr" anchorCtr="0"/>
          <a:lstStyle/>
          <a:p>
            <a:pPr algn="ctr"/>
            <a:r>
              <a:rPr lang="es-419" sz="1200" b="1" dirty="0">
                <a:solidFill>
                  <a:srgbClr val="FFFFFF"/>
                </a:solidFill>
                <a:latin typeface="Corbel" panose="020B0503020204020204" pitchFamily="34" charset="0"/>
                <a:cs typeface="Montserrat"/>
              </a:rPr>
              <a:t>OBJETIVOS</a:t>
            </a:r>
          </a:p>
        </p:txBody>
      </p:sp>
      <p:sp>
        <p:nvSpPr>
          <p:cNvPr id="18" name="object 3">
            <a:extLst>
              <a:ext uri="{FF2B5EF4-FFF2-40B4-BE49-F238E27FC236}">
                <a16:creationId xmlns:a16="http://schemas.microsoft.com/office/drawing/2014/main" id="{7E7D4E9E-F736-CF80-76C8-E693A2FAE45B}"/>
              </a:ext>
            </a:extLst>
          </p:cNvPr>
          <p:cNvSpPr/>
          <p:nvPr/>
        </p:nvSpPr>
        <p:spPr>
          <a:xfrm>
            <a:off x="1050660" y="4319238"/>
            <a:ext cx="1798635"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3"/>
          </a:solidFill>
        </p:spPr>
        <p:txBody>
          <a:bodyPr wrap="square" lIns="0" tIns="0" rIns="0" bIns="0" rtlCol="0" anchor="ctr" anchorCtr="0"/>
          <a:lstStyle/>
          <a:p>
            <a:pPr algn="ctr"/>
            <a:r>
              <a:rPr lang="es-419" sz="1200" b="1" dirty="0">
                <a:solidFill>
                  <a:srgbClr val="FFFFFF"/>
                </a:solidFill>
                <a:latin typeface="Corbel" panose="020B0503020204020204" pitchFamily="34" charset="0"/>
                <a:cs typeface="Montserrat"/>
              </a:rPr>
              <a:t>RESULTADOS</a:t>
            </a:r>
          </a:p>
        </p:txBody>
      </p:sp>
      <p:sp>
        <p:nvSpPr>
          <p:cNvPr id="3" name="Footer Placeholder 57">
            <a:extLst>
              <a:ext uri="{FF2B5EF4-FFF2-40B4-BE49-F238E27FC236}">
                <a16:creationId xmlns:a16="http://schemas.microsoft.com/office/drawing/2014/main" id="{5DEB6B78-B858-7224-81BC-210F4A1BCE50}"/>
              </a:ext>
            </a:extLst>
          </p:cNvPr>
          <p:cNvSpPr>
            <a:spLocks noGrp="1"/>
          </p:cNvSpPr>
          <p:nvPr>
            <p:ph type="ftr" sz="quarter" idx="3"/>
          </p:nvPr>
        </p:nvSpPr>
        <p:spPr>
          <a:xfrm>
            <a:off x="6866666" y="6548086"/>
            <a:ext cx="4873214" cy="173389"/>
          </a:xfrm>
        </p:spPr>
        <p:txBody>
          <a:bodyPr/>
          <a:lstStyle/>
          <a:p>
            <a:r>
              <a:rPr lang="es-419" dirty="0"/>
              <a:t>Diapositiva original elaborada por la Organización Mundial de la Salud y PATH. Enero de 2026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pPr>
            <a:r>
              <a:rPr lang="es-419"/>
              <a:t>Toma de decisiones y aplicación en los países</a:t>
            </a:r>
          </a:p>
        </p:txBody>
      </p:sp>
      <p:sp>
        <p:nvSpPr>
          <p:cNvPr id="3" name="object 3"/>
          <p:cNvSpPr txBox="1"/>
          <p:nvPr/>
        </p:nvSpPr>
        <p:spPr>
          <a:xfrm>
            <a:off x="1192530" y="1240110"/>
            <a:ext cx="5057799" cy="287685"/>
          </a:xfrm>
          <a:prstGeom prst="rect">
            <a:avLst/>
          </a:prstGeom>
        </p:spPr>
        <p:txBody>
          <a:bodyPr vert="horz" wrap="square" lIns="0" tIns="10583" rIns="0" bIns="0" rtlCol="0">
            <a:spAutoFit/>
          </a:bodyPr>
          <a:lstStyle/>
          <a:p>
            <a:pPr marL="10583">
              <a:spcBef>
                <a:spcPts val="83"/>
              </a:spcBef>
            </a:pPr>
            <a:r>
              <a:rPr lang="es-419" b="1" dirty="0">
                <a:solidFill>
                  <a:schemeClr val="accent1"/>
                </a:solidFill>
                <a:latin typeface="Corbel" panose="020B0503020204020204" pitchFamily="34" charset="0"/>
                <a:cs typeface="Montserrat"/>
              </a:rPr>
              <a:t>¿Qué preparativos son necesarios?</a:t>
            </a:r>
          </a:p>
        </p:txBody>
      </p:sp>
      <p:graphicFrame>
        <p:nvGraphicFramePr>
          <p:cNvPr id="4" name="object 4"/>
          <p:cNvGraphicFramePr>
            <a:graphicFrameLocks noGrp="1"/>
          </p:cNvGraphicFramePr>
          <p:nvPr>
            <p:extLst>
              <p:ext uri="{D42A27DB-BD31-4B8C-83A1-F6EECF244321}">
                <p14:modId xmlns:p14="http://schemas.microsoft.com/office/powerpoint/2010/main" val="2523981267"/>
              </p:ext>
            </p:extLst>
          </p:nvPr>
        </p:nvGraphicFramePr>
        <p:xfrm>
          <a:off x="1203114" y="1572427"/>
          <a:ext cx="10545762" cy="4190471"/>
        </p:xfrm>
        <a:graphic>
          <a:graphicData uri="http://schemas.openxmlformats.org/drawingml/2006/table">
            <a:tbl>
              <a:tblPr firstRow="1" bandRow="1">
                <a:tableStyleId>{2D5ABB26-0587-4C30-8999-92F81FD0307C}</a:tableStyleId>
              </a:tblPr>
              <a:tblGrid>
                <a:gridCol w="4954058">
                  <a:extLst>
                    <a:ext uri="{9D8B030D-6E8A-4147-A177-3AD203B41FA5}">
                      <a16:colId xmlns:a16="http://schemas.microsoft.com/office/drawing/2014/main" val="20000"/>
                    </a:ext>
                  </a:extLst>
                </a:gridCol>
                <a:gridCol w="5591704">
                  <a:extLst>
                    <a:ext uri="{9D8B030D-6E8A-4147-A177-3AD203B41FA5}">
                      <a16:colId xmlns:a16="http://schemas.microsoft.com/office/drawing/2014/main" val="20001"/>
                    </a:ext>
                  </a:extLst>
                </a:gridCol>
              </a:tblGrid>
              <a:tr h="1047750">
                <a:tc>
                  <a:txBody>
                    <a:bodyPr/>
                    <a:lstStyle/>
                    <a:p>
                      <a:pPr marL="942340" marR="243204" lvl="0" indent="0" algn="l" defTabSz="914400" rtl="0" eaLnBrk="1" fontAlgn="auto" latinLnBrk="0" hangingPunct="1">
                        <a:lnSpc>
                          <a:spcPts val="3000"/>
                        </a:lnSpc>
                        <a:spcBef>
                          <a:spcPts val="2200"/>
                        </a:spcBef>
                        <a:spcAft>
                          <a:spcPts val="0"/>
                        </a:spcAft>
                        <a:buClrTx/>
                        <a:buSzTx/>
                        <a:buFontTx/>
                        <a:buNone/>
                        <a:tabLst/>
                        <a:defRPr/>
                      </a:pPr>
                      <a:r>
                        <a:rPr kumimoji="0" lang="es-419" sz="2500" b="0" i="0" u="none" strike="noStrike" cap="none" normalizeH="0" baseline="0" noProof="0">
                          <a:ln>
                            <a:noFill/>
                          </a:ln>
                          <a:solidFill>
                            <a:schemeClr val="accent5"/>
                          </a:solidFill>
                          <a:effectLst/>
                          <a:uLnTx/>
                          <a:uFillTx/>
                          <a:latin typeface="Corbel" panose="020B0503020204020204" pitchFamily="34" charset="0"/>
                          <a:ea typeface="+mn-ea"/>
                          <a:cs typeface="Montserrat-Light"/>
                        </a:rPr>
                        <a:t>Razones para dar prioridad al VSR</a:t>
                      </a:r>
                    </a:p>
                  </a:txBody>
                  <a:tcPr anchor="ctr">
                    <a:lnR w="6350">
                      <a:solidFill>
                        <a:srgbClr val="0093D5"/>
                      </a:solidFill>
                      <a:prstDash val="solid"/>
                    </a:lnR>
                    <a:lnB w="6350">
                      <a:solidFill>
                        <a:srgbClr val="0093D5"/>
                      </a:solidFill>
                      <a:prstDash val="solid"/>
                    </a:lnB>
                  </a:tcPr>
                </a:tc>
                <a:tc>
                  <a:txBody>
                    <a:bodyPr/>
                    <a:lstStyle/>
                    <a:p>
                      <a:pPr marL="966469">
                        <a:lnSpc>
                          <a:spcPct val="100000"/>
                        </a:lnSpc>
                        <a:spcBef>
                          <a:spcPts val="3100"/>
                        </a:spcBef>
                      </a:pPr>
                      <a:r>
                        <a:rPr lang="es-419" sz="2500">
                          <a:solidFill>
                            <a:schemeClr val="accent2"/>
                          </a:solidFill>
                          <a:latin typeface="Corbel" panose="020B0503020204020204" pitchFamily="34" charset="0"/>
                          <a:cs typeface="Montserrat-Light"/>
                        </a:rPr>
                        <a:t>Vigilancia de enfermedades / control de la seguridad</a:t>
                      </a:r>
                    </a:p>
                  </a:txBody>
                  <a:tcPr anchor="ctr">
                    <a:lnL w="6350">
                      <a:solidFill>
                        <a:srgbClr val="0093D5"/>
                      </a:solidFill>
                      <a:prstDash val="solid"/>
                    </a:lnL>
                    <a:lnB w="6350">
                      <a:solidFill>
                        <a:srgbClr val="0093D5"/>
                      </a:solidFill>
                      <a:prstDash val="solid"/>
                    </a:lnB>
                  </a:tcPr>
                </a:tc>
                <a:extLst>
                  <a:ext uri="{0D108BD9-81ED-4DB2-BD59-A6C34878D82A}">
                    <a16:rowId xmlns:a16="http://schemas.microsoft.com/office/drawing/2014/main" val="10000"/>
                  </a:ext>
                </a:extLst>
              </a:tr>
              <a:tr h="1047750">
                <a:tc>
                  <a:txBody>
                    <a:bodyPr/>
                    <a:lstStyle/>
                    <a:p>
                      <a:pPr marL="942340" marR="243204" lvl="0" indent="0" algn="l" defTabSz="914400" rtl="0" eaLnBrk="1" fontAlgn="auto" latinLnBrk="0" hangingPunct="1">
                        <a:lnSpc>
                          <a:spcPts val="3000"/>
                        </a:lnSpc>
                        <a:spcBef>
                          <a:spcPts val="2200"/>
                        </a:spcBef>
                        <a:spcAft>
                          <a:spcPts val="0"/>
                        </a:spcAft>
                        <a:buClrTx/>
                        <a:buSzTx/>
                        <a:buFontTx/>
                        <a:buNone/>
                        <a:tabLst/>
                        <a:defRPr/>
                      </a:pPr>
                      <a:r>
                        <a:rPr kumimoji="0" lang="es-419" sz="2500" b="0" i="0" u="none" strike="noStrike" cap="none" normalizeH="0" baseline="0" noProof="0">
                          <a:ln>
                            <a:noFill/>
                          </a:ln>
                          <a:solidFill>
                            <a:schemeClr val="accent3"/>
                          </a:solidFill>
                          <a:effectLst/>
                          <a:uLnTx/>
                          <a:uFillTx/>
                          <a:latin typeface="Corbel" panose="020B0503020204020204" pitchFamily="34" charset="0"/>
                          <a:ea typeface="+mn-ea"/>
                          <a:cs typeface="Montserrat-Light"/>
                        </a:rPr>
                        <a:t>Elección del producto</a:t>
                      </a:r>
                    </a:p>
                  </a:txBody>
                  <a:tcPr anchor="ctr">
                    <a:lnR w="6350">
                      <a:solidFill>
                        <a:srgbClr val="0093D5"/>
                      </a:solidFill>
                      <a:prstDash val="solid"/>
                    </a:lnR>
                    <a:lnT w="6350">
                      <a:solidFill>
                        <a:srgbClr val="0093D5"/>
                      </a:solidFill>
                      <a:prstDash val="solid"/>
                    </a:lnT>
                    <a:lnB w="6350">
                      <a:solidFill>
                        <a:srgbClr val="0093D5"/>
                      </a:solidFill>
                      <a:prstDash val="solid"/>
                    </a:lnB>
                  </a:tcPr>
                </a:tc>
                <a:tc>
                  <a:txBody>
                    <a:bodyPr/>
                    <a:lstStyle/>
                    <a:p>
                      <a:pPr marL="966469">
                        <a:lnSpc>
                          <a:spcPct val="100000"/>
                        </a:lnSpc>
                        <a:spcBef>
                          <a:spcPts val="3100"/>
                        </a:spcBef>
                      </a:pPr>
                      <a:r>
                        <a:rPr lang="es-419" sz="2500">
                          <a:solidFill>
                            <a:srgbClr val="52A947"/>
                          </a:solidFill>
                          <a:latin typeface="Corbel" panose="020B0503020204020204" pitchFamily="34" charset="0"/>
                          <a:cs typeface="Montserrat-Light"/>
                        </a:rPr>
                        <a:t>Preparación de la mano de obra</a:t>
                      </a:r>
                    </a:p>
                  </a:txBody>
                  <a:tcPr anchor="ctr">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1047221">
                <a:tc>
                  <a:txBody>
                    <a:bodyPr/>
                    <a:lstStyle/>
                    <a:p>
                      <a:pPr marL="942340">
                        <a:lnSpc>
                          <a:spcPct val="100000"/>
                        </a:lnSpc>
                        <a:spcBef>
                          <a:spcPts val="3100"/>
                        </a:spcBef>
                      </a:pPr>
                      <a:r>
                        <a:rPr lang="es-419" sz="2500">
                          <a:solidFill>
                            <a:srgbClr val="314FA1"/>
                          </a:solidFill>
                          <a:latin typeface="Corbel" panose="020B0503020204020204" pitchFamily="34" charset="0"/>
                          <a:cs typeface="Montserrat-Light"/>
                        </a:rPr>
                        <a:t>Plataforma(s) de distribución</a:t>
                      </a:r>
                    </a:p>
                  </a:txBody>
                  <a:tcPr anchor="ctr">
                    <a:lnR w="6350">
                      <a:solidFill>
                        <a:srgbClr val="0093D5"/>
                      </a:solidFill>
                      <a:prstDash val="solid"/>
                    </a:lnR>
                    <a:lnT w="6350">
                      <a:solidFill>
                        <a:srgbClr val="0093D5"/>
                      </a:solidFill>
                      <a:prstDash val="solid"/>
                    </a:lnT>
                    <a:lnB w="6350">
                      <a:solidFill>
                        <a:srgbClr val="0093D5"/>
                      </a:solidFill>
                      <a:prstDash val="solid"/>
                    </a:lnB>
                  </a:tcPr>
                </a:tc>
                <a:tc>
                  <a:txBody>
                    <a:bodyPr/>
                    <a:lstStyle/>
                    <a:p>
                      <a:pPr marL="966469">
                        <a:lnSpc>
                          <a:spcPct val="100000"/>
                        </a:lnSpc>
                        <a:spcBef>
                          <a:spcPts val="3100"/>
                        </a:spcBef>
                      </a:pPr>
                      <a:r>
                        <a:rPr lang="es-419" sz="2500">
                          <a:solidFill>
                            <a:srgbClr val="D71E62"/>
                          </a:solidFill>
                          <a:latin typeface="Corbel" panose="020B0503020204020204" pitchFamily="34" charset="0"/>
                          <a:cs typeface="Montserrat-Light"/>
                        </a:rPr>
                        <a:t>Financiación</a:t>
                      </a:r>
                    </a:p>
                  </a:txBody>
                  <a:tcPr anchor="ctr">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2"/>
                  </a:ext>
                </a:extLst>
              </a:tr>
              <a:tr h="1047750">
                <a:tc>
                  <a:txBody>
                    <a:bodyPr/>
                    <a:lstStyle/>
                    <a:p>
                      <a:pPr marL="942340" marR="243204">
                        <a:lnSpc>
                          <a:spcPts val="3000"/>
                        </a:lnSpc>
                        <a:spcBef>
                          <a:spcPts val="2200"/>
                        </a:spcBef>
                      </a:pPr>
                      <a:r>
                        <a:rPr lang="es-419" sz="2500">
                          <a:solidFill>
                            <a:srgbClr val="52A947"/>
                          </a:solidFill>
                          <a:latin typeface="Corbel" panose="020B0503020204020204" pitchFamily="34" charset="0"/>
                          <a:cs typeface="Montserrat-Light"/>
                        </a:rPr>
                        <a:t>Concienciación / aceptación / demanda</a:t>
                      </a:r>
                    </a:p>
                  </a:txBody>
                  <a:tcPr anchor="ctr">
                    <a:lnR w="6350">
                      <a:solidFill>
                        <a:srgbClr val="0093D5"/>
                      </a:solidFill>
                      <a:prstDash val="solid"/>
                    </a:lnR>
                    <a:lnT w="6350">
                      <a:solidFill>
                        <a:srgbClr val="0093D5"/>
                      </a:solidFill>
                      <a:prstDash val="solid"/>
                    </a:lnT>
                  </a:tcPr>
                </a:tc>
                <a:tc>
                  <a:txBody>
                    <a:bodyPr/>
                    <a:lstStyle/>
                    <a:p>
                      <a:pPr marL="966469">
                        <a:lnSpc>
                          <a:spcPct val="100000"/>
                        </a:lnSpc>
                        <a:spcBef>
                          <a:spcPts val="3100"/>
                        </a:spcBef>
                      </a:pPr>
                      <a:r>
                        <a:rPr lang="es-419" sz="2500">
                          <a:solidFill>
                            <a:srgbClr val="672672"/>
                          </a:solidFill>
                          <a:latin typeface="Corbel" panose="020B0503020204020204" pitchFamily="34" charset="0"/>
                          <a:cs typeface="Montserrat-Light"/>
                        </a:rPr>
                        <a:t>Política global / nacional</a:t>
                      </a:r>
                    </a:p>
                  </a:txBody>
                  <a:tcPr anchor="ctr">
                    <a:lnL w="6350">
                      <a:solidFill>
                        <a:srgbClr val="0093D5"/>
                      </a:solidFill>
                      <a:prstDash val="solid"/>
                    </a:lnL>
                    <a:lnT w="6350">
                      <a:solidFill>
                        <a:srgbClr val="0093D5"/>
                      </a:solidFill>
                      <a:prstDash val="solid"/>
                    </a:lnT>
                  </a:tcPr>
                </a:tc>
                <a:extLst>
                  <a:ext uri="{0D108BD9-81ED-4DB2-BD59-A6C34878D82A}">
                    <a16:rowId xmlns:a16="http://schemas.microsoft.com/office/drawing/2014/main" val="10003"/>
                  </a:ext>
                </a:extLst>
              </a:tr>
            </a:tbl>
          </a:graphicData>
        </a:graphic>
      </p:graphicFrame>
      <p:pic>
        <p:nvPicPr>
          <p:cNvPr id="24" name="Picture 23" descr="Icon&#10;&#10;Description automatically generated">
            <a:extLst>
              <a:ext uri="{FF2B5EF4-FFF2-40B4-BE49-F238E27FC236}">
                <a16:creationId xmlns:a16="http://schemas.microsoft.com/office/drawing/2014/main" id="{782B919C-4487-6E13-A095-888EB6FDB5AC}"/>
              </a:ext>
            </a:extLst>
          </p:cNvPr>
          <p:cNvPicPr>
            <a:picLocks noChangeAspect="1"/>
          </p:cNvPicPr>
          <p:nvPr/>
        </p:nvPicPr>
        <p:blipFill>
          <a:blip r:embed="rId3"/>
          <a:stretch>
            <a:fillRect/>
          </a:stretch>
        </p:blipFill>
        <p:spPr>
          <a:xfrm>
            <a:off x="1470969" y="5068502"/>
            <a:ext cx="266700" cy="292100"/>
          </a:xfrm>
          <a:prstGeom prst="rect">
            <a:avLst/>
          </a:prstGeom>
        </p:spPr>
      </p:pic>
      <p:pic>
        <p:nvPicPr>
          <p:cNvPr id="26" name="Picture 25" descr="A picture containing clipart&#10;&#10;Description automatically generated">
            <a:extLst>
              <a:ext uri="{FF2B5EF4-FFF2-40B4-BE49-F238E27FC236}">
                <a16:creationId xmlns:a16="http://schemas.microsoft.com/office/drawing/2014/main" id="{C7ADFA8F-7FDD-66BC-2EBA-153F473A8014}"/>
              </a:ext>
            </a:extLst>
          </p:cNvPr>
          <p:cNvPicPr>
            <a:picLocks noChangeAspect="1"/>
          </p:cNvPicPr>
          <p:nvPr/>
        </p:nvPicPr>
        <p:blipFill>
          <a:blip r:embed="rId4"/>
          <a:stretch>
            <a:fillRect/>
          </a:stretch>
        </p:blipFill>
        <p:spPr>
          <a:xfrm>
            <a:off x="1458269" y="1919591"/>
            <a:ext cx="292100" cy="279400"/>
          </a:xfrm>
          <a:prstGeom prst="rect">
            <a:avLst/>
          </a:prstGeom>
        </p:spPr>
      </p:pic>
      <p:pic>
        <p:nvPicPr>
          <p:cNvPr id="28" name="Picture 27" descr="Icon&#10;&#10;Description automatically generated">
            <a:extLst>
              <a:ext uri="{FF2B5EF4-FFF2-40B4-BE49-F238E27FC236}">
                <a16:creationId xmlns:a16="http://schemas.microsoft.com/office/drawing/2014/main" id="{A91A2906-6C7A-00B4-6B16-51365EF4511F}"/>
              </a:ext>
            </a:extLst>
          </p:cNvPr>
          <p:cNvPicPr>
            <a:picLocks noChangeAspect="1"/>
          </p:cNvPicPr>
          <p:nvPr/>
        </p:nvPicPr>
        <p:blipFill>
          <a:blip r:embed="rId5"/>
          <a:stretch>
            <a:fillRect/>
          </a:stretch>
        </p:blipFill>
        <p:spPr>
          <a:xfrm>
            <a:off x="1464619" y="4047888"/>
            <a:ext cx="279400" cy="292100"/>
          </a:xfrm>
          <a:prstGeom prst="rect">
            <a:avLst/>
          </a:prstGeom>
        </p:spPr>
      </p:pic>
      <p:pic>
        <p:nvPicPr>
          <p:cNvPr id="30" name="Picture 29" descr="Icon&#10;&#10;Description automatically generated">
            <a:extLst>
              <a:ext uri="{FF2B5EF4-FFF2-40B4-BE49-F238E27FC236}">
                <a16:creationId xmlns:a16="http://schemas.microsoft.com/office/drawing/2014/main" id="{3D709471-1F3A-6DB5-9451-925BAF4095DC}"/>
              </a:ext>
            </a:extLst>
          </p:cNvPr>
          <p:cNvPicPr>
            <a:picLocks noChangeAspect="1"/>
          </p:cNvPicPr>
          <p:nvPr/>
        </p:nvPicPr>
        <p:blipFill>
          <a:blip r:embed="rId6"/>
          <a:stretch>
            <a:fillRect/>
          </a:stretch>
        </p:blipFill>
        <p:spPr>
          <a:xfrm>
            <a:off x="6529298" y="4085988"/>
            <a:ext cx="292100" cy="215900"/>
          </a:xfrm>
          <a:prstGeom prst="rect">
            <a:avLst/>
          </a:prstGeom>
        </p:spPr>
      </p:pic>
      <p:pic>
        <p:nvPicPr>
          <p:cNvPr id="32" name="Picture 31" descr="Icon&#10;&#10;Description automatically generated">
            <a:extLst>
              <a:ext uri="{FF2B5EF4-FFF2-40B4-BE49-F238E27FC236}">
                <a16:creationId xmlns:a16="http://schemas.microsoft.com/office/drawing/2014/main" id="{63388847-5BA8-9883-B316-8D0D58010F8D}"/>
              </a:ext>
            </a:extLst>
          </p:cNvPr>
          <p:cNvPicPr>
            <a:picLocks noChangeAspect="1"/>
          </p:cNvPicPr>
          <p:nvPr/>
        </p:nvPicPr>
        <p:blipFill>
          <a:blip r:embed="rId7"/>
          <a:stretch>
            <a:fillRect/>
          </a:stretch>
        </p:blipFill>
        <p:spPr>
          <a:xfrm>
            <a:off x="6530568" y="5087552"/>
            <a:ext cx="292100" cy="254000"/>
          </a:xfrm>
          <a:prstGeom prst="rect">
            <a:avLst/>
          </a:prstGeom>
        </p:spPr>
      </p:pic>
      <p:pic>
        <p:nvPicPr>
          <p:cNvPr id="34" name="Picture 33" descr="Icon&#10;&#10;Description automatically generated with low confidence">
            <a:extLst>
              <a:ext uri="{FF2B5EF4-FFF2-40B4-BE49-F238E27FC236}">
                <a16:creationId xmlns:a16="http://schemas.microsoft.com/office/drawing/2014/main" id="{3E11FEED-E319-52B7-BA72-71DFD7642459}"/>
              </a:ext>
            </a:extLst>
          </p:cNvPr>
          <p:cNvPicPr>
            <a:picLocks noChangeAspect="1"/>
          </p:cNvPicPr>
          <p:nvPr/>
        </p:nvPicPr>
        <p:blipFill>
          <a:blip r:embed="rId8"/>
          <a:stretch>
            <a:fillRect/>
          </a:stretch>
        </p:blipFill>
        <p:spPr>
          <a:xfrm>
            <a:off x="1477319" y="2992544"/>
            <a:ext cx="254000" cy="292100"/>
          </a:xfrm>
          <a:prstGeom prst="rect">
            <a:avLst/>
          </a:prstGeom>
        </p:spPr>
      </p:pic>
      <p:pic>
        <p:nvPicPr>
          <p:cNvPr id="36" name="Picture 35" descr="Icon&#10;&#10;Description automatically generated">
            <a:extLst>
              <a:ext uri="{FF2B5EF4-FFF2-40B4-BE49-F238E27FC236}">
                <a16:creationId xmlns:a16="http://schemas.microsoft.com/office/drawing/2014/main" id="{BACC6BCB-F347-F65F-9370-CA0845DD5A0C}"/>
              </a:ext>
            </a:extLst>
          </p:cNvPr>
          <p:cNvPicPr>
            <a:picLocks noChangeAspect="1"/>
          </p:cNvPicPr>
          <p:nvPr/>
        </p:nvPicPr>
        <p:blipFill>
          <a:blip r:embed="rId9"/>
          <a:stretch>
            <a:fillRect/>
          </a:stretch>
        </p:blipFill>
        <p:spPr>
          <a:xfrm>
            <a:off x="6524234" y="1913241"/>
            <a:ext cx="292100" cy="292100"/>
          </a:xfrm>
          <a:prstGeom prst="rect">
            <a:avLst/>
          </a:prstGeom>
        </p:spPr>
      </p:pic>
      <p:pic>
        <p:nvPicPr>
          <p:cNvPr id="38" name="Picture 37" descr="A picture containing icon&#10;&#10;Description automatically generated">
            <a:extLst>
              <a:ext uri="{FF2B5EF4-FFF2-40B4-BE49-F238E27FC236}">
                <a16:creationId xmlns:a16="http://schemas.microsoft.com/office/drawing/2014/main" id="{136CC90E-3470-9681-1552-2632B665084E}"/>
              </a:ext>
            </a:extLst>
          </p:cNvPr>
          <p:cNvPicPr>
            <a:picLocks noChangeAspect="1"/>
          </p:cNvPicPr>
          <p:nvPr/>
        </p:nvPicPr>
        <p:blipFill>
          <a:blip r:embed="rId10"/>
          <a:stretch>
            <a:fillRect/>
          </a:stretch>
        </p:blipFill>
        <p:spPr>
          <a:xfrm>
            <a:off x="6524234" y="3024294"/>
            <a:ext cx="292100" cy="228600"/>
          </a:xfrm>
          <a:prstGeom prst="rect">
            <a:avLst/>
          </a:prstGeom>
        </p:spPr>
      </p:pic>
      <p:sp>
        <p:nvSpPr>
          <p:cNvPr id="5" name="Footer Placeholder 57">
            <a:extLst>
              <a:ext uri="{FF2B5EF4-FFF2-40B4-BE49-F238E27FC236}">
                <a16:creationId xmlns:a16="http://schemas.microsoft.com/office/drawing/2014/main" id="{E6695999-0BF9-7AC0-371D-D3FCB1C8F989}"/>
              </a:ext>
            </a:extLst>
          </p:cNvPr>
          <p:cNvSpPr>
            <a:spLocks noGrp="1"/>
          </p:cNvSpPr>
          <p:nvPr>
            <p:ph type="ftr" sz="quarter" idx="3"/>
          </p:nvPr>
        </p:nvSpPr>
        <p:spPr>
          <a:xfrm>
            <a:off x="6866666" y="6548086"/>
            <a:ext cx="4873214" cy="173389"/>
          </a:xfrm>
        </p:spPr>
        <p:txBody>
          <a:bodyPr/>
          <a:lstStyle/>
          <a:p>
            <a:r>
              <a:rPr lang="es-419" dirty="0"/>
              <a:t>Diapositiva original elaborada por la Organización Mundial de la Salud y PATH. Enero de 2026</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7830-19AA-0AA0-9F1E-9F546EFCE05D}"/>
              </a:ext>
            </a:extLst>
          </p:cNvPr>
          <p:cNvSpPr>
            <a:spLocks noGrp="1"/>
          </p:cNvSpPr>
          <p:nvPr>
            <p:ph type="title"/>
          </p:nvPr>
        </p:nvSpPr>
        <p:spPr/>
        <p:txBody>
          <a:bodyPr>
            <a:noAutofit/>
          </a:bodyPr>
          <a:lstStyle/>
          <a:p>
            <a:r>
              <a:rPr lang="es-419" b="1"/>
              <a:t>Se está avanzando, pero hay que seguir trabajando</a:t>
            </a:r>
          </a:p>
        </p:txBody>
      </p:sp>
      <p:sp>
        <p:nvSpPr>
          <p:cNvPr id="5" name="Content Placeholder 2">
            <a:extLst>
              <a:ext uri="{FF2B5EF4-FFF2-40B4-BE49-F238E27FC236}">
                <a16:creationId xmlns:a16="http://schemas.microsoft.com/office/drawing/2014/main" id="{CB801643-4BED-D052-5DF9-8F73A6EB9EB6}"/>
              </a:ext>
            </a:extLst>
          </p:cNvPr>
          <p:cNvSpPr txBox="1">
            <a:spLocks noGrp="1"/>
          </p:cNvSpPr>
          <p:nvPr>
            <p:ph sz="half" idx="1"/>
          </p:nvPr>
        </p:nvSpPr>
        <p:spPr>
          <a:xfrm>
            <a:off x="1224280" y="1465545"/>
            <a:ext cx="9711450" cy="5027330"/>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419" sz="1800" b="1">
                <a:solidFill>
                  <a:schemeClr val="accent1"/>
                </a:solidFill>
                <a:latin typeface="Corbel" panose="020B0503020204020204" pitchFamily="34" charset="0"/>
              </a:rPr>
              <a:t>Entre las áreas en las que se están realizando esfuerzos se incluyen, entre otras:</a:t>
            </a:r>
          </a:p>
          <a:p>
            <a:r>
              <a:rPr lang="es-419" sz="2000">
                <a:latin typeface="Corbel" panose="020B0503020204020204" pitchFamily="34" charset="0"/>
              </a:rPr>
              <a:t>Mayor caracterización de la carga de morbilidad por regiones</a:t>
            </a:r>
          </a:p>
          <a:p>
            <a:r>
              <a:rPr lang="es-419" sz="2000">
                <a:latin typeface="Corbel" panose="020B0503020204020204" pitchFamily="34" charset="0"/>
              </a:rPr>
              <a:t>Investigación sobre economía sanitaria</a:t>
            </a:r>
          </a:p>
          <a:p>
            <a:r>
              <a:rPr lang="es-419" sz="2000">
                <a:latin typeface="Corbel" panose="020B0503020204020204" pitchFamily="34" charset="0"/>
              </a:rPr>
              <a:t>Investigación y apoyo a la prestación de servicios</a:t>
            </a:r>
          </a:p>
          <a:p>
            <a:r>
              <a:rPr lang="es-419" sz="2000">
                <a:latin typeface="Corbel" panose="020B0503020204020204" pitchFamily="34" charset="0"/>
              </a:rPr>
              <a:t>Concienciación</a:t>
            </a:r>
          </a:p>
          <a:p>
            <a:r>
              <a:rPr lang="es-419" sz="2000">
                <a:latin typeface="Corbel" panose="020B0503020204020204" pitchFamily="34" charset="0"/>
              </a:rPr>
              <a:t>Investigación sobre la aceptación/demanda</a:t>
            </a:r>
          </a:p>
          <a:p>
            <a:r>
              <a:rPr lang="es-419" sz="2000">
                <a:latin typeface="Corbel" panose="020B0503020204020204" pitchFamily="34" charset="0"/>
              </a:rPr>
              <a:t>Revisiones de los sistemas de control de la seguridad</a:t>
            </a:r>
          </a:p>
        </p:txBody>
      </p:sp>
      <p:sp>
        <p:nvSpPr>
          <p:cNvPr id="3" name="Footer Placeholder 57">
            <a:extLst>
              <a:ext uri="{FF2B5EF4-FFF2-40B4-BE49-F238E27FC236}">
                <a16:creationId xmlns:a16="http://schemas.microsoft.com/office/drawing/2014/main" id="{623F5E1C-80A0-8DDD-32DF-D1AD8C341B8D}"/>
              </a:ext>
            </a:extLst>
          </p:cNvPr>
          <p:cNvSpPr>
            <a:spLocks noGrp="1"/>
          </p:cNvSpPr>
          <p:nvPr>
            <p:ph type="ftr" sz="quarter" idx="3"/>
          </p:nvPr>
        </p:nvSpPr>
        <p:spPr>
          <a:xfrm>
            <a:off x="6866666" y="6548086"/>
            <a:ext cx="4873214" cy="173389"/>
          </a:xfrm>
        </p:spPr>
        <p:txBody>
          <a:bodyPr/>
          <a:lstStyle/>
          <a:p>
            <a:r>
              <a:rPr lang="es-419" dirty="0"/>
              <a:t>Diapositiva original elaborada por la Organización Mundial de la Salud y PATH. Enero de 2026</a:t>
            </a:r>
          </a:p>
        </p:txBody>
      </p:sp>
    </p:spTree>
    <p:extLst>
      <p:ext uri="{BB962C8B-B14F-4D97-AF65-F5344CB8AC3E}">
        <p14:creationId xmlns:p14="http://schemas.microsoft.com/office/powerpoint/2010/main" val="2305363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7C1C-4282-0117-6173-FBE80B02D8B5}"/>
              </a:ext>
            </a:extLst>
          </p:cNvPr>
          <p:cNvSpPr>
            <a:spLocks noGrp="1"/>
          </p:cNvSpPr>
          <p:nvPr>
            <p:ph type="title"/>
          </p:nvPr>
        </p:nvSpPr>
        <p:spPr/>
        <p:txBody>
          <a:bodyPr>
            <a:normAutofit/>
          </a:bodyPr>
          <a:lstStyle/>
          <a:p>
            <a:r>
              <a:rPr lang="es-419"/>
              <a:t>¿Qué pueden hacer ahora los países?</a:t>
            </a:r>
          </a:p>
        </p:txBody>
      </p:sp>
      <p:sp>
        <p:nvSpPr>
          <p:cNvPr id="5" name="Content Placeholder 2">
            <a:extLst>
              <a:ext uri="{FF2B5EF4-FFF2-40B4-BE49-F238E27FC236}">
                <a16:creationId xmlns:a16="http://schemas.microsoft.com/office/drawing/2014/main" id="{C0AF4DBE-96E4-0180-A484-4AD0BA9D96D8}"/>
              </a:ext>
            </a:extLst>
          </p:cNvPr>
          <p:cNvSpPr>
            <a:spLocks noGrp="1"/>
          </p:cNvSpPr>
          <p:nvPr>
            <p:ph idx="1"/>
          </p:nvPr>
        </p:nvSpPr>
        <p:spPr/>
        <p:txBody>
          <a:bodyPr>
            <a:normAutofit/>
          </a:bodyPr>
          <a:lstStyle/>
          <a:p>
            <a:pPr marL="0" indent="0">
              <a:buNone/>
            </a:pPr>
            <a:r>
              <a:rPr lang="es-419" sz="1800" b="1">
                <a:solidFill>
                  <a:schemeClr val="accent1"/>
                </a:solidFill>
              </a:rPr>
              <a:t>Empezar por reflexionar sobre las cuestiones relativas a la toma de decisiones y la aplicación.</a:t>
            </a:r>
          </a:p>
          <a:p>
            <a:pPr marL="285750" indent="-285750">
              <a:buFont typeface="Arial" panose="020B0604020202020204" pitchFamily="34" charset="0"/>
              <a:buChar char="•"/>
            </a:pPr>
            <a:r>
              <a:rPr lang="es-419"/>
              <a:t>¿Qué lugar ocupa la prevención del VSR en nuestra agenda de la salud pública en medio de otras prioridades?</a:t>
            </a:r>
          </a:p>
          <a:p>
            <a:pPr marL="285750" indent="-285750">
              <a:buFont typeface="Arial" panose="020B0604020202020204" pitchFamily="34" charset="0"/>
              <a:buChar char="•"/>
            </a:pPr>
            <a:r>
              <a:rPr lang="es-419"/>
              <a:t>¿Qué información adicional necesitamos para tomar decisiones?</a:t>
            </a:r>
          </a:p>
          <a:p>
            <a:pPr marL="285750" indent="-285750">
              <a:buFont typeface="Arial" panose="020B0604020202020204" pitchFamily="34" charset="0"/>
              <a:buChar char="•"/>
            </a:pPr>
            <a:r>
              <a:rPr lang="es-419"/>
              <a:t>¿Qué producto(s) de prevención del VSR se podría(n) adaptar mejor a nuestro contexto (por ejemplo, costo/beneficio)?</a:t>
            </a:r>
          </a:p>
          <a:p>
            <a:pPr marL="285750" indent="-285750">
              <a:buFont typeface="Arial" panose="020B0604020202020204" pitchFamily="34" charset="0"/>
              <a:buChar char="•"/>
            </a:pPr>
            <a:r>
              <a:rPr lang="es-419"/>
              <a:t>¿Cómo podemos optimizar la distribución y a través de qué programas/plataformas? </a:t>
            </a:r>
          </a:p>
          <a:p>
            <a:pPr marL="285750" indent="-285750">
              <a:buFont typeface="Arial" panose="020B0604020202020204" pitchFamily="34" charset="0"/>
              <a:buChar char="•"/>
            </a:pPr>
            <a:r>
              <a:rPr lang="es-419"/>
              <a:t>¿Cuál es la mejor manera de aumentar la concienciación y la aceptación del producto (por ejemplo, entre el personal sanitario, los padres)?</a:t>
            </a:r>
          </a:p>
          <a:p>
            <a:pPr marL="285750" indent="-285750">
              <a:buFont typeface="Arial" panose="020B0604020202020204" pitchFamily="34" charset="0"/>
              <a:buChar char="•"/>
            </a:pPr>
            <a:r>
              <a:rPr lang="es-419"/>
              <a:t>¿A quién hay que implicar e informar (por ejemplo, a las partes interesadas en la salud materno infantil y en el PEI)?</a:t>
            </a:r>
          </a:p>
          <a:p>
            <a:pPr marL="285750" indent="-285750">
              <a:buFont typeface="Arial" panose="020B0604020202020204" pitchFamily="34" charset="0"/>
              <a:buChar char="•"/>
            </a:pPr>
            <a:r>
              <a:rPr lang="es-419"/>
              <a:t>¿Quiénes serán los defensores de la prevención del VSR y asumirán el liderazgo en las acciones de concienciación?</a:t>
            </a:r>
          </a:p>
          <a:p>
            <a:endParaRPr lang="en-US" dirty="0"/>
          </a:p>
        </p:txBody>
      </p:sp>
      <p:sp>
        <p:nvSpPr>
          <p:cNvPr id="3" name="Footer Placeholder 57">
            <a:extLst>
              <a:ext uri="{FF2B5EF4-FFF2-40B4-BE49-F238E27FC236}">
                <a16:creationId xmlns:a16="http://schemas.microsoft.com/office/drawing/2014/main" id="{133F0FCE-1F45-DFAA-6E88-08AE6C99F2B1}"/>
              </a:ext>
            </a:extLst>
          </p:cNvPr>
          <p:cNvSpPr>
            <a:spLocks noGrp="1"/>
          </p:cNvSpPr>
          <p:nvPr>
            <p:ph type="ftr" sz="quarter" idx="3"/>
          </p:nvPr>
        </p:nvSpPr>
        <p:spPr>
          <a:xfrm>
            <a:off x="6866666" y="6548086"/>
            <a:ext cx="4873214" cy="173389"/>
          </a:xfrm>
        </p:spPr>
        <p:txBody>
          <a:bodyPr/>
          <a:lstStyle/>
          <a:p>
            <a:r>
              <a:rPr lang="es-419" dirty="0"/>
              <a:t>Diapositiva original elaborada por la Organización Mundial de la Salud y PATH. Enero de 2026</a:t>
            </a:r>
          </a:p>
        </p:txBody>
      </p:sp>
    </p:spTree>
    <p:extLst>
      <p:ext uri="{BB962C8B-B14F-4D97-AF65-F5344CB8AC3E}">
        <p14:creationId xmlns:p14="http://schemas.microsoft.com/office/powerpoint/2010/main" val="1948977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315534-EA72-55D6-E7E2-2A5196F3DF0F}"/>
              </a:ext>
            </a:extLst>
          </p:cNvPr>
          <p:cNvSpPr>
            <a:spLocks noGrp="1"/>
          </p:cNvSpPr>
          <p:nvPr>
            <p:ph type="title"/>
          </p:nvPr>
        </p:nvSpPr>
        <p:spPr/>
        <p:txBody>
          <a:bodyPr>
            <a:normAutofit/>
          </a:bodyPr>
          <a:lstStyle/>
          <a:p>
            <a:r>
              <a:rPr lang="es-419"/>
              <a:t>Gracias</a:t>
            </a:r>
          </a:p>
        </p:txBody>
      </p:sp>
    </p:spTree>
    <p:extLst>
      <p:ext uri="{BB962C8B-B14F-4D97-AF65-F5344CB8AC3E}">
        <p14:creationId xmlns:p14="http://schemas.microsoft.com/office/powerpoint/2010/main" val="3164308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A26967-62EE-8B8A-3914-19A066A8188E}"/>
              </a:ext>
            </a:extLst>
          </p:cNvPr>
          <p:cNvSpPr>
            <a:spLocks noGrp="1"/>
          </p:cNvSpPr>
          <p:nvPr>
            <p:ph type="title"/>
          </p:nvPr>
        </p:nvSpPr>
        <p:spPr>
          <a:xfrm>
            <a:off x="831850" y="1183645"/>
            <a:ext cx="11090074" cy="2852737"/>
          </a:xfrm>
        </p:spPr>
        <p:txBody>
          <a:bodyPr/>
          <a:lstStyle/>
          <a:p>
            <a:r>
              <a:rPr lang="es-419" dirty="0"/>
              <a:t>La carga de la enfermedad por el VSR:</a:t>
            </a:r>
          </a:p>
        </p:txBody>
      </p:sp>
      <p:sp>
        <p:nvSpPr>
          <p:cNvPr id="7" name="Text Placeholder 6">
            <a:extLst>
              <a:ext uri="{FF2B5EF4-FFF2-40B4-BE49-F238E27FC236}">
                <a16:creationId xmlns:a16="http://schemas.microsoft.com/office/drawing/2014/main" id="{7C99992C-0C87-900B-8884-E96DDBDB8D5E}"/>
              </a:ext>
            </a:extLst>
          </p:cNvPr>
          <p:cNvSpPr>
            <a:spLocks noGrp="1"/>
          </p:cNvSpPr>
          <p:nvPr>
            <p:ph type="body" idx="1"/>
          </p:nvPr>
        </p:nvSpPr>
        <p:spPr/>
        <p:txBody>
          <a:bodyPr/>
          <a:lstStyle/>
          <a:p>
            <a:r>
              <a:rPr lang="es-419"/>
              <a:t>un enorme problema de salud pública poco reconocido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hart, pie chart&#10;&#10;Description automatically generated">
            <a:extLst>
              <a:ext uri="{FF2B5EF4-FFF2-40B4-BE49-F238E27FC236}">
                <a16:creationId xmlns:a16="http://schemas.microsoft.com/office/drawing/2014/main" id="{CC29068C-972F-7B71-2658-9A724F155CCD}"/>
              </a:ext>
            </a:extLst>
          </p:cNvPr>
          <p:cNvPicPr>
            <a:picLocks noChangeAspect="1"/>
          </p:cNvPicPr>
          <p:nvPr/>
        </p:nvPicPr>
        <p:blipFill>
          <a:blip r:embed="rId3"/>
          <a:stretch>
            <a:fillRect/>
          </a:stretch>
        </p:blipFill>
        <p:spPr>
          <a:xfrm>
            <a:off x="1681424" y="3092420"/>
            <a:ext cx="2773899" cy="2785554"/>
          </a:xfrm>
          <a:prstGeom prst="rect">
            <a:avLst/>
          </a:prstGeom>
        </p:spPr>
      </p:pic>
      <p:sp>
        <p:nvSpPr>
          <p:cNvPr id="16" name="Content Placeholder 15">
            <a:extLst>
              <a:ext uri="{FF2B5EF4-FFF2-40B4-BE49-F238E27FC236}">
                <a16:creationId xmlns:a16="http://schemas.microsoft.com/office/drawing/2014/main" id="{0B4B7D77-2ED0-0CE0-D22B-A60D1CBB4CA6}"/>
              </a:ext>
            </a:extLst>
          </p:cNvPr>
          <p:cNvSpPr>
            <a:spLocks noGrp="1"/>
          </p:cNvSpPr>
          <p:nvPr>
            <p:ph sz="half" idx="2"/>
          </p:nvPr>
        </p:nvSpPr>
        <p:spPr>
          <a:xfrm>
            <a:off x="6558280" y="1519508"/>
            <a:ext cx="5181600" cy="5027330"/>
          </a:xfrm>
        </p:spPr>
        <p:txBody>
          <a:bodyPr/>
          <a:lstStyle/>
          <a:p>
            <a:pPr marL="0" indent="0">
              <a:buNone/>
            </a:pPr>
            <a:r>
              <a:rPr lang="es-419" sz="2000" b="1">
                <a:solidFill>
                  <a:srgbClr val="231F20"/>
                </a:solidFill>
                <a:latin typeface="Corbel" panose="020B0503020204020204" pitchFamily="34" charset="0"/>
                <a:cs typeface="Montserrat"/>
              </a:rPr>
              <a:t>Controlar el VSR es fundamental en la lucha contra la neumonía dado que</a:t>
            </a:r>
          </a:p>
          <a:p>
            <a:r>
              <a:rPr lang="es-419"/>
              <a:t>es la causa más común de neumonía y bronquiolitis infantil</a:t>
            </a:r>
          </a:p>
          <a:p>
            <a:r>
              <a:rPr lang="es-419"/>
              <a:t>es una de las principales causas de muerte por neumonía en los primeros 6 meses de vida</a:t>
            </a:r>
          </a:p>
          <a:p>
            <a:r>
              <a:rPr lang="es-419"/>
              <a:t>causa hasta </a:t>
            </a:r>
            <a:r>
              <a:rPr lang="es-419" b="1"/>
              <a:t>el 40 % </a:t>
            </a:r>
            <a:r>
              <a:rPr lang="es-419"/>
              <a:t>de los casos de neumonía grave antes del año de vida</a:t>
            </a:r>
            <a:r>
              <a:rPr lang="es-419" baseline="30000"/>
              <a:t>2</a:t>
            </a:r>
          </a:p>
          <a:p>
            <a:r>
              <a:rPr lang="es-419"/>
              <a:t>aumenta la vulnerabilidad a la neumonía causada por otros virus y bacterias</a:t>
            </a:r>
          </a:p>
        </p:txBody>
      </p:sp>
      <p:sp>
        <p:nvSpPr>
          <p:cNvPr id="2" name="object 2"/>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tabLst>
                <a:tab pos="1959426" algn="l"/>
                <a:tab pos="2425074" algn="l"/>
                <a:tab pos="2849978" algn="l"/>
                <a:tab pos="3629409" algn="l"/>
                <a:tab pos="4161200" algn="l"/>
                <a:tab pos="6253971" algn="l"/>
                <a:tab pos="7526566" algn="l"/>
                <a:tab pos="8031370" algn="l"/>
              </a:tabLst>
            </a:pPr>
            <a:r>
              <a:rPr lang="es-419">
                <a:solidFill>
                  <a:srgbClr val="672672"/>
                </a:solidFill>
                <a:cs typeface="Montserrat"/>
              </a:rPr>
              <a:t>La neumonía es la primera causa de mortalidad infantil en el mundo</a:t>
            </a:r>
          </a:p>
        </p:txBody>
      </p:sp>
      <p:sp>
        <p:nvSpPr>
          <p:cNvPr id="5" name="object 5"/>
          <p:cNvSpPr txBox="1"/>
          <p:nvPr/>
        </p:nvSpPr>
        <p:spPr>
          <a:xfrm>
            <a:off x="1326324" y="1614172"/>
            <a:ext cx="3872971" cy="1113756"/>
          </a:xfrm>
          <a:prstGeom prst="rect">
            <a:avLst/>
          </a:prstGeom>
          <a:solidFill>
            <a:srgbClr val="231F20"/>
          </a:solidFill>
        </p:spPr>
        <p:txBody>
          <a:bodyPr vert="horz" wrap="square" lIns="0" tIns="529" rIns="0" bIns="0" rtlCol="0" anchor="ctr" anchorCtr="0">
            <a:noAutofit/>
          </a:bodyPr>
          <a:lstStyle/>
          <a:p>
            <a:pPr marL="3704" algn="ctr">
              <a:lnSpc>
                <a:spcPts val="1532"/>
              </a:lnSpc>
              <a:spcBef>
                <a:spcPts val="4"/>
              </a:spcBef>
            </a:pPr>
            <a:r>
              <a:rPr lang="es-419" sz="1600" b="1">
                <a:solidFill>
                  <a:schemeClr val="accent5"/>
                </a:solidFill>
                <a:latin typeface="Corbel" panose="020B0503020204020204" pitchFamily="34" charset="0"/>
                <a:cs typeface="Montserrat"/>
              </a:rPr>
              <a:t>LA NEUMONÍA</a:t>
            </a:r>
            <a:r>
              <a:rPr lang="es-419" sz="1600" b="1">
                <a:solidFill>
                  <a:srgbClr val="FFFFFF"/>
                </a:solidFill>
                <a:latin typeface="Corbel" panose="020B0503020204020204" pitchFamily="34" charset="0"/>
                <a:cs typeface="Montserrat"/>
              </a:rPr>
              <a:t> ES RESPONSABLE</a:t>
            </a:r>
            <a:r>
              <a:rPr lang="es-419" sz="1600" b="1">
                <a:latin typeface="Corbel" panose="020B0503020204020204" pitchFamily="34" charset="0"/>
                <a:cs typeface="Montserrat"/>
              </a:rPr>
              <a:t> </a:t>
            </a:r>
            <a:r>
              <a:rPr lang="es-419" sz="1600" b="1">
                <a:solidFill>
                  <a:srgbClr val="FFFFFF"/>
                </a:solidFill>
                <a:latin typeface="Corbel" panose="020B0503020204020204" pitchFamily="34" charset="0"/>
                <a:cs typeface="Montserrat"/>
              </a:rPr>
              <a:t>DE: </a:t>
            </a:r>
          </a:p>
          <a:p>
            <a:pPr marL="3704" algn="ctr">
              <a:lnSpc>
                <a:spcPts val="1532"/>
              </a:lnSpc>
              <a:spcBef>
                <a:spcPts val="4"/>
              </a:spcBef>
            </a:pPr>
            <a:r>
              <a:rPr lang="es-419" sz="1600" b="1">
                <a:solidFill>
                  <a:srgbClr val="FFFFFF"/>
                </a:solidFill>
                <a:latin typeface="Corbel" panose="020B0503020204020204" pitchFamily="34" charset="0"/>
                <a:cs typeface="Montserrat"/>
              </a:rPr>
              <a:t>15 % DE </a:t>
            </a:r>
            <a:r>
              <a:rPr lang="es-419" sz="1600" b="1">
                <a:solidFill>
                  <a:schemeClr val="accent3">
                    <a:lumMod val="40000"/>
                    <a:lumOff val="60000"/>
                  </a:schemeClr>
                </a:solidFill>
                <a:latin typeface="Corbel" panose="020B0503020204020204" pitchFamily="34" charset="0"/>
                <a:cs typeface="Montserrat"/>
              </a:rPr>
              <a:t>MORTALIDAD POR TODAS LAS CAUSAS &lt; 5</a:t>
            </a:r>
          </a:p>
          <a:p>
            <a:pPr algn="ctr">
              <a:spcBef>
                <a:spcPts val="575"/>
              </a:spcBef>
            </a:pPr>
            <a:r>
              <a:rPr lang="es-419" sz="2000">
                <a:solidFill>
                  <a:srgbClr val="FFFFFF"/>
                </a:solidFill>
                <a:latin typeface="Corbel" panose="020B0503020204020204" pitchFamily="34" charset="0"/>
                <a:cs typeface="Montserrat"/>
              </a:rPr>
              <a:t>(&gt; 700.000 muertes al año) </a:t>
            </a:r>
            <a:r>
              <a:rPr lang="es-419" sz="2000" baseline="31400">
                <a:solidFill>
                  <a:srgbClr val="FFFFFF"/>
                </a:solidFill>
                <a:latin typeface="Corbel" panose="020B0503020204020204" pitchFamily="34" charset="0"/>
                <a:cs typeface="Montserrat"/>
              </a:rPr>
              <a:t>1</a:t>
            </a:r>
          </a:p>
        </p:txBody>
      </p:sp>
      <p:sp>
        <p:nvSpPr>
          <p:cNvPr id="6" name="object 6"/>
          <p:cNvSpPr txBox="1"/>
          <p:nvPr/>
        </p:nvSpPr>
        <p:spPr>
          <a:xfrm>
            <a:off x="1446530" y="6248398"/>
            <a:ext cx="10168296" cy="340777"/>
          </a:xfrm>
          <a:prstGeom prst="rect">
            <a:avLst/>
          </a:prstGeom>
        </p:spPr>
        <p:txBody>
          <a:bodyPr vert="horz" wrap="square" lIns="0" tIns="83608" rIns="0" bIns="0" rtlCol="0">
            <a:spAutoFit/>
          </a:bodyPr>
          <a:lstStyle/>
          <a:p>
            <a:pPr marL="31749">
              <a:spcBef>
                <a:spcPts val="658"/>
              </a:spcBef>
            </a:pPr>
            <a:r>
              <a:rPr lang="es-419" sz="687" baseline="35353">
                <a:solidFill>
                  <a:srgbClr val="231F20"/>
                </a:solidFill>
                <a:latin typeface="Corbel" panose="020B0503020204020204" pitchFamily="34" charset="0"/>
                <a:cs typeface="WorkSans-Light"/>
              </a:rPr>
              <a:t>1 </a:t>
            </a:r>
            <a:r>
              <a:rPr lang="es-419" sz="833">
                <a:solidFill>
                  <a:srgbClr val="231F20"/>
                </a:solidFill>
                <a:latin typeface="Corbel" panose="020B0503020204020204" pitchFamily="34" charset="0"/>
                <a:cs typeface="WorkSans-Light"/>
              </a:rPr>
              <a:t>Causa de defunción provisional de la OMS-MCEE para niños menores de 5 años (septiembre de 2019) actualizada utilizando fracciones de causa de 2017 y aplicándolas a las estimaciones de la UN-IGME para 2018.</a:t>
            </a:r>
            <a:r>
              <a:rPr lang="es-419" sz="687" baseline="35353">
                <a:solidFill>
                  <a:srgbClr val="231F20"/>
                </a:solidFill>
                <a:latin typeface="Corbel" panose="020B0503020204020204" pitchFamily="34" charset="0"/>
                <a:cs typeface="WorkSans-Light"/>
              </a:rPr>
              <a:t>2 </a:t>
            </a:r>
            <a:r>
              <a:rPr lang="es-419" sz="833">
                <a:solidFill>
                  <a:srgbClr val="231F20"/>
                </a:solidFill>
                <a:latin typeface="Corbel" panose="020B0503020204020204" pitchFamily="34" charset="0"/>
                <a:cs typeface="WorkSans-Light"/>
              </a:rPr>
              <a:t>Grupo de estudio de investigación de la etiología de la neumonía para la salud infantil (PERCH, por sus siglas en inglés). </a:t>
            </a:r>
            <a:r>
              <a:rPr lang="es-419" sz="833" i="1">
                <a:solidFill>
                  <a:srgbClr val="231F20"/>
                </a:solidFill>
                <a:latin typeface="Corbel" panose="020B0503020204020204" pitchFamily="34" charset="0"/>
                <a:cs typeface="WorkSans-Light"/>
              </a:rPr>
              <a:t>Lancet</a:t>
            </a:r>
            <a:r>
              <a:rPr lang="es-419" sz="833">
                <a:solidFill>
                  <a:srgbClr val="231F20"/>
                </a:solidFill>
                <a:latin typeface="Corbel" panose="020B0503020204020204" pitchFamily="34" charset="0"/>
                <a:cs typeface="WorkSans-Light"/>
              </a:rPr>
              <a:t>. 2019.</a:t>
            </a:r>
          </a:p>
        </p:txBody>
      </p:sp>
      <p:sp>
        <p:nvSpPr>
          <p:cNvPr id="13" name="object 13"/>
          <p:cNvSpPr txBox="1"/>
          <p:nvPr/>
        </p:nvSpPr>
        <p:spPr>
          <a:xfrm>
            <a:off x="3549487" y="2929303"/>
            <a:ext cx="905836" cy="446703"/>
          </a:xfrm>
          <a:prstGeom prst="rect">
            <a:avLst/>
          </a:prstGeom>
        </p:spPr>
        <p:txBody>
          <a:bodyPr vert="horz" wrap="square" lIns="0" tIns="10583" rIns="0" bIns="0" rtlCol="0">
            <a:spAutoFit/>
          </a:bodyPr>
          <a:lstStyle/>
          <a:p>
            <a:pPr marL="10583" algn="r">
              <a:spcBef>
                <a:spcPts val="83"/>
              </a:spcBef>
            </a:pPr>
            <a:r>
              <a:rPr lang="es-419" sz="1375" b="1">
                <a:solidFill>
                  <a:srgbClr val="D71E62"/>
                </a:solidFill>
                <a:latin typeface="Corbel" panose="020B0503020204020204" pitchFamily="34" charset="0"/>
                <a:cs typeface="Montserrat-ExtraBold"/>
              </a:rPr>
              <a:t>Neumonía </a:t>
            </a:r>
          </a:p>
          <a:p>
            <a:pPr marL="10583" algn="r">
              <a:spcBef>
                <a:spcPts val="83"/>
              </a:spcBef>
            </a:pPr>
            <a:r>
              <a:rPr lang="es-419" sz="1375" b="1">
                <a:solidFill>
                  <a:srgbClr val="D71E62"/>
                </a:solidFill>
                <a:latin typeface="Corbel" panose="020B0503020204020204" pitchFamily="34" charset="0"/>
                <a:cs typeface="Montserrat-ExtraBold"/>
              </a:rPr>
              <a:t>15 %</a:t>
            </a:r>
          </a:p>
        </p:txBody>
      </p:sp>
      <p:sp>
        <p:nvSpPr>
          <p:cNvPr id="14" name="object 14"/>
          <p:cNvSpPr txBox="1"/>
          <p:nvPr/>
        </p:nvSpPr>
        <p:spPr>
          <a:xfrm>
            <a:off x="2558415" y="4755649"/>
            <a:ext cx="1019916" cy="222283"/>
          </a:xfrm>
          <a:prstGeom prst="rect">
            <a:avLst/>
          </a:prstGeom>
        </p:spPr>
        <p:txBody>
          <a:bodyPr vert="horz" wrap="square" lIns="0" tIns="10583" rIns="0" bIns="0" rtlCol="0">
            <a:spAutoFit/>
          </a:bodyPr>
          <a:lstStyle/>
          <a:p>
            <a:pPr marL="9525" marR="4233" indent="-9525">
              <a:spcBef>
                <a:spcPts val="83"/>
              </a:spcBef>
            </a:pPr>
            <a:r>
              <a:rPr lang="es-419" sz="1375" b="1">
                <a:solidFill>
                  <a:schemeClr val="accent3"/>
                </a:solidFill>
                <a:latin typeface="Corbel" panose="020B0503020204020204" pitchFamily="34" charset="0"/>
                <a:cs typeface="Montserrat"/>
              </a:rPr>
              <a:t>Otras causas</a:t>
            </a:r>
          </a:p>
        </p:txBody>
      </p:sp>
      <p:sp>
        <p:nvSpPr>
          <p:cNvPr id="4" name="Footer Placeholder 57">
            <a:extLst>
              <a:ext uri="{FF2B5EF4-FFF2-40B4-BE49-F238E27FC236}">
                <a16:creationId xmlns:a16="http://schemas.microsoft.com/office/drawing/2014/main" id="{FEDF3BE6-5A6B-2F21-5446-78353395A050}"/>
              </a:ext>
            </a:extLst>
          </p:cNvPr>
          <p:cNvSpPr>
            <a:spLocks noGrp="1"/>
          </p:cNvSpPr>
          <p:nvPr>
            <p:ph type="ftr" sz="quarter" idx="3"/>
          </p:nvPr>
        </p:nvSpPr>
        <p:spPr>
          <a:xfrm>
            <a:off x="6866666" y="6548086"/>
            <a:ext cx="4873214" cy="173389"/>
          </a:xfrm>
        </p:spPr>
        <p:txBody>
          <a:bodyPr/>
          <a:lstStyle/>
          <a:p>
            <a:r>
              <a:rPr lang="es-419" dirty="0"/>
              <a:t>Diapositiva original elaborada por la Organización Mundial de la Salud y PATH. Enero de 2026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Chart, pie chart&#10;&#10;Description automatically generated">
            <a:extLst>
              <a:ext uri="{FF2B5EF4-FFF2-40B4-BE49-F238E27FC236}">
                <a16:creationId xmlns:a16="http://schemas.microsoft.com/office/drawing/2014/main" id="{2FA8F4DB-175E-2CCE-B19E-74D3A207617E}"/>
              </a:ext>
            </a:extLst>
          </p:cNvPr>
          <p:cNvPicPr>
            <a:picLocks noChangeAspect="1"/>
          </p:cNvPicPr>
          <p:nvPr/>
        </p:nvPicPr>
        <p:blipFill>
          <a:blip r:embed="rId3"/>
          <a:stretch>
            <a:fillRect/>
          </a:stretch>
        </p:blipFill>
        <p:spPr>
          <a:xfrm>
            <a:off x="1761519" y="2897275"/>
            <a:ext cx="2298700" cy="2197100"/>
          </a:xfrm>
          <a:prstGeom prst="rect">
            <a:avLst/>
          </a:prstGeom>
        </p:spPr>
      </p:pic>
      <p:pic>
        <p:nvPicPr>
          <p:cNvPr id="38" name="Picture 37" descr="Chart, pie chart&#10;&#10;Description automatically generated">
            <a:extLst>
              <a:ext uri="{FF2B5EF4-FFF2-40B4-BE49-F238E27FC236}">
                <a16:creationId xmlns:a16="http://schemas.microsoft.com/office/drawing/2014/main" id="{FF11346C-8C0B-C7E1-04B5-B5DC0EFC1E9F}"/>
              </a:ext>
            </a:extLst>
          </p:cNvPr>
          <p:cNvPicPr>
            <a:picLocks noChangeAspect="1"/>
          </p:cNvPicPr>
          <p:nvPr/>
        </p:nvPicPr>
        <p:blipFill>
          <a:blip r:embed="rId4"/>
          <a:stretch>
            <a:fillRect/>
          </a:stretch>
        </p:blipFill>
        <p:spPr>
          <a:xfrm>
            <a:off x="5294376" y="2903625"/>
            <a:ext cx="2336800" cy="2184400"/>
          </a:xfrm>
          <a:prstGeom prst="rect">
            <a:avLst/>
          </a:prstGeom>
        </p:spPr>
      </p:pic>
      <p:pic>
        <p:nvPicPr>
          <p:cNvPr id="40" name="Picture 39" descr="Chart, pie chart&#10;&#10;Description automatically generated">
            <a:extLst>
              <a:ext uri="{FF2B5EF4-FFF2-40B4-BE49-F238E27FC236}">
                <a16:creationId xmlns:a16="http://schemas.microsoft.com/office/drawing/2014/main" id="{1578CCB9-0394-D68C-F74F-49839FEE8E00}"/>
              </a:ext>
            </a:extLst>
          </p:cNvPr>
          <p:cNvPicPr>
            <a:picLocks noChangeAspect="1"/>
          </p:cNvPicPr>
          <p:nvPr/>
        </p:nvPicPr>
        <p:blipFill>
          <a:blip r:embed="rId5"/>
          <a:stretch>
            <a:fillRect/>
          </a:stretch>
        </p:blipFill>
        <p:spPr>
          <a:xfrm>
            <a:off x="8867424" y="2893465"/>
            <a:ext cx="2311121" cy="2286000"/>
          </a:xfrm>
          <a:prstGeom prst="rect">
            <a:avLst/>
          </a:prstGeom>
        </p:spPr>
      </p:pic>
      <p:sp>
        <p:nvSpPr>
          <p:cNvPr id="25" name="Title 24">
            <a:extLst>
              <a:ext uri="{FF2B5EF4-FFF2-40B4-BE49-F238E27FC236}">
                <a16:creationId xmlns:a16="http://schemas.microsoft.com/office/drawing/2014/main" id="{A9F55013-16BD-58C6-9B37-DC29B060AEB8}"/>
              </a:ext>
            </a:extLst>
          </p:cNvPr>
          <p:cNvSpPr>
            <a:spLocks noGrp="1"/>
          </p:cNvSpPr>
          <p:nvPr>
            <p:ph type="title"/>
          </p:nvPr>
        </p:nvSpPr>
        <p:spPr/>
        <p:txBody>
          <a:bodyPr/>
          <a:lstStyle/>
          <a:p>
            <a:r>
              <a:rPr lang="es-419"/>
              <a:t>Carga global anual de enfermedad pediátrica por VSR (&lt; 5 años de edad)</a:t>
            </a:r>
          </a:p>
        </p:txBody>
      </p:sp>
      <p:sp>
        <p:nvSpPr>
          <p:cNvPr id="3" name="object 3"/>
          <p:cNvSpPr/>
          <p:nvPr/>
        </p:nvSpPr>
        <p:spPr>
          <a:xfrm>
            <a:off x="1207971" y="1262953"/>
            <a:ext cx="3404658" cy="444447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4" name="object 4"/>
          <p:cNvSpPr txBox="1"/>
          <p:nvPr/>
        </p:nvSpPr>
        <p:spPr>
          <a:xfrm>
            <a:off x="1383442" y="1119178"/>
            <a:ext cx="3053292" cy="635191"/>
          </a:xfrm>
          <a:prstGeom prst="rect">
            <a:avLst/>
          </a:prstGeom>
          <a:solidFill>
            <a:srgbClr val="672672"/>
          </a:solidFill>
        </p:spPr>
        <p:txBody>
          <a:bodyPr vert="horz" wrap="square" lIns="0" tIns="3704" rIns="0" bIns="0" rtlCol="0" anchor="ctr" anchorCtr="0">
            <a:noAutofit/>
          </a:bodyPr>
          <a:lstStyle/>
          <a:p>
            <a:pPr marL="457711" marR="347119" indent="-104771" algn="ctr">
              <a:lnSpc>
                <a:spcPts val="1375"/>
              </a:lnSpc>
            </a:pPr>
            <a:r>
              <a:rPr lang="es-419" sz="1250" b="1">
                <a:solidFill>
                  <a:srgbClr val="FFFFFF"/>
                </a:solidFill>
                <a:latin typeface="Corbel" panose="020B0503020204020204" pitchFamily="34" charset="0"/>
                <a:cs typeface="Montserrat"/>
              </a:rPr>
              <a:t>PRINCIPAL CAUSA DE INFECCIÓN RESPIRATORIA GRAVE</a:t>
            </a:r>
          </a:p>
        </p:txBody>
      </p:sp>
      <p:sp>
        <p:nvSpPr>
          <p:cNvPr id="8" name="object 8"/>
          <p:cNvSpPr txBox="1"/>
          <p:nvPr/>
        </p:nvSpPr>
        <p:spPr>
          <a:xfrm>
            <a:off x="1207971" y="1899649"/>
            <a:ext cx="3425990" cy="934016"/>
          </a:xfrm>
          <a:prstGeom prst="rect">
            <a:avLst/>
          </a:prstGeom>
        </p:spPr>
        <p:txBody>
          <a:bodyPr vert="horz" wrap="square" lIns="0" tIns="10583" rIns="0" bIns="0" rtlCol="0">
            <a:spAutoFit/>
          </a:bodyPr>
          <a:lstStyle/>
          <a:p>
            <a:pPr algn="ctr">
              <a:lnSpc>
                <a:spcPts val="4954"/>
              </a:lnSpc>
              <a:spcBef>
                <a:spcPts val="83"/>
              </a:spcBef>
            </a:pPr>
            <a:r>
              <a:rPr lang="es-419" sz="4250" b="1" dirty="0">
                <a:solidFill>
                  <a:srgbClr val="672672"/>
                </a:solidFill>
                <a:latin typeface="Corbel" panose="020B0503020204020204" pitchFamily="34" charset="0"/>
                <a:cs typeface="Montserrat-SemiBold"/>
              </a:rPr>
              <a:t>33 millones de</a:t>
            </a:r>
          </a:p>
          <a:p>
            <a:pPr algn="ctr">
              <a:lnSpc>
                <a:spcPts val="2154"/>
              </a:lnSpc>
            </a:pPr>
            <a:r>
              <a:rPr lang="es-419" sz="1917" b="1" dirty="0">
                <a:solidFill>
                  <a:srgbClr val="672672"/>
                </a:solidFill>
                <a:latin typeface="Corbel" panose="020B0503020204020204" pitchFamily="34" charset="0"/>
                <a:cs typeface="Montserrat-SemiBold"/>
              </a:rPr>
              <a:t>episodios</a:t>
            </a:r>
          </a:p>
        </p:txBody>
      </p:sp>
      <p:sp>
        <p:nvSpPr>
          <p:cNvPr id="9" name="object 9"/>
          <p:cNvSpPr txBox="1"/>
          <p:nvPr/>
        </p:nvSpPr>
        <p:spPr>
          <a:xfrm>
            <a:off x="4760762" y="1933749"/>
            <a:ext cx="3404658" cy="819135"/>
          </a:xfrm>
          <a:prstGeom prst="rect">
            <a:avLst/>
          </a:prstGeom>
        </p:spPr>
        <p:txBody>
          <a:bodyPr vert="horz" wrap="square" lIns="0" tIns="11113" rIns="0" bIns="0" rtlCol="0">
            <a:spAutoFit/>
          </a:bodyPr>
          <a:lstStyle/>
          <a:p>
            <a:pPr marL="9525" algn="ctr">
              <a:lnSpc>
                <a:spcPts val="4241"/>
              </a:lnSpc>
              <a:spcBef>
                <a:spcPts val="87"/>
              </a:spcBef>
            </a:pPr>
            <a:r>
              <a:rPr lang="es-419" sz="3667" b="1" dirty="0">
                <a:solidFill>
                  <a:srgbClr val="314FA1"/>
                </a:solidFill>
                <a:latin typeface="Corbel" panose="020B0503020204020204" pitchFamily="34" charset="0"/>
                <a:cs typeface="Montserrat-SemiBold"/>
              </a:rPr>
              <a:t>3,6 millones de</a:t>
            </a:r>
          </a:p>
          <a:p>
            <a:pPr marL="9525" algn="ctr">
              <a:lnSpc>
                <a:spcPts val="2142"/>
              </a:lnSpc>
            </a:pPr>
            <a:r>
              <a:rPr lang="es-419" sz="1917" b="1" dirty="0">
                <a:solidFill>
                  <a:srgbClr val="314FA1"/>
                </a:solidFill>
                <a:latin typeface="Corbel" panose="020B0503020204020204" pitchFamily="34" charset="0"/>
                <a:cs typeface="Montserrat-SemiBold"/>
              </a:rPr>
              <a:t>hospitalizaciones</a:t>
            </a:r>
          </a:p>
        </p:txBody>
      </p:sp>
      <p:sp>
        <p:nvSpPr>
          <p:cNvPr id="10" name="object 10"/>
          <p:cNvSpPr txBox="1"/>
          <p:nvPr/>
        </p:nvSpPr>
        <p:spPr>
          <a:xfrm>
            <a:off x="1376256" y="6558551"/>
            <a:ext cx="2583921" cy="138863"/>
          </a:xfrm>
          <a:prstGeom prst="rect">
            <a:avLst/>
          </a:prstGeom>
        </p:spPr>
        <p:txBody>
          <a:bodyPr vert="horz" wrap="square" lIns="0" tIns="10583" rIns="0" bIns="0" rtlCol="0">
            <a:spAutoFit/>
          </a:bodyPr>
          <a:lstStyle/>
          <a:p>
            <a:pPr marL="10583">
              <a:spcBef>
                <a:spcPts val="83"/>
              </a:spcBef>
            </a:pPr>
            <a:r>
              <a:rPr lang="es-419" sz="833">
                <a:solidFill>
                  <a:srgbClr val="231F20"/>
                </a:solidFill>
                <a:latin typeface="WorkSans-Light"/>
                <a:cs typeface="WorkSans-Light"/>
              </a:rPr>
              <a:t>Referencia: Li Y, et al. </a:t>
            </a:r>
            <a:r>
              <a:rPr lang="es-419" sz="833" i="1">
                <a:solidFill>
                  <a:srgbClr val="231F20"/>
                </a:solidFill>
                <a:latin typeface="WorkSans-Light"/>
                <a:cs typeface="WorkSans-Light"/>
              </a:rPr>
              <a:t>Lancet</a:t>
            </a:r>
            <a:r>
              <a:rPr lang="es-419" sz="833">
                <a:solidFill>
                  <a:srgbClr val="231F20"/>
                </a:solidFill>
                <a:latin typeface="WorkSans-Light"/>
                <a:cs typeface="WorkSans-Light"/>
              </a:rPr>
              <a:t> 2022.</a:t>
            </a:r>
          </a:p>
        </p:txBody>
      </p:sp>
      <p:sp>
        <p:nvSpPr>
          <p:cNvPr id="11" name="object 11"/>
          <p:cNvSpPr txBox="1"/>
          <p:nvPr/>
        </p:nvSpPr>
        <p:spPr>
          <a:xfrm>
            <a:off x="3513418" y="2961318"/>
            <a:ext cx="936050" cy="454398"/>
          </a:xfrm>
          <a:prstGeom prst="rect">
            <a:avLst/>
          </a:prstGeom>
        </p:spPr>
        <p:txBody>
          <a:bodyPr vert="horz" wrap="square" lIns="0" tIns="10583" rIns="0" bIns="0" rtlCol="0">
            <a:spAutoFit/>
          </a:bodyPr>
          <a:lstStyle/>
          <a:p>
            <a:pPr marL="10583" algn="r">
              <a:spcBef>
                <a:spcPts val="83"/>
              </a:spcBef>
            </a:pPr>
            <a:r>
              <a:rPr lang="es-419" sz="1400" b="1">
                <a:solidFill>
                  <a:srgbClr val="D71E62"/>
                </a:solidFill>
                <a:latin typeface="Corbel" panose="020B0503020204020204" pitchFamily="34" charset="0"/>
                <a:cs typeface="Montserrat-ExtraBold"/>
              </a:rPr>
              <a:t>&lt; 6 meses</a:t>
            </a:r>
          </a:p>
          <a:p>
            <a:pPr marL="10583" algn="r">
              <a:spcBef>
                <a:spcPts val="83"/>
              </a:spcBef>
            </a:pPr>
            <a:r>
              <a:rPr lang="es-419" sz="1400" b="1">
                <a:solidFill>
                  <a:srgbClr val="D71E62"/>
                </a:solidFill>
                <a:latin typeface="Corbel" panose="020B0503020204020204" pitchFamily="34" charset="0"/>
              </a:rPr>
              <a:t>20 %</a:t>
            </a:r>
          </a:p>
        </p:txBody>
      </p:sp>
      <p:sp>
        <p:nvSpPr>
          <p:cNvPr id="13" name="object 13"/>
          <p:cNvSpPr txBox="1"/>
          <p:nvPr/>
        </p:nvSpPr>
        <p:spPr>
          <a:xfrm>
            <a:off x="1589616" y="5106939"/>
            <a:ext cx="1729845" cy="358602"/>
          </a:xfrm>
          <a:prstGeom prst="rect">
            <a:avLst/>
          </a:prstGeom>
        </p:spPr>
        <p:txBody>
          <a:bodyPr vert="horz" wrap="square" lIns="0" tIns="10583" rIns="0" bIns="0" rtlCol="0">
            <a:spAutoFit/>
          </a:bodyPr>
          <a:lstStyle/>
          <a:p>
            <a:pPr marL="10583">
              <a:lnSpc>
                <a:spcPts val="1637"/>
              </a:lnSpc>
              <a:spcBef>
                <a:spcPts val="83"/>
              </a:spcBef>
            </a:pPr>
            <a:r>
              <a:rPr lang="es-419" sz="1375" dirty="0">
                <a:solidFill>
                  <a:srgbClr val="7030A0"/>
                </a:solidFill>
                <a:latin typeface="Corbel" panose="020B0503020204020204" pitchFamily="34" charset="0"/>
                <a:cs typeface="Montserrat"/>
              </a:rPr>
              <a:t>de 6 meses a 5 años</a:t>
            </a:r>
          </a:p>
          <a:p>
            <a:pPr marL="10583">
              <a:lnSpc>
                <a:spcPts val="987"/>
              </a:lnSpc>
            </a:pPr>
            <a:r>
              <a:rPr lang="es-419" sz="1375" dirty="0">
                <a:solidFill>
                  <a:srgbClr val="7030A0"/>
                </a:solidFill>
                <a:latin typeface="Corbel" panose="020B0503020204020204" pitchFamily="34" charset="0"/>
              </a:rPr>
              <a:t>8</a:t>
            </a:r>
            <a:r>
              <a:rPr lang="es-419" sz="1400" dirty="0">
                <a:solidFill>
                  <a:srgbClr val="7030A0"/>
                </a:solidFill>
                <a:latin typeface="Corbel" panose="020B0503020204020204" pitchFamily="34" charset="0"/>
              </a:rPr>
              <a:t>0 %</a:t>
            </a:r>
          </a:p>
        </p:txBody>
      </p:sp>
      <p:sp>
        <p:nvSpPr>
          <p:cNvPr id="14" name="object 14"/>
          <p:cNvSpPr txBox="1"/>
          <p:nvPr/>
        </p:nvSpPr>
        <p:spPr>
          <a:xfrm>
            <a:off x="5082117" y="5106939"/>
            <a:ext cx="1729845" cy="358602"/>
          </a:xfrm>
          <a:prstGeom prst="rect">
            <a:avLst/>
          </a:prstGeom>
        </p:spPr>
        <p:txBody>
          <a:bodyPr vert="horz" wrap="square" lIns="0" tIns="10583" rIns="0" bIns="0" rtlCol="0">
            <a:spAutoFit/>
          </a:bodyPr>
          <a:lstStyle/>
          <a:p>
            <a:pPr marL="10583">
              <a:lnSpc>
                <a:spcPts val="1637"/>
              </a:lnSpc>
              <a:spcBef>
                <a:spcPts val="83"/>
              </a:spcBef>
            </a:pPr>
            <a:r>
              <a:rPr lang="es-419" sz="1375">
                <a:solidFill>
                  <a:schemeClr val="accent2"/>
                </a:solidFill>
                <a:latin typeface="Corbel" panose="020B0503020204020204" pitchFamily="34" charset="0"/>
                <a:cs typeface="Montserrat"/>
              </a:rPr>
              <a:t>de 6 meses a 5 años</a:t>
            </a:r>
          </a:p>
          <a:p>
            <a:pPr marL="10583">
              <a:lnSpc>
                <a:spcPts val="987"/>
              </a:lnSpc>
            </a:pPr>
            <a:r>
              <a:rPr lang="es-419" sz="1400">
                <a:solidFill>
                  <a:schemeClr val="accent2"/>
                </a:solidFill>
                <a:latin typeface="Corbel" panose="020B0503020204020204" pitchFamily="34" charset="0"/>
              </a:rPr>
              <a:t>61 %</a:t>
            </a:r>
          </a:p>
        </p:txBody>
      </p:sp>
      <p:sp>
        <p:nvSpPr>
          <p:cNvPr id="28" name="object 3">
            <a:extLst>
              <a:ext uri="{FF2B5EF4-FFF2-40B4-BE49-F238E27FC236}">
                <a16:creationId xmlns:a16="http://schemas.microsoft.com/office/drawing/2014/main" id="{F5779F4C-A0E0-201B-A828-92AF96C59BCF}"/>
              </a:ext>
            </a:extLst>
          </p:cNvPr>
          <p:cNvSpPr/>
          <p:nvPr/>
        </p:nvSpPr>
        <p:spPr>
          <a:xfrm>
            <a:off x="4760762" y="1262953"/>
            <a:ext cx="3404658" cy="444447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5" name="object 5"/>
          <p:cNvSpPr txBox="1"/>
          <p:nvPr/>
        </p:nvSpPr>
        <p:spPr>
          <a:xfrm>
            <a:off x="4925779" y="1119178"/>
            <a:ext cx="3053292" cy="635191"/>
          </a:xfrm>
          <a:prstGeom prst="rect">
            <a:avLst/>
          </a:prstGeom>
          <a:solidFill>
            <a:srgbClr val="314FA1"/>
          </a:solidFill>
        </p:spPr>
        <p:txBody>
          <a:bodyPr vert="horz" wrap="square" lIns="0" tIns="3704" rIns="0" bIns="0" rtlCol="0" anchor="ctr" anchorCtr="0">
            <a:noAutofit/>
          </a:bodyPr>
          <a:lstStyle/>
          <a:p>
            <a:pPr marL="287338" marR="282035" indent="7938" algn="ctr">
              <a:lnSpc>
                <a:spcPts val="1375"/>
              </a:lnSpc>
            </a:pPr>
            <a:r>
              <a:rPr lang="es-419" sz="1250" b="1">
                <a:solidFill>
                  <a:srgbClr val="FFFFFF"/>
                </a:solidFill>
                <a:latin typeface="Corbel" panose="020B0503020204020204" pitchFamily="34" charset="0"/>
                <a:cs typeface="Montserrat"/>
              </a:rPr>
              <a:t>PRINCIPAL CAUSA DE HOSPITALIZACIÓN PEDIÁTRICA</a:t>
            </a:r>
          </a:p>
        </p:txBody>
      </p:sp>
      <p:sp>
        <p:nvSpPr>
          <p:cNvPr id="29" name="object 3">
            <a:extLst>
              <a:ext uri="{FF2B5EF4-FFF2-40B4-BE49-F238E27FC236}">
                <a16:creationId xmlns:a16="http://schemas.microsoft.com/office/drawing/2014/main" id="{5963F707-28C2-7CEC-8656-B9D7ACE67A6F}"/>
              </a:ext>
            </a:extLst>
          </p:cNvPr>
          <p:cNvSpPr/>
          <p:nvPr/>
        </p:nvSpPr>
        <p:spPr>
          <a:xfrm>
            <a:off x="8292221" y="1262953"/>
            <a:ext cx="3404658" cy="444447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30" name="object 5">
            <a:extLst>
              <a:ext uri="{FF2B5EF4-FFF2-40B4-BE49-F238E27FC236}">
                <a16:creationId xmlns:a16="http://schemas.microsoft.com/office/drawing/2014/main" id="{DC7FFB8A-E509-F295-350F-5B93710CF772}"/>
              </a:ext>
            </a:extLst>
          </p:cNvPr>
          <p:cNvSpPr txBox="1"/>
          <p:nvPr/>
        </p:nvSpPr>
        <p:spPr>
          <a:xfrm>
            <a:off x="8457238" y="1119178"/>
            <a:ext cx="3053292" cy="635191"/>
          </a:xfrm>
          <a:prstGeom prst="rect">
            <a:avLst/>
          </a:prstGeom>
          <a:solidFill>
            <a:schemeClr val="accent4"/>
          </a:solidFill>
        </p:spPr>
        <p:txBody>
          <a:bodyPr vert="horz" wrap="square" lIns="0" tIns="3704" rIns="0" bIns="0" rtlCol="0" anchor="ctr" anchorCtr="0">
            <a:noAutofit/>
          </a:bodyPr>
          <a:lstStyle/>
          <a:p>
            <a:pPr marL="287338" marR="282035" indent="7938" algn="ctr">
              <a:lnSpc>
                <a:spcPts val="1375"/>
              </a:lnSpc>
            </a:pPr>
            <a:r>
              <a:rPr lang="es-419" sz="1250" b="1">
                <a:solidFill>
                  <a:srgbClr val="FFFFFF"/>
                </a:solidFill>
                <a:latin typeface="Corbel" panose="020B0503020204020204" pitchFamily="34" charset="0"/>
                <a:cs typeface="Montserrat"/>
              </a:rPr>
              <a:t>CAUSA IMPORTANTE DE MORTALIDAD PEDIÁTRICA</a:t>
            </a:r>
          </a:p>
        </p:txBody>
      </p:sp>
      <p:sp>
        <p:nvSpPr>
          <p:cNvPr id="31" name="object 11">
            <a:extLst>
              <a:ext uri="{FF2B5EF4-FFF2-40B4-BE49-F238E27FC236}">
                <a16:creationId xmlns:a16="http://schemas.microsoft.com/office/drawing/2014/main" id="{BE15617F-D450-A8E4-09F1-6986124A5EF8}"/>
              </a:ext>
            </a:extLst>
          </p:cNvPr>
          <p:cNvSpPr txBox="1"/>
          <p:nvPr/>
        </p:nvSpPr>
        <p:spPr>
          <a:xfrm>
            <a:off x="7128353" y="2964034"/>
            <a:ext cx="936050" cy="454398"/>
          </a:xfrm>
          <a:prstGeom prst="rect">
            <a:avLst/>
          </a:prstGeom>
        </p:spPr>
        <p:txBody>
          <a:bodyPr vert="horz" wrap="square" lIns="0" tIns="10583" rIns="0" bIns="0" rtlCol="0">
            <a:spAutoFit/>
          </a:bodyPr>
          <a:lstStyle/>
          <a:p>
            <a:pPr marL="10583" algn="r">
              <a:spcBef>
                <a:spcPts val="83"/>
              </a:spcBef>
            </a:pPr>
            <a:r>
              <a:rPr lang="es-419" sz="1400" b="1">
                <a:solidFill>
                  <a:srgbClr val="D71E62"/>
                </a:solidFill>
                <a:latin typeface="Corbel" panose="020B0503020204020204" pitchFamily="34" charset="0"/>
                <a:cs typeface="Montserrat-ExtraBold"/>
              </a:rPr>
              <a:t>&lt; 6 meses</a:t>
            </a:r>
          </a:p>
          <a:p>
            <a:pPr marL="10583" algn="r">
              <a:spcBef>
                <a:spcPts val="83"/>
              </a:spcBef>
            </a:pPr>
            <a:r>
              <a:rPr lang="es-419" sz="1400" b="1">
                <a:solidFill>
                  <a:srgbClr val="D71E62"/>
                </a:solidFill>
                <a:latin typeface="Corbel" panose="020B0503020204020204" pitchFamily="34" charset="0"/>
              </a:rPr>
              <a:t>39 %</a:t>
            </a:r>
          </a:p>
        </p:txBody>
      </p:sp>
      <p:sp>
        <p:nvSpPr>
          <p:cNvPr id="32" name="object 14">
            <a:extLst>
              <a:ext uri="{FF2B5EF4-FFF2-40B4-BE49-F238E27FC236}">
                <a16:creationId xmlns:a16="http://schemas.microsoft.com/office/drawing/2014/main" id="{D0670A10-B343-96E8-E6DC-1D90872C7A78}"/>
              </a:ext>
            </a:extLst>
          </p:cNvPr>
          <p:cNvSpPr txBox="1"/>
          <p:nvPr/>
        </p:nvSpPr>
        <p:spPr>
          <a:xfrm>
            <a:off x="8594281" y="5104223"/>
            <a:ext cx="1729845" cy="358602"/>
          </a:xfrm>
          <a:prstGeom prst="rect">
            <a:avLst/>
          </a:prstGeom>
        </p:spPr>
        <p:txBody>
          <a:bodyPr vert="horz" wrap="square" lIns="0" tIns="10583" rIns="0" bIns="0" rtlCol="0">
            <a:spAutoFit/>
          </a:bodyPr>
          <a:lstStyle/>
          <a:p>
            <a:pPr marL="10583">
              <a:lnSpc>
                <a:spcPts val="1637"/>
              </a:lnSpc>
              <a:spcBef>
                <a:spcPts val="83"/>
              </a:spcBef>
            </a:pPr>
            <a:r>
              <a:rPr lang="es-419" sz="1375">
                <a:solidFill>
                  <a:schemeClr val="accent4"/>
                </a:solidFill>
                <a:latin typeface="Corbel" panose="020B0503020204020204" pitchFamily="34" charset="0"/>
                <a:cs typeface="Montserrat"/>
              </a:rPr>
              <a:t>de 6 meses a 5 años</a:t>
            </a:r>
          </a:p>
          <a:p>
            <a:pPr marL="10583">
              <a:lnSpc>
                <a:spcPts val="987"/>
              </a:lnSpc>
            </a:pPr>
            <a:r>
              <a:rPr lang="es-419" sz="1400">
                <a:solidFill>
                  <a:schemeClr val="accent4"/>
                </a:solidFill>
                <a:latin typeface="Corbel" panose="020B0503020204020204" pitchFamily="34" charset="0"/>
              </a:rPr>
              <a:t>54 %</a:t>
            </a:r>
          </a:p>
        </p:txBody>
      </p:sp>
      <p:sp>
        <p:nvSpPr>
          <p:cNvPr id="33" name="object 11">
            <a:extLst>
              <a:ext uri="{FF2B5EF4-FFF2-40B4-BE49-F238E27FC236}">
                <a16:creationId xmlns:a16="http://schemas.microsoft.com/office/drawing/2014/main" id="{0791A617-570C-1C24-5914-B40C34A9E1C6}"/>
              </a:ext>
            </a:extLst>
          </p:cNvPr>
          <p:cNvSpPr txBox="1"/>
          <p:nvPr/>
        </p:nvSpPr>
        <p:spPr>
          <a:xfrm>
            <a:off x="10640189" y="2961318"/>
            <a:ext cx="959628" cy="454398"/>
          </a:xfrm>
          <a:prstGeom prst="rect">
            <a:avLst/>
          </a:prstGeom>
        </p:spPr>
        <p:txBody>
          <a:bodyPr vert="horz" wrap="square" lIns="0" tIns="10583" rIns="0" bIns="0" rtlCol="0">
            <a:spAutoFit/>
          </a:bodyPr>
          <a:lstStyle/>
          <a:p>
            <a:pPr marL="10583" algn="r">
              <a:spcBef>
                <a:spcPts val="83"/>
              </a:spcBef>
            </a:pPr>
            <a:r>
              <a:rPr lang="es-419" sz="1400" b="1">
                <a:solidFill>
                  <a:srgbClr val="D71E62"/>
                </a:solidFill>
                <a:latin typeface="Corbel" panose="020B0503020204020204" pitchFamily="34" charset="0"/>
                <a:cs typeface="Montserrat-ExtraBold"/>
              </a:rPr>
              <a:t>&lt; 6 meses</a:t>
            </a:r>
          </a:p>
          <a:p>
            <a:pPr marL="10583" algn="r">
              <a:spcBef>
                <a:spcPts val="83"/>
              </a:spcBef>
            </a:pPr>
            <a:r>
              <a:rPr lang="es-419" sz="1400" b="1">
                <a:solidFill>
                  <a:srgbClr val="D71E62"/>
                </a:solidFill>
                <a:latin typeface="Corbel" panose="020B0503020204020204" pitchFamily="34" charset="0"/>
              </a:rPr>
              <a:t>46 %</a:t>
            </a:r>
          </a:p>
        </p:txBody>
      </p:sp>
      <p:sp>
        <p:nvSpPr>
          <p:cNvPr id="34" name="object 9">
            <a:extLst>
              <a:ext uri="{FF2B5EF4-FFF2-40B4-BE49-F238E27FC236}">
                <a16:creationId xmlns:a16="http://schemas.microsoft.com/office/drawing/2014/main" id="{487AD588-59EB-8ABF-C784-1A6A714F41A7}"/>
              </a:ext>
            </a:extLst>
          </p:cNvPr>
          <p:cNvSpPr txBox="1"/>
          <p:nvPr/>
        </p:nvSpPr>
        <p:spPr>
          <a:xfrm>
            <a:off x="8747486" y="1957089"/>
            <a:ext cx="2472796" cy="819135"/>
          </a:xfrm>
          <a:prstGeom prst="rect">
            <a:avLst/>
          </a:prstGeom>
        </p:spPr>
        <p:txBody>
          <a:bodyPr vert="horz" wrap="square" lIns="0" tIns="11113" rIns="0" bIns="0" rtlCol="0">
            <a:spAutoFit/>
          </a:bodyPr>
          <a:lstStyle/>
          <a:p>
            <a:pPr marL="9525" algn="ctr">
              <a:lnSpc>
                <a:spcPts val="4241"/>
              </a:lnSpc>
              <a:spcBef>
                <a:spcPts val="87"/>
              </a:spcBef>
            </a:pPr>
            <a:r>
              <a:rPr lang="es-419" sz="3667" b="1">
                <a:solidFill>
                  <a:schemeClr val="accent4"/>
                </a:solidFill>
                <a:latin typeface="Corbel" panose="020B0503020204020204" pitchFamily="34" charset="0"/>
                <a:cs typeface="Montserrat-SemiBold"/>
              </a:rPr>
              <a:t>101.000</a:t>
            </a:r>
          </a:p>
          <a:p>
            <a:pPr marL="9525" algn="ctr">
              <a:lnSpc>
                <a:spcPts val="2142"/>
              </a:lnSpc>
            </a:pPr>
            <a:r>
              <a:rPr lang="es-419" sz="1917" b="1">
                <a:solidFill>
                  <a:schemeClr val="accent4"/>
                </a:solidFill>
                <a:latin typeface="Corbel" panose="020B0503020204020204" pitchFamily="34" charset="0"/>
                <a:cs typeface="Montserrat-SemiBold"/>
              </a:rPr>
              <a:t>muertes</a:t>
            </a:r>
          </a:p>
        </p:txBody>
      </p:sp>
      <p:sp>
        <p:nvSpPr>
          <p:cNvPr id="42" name="TextBox 41">
            <a:extLst>
              <a:ext uri="{FF2B5EF4-FFF2-40B4-BE49-F238E27FC236}">
                <a16:creationId xmlns:a16="http://schemas.microsoft.com/office/drawing/2014/main" id="{0D28FCA0-9243-C497-F41B-E47F422D310F}"/>
              </a:ext>
            </a:extLst>
          </p:cNvPr>
          <p:cNvSpPr txBox="1"/>
          <p:nvPr/>
        </p:nvSpPr>
        <p:spPr>
          <a:xfrm>
            <a:off x="8457238" y="5525528"/>
            <a:ext cx="3053292" cy="967347"/>
          </a:xfrm>
          <a:prstGeom prst="rect">
            <a:avLst/>
          </a:prstGeom>
          <a:solidFill>
            <a:schemeClr val="tx1"/>
          </a:solidFill>
        </p:spPr>
        <p:txBody>
          <a:bodyPr wrap="square" tIns="91440" rtlCol="0">
            <a:noAutofit/>
          </a:bodyPr>
          <a:lstStyle/>
          <a:p>
            <a:pPr algn="ctr"/>
            <a:r>
              <a:rPr lang="es-419" sz="1050">
                <a:solidFill>
                  <a:srgbClr val="FFFFFF"/>
                </a:solidFill>
                <a:latin typeface="Corbel" panose="020B0503020204020204" pitchFamily="34" charset="0"/>
                <a:cs typeface="Montserrat"/>
              </a:rPr>
              <a:t>MORTALIDAD INFANTIL TOTAL EN EL MUNDO POR VSR</a:t>
            </a:r>
          </a:p>
        </p:txBody>
      </p:sp>
      <p:sp>
        <p:nvSpPr>
          <p:cNvPr id="44" name="TextBox 43">
            <a:extLst>
              <a:ext uri="{FF2B5EF4-FFF2-40B4-BE49-F238E27FC236}">
                <a16:creationId xmlns:a16="http://schemas.microsoft.com/office/drawing/2014/main" id="{E2393D69-EB06-AEE5-8784-D65FAAA9A809}"/>
              </a:ext>
            </a:extLst>
          </p:cNvPr>
          <p:cNvSpPr txBox="1"/>
          <p:nvPr/>
        </p:nvSpPr>
        <p:spPr>
          <a:xfrm>
            <a:off x="8594281" y="5699618"/>
            <a:ext cx="1166408" cy="769441"/>
          </a:xfrm>
          <a:prstGeom prst="rect">
            <a:avLst/>
          </a:prstGeom>
          <a:noFill/>
        </p:spPr>
        <p:txBody>
          <a:bodyPr wrap="square" lIns="0" rIns="0">
            <a:spAutoFit/>
          </a:bodyPr>
          <a:lstStyle/>
          <a:p>
            <a:pPr algn="ctr"/>
            <a:r>
              <a:rPr lang="es-419" sz="3200" b="1">
                <a:solidFill>
                  <a:srgbClr val="D61E62"/>
                </a:solidFill>
                <a:effectLst/>
                <a:latin typeface="Corbel" panose="020B0503020204020204" pitchFamily="34" charset="0"/>
              </a:rPr>
              <a:t>3,6</a:t>
            </a:r>
            <a:r>
              <a:rPr lang="es-419" sz="3200" b="1" baseline="30000">
                <a:solidFill>
                  <a:srgbClr val="D61E62"/>
                </a:solidFill>
                <a:effectLst/>
                <a:latin typeface="Corbel" panose="020B0503020204020204" pitchFamily="34" charset="0"/>
              </a:rPr>
              <a:t> %</a:t>
            </a:r>
          </a:p>
          <a:p>
            <a:pPr algn="ctr"/>
            <a:r>
              <a:rPr lang="es-419" sz="1200" b="1">
                <a:solidFill>
                  <a:schemeClr val="bg1"/>
                </a:solidFill>
                <a:effectLst/>
                <a:latin typeface="Corbel" panose="020B0503020204020204" pitchFamily="34" charset="0"/>
              </a:rPr>
              <a:t>&lt; 6 MESES  </a:t>
            </a:r>
          </a:p>
        </p:txBody>
      </p:sp>
      <p:sp>
        <p:nvSpPr>
          <p:cNvPr id="45" name="TextBox 44">
            <a:extLst>
              <a:ext uri="{FF2B5EF4-FFF2-40B4-BE49-F238E27FC236}">
                <a16:creationId xmlns:a16="http://schemas.microsoft.com/office/drawing/2014/main" id="{DDB77254-E72A-ACAB-5E3C-765B9071B665}"/>
              </a:ext>
            </a:extLst>
          </p:cNvPr>
          <p:cNvSpPr txBox="1"/>
          <p:nvPr/>
        </p:nvSpPr>
        <p:spPr>
          <a:xfrm>
            <a:off x="10226360" y="5698006"/>
            <a:ext cx="1166408" cy="769441"/>
          </a:xfrm>
          <a:prstGeom prst="rect">
            <a:avLst/>
          </a:prstGeom>
          <a:noFill/>
        </p:spPr>
        <p:txBody>
          <a:bodyPr wrap="square" lIns="0" rIns="0">
            <a:spAutoFit/>
          </a:bodyPr>
          <a:lstStyle/>
          <a:p>
            <a:pPr algn="ctr"/>
            <a:r>
              <a:rPr lang="es-419" sz="3200" b="1">
                <a:solidFill>
                  <a:schemeClr val="accent4"/>
                </a:solidFill>
                <a:effectLst/>
                <a:latin typeface="Corbel" panose="020B0503020204020204" pitchFamily="34" charset="0"/>
              </a:rPr>
              <a:t>2,3</a:t>
            </a:r>
            <a:r>
              <a:rPr lang="es-419" sz="3200" b="1" baseline="30000">
                <a:solidFill>
                  <a:schemeClr val="accent4"/>
                </a:solidFill>
                <a:effectLst/>
                <a:latin typeface="Corbel" panose="020B0503020204020204" pitchFamily="34" charset="0"/>
              </a:rPr>
              <a:t> %</a:t>
            </a:r>
          </a:p>
          <a:p>
            <a:pPr algn="ctr"/>
            <a:r>
              <a:rPr lang="es-419" sz="1200" b="1">
                <a:solidFill>
                  <a:schemeClr val="bg1"/>
                </a:solidFill>
                <a:effectLst/>
                <a:latin typeface="Corbel" panose="020B0503020204020204" pitchFamily="34" charset="0"/>
              </a:rPr>
              <a:t>&lt; 5 AÑOS  </a:t>
            </a:r>
          </a:p>
        </p:txBody>
      </p:sp>
      <p:sp>
        <p:nvSpPr>
          <p:cNvPr id="2" name="object 11">
            <a:extLst>
              <a:ext uri="{FF2B5EF4-FFF2-40B4-BE49-F238E27FC236}">
                <a16:creationId xmlns:a16="http://schemas.microsoft.com/office/drawing/2014/main" id="{8803074F-B7AA-1CEC-82DA-31ED42EAC293}"/>
              </a:ext>
            </a:extLst>
          </p:cNvPr>
          <p:cNvSpPr txBox="1"/>
          <p:nvPr/>
        </p:nvSpPr>
        <p:spPr>
          <a:xfrm>
            <a:off x="10071839" y="3216431"/>
            <a:ext cx="737725" cy="1364903"/>
          </a:xfrm>
          <a:prstGeom prst="rect">
            <a:avLst/>
          </a:prstGeom>
        </p:spPr>
        <p:txBody>
          <a:bodyPr vert="horz" wrap="square" lIns="0" tIns="10583" rIns="0" bIns="0" rtlCol="0">
            <a:spAutoFit/>
          </a:bodyPr>
          <a:lstStyle/>
          <a:p>
            <a:pPr marL="10583" algn="ctr">
              <a:spcBef>
                <a:spcPts val="83"/>
              </a:spcBef>
            </a:pPr>
            <a:r>
              <a:rPr lang="es-419" sz="1100" b="1" dirty="0">
                <a:solidFill>
                  <a:schemeClr val="bg1"/>
                </a:solidFill>
                <a:latin typeface="Corbel" panose="020B0503020204020204" pitchFamily="34" charset="0"/>
                <a:cs typeface="Montserrat-ExtraBold"/>
              </a:rPr>
              <a:t>Casi la mitad de las muertes por VSR se producen antes de los 6 meses de vida</a:t>
            </a:r>
          </a:p>
        </p:txBody>
      </p:sp>
      <p:sp>
        <p:nvSpPr>
          <p:cNvPr id="6" name="Footer Placeholder 57">
            <a:extLst>
              <a:ext uri="{FF2B5EF4-FFF2-40B4-BE49-F238E27FC236}">
                <a16:creationId xmlns:a16="http://schemas.microsoft.com/office/drawing/2014/main" id="{3782FAE4-4A20-BBEB-E163-3C2DF2D545C4}"/>
              </a:ext>
            </a:extLst>
          </p:cNvPr>
          <p:cNvSpPr>
            <a:spLocks noGrp="1"/>
          </p:cNvSpPr>
          <p:nvPr>
            <p:ph type="ftr" sz="quarter" idx="3"/>
          </p:nvPr>
        </p:nvSpPr>
        <p:spPr>
          <a:xfrm>
            <a:off x="6866666" y="6548086"/>
            <a:ext cx="4873214" cy="173389"/>
          </a:xfrm>
        </p:spPr>
        <p:txBody>
          <a:bodyPr/>
          <a:lstStyle/>
          <a:p>
            <a:r>
              <a:rPr lang="es-419" dirty="0"/>
              <a:t>Diapositiva original elaborada por la Organización Mundial de la Salud y PATH. Enero de 2026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tabLst>
                <a:tab pos="1224972" algn="l"/>
                <a:tab pos="1649876" algn="l"/>
              </a:tabLst>
            </a:pPr>
            <a:r>
              <a:rPr lang="es-419">
                <a:solidFill>
                  <a:srgbClr val="672672"/>
                </a:solidFill>
                <a:cs typeface="Montserrat"/>
              </a:rPr>
              <a:t>¿Qué es el VSR?</a:t>
            </a:r>
          </a:p>
        </p:txBody>
      </p:sp>
      <p:graphicFrame>
        <p:nvGraphicFramePr>
          <p:cNvPr id="7" name="object 7"/>
          <p:cNvGraphicFramePr>
            <a:graphicFrameLocks noGrp="1"/>
          </p:cNvGraphicFramePr>
          <p:nvPr>
            <p:extLst>
              <p:ext uri="{D42A27DB-BD31-4B8C-83A1-F6EECF244321}">
                <p14:modId xmlns:p14="http://schemas.microsoft.com/office/powerpoint/2010/main" val="1395105829"/>
              </p:ext>
            </p:extLst>
          </p:nvPr>
        </p:nvGraphicFramePr>
        <p:xfrm>
          <a:off x="885952" y="1237938"/>
          <a:ext cx="11174869" cy="5350363"/>
        </p:xfrm>
        <a:graphic>
          <a:graphicData uri="http://schemas.openxmlformats.org/drawingml/2006/table">
            <a:tbl>
              <a:tblPr firstRow="1" bandRow="1">
                <a:tableStyleId>{2D5ABB26-0587-4C30-8999-92F81FD0307C}</a:tableStyleId>
              </a:tblPr>
              <a:tblGrid>
                <a:gridCol w="2338991">
                  <a:extLst>
                    <a:ext uri="{9D8B030D-6E8A-4147-A177-3AD203B41FA5}">
                      <a16:colId xmlns:a16="http://schemas.microsoft.com/office/drawing/2014/main" val="20000"/>
                    </a:ext>
                  </a:extLst>
                </a:gridCol>
                <a:gridCol w="2338991">
                  <a:extLst>
                    <a:ext uri="{9D8B030D-6E8A-4147-A177-3AD203B41FA5}">
                      <a16:colId xmlns:a16="http://schemas.microsoft.com/office/drawing/2014/main" val="20001"/>
                    </a:ext>
                  </a:extLst>
                </a:gridCol>
                <a:gridCol w="2338991">
                  <a:extLst>
                    <a:ext uri="{9D8B030D-6E8A-4147-A177-3AD203B41FA5}">
                      <a16:colId xmlns:a16="http://schemas.microsoft.com/office/drawing/2014/main" val="20002"/>
                    </a:ext>
                  </a:extLst>
                </a:gridCol>
                <a:gridCol w="4157896">
                  <a:extLst>
                    <a:ext uri="{9D8B030D-6E8A-4147-A177-3AD203B41FA5}">
                      <a16:colId xmlns:a16="http://schemas.microsoft.com/office/drawing/2014/main" val="20003"/>
                    </a:ext>
                  </a:extLst>
                </a:gridCol>
              </a:tblGrid>
              <a:tr h="1157817">
                <a:tc>
                  <a:txBody>
                    <a:bodyPr/>
                    <a:lstStyle/>
                    <a:p>
                      <a:pPr algn="l" rtl="0">
                        <a:lnSpc>
                          <a:spcPct val="100000"/>
                        </a:lnSpc>
                      </a:pPr>
                      <a:endParaRPr sz="1400" dirty="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algn="l" rtl="0">
                        <a:lnSpc>
                          <a:spcPct val="100000"/>
                        </a:lnSpc>
                      </a:pPr>
                      <a:endParaRPr sz="1400">
                        <a:latin typeface="Times New Roman"/>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gn="l" rtl="0">
                        <a:lnSpc>
                          <a:spcPct val="100000"/>
                        </a:lnSpc>
                      </a:pPr>
                      <a:endParaRPr sz="1400" dirty="0">
                        <a:latin typeface="Times New Roman"/>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gn="l" rtl="0">
                        <a:lnSpc>
                          <a:spcPct val="100000"/>
                        </a:lnSpc>
                      </a:pPr>
                      <a:endParaRPr sz="1400" dirty="0">
                        <a:latin typeface="Times New Roman"/>
                        <a:cs typeface="Times New Roman"/>
                      </a:endParaRPr>
                    </a:p>
                  </a:txBody>
                  <a:tcPr marL="0" marR="0" marT="0" marB="0">
                    <a:lnL w="6350">
                      <a:solidFill>
                        <a:srgbClr val="0093D5"/>
                      </a:solidFill>
                      <a:prstDash val="solid"/>
                    </a:lnL>
                    <a:lnB w="6350">
                      <a:solidFill>
                        <a:srgbClr val="0093D5"/>
                      </a:solidFill>
                      <a:prstDash val="solid"/>
                    </a:lnB>
                  </a:tcPr>
                </a:tc>
                <a:extLst>
                  <a:ext uri="{0D108BD9-81ED-4DB2-BD59-A6C34878D82A}">
                    <a16:rowId xmlns:a16="http://schemas.microsoft.com/office/drawing/2014/main" val="10000"/>
                  </a:ext>
                </a:extLst>
              </a:tr>
              <a:tr h="710671">
                <a:tc>
                  <a:txBody>
                    <a:bodyPr/>
                    <a:lstStyle/>
                    <a:p>
                      <a:pPr algn="l" rtl="0">
                        <a:lnSpc>
                          <a:spcPct val="100000"/>
                        </a:lnSpc>
                        <a:spcBef>
                          <a:spcPts val="25"/>
                        </a:spcBef>
                      </a:pPr>
                      <a:endParaRPr sz="2000" dirty="0">
                        <a:latin typeface="Corbel" panose="020B0503020204020204" pitchFamily="34" charset="0"/>
                        <a:cs typeface="Times New Roman"/>
                      </a:endParaRPr>
                    </a:p>
                  </a:txBody>
                  <a:tcPr marL="0" marR="0" marT="2646"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algn="l" rtl="0">
                        <a:lnSpc>
                          <a:spcPct val="100000"/>
                        </a:lnSpc>
                        <a:spcBef>
                          <a:spcPts val="25"/>
                        </a:spcBef>
                      </a:pPr>
                      <a:endParaRPr sz="2000" dirty="0">
                        <a:latin typeface="Corbel" panose="020B0503020204020204" pitchFamily="34" charset="0"/>
                        <a:cs typeface="Times New Roman"/>
                      </a:endParaRPr>
                    </a:p>
                  </a:txBody>
                  <a:tcPr marL="0" marR="0" marT="2646" marB="0">
                    <a:lnL w="6350">
                      <a:solidFill>
                        <a:srgbClr val="0093D5"/>
                      </a:solidFill>
                      <a:prstDash val="solid"/>
                    </a:lnL>
                    <a:lnR w="6350">
                      <a:solidFill>
                        <a:srgbClr val="0093D5"/>
                      </a:solidFill>
                      <a:prstDash val="solid"/>
                    </a:lnR>
                    <a:lnT w="6350">
                      <a:solidFill>
                        <a:srgbClr val="0093D5"/>
                      </a:solidFill>
                      <a:prstDash val="solid"/>
                    </a:lnT>
                    <a:lnB w="6350">
                      <a:solidFill>
                        <a:srgbClr val="0093D5"/>
                      </a:solidFill>
                      <a:prstDash val="solid"/>
                    </a:lnB>
                  </a:tcPr>
                </a:tc>
                <a:tc>
                  <a:txBody>
                    <a:bodyPr/>
                    <a:lstStyle/>
                    <a:p>
                      <a:pPr algn="l" rtl="0">
                        <a:lnSpc>
                          <a:spcPct val="100000"/>
                        </a:lnSpc>
                        <a:spcBef>
                          <a:spcPts val="25"/>
                        </a:spcBef>
                      </a:pPr>
                      <a:endParaRPr sz="2000" dirty="0">
                        <a:latin typeface="Corbel" panose="020B0503020204020204" pitchFamily="34" charset="0"/>
                        <a:cs typeface="Times New Roman"/>
                      </a:endParaRPr>
                    </a:p>
                  </a:txBody>
                  <a:tcPr marL="0" marR="0" marT="2646" marB="0">
                    <a:lnL w="6350">
                      <a:solidFill>
                        <a:srgbClr val="0093D5"/>
                      </a:solidFill>
                      <a:prstDash val="solid"/>
                    </a:lnL>
                    <a:lnR w="6350">
                      <a:solidFill>
                        <a:srgbClr val="0093D5"/>
                      </a:solidFill>
                      <a:prstDash val="solid"/>
                    </a:lnR>
                    <a:lnT w="6350">
                      <a:solidFill>
                        <a:srgbClr val="0093D5"/>
                      </a:solidFill>
                      <a:prstDash val="solid"/>
                    </a:lnT>
                    <a:lnB w="6350">
                      <a:solidFill>
                        <a:srgbClr val="0093D5"/>
                      </a:solidFill>
                      <a:prstDash val="solid"/>
                    </a:lnB>
                  </a:tcPr>
                </a:tc>
                <a:tc>
                  <a:txBody>
                    <a:bodyPr/>
                    <a:lstStyle/>
                    <a:p>
                      <a:pPr algn="l" rtl="0">
                        <a:lnSpc>
                          <a:spcPct val="100000"/>
                        </a:lnSpc>
                        <a:spcBef>
                          <a:spcPts val="20"/>
                        </a:spcBef>
                      </a:pPr>
                      <a:endParaRPr sz="1100" dirty="0">
                        <a:latin typeface="Corbel" panose="020B0503020204020204" pitchFamily="34" charset="0"/>
                        <a:cs typeface="Times New Roman"/>
                      </a:endParaRPr>
                    </a:p>
                  </a:txBody>
                  <a:tcPr marL="0" marR="0" marT="2117" marB="0">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2560108">
                <a:tc>
                  <a:txBody>
                    <a:bodyPr/>
                    <a:lstStyle/>
                    <a:p>
                      <a:pPr marL="171450" marR="401320">
                        <a:lnSpc>
                          <a:spcPct val="111100"/>
                        </a:lnSpc>
                        <a:spcBef>
                          <a:spcPts val="1200"/>
                        </a:spcBef>
                      </a:pPr>
                      <a:r>
                        <a:rPr lang="es-419" sz="1500" b="1">
                          <a:solidFill>
                            <a:srgbClr val="0093D5"/>
                          </a:solidFill>
                          <a:latin typeface="Corbel" panose="020B0503020204020204" pitchFamily="34" charset="0"/>
                          <a:cs typeface="Montserrat-SemiBold"/>
                        </a:rPr>
                        <a:t>A menudo es leve, como un resfriado, pero puede ser grave (o mortal) para los lactantes.</a:t>
                      </a:r>
                    </a:p>
                  </a:txBody>
                  <a:tcPr marL="0" marR="0" marT="127000" marB="0">
                    <a:lnR w="6350">
                      <a:solidFill>
                        <a:srgbClr val="0093D5"/>
                      </a:solidFill>
                      <a:prstDash val="solid"/>
                    </a:lnR>
                    <a:lnT w="6350">
                      <a:solidFill>
                        <a:srgbClr val="0093D5"/>
                      </a:solidFill>
                      <a:prstDash val="solid"/>
                    </a:lnT>
                  </a:tcPr>
                </a:tc>
                <a:tc>
                  <a:txBody>
                    <a:bodyPr/>
                    <a:lstStyle/>
                    <a:p>
                      <a:pPr marL="171450" marR="487045">
                        <a:lnSpc>
                          <a:spcPct val="111100"/>
                        </a:lnSpc>
                        <a:spcBef>
                          <a:spcPts val="1200"/>
                        </a:spcBef>
                      </a:pPr>
                      <a:r>
                        <a:rPr lang="es-419" sz="1500" b="1">
                          <a:solidFill>
                            <a:srgbClr val="52A947"/>
                          </a:solidFill>
                          <a:latin typeface="Corbel" panose="020B0503020204020204" pitchFamily="34" charset="0"/>
                          <a:cs typeface="Montserrat-SemiBold"/>
                        </a:rPr>
                        <a:t>Estornudos, tos, respiración superficial, tocar una superficie contaminada y luego los ojos, la nariz o la boca</a:t>
                      </a:r>
                    </a:p>
                  </a:txBody>
                  <a:tcPr marL="0" marR="0" marT="127000"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457200" marR="374650" indent="-285750">
                        <a:lnSpc>
                          <a:spcPct val="111100"/>
                        </a:lnSpc>
                        <a:spcBef>
                          <a:spcPts val="1195"/>
                        </a:spcBef>
                        <a:buFont typeface="Arial" panose="020B0604020202020204" pitchFamily="34" charset="0"/>
                        <a:buChar char="•"/>
                      </a:pPr>
                      <a:r>
                        <a:rPr lang="es-419" sz="1500" b="1">
                          <a:solidFill>
                            <a:srgbClr val="672672"/>
                          </a:solidFill>
                          <a:latin typeface="Corbel" panose="020B0503020204020204" pitchFamily="34" charset="0"/>
                          <a:cs typeface="Montserrat-SemiBold"/>
                        </a:rPr>
                        <a:t>La inmunidad inducida por la infección no protege en su totalidad</a:t>
                      </a:r>
                    </a:p>
                    <a:p>
                      <a:pPr marL="457200" marR="374650" indent="-285750">
                        <a:lnSpc>
                          <a:spcPct val="111100"/>
                        </a:lnSpc>
                        <a:spcBef>
                          <a:spcPts val="1195"/>
                        </a:spcBef>
                        <a:buFont typeface="Arial" panose="020B0604020202020204" pitchFamily="34" charset="0"/>
                        <a:buChar char="•"/>
                      </a:pPr>
                      <a:r>
                        <a:rPr lang="es-419" sz="1500" b="1">
                          <a:solidFill>
                            <a:srgbClr val="672672"/>
                          </a:solidFill>
                          <a:latin typeface="Corbel" panose="020B0503020204020204" pitchFamily="34" charset="0"/>
                          <a:cs typeface="Montserrat-SemiBold"/>
                        </a:rPr>
                        <a:t>Infecciones repetidas de por vida</a:t>
                      </a:r>
                    </a:p>
                  </a:txBody>
                  <a:tcPr marL="0" marR="0" marT="126471"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171450" marR="374650" indent="0">
                        <a:lnSpc>
                          <a:spcPct val="111100"/>
                        </a:lnSpc>
                        <a:spcBef>
                          <a:spcPts val="0"/>
                        </a:spcBef>
                        <a:buFont typeface="Arial" panose="020B0604020202020204" pitchFamily="34" charset="0"/>
                        <a:buNone/>
                      </a:pPr>
                      <a:r>
                        <a:rPr lang="es-419" sz="1500" b="1" dirty="0">
                          <a:solidFill>
                            <a:schemeClr val="accent2"/>
                          </a:solidFill>
                          <a:latin typeface="Corbel" panose="020B0503020204020204" pitchFamily="34" charset="0"/>
                          <a:cs typeface="Montserrat-SemiBold"/>
                        </a:rPr>
                        <a:t>Cualquier niño puede enfermar gravemente y ser hospitalizado.</a:t>
                      </a:r>
                    </a:p>
                    <a:p>
                      <a:pPr marL="457200" marR="374650" indent="-285750">
                        <a:lnSpc>
                          <a:spcPct val="111100"/>
                        </a:lnSpc>
                        <a:spcBef>
                          <a:spcPts val="0"/>
                        </a:spcBef>
                        <a:buFont typeface="Arial" panose="020B0604020202020204" pitchFamily="34" charset="0"/>
                        <a:buChar char="•"/>
                      </a:pPr>
                      <a:r>
                        <a:rPr lang="es-419" sz="1500" dirty="0">
                          <a:solidFill>
                            <a:schemeClr val="accent2"/>
                          </a:solidFill>
                          <a:latin typeface="Corbel" panose="020B0503020204020204" pitchFamily="34" charset="0"/>
                          <a:cs typeface="Montserrat-SemiBold"/>
                        </a:rPr>
                        <a:t>La mayoría de los enfermos graves nacen a término y no tienen problemas de salud subyacentes</a:t>
                      </a:r>
                    </a:p>
                    <a:p>
                      <a:pPr marL="171450" marR="374650" indent="0">
                        <a:lnSpc>
                          <a:spcPct val="111100"/>
                        </a:lnSpc>
                        <a:spcBef>
                          <a:spcPts val="600"/>
                        </a:spcBef>
                        <a:buFont typeface="Arial" panose="020B0604020202020204" pitchFamily="34" charset="0"/>
                        <a:buNone/>
                      </a:pPr>
                      <a:r>
                        <a:rPr lang="es-419" sz="1500" b="1" dirty="0">
                          <a:solidFill>
                            <a:schemeClr val="accent2"/>
                          </a:solidFill>
                          <a:latin typeface="Corbel" panose="020B0503020204020204" pitchFamily="34" charset="0"/>
                          <a:cs typeface="Montserrat-SemiBold"/>
                        </a:rPr>
                        <a:t>Factores adicionales que aumentan el riesgo:</a:t>
                      </a:r>
                    </a:p>
                    <a:p>
                      <a:pPr marL="457200" marR="374650" indent="-285750">
                        <a:lnSpc>
                          <a:spcPct val="111100"/>
                        </a:lnSpc>
                        <a:spcBef>
                          <a:spcPts val="0"/>
                        </a:spcBef>
                        <a:buFont typeface="Arial" panose="020B0604020202020204" pitchFamily="34" charset="0"/>
                        <a:buChar char="•"/>
                      </a:pPr>
                      <a:r>
                        <a:rPr lang="es-419" sz="1500" dirty="0">
                          <a:solidFill>
                            <a:schemeClr val="accent2"/>
                          </a:solidFill>
                          <a:latin typeface="Corbel" panose="020B0503020204020204" pitchFamily="34" charset="0"/>
                          <a:cs typeface="Montserrat-SemiBold"/>
                        </a:rPr>
                        <a:t>Nacimiento prematuro</a:t>
                      </a:r>
                    </a:p>
                    <a:p>
                      <a:pPr marL="457200" marR="374650" indent="-285750">
                        <a:lnSpc>
                          <a:spcPct val="111100"/>
                        </a:lnSpc>
                        <a:spcBef>
                          <a:spcPts val="0"/>
                        </a:spcBef>
                        <a:buFont typeface="Arial" panose="020B0604020202020204" pitchFamily="34" charset="0"/>
                        <a:buChar char="•"/>
                      </a:pPr>
                      <a:r>
                        <a:rPr lang="es-419" sz="1500" dirty="0">
                          <a:solidFill>
                            <a:schemeClr val="accent2"/>
                          </a:solidFill>
                          <a:latin typeface="Corbel" panose="020B0503020204020204" pitchFamily="34" charset="0"/>
                          <a:cs typeface="Montserrat-SemiBold"/>
                        </a:rPr>
                        <a:t>Comorbilidades (por ejemplo, prematuridad, enfermedad cardíaca/pulmonar subyacente)</a:t>
                      </a:r>
                    </a:p>
                    <a:p>
                      <a:pPr marL="457200" marR="374650" indent="-285750">
                        <a:lnSpc>
                          <a:spcPct val="111100"/>
                        </a:lnSpc>
                        <a:spcBef>
                          <a:spcPts val="0"/>
                        </a:spcBef>
                        <a:buFont typeface="Arial" panose="020B0604020202020204" pitchFamily="34" charset="0"/>
                        <a:buChar char="•"/>
                      </a:pPr>
                      <a:r>
                        <a:rPr lang="es-419" sz="1500" dirty="0">
                          <a:solidFill>
                            <a:schemeClr val="accent2"/>
                          </a:solidFill>
                          <a:latin typeface="Corbel" panose="020B0503020204020204" pitchFamily="34" charset="0"/>
                          <a:cs typeface="Montserrat-SemiBold"/>
                        </a:rPr>
                        <a:t>Vivir en zonas socioeconómicamente desfavorecidas</a:t>
                      </a:r>
                    </a:p>
                  </a:txBody>
                  <a:tcPr marL="0" marR="0" marT="120121" marB="0">
                    <a:lnL w="6350">
                      <a:solidFill>
                        <a:srgbClr val="0093D5"/>
                      </a:solidFill>
                      <a:prstDash val="solid"/>
                    </a:lnL>
                    <a:lnT w="6350">
                      <a:solidFill>
                        <a:srgbClr val="0093D5"/>
                      </a:solidFill>
                      <a:prstDash val="solid"/>
                    </a:lnT>
                  </a:tcPr>
                </a:tc>
                <a:extLst>
                  <a:ext uri="{0D108BD9-81ED-4DB2-BD59-A6C34878D82A}">
                    <a16:rowId xmlns:a16="http://schemas.microsoft.com/office/drawing/2014/main" val="10002"/>
                  </a:ext>
                </a:extLst>
              </a:tr>
            </a:tbl>
          </a:graphicData>
        </a:graphic>
      </p:graphicFrame>
      <p:sp>
        <p:nvSpPr>
          <p:cNvPr id="49" name="object 49"/>
          <p:cNvSpPr txBox="1"/>
          <p:nvPr/>
        </p:nvSpPr>
        <p:spPr>
          <a:xfrm>
            <a:off x="1236980" y="781200"/>
            <a:ext cx="10502900" cy="318463"/>
          </a:xfrm>
          <a:prstGeom prst="rect">
            <a:avLst/>
          </a:prstGeom>
        </p:spPr>
        <p:txBody>
          <a:bodyPr vert="horz" wrap="square" lIns="0" tIns="10583" rIns="0" bIns="0" rtlCol="0">
            <a:spAutoFit/>
          </a:bodyPr>
          <a:lstStyle/>
          <a:p>
            <a:pPr marL="10583">
              <a:spcBef>
                <a:spcPts val="83"/>
              </a:spcBef>
            </a:pPr>
            <a:r>
              <a:rPr lang="es-419" sz="2000" b="1">
                <a:solidFill>
                  <a:schemeClr val="accent1"/>
                </a:solidFill>
                <a:latin typeface="Corbel" panose="020B0503020204020204" pitchFamily="34" charset="0"/>
                <a:cs typeface="Montserrat"/>
              </a:rPr>
              <a:t>El VSR está tan extendido que casi todos los niños contraen el virus antes de los 2 años de edad.</a:t>
            </a:r>
          </a:p>
        </p:txBody>
      </p:sp>
      <p:pic>
        <p:nvPicPr>
          <p:cNvPr id="58" name="Picture 57" descr="Icon&#10;&#10;Description automatically generated">
            <a:extLst>
              <a:ext uri="{FF2B5EF4-FFF2-40B4-BE49-F238E27FC236}">
                <a16:creationId xmlns:a16="http://schemas.microsoft.com/office/drawing/2014/main" id="{CECC6481-87A1-D5C4-49C6-C02664076428}"/>
              </a:ext>
            </a:extLst>
          </p:cNvPr>
          <p:cNvPicPr>
            <a:picLocks noChangeAspect="1"/>
          </p:cNvPicPr>
          <p:nvPr/>
        </p:nvPicPr>
        <p:blipFill>
          <a:blip r:embed="rId3"/>
          <a:stretch>
            <a:fillRect/>
          </a:stretch>
        </p:blipFill>
        <p:spPr>
          <a:xfrm>
            <a:off x="9479753" y="1461151"/>
            <a:ext cx="407192" cy="792952"/>
          </a:xfrm>
          <a:prstGeom prst="rect">
            <a:avLst/>
          </a:prstGeom>
        </p:spPr>
      </p:pic>
      <p:pic>
        <p:nvPicPr>
          <p:cNvPr id="59" name="Picture 58" descr="Icon&#10;&#10;Description automatically generated">
            <a:extLst>
              <a:ext uri="{FF2B5EF4-FFF2-40B4-BE49-F238E27FC236}">
                <a16:creationId xmlns:a16="http://schemas.microsoft.com/office/drawing/2014/main" id="{7ABFC225-9C51-AD12-F446-DF8B959AB2C1}"/>
              </a:ext>
            </a:extLst>
          </p:cNvPr>
          <p:cNvPicPr>
            <a:picLocks noChangeAspect="1"/>
          </p:cNvPicPr>
          <p:nvPr/>
        </p:nvPicPr>
        <p:blipFill>
          <a:blip r:embed="rId4"/>
          <a:stretch>
            <a:fillRect/>
          </a:stretch>
        </p:blipFill>
        <p:spPr>
          <a:xfrm>
            <a:off x="6206621" y="1506918"/>
            <a:ext cx="792953" cy="664366"/>
          </a:xfrm>
          <a:prstGeom prst="rect">
            <a:avLst/>
          </a:prstGeom>
        </p:spPr>
      </p:pic>
      <p:pic>
        <p:nvPicPr>
          <p:cNvPr id="60" name="Picture 59" descr="Icon&#10;&#10;Description automatically generated">
            <a:extLst>
              <a:ext uri="{FF2B5EF4-FFF2-40B4-BE49-F238E27FC236}">
                <a16:creationId xmlns:a16="http://schemas.microsoft.com/office/drawing/2014/main" id="{3BCE0DA0-09A2-C408-2C4D-2E7C7734620F}"/>
              </a:ext>
            </a:extLst>
          </p:cNvPr>
          <p:cNvPicPr>
            <a:picLocks noChangeAspect="1"/>
          </p:cNvPicPr>
          <p:nvPr/>
        </p:nvPicPr>
        <p:blipFill>
          <a:blip r:embed="rId5"/>
          <a:stretch>
            <a:fillRect/>
          </a:stretch>
        </p:blipFill>
        <p:spPr>
          <a:xfrm>
            <a:off x="1866913" y="1535798"/>
            <a:ext cx="589357" cy="589357"/>
          </a:xfrm>
          <a:prstGeom prst="rect">
            <a:avLst/>
          </a:prstGeom>
        </p:spPr>
      </p:pic>
      <p:pic>
        <p:nvPicPr>
          <p:cNvPr id="61" name="Picture 60" descr="Icon&#10;&#10;Description automatically generated">
            <a:extLst>
              <a:ext uri="{FF2B5EF4-FFF2-40B4-BE49-F238E27FC236}">
                <a16:creationId xmlns:a16="http://schemas.microsoft.com/office/drawing/2014/main" id="{BE239C91-4DBE-13C2-36BF-1989CF4A756F}"/>
              </a:ext>
            </a:extLst>
          </p:cNvPr>
          <p:cNvPicPr>
            <a:picLocks noChangeAspect="1"/>
          </p:cNvPicPr>
          <p:nvPr/>
        </p:nvPicPr>
        <p:blipFill>
          <a:blip r:embed="rId6"/>
          <a:stretch>
            <a:fillRect/>
          </a:stretch>
        </p:blipFill>
        <p:spPr>
          <a:xfrm>
            <a:off x="4098893" y="1549842"/>
            <a:ext cx="578641" cy="578641"/>
          </a:xfrm>
          <a:prstGeom prst="rect">
            <a:avLst/>
          </a:prstGeom>
        </p:spPr>
      </p:pic>
      <p:sp>
        <p:nvSpPr>
          <p:cNvPr id="8" name="object 3">
            <a:extLst>
              <a:ext uri="{FF2B5EF4-FFF2-40B4-BE49-F238E27FC236}">
                <a16:creationId xmlns:a16="http://schemas.microsoft.com/office/drawing/2014/main" id="{3B4145BF-9338-EE16-1F79-07E98F427AF9}"/>
              </a:ext>
            </a:extLst>
          </p:cNvPr>
          <p:cNvSpPr/>
          <p:nvPr/>
        </p:nvSpPr>
        <p:spPr>
          <a:xfrm>
            <a:off x="1265645" y="2575352"/>
            <a:ext cx="1795266" cy="407065"/>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s-419" sz="1100" b="1">
                <a:solidFill>
                  <a:srgbClr val="FFFFFF"/>
                </a:solidFill>
                <a:latin typeface="Corbel" panose="020B0503020204020204" pitchFamily="34" charset="0"/>
                <a:cs typeface="Montserrat"/>
              </a:rPr>
              <a:t>PRESENTACIÓN</a:t>
            </a:r>
          </a:p>
        </p:txBody>
      </p:sp>
      <p:sp>
        <p:nvSpPr>
          <p:cNvPr id="9" name="object 3">
            <a:extLst>
              <a:ext uri="{FF2B5EF4-FFF2-40B4-BE49-F238E27FC236}">
                <a16:creationId xmlns:a16="http://schemas.microsoft.com/office/drawing/2014/main" id="{636F6B71-9745-DE65-71D8-F88F5ACBFC3E}"/>
              </a:ext>
            </a:extLst>
          </p:cNvPr>
          <p:cNvSpPr/>
          <p:nvPr/>
        </p:nvSpPr>
        <p:spPr>
          <a:xfrm>
            <a:off x="3487213" y="2575352"/>
            <a:ext cx="1795266" cy="394649"/>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s-419" sz="1100" b="1">
                <a:solidFill>
                  <a:srgbClr val="FFFFFF"/>
                </a:solidFill>
                <a:latin typeface="Corbel" panose="020B0503020204020204" pitchFamily="34" charset="0"/>
                <a:cs typeface="Montserrat"/>
              </a:rPr>
              <a:t>TRANSMISIÓN</a:t>
            </a:r>
          </a:p>
        </p:txBody>
      </p:sp>
      <p:sp>
        <p:nvSpPr>
          <p:cNvPr id="10" name="object 3">
            <a:extLst>
              <a:ext uri="{FF2B5EF4-FFF2-40B4-BE49-F238E27FC236}">
                <a16:creationId xmlns:a16="http://schemas.microsoft.com/office/drawing/2014/main" id="{F9BB486E-AA4C-05B1-9D1C-8E399D4E9128}"/>
              </a:ext>
            </a:extLst>
          </p:cNvPr>
          <p:cNvSpPr/>
          <p:nvPr/>
        </p:nvSpPr>
        <p:spPr>
          <a:xfrm>
            <a:off x="5707460" y="2575352"/>
            <a:ext cx="1795266" cy="394649"/>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s-419" sz="1100" b="1">
                <a:solidFill>
                  <a:srgbClr val="FFFFFF"/>
                </a:solidFill>
                <a:latin typeface="Corbel" panose="020B0503020204020204" pitchFamily="34" charset="0"/>
                <a:cs typeface="Montserrat"/>
              </a:rPr>
              <a:t>INMUNIDAD PARCIAL</a:t>
            </a:r>
          </a:p>
        </p:txBody>
      </p:sp>
      <p:sp>
        <p:nvSpPr>
          <p:cNvPr id="11" name="object 3">
            <a:extLst>
              <a:ext uri="{FF2B5EF4-FFF2-40B4-BE49-F238E27FC236}">
                <a16:creationId xmlns:a16="http://schemas.microsoft.com/office/drawing/2014/main" id="{747B8C49-384C-6787-914B-7FC6A1C3F6D3}"/>
              </a:ext>
            </a:extLst>
          </p:cNvPr>
          <p:cNvSpPr/>
          <p:nvPr/>
        </p:nvSpPr>
        <p:spPr>
          <a:xfrm>
            <a:off x="8255526" y="2587768"/>
            <a:ext cx="3310730" cy="394649"/>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s-419" sz="1100" b="1" dirty="0">
                <a:solidFill>
                  <a:srgbClr val="FFFFFF"/>
                </a:solidFill>
                <a:latin typeface="Corbel" panose="020B0503020204020204" pitchFamily="34" charset="0"/>
                <a:cs typeface="Montserrat"/>
              </a:rPr>
              <a:t>POBLACIONES PEDIÁTRICAS CON ALTO RIESGO DE ENFERMEDAD GRAVE</a:t>
            </a:r>
          </a:p>
        </p:txBody>
      </p:sp>
      <p:sp>
        <p:nvSpPr>
          <p:cNvPr id="3" name="Footer Placeholder 57">
            <a:extLst>
              <a:ext uri="{FF2B5EF4-FFF2-40B4-BE49-F238E27FC236}">
                <a16:creationId xmlns:a16="http://schemas.microsoft.com/office/drawing/2014/main" id="{C534C254-4938-891E-55EF-470F1B5E6D4F}"/>
              </a:ext>
            </a:extLst>
          </p:cNvPr>
          <p:cNvSpPr>
            <a:spLocks noGrp="1"/>
          </p:cNvSpPr>
          <p:nvPr>
            <p:ph type="ftr" sz="quarter" idx="3"/>
          </p:nvPr>
        </p:nvSpPr>
        <p:spPr>
          <a:xfrm>
            <a:off x="7043146" y="6626736"/>
            <a:ext cx="4873214" cy="173389"/>
          </a:xfrm>
        </p:spPr>
        <p:txBody>
          <a:bodyPr/>
          <a:lstStyle/>
          <a:p>
            <a:r>
              <a:rPr lang="es-419" dirty="0"/>
              <a:t>Diapositiva original elaborada por la Organización Mundial de la Salud y PATH. Enero de 2026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38CD7-34CD-47B9-9593-D20AB614DBE7}"/>
              </a:ext>
            </a:extLst>
          </p:cNvPr>
          <p:cNvSpPr>
            <a:spLocks noGrp="1"/>
          </p:cNvSpPr>
          <p:nvPr>
            <p:ph type="title"/>
          </p:nvPr>
        </p:nvSpPr>
        <p:spPr/>
        <p:txBody>
          <a:bodyPr/>
          <a:lstStyle/>
          <a:p>
            <a:pPr marL="10583">
              <a:lnSpc>
                <a:spcPct val="100000"/>
              </a:lnSpc>
              <a:spcBef>
                <a:spcPts val="83"/>
              </a:spcBef>
              <a:tabLst>
                <a:tab pos="1224972" algn="l"/>
                <a:tab pos="1649876" algn="l"/>
              </a:tabLst>
            </a:pPr>
            <a:r>
              <a:rPr lang="es-419">
                <a:solidFill>
                  <a:srgbClr val="672672"/>
                </a:solidFill>
              </a:rPr>
              <a:t>Acerca del virus</a:t>
            </a:r>
          </a:p>
        </p:txBody>
      </p:sp>
      <p:sp>
        <p:nvSpPr>
          <p:cNvPr id="3" name="Content Placeholder 2">
            <a:extLst>
              <a:ext uri="{FF2B5EF4-FFF2-40B4-BE49-F238E27FC236}">
                <a16:creationId xmlns:a16="http://schemas.microsoft.com/office/drawing/2014/main" id="{DE9D8CD6-1C62-235F-544D-5A46CDC0A47A}"/>
              </a:ext>
            </a:extLst>
          </p:cNvPr>
          <p:cNvSpPr>
            <a:spLocks noGrp="1"/>
          </p:cNvSpPr>
          <p:nvPr>
            <p:ph sz="half" idx="1"/>
          </p:nvPr>
        </p:nvSpPr>
        <p:spPr/>
        <p:txBody>
          <a:bodyPr>
            <a:normAutofit/>
          </a:bodyPr>
          <a:lstStyle/>
          <a:p>
            <a:r>
              <a:rPr lang="es-419"/>
              <a:t>Virus de ARN monocatenario.</a:t>
            </a:r>
          </a:p>
          <a:p>
            <a:r>
              <a:rPr lang="es-419"/>
              <a:t>Se puede producir la obstrucción de las vías respiratorias debido al epitelio desprendido y a las células inflamatorias con moco y fibrina que penetran en las vías respiratorias pequeñas.</a:t>
            </a:r>
          </a:p>
          <a:p>
            <a:r>
              <a:rPr lang="es-419"/>
              <a:t>Diana inmunitaria </a:t>
            </a:r>
            <a:r>
              <a:rPr lang="es-419">
                <a:sym typeface="Wingdings" panose="05000000000000000000" pitchFamily="2" charset="2"/>
              </a:rPr>
              <a:t></a:t>
            </a:r>
            <a:r>
              <a:rPr lang="es-419"/>
              <a:t> Proteína de fusión (F) del VSR</a:t>
            </a:r>
          </a:p>
          <a:p>
            <a:pPr lvl="1"/>
            <a:r>
              <a:rPr lang="es-419"/>
              <a:t>La proteína F de la superficie del virus se fusiona con las células epiteliales del huésped en el pulmón, lo que permite la infección</a:t>
            </a:r>
          </a:p>
          <a:p>
            <a:pPr lvl="1"/>
            <a:r>
              <a:rPr lang="es-419"/>
              <a:t>Similar a la proteína de la espícula del SARS-CoV-2</a:t>
            </a:r>
          </a:p>
          <a:p>
            <a:pPr lvl="1"/>
            <a:endParaRPr lang="en-US" dirty="0">
              <a:sym typeface="Wingdings" panose="05000000000000000000" pitchFamily="2" charset="2"/>
            </a:endParaRPr>
          </a:p>
          <a:p>
            <a:pPr marL="0" indent="0">
              <a:buNone/>
            </a:pPr>
            <a:endParaRPr lang="en-US" dirty="0"/>
          </a:p>
        </p:txBody>
      </p:sp>
      <p:pic>
        <p:nvPicPr>
          <p:cNvPr id="4" name="Content Placeholder 3">
            <a:extLst>
              <a:ext uri="{FF2B5EF4-FFF2-40B4-BE49-F238E27FC236}">
                <a16:creationId xmlns:a16="http://schemas.microsoft.com/office/drawing/2014/main" id="{6B3B0376-F9C6-295B-A448-E57AFD00000D}"/>
              </a:ext>
            </a:extLst>
          </p:cNvPr>
          <p:cNvPicPr>
            <a:picLocks noChangeAspect="1"/>
          </p:cNvPicPr>
          <p:nvPr/>
        </p:nvPicPr>
        <p:blipFill rotWithShape="1">
          <a:blip r:embed="rId3"/>
          <a:srcRect b="-5007"/>
          <a:stretch/>
        </p:blipFill>
        <p:spPr bwMode="invGray">
          <a:xfrm>
            <a:off x="6891655" y="1721052"/>
            <a:ext cx="4848224" cy="3036578"/>
          </a:xfrm>
          <a:prstGeom prst="rect">
            <a:avLst/>
          </a:prstGeom>
          <a:solidFill>
            <a:schemeClr val="tx1"/>
          </a:solidFill>
        </p:spPr>
      </p:pic>
      <p:sp>
        <p:nvSpPr>
          <p:cNvPr id="5" name="object 10">
            <a:extLst>
              <a:ext uri="{FF2B5EF4-FFF2-40B4-BE49-F238E27FC236}">
                <a16:creationId xmlns:a16="http://schemas.microsoft.com/office/drawing/2014/main" id="{21877AE3-2E68-01CA-51AD-2183F9372CF8}"/>
              </a:ext>
            </a:extLst>
          </p:cNvPr>
          <p:cNvSpPr txBox="1"/>
          <p:nvPr/>
        </p:nvSpPr>
        <p:spPr>
          <a:xfrm>
            <a:off x="10032535" y="1803419"/>
            <a:ext cx="1707344" cy="338554"/>
          </a:xfrm>
          <a:prstGeom prst="rect">
            <a:avLst/>
          </a:prstGeom>
          <a:solidFill>
            <a:schemeClr val="accent5"/>
          </a:solidFill>
        </p:spPr>
        <p:txBody>
          <a:bodyPr vert="horz" wrap="square" lIns="91440" tIns="91440" rIns="91440" bIns="91440" rtlCol="0">
            <a:spAutoFit/>
          </a:bodyPr>
          <a:lstStyle/>
          <a:p>
            <a:pPr marL="529" algn="ctr">
              <a:lnSpc>
                <a:spcPts val="1187"/>
              </a:lnSpc>
              <a:spcBef>
                <a:spcPts val="108"/>
              </a:spcBef>
            </a:pPr>
            <a:r>
              <a:rPr lang="es-419" sz="1042" b="1" dirty="0">
                <a:solidFill>
                  <a:srgbClr val="FFFFFF"/>
                </a:solidFill>
                <a:latin typeface="Montserrat"/>
                <a:cs typeface="Montserrat"/>
              </a:rPr>
              <a:t>Proteína de fusión (F)</a:t>
            </a:r>
          </a:p>
        </p:txBody>
      </p:sp>
      <p:cxnSp>
        <p:nvCxnSpPr>
          <p:cNvPr id="7" name="Elbow Connector 6">
            <a:extLst>
              <a:ext uri="{FF2B5EF4-FFF2-40B4-BE49-F238E27FC236}">
                <a16:creationId xmlns:a16="http://schemas.microsoft.com/office/drawing/2014/main" id="{F0B04890-6687-53A0-635F-F8A2BCAC56DF}"/>
              </a:ext>
            </a:extLst>
          </p:cNvPr>
          <p:cNvCxnSpPr>
            <a:cxnSpLocks/>
          </p:cNvCxnSpPr>
          <p:nvPr/>
        </p:nvCxnSpPr>
        <p:spPr>
          <a:xfrm flipV="1">
            <a:off x="9166225" y="1883802"/>
            <a:ext cx="940301" cy="151373"/>
          </a:xfrm>
          <a:prstGeom prst="bentConnector3">
            <a:avLst>
              <a:gd name="adj1" fmla="val 1040"/>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Footer Placeholder 57">
            <a:extLst>
              <a:ext uri="{FF2B5EF4-FFF2-40B4-BE49-F238E27FC236}">
                <a16:creationId xmlns:a16="http://schemas.microsoft.com/office/drawing/2014/main" id="{3560A8BE-F564-5028-2CDB-C72C6338F14A}"/>
              </a:ext>
            </a:extLst>
          </p:cNvPr>
          <p:cNvSpPr>
            <a:spLocks noGrp="1"/>
          </p:cNvSpPr>
          <p:nvPr>
            <p:ph type="ftr" sz="quarter" idx="3"/>
          </p:nvPr>
        </p:nvSpPr>
        <p:spPr>
          <a:xfrm>
            <a:off x="6866666" y="6548086"/>
            <a:ext cx="4873214" cy="173389"/>
          </a:xfrm>
        </p:spPr>
        <p:txBody>
          <a:bodyPr/>
          <a:lstStyle/>
          <a:p>
            <a:r>
              <a:rPr lang="es-419" dirty="0"/>
              <a:t>Diapositiva original elaborada por la Organización Mundial de la Salud y PATH. Enero de 2026</a:t>
            </a:r>
          </a:p>
        </p:txBody>
      </p:sp>
    </p:spTree>
    <p:extLst>
      <p:ext uri="{BB962C8B-B14F-4D97-AF65-F5344CB8AC3E}">
        <p14:creationId xmlns:p14="http://schemas.microsoft.com/office/powerpoint/2010/main" val="305064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pPr>
            <a:r>
              <a:rPr lang="es-419">
                <a:solidFill>
                  <a:srgbClr val="672672"/>
                </a:solidFill>
              </a:rPr>
              <a:t>Los mayores riesgos del VSR se dan en los niños más pequeños</a:t>
            </a:r>
          </a:p>
        </p:txBody>
      </p:sp>
      <p:grpSp>
        <p:nvGrpSpPr>
          <p:cNvPr id="21" name="object 21"/>
          <p:cNvGrpSpPr/>
          <p:nvPr/>
        </p:nvGrpSpPr>
        <p:grpSpPr>
          <a:xfrm>
            <a:off x="1910639" y="2627207"/>
            <a:ext cx="9387946" cy="152929"/>
            <a:chOff x="2292766" y="3152648"/>
            <a:chExt cx="11265535" cy="183515"/>
          </a:xfrm>
        </p:grpSpPr>
        <p:sp>
          <p:nvSpPr>
            <p:cNvPr id="22" name="object 22"/>
            <p:cNvSpPr/>
            <p:nvPr/>
          </p:nvSpPr>
          <p:spPr>
            <a:xfrm>
              <a:off x="2635504"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23" name="object 23"/>
            <p:cNvSpPr/>
            <p:nvPr/>
          </p:nvSpPr>
          <p:spPr>
            <a:xfrm>
              <a:off x="5118671"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24" name="object 24"/>
            <p:cNvSpPr/>
            <p:nvPr/>
          </p:nvSpPr>
          <p:spPr>
            <a:xfrm>
              <a:off x="7601837"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25" name="object 25"/>
            <p:cNvSpPr/>
            <p:nvPr/>
          </p:nvSpPr>
          <p:spPr>
            <a:xfrm>
              <a:off x="10085006"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26" name="object 26"/>
            <p:cNvSpPr/>
            <p:nvPr/>
          </p:nvSpPr>
          <p:spPr>
            <a:xfrm>
              <a:off x="12568174"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27" name="object 27"/>
            <p:cNvSpPr/>
            <p:nvPr/>
          </p:nvSpPr>
          <p:spPr>
            <a:xfrm>
              <a:off x="2292766" y="3329686"/>
              <a:ext cx="11265535" cy="0"/>
            </a:xfrm>
            <a:custGeom>
              <a:avLst/>
              <a:gdLst/>
              <a:ahLst/>
              <a:cxnLst/>
              <a:rect l="l" t="t" r="r" b="b"/>
              <a:pathLst>
                <a:path w="11265535">
                  <a:moveTo>
                    <a:pt x="0" y="0"/>
                  </a:moveTo>
                  <a:lnTo>
                    <a:pt x="11265408"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grpSp>
      <p:sp>
        <p:nvSpPr>
          <p:cNvPr id="28" name="object 28"/>
          <p:cNvSpPr txBox="1"/>
          <p:nvPr/>
        </p:nvSpPr>
        <p:spPr>
          <a:xfrm>
            <a:off x="1900055" y="6378575"/>
            <a:ext cx="4128558" cy="138863"/>
          </a:xfrm>
          <a:prstGeom prst="rect">
            <a:avLst/>
          </a:prstGeom>
        </p:spPr>
        <p:txBody>
          <a:bodyPr vert="horz" wrap="square" lIns="0" tIns="10583" rIns="0" bIns="0" rtlCol="0">
            <a:spAutoFit/>
          </a:bodyPr>
          <a:lstStyle/>
          <a:p>
            <a:pPr marL="10583">
              <a:spcBef>
                <a:spcPts val="83"/>
              </a:spcBef>
            </a:pPr>
            <a:r>
              <a:rPr lang="es-419" sz="833">
                <a:solidFill>
                  <a:srgbClr val="231F20"/>
                </a:solidFill>
                <a:latin typeface="Corbel" panose="020B0503020204020204" pitchFamily="34" charset="0"/>
                <a:cs typeface="WorkSans-Light"/>
              </a:rPr>
              <a:t>Referencia: Grupo de estudio PERCH. </a:t>
            </a:r>
            <a:r>
              <a:rPr lang="es-419" sz="833" i="1">
                <a:solidFill>
                  <a:srgbClr val="231F20"/>
                </a:solidFill>
                <a:latin typeface="Corbel" panose="020B0503020204020204" pitchFamily="34" charset="0"/>
                <a:cs typeface="WorkSans-Light"/>
              </a:rPr>
              <a:t>Lancet</a:t>
            </a:r>
            <a:r>
              <a:rPr lang="es-419" sz="833">
                <a:solidFill>
                  <a:srgbClr val="231F20"/>
                </a:solidFill>
                <a:latin typeface="Corbel" panose="020B0503020204020204" pitchFamily="34" charset="0"/>
                <a:cs typeface="WorkSans-Light"/>
              </a:rPr>
              <a:t>. 2019.</a:t>
            </a:r>
          </a:p>
        </p:txBody>
      </p:sp>
      <p:sp>
        <p:nvSpPr>
          <p:cNvPr id="30" name="object 30"/>
          <p:cNvSpPr/>
          <p:nvPr/>
        </p:nvSpPr>
        <p:spPr>
          <a:xfrm>
            <a:off x="2190750" y="2928620"/>
            <a:ext cx="2137833" cy="2881842"/>
          </a:xfrm>
          <a:custGeom>
            <a:avLst/>
            <a:gdLst/>
            <a:ahLst/>
            <a:cxnLst/>
            <a:rect l="l" t="t" r="r" b="b"/>
            <a:pathLst>
              <a:path w="2565400" h="3458209">
                <a:moveTo>
                  <a:pt x="2564892" y="0"/>
                </a:moveTo>
                <a:lnTo>
                  <a:pt x="0" y="0"/>
                </a:lnTo>
                <a:lnTo>
                  <a:pt x="0" y="3457955"/>
                </a:lnTo>
                <a:lnTo>
                  <a:pt x="2564892" y="3457955"/>
                </a:lnTo>
                <a:lnTo>
                  <a:pt x="2564892" y="0"/>
                </a:lnTo>
                <a:close/>
              </a:path>
            </a:pathLst>
          </a:custGeom>
          <a:gradFill>
            <a:gsLst>
              <a:gs pos="0">
                <a:schemeClr val="bg1"/>
              </a:gs>
              <a:gs pos="100000">
                <a:schemeClr val="accent5"/>
              </a:gs>
            </a:gsLst>
            <a:lin ang="10800000" scaled="0"/>
          </a:gradFill>
        </p:spPr>
        <p:txBody>
          <a:bodyPr wrap="square" lIns="0" tIns="0" rIns="0" bIns="0" rtlCol="0"/>
          <a:lstStyle/>
          <a:p>
            <a:endParaRPr sz="1500">
              <a:latin typeface="Corbel" panose="020B0503020204020204" pitchFamily="34" charset="0"/>
            </a:endParaRPr>
          </a:p>
        </p:txBody>
      </p:sp>
      <p:sp>
        <p:nvSpPr>
          <p:cNvPr id="31" name="object 31"/>
          <p:cNvSpPr/>
          <p:nvPr/>
        </p:nvSpPr>
        <p:spPr>
          <a:xfrm>
            <a:off x="3733800" y="3241463"/>
            <a:ext cx="6843183" cy="1483254"/>
          </a:xfrm>
          <a:custGeom>
            <a:avLst/>
            <a:gdLst/>
            <a:ahLst/>
            <a:cxnLst/>
            <a:rect l="l" t="t" r="r" b="b"/>
            <a:pathLst>
              <a:path w="8211820" h="1779904">
                <a:moveTo>
                  <a:pt x="8211311" y="0"/>
                </a:moveTo>
                <a:lnTo>
                  <a:pt x="0" y="0"/>
                </a:lnTo>
                <a:lnTo>
                  <a:pt x="0" y="1779524"/>
                </a:lnTo>
                <a:lnTo>
                  <a:pt x="8211311" y="1779524"/>
                </a:lnTo>
                <a:lnTo>
                  <a:pt x="8211311" y="0"/>
                </a:lnTo>
                <a:close/>
              </a:path>
            </a:pathLst>
          </a:custGeom>
          <a:solidFill>
            <a:srgbClr val="231F20"/>
          </a:solidFill>
        </p:spPr>
        <p:txBody>
          <a:bodyPr wrap="square" lIns="0" tIns="0" rIns="0" bIns="0" rtlCol="0"/>
          <a:lstStyle/>
          <a:p>
            <a:endParaRPr sz="1500" dirty="0">
              <a:latin typeface="Corbel" panose="020B0503020204020204" pitchFamily="34" charset="0"/>
            </a:endParaRPr>
          </a:p>
        </p:txBody>
      </p:sp>
      <p:sp>
        <p:nvSpPr>
          <p:cNvPr id="35" name="object 35"/>
          <p:cNvSpPr txBox="1"/>
          <p:nvPr/>
        </p:nvSpPr>
        <p:spPr>
          <a:xfrm>
            <a:off x="3813807" y="2350711"/>
            <a:ext cx="903817" cy="222283"/>
          </a:xfrm>
          <a:prstGeom prst="rect">
            <a:avLst/>
          </a:prstGeom>
        </p:spPr>
        <p:txBody>
          <a:bodyPr vert="horz" wrap="square" lIns="0" tIns="10583" rIns="0" bIns="0" rtlCol="0">
            <a:spAutoFit/>
          </a:bodyPr>
          <a:lstStyle/>
          <a:p>
            <a:pPr marL="10583" algn="ctr">
              <a:spcBef>
                <a:spcPts val="83"/>
              </a:spcBef>
            </a:pPr>
            <a:r>
              <a:rPr lang="es-419" sz="1375" b="1">
                <a:solidFill>
                  <a:srgbClr val="D71E62"/>
                </a:solidFill>
                <a:latin typeface="Corbel" panose="020B0503020204020204" pitchFamily="34" charset="0"/>
                <a:cs typeface="Montserrat-ExtraBold"/>
              </a:rPr>
              <a:t>6 meses</a:t>
            </a:r>
          </a:p>
        </p:txBody>
      </p:sp>
      <p:sp>
        <p:nvSpPr>
          <p:cNvPr id="39" name="TextBox 38">
            <a:extLst>
              <a:ext uri="{FF2B5EF4-FFF2-40B4-BE49-F238E27FC236}">
                <a16:creationId xmlns:a16="http://schemas.microsoft.com/office/drawing/2014/main" id="{3CD52A98-0721-043D-9F26-445C0B277E24}"/>
              </a:ext>
            </a:extLst>
          </p:cNvPr>
          <p:cNvSpPr txBox="1"/>
          <p:nvPr/>
        </p:nvSpPr>
        <p:spPr>
          <a:xfrm>
            <a:off x="4052607" y="3231782"/>
            <a:ext cx="6286812" cy="1077218"/>
          </a:xfrm>
          <a:prstGeom prst="rect">
            <a:avLst/>
          </a:prstGeom>
          <a:noFill/>
        </p:spPr>
        <p:txBody>
          <a:bodyPr wrap="square" lIns="0" rIns="0">
            <a:spAutoFit/>
          </a:bodyPr>
          <a:lstStyle/>
          <a:p>
            <a:pPr algn="ctr"/>
            <a:r>
              <a:rPr lang="es-419" sz="4000" b="1" dirty="0">
                <a:solidFill>
                  <a:srgbClr val="D61E62"/>
                </a:solidFill>
                <a:effectLst/>
                <a:latin typeface="Corbel" panose="020B0503020204020204" pitchFamily="34" charset="0"/>
                <a:ea typeface="+mn-ea"/>
                <a:cs typeface="+mn-cs"/>
              </a:rPr>
              <a:t>1 </a:t>
            </a:r>
            <a:r>
              <a:rPr lang="es-419" sz="1600" b="1" dirty="0">
                <a:solidFill>
                  <a:schemeClr val="bg1"/>
                </a:solidFill>
                <a:effectLst/>
                <a:latin typeface="Corbel" panose="020B0503020204020204" pitchFamily="34" charset="0"/>
                <a:ea typeface="+mn-ea"/>
                <a:cs typeface="+mn-cs"/>
              </a:rPr>
              <a:t>DE CADA </a:t>
            </a:r>
            <a:r>
              <a:rPr kumimoji="0" lang="es-419" sz="4000" b="1" i="0" u="none" strike="noStrike" cap="none" normalizeH="0" baseline="0" noProof="0" dirty="0">
                <a:ln>
                  <a:noFill/>
                </a:ln>
                <a:solidFill>
                  <a:srgbClr val="D61E62"/>
                </a:solidFill>
                <a:effectLst/>
                <a:uLnTx/>
                <a:uFillTx/>
                <a:latin typeface="Corbel" panose="020B0503020204020204" pitchFamily="34" charset="0"/>
                <a:ea typeface="+mn-ea"/>
                <a:cs typeface="+mn-cs"/>
              </a:rPr>
              <a:t>28 </a:t>
            </a:r>
            <a:r>
              <a:rPr lang="es-419" sz="1600" b="1" dirty="0">
                <a:solidFill>
                  <a:schemeClr val="bg1"/>
                </a:solidFill>
                <a:effectLst/>
                <a:latin typeface="Corbel" panose="020B0503020204020204" pitchFamily="34" charset="0"/>
                <a:ea typeface="+mn-ea"/>
                <a:cs typeface="+mn-cs"/>
              </a:rPr>
              <a:t>MUERTES</a:t>
            </a:r>
          </a:p>
          <a:p>
            <a:pPr algn="ctr"/>
            <a:r>
              <a:rPr lang="es-419" sz="2400" b="1" dirty="0">
                <a:solidFill>
                  <a:schemeClr val="accent1"/>
                </a:solidFill>
                <a:latin typeface="Corbel" panose="020B0503020204020204" pitchFamily="34" charset="0"/>
              </a:rPr>
              <a:t>antes de</a:t>
            </a:r>
            <a:r>
              <a:rPr lang="es-419" sz="2400" b="1" dirty="0">
                <a:solidFill>
                  <a:schemeClr val="bg1"/>
                </a:solidFill>
                <a:latin typeface="Corbel" panose="020B0503020204020204" pitchFamily="34" charset="0"/>
              </a:rPr>
              <a:t> 6 meses de vida</a:t>
            </a:r>
            <a:r>
              <a:rPr lang="es-419" sz="2400" b="1" dirty="0">
                <a:solidFill>
                  <a:schemeClr val="accent1"/>
                </a:solidFill>
                <a:latin typeface="Corbel" panose="020B0503020204020204" pitchFamily="34" charset="0"/>
              </a:rPr>
              <a:t> se debe al VSR a nivel mundial</a:t>
            </a:r>
            <a:r>
              <a:rPr lang="es-419" sz="2400" b="1" baseline="30000" dirty="0">
                <a:solidFill>
                  <a:schemeClr val="bg1"/>
                </a:solidFill>
                <a:latin typeface="Corbel" panose="020B0503020204020204" pitchFamily="34" charset="0"/>
              </a:rPr>
              <a:t>1</a:t>
            </a:r>
          </a:p>
        </p:txBody>
      </p:sp>
      <p:sp>
        <p:nvSpPr>
          <p:cNvPr id="40" name="TextBox 39">
            <a:extLst>
              <a:ext uri="{FF2B5EF4-FFF2-40B4-BE49-F238E27FC236}">
                <a16:creationId xmlns:a16="http://schemas.microsoft.com/office/drawing/2014/main" id="{074B31E9-DE2F-B297-5F75-46FEA9E322FC}"/>
              </a:ext>
            </a:extLst>
          </p:cNvPr>
          <p:cNvSpPr txBox="1"/>
          <p:nvPr/>
        </p:nvSpPr>
        <p:spPr>
          <a:xfrm>
            <a:off x="4901289" y="4848119"/>
            <a:ext cx="4508204" cy="646331"/>
          </a:xfrm>
          <a:prstGeom prst="rect">
            <a:avLst/>
          </a:prstGeom>
          <a:noFill/>
        </p:spPr>
        <p:txBody>
          <a:bodyPr wrap="square" lIns="0" rIns="0">
            <a:spAutoFit/>
          </a:bodyPr>
          <a:lstStyle/>
          <a:p>
            <a:pPr algn="ctr"/>
            <a:r>
              <a:rPr lang="es-419">
                <a:latin typeface="Corbel" panose="020B0503020204020204" pitchFamily="34" charset="0"/>
              </a:rPr>
              <a:t>Más grave en los primeros meses de vida debido a que las vías respiratorias pequeñas se obstruyen con facilidad.</a:t>
            </a:r>
          </a:p>
        </p:txBody>
      </p:sp>
      <p:pic>
        <p:nvPicPr>
          <p:cNvPr id="44" name="Picture 43" descr="Icon&#10;&#10;Description automatically generated">
            <a:extLst>
              <a:ext uri="{FF2B5EF4-FFF2-40B4-BE49-F238E27FC236}">
                <a16:creationId xmlns:a16="http://schemas.microsoft.com/office/drawing/2014/main" id="{A5229F11-4C6E-CB05-96D7-DB74AA3982F4}"/>
              </a:ext>
            </a:extLst>
          </p:cNvPr>
          <p:cNvPicPr>
            <a:picLocks noChangeAspect="1"/>
          </p:cNvPicPr>
          <p:nvPr/>
        </p:nvPicPr>
        <p:blipFill>
          <a:blip r:embed="rId3"/>
          <a:stretch>
            <a:fillRect/>
          </a:stretch>
        </p:blipFill>
        <p:spPr>
          <a:xfrm>
            <a:off x="2047246" y="1961479"/>
            <a:ext cx="287007" cy="554220"/>
          </a:xfrm>
          <a:prstGeom prst="rect">
            <a:avLst/>
          </a:prstGeom>
        </p:spPr>
      </p:pic>
      <p:pic>
        <p:nvPicPr>
          <p:cNvPr id="45" name="Picture 44" descr="Icon&#10;&#10;Description automatically generated">
            <a:extLst>
              <a:ext uri="{FF2B5EF4-FFF2-40B4-BE49-F238E27FC236}">
                <a16:creationId xmlns:a16="http://schemas.microsoft.com/office/drawing/2014/main" id="{6839AA48-1A69-C99C-A91A-840FC1A8D7FD}"/>
              </a:ext>
            </a:extLst>
          </p:cNvPr>
          <p:cNvPicPr>
            <a:picLocks noChangeAspect="1"/>
          </p:cNvPicPr>
          <p:nvPr/>
        </p:nvPicPr>
        <p:blipFill>
          <a:blip r:embed="rId4"/>
          <a:stretch>
            <a:fillRect/>
          </a:stretch>
        </p:blipFill>
        <p:spPr>
          <a:xfrm>
            <a:off x="4008243" y="1873642"/>
            <a:ext cx="514633" cy="484943"/>
          </a:xfrm>
          <a:prstGeom prst="rect">
            <a:avLst/>
          </a:prstGeom>
        </p:spPr>
      </p:pic>
      <p:pic>
        <p:nvPicPr>
          <p:cNvPr id="46" name="Picture 45" descr="Icon&#10;&#10;Description automatically generated">
            <a:extLst>
              <a:ext uri="{FF2B5EF4-FFF2-40B4-BE49-F238E27FC236}">
                <a16:creationId xmlns:a16="http://schemas.microsoft.com/office/drawing/2014/main" id="{C7A50474-BC70-B150-FCFD-F1F9B3FA1042}"/>
              </a:ext>
            </a:extLst>
          </p:cNvPr>
          <p:cNvPicPr>
            <a:picLocks noChangeAspect="1"/>
          </p:cNvPicPr>
          <p:nvPr/>
        </p:nvPicPr>
        <p:blipFill>
          <a:blip r:embed="rId5"/>
          <a:stretch>
            <a:fillRect/>
          </a:stretch>
        </p:blipFill>
        <p:spPr>
          <a:xfrm>
            <a:off x="10127091" y="1479867"/>
            <a:ext cx="692775" cy="1039163"/>
          </a:xfrm>
          <a:prstGeom prst="rect">
            <a:avLst/>
          </a:prstGeom>
        </p:spPr>
      </p:pic>
      <p:pic>
        <p:nvPicPr>
          <p:cNvPr id="47" name="Picture 46" descr="Icon&#10;&#10;Description automatically generated">
            <a:extLst>
              <a:ext uri="{FF2B5EF4-FFF2-40B4-BE49-F238E27FC236}">
                <a16:creationId xmlns:a16="http://schemas.microsoft.com/office/drawing/2014/main" id="{ACCD819B-23A7-5A04-883A-0BDDA1836BBC}"/>
              </a:ext>
            </a:extLst>
          </p:cNvPr>
          <p:cNvPicPr>
            <a:picLocks noChangeAspect="1"/>
          </p:cNvPicPr>
          <p:nvPr/>
        </p:nvPicPr>
        <p:blipFill>
          <a:blip r:embed="rId6"/>
          <a:stretch>
            <a:fillRect/>
          </a:stretch>
        </p:blipFill>
        <p:spPr>
          <a:xfrm>
            <a:off x="6103626" y="1822086"/>
            <a:ext cx="475046" cy="722466"/>
          </a:xfrm>
          <a:prstGeom prst="rect">
            <a:avLst/>
          </a:prstGeom>
        </p:spPr>
      </p:pic>
      <p:pic>
        <p:nvPicPr>
          <p:cNvPr id="48" name="Picture 47" descr="Icon&#10;&#10;Description automatically generated">
            <a:extLst>
              <a:ext uri="{FF2B5EF4-FFF2-40B4-BE49-F238E27FC236}">
                <a16:creationId xmlns:a16="http://schemas.microsoft.com/office/drawing/2014/main" id="{3FD1A046-BEA2-B2E0-A2E3-7B8E90F52EF0}"/>
              </a:ext>
            </a:extLst>
          </p:cNvPr>
          <p:cNvPicPr>
            <a:picLocks noChangeAspect="1"/>
          </p:cNvPicPr>
          <p:nvPr/>
        </p:nvPicPr>
        <p:blipFill>
          <a:blip r:embed="rId7"/>
          <a:stretch>
            <a:fillRect/>
          </a:stretch>
        </p:blipFill>
        <p:spPr>
          <a:xfrm>
            <a:off x="8062732" y="1688994"/>
            <a:ext cx="682879" cy="851124"/>
          </a:xfrm>
          <a:prstGeom prst="rect">
            <a:avLst/>
          </a:prstGeom>
        </p:spPr>
      </p:pic>
      <p:sp>
        <p:nvSpPr>
          <p:cNvPr id="3" name="Footer Placeholder 57">
            <a:extLst>
              <a:ext uri="{FF2B5EF4-FFF2-40B4-BE49-F238E27FC236}">
                <a16:creationId xmlns:a16="http://schemas.microsoft.com/office/drawing/2014/main" id="{691D46EC-1DC4-192A-1D9C-48FF9EBAC3C5}"/>
              </a:ext>
            </a:extLst>
          </p:cNvPr>
          <p:cNvSpPr>
            <a:spLocks noGrp="1"/>
          </p:cNvSpPr>
          <p:nvPr>
            <p:ph type="ftr" sz="quarter" idx="3"/>
          </p:nvPr>
        </p:nvSpPr>
        <p:spPr>
          <a:xfrm>
            <a:off x="6866666" y="6548086"/>
            <a:ext cx="4873214" cy="173389"/>
          </a:xfrm>
        </p:spPr>
        <p:txBody>
          <a:bodyPr/>
          <a:lstStyle/>
          <a:p>
            <a:r>
              <a:rPr lang="es-419" dirty="0"/>
              <a:t>Diapositiva original elaborada por la Organización Mundial de la Salud y PATH. Enero de 2026</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ntroductio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ase Burde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coming Products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oad to Preventio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11943</Words>
  <Application>Microsoft Office PowerPoint</Application>
  <PresentationFormat>Widescreen</PresentationFormat>
  <Paragraphs>802</Paragraphs>
  <Slides>34</Slides>
  <Notes>31</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34</vt:i4>
      </vt:variant>
    </vt:vector>
  </HeadingPairs>
  <TitlesOfParts>
    <vt:vector size="57" baseType="lpstr">
      <vt:lpstr>Aptos</vt:lpstr>
      <vt:lpstr>Arial</vt:lpstr>
      <vt:lpstr>Arial Narrow</vt:lpstr>
      <vt:lpstr>Calibri</vt:lpstr>
      <vt:lpstr>Corbel</vt:lpstr>
      <vt:lpstr>Courier New</vt:lpstr>
      <vt:lpstr>Invention</vt:lpstr>
      <vt:lpstr>Montserrat</vt:lpstr>
      <vt:lpstr>Montserrat Light</vt:lpstr>
      <vt:lpstr>Montserrat Medium</vt:lpstr>
      <vt:lpstr>Montserrat-SemiBold</vt:lpstr>
      <vt:lpstr>Open Sans</vt:lpstr>
      <vt:lpstr>Poppins</vt:lpstr>
      <vt:lpstr>Segoe UI</vt:lpstr>
      <vt:lpstr>Shaker 2 Lancet Regular</vt:lpstr>
      <vt:lpstr>Symbol</vt:lpstr>
      <vt:lpstr>Times New Roman</vt:lpstr>
      <vt:lpstr>Wingdings</vt:lpstr>
      <vt:lpstr>WorkSans-Light</vt:lpstr>
      <vt:lpstr>Introduction Section</vt:lpstr>
      <vt:lpstr>Disease Burden Section</vt:lpstr>
      <vt:lpstr>Incoming Products Section</vt:lpstr>
      <vt:lpstr>Road to Prevention Section</vt:lpstr>
      <vt:lpstr>Ampliación del acceso a la prevención del VIRUS SINCITIAL RESPIRATORIO</vt:lpstr>
      <vt:lpstr>¿Por qué focalizarse en el virus sincitial respiratorio (VSR)? ¿Y por qué ahora?</vt:lpstr>
      <vt:lpstr>Agenda</vt:lpstr>
      <vt:lpstr>La carga de la enfermedad por el VSR:</vt:lpstr>
      <vt:lpstr>La neumonía es la primera causa de mortalidad infantil en el mundo</vt:lpstr>
      <vt:lpstr>Carga global anual de enfermedad pediátrica por VSR (&lt; 5 años de edad)</vt:lpstr>
      <vt:lpstr>¿Qué es el VSR?</vt:lpstr>
      <vt:lpstr>Acerca del virus</vt:lpstr>
      <vt:lpstr>Los mayores riesgos del VSR se dan en los niños más pequeños</vt:lpstr>
      <vt:lpstr>El 98 % de las muertes pediátricas por VSR se produce en economías de ingresos bajos y medios1</vt:lpstr>
      <vt:lpstr>Pruebas y vigilancia: situación actual</vt:lpstr>
      <vt:lpstr>Tratamiento y prevención actuales para lactantes de corta edad</vt:lpstr>
      <vt:lpstr>Estudio PERCH (Grupo de Estudio sobre la Etiología de la Neumonía para la Salud Infantil) Las 10 causas principales de neumonía grave antes de los 5 años en 7 países de África y Asia</vt:lpstr>
      <vt:lpstr>Estudio sobre la Etiología de las Infecciones Neonatales en el Sur de Asia (ANISA, por sus siglas en inglés) Las 10 causas principales de infecciones graves adquiridas en la comunidad en neonatos de 3 países del sur de Asia</vt:lpstr>
      <vt:lpstr>Las estrategias de prevención del VSR deben tener en cuenta la estacionalidad La actividad estacional del virus se observa en muchas zonas del mundo, pero en otras puede durar todo el año.1</vt:lpstr>
      <vt:lpstr>La enfermedad por VSR pone a prueba los sistemas sanitarios y los medios de subsistencia</vt:lpstr>
      <vt:lpstr>Nuevos productos de prevención</vt:lpstr>
      <vt:lpstr>Una nueva esperanza para prevenir el VSR en los lactantes: el renacimiento del desarrollo de productos</vt:lpstr>
      <vt:lpstr>Nuevos productos para la prevención en los primeros años de vida</vt:lpstr>
      <vt:lpstr>La protección materna de la vacuna contra el VSR sigue siendo alta hasta 6 meses después del nacimiento Resultados del estudio clínico de fase 3</vt:lpstr>
      <vt:lpstr>mAb de acción prolongada (nirsevimab) altamente protector contra la enfermedad por VSR en lactantes a los 150 días </vt:lpstr>
      <vt:lpstr>Otro mAb de acción prolongada contra el VSR: clesrovimab (Merck/MSD) La protección aumenta a medida que aumenta la gravedad de la enfermedad</vt:lpstr>
      <vt:lpstr>Disponibilidad de productos de inmunización contra el VSR para los países elegibles para Gavi</vt:lpstr>
      <vt:lpstr>El camino hacia la prevención del VSR:</vt:lpstr>
      <vt:lpstr>El acceso mundial depende del apoyo de Gavi, la Alianza para las Vacunas</vt:lpstr>
      <vt:lpstr>La distribución de productos dependerá de la coordinación entre dos plataformas</vt:lpstr>
      <vt:lpstr>Consideraciones programáticas: ventajas</vt:lpstr>
      <vt:lpstr>Consideraciones programáticas: retos</vt:lpstr>
      <vt:lpstr>Incorporación del VSR como nueva enfermedad a la agenda de la salud pública</vt:lpstr>
      <vt:lpstr>Llegar al impacto en la salud pública</vt:lpstr>
      <vt:lpstr>Toma de decisiones y aplicación en los países</vt:lpstr>
      <vt:lpstr>Se está avanzando, pero hay que seguir trabajando</vt:lpstr>
      <vt:lpstr>¿Qué pueden hacer ahora los países?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249</cp:revision>
  <dcterms:created xsi:type="dcterms:W3CDTF">2022-11-28T19:56:04Z</dcterms:created>
  <dcterms:modified xsi:type="dcterms:W3CDTF">2026-01-26T20:48:25Z</dcterms:modified>
</cp:coreProperties>
</file>