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3"/>
  </p:notesMasterIdLst>
  <p:sldIdLst>
    <p:sldId id="271" r:id="rId2"/>
    <p:sldId id="2147470000" r:id="rId3"/>
    <p:sldId id="262" r:id="rId4"/>
    <p:sldId id="2147469996" r:id="rId5"/>
    <p:sldId id="273" r:id="rId6"/>
    <p:sldId id="2147470001" r:id="rId7"/>
    <p:sldId id="1905" r:id="rId8"/>
    <p:sldId id="2147470002" r:id="rId9"/>
    <p:sldId id="265" r:id="rId10"/>
    <p:sldId id="2147469998" r:id="rId11"/>
    <p:sldId id="2147469999" r:id="rId12"/>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MGXC7nuAjRGrvXCcAVx/ZA==" hashData="NnmQVSTQVkep9KnT6b6EndSHgPj67v8q9jfiX3RvgxgWgbJlNdJopoKZIIehyIZw59ayGOgFKptdiL0UQWBqKQ=="/>
  <p:extLst>
    <p:ext uri="{521415D9-36F7-43E2-AB2F-B90AF26B5E84}">
      <p14:sectionLst xmlns:p14="http://schemas.microsoft.com/office/powerpoint/2010/main">
        <p14:section name="Default Section" id="{9E90A502-766C-43B7-971E-582B527E2AA0}">
          <p14:sldIdLst>
            <p14:sldId id="271"/>
            <p14:sldId id="2147470000"/>
            <p14:sldId id="262"/>
            <p14:sldId id="2147469996"/>
            <p14:sldId id="273"/>
            <p14:sldId id="2147470001"/>
            <p14:sldId id="1905"/>
            <p14:sldId id="2147470002"/>
            <p14:sldId id="265"/>
            <p14:sldId id="2147469998"/>
            <p14:sldId id="214746999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92BB91-EDC0-4F71-850F-0ADB0C0847C1}" v="9" dt="2026-02-09T16:54:59.2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70" autoAdjust="0"/>
    <p:restoredTop sz="76248" autoAdjust="0"/>
  </p:normalViewPr>
  <p:slideViewPr>
    <p:cSldViewPr snapToGrid="0">
      <p:cViewPr varScale="1">
        <p:scale>
          <a:sx n="81" d="100"/>
          <a:sy n="81" d="100"/>
        </p:scale>
        <p:origin x="2226" y="96"/>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7052"/>
    </p:cViewPr>
  </p:sorterViewPr>
  <p:notesViewPr>
    <p:cSldViewPr snapToGrid="0">
      <p:cViewPr varScale="1">
        <p:scale>
          <a:sx n="48" d="100"/>
          <a:sy n="48" d="100"/>
        </p:scale>
        <p:origin x="268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9BF4386B-C7CE-4E04-A8EB-B5467AEC34A0}" type="datetimeFigureOut">
              <a:rPr lang="en-US" smtClean="0"/>
              <a:t>2/9/2026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AB9A2D67-68D5-477C-8DEF-6F5AD594CE4A}" type="slidenum">
              <a:rPr lang="en-US" smtClean="0"/>
              <a:t>‹#›</a:t>
            </a:fld>
            <a:endParaRPr lang="en-US"/>
          </a:p>
        </p:txBody>
      </p:sp>
    </p:spTree>
    <p:extLst>
      <p:ext uri="{BB962C8B-B14F-4D97-AF65-F5344CB8AC3E}">
        <p14:creationId xmlns:p14="http://schemas.microsoft.com/office/powerpoint/2010/main" val="446234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9A2D67-68D5-477C-8DEF-6F5AD594CE4A}" type="slidenum">
              <a:rPr lang="en-US" smtClean="0"/>
              <a:t>1</a:t>
            </a:fld>
            <a:endParaRPr lang="en-US"/>
          </a:p>
        </p:txBody>
      </p:sp>
    </p:spTree>
    <p:extLst>
      <p:ext uri="{BB962C8B-B14F-4D97-AF65-F5344CB8AC3E}">
        <p14:creationId xmlns:p14="http://schemas.microsoft.com/office/powerpoint/2010/main" val="6682596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lnSpc>
                <a:spcPct val="107000"/>
              </a:lnSpc>
              <a:buFont typeface="Arial" panose="020B0604020202020204" pitchFamily="34" charset="0"/>
              <a:buChar char="•"/>
            </a:pPr>
            <a:r>
              <a:rPr lang="en-US" sz="1100" dirty="0">
                <a:ea typeface="Calibri" panose="020F0502020204030204" pitchFamily="34" charset="0"/>
                <a:cs typeface="Times New Roman" panose="02020603050405020304" pitchFamily="18" charset="0"/>
              </a:rPr>
              <a:t>Current treatment measures are limited to supportive care.</a:t>
            </a:r>
          </a:p>
          <a:p>
            <a:pPr marL="176679" indent="-176679">
              <a:lnSpc>
                <a:spcPct val="107000"/>
              </a:lnSpc>
              <a:buFont typeface="Arial" panose="020B0604020202020204" pitchFamily="34" charset="0"/>
              <a:buChar char="•"/>
            </a:pPr>
            <a:r>
              <a:rPr lang="en-US" sz="1100" dirty="0">
                <a:ea typeface="Calibri" panose="020F0502020204030204" pitchFamily="34" charset="0"/>
                <a:cs typeface="Times New Roman" panose="02020603050405020304" pitchFamily="18" charset="0"/>
              </a:rPr>
              <a:t>Providing oxygen is the most important supportive care intervention.</a:t>
            </a:r>
          </a:p>
          <a:p>
            <a:pPr marL="176679" indent="-176679">
              <a:lnSpc>
                <a:spcPct val="107000"/>
              </a:lnSpc>
              <a:buFont typeface="Arial" panose="020B0604020202020204" pitchFamily="34" charset="0"/>
              <a:buChar char="•"/>
            </a:pPr>
            <a:r>
              <a:rPr lang="en-US" sz="1100" dirty="0">
                <a:ea typeface="Calibri" panose="020F0502020204030204" pitchFamily="34" charset="0"/>
                <a:cs typeface="Times New Roman" panose="02020603050405020304" pitchFamily="18" charset="0"/>
              </a:rPr>
              <a:t>Other supportive care tools include IV fluids for dehydration and acetaminophen (like </a:t>
            </a:r>
            <a:r>
              <a:rPr lang="en-US" sz="1100" dirty="0">
                <a:solidFill>
                  <a:srgbClr val="040C28"/>
                </a:solidFill>
              </a:rPr>
              <a:t>Paracetamol or Panadol) </a:t>
            </a:r>
            <a:r>
              <a:rPr lang="en-US" sz="1100" dirty="0">
                <a:ea typeface="Calibri" panose="020F0502020204030204" pitchFamily="34" charset="0"/>
                <a:cs typeface="Times New Roman" panose="02020603050405020304" pitchFamily="18" charset="0"/>
              </a:rPr>
              <a:t>to manage fever. </a:t>
            </a:r>
          </a:p>
          <a:p>
            <a:pPr marL="176679" indent="-176679">
              <a:lnSpc>
                <a:spcPct val="107000"/>
              </a:lnSpc>
              <a:buFont typeface="Arial" panose="020B0604020202020204" pitchFamily="34" charset="0"/>
              <a:buChar char="•"/>
            </a:pPr>
            <a:r>
              <a:rPr lang="en-US" sz="1100" dirty="0">
                <a:ea typeface="Calibri" panose="020F0502020204030204" pitchFamily="34" charset="0"/>
                <a:cs typeface="Times New Roman" panose="02020603050405020304" pitchFamily="18" charset="0"/>
              </a:rPr>
              <a:t>Important to keep babies warm, clean and closely observed</a:t>
            </a:r>
          </a:p>
          <a:p>
            <a:pPr marL="176679" indent="-176679">
              <a:lnSpc>
                <a:spcPct val="107000"/>
              </a:lnSpc>
              <a:buFont typeface="Arial" panose="020B0604020202020204" pitchFamily="34" charset="0"/>
              <a:buChar char="•"/>
            </a:pPr>
            <a:r>
              <a:rPr lang="en-US" sz="1100" dirty="0">
                <a:ea typeface="Calibri" panose="020F0502020204030204" pitchFamily="34" charset="0"/>
                <a:cs typeface="Times New Roman" panose="02020603050405020304" pitchFamily="18" charset="0"/>
              </a:rPr>
              <a:t>Overall, supportive care is complicated by scarce resources in many parts of the world.</a:t>
            </a:r>
          </a:p>
          <a:p>
            <a:pPr marL="647824" lvl="1" indent="-176679">
              <a:lnSpc>
                <a:spcPct val="107000"/>
              </a:lnSpc>
              <a:buFont typeface="Arial" panose="020B0604020202020204" pitchFamily="34" charset="0"/>
              <a:buChar char="•"/>
            </a:pPr>
            <a:r>
              <a:rPr lang="en-US" sz="1100" dirty="0">
                <a:ea typeface="Calibri" panose="020F0502020204030204" pitchFamily="34" charset="0"/>
                <a:cs typeface="Times New Roman" panose="02020603050405020304" pitchFamily="18" charset="0"/>
              </a:rPr>
              <a:t>No antiviral medications are licensed for RSV.</a:t>
            </a:r>
          </a:p>
          <a:p>
            <a:pPr marL="647824" lvl="1" indent="-176679" defTabSz="942289">
              <a:lnSpc>
                <a:spcPct val="107000"/>
              </a:lnSpc>
              <a:buFont typeface="Arial" panose="020B0604020202020204" pitchFamily="34" charset="0"/>
              <a:buChar char="•"/>
              <a:defRPr/>
            </a:pPr>
            <a:r>
              <a:rPr lang="en-US" sz="1100" dirty="0"/>
              <a:t>Neither steroids nor epinephrine/aerosolized adrenaline have proven to be helpful. </a:t>
            </a:r>
            <a:endParaRPr lang="en-US" sz="1100" dirty="0">
              <a:ea typeface="Calibri" panose="020F0502020204030204" pitchFamily="34" charset="0"/>
              <a:cs typeface="Times New Roman" panose="02020603050405020304" pitchFamily="18" charset="0"/>
            </a:endParaRPr>
          </a:p>
          <a:p>
            <a:pPr marL="647824" lvl="1" indent="-176679">
              <a:lnSpc>
                <a:spcPct val="107000"/>
              </a:lnSpc>
              <a:buFont typeface="Arial" panose="020B0604020202020204" pitchFamily="34" charset="0"/>
              <a:buChar char="•"/>
            </a:pPr>
            <a:r>
              <a:rPr lang="en-US" sz="1100" dirty="0">
                <a:ea typeface="Calibri" panose="020F0502020204030204" pitchFamily="34" charset="0"/>
                <a:cs typeface="Times New Roman" panose="02020603050405020304" pitchFamily="18" charset="0"/>
              </a:rPr>
              <a:t>Inappropriate antibiotic use to treat a widespread virus like RSV also compounds the growing crisis of antimicrobial resistance.</a:t>
            </a:r>
          </a:p>
          <a:p>
            <a:endParaRPr lang="en-US" dirty="0"/>
          </a:p>
        </p:txBody>
      </p:sp>
      <p:sp>
        <p:nvSpPr>
          <p:cNvPr id="4" name="Slide Number Placeholder 3"/>
          <p:cNvSpPr>
            <a:spLocks noGrp="1"/>
          </p:cNvSpPr>
          <p:nvPr>
            <p:ph type="sldNum" sz="quarter" idx="5"/>
          </p:nvPr>
        </p:nvSpPr>
        <p:spPr/>
        <p:txBody>
          <a:bodyPr/>
          <a:lstStyle/>
          <a:p>
            <a:fld id="{C690C06F-62DF-8C49-9437-5B6E342092F3}" type="slidenum">
              <a:rPr lang="en-US" smtClean="0"/>
              <a:t>10</a:t>
            </a:fld>
            <a:endParaRPr lang="en-US"/>
          </a:p>
        </p:txBody>
      </p:sp>
    </p:spTree>
    <p:extLst>
      <p:ext uri="{BB962C8B-B14F-4D97-AF65-F5344CB8AC3E}">
        <p14:creationId xmlns:p14="http://schemas.microsoft.com/office/powerpoint/2010/main" val="42878002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71145" lvl="1" defTabSz="942289">
              <a:defRPr/>
            </a:pPr>
            <a:r>
              <a:rPr lang="en-US" dirty="0"/>
              <a:t>RSV is the top cause of severe respiratory infections and hospitalizations in young infants—with </a:t>
            </a:r>
            <a:r>
              <a:rPr lang="en-US"/>
              <a:t>prevention interventions not </a:t>
            </a:r>
            <a:r>
              <a:rPr lang="en-US" dirty="0"/>
              <a:t>yet widely available. It’s also not well-known in all settings, despite the huge burden of illness it presents. In the face of that, it’s crucial that clinicians understand that: </a:t>
            </a:r>
          </a:p>
          <a:p>
            <a:pPr lvl="1"/>
            <a:endParaRPr lang="en-US" dirty="0"/>
          </a:p>
          <a:p>
            <a:pPr marL="647824" lvl="1" indent="-176679">
              <a:buFont typeface="Arial" panose="020B0604020202020204" pitchFamily="34" charset="0"/>
              <a:buChar char="•"/>
            </a:pPr>
            <a:r>
              <a:rPr lang="en-US" dirty="0"/>
              <a:t>RSV is typically mild but when it progresses to a lower respiratory tract infection—most common in infants under 6 months of age—it can be severe and lead to death. </a:t>
            </a:r>
          </a:p>
          <a:p>
            <a:pPr marL="647824" lvl="1" indent="-176679">
              <a:buFont typeface="Arial" panose="020B0604020202020204" pitchFamily="34" charset="0"/>
              <a:buChar char="•"/>
            </a:pPr>
            <a:r>
              <a:rPr lang="en-US" dirty="0"/>
              <a:t>RSV can be hard to distinguish from other respiratory illnesses based on symptoms alone. Any signs of lower respiratory illness should be evaluated by a medical professional, who can determine what type of treatment is best and whether hospitalization is needed. </a:t>
            </a:r>
          </a:p>
          <a:p>
            <a:pPr marL="647824" lvl="1" indent="-176679">
              <a:buFont typeface="Arial" panose="020B0604020202020204" pitchFamily="34" charset="0"/>
              <a:buChar char="•"/>
            </a:pPr>
            <a:r>
              <a:rPr lang="en-US" dirty="0"/>
              <a:t>Supportive care is critical to managing RSV disease, particularly when diagnostic tools are not accessible and while the global community waits for broader availability of preventative products like monoclonal antibodies and maternal vaccines. </a:t>
            </a:r>
          </a:p>
          <a:p>
            <a:pPr lvl="1"/>
            <a:endParaRPr lang="en-US" dirty="0"/>
          </a:p>
        </p:txBody>
      </p:sp>
      <p:sp>
        <p:nvSpPr>
          <p:cNvPr id="4" name="Slide Number Placeholder 3"/>
          <p:cNvSpPr>
            <a:spLocks noGrp="1"/>
          </p:cNvSpPr>
          <p:nvPr>
            <p:ph type="sldNum" sz="quarter" idx="5"/>
          </p:nvPr>
        </p:nvSpPr>
        <p:spPr/>
        <p:txBody>
          <a:bodyPr/>
          <a:lstStyle/>
          <a:p>
            <a:fld id="{AB9A2D67-68D5-477C-8DEF-6F5AD594CE4A}" type="slidenum">
              <a:rPr lang="en-US" smtClean="0"/>
              <a:t>11</a:t>
            </a:fld>
            <a:endParaRPr lang="en-US"/>
          </a:p>
        </p:txBody>
      </p:sp>
    </p:spTree>
    <p:extLst>
      <p:ext uri="{BB962C8B-B14F-4D97-AF65-F5344CB8AC3E}">
        <p14:creationId xmlns:p14="http://schemas.microsoft.com/office/powerpoint/2010/main" val="2759894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100" dirty="0">
                <a:solidFill>
                  <a:schemeClr val="tx1"/>
                </a:solidFill>
              </a:rPr>
              <a:t>RSV is the top cause of severe respiratory infections and hospitalizations in young infants—with prevention interventions not yet widely available. </a:t>
            </a:r>
          </a:p>
          <a:p>
            <a:pPr marL="171450" indent="-171450">
              <a:buFont typeface="Arial" panose="020B0604020202020204" pitchFamily="34" charset="0"/>
              <a:buChar char="•"/>
            </a:pPr>
            <a:r>
              <a:rPr lang="en-US" sz="1100" dirty="0">
                <a:solidFill>
                  <a:schemeClr val="tx1"/>
                </a:solidFill>
              </a:rPr>
              <a:t>To properly manage illness and inform communities about disease, clinicians need to know: What is RSV? What does RSV look like in young children? And how is RSV currently managed? </a:t>
            </a:r>
          </a:p>
        </p:txBody>
      </p:sp>
      <p:sp>
        <p:nvSpPr>
          <p:cNvPr id="4" name="Slide Number Placeholder 3"/>
          <p:cNvSpPr>
            <a:spLocks noGrp="1"/>
          </p:cNvSpPr>
          <p:nvPr>
            <p:ph type="sldNum" sz="quarter" idx="5"/>
          </p:nvPr>
        </p:nvSpPr>
        <p:spPr/>
        <p:txBody>
          <a:bodyPr/>
          <a:lstStyle/>
          <a:p>
            <a:fld id="{AB9A2D67-68D5-477C-8DEF-6F5AD594CE4A}" type="slidenum">
              <a:rPr lang="en-US" smtClean="0"/>
              <a:t>2</a:t>
            </a:fld>
            <a:endParaRPr lang="en-US"/>
          </a:p>
        </p:txBody>
      </p:sp>
    </p:spTree>
    <p:extLst>
      <p:ext uri="{BB962C8B-B14F-4D97-AF65-F5344CB8AC3E}">
        <p14:creationId xmlns:p14="http://schemas.microsoft.com/office/powerpoint/2010/main" val="2659141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4465" indent="-294465">
              <a:lnSpc>
                <a:spcPct val="107000"/>
              </a:lnSpc>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RSV is a virus that is easily spread throughout a community. </a:t>
            </a:r>
          </a:p>
          <a:p>
            <a:pPr marL="294465" indent="-294465">
              <a:lnSpc>
                <a:spcPct val="107000"/>
              </a:lnSpc>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Virtually everyone gets RSV at some point in their lives, usually by two years of age.</a:t>
            </a:r>
          </a:p>
          <a:p>
            <a:pPr marL="294465" indent="-294465">
              <a:lnSpc>
                <a:spcPct val="107000"/>
              </a:lnSpc>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RSV disease is often mild, like a cold, but can be severe (or deadly) for infants.</a:t>
            </a:r>
          </a:p>
          <a:p>
            <a:pPr marL="294465" indent="-294465">
              <a:lnSpc>
                <a:spcPct val="107000"/>
              </a:lnSpc>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Transmission can occur through sneezing, coughing, and transference from contaminated surfaces.</a:t>
            </a:r>
          </a:p>
          <a:p>
            <a:pPr marL="294465" indent="-294465">
              <a:lnSpc>
                <a:spcPct val="107000"/>
              </a:lnSpc>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Repeated infections can occur over a lifespan since infections induce only partial immunity</a:t>
            </a:r>
          </a:p>
          <a:p>
            <a:pPr marL="294465" indent="-294465">
              <a:lnSpc>
                <a:spcPct val="107000"/>
              </a:lnSpc>
              <a:spcAft>
                <a:spcPts val="824"/>
              </a:spcAft>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Although any child can get severely ill or hospitalized due to RSV, children are at highest risk if they are under 6 months of age, have co-morbidities like heart and lung disease and prematurity, or live in a socioeconomically disadvantaged area.</a:t>
            </a:r>
          </a:p>
        </p:txBody>
      </p:sp>
      <p:sp>
        <p:nvSpPr>
          <p:cNvPr id="4" name="Slide Number Placeholder 3"/>
          <p:cNvSpPr>
            <a:spLocks noGrp="1"/>
          </p:cNvSpPr>
          <p:nvPr>
            <p:ph type="sldNum" sz="quarter" idx="5"/>
          </p:nvPr>
        </p:nvSpPr>
        <p:spPr/>
        <p:txBody>
          <a:bodyPr/>
          <a:lstStyle/>
          <a:p>
            <a:fld id="{C690C06F-62DF-8C49-9437-5B6E342092F3}" type="slidenum">
              <a:rPr lang="en-US" smtClean="0"/>
              <a:t>3</a:t>
            </a:fld>
            <a:endParaRPr lang="en-US"/>
          </a:p>
        </p:txBody>
      </p:sp>
    </p:spTree>
    <p:extLst>
      <p:ext uri="{BB962C8B-B14F-4D97-AF65-F5344CB8AC3E}">
        <p14:creationId xmlns:p14="http://schemas.microsoft.com/office/powerpoint/2010/main" val="845819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defTabSz="942289">
              <a:buFont typeface="Arial" panose="020B0604020202020204" pitchFamily="34" charset="0"/>
              <a:buChar char="•"/>
              <a:defRPr/>
            </a:pPr>
            <a:r>
              <a:rPr lang="en-US" sz="1100" dirty="0"/>
              <a:t>RSV infects the respiratory epithelia cells of the upper and lower respiratory system and triggers a host inflammatory response. </a:t>
            </a:r>
          </a:p>
          <a:p>
            <a:pPr marL="176679" indent="-176679" defTabSz="942289">
              <a:buFont typeface="Arial" panose="020B0604020202020204" pitchFamily="34" charset="0"/>
              <a:buChar char="•"/>
              <a:defRPr/>
            </a:pPr>
            <a:r>
              <a:rPr lang="en-US" sz="1100" dirty="0"/>
              <a:t>Symptoms typically occur between 3 and 5 days after infection. Symptoms can last up to 10 days and viral shedding can occur for up to 2 weeks. </a:t>
            </a:r>
          </a:p>
          <a:p>
            <a:pPr marL="176679" indent="-176679">
              <a:buFont typeface="Arial" panose="020B0604020202020204" pitchFamily="34" charset="0"/>
              <a:buChar char="•"/>
            </a:pPr>
            <a:r>
              <a:rPr lang="en-US" sz="1100" dirty="0"/>
              <a:t>RSV infection in children is typically mild with upper respiratory symptoms similar to the common cold, such as runny nose, nasal congestion, earache, and low-grade fever.</a:t>
            </a:r>
          </a:p>
          <a:p>
            <a:pPr marL="176679" indent="-176679">
              <a:buFont typeface="Arial" panose="020B0604020202020204" pitchFamily="34" charset="0"/>
              <a:buChar char="•"/>
            </a:pPr>
            <a:r>
              <a:rPr lang="en-US" sz="1100" dirty="0"/>
              <a:t>RSV is much more serious if it becomes a lower respiratory infection.</a:t>
            </a:r>
          </a:p>
          <a:p>
            <a:pPr marL="647824" lvl="1" indent="-176679">
              <a:buFont typeface="Arial" panose="020B0604020202020204" pitchFamily="34" charset="0"/>
              <a:buChar char="•"/>
            </a:pPr>
            <a:r>
              <a:rPr lang="en-US" sz="1100" dirty="0"/>
              <a:t>Lower respiratory symptoms include coughing, wheezing, fast breathing, and apnea (or pauses in breathing).</a:t>
            </a:r>
          </a:p>
          <a:p>
            <a:pPr marL="647824" lvl="1" indent="-176679">
              <a:buFont typeface="Arial" panose="020B0604020202020204" pitchFamily="34" charset="0"/>
              <a:buChar char="•"/>
            </a:pPr>
            <a:r>
              <a:rPr lang="en-US" sz="1100" dirty="0"/>
              <a:t>Apnea most commonly affects very young infants.</a:t>
            </a:r>
          </a:p>
        </p:txBody>
      </p:sp>
      <p:sp>
        <p:nvSpPr>
          <p:cNvPr id="4" name="Slide Number Placeholder 3"/>
          <p:cNvSpPr>
            <a:spLocks noGrp="1"/>
          </p:cNvSpPr>
          <p:nvPr>
            <p:ph type="sldNum" sz="quarter" idx="5"/>
          </p:nvPr>
        </p:nvSpPr>
        <p:spPr/>
        <p:txBody>
          <a:bodyPr/>
          <a:lstStyle/>
          <a:p>
            <a:fld id="{AB9A2D67-68D5-477C-8DEF-6F5AD594CE4A}" type="slidenum">
              <a:rPr lang="en-US" smtClean="0"/>
              <a:t>4</a:t>
            </a:fld>
            <a:endParaRPr lang="en-US"/>
          </a:p>
        </p:txBody>
      </p:sp>
    </p:spTree>
    <p:extLst>
      <p:ext uri="{BB962C8B-B14F-4D97-AF65-F5344CB8AC3E}">
        <p14:creationId xmlns:p14="http://schemas.microsoft.com/office/powerpoint/2010/main" val="2929312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buFont typeface="Arial" panose="020B0604020202020204" pitchFamily="34" charset="0"/>
              <a:buChar char="•"/>
            </a:pPr>
            <a:r>
              <a:rPr lang="en-US" dirty="0"/>
              <a:t>RSV disease is much more likely to progress to the lower respiratory tract in infants due to their small airways.</a:t>
            </a:r>
          </a:p>
          <a:p>
            <a:pPr marL="176679" indent="-176679">
              <a:buFont typeface="Arial" panose="020B0604020202020204" pitchFamily="34" charset="0"/>
              <a:buChar char="•"/>
            </a:pPr>
            <a:r>
              <a:rPr lang="en-US" dirty="0"/>
              <a:t>One in five children may experience apnea and up to 85% will have fast breathing. Despite this, only a quarter of cases in young infants with lower respiratory tract infections will have low oxygen saturation.</a:t>
            </a:r>
          </a:p>
          <a:p>
            <a:pPr marL="176679" indent="-176679">
              <a:buFont typeface="Arial" panose="020B0604020202020204" pitchFamily="34" charset="0"/>
              <a:buChar char="•"/>
            </a:pPr>
            <a:r>
              <a:rPr lang="en-US" dirty="0"/>
              <a:t>Dehydration is also common in infants because they are unable to feed, experience nasal congestion, or have decreased appetites.</a:t>
            </a:r>
          </a:p>
          <a:p>
            <a:pPr marL="176679" indent="-176679">
              <a:buFont typeface="Arial" panose="020B0604020202020204" pitchFamily="34" charset="0"/>
              <a:buChar char="•"/>
            </a:pPr>
            <a:endParaRPr lang="en-US" sz="1100" dirty="0"/>
          </a:p>
        </p:txBody>
      </p:sp>
      <p:sp>
        <p:nvSpPr>
          <p:cNvPr id="4" name="Slide Number Placeholder 3"/>
          <p:cNvSpPr>
            <a:spLocks noGrp="1"/>
          </p:cNvSpPr>
          <p:nvPr>
            <p:ph type="sldNum" sz="quarter" idx="5"/>
          </p:nvPr>
        </p:nvSpPr>
        <p:spPr/>
        <p:txBody>
          <a:bodyPr/>
          <a:lstStyle/>
          <a:p>
            <a:fld id="{C690C06F-62DF-8C49-9437-5B6E342092F3}" type="slidenum">
              <a:rPr lang="en-US" smtClean="0"/>
              <a:t>5</a:t>
            </a:fld>
            <a:endParaRPr lang="en-US"/>
          </a:p>
        </p:txBody>
      </p:sp>
    </p:spTree>
    <p:extLst>
      <p:ext uri="{BB962C8B-B14F-4D97-AF65-F5344CB8AC3E}">
        <p14:creationId xmlns:p14="http://schemas.microsoft.com/office/powerpoint/2010/main" val="2468435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buFont typeface="Arial" panose="020B0604020202020204" pitchFamily="34" charset="0"/>
              <a:buChar char="•"/>
            </a:pPr>
            <a:r>
              <a:rPr lang="en-US" sz="1100" dirty="0"/>
              <a:t>A common complication of RSV includes bronchiolitis. This is caused by inflammation of the bronchioles, or small airways, which results in difficulty breathing and may include the presence of wheezing. </a:t>
            </a:r>
          </a:p>
          <a:p>
            <a:pPr marL="176679" indent="-176679">
              <a:buFont typeface="Arial" panose="020B0604020202020204" pitchFamily="34" charset="0"/>
              <a:buChar char="•"/>
            </a:pPr>
            <a:r>
              <a:rPr lang="en-US" sz="1100" dirty="0"/>
              <a:t>Clinically, bronchiolitis may appear as chest wall indrawing (retractions), faster breathing, nasal flaring, and/or change in lip color.</a:t>
            </a:r>
          </a:p>
          <a:p>
            <a:pPr marL="176679" indent="-176679">
              <a:buFont typeface="Arial" panose="020B0604020202020204" pitchFamily="34" charset="0"/>
              <a:buChar char="•"/>
            </a:pPr>
            <a:r>
              <a:rPr lang="en-US" sz="1100" dirty="0"/>
              <a:t>Another common complication of RSV is pneumonia, or inflammation of the lung with fluid often filling the air sacs or alveoli.</a:t>
            </a:r>
          </a:p>
          <a:p>
            <a:endParaRPr lang="en-US" sz="1100" dirty="0"/>
          </a:p>
          <a:p>
            <a:pPr marL="176679" indent="-176679">
              <a:buFont typeface="Arial" panose="020B0604020202020204" pitchFamily="34" charset="0"/>
              <a:buChar char="•"/>
            </a:pPr>
            <a:r>
              <a:rPr lang="en-US" sz="1100" dirty="0"/>
              <a:t>Many videos depicting what bronchiolitis and RSV in babies can look like are available online. This slide includes links to a couple of them, if helpful.</a:t>
            </a:r>
          </a:p>
        </p:txBody>
      </p:sp>
      <p:sp>
        <p:nvSpPr>
          <p:cNvPr id="4" name="Slide Number Placeholder 3"/>
          <p:cNvSpPr>
            <a:spLocks noGrp="1"/>
          </p:cNvSpPr>
          <p:nvPr>
            <p:ph type="sldNum" sz="quarter" idx="5"/>
          </p:nvPr>
        </p:nvSpPr>
        <p:spPr/>
        <p:txBody>
          <a:bodyPr/>
          <a:lstStyle/>
          <a:p>
            <a:fld id="{C690C06F-62DF-8C49-9437-5B6E342092F3}" type="slidenum">
              <a:rPr lang="en-US" smtClean="0"/>
              <a:t>6</a:t>
            </a:fld>
            <a:endParaRPr lang="en-US"/>
          </a:p>
        </p:txBody>
      </p:sp>
    </p:spTree>
    <p:extLst>
      <p:ext uri="{BB962C8B-B14F-4D97-AF65-F5344CB8AC3E}">
        <p14:creationId xmlns:p14="http://schemas.microsoft.com/office/powerpoint/2010/main" val="16322812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buFont typeface="Arial" panose="020B0604020202020204" pitchFamily="34" charset="0"/>
              <a:buChar char="•"/>
            </a:pPr>
            <a:r>
              <a:rPr lang="en-US" dirty="0">
                <a:solidFill>
                  <a:srgbClr val="080808"/>
                </a:solidFill>
                <a:latin typeface="mayo-sans"/>
              </a:rPr>
              <a:t>There are multiple signs that a child infected with RSV needs to seek medical attention, and the presence or severity of these can help clinicians determine whether a child should be hospitalized. </a:t>
            </a:r>
          </a:p>
          <a:p>
            <a:pPr marL="176679" indent="-176679">
              <a:buFont typeface="Arial" panose="020B0604020202020204" pitchFamily="34" charset="0"/>
              <a:buChar char="•"/>
            </a:pPr>
            <a:r>
              <a:rPr lang="en-US" dirty="0">
                <a:solidFill>
                  <a:srgbClr val="080808"/>
                </a:solidFill>
                <a:latin typeface="mayo-sans"/>
              </a:rPr>
              <a:t>Danger signs include issues with respiration such as,</a:t>
            </a:r>
          </a:p>
          <a:p>
            <a:pPr marL="647824" lvl="1" indent="-176679">
              <a:buFont typeface="Arial" panose="020B0604020202020204" pitchFamily="34" charset="0"/>
              <a:buChar char="•"/>
            </a:pPr>
            <a:r>
              <a:rPr lang="en-US" dirty="0">
                <a:solidFill>
                  <a:srgbClr val="080808"/>
                </a:solidFill>
                <a:latin typeface="mayo-sans"/>
              </a:rPr>
              <a:t>Difficulty breathing such that infant cannot easily cry.</a:t>
            </a:r>
          </a:p>
          <a:p>
            <a:pPr marL="647824" lvl="1" indent="-176679">
              <a:buFont typeface="Arial" panose="020B0604020202020204" pitchFamily="34" charset="0"/>
              <a:buChar char="•"/>
            </a:pPr>
            <a:r>
              <a:rPr lang="en-US" dirty="0">
                <a:solidFill>
                  <a:srgbClr val="080808"/>
                </a:solidFill>
                <a:latin typeface="mayo-sans"/>
              </a:rPr>
              <a:t>Rapid respiratory rate (in young infants, typically &gt;60 breaths/minute) </a:t>
            </a:r>
          </a:p>
          <a:p>
            <a:pPr marL="647824" lvl="1" indent="-176679" defTabSz="942289">
              <a:buFont typeface="Arial" panose="020B0604020202020204" pitchFamily="34" charset="0"/>
              <a:buChar char="•"/>
              <a:defRPr/>
            </a:pPr>
            <a:r>
              <a:rPr lang="en-US" dirty="0">
                <a:solidFill>
                  <a:srgbClr val="080808"/>
                </a:solidFill>
                <a:latin typeface="mayo-sans"/>
              </a:rPr>
              <a:t>Chest wall seems to suck inward when inhaling.</a:t>
            </a:r>
          </a:p>
          <a:p>
            <a:pPr marL="647824" lvl="1" indent="-176679" defTabSz="942289">
              <a:buFont typeface="Arial" panose="020B0604020202020204" pitchFamily="34" charset="0"/>
              <a:buChar char="•"/>
              <a:defRPr/>
            </a:pPr>
            <a:r>
              <a:rPr lang="en-US" dirty="0">
                <a:solidFill>
                  <a:srgbClr val="080808"/>
                </a:solidFill>
                <a:latin typeface="mayo-sans"/>
              </a:rPr>
              <a:t>Can hear wheezing or grunting from infants</a:t>
            </a:r>
          </a:p>
          <a:p>
            <a:pPr marL="176679" indent="-176679" defTabSz="942289">
              <a:buFont typeface="Arial" panose="020B0604020202020204" pitchFamily="34" charset="0"/>
              <a:buChar char="•"/>
              <a:defRPr/>
            </a:pPr>
            <a:r>
              <a:rPr lang="en-US" dirty="0">
                <a:solidFill>
                  <a:srgbClr val="080808"/>
                </a:solidFill>
                <a:latin typeface="mayo-sans"/>
              </a:rPr>
              <a:t>Other more general signs include</a:t>
            </a:r>
          </a:p>
          <a:p>
            <a:pPr marL="647824" lvl="1" indent="-176679">
              <a:buFont typeface="Arial" panose="020B0604020202020204" pitchFamily="34" charset="0"/>
              <a:buChar char="•"/>
            </a:pPr>
            <a:r>
              <a:rPr lang="en-US" dirty="0">
                <a:solidFill>
                  <a:srgbClr val="080808"/>
                </a:solidFill>
                <a:latin typeface="mayo-sans"/>
              </a:rPr>
              <a:t>Inability to drink or nurse due to breathing too fast</a:t>
            </a:r>
          </a:p>
          <a:p>
            <a:pPr marL="647824" lvl="1" indent="-176679">
              <a:buFont typeface="Arial" panose="020B0604020202020204" pitchFamily="34" charset="0"/>
              <a:buChar char="•"/>
            </a:pPr>
            <a:r>
              <a:rPr lang="en-US" dirty="0">
                <a:solidFill>
                  <a:srgbClr val="080808"/>
                </a:solidFill>
                <a:latin typeface="mayo-sans"/>
              </a:rPr>
              <a:t>Dehydration due to inability to feed</a:t>
            </a:r>
          </a:p>
          <a:p>
            <a:pPr marL="647824" lvl="1" indent="-176679">
              <a:buFont typeface="Arial" panose="020B0604020202020204" pitchFamily="34" charset="0"/>
              <a:buChar char="•"/>
            </a:pPr>
            <a:r>
              <a:rPr lang="en-US" dirty="0">
                <a:solidFill>
                  <a:srgbClr val="080808"/>
                </a:solidFill>
                <a:latin typeface="mayo-sans"/>
              </a:rPr>
              <a:t>Baby is weak or appears tired.</a:t>
            </a:r>
          </a:p>
          <a:p>
            <a:pPr marL="647824" lvl="1" indent="-176679">
              <a:buFont typeface="Arial" panose="020B0604020202020204" pitchFamily="34" charset="0"/>
              <a:buChar char="•"/>
            </a:pPr>
            <a:r>
              <a:rPr lang="en-US" dirty="0">
                <a:solidFill>
                  <a:srgbClr val="080808"/>
                </a:solidFill>
                <a:latin typeface="mayo-sans"/>
              </a:rPr>
              <a:t>May have grey or blue skin or blue fingernails due to low oxygen levels.</a:t>
            </a:r>
            <a:endParaRPr lang="en-US" dirty="0">
              <a:solidFill>
                <a:srgbClr val="080808"/>
              </a:solidFill>
              <a:highlight>
                <a:srgbClr val="FFFF00"/>
              </a:highlight>
              <a:latin typeface="mayo-sans"/>
            </a:endParaRPr>
          </a:p>
          <a:p>
            <a:pPr marL="176679" indent="-176679" defTabSz="942289">
              <a:buFont typeface="Arial" panose="020B0604020202020204" pitchFamily="34" charset="0"/>
              <a:buChar char="•"/>
              <a:defRPr/>
            </a:pPr>
            <a:r>
              <a:rPr lang="en-US" dirty="0">
                <a:solidFill>
                  <a:srgbClr val="080808"/>
                </a:solidFill>
                <a:latin typeface="mayo-sans"/>
              </a:rPr>
              <a:t>Physical examination of the young infant is very important. Despite the high percent of infants that experience rapid breathing (85%) as a symptom of lower respiratory tract infection, </a:t>
            </a:r>
            <a:r>
              <a:rPr lang="en-US" dirty="0"/>
              <a:t>only a quarter will present with low oxygen saturation—and, in fact, some who do have severe disease will even present with normal oxygen saturation—so it’s important to note that pulse oximetry cannot be used as a reliable diagnostic for severe disease.</a:t>
            </a:r>
            <a:endParaRPr lang="en-US" dirty="0">
              <a:solidFill>
                <a:srgbClr val="080808"/>
              </a:solidFill>
              <a:latin typeface="mayo-sans"/>
            </a:endParaRPr>
          </a:p>
          <a:p>
            <a:endParaRPr lang="en-US" dirty="0"/>
          </a:p>
        </p:txBody>
      </p:sp>
      <p:sp>
        <p:nvSpPr>
          <p:cNvPr id="4" name="Slide Number Placeholder 3"/>
          <p:cNvSpPr>
            <a:spLocks noGrp="1"/>
          </p:cNvSpPr>
          <p:nvPr>
            <p:ph type="sldNum" sz="quarter" idx="5"/>
          </p:nvPr>
        </p:nvSpPr>
        <p:spPr/>
        <p:txBody>
          <a:bodyPr/>
          <a:lstStyle/>
          <a:p>
            <a:fld id="{C690C06F-62DF-8C49-9437-5B6E342092F3}" type="slidenum">
              <a:rPr lang="en-US" smtClean="0"/>
              <a:t>7</a:t>
            </a:fld>
            <a:endParaRPr lang="en-US"/>
          </a:p>
        </p:txBody>
      </p:sp>
    </p:spTree>
    <p:extLst>
      <p:ext uri="{BB962C8B-B14F-4D97-AF65-F5344CB8AC3E}">
        <p14:creationId xmlns:p14="http://schemas.microsoft.com/office/powerpoint/2010/main" val="2215985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buFont typeface="Arial" panose="020B0604020202020204" pitchFamily="34" charset="0"/>
              <a:buChar char="•"/>
            </a:pPr>
            <a:r>
              <a:rPr lang="en-US" dirty="0"/>
              <a:t>Indeed, premature birth and underlying health issues such as heart and lung disease can increase the risk for severe RSV disease.</a:t>
            </a:r>
          </a:p>
          <a:p>
            <a:pPr marL="176679" indent="-176679">
              <a:buFont typeface="Arial" panose="020B0604020202020204" pitchFamily="34" charset="0"/>
              <a:buChar char="•"/>
            </a:pPr>
            <a:r>
              <a:rPr lang="en-US" dirty="0"/>
              <a:t>But most deaths globally and in low- and middle-income economies are in infants born full term and before 3 months of age.</a:t>
            </a:r>
          </a:p>
          <a:p>
            <a:pPr marL="176679" indent="-176679">
              <a:buFont typeface="Arial" panose="020B0604020202020204" pitchFamily="34" charset="0"/>
              <a:buChar char="•"/>
            </a:pPr>
            <a:r>
              <a:rPr lang="en-US" dirty="0"/>
              <a:t>Sadly, these infants most often die outside of the healthcare system.</a:t>
            </a:r>
          </a:p>
        </p:txBody>
      </p:sp>
      <p:sp>
        <p:nvSpPr>
          <p:cNvPr id="4" name="Slide Number Placeholder 3"/>
          <p:cNvSpPr>
            <a:spLocks noGrp="1"/>
          </p:cNvSpPr>
          <p:nvPr>
            <p:ph type="sldNum" sz="quarter" idx="5"/>
          </p:nvPr>
        </p:nvSpPr>
        <p:spPr/>
        <p:txBody>
          <a:bodyPr/>
          <a:lstStyle/>
          <a:p>
            <a:fld id="{AB9A2D67-68D5-477C-8DEF-6F5AD594CE4A}" type="slidenum">
              <a:rPr lang="en-US" smtClean="0"/>
              <a:t>8</a:t>
            </a:fld>
            <a:endParaRPr lang="en-US"/>
          </a:p>
        </p:txBody>
      </p:sp>
    </p:spTree>
    <p:extLst>
      <p:ext uri="{BB962C8B-B14F-4D97-AF65-F5344CB8AC3E}">
        <p14:creationId xmlns:p14="http://schemas.microsoft.com/office/powerpoint/2010/main" val="2588971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spcBef>
                <a:spcPts val="618"/>
              </a:spcBef>
              <a:buFont typeface="Arial" panose="020B0604020202020204" pitchFamily="34" charset="0"/>
              <a:buChar char="•"/>
            </a:pPr>
            <a:r>
              <a:rPr lang="en-US" sz="1100" dirty="0"/>
              <a:t>RSV shares symptoms with many other respiratory viruses like influenza, rhinovirus, and COVID-19, so diagnosis cannot be made by clinical signs and symptoms. Despite this, in many settings, bronchiolitis in young infants is a strong marker for RSV.</a:t>
            </a:r>
          </a:p>
          <a:p>
            <a:pPr marL="176679" indent="-176679">
              <a:spcBef>
                <a:spcPts val="618"/>
              </a:spcBef>
              <a:buFont typeface="Arial" panose="020B0604020202020204" pitchFamily="34" charset="0"/>
              <a:buChar char="•"/>
            </a:pPr>
            <a:r>
              <a:rPr lang="en-US" sz="1100" dirty="0"/>
              <a:t>Laboratory testing using rapid antigen tests or real time-polymerase chain reaction (RT-PCR) tests is needed to confirm an RSV diagnosis. </a:t>
            </a:r>
          </a:p>
          <a:p>
            <a:pPr marL="176679" indent="-176679">
              <a:spcBef>
                <a:spcPts val="618"/>
              </a:spcBef>
              <a:buFont typeface="Arial" panose="020B0604020202020204" pitchFamily="34" charset="0"/>
              <a:buChar char="•"/>
            </a:pPr>
            <a:r>
              <a:rPr lang="en-US" sz="1100" dirty="0"/>
              <a:t>Tests that detect antigen are less sensitive that RT-PCR tests, but PCR tests are not available in all settings, so rapid antigen testing is still an important diagnostic tool. </a:t>
            </a:r>
          </a:p>
          <a:p>
            <a:pPr marL="176679" indent="-176679" defTabSz="942289">
              <a:spcBef>
                <a:spcPts val="618"/>
              </a:spcBef>
              <a:buFont typeface="Arial" panose="020B0604020202020204" pitchFamily="34" charset="0"/>
              <a:buChar char="•"/>
              <a:defRPr/>
            </a:pPr>
            <a:r>
              <a:rPr lang="en-US" sz="1100" dirty="0"/>
              <a:t>Taking a test to determine whether one has RSV helps clinicians target treatment and may help curb inappropriate use of antibiotics, but tests may not be available in some settings.</a:t>
            </a:r>
          </a:p>
          <a:p>
            <a:pPr marL="176679" indent="-176679" defTabSz="942289">
              <a:spcBef>
                <a:spcPts val="618"/>
              </a:spcBef>
              <a:buFont typeface="Arial" panose="020B0604020202020204" pitchFamily="34" charset="0"/>
              <a:buChar char="•"/>
              <a:defRPr/>
            </a:pPr>
            <a:r>
              <a:rPr lang="en-US" sz="1100" dirty="0"/>
              <a:t>Diagnosing RSV can also help educate community members and health care workers alike about RSV, which in many settings is not a familiar or well-known disease. </a:t>
            </a:r>
          </a:p>
          <a:p>
            <a:pPr marL="176679" indent="-176679" defTabSz="942289">
              <a:spcBef>
                <a:spcPts val="618"/>
              </a:spcBef>
              <a:buFont typeface="Arial" panose="020B0604020202020204" pitchFamily="34" charset="0"/>
              <a:buChar char="•"/>
              <a:defRPr/>
            </a:pPr>
            <a:r>
              <a:rPr lang="en-US" sz="1100" dirty="0"/>
              <a:t>Testing can also help identify community outbreaks and refine the seasonality of virus circulation.</a:t>
            </a:r>
          </a:p>
          <a:p>
            <a:pPr marL="176679" indent="-176679" defTabSz="942289">
              <a:spcBef>
                <a:spcPts val="618"/>
              </a:spcBef>
              <a:buFont typeface="Arial" panose="020B0604020202020204" pitchFamily="34" charset="0"/>
              <a:buChar char="•"/>
              <a:defRPr/>
            </a:pPr>
            <a:r>
              <a:rPr lang="en-US" sz="1100" dirty="0"/>
              <a:t>Even without a test, providing supportive care is very important. </a:t>
            </a:r>
          </a:p>
          <a:p>
            <a:pPr marL="353358" indent="-353358">
              <a:spcBef>
                <a:spcPts val="618"/>
              </a:spcBef>
              <a:buFont typeface="Wingdings" panose="05000000000000000000" pitchFamily="2" charset="2"/>
              <a:buChar char="§"/>
            </a:pPr>
            <a:endParaRPr lang="en-US" dirty="0"/>
          </a:p>
        </p:txBody>
      </p:sp>
      <p:sp>
        <p:nvSpPr>
          <p:cNvPr id="4" name="Slide Number Placeholder 3"/>
          <p:cNvSpPr>
            <a:spLocks noGrp="1"/>
          </p:cNvSpPr>
          <p:nvPr>
            <p:ph type="sldNum" sz="quarter" idx="5"/>
          </p:nvPr>
        </p:nvSpPr>
        <p:spPr/>
        <p:txBody>
          <a:bodyPr/>
          <a:lstStyle/>
          <a:p>
            <a:fld id="{C690C06F-62DF-8C49-9437-5B6E342092F3}" type="slidenum">
              <a:rPr lang="en-US" smtClean="0"/>
              <a:t>9</a:t>
            </a:fld>
            <a:endParaRPr lang="en-US"/>
          </a:p>
        </p:txBody>
      </p:sp>
    </p:spTree>
    <p:extLst>
      <p:ext uri="{BB962C8B-B14F-4D97-AF65-F5344CB8AC3E}">
        <p14:creationId xmlns:p14="http://schemas.microsoft.com/office/powerpoint/2010/main" val="2277864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915ED-0DD0-7F09-7EA8-32A908AEE9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8DFE69-E7E5-7B25-F956-484278FDF0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F82B133F-43D9-A744-4760-29302776CDFF}"/>
              </a:ext>
            </a:extLst>
          </p:cNvPr>
          <p:cNvSpPr>
            <a:spLocks noGrp="1"/>
          </p:cNvSpPr>
          <p:nvPr>
            <p:ph type="ftr" sz="quarter" idx="3"/>
          </p:nvPr>
        </p:nvSpPr>
        <p:spPr>
          <a:xfrm>
            <a:off x="6866666" y="6548086"/>
            <a:ext cx="4873214" cy="173389"/>
          </a:xfrm>
          <a:prstGeom prst="rect">
            <a:avLst/>
          </a:prstGeom>
        </p:spPr>
        <p:txBody>
          <a:bodyPr vert="horz" lIns="91440" tIns="45720" rIns="91440" bIns="45720" rtlCol="0" anchor="ctr"/>
          <a:lstStyle>
            <a:lvl1pPr algn="r">
              <a:defRPr sz="800">
                <a:solidFill>
                  <a:schemeClr val="tx1">
                    <a:tint val="75000"/>
                  </a:schemeClr>
                </a:solidFill>
                <a:latin typeface="Corbel" panose="020B0503020204020204" pitchFamily="34" charset="0"/>
              </a:defRPr>
            </a:lvl1pPr>
          </a:lstStyle>
          <a:p>
            <a:r>
              <a:rPr lang="en-US"/>
              <a:t>Original slide developed by the World Health Organization and PATH</a:t>
            </a:r>
          </a:p>
        </p:txBody>
      </p:sp>
    </p:spTree>
    <p:extLst>
      <p:ext uri="{BB962C8B-B14F-4D97-AF65-F5344CB8AC3E}">
        <p14:creationId xmlns:p14="http://schemas.microsoft.com/office/powerpoint/2010/main" val="4107796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1C051E7-341E-472E-4F46-4145CC7BFDAE}"/>
              </a:ext>
            </a:extLst>
          </p:cNvPr>
          <p:cNvPicPr>
            <a:picLocks noChangeAspect="1"/>
          </p:cNvPicPr>
          <p:nvPr userDrawn="1"/>
        </p:nvPicPr>
        <p:blipFill>
          <a:blip r:embed="rId2"/>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57E1F4E-8DDC-1C51-AACD-8248E1D5A838}"/>
              </a:ext>
            </a:extLst>
          </p:cNvPr>
          <p:cNvSpPr>
            <a:spLocks noGrp="1"/>
          </p:cNvSpPr>
          <p:nvPr>
            <p:ph type="title"/>
          </p:nvPr>
        </p:nvSpPr>
        <p:spPr>
          <a:xfrm>
            <a:off x="831850" y="1183645"/>
            <a:ext cx="10515600" cy="2852737"/>
          </a:xfrm>
        </p:spPr>
        <p:txBody>
          <a:bodyPr anchor="b">
            <a:noAutofit/>
          </a:bodyPr>
          <a:lstStyle>
            <a:lvl1pPr>
              <a:defRPr sz="8800" b="0" i="0">
                <a:solidFill>
                  <a:schemeClr val="bg1"/>
                </a:solidFill>
                <a:latin typeface="Corbel" panose="020B0503020204020204" pitchFamily="34" charset="0"/>
              </a:defRPr>
            </a:lvl1pPr>
          </a:lstStyle>
          <a:p>
            <a:r>
              <a:rPr lang="en-US"/>
              <a:t>Click to edit Master title style</a:t>
            </a:r>
          </a:p>
        </p:txBody>
      </p:sp>
      <p:sp>
        <p:nvSpPr>
          <p:cNvPr id="3" name="Text Placeholder 2">
            <a:extLst>
              <a:ext uri="{FF2B5EF4-FFF2-40B4-BE49-F238E27FC236}">
                <a16:creationId xmlns:a16="http://schemas.microsoft.com/office/drawing/2014/main" id="{3EF7F6C3-D99F-D75A-97CA-8F80937F6220}"/>
              </a:ext>
            </a:extLst>
          </p:cNvPr>
          <p:cNvSpPr>
            <a:spLocks noGrp="1"/>
          </p:cNvSpPr>
          <p:nvPr>
            <p:ph type="body" idx="1"/>
          </p:nvPr>
        </p:nvSpPr>
        <p:spPr>
          <a:xfrm>
            <a:off x="831850" y="4188630"/>
            <a:ext cx="10515600" cy="1500187"/>
          </a:xfrm>
        </p:spPr>
        <p:txBody>
          <a:bodyPr>
            <a:noAutofit/>
          </a:bodyPr>
          <a:lstStyle>
            <a:lvl1pPr marL="0" indent="0">
              <a:buNone/>
              <a:defRPr sz="2400" b="0" i="0">
                <a:solidFill>
                  <a:schemeClr val="bg1"/>
                </a:solidFill>
                <a:latin typeface="Corbel" panose="020B05030202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278657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3591C-7A54-3257-02C4-3CCB17BDE6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8F8CE7-9C2A-9E96-E26F-AC7E492B78E0}"/>
              </a:ext>
            </a:extLst>
          </p:cNvPr>
          <p:cNvSpPr>
            <a:spLocks noGrp="1"/>
          </p:cNvSpPr>
          <p:nvPr>
            <p:ph sz="half" idx="1"/>
          </p:nvPr>
        </p:nvSpPr>
        <p:spPr>
          <a:xfrm>
            <a:off x="1224280" y="1465545"/>
            <a:ext cx="5181600" cy="50273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598F6D-2CF8-EE57-3E2D-8CA66F5B9F97}"/>
              </a:ext>
            </a:extLst>
          </p:cNvPr>
          <p:cNvSpPr>
            <a:spLocks noGrp="1"/>
          </p:cNvSpPr>
          <p:nvPr>
            <p:ph sz="half" idx="2"/>
          </p:nvPr>
        </p:nvSpPr>
        <p:spPr>
          <a:xfrm>
            <a:off x="6558280" y="1465545"/>
            <a:ext cx="5181600" cy="50273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35D4532-9478-4B04-12AA-F75F2F991D87}"/>
              </a:ext>
            </a:extLst>
          </p:cNvPr>
          <p:cNvSpPr>
            <a:spLocks noGrp="1"/>
          </p:cNvSpPr>
          <p:nvPr>
            <p:ph type="ftr" sz="quarter" idx="3"/>
          </p:nvPr>
        </p:nvSpPr>
        <p:spPr>
          <a:xfrm>
            <a:off x="6866666" y="6548086"/>
            <a:ext cx="4873214" cy="173389"/>
          </a:xfrm>
          <a:prstGeom prst="rect">
            <a:avLst/>
          </a:prstGeom>
        </p:spPr>
        <p:txBody>
          <a:bodyPr vert="horz" lIns="91440" tIns="45720" rIns="91440" bIns="45720" rtlCol="0" anchor="ctr"/>
          <a:lstStyle>
            <a:lvl1pPr algn="r">
              <a:defRPr sz="800">
                <a:solidFill>
                  <a:schemeClr val="tx1">
                    <a:tint val="75000"/>
                  </a:schemeClr>
                </a:solidFill>
                <a:latin typeface="Corbel" panose="020B0503020204020204" pitchFamily="34" charset="0"/>
              </a:defRPr>
            </a:lvl1pPr>
          </a:lstStyle>
          <a:p>
            <a:r>
              <a:rPr lang="en-US"/>
              <a:t>Original slide developed by the World Health Organization and PATH</a:t>
            </a:r>
          </a:p>
        </p:txBody>
      </p:sp>
    </p:spTree>
    <p:extLst>
      <p:ext uri="{BB962C8B-B14F-4D97-AF65-F5344CB8AC3E}">
        <p14:creationId xmlns:p14="http://schemas.microsoft.com/office/powerpoint/2010/main" val="373508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41E16-B29C-8590-6692-63EC3B6C7D5F}"/>
              </a:ext>
            </a:extLst>
          </p:cNvPr>
          <p:cNvSpPr>
            <a:spLocks noGrp="1"/>
          </p:cNvSpPr>
          <p:nvPr>
            <p:ph type="title"/>
          </p:nvPr>
        </p:nvSpPr>
        <p:spPr>
          <a:xfrm>
            <a:off x="1224280"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B1A8B15-B289-3809-7359-2BD539883650}"/>
              </a:ext>
            </a:extLst>
          </p:cNvPr>
          <p:cNvSpPr>
            <a:spLocks noGrp="1"/>
          </p:cNvSpPr>
          <p:nvPr>
            <p:ph type="body" idx="1"/>
          </p:nvPr>
        </p:nvSpPr>
        <p:spPr>
          <a:xfrm>
            <a:off x="1224280"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145BED-3DEC-C519-3736-0715FE19AC24}"/>
              </a:ext>
            </a:extLst>
          </p:cNvPr>
          <p:cNvSpPr>
            <a:spLocks noGrp="1"/>
          </p:cNvSpPr>
          <p:nvPr>
            <p:ph sz="half" idx="2"/>
          </p:nvPr>
        </p:nvSpPr>
        <p:spPr>
          <a:xfrm>
            <a:off x="122428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72B8B5-414C-2C64-FFB1-72B95047F2F6}"/>
              </a:ext>
            </a:extLst>
          </p:cNvPr>
          <p:cNvSpPr>
            <a:spLocks noGrp="1"/>
          </p:cNvSpPr>
          <p:nvPr>
            <p:ph type="body" sz="quarter" idx="3"/>
          </p:nvPr>
        </p:nvSpPr>
        <p:spPr>
          <a:xfrm>
            <a:off x="6556692"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E85704-626E-E0B6-5C48-6725915811B5}"/>
              </a:ext>
            </a:extLst>
          </p:cNvPr>
          <p:cNvSpPr>
            <a:spLocks noGrp="1"/>
          </p:cNvSpPr>
          <p:nvPr>
            <p:ph sz="quarter" idx="4"/>
          </p:nvPr>
        </p:nvSpPr>
        <p:spPr>
          <a:xfrm>
            <a:off x="6556692"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4F6F2F5F-DF8B-0C50-2E47-CAC4AD02B8A0}"/>
              </a:ext>
            </a:extLst>
          </p:cNvPr>
          <p:cNvSpPr>
            <a:spLocks noGrp="1"/>
          </p:cNvSpPr>
          <p:nvPr>
            <p:ph type="ftr" sz="quarter" idx="10"/>
          </p:nvPr>
        </p:nvSpPr>
        <p:spPr>
          <a:xfrm>
            <a:off x="6866666" y="6548086"/>
            <a:ext cx="4873214" cy="173389"/>
          </a:xfrm>
          <a:prstGeom prst="rect">
            <a:avLst/>
          </a:prstGeom>
        </p:spPr>
        <p:txBody>
          <a:bodyPr vert="horz" lIns="91440" tIns="45720" rIns="91440" bIns="45720" rtlCol="0" anchor="ctr"/>
          <a:lstStyle>
            <a:lvl1pPr algn="r">
              <a:defRPr sz="800">
                <a:solidFill>
                  <a:schemeClr val="tx1">
                    <a:tint val="75000"/>
                  </a:schemeClr>
                </a:solidFill>
                <a:latin typeface="Corbel" panose="020B0503020204020204" pitchFamily="34" charset="0"/>
              </a:defRPr>
            </a:lvl1pPr>
          </a:lstStyle>
          <a:p>
            <a:r>
              <a:rPr lang="en-US"/>
              <a:t>Original slide developed by the World Health Organization and PATH</a:t>
            </a:r>
          </a:p>
        </p:txBody>
      </p:sp>
    </p:spTree>
    <p:extLst>
      <p:ext uri="{BB962C8B-B14F-4D97-AF65-F5344CB8AC3E}">
        <p14:creationId xmlns:p14="http://schemas.microsoft.com/office/powerpoint/2010/main" val="3544190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7EB8C-C58F-F1C0-3048-0379EBF781EE}"/>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6F4A516D-8C77-05B9-F710-2D0E58C18811}"/>
              </a:ext>
            </a:extLst>
          </p:cNvPr>
          <p:cNvSpPr>
            <a:spLocks noGrp="1"/>
          </p:cNvSpPr>
          <p:nvPr>
            <p:ph type="ftr" sz="quarter" idx="3"/>
          </p:nvPr>
        </p:nvSpPr>
        <p:spPr>
          <a:xfrm>
            <a:off x="6866666" y="6548086"/>
            <a:ext cx="4873214" cy="173389"/>
          </a:xfrm>
          <a:prstGeom prst="rect">
            <a:avLst/>
          </a:prstGeom>
        </p:spPr>
        <p:txBody>
          <a:bodyPr vert="horz" lIns="91440" tIns="45720" rIns="91440" bIns="45720" rtlCol="0" anchor="ctr"/>
          <a:lstStyle>
            <a:lvl1pPr algn="r">
              <a:defRPr sz="800">
                <a:solidFill>
                  <a:schemeClr val="tx1">
                    <a:tint val="75000"/>
                  </a:schemeClr>
                </a:solidFill>
                <a:latin typeface="Corbel" panose="020B0503020204020204" pitchFamily="34" charset="0"/>
              </a:defRPr>
            </a:lvl1pPr>
          </a:lstStyle>
          <a:p>
            <a:r>
              <a:rPr lang="en-US"/>
              <a:t>Original slide developed by the World Health Organization and PATH</a:t>
            </a:r>
          </a:p>
        </p:txBody>
      </p:sp>
    </p:spTree>
    <p:extLst>
      <p:ext uri="{BB962C8B-B14F-4D97-AF65-F5344CB8AC3E}">
        <p14:creationId xmlns:p14="http://schemas.microsoft.com/office/powerpoint/2010/main" val="2804081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ADD14215-1404-5287-83B8-D0E9402F8B22}"/>
              </a:ext>
            </a:extLst>
          </p:cNvPr>
          <p:cNvSpPr>
            <a:spLocks noGrp="1"/>
          </p:cNvSpPr>
          <p:nvPr>
            <p:ph type="ftr" sz="quarter" idx="3"/>
          </p:nvPr>
        </p:nvSpPr>
        <p:spPr>
          <a:xfrm>
            <a:off x="6866666" y="6548086"/>
            <a:ext cx="4873214" cy="173389"/>
          </a:xfrm>
          <a:prstGeom prst="rect">
            <a:avLst/>
          </a:prstGeom>
        </p:spPr>
        <p:txBody>
          <a:bodyPr vert="horz" lIns="91440" tIns="45720" rIns="91440" bIns="45720" rtlCol="0" anchor="ctr"/>
          <a:lstStyle>
            <a:lvl1pPr algn="r">
              <a:defRPr sz="800">
                <a:solidFill>
                  <a:schemeClr val="tx1">
                    <a:tint val="75000"/>
                  </a:schemeClr>
                </a:solidFill>
                <a:latin typeface="Corbel" panose="020B0503020204020204" pitchFamily="34" charset="0"/>
              </a:defRPr>
            </a:lvl1pPr>
          </a:lstStyle>
          <a:p>
            <a:r>
              <a:rPr lang="en-US"/>
              <a:t>Original slide developed by the World Health Organization and PATH</a:t>
            </a:r>
          </a:p>
        </p:txBody>
      </p:sp>
    </p:spTree>
    <p:extLst>
      <p:ext uri="{BB962C8B-B14F-4D97-AF65-F5344CB8AC3E}">
        <p14:creationId xmlns:p14="http://schemas.microsoft.com/office/powerpoint/2010/main" val="3464860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53A0C0-65B1-5AFA-5BD0-D9CA48201D81}"/>
              </a:ext>
            </a:extLst>
          </p:cNvPr>
          <p:cNvSpPr>
            <a:spLocks noGrp="1"/>
          </p:cNvSpPr>
          <p:nvPr>
            <p:ph type="title"/>
          </p:nvPr>
        </p:nvSpPr>
        <p:spPr>
          <a:xfrm>
            <a:off x="1224280" y="365125"/>
            <a:ext cx="10515600" cy="884555"/>
          </a:xfrm>
          <a:prstGeom prst="rect">
            <a:avLst/>
          </a:prstGeom>
        </p:spPr>
        <p:txBody>
          <a:bodyPr vert="horz" lIns="91440" tIns="45720" rIns="91440" bIns="45720" rtlCol="0" anchor="t" anchorCtr="0">
            <a:noAutofit/>
          </a:bodyPr>
          <a:lstStyle/>
          <a:p>
            <a:r>
              <a:rPr lang="en-US"/>
              <a:t>Click to edit Master title style</a:t>
            </a:r>
          </a:p>
        </p:txBody>
      </p:sp>
      <p:sp>
        <p:nvSpPr>
          <p:cNvPr id="3" name="Text Placeholder 2">
            <a:extLst>
              <a:ext uri="{FF2B5EF4-FFF2-40B4-BE49-F238E27FC236}">
                <a16:creationId xmlns:a16="http://schemas.microsoft.com/office/drawing/2014/main" id="{30DA26D9-B4B3-670E-156E-690146E34567}"/>
              </a:ext>
            </a:extLst>
          </p:cNvPr>
          <p:cNvSpPr>
            <a:spLocks noGrp="1"/>
          </p:cNvSpPr>
          <p:nvPr>
            <p:ph type="body" idx="1"/>
          </p:nvPr>
        </p:nvSpPr>
        <p:spPr>
          <a:xfrm>
            <a:off x="1224280" y="1391920"/>
            <a:ext cx="10515600" cy="478504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08022356-EC57-EA36-91A7-B7325A303E9B}"/>
              </a:ext>
            </a:extLst>
          </p:cNvPr>
          <p:cNvPicPr>
            <a:picLocks noChangeAspect="1"/>
          </p:cNvPicPr>
          <p:nvPr userDrawn="1"/>
        </p:nvPicPr>
        <p:blipFill>
          <a:blip r:embed="rId8"/>
          <a:srcRect/>
          <a:stretch/>
        </p:blipFill>
        <p:spPr>
          <a:xfrm>
            <a:off x="0" y="0"/>
            <a:ext cx="814916" cy="6858000"/>
          </a:xfrm>
          <a:prstGeom prst="rect">
            <a:avLst/>
          </a:prstGeom>
        </p:spPr>
      </p:pic>
      <p:sp>
        <p:nvSpPr>
          <p:cNvPr id="7" name="Footer Placeholder 4">
            <a:extLst>
              <a:ext uri="{FF2B5EF4-FFF2-40B4-BE49-F238E27FC236}">
                <a16:creationId xmlns:a16="http://schemas.microsoft.com/office/drawing/2014/main" id="{74B10390-4EE5-F0A8-C181-DC43EA259068}"/>
              </a:ext>
            </a:extLst>
          </p:cNvPr>
          <p:cNvSpPr>
            <a:spLocks noGrp="1"/>
          </p:cNvSpPr>
          <p:nvPr>
            <p:ph type="ftr" sz="quarter" idx="3"/>
          </p:nvPr>
        </p:nvSpPr>
        <p:spPr>
          <a:xfrm>
            <a:off x="6866666" y="6548086"/>
            <a:ext cx="4873214" cy="173389"/>
          </a:xfrm>
          <a:prstGeom prst="rect">
            <a:avLst/>
          </a:prstGeom>
        </p:spPr>
        <p:txBody>
          <a:bodyPr vert="horz" lIns="91440" tIns="45720" rIns="91440" bIns="45720" rtlCol="0" anchor="ctr"/>
          <a:lstStyle>
            <a:lvl1pPr algn="r">
              <a:defRPr sz="800">
                <a:solidFill>
                  <a:schemeClr val="tx1">
                    <a:tint val="75000"/>
                  </a:schemeClr>
                </a:solidFill>
                <a:latin typeface="Corbel" panose="020B0503020204020204" pitchFamily="34" charset="0"/>
              </a:defRPr>
            </a:lvl1pPr>
          </a:lstStyle>
          <a:p>
            <a:r>
              <a:rPr lang="en-US"/>
              <a:t>Original slide developed by the World Health Organization and PATH</a:t>
            </a:r>
          </a:p>
        </p:txBody>
      </p:sp>
    </p:spTree>
    <p:extLst>
      <p:ext uri="{BB962C8B-B14F-4D97-AF65-F5344CB8AC3E}">
        <p14:creationId xmlns:p14="http://schemas.microsoft.com/office/powerpoint/2010/main" val="42767606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sldNum="0" hdr="0" dt="0"/>
  <p:txStyles>
    <p:titleStyle>
      <a:lvl1pPr algn="l" defTabSz="914400" rtl="0" eaLnBrk="1" latinLnBrk="0" hangingPunct="1">
        <a:lnSpc>
          <a:spcPct val="90000"/>
        </a:lnSpc>
        <a:spcBef>
          <a:spcPct val="0"/>
        </a:spcBef>
        <a:buNone/>
        <a:defRPr sz="2400" b="1" kern="1200">
          <a:solidFill>
            <a:schemeClr val="accent3"/>
          </a:solidFill>
          <a:latin typeface="Corbel" panose="020B0503020204020204" pitchFamily="34" charset="0"/>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000" kern="1200">
          <a:solidFill>
            <a:schemeClr val="tx1"/>
          </a:solidFill>
          <a:latin typeface="Corbel" panose="020B0503020204020204" pitchFamily="34" charset="0"/>
          <a:ea typeface="+mn-ea"/>
          <a:cs typeface="+mn-cs"/>
        </a:defRPr>
      </a:lvl1pPr>
      <a:lvl2pPr marL="685800" indent="-228600" algn="l" defTabSz="914400" rtl="0" eaLnBrk="1" latinLnBrk="0" hangingPunct="1">
        <a:lnSpc>
          <a:spcPct val="90000"/>
        </a:lnSpc>
        <a:spcBef>
          <a:spcPts val="500"/>
        </a:spcBef>
        <a:buClr>
          <a:schemeClr val="accent3"/>
        </a:buClr>
        <a:buFont typeface="Arial" panose="020B0604020202020204" pitchFamily="34" charset="0"/>
        <a:buChar char="•"/>
        <a:defRPr sz="1800" kern="1200">
          <a:solidFill>
            <a:schemeClr val="tx1"/>
          </a:solidFill>
          <a:latin typeface="Corbel" panose="020B0503020204020204" pitchFamily="34" charset="0"/>
          <a:ea typeface="+mn-ea"/>
          <a:cs typeface="+mn-cs"/>
        </a:defRPr>
      </a:lvl2pPr>
      <a:lvl3pPr marL="1143000" indent="-228600" algn="l" defTabSz="914400" rtl="0" eaLnBrk="1" latinLnBrk="0" hangingPunct="1">
        <a:lnSpc>
          <a:spcPct val="90000"/>
        </a:lnSpc>
        <a:spcBef>
          <a:spcPts val="500"/>
        </a:spcBef>
        <a:buClr>
          <a:schemeClr val="accent4"/>
        </a:buClr>
        <a:buFont typeface="Arial" panose="020B0604020202020204" pitchFamily="34" charset="0"/>
        <a:buChar char="•"/>
        <a:defRPr sz="1600" kern="1200">
          <a:solidFill>
            <a:schemeClr val="tx1"/>
          </a:solidFill>
          <a:latin typeface="Corbel" panose="020B0503020204020204" pitchFamily="34" charset="0"/>
          <a:ea typeface="+mn-ea"/>
          <a:cs typeface="+mn-cs"/>
        </a:defRPr>
      </a:lvl3pPr>
      <a:lvl4pPr marL="1600200" indent="-228600" algn="l" defTabSz="914400" rtl="0" eaLnBrk="1" latinLnBrk="0" hangingPunct="1">
        <a:lnSpc>
          <a:spcPct val="90000"/>
        </a:lnSpc>
        <a:spcBef>
          <a:spcPts val="500"/>
        </a:spcBef>
        <a:buClr>
          <a:schemeClr val="accent5"/>
        </a:buClr>
        <a:buFont typeface="Arial" panose="020B0604020202020204" pitchFamily="34" charset="0"/>
        <a:buChar char="•"/>
        <a:defRPr sz="1600" b="0" i="0" kern="1200">
          <a:solidFill>
            <a:schemeClr val="tx1"/>
          </a:solidFill>
          <a:latin typeface="Corbel" panose="020B0503020204020204" pitchFamily="34" charset="0"/>
          <a:ea typeface="+mn-ea"/>
          <a:cs typeface="+mn-cs"/>
        </a:defRPr>
      </a:lvl4pPr>
      <a:lvl5pPr marL="2057400" indent="-228600" algn="l" defTabSz="914400" rtl="0" eaLnBrk="1" latinLnBrk="0" hangingPunct="1">
        <a:lnSpc>
          <a:spcPct val="90000"/>
        </a:lnSpc>
        <a:spcBef>
          <a:spcPts val="500"/>
        </a:spcBef>
        <a:buClr>
          <a:schemeClr val="accent2"/>
        </a:buClr>
        <a:buFont typeface="Arial" panose="020B0604020202020204" pitchFamily="34" charset="0"/>
        <a:buChar char="•"/>
        <a:defRPr sz="1400" kern="1200">
          <a:solidFill>
            <a:schemeClr val="tx1">
              <a:lumMod val="50000"/>
              <a:lumOff val="50000"/>
            </a:schemeClr>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hyperlink" Target="https://www.youtube.com/watch?v=xM2U8tkZgas" TargetMode="External"/><Relationship Id="rId4" Type="http://schemas.openxmlformats.org/officeDocument/2006/relationships/hyperlink" Target="https://www.youtube.com/watch?v=_2qh31Wndl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7A26967-62EE-8B8A-3914-19A066A8188E}"/>
              </a:ext>
            </a:extLst>
          </p:cNvPr>
          <p:cNvSpPr>
            <a:spLocks noGrp="1"/>
          </p:cNvSpPr>
          <p:nvPr>
            <p:ph type="title"/>
          </p:nvPr>
        </p:nvSpPr>
        <p:spPr/>
        <p:txBody>
          <a:bodyPr/>
          <a:lstStyle/>
          <a:p>
            <a:r>
              <a:rPr lang="en-US" sz="6500" dirty="0"/>
              <a:t>Clinical presentation of RSV disease in young children</a:t>
            </a:r>
          </a:p>
        </p:txBody>
      </p:sp>
      <p:sp>
        <p:nvSpPr>
          <p:cNvPr id="2" name="Subtitle 7">
            <a:extLst>
              <a:ext uri="{FF2B5EF4-FFF2-40B4-BE49-F238E27FC236}">
                <a16:creationId xmlns:a16="http://schemas.microsoft.com/office/drawing/2014/main" id="{F4FDC005-9392-8409-4362-5E86143F0BA2}"/>
              </a:ext>
            </a:extLst>
          </p:cNvPr>
          <p:cNvSpPr txBox="1">
            <a:spLocks/>
          </p:cNvSpPr>
          <p:nvPr/>
        </p:nvSpPr>
        <p:spPr>
          <a:xfrm>
            <a:off x="912873" y="4234902"/>
            <a:ext cx="9144000" cy="93238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Clr>
                <a:schemeClr val="accent1"/>
              </a:buClr>
              <a:buFont typeface="Arial" panose="020B0604020202020204" pitchFamily="34" charset="0"/>
              <a:buNone/>
              <a:defRPr sz="2400" b="0" i="0" kern="1200">
                <a:solidFill>
                  <a:schemeClr val="bg1"/>
                </a:solidFill>
                <a:latin typeface="Corbel" panose="020B0503020204020204" pitchFamily="34" charset="0"/>
                <a:ea typeface="+mn-ea"/>
                <a:cs typeface="+mn-cs"/>
              </a:defRPr>
            </a:lvl1pPr>
            <a:lvl2pPr marL="457200" indent="0" algn="l" defTabSz="914400" rtl="0" eaLnBrk="1" latinLnBrk="0" hangingPunct="1">
              <a:lnSpc>
                <a:spcPct val="90000"/>
              </a:lnSpc>
              <a:spcBef>
                <a:spcPts val="500"/>
              </a:spcBef>
              <a:buClr>
                <a:schemeClr val="accent3"/>
              </a:buClr>
              <a:buFont typeface="Arial" panose="020B0604020202020204" pitchFamily="34" charset="0"/>
              <a:buNone/>
              <a:defRPr sz="2000" kern="1200">
                <a:solidFill>
                  <a:schemeClr val="tx1">
                    <a:tint val="75000"/>
                  </a:schemeClr>
                </a:solidFill>
                <a:latin typeface="Corbel" panose="020B0503020204020204" pitchFamily="34" charset="0"/>
                <a:ea typeface="+mn-ea"/>
                <a:cs typeface="+mn-cs"/>
              </a:defRPr>
            </a:lvl2pPr>
            <a:lvl3pPr marL="914400" indent="0" algn="l" defTabSz="914400" rtl="0" eaLnBrk="1" latinLnBrk="0" hangingPunct="1">
              <a:lnSpc>
                <a:spcPct val="90000"/>
              </a:lnSpc>
              <a:spcBef>
                <a:spcPts val="500"/>
              </a:spcBef>
              <a:buClr>
                <a:schemeClr val="accent4"/>
              </a:buClr>
              <a:buFont typeface="Arial" panose="020B0604020202020204" pitchFamily="34" charset="0"/>
              <a:buNone/>
              <a:defRPr sz="1800" kern="1200">
                <a:solidFill>
                  <a:schemeClr val="tx1">
                    <a:tint val="75000"/>
                  </a:schemeClr>
                </a:solidFill>
                <a:latin typeface="Corbel" panose="020B0503020204020204" pitchFamily="34" charset="0"/>
                <a:ea typeface="+mn-ea"/>
                <a:cs typeface="+mn-cs"/>
              </a:defRPr>
            </a:lvl3pPr>
            <a:lvl4pPr marL="1371600" indent="0" algn="l" defTabSz="914400" rtl="0" eaLnBrk="1" latinLnBrk="0" hangingPunct="1">
              <a:lnSpc>
                <a:spcPct val="90000"/>
              </a:lnSpc>
              <a:spcBef>
                <a:spcPts val="500"/>
              </a:spcBef>
              <a:buClr>
                <a:schemeClr val="accent5"/>
              </a:buClr>
              <a:buFont typeface="Arial" panose="020B0604020202020204" pitchFamily="34" charset="0"/>
              <a:buNone/>
              <a:defRPr sz="1600" b="0" i="0" kern="1200">
                <a:solidFill>
                  <a:schemeClr val="tx1">
                    <a:tint val="75000"/>
                  </a:schemeClr>
                </a:solidFill>
                <a:latin typeface="Corbel" panose="020B0503020204020204" pitchFamily="34" charset="0"/>
                <a:ea typeface="+mn-ea"/>
                <a:cs typeface="+mn-cs"/>
              </a:defRPr>
            </a:lvl4pPr>
            <a:lvl5pPr marL="1828800" indent="0" algn="l" defTabSz="914400" rtl="0" eaLnBrk="1" latinLnBrk="0" hangingPunct="1">
              <a:lnSpc>
                <a:spcPct val="90000"/>
              </a:lnSpc>
              <a:spcBef>
                <a:spcPts val="500"/>
              </a:spcBef>
              <a:buClr>
                <a:schemeClr val="accent2"/>
              </a:buClr>
              <a:buFont typeface="Arial" panose="020B0604020202020204" pitchFamily="34" charset="0"/>
              <a:buNone/>
              <a:defRPr sz="1600" kern="1200">
                <a:solidFill>
                  <a:schemeClr val="tx1">
                    <a:tint val="75000"/>
                  </a:schemeClr>
                </a:solidFill>
                <a:latin typeface="Corbel" panose="020B0503020204020204" pitchFamily="34"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b="1" dirty="0"/>
              <a:t>symptoms, disease severity, diagnosis, and treatment</a:t>
            </a:r>
          </a:p>
        </p:txBody>
      </p:sp>
      <p:sp>
        <p:nvSpPr>
          <p:cNvPr id="3" name="Footer Placeholder 2">
            <a:extLst>
              <a:ext uri="{FF2B5EF4-FFF2-40B4-BE49-F238E27FC236}">
                <a16:creationId xmlns:a16="http://schemas.microsoft.com/office/drawing/2014/main" id="{03F45C1C-445A-08C4-FBAB-A3CEF4A4E3C9}"/>
              </a:ext>
            </a:extLst>
          </p:cNvPr>
          <p:cNvSpPr txBox="1">
            <a:spLocks/>
          </p:cNvSpPr>
          <p:nvPr/>
        </p:nvSpPr>
        <p:spPr>
          <a:xfrm>
            <a:off x="676892" y="6393708"/>
            <a:ext cx="1598353" cy="173348"/>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US" sz="900" dirty="0">
                <a:solidFill>
                  <a:schemeClr val="bg1"/>
                </a:solidFill>
                <a:latin typeface="Corbel" panose="020B0503020204020204" pitchFamily="34" charset="0"/>
              </a:rPr>
              <a:t>Version: February 2026</a:t>
            </a:r>
          </a:p>
        </p:txBody>
      </p:sp>
      <p:grpSp>
        <p:nvGrpSpPr>
          <p:cNvPr id="4" name="Group 3">
            <a:extLst>
              <a:ext uri="{FF2B5EF4-FFF2-40B4-BE49-F238E27FC236}">
                <a16:creationId xmlns:a16="http://schemas.microsoft.com/office/drawing/2014/main" id="{6E566299-014E-7318-F326-87C66C843337}"/>
              </a:ext>
            </a:extLst>
          </p:cNvPr>
          <p:cNvGrpSpPr/>
          <p:nvPr/>
        </p:nvGrpSpPr>
        <p:grpSpPr>
          <a:xfrm>
            <a:off x="8640682" y="5365806"/>
            <a:ext cx="3223364" cy="1206500"/>
            <a:chOff x="8968636" y="5571744"/>
            <a:chExt cx="3223364" cy="1206500"/>
          </a:xfrm>
        </p:grpSpPr>
        <p:sp>
          <p:nvSpPr>
            <p:cNvPr id="6" name="Text Box 1">
              <a:extLst>
                <a:ext uri="{FF2B5EF4-FFF2-40B4-BE49-F238E27FC236}">
                  <a16:creationId xmlns:a16="http://schemas.microsoft.com/office/drawing/2014/main" id="{F861C4B4-35F7-FB12-ABFD-ED942EBE5060}"/>
                </a:ext>
              </a:extLst>
            </p:cNvPr>
            <p:cNvSpPr txBox="1"/>
            <p:nvPr/>
          </p:nvSpPr>
          <p:spPr>
            <a:xfrm>
              <a:off x="8968636" y="5571744"/>
              <a:ext cx="3223364" cy="1206500"/>
            </a:xfrm>
            <a:prstGeom prst="rect">
              <a:avLst/>
            </a:prstGeom>
            <a:solidFill>
              <a:schemeClr val="lt1"/>
            </a:solidFill>
            <a:ln w="6350">
              <a:solidFill>
                <a:schemeClr val="accent1"/>
              </a:solidFill>
            </a:ln>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1104900">
                <a:lnSpc>
                  <a:spcPts val="1300"/>
                </a:lnSpc>
              </a:pPr>
              <a:r>
                <a:rPr lang="en-US" sz="1100" dirty="0">
                  <a:solidFill>
                    <a:srgbClr val="3F3F3F"/>
                  </a:solidFill>
                  <a:latin typeface="Corbel" panose="020B0503020204020204" pitchFamily="34" charset="0"/>
                  <a:ea typeface="Calibri" panose="020F0502020204030204" pitchFamily="34" charset="0"/>
                  <a:cs typeface="Helvetica Neue"/>
                </a:rPr>
                <a:t>Access these and additional slides offered as part of an RSV communications toolkit at:</a:t>
              </a:r>
              <a:br>
                <a:rPr lang="en-US" sz="1100" dirty="0">
                  <a:solidFill>
                    <a:srgbClr val="3F3F3F"/>
                  </a:solidFill>
                  <a:latin typeface="Corbel" panose="020B0503020204020204" pitchFamily="34" charset="0"/>
                  <a:ea typeface="Calibri" panose="020F0502020204030204" pitchFamily="34" charset="0"/>
                  <a:cs typeface="Helvetica Neue"/>
                </a:rPr>
              </a:br>
              <a:r>
                <a:rPr lang="en-US" sz="1100" b="1" dirty="0">
                  <a:solidFill>
                    <a:srgbClr val="304FA1"/>
                  </a:solidFill>
                  <a:effectLst/>
                  <a:latin typeface="Corbel" panose="020B0503020204020204" pitchFamily="34" charset="0"/>
                  <a:ea typeface="Calibri" panose="020F0502020204030204" pitchFamily="34" charset="0"/>
                  <a:cs typeface="Helvetica Neue"/>
                </a:rPr>
                <a:t>bit.ly/</a:t>
              </a:r>
              <a:r>
                <a:rPr lang="en-US" sz="1100" b="1" dirty="0" err="1">
                  <a:solidFill>
                    <a:srgbClr val="304FA1"/>
                  </a:solidFill>
                  <a:effectLst/>
                  <a:latin typeface="Corbel" panose="020B0503020204020204" pitchFamily="34" charset="0"/>
                  <a:ea typeface="Calibri" panose="020F0502020204030204" pitchFamily="34" charset="0"/>
                  <a:cs typeface="Helvetica Neue"/>
                </a:rPr>
                <a:t>RSVInfoToolkit</a:t>
              </a:r>
              <a:r>
                <a:rPr lang="en-US" sz="1100" b="1" dirty="0">
                  <a:solidFill>
                    <a:srgbClr val="304FA1"/>
                  </a:solidFill>
                  <a:effectLst/>
                  <a:latin typeface="Corbel" panose="020B0503020204020204" pitchFamily="34" charset="0"/>
                  <a:ea typeface="Calibri" panose="020F0502020204030204" pitchFamily="34" charset="0"/>
                  <a:cs typeface="Helvetica Neue"/>
                </a:rPr>
                <a:t> </a:t>
              </a:r>
              <a:endParaRPr lang="en-US" sz="900" dirty="0">
                <a:solidFill>
                  <a:srgbClr val="000000"/>
                </a:solidFill>
                <a:effectLst/>
                <a:latin typeface="Corbel" panose="020B0503020204020204" pitchFamily="34" charset="0"/>
                <a:ea typeface="Calibri" panose="020F0502020204030204" pitchFamily="34" charset="0"/>
                <a:cs typeface="Times New Roman" panose="02020603050405020304" pitchFamily="18" charset="0"/>
              </a:endParaRPr>
            </a:p>
          </p:txBody>
        </p:sp>
        <p:pic>
          <p:nvPicPr>
            <p:cNvPr id="7" name="Picture 6" descr="A qr code with a few black squares&#10;&#10;Description automatically generated">
              <a:extLst>
                <a:ext uri="{FF2B5EF4-FFF2-40B4-BE49-F238E27FC236}">
                  <a16:creationId xmlns:a16="http://schemas.microsoft.com/office/drawing/2014/main" id="{D19E2158-B652-5D7E-F782-27B169BA8D7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14100" y="5787644"/>
              <a:ext cx="762000" cy="762000"/>
            </a:xfrm>
            <a:prstGeom prst="rect">
              <a:avLst/>
            </a:prstGeom>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24280" y="365125"/>
            <a:ext cx="10515600" cy="687795"/>
          </a:xfrm>
          <a:prstGeom prst="rect">
            <a:avLst/>
          </a:prstGeom>
        </p:spPr>
        <p:txBody>
          <a:bodyPr vert="horz" wrap="square" lIns="0" tIns="10583" rIns="0" bIns="0" rtlCol="0" anchor="t" anchorCtr="0">
            <a:spAutoFit/>
          </a:bodyPr>
          <a:lstStyle/>
          <a:p>
            <a:pPr marL="10583">
              <a:lnSpc>
                <a:spcPct val="100000"/>
              </a:lnSpc>
              <a:spcBef>
                <a:spcPts val="83"/>
              </a:spcBef>
            </a:pPr>
            <a:r>
              <a:rPr dirty="0">
                <a:solidFill>
                  <a:srgbClr val="672672"/>
                </a:solidFill>
              </a:rPr>
              <a:t>Current</a:t>
            </a:r>
            <a:r>
              <a:rPr spc="-50" dirty="0">
                <a:solidFill>
                  <a:srgbClr val="672672"/>
                </a:solidFill>
              </a:rPr>
              <a:t> </a:t>
            </a:r>
            <a:r>
              <a:rPr dirty="0">
                <a:solidFill>
                  <a:srgbClr val="672672"/>
                </a:solidFill>
              </a:rPr>
              <a:t>treatment</a:t>
            </a:r>
            <a:r>
              <a:rPr spc="-50" dirty="0">
                <a:solidFill>
                  <a:srgbClr val="672672"/>
                </a:solidFill>
              </a:rPr>
              <a:t> </a:t>
            </a:r>
            <a:r>
              <a:rPr lang="en-US" spc="-8" dirty="0">
                <a:solidFill>
                  <a:srgbClr val="672672"/>
                </a:solidFill>
              </a:rPr>
              <a:t>for young infants is limited to supportive care</a:t>
            </a:r>
            <a:br>
              <a:rPr lang="en-US" spc="-8" dirty="0">
                <a:solidFill>
                  <a:srgbClr val="672672"/>
                </a:solidFill>
              </a:rPr>
            </a:br>
            <a:r>
              <a:rPr lang="en-US" sz="2000" b="1" dirty="0">
                <a:solidFill>
                  <a:srgbClr val="0093D5"/>
                </a:solidFill>
                <a:latin typeface="Corbel" panose="020B0503020204020204" pitchFamily="34" charset="0"/>
                <a:cs typeface="Montserrat-SemiBold"/>
              </a:rPr>
              <a:t>Supportive care is critical to manage infection</a:t>
            </a:r>
            <a:endParaRPr spc="-8" dirty="0">
              <a:solidFill>
                <a:srgbClr val="672672"/>
              </a:solidFill>
            </a:endParaRPr>
          </a:p>
        </p:txBody>
      </p:sp>
      <p:graphicFrame>
        <p:nvGraphicFramePr>
          <p:cNvPr id="3" name="Table 3">
            <a:extLst>
              <a:ext uri="{FF2B5EF4-FFF2-40B4-BE49-F238E27FC236}">
                <a16:creationId xmlns:a16="http://schemas.microsoft.com/office/drawing/2014/main" id="{8E1ED22A-B2A2-16F2-8302-67B647AE2FFD}"/>
              </a:ext>
            </a:extLst>
          </p:cNvPr>
          <p:cNvGraphicFramePr>
            <a:graphicFrameLocks noGrp="1"/>
          </p:cNvGraphicFramePr>
          <p:nvPr>
            <p:extLst>
              <p:ext uri="{D42A27DB-BD31-4B8C-83A1-F6EECF244321}">
                <p14:modId xmlns:p14="http://schemas.microsoft.com/office/powerpoint/2010/main" val="144589071"/>
              </p:ext>
            </p:extLst>
          </p:nvPr>
        </p:nvGraphicFramePr>
        <p:xfrm>
          <a:off x="1224279" y="1515534"/>
          <a:ext cx="10515600" cy="4243282"/>
        </p:xfrm>
        <a:graphic>
          <a:graphicData uri="http://schemas.openxmlformats.org/drawingml/2006/table">
            <a:tbl>
              <a:tblPr firstRow="1" bandRow="1">
                <a:tableStyleId>{2D5ABB26-0587-4C30-8999-92F81FD0307C}</a:tableStyleId>
              </a:tblPr>
              <a:tblGrid>
                <a:gridCol w="2103120">
                  <a:extLst>
                    <a:ext uri="{9D8B030D-6E8A-4147-A177-3AD203B41FA5}">
                      <a16:colId xmlns:a16="http://schemas.microsoft.com/office/drawing/2014/main" val="3799745906"/>
                    </a:ext>
                  </a:extLst>
                </a:gridCol>
                <a:gridCol w="2103120">
                  <a:extLst>
                    <a:ext uri="{9D8B030D-6E8A-4147-A177-3AD203B41FA5}">
                      <a16:colId xmlns:a16="http://schemas.microsoft.com/office/drawing/2014/main" val="4099125532"/>
                    </a:ext>
                  </a:extLst>
                </a:gridCol>
                <a:gridCol w="2103120">
                  <a:extLst>
                    <a:ext uri="{9D8B030D-6E8A-4147-A177-3AD203B41FA5}">
                      <a16:colId xmlns:a16="http://schemas.microsoft.com/office/drawing/2014/main" val="3826004216"/>
                    </a:ext>
                  </a:extLst>
                </a:gridCol>
                <a:gridCol w="2103120">
                  <a:extLst>
                    <a:ext uri="{9D8B030D-6E8A-4147-A177-3AD203B41FA5}">
                      <a16:colId xmlns:a16="http://schemas.microsoft.com/office/drawing/2014/main" val="4271719993"/>
                    </a:ext>
                  </a:extLst>
                </a:gridCol>
                <a:gridCol w="2103120">
                  <a:extLst>
                    <a:ext uri="{9D8B030D-6E8A-4147-A177-3AD203B41FA5}">
                      <a16:colId xmlns:a16="http://schemas.microsoft.com/office/drawing/2014/main" val="3719234517"/>
                    </a:ext>
                  </a:extLst>
                </a:gridCol>
              </a:tblGrid>
              <a:tr h="1447800">
                <a:tc>
                  <a:txBody>
                    <a:bodyPr/>
                    <a:lstStyle/>
                    <a:p>
                      <a:endParaRPr lang="en-US" dirty="0"/>
                    </a:p>
                  </a:txBody>
                  <a:tcPr>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tcPr>
                </a:tc>
                <a:tc>
                  <a:txBody>
                    <a:bodyPr/>
                    <a:lstStyle/>
                    <a:p>
                      <a:endParaRPr lang="en-US"/>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tcPr>
                </a:tc>
                <a:tc>
                  <a:txBody>
                    <a:bodyPr/>
                    <a:lstStyle/>
                    <a:p>
                      <a:endParaRPr lang="en-US" dirty="0"/>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tcPr>
                </a:tc>
                <a:tc>
                  <a:txBody>
                    <a:bodyPr/>
                    <a:lstStyle/>
                    <a:p>
                      <a:endParaRPr lang="en-US"/>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tcPr>
                </a:tc>
                <a:tc>
                  <a:txBody>
                    <a:bodyPr/>
                    <a:lstStyle/>
                    <a:p>
                      <a:endParaRPr lang="en-US"/>
                    </a:p>
                  </a:txBody>
                  <a:tcPr>
                    <a:lnL w="6350" cap="flat" cmpd="sng" algn="ctr">
                      <a:solidFill>
                        <a:schemeClr val="accent1"/>
                      </a:solidFill>
                      <a:prstDash val="solid"/>
                      <a:round/>
                      <a:headEnd type="none" w="med" len="med"/>
                      <a:tailEnd type="none" w="med" len="med"/>
                    </a:lnL>
                    <a:lnB w="635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917700278"/>
                  </a:ext>
                </a:extLst>
              </a:tr>
              <a:tr h="795867">
                <a:tc>
                  <a:txBody>
                    <a:bodyPr/>
                    <a:lstStyle/>
                    <a:p>
                      <a:endParaRPr lang="en-US" dirty="0"/>
                    </a:p>
                  </a:txBody>
                  <a:tcP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endParaRPr lang="en-US"/>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endParaRPr lang="en-US"/>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endParaRPr lang="en-US"/>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tc>
                  <a:txBody>
                    <a:bodyPr/>
                    <a:lstStyle/>
                    <a:p>
                      <a:endParaRPr lang="en-US"/>
                    </a:p>
                  </a:txBody>
                  <a:tcPr>
                    <a:lnL w="6350" cap="flat" cmpd="sng" algn="ctr">
                      <a:solidFill>
                        <a:schemeClr val="accent1"/>
                      </a:solidFill>
                      <a:prstDash val="solid"/>
                      <a:round/>
                      <a:headEnd type="none" w="med" len="med"/>
                      <a:tailEnd type="none" w="med" len="med"/>
                    </a:lnL>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576711553"/>
                  </a:ext>
                </a:extLst>
              </a:tr>
              <a:tr h="979268">
                <a:tc>
                  <a:txBody>
                    <a:bodyPr/>
                    <a:lstStyle/>
                    <a:p>
                      <a:pPr algn="ctr">
                        <a:lnSpc>
                          <a:spcPts val="1800"/>
                        </a:lnSpc>
                        <a:spcAft>
                          <a:spcPts val="600"/>
                        </a:spcAft>
                      </a:pPr>
                      <a:r>
                        <a:rPr lang="en-US" sz="1800" b="1" spc="-40" dirty="0">
                          <a:solidFill>
                            <a:schemeClr val="tx1"/>
                          </a:solidFill>
                          <a:latin typeface="Corbel" panose="020B0503020204020204" pitchFamily="34" charset="0"/>
                          <a:cs typeface="Montserrat-SemiBold"/>
                        </a:rPr>
                        <a:t>IMPORTANT: Provide respiratory support including </a:t>
                      </a:r>
                      <a:r>
                        <a:rPr lang="en-US" sz="1800" b="1" dirty="0">
                          <a:solidFill>
                            <a:schemeClr val="tx1"/>
                          </a:solidFill>
                          <a:latin typeface="Corbel" panose="020B0503020204020204" pitchFamily="34" charset="0"/>
                          <a:cs typeface="Montserrat-SemiBold"/>
                        </a:rPr>
                        <a:t>oxygen,</a:t>
                      </a:r>
                      <a:r>
                        <a:rPr lang="en-US" sz="1800" b="1" spc="-40" dirty="0">
                          <a:solidFill>
                            <a:schemeClr val="tx1"/>
                          </a:solidFill>
                          <a:latin typeface="Corbel" panose="020B0503020204020204" pitchFamily="34" charset="0"/>
                          <a:cs typeface="Montserrat-SemiBold"/>
                        </a:rPr>
                        <a:t> possibly </a:t>
                      </a:r>
                      <a:r>
                        <a:rPr lang="en-US" sz="1800" b="1" spc="-10" dirty="0">
                          <a:solidFill>
                            <a:schemeClr val="tx1"/>
                          </a:solidFill>
                          <a:latin typeface="Corbel" panose="020B0503020204020204" pitchFamily="34" charset="0"/>
                          <a:cs typeface="Montserrat-SemiBold"/>
                        </a:rPr>
                        <a:t>ventilation</a:t>
                      </a:r>
                      <a:endParaRPr lang="en-US" b="1" dirty="0"/>
                    </a:p>
                  </a:txBody>
                  <a:tcPr>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tcPr>
                </a:tc>
                <a:tc>
                  <a:txBody>
                    <a:bodyPr/>
                    <a:lstStyle/>
                    <a:p>
                      <a:pPr algn="ctr">
                        <a:lnSpc>
                          <a:spcPts val="1800"/>
                        </a:lnSpc>
                        <a:spcAft>
                          <a:spcPts val="1200"/>
                        </a:spcAft>
                      </a:pPr>
                      <a:r>
                        <a:rPr lang="en-US" sz="1800" b="0" dirty="0">
                          <a:solidFill>
                            <a:schemeClr val="tx1"/>
                          </a:solidFill>
                          <a:latin typeface="Corbel" panose="020B0503020204020204" pitchFamily="34" charset="0"/>
                          <a:cs typeface="Montserrat-SemiBold"/>
                        </a:rPr>
                        <a:t>Assess skin turgor (tightness, elasticity) and urine output</a:t>
                      </a:r>
                    </a:p>
                    <a:p>
                      <a:pPr algn="ctr">
                        <a:lnSpc>
                          <a:spcPts val="1800"/>
                        </a:lnSpc>
                        <a:spcAft>
                          <a:spcPts val="600"/>
                        </a:spcAft>
                      </a:pPr>
                      <a:r>
                        <a:rPr lang="en-US" sz="1800" b="0" dirty="0">
                          <a:solidFill>
                            <a:schemeClr val="tx1"/>
                          </a:solidFill>
                          <a:latin typeface="Corbel" panose="020B0503020204020204" pitchFamily="34" charset="0"/>
                          <a:cs typeface="Montserrat-SemiBold"/>
                        </a:rPr>
                        <a:t>Consider IV fluids if marked respiratory distress</a:t>
                      </a:r>
                      <a:endParaRPr lang="en-US" dirty="0"/>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tcPr>
                </a:tc>
                <a:tc>
                  <a:txBody>
                    <a:bodyPr/>
                    <a:lstStyle/>
                    <a:p>
                      <a:pPr marL="0" marR="0" lvl="0" indent="0" algn="ctr" defTabSz="914400" rtl="0" eaLnBrk="1" fontAlgn="auto" latinLnBrk="0" hangingPunct="1">
                        <a:lnSpc>
                          <a:spcPts val="1800"/>
                        </a:lnSpc>
                        <a:spcBef>
                          <a:spcPts val="0"/>
                        </a:spcBef>
                        <a:spcAft>
                          <a:spcPts val="600"/>
                        </a:spcAft>
                        <a:buClrTx/>
                        <a:buSzTx/>
                        <a:buFontTx/>
                        <a:buNone/>
                        <a:tabLst/>
                        <a:defRPr/>
                      </a:pPr>
                      <a:r>
                        <a:rPr lang="en-US" sz="1800" kern="1200" dirty="0">
                          <a:solidFill>
                            <a:srgbClr val="231F20"/>
                          </a:solidFill>
                          <a:latin typeface="Corbel" panose="020B0503020204020204" pitchFamily="34" charset="0"/>
                          <a:ea typeface="+mn-ea"/>
                          <a:cs typeface="Montserrat-SemiBold"/>
                        </a:rPr>
                        <a:t>Manage with acetaminophen which also helps to decrease respiratory effort and maintain hydration</a:t>
                      </a:r>
                    </a:p>
                    <a:p>
                      <a:pPr algn="ctr">
                        <a:lnSpc>
                          <a:spcPts val="1800"/>
                        </a:lnSpc>
                        <a:spcAft>
                          <a:spcPts val="600"/>
                        </a:spcAft>
                      </a:pPr>
                      <a:endParaRPr lang="en-US" dirty="0"/>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tcPr>
                </a:tc>
                <a:tc>
                  <a:txBody>
                    <a:bodyPr/>
                    <a:lstStyle/>
                    <a:p>
                      <a:pPr algn="ctr">
                        <a:lnSpc>
                          <a:spcPts val="1800"/>
                        </a:lnSpc>
                        <a:spcAft>
                          <a:spcPts val="600"/>
                        </a:spcAft>
                      </a:pPr>
                      <a:r>
                        <a:rPr lang="en-US" sz="1800" kern="1200" dirty="0">
                          <a:solidFill>
                            <a:srgbClr val="231F20"/>
                          </a:solidFill>
                          <a:latin typeface="Corbel" panose="020B0503020204020204" pitchFamily="34" charset="0"/>
                          <a:ea typeface="+mn-ea"/>
                          <a:cs typeface="Montserrat-SemiBold"/>
                        </a:rPr>
                        <a:t>DO NOT GIVE steroids or adrenaline/ epinephrine </a:t>
                      </a:r>
                      <a:endParaRPr lang="en-US" dirty="0"/>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tcPr>
                </a:tc>
                <a:tc>
                  <a:txBody>
                    <a:bodyPr/>
                    <a:lstStyle/>
                    <a:p>
                      <a:pPr marL="0" marR="0" lvl="0" indent="0" algn="ctr" defTabSz="914400" rtl="0" eaLnBrk="1" fontAlgn="auto" latinLnBrk="0" hangingPunct="1">
                        <a:lnSpc>
                          <a:spcPts val="1800"/>
                        </a:lnSpc>
                        <a:spcBef>
                          <a:spcPts val="0"/>
                        </a:spcBef>
                        <a:spcAft>
                          <a:spcPts val="600"/>
                        </a:spcAft>
                        <a:buClrTx/>
                        <a:buSzTx/>
                        <a:buFontTx/>
                        <a:buNone/>
                        <a:tabLst/>
                        <a:defRPr/>
                      </a:pPr>
                      <a:r>
                        <a:rPr lang="en-US" sz="1800" kern="1200" dirty="0">
                          <a:solidFill>
                            <a:srgbClr val="231F20"/>
                          </a:solidFill>
                          <a:latin typeface="Corbel" panose="020B0503020204020204" pitchFamily="34" charset="0"/>
                          <a:ea typeface="+mn-ea"/>
                          <a:cs typeface="Montserrat-SemiBold"/>
                        </a:rPr>
                        <a:t>Inappropriate antibiotic use poses antimicrobial resistance threat</a:t>
                      </a:r>
                    </a:p>
                    <a:p>
                      <a:pPr algn="ctr">
                        <a:lnSpc>
                          <a:spcPts val="1800"/>
                        </a:lnSpc>
                        <a:spcAft>
                          <a:spcPts val="600"/>
                        </a:spcAft>
                      </a:pPr>
                      <a:endParaRPr lang="en-US" dirty="0"/>
                    </a:p>
                  </a:txBody>
                  <a:tcPr>
                    <a:lnL w="6350" cap="flat" cmpd="sng" algn="ctr">
                      <a:solidFill>
                        <a:schemeClr val="accent1"/>
                      </a:solidFill>
                      <a:prstDash val="solid"/>
                      <a:round/>
                      <a:headEnd type="none" w="med" len="med"/>
                      <a:tailEnd type="none" w="med" len="med"/>
                    </a:lnL>
                    <a:lnT w="635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2508881581"/>
                  </a:ext>
                </a:extLst>
              </a:tr>
            </a:tbl>
          </a:graphicData>
        </a:graphic>
      </p:graphicFrame>
      <p:sp>
        <p:nvSpPr>
          <p:cNvPr id="4" name="object 3">
            <a:extLst>
              <a:ext uri="{FF2B5EF4-FFF2-40B4-BE49-F238E27FC236}">
                <a16:creationId xmlns:a16="http://schemas.microsoft.com/office/drawing/2014/main" id="{A1020E7C-0DC9-76B6-89BD-C34FDA550F5C}"/>
              </a:ext>
            </a:extLst>
          </p:cNvPr>
          <p:cNvSpPr/>
          <p:nvPr/>
        </p:nvSpPr>
        <p:spPr>
          <a:xfrm>
            <a:off x="1292011" y="3081866"/>
            <a:ext cx="1908388" cy="575733"/>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accent3"/>
          </a:solidFill>
        </p:spPr>
        <p:txBody>
          <a:bodyPr wrap="square" lIns="0" tIns="0" rIns="0" bIns="0" rtlCol="0" anchor="ctr" anchorCtr="0"/>
          <a:lstStyle/>
          <a:p>
            <a:pPr algn="ctr"/>
            <a:r>
              <a:rPr lang="en-US" sz="1200" b="1" spc="45" dirty="0">
                <a:solidFill>
                  <a:srgbClr val="FFFFFF"/>
                </a:solidFill>
                <a:latin typeface="Corbel" panose="020B0503020204020204" pitchFamily="34" charset="0"/>
                <a:cs typeface="Montserrat"/>
              </a:rPr>
              <a:t>RESPIRATORY SUPPORT  AND MONITORING</a:t>
            </a:r>
          </a:p>
        </p:txBody>
      </p:sp>
      <p:sp>
        <p:nvSpPr>
          <p:cNvPr id="5" name="object 3">
            <a:extLst>
              <a:ext uri="{FF2B5EF4-FFF2-40B4-BE49-F238E27FC236}">
                <a16:creationId xmlns:a16="http://schemas.microsoft.com/office/drawing/2014/main" id="{FE605B9E-064F-9AD8-2A10-8889646A54A0}"/>
              </a:ext>
            </a:extLst>
          </p:cNvPr>
          <p:cNvSpPr/>
          <p:nvPr/>
        </p:nvSpPr>
        <p:spPr>
          <a:xfrm>
            <a:off x="3409948" y="3081866"/>
            <a:ext cx="1908388" cy="575733"/>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accent2"/>
          </a:solidFill>
        </p:spPr>
        <p:txBody>
          <a:bodyPr wrap="square" lIns="0" tIns="0" rIns="0" bIns="0" rtlCol="0" anchor="ctr" anchorCtr="0"/>
          <a:lstStyle/>
          <a:p>
            <a:pPr algn="ctr"/>
            <a:r>
              <a:rPr lang="en-US" sz="1200" b="1" spc="45" dirty="0">
                <a:solidFill>
                  <a:srgbClr val="FFFFFF"/>
                </a:solidFill>
                <a:latin typeface="Corbel" panose="020B0503020204020204" pitchFamily="34" charset="0"/>
                <a:cs typeface="Montserrat"/>
              </a:rPr>
              <a:t>HYDRATION</a:t>
            </a:r>
          </a:p>
        </p:txBody>
      </p:sp>
      <p:sp>
        <p:nvSpPr>
          <p:cNvPr id="16" name="object 3">
            <a:extLst>
              <a:ext uri="{FF2B5EF4-FFF2-40B4-BE49-F238E27FC236}">
                <a16:creationId xmlns:a16="http://schemas.microsoft.com/office/drawing/2014/main" id="{CB4B46C6-A01B-62F8-EEF7-BBE7DDF35598}"/>
              </a:ext>
            </a:extLst>
          </p:cNvPr>
          <p:cNvSpPr/>
          <p:nvPr/>
        </p:nvSpPr>
        <p:spPr>
          <a:xfrm>
            <a:off x="5527885" y="3081866"/>
            <a:ext cx="1908388" cy="575733"/>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accent5"/>
          </a:solidFill>
        </p:spPr>
        <p:txBody>
          <a:bodyPr wrap="square" lIns="0" tIns="0" rIns="0" bIns="0" rtlCol="0" anchor="ctr" anchorCtr="0"/>
          <a:lstStyle/>
          <a:p>
            <a:pPr algn="ctr"/>
            <a:r>
              <a:rPr lang="en-US" sz="1200" b="1" spc="45" dirty="0">
                <a:solidFill>
                  <a:srgbClr val="FFFFFF"/>
                </a:solidFill>
                <a:latin typeface="Corbel" panose="020B0503020204020204" pitchFamily="34" charset="0"/>
                <a:cs typeface="Montserrat"/>
              </a:rPr>
              <a:t>FEVER</a:t>
            </a:r>
          </a:p>
        </p:txBody>
      </p:sp>
      <p:sp>
        <p:nvSpPr>
          <p:cNvPr id="17" name="object 3">
            <a:extLst>
              <a:ext uri="{FF2B5EF4-FFF2-40B4-BE49-F238E27FC236}">
                <a16:creationId xmlns:a16="http://schemas.microsoft.com/office/drawing/2014/main" id="{EBD8A0C2-6FD6-57BD-E1F6-AE7B52E0439A}"/>
              </a:ext>
            </a:extLst>
          </p:cNvPr>
          <p:cNvSpPr/>
          <p:nvPr/>
        </p:nvSpPr>
        <p:spPr>
          <a:xfrm>
            <a:off x="7631006" y="3081866"/>
            <a:ext cx="1908388" cy="575733"/>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accent1"/>
          </a:solidFill>
        </p:spPr>
        <p:txBody>
          <a:bodyPr wrap="square" lIns="0" tIns="0" rIns="0" bIns="0" rtlCol="0" anchor="ctr" anchorCtr="0"/>
          <a:lstStyle/>
          <a:p>
            <a:pPr algn="ctr"/>
            <a:r>
              <a:rPr lang="en-US" sz="1200" b="1" spc="45" dirty="0">
                <a:solidFill>
                  <a:srgbClr val="FFFFFF"/>
                </a:solidFill>
                <a:latin typeface="Corbel" panose="020B0503020204020204" pitchFamily="34" charset="0"/>
                <a:cs typeface="Montserrat"/>
              </a:rPr>
              <a:t>STEROIDS</a:t>
            </a:r>
          </a:p>
        </p:txBody>
      </p:sp>
      <p:sp>
        <p:nvSpPr>
          <p:cNvPr id="18" name="object 3">
            <a:extLst>
              <a:ext uri="{FF2B5EF4-FFF2-40B4-BE49-F238E27FC236}">
                <a16:creationId xmlns:a16="http://schemas.microsoft.com/office/drawing/2014/main" id="{2D768CB0-9129-45B1-DAB8-7B742109AFA9}"/>
              </a:ext>
            </a:extLst>
          </p:cNvPr>
          <p:cNvSpPr/>
          <p:nvPr/>
        </p:nvSpPr>
        <p:spPr>
          <a:xfrm>
            <a:off x="9793395" y="3081866"/>
            <a:ext cx="1908388" cy="575733"/>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accent4"/>
          </a:solidFill>
        </p:spPr>
        <p:txBody>
          <a:bodyPr wrap="square" lIns="0" tIns="0" rIns="0" bIns="0" rtlCol="0" anchor="ctr" anchorCtr="0"/>
          <a:lstStyle/>
          <a:p>
            <a:pPr algn="ctr"/>
            <a:r>
              <a:rPr lang="en-US" sz="1200" b="1" spc="45" dirty="0">
                <a:solidFill>
                  <a:srgbClr val="FFFFFF"/>
                </a:solidFill>
                <a:latin typeface="Corbel" panose="020B0503020204020204" pitchFamily="34" charset="0"/>
                <a:cs typeface="Montserrat"/>
              </a:rPr>
              <a:t>ANTIBIOTICS</a:t>
            </a:r>
          </a:p>
        </p:txBody>
      </p:sp>
      <p:pic>
        <p:nvPicPr>
          <p:cNvPr id="20" name="Picture 19" descr="A group of colorful circles&#10;&#10;Description automatically generated">
            <a:extLst>
              <a:ext uri="{FF2B5EF4-FFF2-40B4-BE49-F238E27FC236}">
                <a16:creationId xmlns:a16="http://schemas.microsoft.com/office/drawing/2014/main" id="{DFCF57DB-1241-0EAB-3E47-B44699241A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79799" y="1813487"/>
            <a:ext cx="1016844" cy="872951"/>
          </a:xfrm>
          <a:prstGeom prst="rect">
            <a:avLst/>
          </a:prstGeom>
        </p:spPr>
      </p:pic>
      <p:pic>
        <p:nvPicPr>
          <p:cNvPr id="22" name="Picture 21">
            <a:extLst>
              <a:ext uri="{FF2B5EF4-FFF2-40B4-BE49-F238E27FC236}">
                <a16:creationId xmlns:a16="http://schemas.microsoft.com/office/drawing/2014/main" id="{29573E44-E277-9F71-9D86-C87E36B7AEA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114798" y="1722912"/>
            <a:ext cx="736600" cy="1054100"/>
          </a:xfrm>
          <a:prstGeom prst="rect">
            <a:avLst/>
          </a:prstGeom>
        </p:spPr>
      </p:pic>
      <p:pic>
        <p:nvPicPr>
          <p:cNvPr id="24" name="Picture 23">
            <a:extLst>
              <a:ext uri="{FF2B5EF4-FFF2-40B4-BE49-F238E27FC236}">
                <a16:creationId xmlns:a16="http://schemas.microsoft.com/office/drawing/2014/main" id="{436A03DC-C5EA-7D81-6C6B-80450EA16A27}"/>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045187" y="1735612"/>
            <a:ext cx="399495" cy="1028700"/>
          </a:xfrm>
          <a:prstGeom prst="rect">
            <a:avLst/>
          </a:prstGeom>
        </p:spPr>
      </p:pic>
      <p:pic>
        <p:nvPicPr>
          <p:cNvPr id="26" name="Picture 25" descr="A blue object with a black background&#10;&#10;Description automatically generated">
            <a:extLst>
              <a:ext uri="{FF2B5EF4-FFF2-40B4-BE49-F238E27FC236}">
                <a16:creationId xmlns:a16="http://schemas.microsoft.com/office/drawing/2014/main" id="{2327C7F3-5D73-132E-9A9B-39ECC4CE555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240605" y="1700531"/>
            <a:ext cx="736600" cy="1098862"/>
          </a:xfrm>
          <a:prstGeom prst="rect">
            <a:avLst/>
          </a:prstGeom>
        </p:spPr>
      </p:pic>
      <p:pic>
        <p:nvPicPr>
          <p:cNvPr id="29" name="Picture 28" descr="A pink stick on a black background&#10;&#10;Description automatically generated">
            <a:extLst>
              <a:ext uri="{FF2B5EF4-FFF2-40B4-BE49-F238E27FC236}">
                <a16:creationId xmlns:a16="http://schemas.microsoft.com/office/drawing/2014/main" id="{BBA78973-76E2-C6CF-F55C-B0F13CC7554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272526" y="1736879"/>
            <a:ext cx="513083" cy="1026166"/>
          </a:xfrm>
          <a:prstGeom prst="rect">
            <a:avLst/>
          </a:prstGeom>
        </p:spPr>
      </p:pic>
      <p:sp>
        <p:nvSpPr>
          <p:cNvPr id="7" name="TextBox 6">
            <a:extLst>
              <a:ext uri="{FF2B5EF4-FFF2-40B4-BE49-F238E27FC236}">
                <a16:creationId xmlns:a16="http://schemas.microsoft.com/office/drawing/2014/main" id="{9CF237D4-FA7B-65AC-77F6-D822F8D85155}"/>
              </a:ext>
            </a:extLst>
          </p:cNvPr>
          <p:cNvSpPr txBox="1"/>
          <p:nvPr/>
        </p:nvSpPr>
        <p:spPr>
          <a:xfrm>
            <a:off x="1633300" y="5841234"/>
            <a:ext cx="10068483" cy="400110"/>
          </a:xfrm>
          <a:prstGeom prst="rect">
            <a:avLst/>
          </a:prstGeom>
          <a:noFill/>
        </p:spPr>
        <p:txBody>
          <a:bodyPr wrap="square" rtlCol="0">
            <a:spAutoFit/>
          </a:bodyPr>
          <a:lstStyle/>
          <a:p>
            <a:pPr algn="ctr"/>
            <a:r>
              <a:rPr lang="en-US" sz="2000" dirty="0">
                <a:solidFill>
                  <a:schemeClr val="accent1"/>
                </a:solidFill>
              </a:rPr>
              <a:t>KEEPING BABIES WARM, CLEAN, AND CLOSELY OBSERVED IS IMPORTANT.</a:t>
            </a:r>
          </a:p>
        </p:txBody>
      </p:sp>
      <p:sp>
        <p:nvSpPr>
          <p:cNvPr id="6" name="Footer Placeholder 4">
            <a:extLst>
              <a:ext uri="{FF2B5EF4-FFF2-40B4-BE49-F238E27FC236}">
                <a16:creationId xmlns:a16="http://schemas.microsoft.com/office/drawing/2014/main" id="{C1462E76-989E-CC68-2DFB-98E81ED86462}"/>
              </a:ext>
            </a:extLst>
          </p:cNvPr>
          <p:cNvSpPr>
            <a:spLocks noGrp="1"/>
          </p:cNvSpPr>
          <p:nvPr>
            <p:ph type="ftr" sz="quarter" idx="3"/>
          </p:nvPr>
        </p:nvSpPr>
        <p:spPr>
          <a:xfrm>
            <a:off x="5926238" y="6548086"/>
            <a:ext cx="5813642" cy="176805"/>
          </a:xfrm>
        </p:spPr>
        <p:txBody>
          <a:bodyPr/>
          <a:lstStyle/>
          <a:p>
            <a:r>
              <a:rPr lang="en-US" dirty="0"/>
              <a:t>Original slide developed by the Seattle Children's Hospital; University of Washington; PATH; WHO. February 2026</a:t>
            </a:r>
          </a:p>
        </p:txBody>
      </p:sp>
    </p:spTree>
    <p:extLst>
      <p:ext uri="{BB962C8B-B14F-4D97-AF65-F5344CB8AC3E}">
        <p14:creationId xmlns:p14="http://schemas.microsoft.com/office/powerpoint/2010/main" val="3049342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81B77-60F6-E8F8-50A3-E86477501758}"/>
              </a:ext>
            </a:extLst>
          </p:cNvPr>
          <p:cNvSpPr>
            <a:spLocks noGrp="1"/>
          </p:cNvSpPr>
          <p:nvPr>
            <p:ph type="title"/>
          </p:nvPr>
        </p:nvSpPr>
        <p:spPr/>
        <p:txBody>
          <a:bodyPr/>
          <a:lstStyle/>
          <a:p>
            <a:r>
              <a:rPr lang="en-US" dirty="0"/>
              <a:t>Conclusions: understanding RSV disease </a:t>
            </a:r>
          </a:p>
        </p:txBody>
      </p:sp>
      <p:sp>
        <p:nvSpPr>
          <p:cNvPr id="3" name="Content Placeholder 2">
            <a:extLst>
              <a:ext uri="{FF2B5EF4-FFF2-40B4-BE49-F238E27FC236}">
                <a16:creationId xmlns:a16="http://schemas.microsoft.com/office/drawing/2014/main" id="{199A31FA-5ED4-F872-BDAB-042FFB99DC5E}"/>
              </a:ext>
            </a:extLst>
          </p:cNvPr>
          <p:cNvSpPr>
            <a:spLocks noGrp="1"/>
          </p:cNvSpPr>
          <p:nvPr>
            <p:ph sz="half" idx="1"/>
          </p:nvPr>
        </p:nvSpPr>
        <p:spPr>
          <a:xfrm>
            <a:off x="1224280" y="867161"/>
            <a:ext cx="10515600" cy="765037"/>
          </a:xfrm>
        </p:spPr>
        <p:txBody>
          <a:bodyPr/>
          <a:lstStyle/>
          <a:p>
            <a:pPr marL="0" indent="0">
              <a:buNone/>
            </a:pPr>
            <a:r>
              <a:rPr lang="en-US" b="1" dirty="0">
                <a:solidFill>
                  <a:schemeClr val="accent1"/>
                </a:solidFill>
              </a:rPr>
              <a:t>RSV is the top cause of severe respiratory infections and hospitalizations in young infants—with prevention interventions not yet widely available. It’s critical that clinicians know:  </a:t>
            </a:r>
            <a:endParaRPr lang="en-US" sz="2400" b="1" dirty="0"/>
          </a:p>
        </p:txBody>
      </p:sp>
      <p:graphicFrame>
        <p:nvGraphicFramePr>
          <p:cNvPr id="4" name="Table 5">
            <a:extLst>
              <a:ext uri="{FF2B5EF4-FFF2-40B4-BE49-F238E27FC236}">
                <a16:creationId xmlns:a16="http://schemas.microsoft.com/office/drawing/2014/main" id="{09E7DDA2-2D01-DD3B-40C4-E8874E5250E6}"/>
              </a:ext>
            </a:extLst>
          </p:cNvPr>
          <p:cNvGraphicFramePr>
            <a:graphicFrameLocks noGrp="1"/>
          </p:cNvGraphicFramePr>
          <p:nvPr>
            <p:extLst>
              <p:ext uri="{D42A27DB-BD31-4B8C-83A1-F6EECF244321}">
                <p14:modId xmlns:p14="http://schemas.microsoft.com/office/powerpoint/2010/main" val="343929519"/>
              </p:ext>
            </p:extLst>
          </p:nvPr>
        </p:nvGraphicFramePr>
        <p:xfrm>
          <a:off x="1224280" y="2122355"/>
          <a:ext cx="10515600" cy="3214520"/>
        </p:xfrm>
        <a:graphic>
          <a:graphicData uri="http://schemas.openxmlformats.org/drawingml/2006/table">
            <a:tbl>
              <a:tblPr firstRow="1" bandRow="1">
                <a:tableStyleId>{2D5ABB26-0587-4C30-8999-92F81FD0307C}</a:tableStyleId>
              </a:tblPr>
              <a:tblGrid>
                <a:gridCol w="3056775">
                  <a:extLst>
                    <a:ext uri="{9D8B030D-6E8A-4147-A177-3AD203B41FA5}">
                      <a16:colId xmlns:a16="http://schemas.microsoft.com/office/drawing/2014/main" val="431888276"/>
                    </a:ext>
                  </a:extLst>
                </a:gridCol>
                <a:gridCol w="3953625">
                  <a:extLst>
                    <a:ext uri="{9D8B030D-6E8A-4147-A177-3AD203B41FA5}">
                      <a16:colId xmlns:a16="http://schemas.microsoft.com/office/drawing/2014/main" val="1049741449"/>
                    </a:ext>
                  </a:extLst>
                </a:gridCol>
                <a:gridCol w="3505200">
                  <a:extLst>
                    <a:ext uri="{9D8B030D-6E8A-4147-A177-3AD203B41FA5}">
                      <a16:colId xmlns:a16="http://schemas.microsoft.com/office/drawing/2014/main" val="1936520214"/>
                    </a:ext>
                  </a:extLst>
                </a:gridCol>
              </a:tblGrid>
              <a:tr h="1599080">
                <a:tc>
                  <a:txBody>
                    <a:bodyPr/>
                    <a:lstStyle/>
                    <a:p>
                      <a:endParaRPr lang="en-US" dirty="0"/>
                    </a:p>
                  </a:txBody>
                  <a:tcPr>
                    <a:lnR w="6350" cap="flat" cmpd="sng" algn="ctr">
                      <a:solidFill>
                        <a:schemeClr val="accent1"/>
                      </a:solidFill>
                      <a:prstDash val="solid"/>
                      <a:round/>
                      <a:headEnd type="none" w="med" len="med"/>
                      <a:tailEnd type="none" w="med" len="med"/>
                    </a:lnR>
                    <a:lnB w="6350" cap="flat" cmpd="sng" algn="ctr">
                      <a:noFill/>
                      <a:prstDash val="solid"/>
                      <a:round/>
                      <a:headEnd type="none" w="med" len="med"/>
                      <a:tailEnd type="none" w="med" len="med"/>
                    </a:lnB>
                  </a:tcPr>
                </a:tc>
                <a:tc>
                  <a:txBody>
                    <a:bodyPr/>
                    <a:lstStyle/>
                    <a:p>
                      <a:endParaRPr lang="en-US" dirty="0"/>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B w="6350" cap="flat" cmpd="sng" algn="ctr">
                      <a:noFill/>
                      <a:prstDash val="solid"/>
                      <a:round/>
                      <a:headEnd type="none" w="med" len="med"/>
                      <a:tailEnd type="none" w="med" len="med"/>
                    </a:lnB>
                  </a:tcPr>
                </a:tc>
                <a:tc>
                  <a:txBody>
                    <a:bodyPr/>
                    <a:lstStyle/>
                    <a:p>
                      <a:endParaRPr lang="en-US"/>
                    </a:p>
                  </a:txBody>
                  <a:tcPr>
                    <a:lnL w="6350" cap="flat" cmpd="sng" algn="ctr">
                      <a:solidFill>
                        <a:schemeClr val="accent1"/>
                      </a:solidFill>
                      <a:prstDash val="solid"/>
                      <a:round/>
                      <a:headEnd type="none" w="med" len="med"/>
                      <a:tailEnd type="none" w="med" len="med"/>
                    </a:lnL>
                    <a:lnB w="6350" cap="flat" cmpd="sng" algn="ctr">
                      <a:noFill/>
                      <a:prstDash val="solid"/>
                      <a:round/>
                      <a:headEnd type="none" w="med" len="med"/>
                      <a:tailEnd type="none" w="med" len="med"/>
                    </a:lnB>
                  </a:tcPr>
                </a:tc>
                <a:extLst>
                  <a:ext uri="{0D108BD9-81ED-4DB2-BD59-A6C34878D82A}">
                    <a16:rowId xmlns:a16="http://schemas.microsoft.com/office/drawing/2014/main" val="30389819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RSV is typically mild but can be severe and lead to death, </a:t>
                      </a:r>
                      <a:r>
                        <a:rPr lang="en-US" sz="2000" b="1" dirty="0">
                          <a:solidFill>
                            <a:schemeClr val="accent1"/>
                          </a:solidFill>
                        </a:rPr>
                        <a:t>particularly in young infants</a:t>
                      </a:r>
                      <a:r>
                        <a:rPr lang="en-US" sz="2000" dirty="0"/>
                        <a:t>. </a:t>
                      </a:r>
                    </a:p>
                  </a:txBody>
                  <a:tcPr>
                    <a:lnR w="6350" cap="flat" cmpd="sng" algn="ctr">
                      <a:solidFill>
                        <a:schemeClr val="accent1"/>
                      </a:solidFill>
                      <a:prstDash val="solid"/>
                      <a:round/>
                      <a:headEnd type="none" w="med" len="med"/>
                      <a:tailEnd type="none" w="med" len="med"/>
                    </a:lnR>
                    <a:lnT w="6350" cap="flat" cmpd="sng" algn="ctr">
                      <a:no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accent2"/>
                          </a:solidFill>
                          <a:latin typeface="+mn-lt"/>
                          <a:ea typeface="+mn-ea"/>
                          <a:cs typeface="+mn-cs"/>
                        </a:rPr>
                        <a:t>Lower respiratory symptoms require medical attention and potentially hospitalization</a:t>
                      </a:r>
                      <a:r>
                        <a:rPr lang="en-US" sz="2000" dirty="0"/>
                        <a:t>; </a:t>
                      </a:r>
                      <a:br>
                        <a:rPr lang="en-US" sz="2000" dirty="0"/>
                      </a:br>
                      <a:r>
                        <a:rPr lang="en-US" sz="2000" b="0" dirty="0">
                          <a:solidFill>
                            <a:schemeClr val="tx1"/>
                          </a:solidFill>
                        </a:rPr>
                        <a:t>RSV can be hard to distinguish </a:t>
                      </a:r>
                      <a:br>
                        <a:rPr lang="en-US" sz="2000" b="0" dirty="0">
                          <a:solidFill>
                            <a:schemeClr val="tx1"/>
                          </a:solidFill>
                        </a:rPr>
                      </a:br>
                      <a:r>
                        <a:rPr lang="en-US" sz="2000" b="0" dirty="0">
                          <a:solidFill>
                            <a:schemeClr val="tx1"/>
                          </a:solidFill>
                        </a:rPr>
                        <a:t>from other respiratory illnesses</a:t>
                      </a:r>
                      <a:r>
                        <a:rPr lang="en-US" sz="2000" b="0" dirty="0"/>
                        <a:t>.</a:t>
                      </a:r>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schemeClr val="accent1"/>
                          </a:solidFill>
                        </a:rPr>
                        <a:t>Supportive care is critical to managing RSV disease</a:t>
                      </a:r>
                      <a:r>
                        <a:rPr lang="en-US" sz="2000" dirty="0"/>
                        <a:t>, particularly in the absence of diagnostic tools and/or preventative products. </a:t>
                      </a:r>
                    </a:p>
                  </a:txBody>
                  <a:tcPr>
                    <a:lnL w="6350" cap="flat" cmpd="sng" algn="ctr">
                      <a:solidFill>
                        <a:schemeClr val="accent1"/>
                      </a:solidFill>
                      <a:prstDash val="solid"/>
                      <a:round/>
                      <a:headEnd type="none" w="med" len="med"/>
                      <a:tailEnd type="none" w="med" len="med"/>
                    </a:lnL>
                    <a:lnT w="6350" cap="flat" cmpd="sng" algn="ctr">
                      <a:noFill/>
                      <a:prstDash val="solid"/>
                      <a:round/>
                      <a:headEnd type="none" w="med" len="med"/>
                      <a:tailEnd type="none" w="med" len="med"/>
                    </a:lnT>
                  </a:tcPr>
                </a:tc>
                <a:extLst>
                  <a:ext uri="{0D108BD9-81ED-4DB2-BD59-A6C34878D82A}">
                    <a16:rowId xmlns:a16="http://schemas.microsoft.com/office/drawing/2014/main" val="3753254136"/>
                  </a:ext>
                </a:extLst>
              </a:tr>
            </a:tbl>
          </a:graphicData>
        </a:graphic>
      </p:graphicFrame>
      <p:pic>
        <p:nvPicPr>
          <p:cNvPr id="6" name="Picture 5" descr="Blue horns on a black background&#10;&#10;Description automatically generated">
            <a:extLst>
              <a:ext uri="{FF2B5EF4-FFF2-40B4-BE49-F238E27FC236}">
                <a16:creationId xmlns:a16="http://schemas.microsoft.com/office/drawing/2014/main" id="{31E32D1D-7052-5437-BB71-2E5663D06F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4946" y="2382445"/>
            <a:ext cx="1066800" cy="1028700"/>
          </a:xfrm>
          <a:prstGeom prst="rect">
            <a:avLst/>
          </a:prstGeom>
        </p:spPr>
      </p:pic>
      <p:pic>
        <p:nvPicPr>
          <p:cNvPr id="8" name="Picture 7" descr="Icon&#10;&#10;Description automatically generated">
            <a:extLst>
              <a:ext uri="{FF2B5EF4-FFF2-40B4-BE49-F238E27FC236}">
                <a16:creationId xmlns:a16="http://schemas.microsoft.com/office/drawing/2014/main" id="{735A4F7D-0365-31AF-6BAF-3A6FBA58EEFB}"/>
              </a:ext>
            </a:extLst>
          </p:cNvPr>
          <p:cNvPicPr>
            <a:picLocks noChangeAspect="1"/>
          </p:cNvPicPr>
          <p:nvPr/>
        </p:nvPicPr>
        <p:blipFill>
          <a:blip r:embed="rId4"/>
          <a:stretch>
            <a:fillRect/>
          </a:stretch>
        </p:blipFill>
        <p:spPr>
          <a:xfrm>
            <a:off x="2297379" y="2311955"/>
            <a:ext cx="591348" cy="1151571"/>
          </a:xfrm>
          <a:prstGeom prst="rect">
            <a:avLst/>
          </a:prstGeom>
        </p:spPr>
      </p:pic>
      <p:pic>
        <p:nvPicPr>
          <p:cNvPr id="5" name="Picture 4">
            <a:extLst>
              <a:ext uri="{FF2B5EF4-FFF2-40B4-BE49-F238E27FC236}">
                <a16:creationId xmlns:a16="http://schemas.microsoft.com/office/drawing/2014/main" id="{367B551F-D8C3-45B9-D8B1-F4A0E9B45A45}"/>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5775036" y="2384026"/>
            <a:ext cx="863600" cy="1079500"/>
          </a:xfrm>
          <a:prstGeom prst="rect">
            <a:avLst/>
          </a:prstGeom>
        </p:spPr>
      </p:pic>
      <p:sp>
        <p:nvSpPr>
          <p:cNvPr id="7" name="Footer Placeholder 4">
            <a:extLst>
              <a:ext uri="{FF2B5EF4-FFF2-40B4-BE49-F238E27FC236}">
                <a16:creationId xmlns:a16="http://schemas.microsoft.com/office/drawing/2014/main" id="{9B3B8442-8736-513A-9391-A8A3EC3653D0}"/>
              </a:ext>
            </a:extLst>
          </p:cNvPr>
          <p:cNvSpPr>
            <a:spLocks noGrp="1"/>
          </p:cNvSpPr>
          <p:nvPr>
            <p:ph type="ftr" sz="quarter" idx="3"/>
          </p:nvPr>
        </p:nvSpPr>
        <p:spPr>
          <a:xfrm>
            <a:off x="5926238" y="6548086"/>
            <a:ext cx="5813642" cy="176805"/>
          </a:xfrm>
        </p:spPr>
        <p:txBody>
          <a:bodyPr/>
          <a:lstStyle/>
          <a:p>
            <a:r>
              <a:rPr lang="en-US" dirty="0"/>
              <a:t>Original slide developed by the Seattle Children's Hospital; University of Washington; PATH; WHO. February 2026</a:t>
            </a:r>
          </a:p>
        </p:txBody>
      </p:sp>
    </p:spTree>
    <p:extLst>
      <p:ext uri="{BB962C8B-B14F-4D97-AF65-F5344CB8AC3E}">
        <p14:creationId xmlns:p14="http://schemas.microsoft.com/office/powerpoint/2010/main" val="237330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2">
            <a:extLst>
              <a:ext uri="{FF2B5EF4-FFF2-40B4-BE49-F238E27FC236}">
                <a16:creationId xmlns:a16="http://schemas.microsoft.com/office/drawing/2014/main" id="{DD7C550E-2A3D-7019-6156-F3C7D5CC9443}"/>
              </a:ext>
            </a:extLst>
          </p:cNvPr>
          <p:cNvGraphicFramePr>
            <a:graphicFrameLocks noGrp="1"/>
          </p:cNvGraphicFramePr>
          <p:nvPr>
            <p:extLst>
              <p:ext uri="{D42A27DB-BD31-4B8C-83A1-F6EECF244321}">
                <p14:modId xmlns:p14="http://schemas.microsoft.com/office/powerpoint/2010/main" val="3273551276"/>
              </p:ext>
            </p:extLst>
          </p:nvPr>
        </p:nvGraphicFramePr>
        <p:xfrm>
          <a:off x="1224280" y="2292824"/>
          <a:ext cx="10607673" cy="3960546"/>
        </p:xfrm>
        <a:graphic>
          <a:graphicData uri="http://schemas.openxmlformats.org/drawingml/2006/table">
            <a:tbl>
              <a:tblPr firstRow="1" bandRow="1">
                <a:tableStyleId>{2D5ABB26-0587-4C30-8999-92F81FD0307C}</a:tableStyleId>
              </a:tblPr>
              <a:tblGrid>
                <a:gridCol w="1375303">
                  <a:extLst>
                    <a:ext uri="{9D8B030D-6E8A-4147-A177-3AD203B41FA5}">
                      <a16:colId xmlns:a16="http://schemas.microsoft.com/office/drawing/2014/main" val="20000"/>
                    </a:ext>
                  </a:extLst>
                </a:gridCol>
                <a:gridCol w="9232370">
                  <a:extLst>
                    <a:ext uri="{9D8B030D-6E8A-4147-A177-3AD203B41FA5}">
                      <a16:colId xmlns:a16="http://schemas.microsoft.com/office/drawing/2014/main" val="20001"/>
                    </a:ext>
                  </a:extLst>
                </a:gridCol>
              </a:tblGrid>
              <a:tr h="1293546">
                <a:tc>
                  <a:txBody>
                    <a:bodyPr/>
                    <a:lstStyle/>
                    <a:p>
                      <a:pPr>
                        <a:lnSpc>
                          <a:spcPct val="100000"/>
                        </a:lnSpc>
                      </a:pPr>
                      <a:endParaRPr sz="2000" dirty="0">
                        <a:latin typeface="Times New Roman"/>
                        <a:cs typeface="Times New Roman"/>
                      </a:endParaRPr>
                    </a:p>
                  </a:txBody>
                  <a:tcPr marL="0" marR="0" marT="0" marB="0">
                    <a:lnR w="6350">
                      <a:solidFill>
                        <a:srgbClr val="0093D5"/>
                      </a:solidFill>
                      <a:prstDash val="solid"/>
                    </a:lnR>
                    <a:lnB w="6350">
                      <a:solidFill>
                        <a:srgbClr val="0093D5"/>
                      </a:solidFill>
                      <a:prstDash val="solid"/>
                    </a:lnB>
                  </a:tcPr>
                </a:tc>
                <a:tc>
                  <a:txBody>
                    <a:bodyPr/>
                    <a:lstStyle/>
                    <a:p>
                      <a:pPr marL="508000">
                        <a:lnSpc>
                          <a:spcPct val="100000"/>
                        </a:lnSpc>
                        <a:spcBef>
                          <a:spcPts val="0"/>
                        </a:spcBef>
                      </a:pPr>
                      <a:r>
                        <a:rPr lang="en-US" sz="2800" b="1" dirty="0">
                          <a:solidFill>
                            <a:schemeClr val="accent4"/>
                          </a:solidFill>
                          <a:latin typeface="Corbel" panose="020B0503020204020204" pitchFamily="34" charset="0"/>
                          <a:cs typeface="Montserrat-ExtraBold"/>
                        </a:rPr>
                        <a:t>What is RSV?</a:t>
                      </a:r>
                      <a:endParaRPr sz="2800" dirty="0">
                        <a:solidFill>
                          <a:schemeClr val="accent4"/>
                        </a:solidFill>
                        <a:latin typeface="Corbel" panose="020B0503020204020204" pitchFamily="34" charset="0"/>
                        <a:cs typeface="Montserrat-ExtraBold"/>
                      </a:endParaRPr>
                    </a:p>
                    <a:p>
                      <a:pPr marL="508000">
                        <a:lnSpc>
                          <a:spcPct val="100000"/>
                        </a:lnSpc>
                        <a:spcBef>
                          <a:spcPts val="0"/>
                        </a:spcBef>
                      </a:pPr>
                      <a:r>
                        <a:rPr lang="en-US" sz="2400" b="0" dirty="0">
                          <a:solidFill>
                            <a:schemeClr val="accent4"/>
                          </a:solidFill>
                          <a:latin typeface="Corbel" panose="020B0503020204020204" pitchFamily="34" charset="0"/>
                          <a:cs typeface="Montserrat-SemiBold"/>
                        </a:rPr>
                        <a:t>how it impacts the respiratory system</a:t>
                      </a:r>
                      <a:endParaRPr sz="2400" b="0" dirty="0">
                        <a:solidFill>
                          <a:schemeClr val="accent4"/>
                        </a:solidFill>
                        <a:latin typeface="Corbel" panose="020B0503020204020204" pitchFamily="34" charset="0"/>
                        <a:cs typeface="Montserrat-SemiBold"/>
                      </a:endParaRPr>
                    </a:p>
                  </a:txBody>
                  <a:tcPr marL="0" marR="0" marT="4233" marB="0" anchor="ctr">
                    <a:lnL w="6350">
                      <a:solidFill>
                        <a:srgbClr val="0093D5"/>
                      </a:solidFill>
                      <a:prstDash val="solid"/>
                    </a:lnL>
                    <a:lnB w="6350">
                      <a:solidFill>
                        <a:srgbClr val="0093D5"/>
                      </a:solidFill>
                      <a:prstDash val="solid"/>
                    </a:lnB>
                  </a:tcPr>
                </a:tc>
                <a:extLst>
                  <a:ext uri="{0D108BD9-81ED-4DB2-BD59-A6C34878D82A}">
                    <a16:rowId xmlns:a16="http://schemas.microsoft.com/office/drawing/2014/main" val="10000"/>
                  </a:ext>
                </a:extLst>
              </a:tr>
              <a:tr h="1333500">
                <a:tc>
                  <a:txBody>
                    <a:bodyPr/>
                    <a:lstStyle/>
                    <a:p>
                      <a:pPr>
                        <a:lnSpc>
                          <a:spcPct val="100000"/>
                        </a:lnSpc>
                      </a:pPr>
                      <a:endParaRPr sz="2000" dirty="0">
                        <a:latin typeface="Times New Roman"/>
                        <a:cs typeface="Times New Roman"/>
                      </a:endParaRPr>
                    </a:p>
                  </a:txBody>
                  <a:tcPr marL="0" marR="0" marT="0" marB="0">
                    <a:lnR w="6350">
                      <a:solidFill>
                        <a:srgbClr val="0093D5"/>
                      </a:solidFill>
                      <a:prstDash val="solid"/>
                    </a:lnR>
                    <a:lnT w="6350">
                      <a:solidFill>
                        <a:srgbClr val="0093D5"/>
                      </a:solidFill>
                      <a:prstDash val="solid"/>
                    </a:lnT>
                    <a:lnB w="6350">
                      <a:solidFill>
                        <a:srgbClr val="0093D5"/>
                      </a:solidFill>
                      <a:prstDash val="solid"/>
                    </a:lnB>
                  </a:tcPr>
                </a:tc>
                <a:tc>
                  <a:txBody>
                    <a:bodyPr/>
                    <a:lstStyle/>
                    <a:p>
                      <a:pPr marL="508000">
                        <a:lnSpc>
                          <a:spcPct val="100000"/>
                        </a:lnSpc>
                        <a:spcBef>
                          <a:spcPts val="0"/>
                        </a:spcBef>
                      </a:pPr>
                      <a:r>
                        <a:rPr lang="en-US" sz="2800" b="1" spc="55" dirty="0">
                          <a:solidFill>
                            <a:schemeClr val="accent1"/>
                          </a:solidFill>
                          <a:latin typeface="Corbel" panose="020B0503020204020204" pitchFamily="34" charset="0"/>
                          <a:cs typeface="Montserrat-ExtraBold"/>
                        </a:rPr>
                        <a:t>What does RSV look like in young children?</a:t>
                      </a:r>
                      <a:endParaRPr sz="2800" dirty="0">
                        <a:solidFill>
                          <a:schemeClr val="accent1"/>
                        </a:solidFill>
                        <a:latin typeface="Corbel" panose="020B0503020204020204" pitchFamily="34" charset="0"/>
                        <a:cs typeface="Montserrat-ExtraBold"/>
                      </a:endParaRPr>
                    </a:p>
                    <a:p>
                      <a:pPr marL="508000">
                        <a:lnSpc>
                          <a:spcPct val="100000"/>
                        </a:lnSpc>
                        <a:spcBef>
                          <a:spcPts val="0"/>
                        </a:spcBef>
                      </a:pPr>
                      <a:r>
                        <a:rPr lang="en-US" sz="2400" b="0" dirty="0">
                          <a:solidFill>
                            <a:schemeClr val="accent1"/>
                          </a:solidFill>
                          <a:latin typeface="Corbel" panose="020B0503020204020204" pitchFamily="34" charset="0"/>
                          <a:cs typeface="Montserrat-SemiBold"/>
                        </a:rPr>
                        <a:t>symptoms and severe disease</a:t>
                      </a:r>
                    </a:p>
                  </a:txBody>
                  <a:tcPr marL="0" marR="0" marT="4233" marB="0" anchor="ctr">
                    <a:lnL w="6350">
                      <a:solidFill>
                        <a:srgbClr val="0093D5"/>
                      </a:solidFill>
                      <a:prstDash val="solid"/>
                    </a:lnL>
                    <a:lnT w="6350">
                      <a:solidFill>
                        <a:srgbClr val="0093D5"/>
                      </a:solidFill>
                      <a:prstDash val="solid"/>
                    </a:lnT>
                    <a:lnB w="6350">
                      <a:solidFill>
                        <a:srgbClr val="0093D5"/>
                      </a:solidFill>
                      <a:prstDash val="solid"/>
                    </a:lnB>
                  </a:tcPr>
                </a:tc>
                <a:extLst>
                  <a:ext uri="{0D108BD9-81ED-4DB2-BD59-A6C34878D82A}">
                    <a16:rowId xmlns:a16="http://schemas.microsoft.com/office/drawing/2014/main" val="10001"/>
                  </a:ext>
                </a:extLst>
              </a:tr>
              <a:tr h="1333500">
                <a:tc>
                  <a:txBody>
                    <a:bodyPr/>
                    <a:lstStyle/>
                    <a:p>
                      <a:pPr>
                        <a:lnSpc>
                          <a:spcPct val="100000"/>
                        </a:lnSpc>
                      </a:pPr>
                      <a:endParaRPr sz="2000" dirty="0">
                        <a:latin typeface="Times New Roman"/>
                        <a:cs typeface="Times New Roman"/>
                      </a:endParaRPr>
                    </a:p>
                  </a:txBody>
                  <a:tcPr marL="0" marR="0" marT="0" marB="0">
                    <a:lnR w="6350">
                      <a:solidFill>
                        <a:srgbClr val="0093D5"/>
                      </a:solidFill>
                      <a:prstDash val="solid"/>
                    </a:lnR>
                    <a:lnT w="6350">
                      <a:solidFill>
                        <a:srgbClr val="0093D5"/>
                      </a:solidFill>
                      <a:prstDash val="solid"/>
                    </a:lnT>
                  </a:tcPr>
                </a:tc>
                <a:tc>
                  <a:txBody>
                    <a:bodyPr/>
                    <a:lstStyle/>
                    <a:p>
                      <a:pPr marL="508000">
                        <a:lnSpc>
                          <a:spcPct val="100000"/>
                        </a:lnSpc>
                        <a:spcBef>
                          <a:spcPts val="0"/>
                        </a:spcBef>
                      </a:pPr>
                      <a:r>
                        <a:rPr lang="en-US" sz="2800" b="1" dirty="0">
                          <a:solidFill>
                            <a:schemeClr val="accent2"/>
                          </a:solidFill>
                          <a:latin typeface="Corbel" panose="020B0503020204020204" pitchFamily="34" charset="0"/>
                          <a:cs typeface="Montserrat-ExtraBold"/>
                        </a:rPr>
                        <a:t>How is RSV currently managed?</a:t>
                      </a:r>
                      <a:endParaRPr sz="2800" dirty="0">
                        <a:solidFill>
                          <a:schemeClr val="accent2"/>
                        </a:solidFill>
                        <a:latin typeface="Corbel" panose="020B0503020204020204" pitchFamily="34" charset="0"/>
                        <a:cs typeface="Montserrat-ExtraBold"/>
                      </a:endParaRPr>
                    </a:p>
                    <a:p>
                      <a:pPr marL="508000">
                        <a:lnSpc>
                          <a:spcPct val="100000"/>
                        </a:lnSpc>
                        <a:spcBef>
                          <a:spcPts val="0"/>
                        </a:spcBef>
                      </a:pPr>
                      <a:r>
                        <a:rPr lang="en-US" sz="2400" b="0" dirty="0">
                          <a:solidFill>
                            <a:schemeClr val="accent2"/>
                          </a:solidFill>
                          <a:latin typeface="Corbel" panose="020B0503020204020204" pitchFamily="34" charset="0"/>
                          <a:cs typeface="Montserrat-SemiBold"/>
                        </a:rPr>
                        <a:t>diagnosis, treatment, and prevention</a:t>
                      </a:r>
                    </a:p>
                  </a:txBody>
                  <a:tcPr marL="0" marR="0" marT="4233" marB="0" anchor="ctr">
                    <a:lnL w="6350">
                      <a:solidFill>
                        <a:srgbClr val="0093D5"/>
                      </a:solidFill>
                      <a:prstDash val="solid"/>
                    </a:lnL>
                    <a:lnT w="6350">
                      <a:solidFill>
                        <a:srgbClr val="0093D5"/>
                      </a:solidFill>
                      <a:prstDash val="solid"/>
                    </a:lnT>
                  </a:tcPr>
                </a:tc>
                <a:extLst>
                  <a:ext uri="{0D108BD9-81ED-4DB2-BD59-A6C34878D82A}">
                    <a16:rowId xmlns:a16="http://schemas.microsoft.com/office/drawing/2014/main" val="10002"/>
                  </a:ext>
                </a:extLst>
              </a:tr>
            </a:tbl>
          </a:graphicData>
        </a:graphic>
      </p:graphicFrame>
      <p:sp>
        <p:nvSpPr>
          <p:cNvPr id="2" name="Title 1">
            <a:extLst>
              <a:ext uri="{FF2B5EF4-FFF2-40B4-BE49-F238E27FC236}">
                <a16:creationId xmlns:a16="http://schemas.microsoft.com/office/drawing/2014/main" id="{A744BFD6-F410-04E4-E225-A620CE186CA7}"/>
              </a:ext>
            </a:extLst>
          </p:cNvPr>
          <p:cNvSpPr>
            <a:spLocks noGrp="1"/>
          </p:cNvSpPr>
          <p:nvPr>
            <p:ph type="title"/>
          </p:nvPr>
        </p:nvSpPr>
        <p:spPr>
          <a:xfrm>
            <a:off x="1224280" y="476957"/>
            <a:ext cx="10515600" cy="884555"/>
          </a:xfrm>
        </p:spPr>
        <p:txBody>
          <a:bodyPr/>
          <a:lstStyle/>
          <a:p>
            <a:r>
              <a:rPr lang="en-US" sz="2600" dirty="0"/>
              <a:t>A clinical overview of respiratory syncytial virus (RSV)</a:t>
            </a:r>
          </a:p>
        </p:txBody>
      </p:sp>
      <p:sp>
        <p:nvSpPr>
          <p:cNvPr id="12" name="object 49">
            <a:extLst>
              <a:ext uri="{FF2B5EF4-FFF2-40B4-BE49-F238E27FC236}">
                <a16:creationId xmlns:a16="http://schemas.microsoft.com/office/drawing/2014/main" id="{7DF16104-7200-496A-D33C-4931E11D3F3B}"/>
              </a:ext>
            </a:extLst>
          </p:cNvPr>
          <p:cNvSpPr txBox="1"/>
          <p:nvPr/>
        </p:nvSpPr>
        <p:spPr>
          <a:xfrm>
            <a:off x="1236980" y="1361512"/>
            <a:ext cx="10502900" cy="687795"/>
          </a:xfrm>
          <a:prstGeom prst="rect">
            <a:avLst/>
          </a:prstGeom>
        </p:spPr>
        <p:txBody>
          <a:bodyPr vert="horz" wrap="square" lIns="0" tIns="10583" rIns="0" bIns="0" rtlCol="0">
            <a:spAutoFit/>
          </a:bodyPr>
          <a:lstStyle/>
          <a:p>
            <a:pPr marL="10583">
              <a:spcBef>
                <a:spcPts val="83"/>
              </a:spcBef>
            </a:pPr>
            <a:r>
              <a:rPr lang="en-US" sz="2200" b="1" spc="-17" dirty="0">
                <a:solidFill>
                  <a:schemeClr val="accent1"/>
                </a:solidFill>
                <a:latin typeface="Corbel" panose="020B0503020204020204" pitchFamily="34" charset="0"/>
                <a:cs typeface="Montserrat"/>
              </a:rPr>
              <a:t>To properly manage illness and inform communities about disease, clinicians need to be able to answer these questions: </a:t>
            </a:r>
            <a:endParaRPr sz="2200" b="1" dirty="0">
              <a:solidFill>
                <a:schemeClr val="accent1"/>
              </a:solidFill>
              <a:latin typeface="Corbel" panose="020B0503020204020204" pitchFamily="34" charset="0"/>
              <a:cs typeface="Montserrat"/>
            </a:endParaRPr>
          </a:p>
        </p:txBody>
      </p:sp>
      <p:pic>
        <p:nvPicPr>
          <p:cNvPr id="3" name="Picture 2" descr="Icon&#10;&#10;Description automatically generated">
            <a:extLst>
              <a:ext uri="{FF2B5EF4-FFF2-40B4-BE49-F238E27FC236}">
                <a16:creationId xmlns:a16="http://schemas.microsoft.com/office/drawing/2014/main" id="{760F442E-87A6-892B-9606-56A78CF0EB85}"/>
              </a:ext>
            </a:extLst>
          </p:cNvPr>
          <p:cNvPicPr>
            <a:picLocks noChangeAspect="1"/>
          </p:cNvPicPr>
          <p:nvPr/>
        </p:nvPicPr>
        <p:blipFill>
          <a:blip r:embed="rId3"/>
          <a:stretch>
            <a:fillRect/>
          </a:stretch>
        </p:blipFill>
        <p:spPr>
          <a:xfrm>
            <a:off x="1613247" y="3876621"/>
            <a:ext cx="407192" cy="792952"/>
          </a:xfrm>
          <a:prstGeom prst="rect">
            <a:avLst/>
          </a:prstGeom>
        </p:spPr>
      </p:pic>
      <p:sp>
        <p:nvSpPr>
          <p:cNvPr id="19" name="Footer Placeholder 4">
            <a:extLst>
              <a:ext uri="{FF2B5EF4-FFF2-40B4-BE49-F238E27FC236}">
                <a16:creationId xmlns:a16="http://schemas.microsoft.com/office/drawing/2014/main" id="{32B0BEEE-99BC-E40F-DC9D-05709BFECE78}"/>
              </a:ext>
            </a:extLst>
          </p:cNvPr>
          <p:cNvSpPr>
            <a:spLocks noGrp="1"/>
          </p:cNvSpPr>
          <p:nvPr>
            <p:ph type="ftr" sz="quarter" idx="3"/>
          </p:nvPr>
        </p:nvSpPr>
        <p:spPr>
          <a:xfrm>
            <a:off x="5926238" y="6548086"/>
            <a:ext cx="5813642" cy="176805"/>
          </a:xfrm>
        </p:spPr>
        <p:txBody>
          <a:bodyPr/>
          <a:lstStyle/>
          <a:p>
            <a:r>
              <a:rPr lang="en-US" dirty="0"/>
              <a:t>Original slide developed by the Seattle Children's Hospital; University of Washington; PATH; WHO. February 2026</a:t>
            </a:r>
          </a:p>
        </p:txBody>
      </p:sp>
      <p:pic>
        <p:nvPicPr>
          <p:cNvPr id="22" name="Picture 21" descr="Green and black logo with black background&#10;&#10;Description automatically generated with medium confidence">
            <a:extLst>
              <a:ext uri="{FF2B5EF4-FFF2-40B4-BE49-F238E27FC236}">
                <a16:creationId xmlns:a16="http://schemas.microsoft.com/office/drawing/2014/main" id="{F0A71235-7FC2-4E31-7BA3-B599296CF5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1393" y="2481407"/>
            <a:ext cx="850900" cy="850900"/>
          </a:xfrm>
          <a:prstGeom prst="rect">
            <a:avLst/>
          </a:prstGeom>
        </p:spPr>
      </p:pic>
      <p:pic>
        <p:nvPicPr>
          <p:cNvPr id="23" name="Picture 22">
            <a:extLst>
              <a:ext uri="{FF2B5EF4-FFF2-40B4-BE49-F238E27FC236}">
                <a16:creationId xmlns:a16="http://schemas.microsoft.com/office/drawing/2014/main" id="{BC368234-CF31-A913-9618-C84EED381D5D}"/>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385043" y="5061135"/>
            <a:ext cx="863600" cy="1079500"/>
          </a:xfrm>
          <a:prstGeom prst="rect">
            <a:avLst/>
          </a:prstGeom>
        </p:spPr>
      </p:pic>
    </p:spTree>
    <p:extLst>
      <p:ext uri="{BB962C8B-B14F-4D97-AF65-F5344CB8AC3E}">
        <p14:creationId xmlns:p14="http://schemas.microsoft.com/office/powerpoint/2010/main" val="3788836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24280" y="365125"/>
            <a:ext cx="10515600" cy="380018"/>
          </a:xfrm>
          <a:prstGeom prst="rect">
            <a:avLst/>
          </a:prstGeom>
        </p:spPr>
        <p:txBody>
          <a:bodyPr vert="horz" wrap="square" lIns="0" tIns="10583" rIns="0" bIns="0" rtlCol="0" anchor="t" anchorCtr="0">
            <a:spAutoFit/>
          </a:bodyPr>
          <a:lstStyle/>
          <a:p>
            <a:pPr marL="10583">
              <a:lnSpc>
                <a:spcPct val="100000"/>
              </a:lnSpc>
              <a:spcBef>
                <a:spcPts val="83"/>
              </a:spcBef>
              <a:tabLst>
                <a:tab pos="1224972" algn="l"/>
                <a:tab pos="1649876" algn="l"/>
              </a:tabLst>
            </a:pPr>
            <a:r>
              <a:rPr spc="-17" dirty="0">
                <a:solidFill>
                  <a:srgbClr val="672672"/>
                </a:solidFill>
                <a:cs typeface="Montserrat"/>
              </a:rPr>
              <a:t>What</a:t>
            </a:r>
            <a:r>
              <a:rPr lang="en-US" dirty="0">
                <a:solidFill>
                  <a:srgbClr val="672672"/>
                </a:solidFill>
                <a:cs typeface="Montserrat"/>
              </a:rPr>
              <a:t> </a:t>
            </a:r>
            <a:r>
              <a:rPr spc="-21" dirty="0">
                <a:solidFill>
                  <a:srgbClr val="672672"/>
                </a:solidFill>
                <a:cs typeface="Montserrat"/>
              </a:rPr>
              <a:t>is</a:t>
            </a:r>
            <a:r>
              <a:rPr lang="en-US" dirty="0">
                <a:solidFill>
                  <a:srgbClr val="672672"/>
                </a:solidFill>
                <a:cs typeface="Montserrat"/>
              </a:rPr>
              <a:t> </a:t>
            </a:r>
            <a:r>
              <a:rPr lang="en-US" spc="-17" dirty="0">
                <a:solidFill>
                  <a:srgbClr val="672672"/>
                </a:solidFill>
                <a:cs typeface="Montserrat"/>
              </a:rPr>
              <a:t>R</a:t>
            </a:r>
            <a:r>
              <a:rPr spc="-17" dirty="0">
                <a:solidFill>
                  <a:srgbClr val="672672"/>
                </a:solidFill>
                <a:cs typeface="Montserrat"/>
              </a:rPr>
              <a:t>SV?</a:t>
            </a:r>
          </a:p>
        </p:txBody>
      </p:sp>
      <p:graphicFrame>
        <p:nvGraphicFramePr>
          <p:cNvPr id="7" name="object 7"/>
          <p:cNvGraphicFramePr>
            <a:graphicFrameLocks noGrp="1"/>
          </p:cNvGraphicFramePr>
          <p:nvPr>
            <p:extLst>
              <p:ext uri="{D42A27DB-BD31-4B8C-83A1-F6EECF244321}">
                <p14:modId xmlns:p14="http://schemas.microsoft.com/office/powerpoint/2010/main" val="3047913042"/>
              </p:ext>
            </p:extLst>
          </p:nvPr>
        </p:nvGraphicFramePr>
        <p:xfrm>
          <a:off x="1203114" y="1186022"/>
          <a:ext cx="10434704" cy="5102967"/>
        </p:xfrm>
        <a:graphic>
          <a:graphicData uri="http://schemas.openxmlformats.org/drawingml/2006/table">
            <a:tbl>
              <a:tblPr firstRow="1" bandRow="1">
                <a:tableStyleId>{2D5ABB26-0587-4C30-8999-92F81FD0307C}</a:tableStyleId>
              </a:tblPr>
              <a:tblGrid>
                <a:gridCol w="2302086">
                  <a:extLst>
                    <a:ext uri="{9D8B030D-6E8A-4147-A177-3AD203B41FA5}">
                      <a16:colId xmlns:a16="http://schemas.microsoft.com/office/drawing/2014/main" val="20000"/>
                    </a:ext>
                  </a:extLst>
                </a:gridCol>
                <a:gridCol w="2327564">
                  <a:extLst>
                    <a:ext uri="{9D8B030D-6E8A-4147-A177-3AD203B41FA5}">
                      <a16:colId xmlns:a16="http://schemas.microsoft.com/office/drawing/2014/main" val="20001"/>
                    </a:ext>
                  </a:extLst>
                </a:gridCol>
                <a:gridCol w="2216727">
                  <a:extLst>
                    <a:ext uri="{9D8B030D-6E8A-4147-A177-3AD203B41FA5}">
                      <a16:colId xmlns:a16="http://schemas.microsoft.com/office/drawing/2014/main" val="20002"/>
                    </a:ext>
                  </a:extLst>
                </a:gridCol>
                <a:gridCol w="3588327">
                  <a:extLst>
                    <a:ext uri="{9D8B030D-6E8A-4147-A177-3AD203B41FA5}">
                      <a16:colId xmlns:a16="http://schemas.microsoft.com/office/drawing/2014/main" val="3892087376"/>
                    </a:ext>
                  </a:extLst>
                </a:gridCol>
              </a:tblGrid>
              <a:tr h="1157817">
                <a:tc>
                  <a:txBody>
                    <a:bodyPr/>
                    <a:lstStyle/>
                    <a:p>
                      <a:pPr>
                        <a:lnSpc>
                          <a:spcPct val="100000"/>
                        </a:lnSpc>
                      </a:pPr>
                      <a:endParaRPr sz="1400" dirty="0">
                        <a:latin typeface="Times New Roman"/>
                        <a:cs typeface="Times New Roman"/>
                      </a:endParaRPr>
                    </a:p>
                  </a:txBody>
                  <a:tcPr marL="0" marR="0" marT="0" marB="0">
                    <a:lnR w="6350">
                      <a:solidFill>
                        <a:srgbClr val="0093D5"/>
                      </a:solidFill>
                      <a:prstDash val="solid"/>
                    </a:lnR>
                    <a:lnB w="6350">
                      <a:solidFill>
                        <a:srgbClr val="0093D5"/>
                      </a:solidFill>
                      <a:prstDash val="solid"/>
                    </a:lnB>
                  </a:tcPr>
                </a:tc>
                <a:tc>
                  <a:txBody>
                    <a:bodyPr/>
                    <a:lstStyle/>
                    <a:p>
                      <a:pPr>
                        <a:lnSpc>
                          <a:spcPct val="100000"/>
                        </a:lnSpc>
                      </a:pPr>
                      <a:endParaRPr sz="1400" dirty="0">
                        <a:latin typeface="Times New Roman"/>
                        <a:cs typeface="Times New Roman"/>
                      </a:endParaRPr>
                    </a:p>
                  </a:txBody>
                  <a:tcPr marL="0" marR="0" marT="0" marB="0">
                    <a:lnL w="6350">
                      <a:solidFill>
                        <a:srgbClr val="0093D5"/>
                      </a:solidFill>
                      <a:prstDash val="solid"/>
                    </a:lnL>
                    <a:lnR w="6350">
                      <a:solidFill>
                        <a:srgbClr val="0093D5"/>
                      </a:solidFill>
                      <a:prstDash val="solid"/>
                    </a:lnR>
                    <a:lnB w="6350">
                      <a:solidFill>
                        <a:srgbClr val="0093D5"/>
                      </a:solidFill>
                      <a:prstDash val="solid"/>
                    </a:lnB>
                  </a:tcPr>
                </a:tc>
                <a:tc>
                  <a:txBody>
                    <a:bodyPr/>
                    <a:lstStyle/>
                    <a:p>
                      <a:pPr>
                        <a:lnSpc>
                          <a:spcPct val="100000"/>
                        </a:lnSpc>
                      </a:pPr>
                      <a:endParaRPr sz="1400" dirty="0">
                        <a:latin typeface="Times New Roman"/>
                        <a:cs typeface="Times New Roman"/>
                      </a:endParaRPr>
                    </a:p>
                  </a:txBody>
                  <a:tcPr marL="0" marR="0" marT="0" marB="0">
                    <a:lnL w="6350">
                      <a:solidFill>
                        <a:srgbClr val="0093D5"/>
                      </a:solidFill>
                      <a:prstDash val="solid"/>
                    </a:lnL>
                    <a:lnR w="6350" cap="flat" cmpd="sng" algn="ctr">
                      <a:solidFill>
                        <a:srgbClr val="0093D5"/>
                      </a:solidFill>
                      <a:prstDash val="solid"/>
                      <a:round/>
                      <a:headEnd type="none" w="med" len="med"/>
                      <a:tailEnd type="none" w="med" len="med"/>
                    </a:lnR>
                    <a:lnB w="6350">
                      <a:solidFill>
                        <a:srgbClr val="0093D5"/>
                      </a:solidFill>
                      <a:prstDash val="solid"/>
                    </a:lnB>
                  </a:tcPr>
                </a:tc>
                <a:tc>
                  <a:txBody>
                    <a:bodyPr/>
                    <a:lstStyle/>
                    <a:p>
                      <a:pPr>
                        <a:lnSpc>
                          <a:spcPct val="100000"/>
                        </a:lnSpc>
                      </a:pPr>
                      <a:endParaRPr sz="1400" dirty="0">
                        <a:latin typeface="Times New Roman"/>
                        <a:cs typeface="Times New Roman"/>
                      </a:endParaRPr>
                    </a:p>
                  </a:txBody>
                  <a:tcPr marL="0" marR="0" marT="0" marB="0">
                    <a:lnL w="6350">
                      <a:solidFill>
                        <a:srgbClr val="0093D5"/>
                      </a:solidFill>
                      <a:prstDash val="solid"/>
                    </a:lnL>
                    <a:lnR w="6350" cap="flat" cmpd="sng" algn="ctr">
                      <a:noFill/>
                      <a:prstDash val="solid"/>
                      <a:round/>
                      <a:headEnd type="none" w="med" len="med"/>
                      <a:tailEnd type="none" w="med" len="med"/>
                    </a:lnR>
                    <a:lnB w="6350" cap="flat" cmpd="sng" algn="ctr">
                      <a:solidFill>
                        <a:srgbClr val="0093D5"/>
                      </a:solidFill>
                      <a:prstDash val="solid"/>
                      <a:round/>
                      <a:headEnd type="none" w="med" len="med"/>
                      <a:tailEnd type="none" w="med" len="med"/>
                    </a:lnB>
                  </a:tcPr>
                </a:tc>
                <a:extLst>
                  <a:ext uri="{0D108BD9-81ED-4DB2-BD59-A6C34878D82A}">
                    <a16:rowId xmlns:a16="http://schemas.microsoft.com/office/drawing/2014/main" val="10000"/>
                  </a:ext>
                </a:extLst>
              </a:tr>
              <a:tr h="710671">
                <a:tc>
                  <a:txBody>
                    <a:bodyPr/>
                    <a:lstStyle/>
                    <a:p>
                      <a:pPr>
                        <a:lnSpc>
                          <a:spcPct val="100000"/>
                        </a:lnSpc>
                        <a:spcBef>
                          <a:spcPts val="25"/>
                        </a:spcBef>
                      </a:pPr>
                      <a:endParaRPr sz="2000" dirty="0">
                        <a:latin typeface="Corbel" panose="020B0503020204020204" pitchFamily="34" charset="0"/>
                        <a:cs typeface="Times New Roman"/>
                      </a:endParaRPr>
                    </a:p>
                  </a:txBody>
                  <a:tcPr marL="0" marR="0" marT="2646" marB="0">
                    <a:lnR w="6350">
                      <a:solidFill>
                        <a:srgbClr val="0093D5"/>
                      </a:solidFill>
                      <a:prstDash val="solid"/>
                    </a:lnR>
                    <a:lnT w="6350">
                      <a:solidFill>
                        <a:srgbClr val="0093D5"/>
                      </a:solidFill>
                      <a:prstDash val="solid"/>
                    </a:lnT>
                    <a:lnB w="6350">
                      <a:solidFill>
                        <a:srgbClr val="0093D5"/>
                      </a:solidFill>
                      <a:prstDash val="solid"/>
                    </a:lnB>
                  </a:tcPr>
                </a:tc>
                <a:tc>
                  <a:txBody>
                    <a:bodyPr/>
                    <a:lstStyle/>
                    <a:p>
                      <a:pPr>
                        <a:lnSpc>
                          <a:spcPct val="100000"/>
                        </a:lnSpc>
                        <a:spcBef>
                          <a:spcPts val="25"/>
                        </a:spcBef>
                      </a:pPr>
                      <a:endParaRPr sz="2000" dirty="0">
                        <a:latin typeface="Corbel" panose="020B0503020204020204" pitchFamily="34" charset="0"/>
                        <a:cs typeface="Times New Roman"/>
                      </a:endParaRPr>
                    </a:p>
                  </a:txBody>
                  <a:tcPr marL="0" marR="0" marT="2646" marB="0">
                    <a:lnL w="6350">
                      <a:solidFill>
                        <a:srgbClr val="0093D5"/>
                      </a:solidFill>
                      <a:prstDash val="solid"/>
                    </a:lnL>
                    <a:lnR w="6350">
                      <a:solidFill>
                        <a:srgbClr val="0093D5"/>
                      </a:solidFill>
                      <a:prstDash val="solid"/>
                    </a:lnR>
                    <a:lnT w="6350">
                      <a:solidFill>
                        <a:srgbClr val="0093D5"/>
                      </a:solidFill>
                      <a:prstDash val="solid"/>
                    </a:lnT>
                    <a:lnB w="6350">
                      <a:solidFill>
                        <a:srgbClr val="0093D5"/>
                      </a:solidFill>
                      <a:prstDash val="solid"/>
                    </a:lnB>
                  </a:tcPr>
                </a:tc>
                <a:tc>
                  <a:txBody>
                    <a:bodyPr/>
                    <a:lstStyle/>
                    <a:p>
                      <a:pPr>
                        <a:lnSpc>
                          <a:spcPct val="100000"/>
                        </a:lnSpc>
                        <a:spcBef>
                          <a:spcPts val="25"/>
                        </a:spcBef>
                      </a:pPr>
                      <a:endParaRPr sz="2000" dirty="0">
                        <a:latin typeface="Corbel" panose="020B0503020204020204" pitchFamily="34" charset="0"/>
                        <a:cs typeface="Times New Roman"/>
                      </a:endParaRPr>
                    </a:p>
                  </a:txBody>
                  <a:tcPr marL="0" marR="0" marT="2646" marB="0">
                    <a:lnL w="6350">
                      <a:solidFill>
                        <a:srgbClr val="0093D5"/>
                      </a:solidFill>
                      <a:prstDash val="solid"/>
                    </a:lnL>
                    <a:lnR w="6350" cap="flat" cmpd="sng" algn="ctr">
                      <a:solidFill>
                        <a:srgbClr val="0093D5"/>
                      </a:solidFill>
                      <a:prstDash val="solid"/>
                      <a:round/>
                      <a:headEnd type="none" w="med" len="med"/>
                      <a:tailEnd type="none" w="med" len="med"/>
                    </a:lnR>
                    <a:lnT w="6350">
                      <a:solidFill>
                        <a:srgbClr val="0093D5"/>
                      </a:solidFill>
                      <a:prstDash val="solid"/>
                    </a:lnT>
                    <a:lnB w="6350">
                      <a:solidFill>
                        <a:srgbClr val="0093D5"/>
                      </a:solidFill>
                      <a:prstDash val="solid"/>
                    </a:lnB>
                  </a:tcPr>
                </a:tc>
                <a:tc>
                  <a:txBody>
                    <a:bodyPr/>
                    <a:lstStyle/>
                    <a:p>
                      <a:pPr>
                        <a:lnSpc>
                          <a:spcPct val="100000"/>
                        </a:lnSpc>
                        <a:spcBef>
                          <a:spcPts val="25"/>
                        </a:spcBef>
                      </a:pPr>
                      <a:endParaRPr sz="2000" dirty="0">
                        <a:latin typeface="Corbel" panose="020B0503020204020204" pitchFamily="34" charset="0"/>
                        <a:cs typeface="Times New Roman"/>
                      </a:endParaRPr>
                    </a:p>
                  </a:txBody>
                  <a:tcPr marL="0" marR="0" marT="2646" marB="0">
                    <a:lnL w="6350">
                      <a:solidFill>
                        <a:srgbClr val="0093D5"/>
                      </a:solidFill>
                      <a:prstDash val="solid"/>
                    </a:lnL>
                    <a:lnR w="6350" cap="flat" cmpd="sng" algn="ctr">
                      <a:noFill/>
                      <a:prstDash val="solid"/>
                      <a:round/>
                      <a:headEnd type="none" w="med" len="med"/>
                      <a:tailEnd type="none" w="med" len="med"/>
                    </a:lnR>
                    <a:lnT w="6350" cap="flat" cmpd="sng" algn="ctr">
                      <a:solidFill>
                        <a:srgbClr val="0093D5"/>
                      </a:solidFill>
                      <a:prstDash val="solid"/>
                      <a:round/>
                      <a:headEnd type="none" w="med" len="med"/>
                      <a:tailEnd type="none" w="med" len="med"/>
                    </a:lnT>
                    <a:lnB w="6350" cap="flat" cmpd="sng" algn="ctr">
                      <a:solidFill>
                        <a:srgbClr val="0093D5"/>
                      </a:solidFill>
                      <a:prstDash val="solid"/>
                      <a:round/>
                      <a:headEnd type="none" w="med" len="med"/>
                      <a:tailEnd type="none" w="med" len="med"/>
                    </a:lnB>
                  </a:tcPr>
                </a:tc>
                <a:extLst>
                  <a:ext uri="{0D108BD9-81ED-4DB2-BD59-A6C34878D82A}">
                    <a16:rowId xmlns:a16="http://schemas.microsoft.com/office/drawing/2014/main" val="10001"/>
                  </a:ext>
                </a:extLst>
              </a:tr>
              <a:tr h="2690138">
                <a:tc>
                  <a:txBody>
                    <a:bodyPr/>
                    <a:lstStyle/>
                    <a:p>
                      <a:pPr marL="171450" marR="401320">
                        <a:lnSpc>
                          <a:spcPct val="111100"/>
                        </a:lnSpc>
                        <a:spcBef>
                          <a:spcPts val="1200"/>
                        </a:spcBef>
                      </a:pPr>
                      <a:r>
                        <a:rPr sz="1500" b="1" dirty="0">
                          <a:solidFill>
                            <a:srgbClr val="0093D5"/>
                          </a:solidFill>
                          <a:latin typeface="Corbel" panose="020B0503020204020204" pitchFamily="34" charset="0"/>
                          <a:cs typeface="Montserrat-SemiBold"/>
                        </a:rPr>
                        <a:t>Often</a:t>
                      </a:r>
                      <a:r>
                        <a:rPr sz="1500" b="1" spc="-35" dirty="0">
                          <a:solidFill>
                            <a:srgbClr val="0093D5"/>
                          </a:solidFill>
                          <a:latin typeface="Corbel" panose="020B0503020204020204" pitchFamily="34" charset="0"/>
                          <a:cs typeface="Montserrat-SemiBold"/>
                        </a:rPr>
                        <a:t> </a:t>
                      </a:r>
                      <a:r>
                        <a:rPr sz="1500" b="1" dirty="0">
                          <a:solidFill>
                            <a:srgbClr val="0093D5"/>
                          </a:solidFill>
                          <a:latin typeface="Corbel" panose="020B0503020204020204" pitchFamily="34" charset="0"/>
                          <a:cs typeface="Montserrat-SemiBold"/>
                        </a:rPr>
                        <a:t>mild,</a:t>
                      </a:r>
                      <a:r>
                        <a:rPr sz="1500" b="1" spc="-25" dirty="0">
                          <a:solidFill>
                            <a:srgbClr val="0093D5"/>
                          </a:solidFill>
                          <a:latin typeface="Corbel" panose="020B0503020204020204" pitchFamily="34" charset="0"/>
                          <a:cs typeface="Montserrat-SemiBold"/>
                        </a:rPr>
                        <a:t> </a:t>
                      </a:r>
                      <a:r>
                        <a:rPr sz="1500" b="1" dirty="0">
                          <a:solidFill>
                            <a:srgbClr val="0093D5"/>
                          </a:solidFill>
                          <a:latin typeface="Corbel" panose="020B0503020204020204" pitchFamily="34" charset="0"/>
                          <a:cs typeface="Montserrat-SemiBold"/>
                        </a:rPr>
                        <a:t>like</a:t>
                      </a:r>
                      <a:r>
                        <a:rPr sz="1500" b="1" spc="-25" dirty="0">
                          <a:solidFill>
                            <a:srgbClr val="0093D5"/>
                          </a:solidFill>
                          <a:latin typeface="Corbel" panose="020B0503020204020204" pitchFamily="34" charset="0"/>
                          <a:cs typeface="Montserrat-SemiBold"/>
                        </a:rPr>
                        <a:t> </a:t>
                      </a:r>
                      <a:r>
                        <a:rPr sz="1500" b="1" spc="-50" dirty="0">
                          <a:solidFill>
                            <a:srgbClr val="0093D5"/>
                          </a:solidFill>
                          <a:latin typeface="Corbel" panose="020B0503020204020204" pitchFamily="34" charset="0"/>
                          <a:cs typeface="Montserrat-SemiBold"/>
                        </a:rPr>
                        <a:t>a </a:t>
                      </a:r>
                      <a:r>
                        <a:rPr sz="1500" b="1" dirty="0">
                          <a:solidFill>
                            <a:srgbClr val="0093D5"/>
                          </a:solidFill>
                          <a:latin typeface="Corbel" panose="020B0503020204020204" pitchFamily="34" charset="0"/>
                          <a:cs typeface="Montserrat-SemiBold"/>
                        </a:rPr>
                        <a:t>cold,</a:t>
                      </a:r>
                      <a:r>
                        <a:rPr sz="1500" b="1" spc="-5" dirty="0">
                          <a:solidFill>
                            <a:srgbClr val="0093D5"/>
                          </a:solidFill>
                          <a:latin typeface="Corbel" panose="020B0503020204020204" pitchFamily="34" charset="0"/>
                          <a:cs typeface="Montserrat-SemiBold"/>
                        </a:rPr>
                        <a:t> </a:t>
                      </a:r>
                      <a:r>
                        <a:rPr sz="1500" b="1" dirty="0">
                          <a:solidFill>
                            <a:srgbClr val="0093D5"/>
                          </a:solidFill>
                          <a:latin typeface="Corbel" panose="020B0503020204020204" pitchFamily="34" charset="0"/>
                          <a:cs typeface="Montserrat-SemiBold"/>
                        </a:rPr>
                        <a:t>but</a:t>
                      </a:r>
                      <a:r>
                        <a:rPr sz="1500" b="1" spc="-5" dirty="0">
                          <a:solidFill>
                            <a:srgbClr val="0093D5"/>
                          </a:solidFill>
                          <a:latin typeface="Corbel" panose="020B0503020204020204" pitchFamily="34" charset="0"/>
                          <a:cs typeface="Montserrat-SemiBold"/>
                        </a:rPr>
                        <a:t> </a:t>
                      </a:r>
                      <a:r>
                        <a:rPr sz="1500" b="1" dirty="0">
                          <a:solidFill>
                            <a:srgbClr val="0093D5"/>
                          </a:solidFill>
                          <a:latin typeface="Corbel" panose="020B0503020204020204" pitchFamily="34" charset="0"/>
                          <a:cs typeface="Montserrat-SemiBold"/>
                        </a:rPr>
                        <a:t>can</a:t>
                      </a:r>
                      <a:r>
                        <a:rPr sz="1500" b="1" spc="-5" dirty="0">
                          <a:solidFill>
                            <a:srgbClr val="0093D5"/>
                          </a:solidFill>
                          <a:latin typeface="Corbel" panose="020B0503020204020204" pitchFamily="34" charset="0"/>
                          <a:cs typeface="Montserrat-SemiBold"/>
                        </a:rPr>
                        <a:t> </a:t>
                      </a:r>
                      <a:r>
                        <a:rPr sz="1500" b="1" spc="-25" dirty="0">
                          <a:solidFill>
                            <a:srgbClr val="0093D5"/>
                          </a:solidFill>
                          <a:latin typeface="Corbel" panose="020B0503020204020204" pitchFamily="34" charset="0"/>
                          <a:cs typeface="Montserrat-SemiBold"/>
                        </a:rPr>
                        <a:t>be </a:t>
                      </a:r>
                      <a:r>
                        <a:rPr sz="1500" b="1" dirty="0">
                          <a:solidFill>
                            <a:srgbClr val="0093D5"/>
                          </a:solidFill>
                          <a:latin typeface="Corbel" panose="020B0503020204020204" pitchFamily="34" charset="0"/>
                          <a:cs typeface="Montserrat-SemiBold"/>
                        </a:rPr>
                        <a:t>severe</a:t>
                      </a:r>
                      <a:r>
                        <a:rPr sz="1500" b="1" spc="-35" dirty="0">
                          <a:solidFill>
                            <a:srgbClr val="0093D5"/>
                          </a:solidFill>
                          <a:latin typeface="Corbel" panose="020B0503020204020204" pitchFamily="34" charset="0"/>
                          <a:cs typeface="Montserrat-SemiBold"/>
                        </a:rPr>
                        <a:t> </a:t>
                      </a:r>
                      <a:r>
                        <a:rPr sz="1500" b="1" dirty="0">
                          <a:solidFill>
                            <a:srgbClr val="0093D5"/>
                          </a:solidFill>
                          <a:latin typeface="Corbel" panose="020B0503020204020204" pitchFamily="34" charset="0"/>
                          <a:cs typeface="Montserrat-SemiBold"/>
                        </a:rPr>
                        <a:t>(or</a:t>
                      </a:r>
                      <a:r>
                        <a:rPr sz="1500" b="1" spc="-35" dirty="0">
                          <a:solidFill>
                            <a:srgbClr val="0093D5"/>
                          </a:solidFill>
                          <a:latin typeface="Corbel" panose="020B0503020204020204" pitchFamily="34" charset="0"/>
                          <a:cs typeface="Montserrat-SemiBold"/>
                        </a:rPr>
                        <a:t> </a:t>
                      </a:r>
                      <a:r>
                        <a:rPr sz="1500" b="1" spc="-10" dirty="0">
                          <a:solidFill>
                            <a:srgbClr val="0093D5"/>
                          </a:solidFill>
                          <a:latin typeface="Corbel" panose="020B0503020204020204" pitchFamily="34" charset="0"/>
                          <a:cs typeface="Montserrat-SemiBold"/>
                        </a:rPr>
                        <a:t>deadly) </a:t>
                      </a:r>
                      <a:r>
                        <a:rPr sz="1500" b="1" dirty="0">
                          <a:solidFill>
                            <a:srgbClr val="0093D5"/>
                          </a:solidFill>
                          <a:latin typeface="Corbel" panose="020B0503020204020204" pitchFamily="34" charset="0"/>
                          <a:cs typeface="Montserrat-SemiBold"/>
                        </a:rPr>
                        <a:t>for</a:t>
                      </a:r>
                      <a:r>
                        <a:rPr sz="1500" b="1" spc="-15" dirty="0">
                          <a:solidFill>
                            <a:srgbClr val="0093D5"/>
                          </a:solidFill>
                          <a:latin typeface="Corbel" panose="020B0503020204020204" pitchFamily="34" charset="0"/>
                          <a:cs typeface="Montserrat-SemiBold"/>
                        </a:rPr>
                        <a:t> </a:t>
                      </a:r>
                      <a:r>
                        <a:rPr sz="1500" b="1" spc="-10" dirty="0">
                          <a:solidFill>
                            <a:srgbClr val="0093D5"/>
                          </a:solidFill>
                          <a:latin typeface="Corbel" panose="020B0503020204020204" pitchFamily="34" charset="0"/>
                          <a:cs typeface="Montserrat-SemiBold"/>
                        </a:rPr>
                        <a:t>infants.</a:t>
                      </a:r>
                      <a:endParaRPr sz="1500" dirty="0">
                        <a:latin typeface="Corbel" panose="020B0503020204020204" pitchFamily="34" charset="0"/>
                        <a:cs typeface="Montserrat-SemiBold"/>
                      </a:endParaRPr>
                    </a:p>
                  </a:txBody>
                  <a:tcPr marL="0" marR="0" marT="127000" marB="0">
                    <a:lnR w="6350">
                      <a:solidFill>
                        <a:srgbClr val="0093D5"/>
                      </a:solidFill>
                      <a:prstDash val="solid"/>
                    </a:lnR>
                    <a:lnT w="6350">
                      <a:solidFill>
                        <a:srgbClr val="0093D5"/>
                      </a:solidFill>
                      <a:prstDash val="solid"/>
                    </a:lnT>
                    <a:lnB w="6350" cap="flat" cmpd="sng" algn="ctr">
                      <a:noFill/>
                      <a:prstDash val="solid"/>
                      <a:round/>
                      <a:headEnd type="none" w="med" len="med"/>
                      <a:tailEnd type="none" w="med" len="med"/>
                    </a:lnB>
                  </a:tcPr>
                </a:tc>
                <a:tc>
                  <a:txBody>
                    <a:bodyPr/>
                    <a:lstStyle/>
                    <a:p>
                      <a:pPr marL="171450" marR="487045">
                        <a:lnSpc>
                          <a:spcPct val="111100"/>
                        </a:lnSpc>
                        <a:spcBef>
                          <a:spcPts val="1200"/>
                        </a:spcBef>
                      </a:pPr>
                      <a:r>
                        <a:rPr sz="1500" b="1" spc="-10" dirty="0">
                          <a:solidFill>
                            <a:srgbClr val="52A947"/>
                          </a:solidFill>
                          <a:latin typeface="Corbel" panose="020B0503020204020204" pitchFamily="34" charset="0"/>
                          <a:cs typeface="Montserrat-SemiBold"/>
                        </a:rPr>
                        <a:t>Sneezing, </a:t>
                      </a:r>
                      <a:r>
                        <a:rPr sz="1500" b="1" dirty="0">
                          <a:solidFill>
                            <a:srgbClr val="52A947"/>
                          </a:solidFill>
                          <a:latin typeface="Corbel" panose="020B0503020204020204" pitchFamily="34" charset="0"/>
                          <a:cs typeface="Montserrat-SemiBold"/>
                        </a:rPr>
                        <a:t>coughing</a:t>
                      </a:r>
                      <a:r>
                        <a:rPr sz="1500" b="1" spc="-10" dirty="0">
                          <a:solidFill>
                            <a:srgbClr val="52A947"/>
                          </a:solidFill>
                          <a:latin typeface="Corbel" panose="020B0503020204020204" pitchFamily="34" charset="0"/>
                          <a:cs typeface="Montserrat-SemiBold"/>
                        </a:rPr>
                        <a:t>, touching contaminated </a:t>
                      </a:r>
                      <a:r>
                        <a:rPr sz="1500" b="1" dirty="0">
                          <a:solidFill>
                            <a:srgbClr val="52A947"/>
                          </a:solidFill>
                          <a:latin typeface="Corbel" panose="020B0503020204020204" pitchFamily="34" charset="0"/>
                          <a:cs typeface="Montserrat-SemiBold"/>
                        </a:rPr>
                        <a:t>surface</a:t>
                      </a:r>
                      <a:r>
                        <a:rPr sz="1500" b="1" spc="-15" dirty="0">
                          <a:solidFill>
                            <a:srgbClr val="52A947"/>
                          </a:solidFill>
                          <a:latin typeface="Corbel" panose="020B0503020204020204" pitchFamily="34" charset="0"/>
                          <a:cs typeface="Montserrat-SemiBold"/>
                        </a:rPr>
                        <a:t> </a:t>
                      </a:r>
                      <a:r>
                        <a:rPr sz="1500" b="1" dirty="0">
                          <a:solidFill>
                            <a:srgbClr val="52A947"/>
                          </a:solidFill>
                          <a:latin typeface="Corbel" panose="020B0503020204020204" pitchFamily="34" charset="0"/>
                          <a:cs typeface="Montserrat-SemiBold"/>
                        </a:rPr>
                        <a:t>and</a:t>
                      </a:r>
                      <a:r>
                        <a:rPr sz="1500" b="1" spc="-10" dirty="0">
                          <a:solidFill>
                            <a:srgbClr val="52A947"/>
                          </a:solidFill>
                          <a:latin typeface="Corbel" panose="020B0503020204020204" pitchFamily="34" charset="0"/>
                          <a:cs typeface="Montserrat-SemiBold"/>
                        </a:rPr>
                        <a:t> </a:t>
                      </a:r>
                      <a:r>
                        <a:rPr sz="1500" b="1" spc="-20" dirty="0">
                          <a:solidFill>
                            <a:srgbClr val="52A947"/>
                          </a:solidFill>
                          <a:latin typeface="Corbel" panose="020B0503020204020204" pitchFamily="34" charset="0"/>
                          <a:cs typeface="Montserrat-SemiBold"/>
                        </a:rPr>
                        <a:t>then </a:t>
                      </a:r>
                      <a:r>
                        <a:rPr sz="1500" b="1" dirty="0">
                          <a:solidFill>
                            <a:srgbClr val="52A947"/>
                          </a:solidFill>
                          <a:latin typeface="Corbel" panose="020B0503020204020204" pitchFamily="34" charset="0"/>
                          <a:cs typeface="Montserrat-SemiBold"/>
                        </a:rPr>
                        <a:t>eyes,</a:t>
                      </a:r>
                      <a:r>
                        <a:rPr sz="1500" b="1" spc="-25" dirty="0">
                          <a:solidFill>
                            <a:srgbClr val="52A947"/>
                          </a:solidFill>
                          <a:latin typeface="Corbel" panose="020B0503020204020204" pitchFamily="34" charset="0"/>
                          <a:cs typeface="Montserrat-SemiBold"/>
                        </a:rPr>
                        <a:t> </a:t>
                      </a:r>
                      <a:r>
                        <a:rPr sz="1500" b="1" dirty="0">
                          <a:solidFill>
                            <a:srgbClr val="52A947"/>
                          </a:solidFill>
                          <a:latin typeface="Corbel" panose="020B0503020204020204" pitchFamily="34" charset="0"/>
                          <a:cs typeface="Montserrat-SemiBold"/>
                        </a:rPr>
                        <a:t>nose,</a:t>
                      </a:r>
                      <a:r>
                        <a:rPr sz="1500" b="1" spc="-20" dirty="0">
                          <a:solidFill>
                            <a:srgbClr val="52A947"/>
                          </a:solidFill>
                          <a:latin typeface="Corbel" panose="020B0503020204020204" pitchFamily="34" charset="0"/>
                          <a:cs typeface="Montserrat-SemiBold"/>
                        </a:rPr>
                        <a:t> </a:t>
                      </a:r>
                      <a:r>
                        <a:rPr sz="1500" b="1" spc="-25" dirty="0">
                          <a:solidFill>
                            <a:srgbClr val="52A947"/>
                          </a:solidFill>
                          <a:latin typeface="Corbel" panose="020B0503020204020204" pitchFamily="34" charset="0"/>
                          <a:cs typeface="Montserrat-SemiBold"/>
                        </a:rPr>
                        <a:t>or </a:t>
                      </a:r>
                      <a:r>
                        <a:rPr sz="1500" b="1" spc="-20" dirty="0">
                          <a:solidFill>
                            <a:srgbClr val="52A947"/>
                          </a:solidFill>
                          <a:latin typeface="Corbel" panose="020B0503020204020204" pitchFamily="34" charset="0"/>
                          <a:cs typeface="Montserrat-SemiBold"/>
                        </a:rPr>
                        <a:t>mouth</a:t>
                      </a:r>
                      <a:endParaRPr sz="1500" dirty="0">
                        <a:latin typeface="Corbel" panose="020B0503020204020204" pitchFamily="34" charset="0"/>
                        <a:cs typeface="Montserrat-SemiBold"/>
                      </a:endParaRPr>
                    </a:p>
                  </a:txBody>
                  <a:tcPr marL="0" marR="0" marT="127000" marB="0">
                    <a:lnL w="6350">
                      <a:solidFill>
                        <a:srgbClr val="0093D5"/>
                      </a:solidFill>
                      <a:prstDash val="solid"/>
                    </a:lnL>
                    <a:lnR w="6350">
                      <a:solidFill>
                        <a:srgbClr val="0093D5"/>
                      </a:solidFill>
                      <a:prstDash val="solid"/>
                    </a:lnR>
                    <a:lnT w="6350">
                      <a:solidFill>
                        <a:srgbClr val="0093D5"/>
                      </a:solidFill>
                      <a:prstDash val="solid"/>
                    </a:lnT>
                    <a:lnB w="6350" cap="flat" cmpd="sng" algn="ctr">
                      <a:noFill/>
                      <a:prstDash val="solid"/>
                      <a:round/>
                      <a:headEnd type="none" w="med" len="med"/>
                      <a:tailEnd type="none" w="med" len="med"/>
                    </a:lnB>
                  </a:tcPr>
                </a:tc>
                <a:tc>
                  <a:txBody>
                    <a:bodyPr/>
                    <a:lstStyle/>
                    <a:p>
                      <a:pPr marL="171450" marR="374650" indent="0">
                        <a:lnSpc>
                          <a:spcPct val="111100"/>
                        </a:lnSpc>
                        <a:spcBef>
                          <a:spcPts val="1195"/>
                        </a:spcBef>
                        <a:buFont typeface="Arial" panose="020B0604020202020204" pitchFamily="34" charset="0"/>
                        <a:buNone/>
                      </a:pPr>
                      <a:r>
                        <a:rPr sz="1500" b="1" spc="-10" dirty="0">
                          <a:solidFill>
                            <a:srgbClr val="672672"/>
                          </a:solidFill>
                          <a:latin typeface="Corbel" panose="020B0503020204020204" pitchFamily="34" charset="0"/>
                          <a:cs typeface="Montserrat-SemiBold"/>
                        </a:rPr>
                        <a:t>Infection-induced </a:t>
                      </a:r>
                      <a:r>
                        <a:rPr sz="1500" b="1" dirty="0">
                          <a:solidFill>
                            <a:srgbClr val="672672"/>
                          </a:solidFill>
                          <a:latin typeface="Corbel" panose="020B0503020204020204" pitchFamily="34" charset="0"/>
                          <a:cs typeface="Montserrat-SemiBold"/>
                        </a:rPr>
                        <a:t>immunity</a:t>
                      </a:r>
                      <a:r>
                        <a:rPr sz="1500" b="1" spc="-20" dirty="0">
                          <a:solidFill>
                            <a:srgbClr val="672672"/>
                          </a:solidFill>
                          <a:latin typeface="Corbel" panose="020B0503020204020204" pitchFamily="34" charset="0"/>
                          <a:cs typeface="Montserrat-SemiBold"/>
                        </a:rPr>
                        <a:t> </a:t>
                      </a:r>
                      <a:r>
                        <a:rPr sz="1500" b="1" spc="-25" dirty="0">
                          <a:solidFill>
                            <a:srgbClr val="672672"/>
                          </a:solidFill>
                          <a:latin typeface="Corbel" panose="020B0503020204020204" pitchFamily="34" charset="0"/>
                          <a:cs typeface="Montserrat-SemiBold"/>
                        </a:rPr>
                        <a:t>not </a:t>
                      </a:r>
                      <a:r>
                        <a:rPr sz="1500" b="1" dirty="0">
                          <a:solidFill>
                            <a:srgbClr val="672672"/>
                          </a:solidFill>
                          <a:latin typeface="Corbel" panose="020B0503020204020204" pitchFamily="34" charset="0"/>
                          <a:cs typeface="Montserrat-SemiBold"/>
                        </a:rPr>
                        <a:t>fully</a:t>
                      </a:r>
                      <a:r>
                        <a:rPr sz="1500" b="1" spc="-10" dirty="0">
                          <a:solidFill>
                            <a:srgbClr val="672672"/>
                          </a:solidFill>
                          <a:latin typeface="Corbel" panose="020B0503020204020204" pitchFamily="34" charset="0"/>
                          <a:cs typeface="Montserrat-SemiBold"/>
                        </a:rPr>
                        <a:t> protective</a:t>
                      </a:r>
                      <a:endParaRPr lang="en-US" sz="1500" b="1" spc="-10" dirty="0">
                        <a:solidFill>
                          <a:srgbClr val="672672"/>
                        </a:solidFill>
                        <a:latin typeface="Corbel" panose="020B0503020204020204" pitchFamily="34" charset="0"/>
                        <a:cs typeface="Montserrat-SemiBold"/>
                      </a:endParaRPr>
                    </a:p>
                    <a:p>
                      <a:pPr marL="171450" marR="374650" indent="0">
                        <a:lnSpc>
                          <a:spcPct val="111100"/>
                        </a:lnSpc>
                        <a:spcBef>
                          <a:spcPts val="1195"/>
                        </a:spcBef>
                        <a:buFont typeface="Arial" panose="020B0604020202020204" pitchFamily="34" charset="0"/>
                        <a:buNone/>
                      </a:pPr>
                      <a:r>
                        <a:rPr lang="en-US" sz="1500" b="1" spc="-10" dirty="0">
                          <a:solidFill>
                            <a:srgbClr val="672672"/>
                          </a:solidFill>
                          <a:latin typeface="Corbel" panose="020B0503020204020204" pitchFamily="34" charset="0"/>
                          <a:cs typeface="Montserrat-SemiBold"/>
                        </a:rPr>
                        <a:t>R</a:t>
                      </a:r>
                      <a:r>
                        <a:rPr sz="1500" b="1" dirty="0">
                          <a:solidFill>
                            <a:srgbClr val="672672"/>
                          </a:solidFill>
                          <a:latin typeface="Corbel" panose="020B0503020204020204" pitchFamily="34" charset="0"/>
                          <a:cs typeface="Montserrat-SemiBold"/>
                        </a:rPr>
                        <a:t>epeated</a:t>
                      </a:r>
                      <a:r>
                        <a:rPr sz="1500" b="1" spc="-85" dirty="0">
                          <a:solidFill>
                            <a:srgbClr val="672672"/>
                          </a:solidFill>
                          <a:latin typeface="Corbel" panose="020B0503020204020204" pitchFamily="34" charset="0"/>
                          <a:cs typeface="Montserrat-SemiBold"/>
                        </a:rPr>
                        <a:t> </a:t>
                      </a:r>
                      <a:r>
                        <a:rPr sz="1500" b="1" spc="-10" dirty="0">
                          <a:solidFill>
                            <a:srgbClr val="672672"/>
                          </a:solidFill>
                          <a:latin typeface="Corbel" panose="020B0503020204020204" pitchFamily="34" charset="0"/>
                          <a:cs typeface="Montserrat-SemiBold"/>
                        </a:rPr>
                        <a:t>lifelong infections</a:t>
                      </a:r>
                      <a:endParaRPr sz="1500" dirty="0">
                        <a:latin typeface="Corbel" panose="020B0503020204020204" pitchFamily="34" charset="0"/>
                        <a:cs typeface="Montserrat-SemiBold"/>
                      </a:endParaRPr>
                    </a:p>
                  </a:txBody>
                  <a:tcPr marL="0" marR="0" marT="126471" marB="0">
                    <a:lnL w="6350">
                      <a:solidFill>
                        <a:srgbClr val="0093D5"/>
                      </a:solidFill>
                      <a:prstDash val="solid"/>
                    </a:lnL>
                    <a:lnR w="6350" cap="flat" cmpd="sng" algn="ctr">
                      <a:solidFill>
                        <a:srgbClr val="0093D5"/>
                      </a:solidFill>
                      <a:prstDash val="solid"/>
                      <a:round/>
                      <a:headEnd type="none" w="med" len="med"/>
                      <a:tailEnd type="none" w="med" len="med"/>
                    </a:lnR>
                    <a:lnT w="6350">
                      <a:solidFill>
                        <a:srgbClr val="0093D5"/>
                      </a:solidFill>
                      <a:prstDash val="solid"/>
                    </a:lnT>
                    <a:lnB w="6350" cap="flat" cmpd="sng" algn="ctr">
                      <a:noFill/>
                      <a:prstDash val="solid"/>
                      <a:round/>
                      <a:headEnd type="none" w="med" len="med"/>
                      <a:tailEnd type="none" w="med" len="med"/>
                    </a:lnB>
                  </a:tcPr>
                </a:tc>
                <a:tc>
                  <a:txBody>
                    <a:bodyPr/>
                    <a:lstStyle/>
                    <a:p>
                      <a:pPr marL="171450" marR="374650" indent="0">
                        <a:lnSpc>
                          <a:spcPct val="111100"/>
                        </a:lnSpc>
                        <a:spcBef>
                          <a:spcPts val="0"/>
                        </a:spcBef>
                        <a:buFont typeface="Arial" panose="020B0604020202020204" pitchFamily="34" charset="0"/>
                        <a:buNone/>
                      </a:pPr>
                      <a:r>
                        <a:rPr lang="en-US" sz="1500" b="1" dirty="0">
                          <a:solidFill>
                            <a:schemeClr val="accent2"/>
                          </a:solidFill>
                          <a:latin typeface="Corbel" panose="020B0503020204020204" pitchFamily="34" charset="0"/>
                          <a:cs typeface="Montserrat-SemiBold"/>
                        </a:rPr>
                        <a:t>Any child can get severely ill and be hospitalized.</a:t>
                      </a:r>
                    </a:p>
                    <a:p>
                      <a:pPr marL="457200" marR="374650" indent="-285750">
                        <a:lnSpc>
                          <a:spcPct val="111100"/>
                        </a:lnSpc>
                        <a:spcBef>
                          <a:spcPts val="0"/>
                        </a:spcBef>
                        <a:buFont typeface="Arial" panose="020B0604020202020204" pitchFamily="34" charset="0"/>
                        <a:buChar char="•"/>
                      </a:pPr>
                      <a:r>
                        <a:rPr lang="en-US" sz="1500" dirty="0">
                          <a:solidFill>
                            <a:schemeClr val="accent2"/>
                          </a:solidFill>
                          <a:latin typeface="Corbel" panose="020B0503020204020204" pitchFamily="34" charset="0"/>
                          <a:cs typeface="Montserrat-SemiBold"/>
                        </a:rPr>
                        <a:t>Most with severe disease are born full term and have no underlying health conditions</a:t>
                      </a:r>
                    </a:p>
                    <a:p>
                      <a:pPr marL="171450" marR="374650" indent="0">
                        <a:lnSpc>
                          <a:spcPct val="111100"/>
                        </a:lnSpc>
                        <a:spcBef>
                          <a:spcPts val="600"/>
                        </a:spcBef>
                        <a:buFont typeface="Arial" panose="020B0604020202020204" pitchFamily="34" charset="0"/>
                        <a:buNone/>
                      </a:pPr>
                      <a:r>
                        <a:rPr lang="en-US" sz="1500" b="1" dirty="0">
                          <a:solidFill>
                            <a:schemeClr val="accent2"/>
                          </a:solidFill>
                          <a:latin typeface="Corbel" panose="020B0503020204020204" pitchFamily="34" charset="0"/>
                          <a:cs typeface="Montserrat-SemiBold"/>
                        </a:rPr>
                        <a:t>Additional factors that increase risk:</a:t>
                      </a:r>
                    </a:p>
                    <a:p>
                      <a:pPr marL="457200" marR="374650" indent="-285750">
                        <a:lnSpc>
                          <a:spcPct val="111100"/>
                        </a:lnSpc>
                        <a:spcBef>
                          <a:spcPts val="0"/>
                        </a:spcBef>
                        <a:buFont typeface="Arial" panose="020B0604020202020204" pitchFamily="34" charset="0"/>
                        <a:buChar char="•"/>
                      </a:pPr>
                      <a:r>
                        <a:rPr lang="en-US" sz="1500" dirty="0">
                          <a:solidFill>
                            <a:schemeClr val="accent2"/>
                          </a:solidFill>
                          <a:latin typeface="Corbel" panose="020B0503020204020204" pitchFamily="34" charset="0"/>
                          <a:cs typeface="Montserrat-SemiBold"/>
                        </a:rPr>
                        <a:t>Premature birth</a:t>
                      </a:r>
                    </a:p>
                    <a:p>
                      <a:pPr marL="457200" marR="374650" indent="-285750">
                        <a:lnSpc>
                          <a:spcPct val="111100"/>
                        </a:lnSpc>
                        <a:spcBef>
                          <a:spcPts val="0"/>
                        </a:spcBef>
                        <a:buFont typeface="Arial" panose="020B0604020202020204" pitchFamily="34" charset="0"/>
                        <a:buChar char="•"/>
                      </a:pPr>
                      <a:r>
                        <a:rPr lang="en-US" sz="1500" dirty="0">
                          <a:solidFill>
                            <a:schemeClr val="accent2"/>
                          </a:solidFill>
                          <a:latin typeface="Corbel" panose="020B0503020204020204" pitchFamily="34" charset="0"/>
                          <a:cs typeface="Montserrat-SemiBold"/>
                        </a:rPr>
                        <a:t>Comorbidities (e.g., prematurity, underlying heart/ lung disease)</a:t>
                      </a:r>
                    </a:p>
                    <a:p>
                      <a:pPr marL="457200" marR="374650" indent="-285750">
                        <a:lnSpc>
                          <a:spcPct val="111100"/>
                        </a:lnSpc>
                        <a:spcBef>
                          <a:spcPts val="0"/>
                        </a:spcBef>
                        <a:buFont typeface="Arial" panose="020B0604020202020204" pitchFamily="34" charset="0"/>
                        <a:buChar char="•"/>
                      </a:pPr>
                      <a:r>
                        <a:rPr lang="en-US" sz="1500" dirty="0">
                          <a:solidFill>
                            <a:schemeClr val="accent2"/>
                          </a:solidFill>
                          <a:latin typeface="Corbel" panose="020B0503020204020204" pitchFamily="34" charset="0"/>
                          <a:cs typeface="Montserrat-SemiBold"/>
                        </a:rPr>
                        <a:t>Living in socioeconomically disadvantaged areas</a:t>
                      </a:r>
                    </a:p>
                    <a:p>
                      <a:pPr marL="457200" marR="374650" indent="-285750">
                        <a:lnSpc>
                          <a:spcPct val="111100"/>
                        </a:lnSpc>
                        <a:spcBef>
                          <a:spcPts val="0"/>
                        </a:spcBef>
                        <a:buFont typeface="Arial" panose="020B0604020202020204" pitchFamily="34" charset="0"/>
                        <a:buChar char="•"/>
                      </a:pPr>
                      <a:endParaRPr lang="en-US" sz="1500" dirty="0">
                        <a:solidFill>
                          <a:schemeClr val="accent2"/>
                        </a:solidFill>
                        <a:latin typeface="Corbel" panose="020B0503020204020204" pitchFamily="34" charset="0"/>
                        <a:cs typeface="Montserrat-SemiBold"/>
                      </a:endParaRPr>
                    </a:p>
                  </a:txBody>
                  <a:tcPr marL="0" marR="0" marT="126471" marB="0">
                    <a:lnL w="6350">
                      <a:solidFill>
                        <a:srgbClr val="0093D5"/>
                      </a:solidFill>
                      <a:prstDash val="solid"/>
                    </a:lnL>
                    <a:lnR w="6350" cap="flat" cmpd="sng" algn="ctr">
                      <a:noFill/>
                      <a:prstDash val="solid"/>
                      <a:round/>
                      <a:headEnd type="none" w="med" len="med"/>
                      <a:tailEnd type="none" w="med" len="med"/>
                    </a:lnR>
                    <a:lnT w="6350" cap="flat" cmpd="sng" algn="ctr">
                      <a:solidFill>
                        <a:srgbClr val="0093D5"/>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49" name="object 49"/>
          <p:cNvSpPr txBox="1"/>
          <p:nvPr/>
        </p:nvSpPr>
        <p:spPr>
          <a:xfrm>
            <a:off x="1236980" y="781200"/>
            <a:ext cx="10502900" cy="318463"/>
          </a:xfrm>
          <a:prstGeom prst="rect">
            <a:avLst/>
          </a:prstGeom>
        </p:spPr>
        <p:txBody>
          <a:bodyPr vert="horz" wrap="square" lIns="0" tIns="10583" rIns="0" bIns="0" rtlCol="0">
            <a:spAutoFit/>
          </a:bodyPr>
          <a:lstStyle/>
          <a:p>
            <a:pPr marL="10583">
              <a:spcBef>
                <a:spcPts val="83"/>
              </a:spcBef>
            </a:pPr>
            <a:r>
              <a:rPr sz="2000" b="1" spc="-17" dirty="0">
                <a:solidFill>
                  <a:schemeClr val="accent1"/>
                </a:solidFill>
                <a:latin typeface="Corbel" panose="020B0503020204020204" pitchFamily="34" charset="0"/>
                <a:cs typeface="Montserrat"/>
              </a:rPr>
              <a:t>RSV</a:t>
            </a:r>
            <a:r>
              <a:rPr sz="2000" b="1" spc="-129" dirty="0">
                <a:solidFill>
                  <a:schemeClr val="accent1"/>
                </a:solidFill>
                <a:latin typeface="Corbel" panose="020B0503020204020204" pitchFamily="34" charset="0"/>
                <a:cs typeface="Montserrat"/>
              </a:rPr>
              <a:t> </a:t>
            </a:r>
            <a:r>
              <a:rPr sz="2000" b="1" dirty="0">
                <a:solidFill>
                  <a:schemeClr val="accent1"/>
                </a:solidFill>
                <a:latin typeface="Corbel" panose="020B0503020204020204" pitchFamily="34" charset="0"/>
                <a:cs typeface="Montserrat"/>
              </a:rPr>
              <a:t>is</a:t>
            </a:r>
            <a:r>
              <a:rPr sz="2000" b="1" spc="-117" dirty="0">
                <a:solidFill>
                  <a:schemeClr val="accent1"/>
                </a:solidFill>
                <a:latin typeface="Corbel" panose="020B0503020204020204" pitchFamily="34" charset="0"/>
                <a:cs typeface="Montserrat"/>
              </a:rPr>
              <a:t> </a:t>
            </a:r>
            <a:r>
              <a:rPr sz="2000" b="1" dirty="0">
                <a:solidFill>
                  <a:schemeClr val="accent1"/>
                </a:solidFill>
                <a:latin typeface="Corbel" panose="020B0503020204020204" pitchFamily="34" charset="0"/>
                <a:cs typeface="Montserrat"/>
              </a:rPr>
              <a:t>so</a:t>
            </a:r>
            <a:r>
              <a:rPr sz="2000" b="1" spc="-104" dirty="0">
                <a:solidFill>
                  <a:schemeClr val="accent1"/>
                </a:solidFill>
                <a:latin typeface="Corbel" panose="020B0503020204020204" pitchFamily="34" charset="0"/>
                <a:cs typeface="Montserrat"/>
              </a:rPr>
              <a:t> </a:t>
            </a:r>
            <a:r>
              <a:rPr lang="en-US" sz="2000" b="1" spc="-46" dirty="0">
                <a:solidFill>
                  <a:schemeClr val="accent1"/>
                </a:solidFill>
                <a:latin typeface="Corbel" panose="020B0503020204020204" pitchFamily="34" charset="0"/>
                <a:cs typeface="Montserrat"/>
              </a:rPr>
              <a:t>common</a:t>
            </a:r>
            <a:r>
              <a:rPr sz="2000" b="1" spc="-92" dirty="0">
                <a:solidFill>
                  <a:schemeClr val="accent1"/>
                </a:solidFill>
                <a:latin typeface="Corbel" panose="020B0503020204020204" pitchFamily="34" charset="0"/>
                <a:cs typeface="Montserrat"/>
              </a:rPr>
              <a:t> </a:t>
            </a:r>
            <a:r>
              <a:rPr sz="2000" b="1" spc="-25" dirty="0">
                <a:solidFill>
                  <a:schemeClr val="accent1"/>
                </a:solidFill>
                <a:latin typeface="Corbel" panose="020B0503020204020204" pitchFamily="34" charset="0"/>
                <a:cs typeface="Montserrat"/>
              </a:rPr>
              <a:t>that</a:t>
            </a:r>
            <a:r>
              <a:rPr sz="2000" b="1" spc="-100" dirty="0">
                <a:solidFill>
                  <a:schemeClr val="accent1"/>
                </a:solidFill>
                <a:latin typeface="Corbel" panose="020B0503020204020204" pitchFamily="34" charset="0"/>
                <a:cs typeface="Montserrat"/>
              </a:rPr>
              <a:t> </a:t>
            </a:r>
            <a:r>
              <a:rPr sz="2000" b="1" spc="-33" dirty="0">
                <a:solidFill>
                  <a:schemeClr val="accent1"/>
                </a:solidFill>
                <a:latin typeface="Corbel" panose="020B0503020204020204" pitchFamily="34" charset="0"/>
                <a:cs typeface="Montserrat"/>
              </a:rPr>
              <a:t>almost</a:t>
            </a:r>
            <a:r>
              <a:rPr sz="2000" b="1" spc="-100" dirty="0">
                <a:solidFill>
                  <a:schemeClr val="accent1"/>
                </a:solidFill>
                <a:latin typeface="Corbel" panose="020B0503020204020204" pitchFamily="34" charset="0"/>
                <a:cs typeface="Montserrat"/>
              </a:rPr>
              <a:t> </a:t>
            </a:r>
            <a:r>
              <a:rPr sz="2000" b="1" spc="-17" dirty="0">
                <a:solidFill>
                  <a:schemeClr val="accent1"/>
                </a:solidFill>
                <a:latin typeface="Corbel" panose="020B0503020204020204" pitchFamily="34" charset="0"/>
                <a:cs typeface="Montserrat"/>
              </a:rPr>
              <a:t>all</a:t>
            </a:r>
            <a:r>
              <a:rPr sz="2000" b="1" spc="-104" dirty="0">
                <a:solidFill>
                  <a:schemeClr val="accent1"/>
                </a:solidFill>
                <a:latin typeface="Corbel" panose="020B0503020204020204" pitchFamily="34" charset="0"/>
                <a:cs typeface="Montserrat"/>
              </a:rPr>
              <a:t> </a:t>
            </a:r>
            <a:r>
              <a:rPr sz="2000" b="1" spc="-42" dirty="0">
                <a:solidFill>
                  <a:schemeClr val="accent1"/>
                </a:solidFill>
                <a:latin typeface="Corbel" panose="020B0503020204020204" pitchFamily="34" charset="0"/>
                <a:cs typeface="Montserrat"/>
              </a:rPr>
              <a:t>children</a:t>
            </a:r>
            <a:r>
              <a:rPr sz="2000" b="1" spc="-92" dirty="0">
                <a:solidFill>
                  <a:schemeClr val="accent1"/>
                </a:solidFill>
                <a:latin typeface="Corbel" panose="020B0503020204020204" pitchFamily="34" charset="0"/>
                <a:cs typeface="Montserrat"/>
              </a:rPr>
              <a:t> </a:t>
            </a:r>
            <a:r>
              <a:rPr sz="2000" b="1" spc="-46" dirty="0">
                <a:solidFill>
                  <a:schemeClr val="accent1"/>
                </a:solidFill>
                <a:latin typeface="Corbel" panose="020B0503020204020204" pitchFamily="34" charset="0"/>
                <a:cs typeface="Montserrat"/>
              </a:rPr>
              <a:t>contract</a:t>
            </a:r>
            <a:r>
              <a:rPr sz="2000" b="1" spc="-92" dirty="0">
                <a:solidFill>
                  <a:schemeClr val="accent1"/>
                </a:solidFill>
                <a:latin typeface="Corbel" panose="020B0503020204020204" pitchFamily="34" charset="0"/>
                <a:cs typeface="Montserrat"/>
              </a:rPr>
              <a:t> </a:t>
            </a:r>
            <a:r>
              <a:rPr sz="2000" b="1" spc="-17" dirty="0">
                <a:solidFill>
                  <a:schemeClr val="accent1"/>
                </a:solidFill>
                <a:latin typeface="Corbel" panose="020B0503020204020204" pitchFamily="34" charset="0"/>
                <a:cs typeface="Montserrat"/>
              </a:rPr>
              <a:t>the</a:t>
            </a:r>
            <a:r>
              <a:rPr sz="2000" b="1" spc="-100" dirty="0">
                <a:solidFill>
                  <a:schemeClr val="accent1"/>
                </a:solidFill>
                <a:latin typeface="Corbel" panose="020B0503020204020204" pitchFamily="34" charset="0"/>
                <a:cs typeface="Montserrat"/>
              </a:rPr>
              <a:t> </a:t>
            </a:r>
            <a:r>
              <a:rPr sz="2000" b="1" spc="-29" dirty="0">
                <a:solidFill>
                  <a:schemeClr val="accent1"/>
                </a:solidFill>
                <a:latin typeface="Corbel" panose="020B0503020204020204" pitchFamily="34" charset="0"/>
                <a:cs typeface="Montserrat"/>
              </a:rPr>
              <a:t>virus</a:t>
            </a:r>
            <a:r>
              <a:rPr sz="2000" b="1" spc="-104" dirty="0">
                <a:solidFill>
                  <a:schemeClr val="accent1"/>
                </a:solidFill>
                <a:latin typeface="Corbel" panose="020B0503020204020204" pitchFamily="34" charset="0"/>
                <a:cs typeface="Montserrat"/>
              </a:rPr>
              <a:t> </a:t>
            </a:r>
            <a:r>
              <a:rPr sz="2000" b="1" spc="-42" dirty="0">
                <a:solidFill>
                  <a:schemeClr val="accent1"/>
                </a:solidFill>
                <a:latin typeface="Corbel" panose="020B0503020204020204" pitchFamily="34" charset="0"/>
                <a:cs typeface="Montserrat"/>
              </a:rPr>
              <a:t>before</a:t>
            </a:r>
            <a:r>
              <a:rPr sz="2000" b="1" spc="-92" dirty="0">
                <a:solidFill>
                  <a:schemeClr val="accent1"/>
                </a:solidFill>
                <a:latin typeface="Corbel" panose="020B0503020204020204" pitchFamily="34" charset="0"/>
                <a:cs typeface="Montserrat"/>
              </a:rPr>
              <a:t> </a:t>
            </a:r>
            <a:r>
              <a:rPr lang="en-US" sz="2000" b="1" spc="-17" dirty="0">
                <a:solidFill>
                  <a:schemeClr val="accent1"/>
                </a:solidFill>
                <a:latin typeface="Corbel" panose="020B0503020204020204" pitchFamily="34" charset="0"/>
                <a:cs typeface="Montserrat"/>
              </a:rPr>
              <a:t>2 years of</a:t>
            </a:r>
            <a:r>
              <a:rPr sz="2000" b="1" spc="-104" dirty="0">
                <a:solidFill>
                  <a:schemeClr val="accent1"/>
                </a:solidFill>
                <a:latin typeface="Corbel" panose="020B0503020204020204" pitchFamily="34" charset="0"/>
                <a:cs typeface="Montserrat"/>
              </a:rPr>
              <a:t> </a:t>
            </a:r>
            <a:r>
              <a:rPr sz="2000" b="1" spc="-17" dirty="0">
                <a:solidFill>
                  <a:schemeClr val="accent1"/>
                </a:solidFill>
                <a:latin typeface="Corbel" panose="020B0503020204020204" pitchFamily="34" charset="0"/>
                <a:cs typeface="Montserrat"/>
              </a:rPr>
              <a:t>age</a:t>
            </a:r>
            <a:endParaRPr sz="2000" b="1" dirty="0">
              <a:solidFill>
                <a:schemeClr val="accent1"/>
              </a:solidFill>
              <a:latin typeface="Corbel" panose="020B0503020204020204" pitchFamily="34" charset="0"/>
              <a:cs typeface="Montserrat"/>
            </a:endParaRPr>
          </a:p>
        </p:txBody>
      </p:sp>
      <p:pic>
        <p:nvPicPr>
          <p:cNvPr id="58" name="Picture 57" descr="Icon&#10;&#10;Description automatically generated">
            <a:extLst>
              <a:ext uri="{FF2B5EF4-FFF2-40B4-BE49-F238E27FC236}">
                <a16:creationId xmlns:a16="http://schemas.microsoft.com/office/drawing/2014/main" id="{CECC6481-87A1-D5C4-49C6-C02664076428}"/>
              </a:ext>
            </a:extLst>
          </p:cNvPr>
          <p:cNvPicPr>
            <a:picLocks noChangeAspect="1"/>
          </p:cNvPicPr>
          <p:nvPr/>
        </p:nvPicPr>
        <p:blipFill>
          <a:blip r:embed="rId3"/>
          <a:stretch>
            <a:fillRect/>
          </a:stretch>
        </p:blipFill>
        <p:spPr>
          <a:xfrm>
            <a:off x="9630228" y="1402812"/>
            <a:ext cx="407192" cy="792952"/>
          </a:xfrm>
          <a:prstGeom prst="rect">
            <a:avLst/>
          </a:prstGeom>
        </p:spPr>
      </p:pic>
      <p:pic>
        <p:nvPicPr>
          <p:cNvPr id="59" name="Picture 58" descr="Icon&#10;&#10;Description automatically generated">
            <a:extLst>
              <a:ext uri="{FF2B5EF4-FFF2-40B4-BE49-F238E27FC236}">
                <a16:creationId xmlns:a16="http://schemas.microsoft.com/office/drawing/2014/main" id="{7ABFC225-9C51-AD12-F446-DF8B959AB2C1}"/>
              </a:ext>
            </a:extLst>
          </p:cNvPr>
          <p:cNvPicPr>
            <a:picLocks noChangeAspect="1"/>
          </p:cNvPicPr>
          <p:nvPr/>
        </p:nvPicPr>
        <p:blipFill>
          <a:blip r:embed="rId4"/>
          <a:stretch>
            <a:fillRect/>
          </a:stretch>
        </p:blipFill>
        <p:spPr>
          <a:xfrm>
            <a:off x="6566916" y="1448579"/>
            <a:ext cx="792953" cy="664366"/>
          </a:xfrm>
          <a:prstGeom prst="rect">
            <a:avLst/>
          </a:prstGeom>
        </p:spPr>
      </p:pic>
      <p:pic>
        <p:nvPicPr>
          <p:cNvPr id="60" name="Picture 59" descr="Icon&#10;&#10;Description automatically generated">
            <a:extLst>
              <a:ext uri="{FF2B5EF4-FFF2-40B4-BE49-F238E27FC236}">
                <a16:creationId xmlns:a16="http://schemas.microsoft.com/office/drawing/2014/main" id="{3BCE0DA0-09A2-C408-2C4D-2E7C7734620F}"/>
              </a:ext>
            </a:extLst>
          </p:cNvPr>
          <p:cNvPicPr>
            <a:picLocks noChangeAspect="1"/>
          </p:cNvPicPr>
          <p:nvPr/>
        </p:nvPicPr>
        <p:blipFill>
          <a:blip r:embed="rId5"/>
          <a:stretch>
            <a:fillRect/>
          </a:stretch>
        </p:blipFill>
        <p:spPr>
          <a:xfrm>
            <a:off x="2019075" y="1477459"/>
            <a:ext cx="589357" cy="589357"/>
          </a:xfrm>
          <a:prstGeom prst="rect">
            <a:avLst/>
          </a:prstGeom>
        </p:spPr>
      </p:pic>
      <p:pic>
        <p:nvPicPr>
          <p:cNvPr id="61" name="Picture 60" descr="Icon&#10;&#10;Description automatically generated">
            <a:extLst>
              <a:ext uri="{FF2B5EF4-FFF2-40B4-BE49-F238E27FC236}">
                <a16:creationId xmlns:a16="http://schemas.microsoft.com/office/drawing/2014/main" id="{BE239C91-4DBE-13C2-36BF-1989CF4A756F}"/>
              </a:ext>
            </a:extLst>
          </p:cNvPr>
          <p:cNvPicPr>
            <a:picLocks noChangeAspect="1"/>
          </p:cNvPicPr>
          <p:nvPr/>
        </p:nvPicPr>
        <p:blipFill>
          <a:blip r:embed="rId6"/>
          <a:stretch>
            <a:fillRect/>
          </a:stretch>
        </p:blipFill>
        <p:spPr>
          <a:xfrm>
            <a:off x="4370696" y="1491503"/>
            <a:ext cx="578641" cy="578641"/>
          </a:xfrm>
          <a:prstGeom prst="rect">
            <a:avLst/>
          </a:prstGeom>
        </p:spPr>
      </p:pic>
      <p:sp>
        <p:nvSpPr>
          <p:cNvPr id="8" name="object 3">
            <a:extLst>
              <a:ext uri="{FF2B5EF4-FFF2-40B4-BE49-F238E27FC236}">
                <a16:creationId xmlns:a16="http://schemas.microsoft.com/office/drawing/2014/main" id="{3B4145BF-9338-EE16-1F79-07E98F427AF9}"/>
              </a:ext>
            </a:extLst>
          </p:cNvPr>
          <p:cNvSpPr/>
          <p:nvPr/>
        </p:nvSpPr>
        <p:spPr>
          <a:xfrm>
            <a:off x="1416120" y="2489587"/>
            <a:ext cx="1795266" cy="408032"/>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tx1"/>
          </a:solidFill>
        </p:spPr>
        <p:txBody>
          <a:bodyPr wrap="square" lIns="0" tIns="0" rIns="0" bIns="0" rtlCol="0" anchor="ctr" anchorCtr="0"/>
          <a:lstStyle/>
          <a:p>
            <a:pPr algn="ctr"/>
            <a:r>
              <a:rPr lang="en-US" sz="1100" b="1" spc="45" dirty="0">
                <a:solidFill>
                  <a:srgbClr val="FFFFFF"/>
                </a:solidFill>
                <a:latin typeface="Corbel" panose="020B0503020204020204" pitchFamily="34" charset="0"/>
                <a:cs typeface="Montserrat"/>
              </a:rPr>
              <a:t>PRESENTATION</a:t>
            </a:r>
          </a:p>
        </p:txBody>
      </p:sp>
      <p:sp>
        <p:nvSpPr>
          <p:cNvPr id="9" name="object 3">
            <a:extLst>
              <a:ext uri="{FF2B5EF4-FFF2-40B4-BE49-F238E27FC236}">
                <a16:creationId xmlns:a16="http://schemas.microsoft.com/office/drawing/2014/main" id="{636F6B71-9745-DE65-71D8-F88F5ACBFC3E}"/>
              </a:ext>
            </a:extLst>
          </p:cNvPr>
          <p:cNvSpPr/>
          <p:nvPr/>
        </p:nvSpPr>
        <p:spPr>
          <a:xfrm>
            <a:off x="3762383" y="2489586"/>
            <a:ext cx="1795266" cy="408032"/>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tx1"/>
          </a:solidFill>
        </p:spPr>
        <p:txBody>
          <a:bodyPr wrap="square" lIns="0" tIns="0" rIns="0" bIns="0" rtlCol="0" anchor="ctr" anchorCtr="0"/>
          <a:lstStyle/>
          <a:p>
            <a:pPr algn="ctr"/>
            <a:r>
              <a:rPr lang="en-US" sz="1100" b="1" spc="45" dirty="0">
                <a:solidFill>
                  <a:srgbClr val="FFFFFF"/>
                </a:solidFill>
                <a:latin typeface="Corbel" panose="020B0503020204020204" pitchFamily="34" charset="0"/>
                <a:cs typeface="Montserrat"/>
              </a:rPr>
              <a:t>TRANSMISSION</a:t>
            </a:r>
          </a:p>
        </p:txBody>
      </p:sp>
      <p:sp>
        <p:nvSpPr>
          <p:cNvPr id="10" name="object 3">
            <a:extLst>
              <a:ext uri="{FF2B5EF4-FFF2-40B4-BE49-F238E27FC236}">
                <a16:creationId xmlns:a16="http://schemas.microsoft.com/office/drawing/2014/main" id="{F9BB486E-AA4C-05B1-9D1C-8E399D4E9128}"/>
              </a:ext>
            </a:extLst>
          </p:cNvPr>
          <p:cNvSpPr/>
          <p:nvPr/>
        </p:nvSpPr>
        <p:spPr>
          <a:xfrm>
            <a:off x="6065759" y="2489586"/>
            <a:ext cx="1795266" cy="408032"/>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tx1"/>
          </a:solidFill>
        </p:spPr>
        <p:txBody>
          <a:bodyPr wrap="square" lIns="0" tIns="0" rIns="0" bIns="0" rtlCol="0" anchor="ctr" anchorCtr="0"/>
          <a:lstStyle/>
          <a:p>
            <a:pPr algn="ctr"/>
            <a:r>
              <a:rPr lang="en-US" sz="1100" b="1" spc="45" dirty="0">
                <a:solidFill>
                  <a:srgbClr val="FFFFFF"/>
                </a:solidFill>
                <a:latin typeface="Corbel" panose="020B0503020204020204" pitchFamily="34" charset="0"/>
                <a:cs typeface="Montserrat"/>
              </a:rPr>
              <a:t>IMMUNITY</a:t>
            </a:r>
          </a:p>
        </p:txBody>
      </p:sp>
      <p:sp>
        <p:nvSpPr>
          <p:cNvPr id="11" name="object 3">
            <a:extLst>
              <a:ext uri="{FF2B5EF4-FFF2-40B4-BE49-F238E27FC236}">
                <a16:creationId xmlns:a16="http://schemas.microsoft.com/office/drawing/2014/main" id="{747B8C49-384C-6787-914B-7FC6A1C3F6D3}"/>
              </a:ext>
            </a:extLst>
          </p:cNvPr>
          <p:cNvSpPr/>
          <p:nvPr/>
        </p:nvSpPr>
        <p:spPr>
          <a:xfrm>
            <a:off x="8229229" y="2489586"/>
            <a:ext cx="3219450" cy="408033"/>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tx1"/>
          </a:solidFill>
        </p:spPr>
        <p:txBody>
          <a:bodyPr wrap="square" lIns="0" tIns="0" rIns="0" bIns="0" rtlCol="0" anchor="ctr" anchorCtr="0"/>
          <a:lstStyle/>
          <a:p>
            <a:pPr algn="ctr"/>
            <a:r>
              <a:rPr lang="en-US" sz="1100" b="1" spc="45" dirty="0">
                <a:solidFill>
                  <a:srgbClr val="FFFFFF"/>
                </a:solidFill>
                <a:latin typeface="Corbel" panose="020B0503020204020204" pitchFamily="34" charset="0"/>
                <a:cs typeface="Montserrat"/>
              </a:rPr>
              <a:t>PEDIATRIC POPULATIONS </a:t>
            </a:r>
            <a:br>
              <a:rPr lang="en-US" sz="1100" b="1" spc="45" dirty="0">
                <a:solidFill>
                  <a:srgbClr val="FFFFFF"/>
                </a:solidFill>
                <a:latin typeface="Corbel" panose="020B0503020204020204" pitchFamily="34" charset="0"/>
                <a:cs typeface="Montserrat"/>
              </a:rPr>
            </a:br>
            <a:r>
              <a:rPr lang="en-US" sz="1100" b="1" spc="45" dirty="0">
                <a:solidFill>
                  <a:srgbClr val="FFFFFF"/>
                </a:solidFill>
                <a:latin typeface="Corbel" panose="020B0503020204020204" pitchFamily="34" charset="0"/>
                <a:cs typeface="Montserrat"/>
              </a:rPr>
              <a:t>AT RISK OF SEVERE DISEASE</a:t>
            </a:r>
          </a:p>
        </p:txBody>
      </p:sp>
      <p:sp>
        <p:nvSpPr>
          <p:cNvPr id="4" name="Footer Placeholder 4">
            <a:extLst>
              <a:ext uri="{FF2B5EF4-FFF2-40B4-BE49-F238E27FC236}">
                <a16:creationId xmlns:a16="http://schemas.microsoft.com/office/drawing/2014/main" id="{F09B618A-B8D7-AE37-1FB6-874E6D4E0135}"/>
              </a:ext>
            </a:extLst>
          </p:cNvPr>
          <p:cNvSpPr>
            <a:spLocks noGrp="1"/>
          </p:cNvSpPr>
          <p:nvPr>
            <p:ph type="ftr" sz="quarter" idx="3"/>
          </p:nvPr>
        </p:nvSpPr>
        <p:spPr>
          <a:xfrm>
            <a:off x="5926238" y="6548086"/>
            <a:ext cx="5813642" cy="176805"/>
          </a:xfrm>
        </p:spPr>
        <p:txBody>
          <a:bodyPr/>
          <a:lstStyle/>
          <a:p>
            <a:r>
              <a:rPr lang="en-US" dirty="0"/>
              <a:t>Original slide developed by the Seattle Children's Hospital; University of Washington; PATH; WHO. February 2026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7B92257-1CBF-4E91-B3D1-3098B8407EE7}"/>
              </a:ext>
            </a:extLst>
          </p:cNvPr>
          <p:cNvSpPr txBox="1"/>
          <p:nvPr/>
        </p:nvSpPr>
        <p:spPr>
          <a:xfrm>
            <a:off x="1298821" y="1720840"/>
            <a:ext cx="4732149" cy="2031325"/>
          </a:xfrm>
          <a:prstGeom prst="rect">
            <a:avLst/>
          </a:prstGeom>
          <a:noFill/>
        </p:spPr>
        <p:txBody>
          <a:bodyPr wrap="square" rtlCol="0">
            <a:spAutoFit/>
          </a:bodyPr>
          <a:lstStyle/>
          <a:p>
            <a:r>
              <a:rPr lang="en-US" dirty="0"/>
              <a:t>RSV infects the respiratory epithelial cells of the respiratory system and triggers a host inflammatory response. </a:t>
            </a:r>
          </a:p>
          <a:p>
            <a:endParaRPr lang="en-US" dirty="0"/>
          </a:p>
          <a:p>
            <a:r>
              <a:rPr lang="en-US" dirty="0"/>
              <a:t>Symptoms often start in the upper respiratory tract and are typically mild. In many cases, RSV can also infect the lower respiratory tract.  </a:t>
            </a:r>
          </a:p>
        </p:txBody>
      </p:sp>
      <p:sp>
        <p:nvSpPr>
          <p:cNvPr id="4" name="Title 3">
            <a:extLst>
              <a:ext uri="{FF2B5EF4-FFF2-40B4-BE49-F238E27FC236}">
                <a16:creationId xmlns:a16="http://schemas.microsoft.com/office/drawing/2014/main" id="{0C796575-EA34-97F2-6076-B19FA07E29CF}"/>
              </a:ext>
            </a:extLst>
          </p:cNvPr>
          <p:cNvSpPr>
            <a:spLocks noGrp="1"/>
          </p:cNvSpPr>
          <p:nvPr>
            <p:ph type="title"/>
          </p:nvPr>
        </p:nvSpPr>
        <p:spPr/>
        <p:txBody>
          <a:bodyPr/>
          <a:lstStyle/>
          <a:p>
            <a:r>
              <a:rPr lang="en-US" dirty="0"/>
              <a:t>RSV affects the lungs and breathing passages</a:t>
            </a:r>
          </a:p>
        </p:txBody>
      </p:sp>
      <p:sp>
        <p:nvSpPr>
          <p:cNvPr id="3" name="TextBox 2">
            <a:extLst>
              <a:ext uri="{FF2B5EF4-FFF2-40B4-BE49-F238E27FC236}">
                <a16:creationId xmlns:a16="http://schemas.microsoft.com/office/drawing/2014/main" id="{EE610FD6-6214-CF28-4818-5A9CBDD8375E}"/>
              </a:ext>
            </a:extLst>
          </p:cNvPr>
          <p:cNvSpPr txBox="1"/>
          <p:nvPr/>
        </p:nvSpPr>
        <p:spPr>
          <a:xfrm>
            <a:off x="1222010" y="808019"/>
            <a:ext cx="10049462" cy="400110"/>
          </a:xfrm>
          <a:prstGeom prst="rect">
            <a:avLst/>
          </a:prstGeom>
          <a:noFill/>
        </p:spPr>
        <p:txBody>
          <a:bodyPr wrap="square">
            <a:spAutoFit/>
          </a:bodyPr>
          <a:lstStyle/>
          <a:p>
            <a:r>
              <a:rPr lang="en-US" sz="2000" b="1" spc="-46" dirty="0">
                <a:solidFill>
                  <a:schemeClr val="accent1"/>
                </a:solidFill>
                <a:latin typeface="Corbel" panose="020B0503020204020204" pitchFamily="34" charset="0"/>
              </a:rPr>
              <a:t>Symptoms typically occur 3-5 days after infection and can last 5-10 days </a:t>
            </a:r>
          </a:p>
        </p:txBody>
      </p:sp>
      <p:graphicFrame>
        <p:nvGraphicFramePr>
          <p:cNvPr id="5" name="Table 4">
            <a:extLst>
              <a:ext uri="{FF2B5EF4-FFF2-40B4-BE49-F238E27FC236}">
                <a16:creationId xmlns:a16="http://schemas.microsoft.com/office/drawing/2014/main" id="{B3CCFC98-ABBB-6CE7-39E6-DB63DA03142B}"/>
              </a:ext>
            </a:extLst>
          </p:cNvPr>
          <p:cNvGraphicFramePr>
            <a:graphicFrameLocks noGrp="1"/>
          </p:cNvGraphicFramePr>
          <p:nvPr>
            <p:extLst>
              <p:ext uri="{D42A27DB-BD31-4B8C-83A1-F6EECF244321}">
                <p14:modId xmlns:p14="http://schemas.microsoft.com/office/powerpoint/2010/main" val="4118104186"/>
              </p:ext>
            </p:extLst>
          </p:nvPr>
        </p:nvGraphicFramePr>
        <p:xfrm>
          <a:off x="1298821" y="4047022"/>
          <a:ext cx="5332568" cy="2286510"/>
        </p:xfrm>
        <a:graphic>
          <a:graphicData uri="http://schemas.openxmlformats.org/drawingml/2006/table">
            <a:tbl>
              <a:tblPr firstRow="1" bandRow="1">
                <a:tableStyleId>{F2DE63D5-997A-4646-A377-4702673A728D}</a:tableStyleId>
              </a:tblPr>
              <a:tblGrid>
                <a:gridCol w="1773646">
                  <a:extLst>
                    <a:ext uri="{9D8B030D-6E8A-4147-A177-3AD203B41FA5}">
                      <a16:colId xmlns:a16="http://schemas.microsoft.com/office/drawing/2014/main" val="959818072"/>
                    </a:ext>
                  </a:extLst>
                </a:gridCol>
                <a:gridCol w="1936472">
                  <a:extLst>
                    <a:ext uri="{9D8B030D-6E8A-4147-A177-3AD203B41FA5}">
                      <a16:colId xmlns:a16="http://schemas.microsoft.com/office/drawing/2014/main" val="3135206991"/>
                    </a:ext>
                  </a:extLst>
                </a:gridCol>
                <a:gridCol w="1622450">
                  <a:extLst>
                    <a:ext uri="{9D8B030D-6E8A-4147-A177-3AD203B41FA5}">
                      <a16:colId xmlns:a16="http://schemas.microsoft.com/office/drawing/2014/main" val="2884160947"/>
                    </a:ext>
                  </a:extLst>
                </a:gridCol>
              </a:tblGrid>
              <a:tr h="731712">
                <a:tc>
                  <a:txBody>
                    <a:bodyPr/>
                    <a:lstStyle/>
                    <a:p>
                      <a:pPr marL="0" marR="0">
                        <a:lnSpc>
                          <a:spcPct val="107000"/>
                        </a:lnSpc>
                        <a:spcBef>
                          <a:spcPts val="0"/>
                        </a:spcBef>
                        <a:spcAft>
                          <a:spcPts val="800"/>
                        </a:spcAft>
                      </a:pP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no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defTabSz="914400" rtl="0" eaLnBrk="1" latinLnBrk="0" hangingPunct="1">
                        <a:lnSpc>
                          <a:spcPct val="107000"/>
                        </a:lnSpc>
                        <a:spcBef>
                          <a:spcPts val="0"/>
                        </a:spcBef>
                        <a:spcAft>
                          <a:spcPts val="800"/>
                        </a:spcAft>
                      </a:pPr>
                      <a:endParaRPr lang="en-US" sz="1100" b="1" kern="100" dirty="0">
                        <a:solidFill>
                          <a:schemeClr val="lt1"/>
                        </a:solidFill>
                        <a:effectLst/>
                        <a:latin typeface="+mn-lt"/>
                        <a:ea typeface="+mn-ea"/>
                        <a:cs typeface="+mn-cs"/>
                      </a:endParaRPr>
                    </a:p>
                  </a:txBody>
                  <a:tcPr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defTabSz="914400" rtl="0" eaLnBrk="1" latinLnBrk="0" hangingPunct="1">
                        <a:lnSpc>
                          <a:spcPct val="107000"/>
                        </a:lnSpc>
                        <a:spcBef>
                          <a:spcPts val="0"/>
                        </a:spcBef>
                        <a:spcAft>
                          <a:spcPts val="800"/>
                        </a:spcAft>
                      </a:pPr>
                      <a:r>
                        <a:rPr lang="en-US" sz="1100" b="1" kern="100" dirty="0">
                          <a:solidFill>
                            <a:schemeClr val="lt1"/>
                          </a:solidFill>
                          <a:effectLst/>
                        </a:rPr>
                        <a:t>for</a:t>
                      </a:r>
                      <a:endParaRPr lang="en-US" sz="1100" b="1" kern="100" dirty="0">
                        <a:solidFill>
                          <a:schemeClr val="lt1"/>
                        </a:solidFill>
                        <a:effectLst/>
                        <a:latin typeface="+mn-lt"/>
                        <a:ea typeface="+mn-ea"/>
                        <a:cs typeface="+mn-cs"/>
                      </a:endParaRPr>
                    </a:p>
                  </a:txBody>
                  <a:tcPr anchor="ctr">
                    <a:lnL w="6350" cap="flat" cmpd="sng" algn="ctr">
                      <a:solidFill>
                        <a:schemeClr val="accent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523958"/>
                  </a:ext>
                </a:extLst>
              </a:tr>
              <a:tr h="370840">
                <a:tc>
                  <a:txBody>
                    <a:bodyPr/>
                    <a:lstStyle/>
                    <a:p>
                      <a:pPr marL="0" marR="0" algn="ctr">
                        <a:lnSpc>
                          <a:spcPct val="107000"/>
                        </a:lnSpc>
                        <a:spcBef>
                          <a:spcPts val="0"/>
                        </a:spcBef>
                        <a:spcAft>
                          <a:spcPts val="800"/>
                        </a:spcAft>
                      </a:pPr>
                      <a:r>
                        <a:rPr lang="en-US" sz="1100" kern="100" dirty="0">
                          <a:solidFill>
                            <a:schemeClr val="accent4"/>
                          </a:solidFill>
                          <a:effectLst/>
                        </a:rPr>
                        <a:t>Runny nose</a:t>
                      </a:r>
                      <a:endParaRPr lang="en-US" sz="1100" kern="1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noFill/>
                      <a:prstDash val="solid"/>
                      <a:miter lim="800000"/>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800"/>
                        </a:spcAft>
                      </a:pPr>
                      <a:r>
                        <a:rPr lang="en-US" sz="1100" kern="100" dirty="0">
                          <a:solidFill>
                            <a:schemeClr val="accent5"/>
                          </a:solidFill>
                          <a:effectLst/>
                        </a:rPr>
                        <a:t>Coughing</a:t>
                      </a:r>
                      <a:endParaRPr lang="en-US" sz="1100" kern="1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800"/>
                        </a:spcAft>
                      </a:pPr>
                      <a:r>
                        <a:rPr lang="en-US" sz="1100" kern="100" dirty="0">
                          <a:solidFill>
                            <a:schemeClr val="accent3"/>
                          </a:solidFill>
                          <a:effectLst/>
                        </a:rPr>
                        <a:t>Low-grade fever</a:t>
                      </a:r>
                      <a:endParaRPr lang="en-US" sz="1100" kern="1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solidFill>
                        <a:schemeClr val="accent1"/>
                      </a:solidFill>
                      <a:prstDash val="solid"/>
                      <a:round/>
                      <a:headEnd type="none" w="med" len="med"/>
                      <a:tailEnd type="none" w="med" len="med"/>
                    </a:lnL>
                    <a:lnR w="6350" cap="flat" cmpd="sng" algn="ctr">
                      <a:noFill/>
                      <a:prstDash val="solid"/>
                      <a:miter lim="800000"/>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5108127"/>
                  </a:ext>
                </a:extLst>
              </a:tr>
              <a:tr h="370840">
                <a:tc>
                  <a:txBody>
                    <a:bodyPr/>
                    <a:lstStyle/>
                    <a:p>
                      <a:pPr marL="0" marR="0" algn="ctr">
                        <a:lnSpc>
                          <a:spcPct val="107000"/>
                        </a:lnSpc>
                        <a:spcBef>
                          <a:spcPts val="0"/>
                        </a:spcBef>
                        <a:spcAft>
                          <a:spcPts val="800"/>
                        </a:spcAft>
                      </a:pPr>
                      <a:r>
                        <a:rPr lang="en-US" sz="1100" kern="100" dirty="0">
                          <a:solidFill>
                            <a:schemeClr val="accent4"/>
                          </a:solidFill>
                          <a:effectLst/>
                        </a:rPr>
                        <a:t>Nasal congestion</a:t>
                      </a:r>
                      <a:endParaRPr lang="en-US" sz="1100" kern="1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noFill/>
                      <a:prstDash val="solid"/>
                      <a:miter lim="800000"/>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800"/>
                        </a:spcAft>
                      </a:pPr>
                      <a:r>
                        <a:rPr lang="en-US" sz="1100" kern="100" dirty="0">
                          <a:solidFill>
                            <a:schemeClr val="accent5"/>
                          </a:solidFill>
                          <a:effectLst/>
                        </a:rPr>
                        <a:t>Wheezing </a:t>
                      </a:r>
                      <a:endParaRPr lang="en-US" sz="1100" kern="1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800"/>
                        </a:spcAft>
                      </a:pPr>
                      <a:r>
                        <a:rPr lang="en-US" sz="1100" kern="100" dirty="0">
                          <a:solidFill>
                            <a:schemeClr val="accent3"/>
                          </a:solidFill>
                          <a:effectLst/>
                        </a:rPr>
                        <a:t>Apnea (pause in breathing)</a:t>
                      </a:r>
                      <a:endParaRPr lang="en-US" sz="1100" kern="1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solidFill>
                        <a:schemeClr val="accent1"/>
                      </a:solidFill>
                      <a:prstDash val="solid"/>
                      <a:round/>
                      <a:headEnd type="none" w="med" len="med"/>
                      <a:tailEnd type="none" w="med" len="med"/>
                    </a:lnL>
                    <a:lnR w="6350" cap="flat" cmpd="sng" algn="ctr">
                      <a:noFill/>
                      <a:prstDash val="solid"/>
                      <a:miter lim="800000"/>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17104598"/>
                  </a:ext>
                </a:extLst>
              </a:tr>
              <a:tr h="370840">
                <a:tc>
                  <a:txBody>
                    <a:bodyPr/>
                    <a:lstStyle/>
                    <a:p>
                      <a:pPr marL="0" marR="0" algn="ctr">
                        <a:lnSpc>
                          <a:spcPct val="107000"/>
                        </a:lnSpc>
                        <a:spcBef>
                          <a:spcPts val="0"/>
                        </a:spcBef>
                        <a:spcAft>
                          <a:spcPts val="800"/>
                        </a:spcAft>
                      </a:pPr>
                      <a:r>
                        <a:rPr lang="en-US" sz="1100" kern="100" dirty="0">
                          <a:solidFill>
                            <a:schemeClr val="accent4"/>
                          </a:solidFill>
                          <a:effectLst/>
                        </a:rPr>
                        <a:t>Earache/otitis media</a:t>
                      </a:r>
                      <a:endParaRPr lang="en-US" sz="1100" kern="1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noFill/>
                      <a:prstDash val="solid"/>
                      <a:miter lim="800000"/>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800"/>
                        </a:spcAft>
                      </a:pPr>
                      <a:r>
                        <a:rPr lang="en-US" sz="1100" kern="100" dirty="0">
                          <a:solidFill>
                            <a:schemeClr val="accent5"/>
                          </a:solidFill>
                          <a:effectLst/>
                        </a:rPr>
                        <a:t>Fast breathing</a:t>
                      </a:r>
                      <a:endParaRPr lang="en-US" sz="1100" kern="1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1100" kern="100" dirty="0">
                          <a:solidFill>
                            <a:schemeClr val="accent3"/>
                          </a:solidFill>
                          <a:effectLst/>
                        </a:rPr>
                        <a:t>Poor feeding </a:t>
                      </a:r>
                    </a:p>
                  </a:txBody>
                  <a:tcPr anchor="ctr">
                    <a:lnL w="6350" cap="flat" cmpd="sng" algn="ctr">
                      <a:solidFill>
                        <a:schemeClr val="accent1"/>
                      </a:solidFill>
                      <a:prstDash val="solid"/>
                      <a:round/>
                      <a:headEnd type="none" w="med" len="med"/>
                      <a:tailEnd type="none" w="med" len="med"/>
                    </a:lnL>
                    <a:lnR w="6350" cap="flat" cmpd="sng" algn="ctr">
                      <a:noFill/>
                      <a:prstDash val="solid"/>
                      <a:miter lim="800000"/>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75438055"/>
                  </a:ext>
                </a:extLst>
              </a:tr>
              <a:tr h="370840">
                <a:tc>
                  <a:txBody>
                    <a:bodyPr/>
                    <a:lstStyle/>
                    <a:p>
                      <a:pPr marL="0" marR="0" algn="ctr">
                        <a:lnSpc>
                          <a:spcPct val="107000"/>
                        </a:lnSpc>
                        <a:spcBef>
                          <a:spcPts val="0"/>
                        </a:spcBef>
                        <a:spcAft>
                          <a:spcPts val="800"/>
                        </a:spcAft>
                      </a:pPr>
                      <a:endParaRPr lang="en-US" sz="1100" kern="100" dirty="0">
                        <a:solidFill>
                          <a:schemeClr val="accent4"/>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noFill/>
                      <a:prstDash val="solid"/>
                      <a:miter lim="800000"/>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800"/>
                        </a:spcAft>
                      </a:pPr>
                      <a:endParaRPr lang="en-US" sz="1100" kern="1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1100" kern="1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Dehydration</a:t>
                      </a:r>
                    </a:p>
                  </a:txBody>
                  <a:tcPr anchor="ctr">
                    <a:lnL w="6350" cap="flat" cmpd="sng" algn="ctr">
                      <a:solidFill>
                        <a:schemeClr val="accent1"/>
                      </a:solidFill>
                      <a:prstDash val="solid"/>
                      <a:round/>
                      <a:headEnd type="none" w="med" len="med"/>
                      <a:tailEnd type="none" w="med" len="med"/>
                    </a:lnL>
                    <a:lnR w="6350" cap="flat" cmpd="sng" algn="ctr">
                      <a:noFill/>
                      <a:prstDash val="solid"/>
                      <a:miter lim="800000"/>
                    </a:lnR>
                    <a:lnT w="6350" cap="flat" cmpd="sng" algn="ctr">
                      <a:solidFill>
                        <a:schemeClr val="accent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noFill/>
                  </a:tcPr>
                </a:tc>
                <a:extLst>
                  <a:ext uri="{0D108BD9-81ED-4DB2-BD59-A6C34878D82A}">
                    <a16:rowId xmlns:a16="http://schemas.microsoft.com/office/drawing/2014/main" val="644216427"/>
                  </a:ext>
                </a:extLst>
              </a:tr>
            </a:tbl>
          </a:graphicData>
        </a:graphic>
      </p:graphicFrame>
      <p:sp>
        <p:nvSpPr>
          <p:cNvPr id="6" name="Rectangle 1">
            <a:extLst>
              <a:ext uri="{FF2B5EF4-FFF2-40B4-BE49-F238E27FC236}">
                <a16:creationId xmlns:a16="http://schemas.microsoft.com/office/drawing/2014/main" id="{8D780EC0-973C-1B20-1420-0F64D0037AD2}"/>
              </a:ext>
            </a:extLst>
          </p:cNvPr>
          <p:cNvSpPr>
            <a:spLocks noChangeArrowheads="1"/>
          </p:cNvSpPr>
          <p:nvPr/>
        </p:nvSpPr>
        <p:spPr bwMode="auto">
          <a:xfrm>
            <a:off x="1616797" y="450612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3">
            <a:extLst>
              <a:ext uri="{FF2B5EF4-FFF2-40B4-BE49-F238E27FC236}">
                <a16:creationId xmlns:a16="http://schemas.microsoft.com/office/drawing/2014/main" id="{A360AF5F-4046-06FF-ED97-CEDBD9720F25}"/>
              </a:ext>
            </a:extLst>
          </p:cNvPr>
          <p:cNvSpPr/>
          <p:nvPr/>
        </p:nvSpPr>
        <p:spPr>
          <a:xfrm>
            <a:off x="7789512" y="2568271"/>
            <a:ext cx="4201055" cy="1478751"/>
          </a:xfrm>
          <a:prstGeom prst="rect">
            <a:avLst/>
          </a:prstGeom>
          <a:gradFill>
            <a:gsLst>
              <a:gs pos="8000">
                <a:schemeClr val="bg1"/>
              </a:gs>
              <a:gs pos="74000">
                <a:srgbClr val="B9DCB5"/>
              </a:gs>
              <a:gs pos="30000">
                <a:srgbClr val="AFD7AA"/>
              </a:gs>
              <a:gs pos="50000">
                <a:schemeClr val="accent4"/>
              </a:gs>
              <a:gs pos="9200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BFD075B-066F-EA2E-CC81-7D15BEF4D310}"/>
              </a:ext>
            </a:extLst>
          </p:cNvPr>
          <p:cNvSpPr/>
          <p:nvPr/>
        </p:nvSpPr>
        <p:spPr>
          <a:xfrm>
            <a:off x="7789512" y="4047022"/>
            <a:ext cx="4201055" cy="1478751"/>
          </a:xfrm>
          <a:prstGeom prst="rect">
            <a:avLst/>
          </a:prstGeom>
          <a:gradFill>
            <a:gsLst>
              <a:gs pos="75000">
                <a:srgbClr val="F3BCD0"/>
              </a:gs>
              <a:gs pos="30000">
                <a:srgbClr val="EFAAC3"/>
              </a:gs>
              <a:gs pos="8000">
                <a:schemeClr val="bg1"/>
              </a:gs>
              <a:gs pos="50000">
                <a:schemeClr val="accent5"/>
              </a:gs>
              <a:gs pos="9200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bject 10">
            <a:extLst>
              <a:ext uri="{FF2B5EF4-FFF2-40B4-BE49-F238E27FC236}">
                <a16:creationId xmlns:a16="http://schemas.microsoft.com/office/drawing/2014/main" id="{D81C9561-7BAD-256F-629C-E902D3BDECB4}"/>
              </a:ext>
            </a:extLst>
          </p:cNvPr>
          <p:cNvSpPr txBox="1"/>
          <p:nvPr/>
        </p:nvSpPr>
        <p:spPr>
          <a:xfrm>
            <a:off x="7427786" y="4529535"/>
            <a:ext cx="1118658" cy="646331"/>
          </a:xfrm>
          <a:prstGeom prst="rect">
            <a:avLst/>
          </a:prstGeom>
          <a:solidFill>
            <a:schemeClr val="accent5"/>
          </a:solidFill>
        </p:spPr>
        <p:txBody>
          <a:bodyPr vert="horz" wrap="square" lIns="91440" tIns="91440" rIns="91440" bIns="91440" rtlCol="0">
            <a:spAutoFit/>
          </a:bodyPr>
          <a:lstStyle/>
          <a:p>
            <a:pPr marL="529" algn="ctr">
              <a:lnSpc>
                <a:spcPts val="1187"/>
              </a:lnSpc>
              <a:spcBef>
                <a:spcPts val="108"/>
              </a:spcBef>
            </a:pPr>
            <a:r>
              <a:rPr lang="en-US" sz="900" b="1" spc="-8" dirty="0">
                <a:solidFill>
                  <a:srgbClr val="FFFFFF"/>
                </a:solidFill>
                <a:latin typeface="Montserrat"/>
                <a:cs typeface="Montserrat"/>
              </a:rPr>
              <a:t>LOWER RESPIRATORY TRACT</a:t>
            </a:r>
            <a:endParaRPr lang="en-US" sz="900" dirty="0">
              <a:latin typeface="Montserrat"/>
              <a:cs typeface="Montserrat"/>
            </a:endParaRPr>
          </a:p>
        </p:txBody>
      </p:sp>
      <p:sp>
        <p:nvSpPr>
          <p:cNvPr id="18" name="object 9">
            <a:extLst>
              <a:ext uri="{FF2B5EF4-FFF2-40B4-BE49-F238E27FC236}">
                <a16:creationId xmlns:a16="http://schemas.microsoft.com/office/drawing/2014/main" id="{1CFDD75A-A026-318F-DEBA-1A6B7F230FC2}"/>
              </a:ext>
            </a:extLst>
          </p:cNvPr>
          <p:cNvSpPr txBox="1"/>
          <p:nvPr/>
        </p:nvSpPr>
        <p:spPr>
          <a:xfrm>
            <a:off x="7427786" y="2951815"/>
            <a:ext cx="1118658" cy="646331"/>
          </a:xfrm>
          <a:prstGeom prst="rect">
            <a:avLst/>
          </a:prstGeom>
          <a:solidFill>
            <a:schemeClr val="accent4"/>
          </a:solidFill>
        </p:spPr>
        <p:txBody>
          <a:bodyPr vert="horz" wrap="square" lIns="91440" tIns="91440" rIns="91440" bIns="91440" rtlCol="0">
            <a:spAutoFit/>
          </a:bodyPr>
          <a:lstStyle/>
          <a:p>
            <a:pPr marL="529" algn="ctr">
              <a:lnSpc>
                <a:spcPts val="1187"/>
              </a:lnSpc>
              <a:spcBef>
                <a:spcPts val="108"/>
              </a:spcBef>
            </a:pPr>
            <a:r>
              <a:rPr lang="en-US" sz="900" b="1" spc="-8" dirty="0">
                <a:solidFill>
                  <a:srgbClr val="FFFFFF"/>
                </a:solidFill>
                <a:latin typeface="Montserrat"/>
                <a:cs typeface="Montserrat"/>
              </a:rPr>
              <a:t>UPPER RESPIRATORY TRACT</a:t>
            </a:r>
            <a:endParaRPr lang="en-US" sz="900" dirty="0">
              <a:latin typeface="Montserrat"/>
              <a:cs typeface="Montserrat"/>
            </a:endParaRPr>
          </a:p>
        </p:txBody>
      </p:sp>
      <p:pic>
        <p:nvPicPr>
          <p:cNvPr id="7" name="Picture 6">
            <a:extLst>
              <a:ext uri="{FF2B5EF4-FFF2-40B4-BE49-F238E27FC236}">
                <a16:creationId xmlns:a16="http://schemas.microsoft.com/office/drawing/2014/main" id="{C1732A6E-35F0-4C7B-E0CA-9D0D6DF1FAD4}"/>
              </a:ext>
            </a:extLst>
          </p:cNvPr>
          <p:cNvPicPr>
            <a:picLocks noChangeAspect="1"/>
          </p:cNvPicPr>
          <p:nvPr/>
        </p:nvPicPr>
        <p:blipFill>
          <a:blip r:embed="rId3">
            <a:extLst>
              <a:ext uri="{28A0092B-C50C-407E-A947-70E740481C1C}">
                <a14:useLocalDpi xmlns:a14="http://schemas.microsoft.com/office/drawing/2010/main" val="0"/>
              </a:ext>
            </a:extLst>
          </a:blip>
          <a:srcRect t="4913" b="4913"/>
          <a:stretch/>
        </p:blipFill>
        <p:spPr>
          <a:xfrm>
            <a:off x="8802166" y="1792310"/>
            <a:ext cx="3075952" cy="4128827"/>
          </a:xfrm>
          <a:prstGeom prst="rect">
            <a:avLst/>
          </a:prstGeom>
        </p:spPr>
      </p:pic>
      <p:sp>
        <p:nvSpPr>
          <p:cNvPr id="2" name="object 3">
            <a:extLst>
              <a:ext uri="{FF2B5EF4-FFF2-40B4-BE49-F238E27FC236}">
                <a16:creationId xmlns:a16="http://schemas.microsoft.com/office/drawing/2014/main" id="{0D0AF330-0EC6-854D-353F-C29C0739B088}"/>
              </a:ext>
            </a:extLst>
          </p:cNvPr>
          <p:cNvSpPr/>
          <p:nvPr/>
        </p:nvSpPr>
        <p:spPr>
          <a:xfrm>
            <a:off x="1424071" y="4131408"/>
            <a:ext cx="1486106" cy="503158"/>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accent4"/>
          </a:solidFill>
        </p:spPr>
        <p:txBody>
          <a:bodyPr wrap="square" lIns="0" tIns="0" rIns="0" bIns="0" rtlCol="0" anchor="ctr" anchorCtr="0"/>
          <a:lstStyle/>
          <a:p>
            <a:pPr marL="0" marR="0" algn="ctr">
              <a:lnSpc>
                <a:spcPct val="107000"/>
              </a:lnSpc>
              <a:spcBef>
                <a:spcPts val="0"/>
              </a:spcBef>
              <a:spcAft>
                <a:spcPts val="800"/>
              </a:spcAft>
            </a:pPr>
            <a:r>
              <a:rPr lang="en-US" sz="1100" kern="100" dirty="0">
                <a:solidFill>
                  <a:schemeClr val="bg1"/>
                </a:solidFill>
                <a:effectLst/>
              </a:rPr>
              <a:t>UPPER RESPIRATORY SYMPTOMS</a:t>
            </a:r>
            <a:endParaRPr lang="en-US" sz="11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object 3">
            <a:extLst>
              <a:ext uri="{FF2B5EF4-FFF2-40B4-BE49-F238E27FC236}">
                <a16:creationId xmlns:a16="http://schemas.microsoft.com/office/drawing/2014/main" id="{A3524FE9-4796-1F40-EF64-1849FFE89E71}"/>
              </a:ext>
            </a:extLst>
          </p:cNvPr>
          <p:cNvSpPr/>
          <p:nvPr/>
        </p:nvSpPr>
        <p:spPr>
          <a:xfrm>
            <a:off x="3271903" y="4131408"/>
            <a:ext cx="1486106" cy="503158"/>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accent5"/>
          </a:solidFill>
        </p:spPr>
        <p:txBody>
          <a:bodyPr wrap="square" lIns="0" tIns="0" rIns="0" bIns="0" rtlCol="0" anchor="ctr" anchorCtr="0"/>
          <a:lstStyle/>
          <a:p>
            <a:pPr marL="0" marR="0" algn="ctr">
              <a:lnSpc>
                <a:spcPct val="107000"/>
              </a:lnSpc>
              <a:spcBef>
                <a:spcPts val="0"/>
              </a:spcBef>
              <a:spcAft>
                <a:spcPts val="800"/>
              </a:spcAft>
            </a:pPr>
            <a:r>
              <a:rPr lang="en-US" sz="1100" kern="100" dirty="0">
                <a:solidFill>
                  <a:schemeClr val="bg1"/>
                </a:solidFill>
                <a:effectLst/>
              </a:rPr>
              <a:t>LOWER RESPIRATORY SYMPTOMS</a:t>
            </a:r>
          </a:p>
        </p:txBody>
      </p:sp>
      <p:sp>
        <p:nvSpPr>
          <p:cNvPr id="10" name="object 3">
            <a:extLst>
              <a:ext uri="{FF2B5EF4-FFF2-40B4-BE49-F238E27FC236}">
                <a16:creationId xmlns:a16="http://schemas.microsoft.com/office/drawing/2014/main" id="{EB9560C4-1570-EDC1-EDA3-2A9A6762EFB3}"/>
              </a:ext>
            </a:extLst>
          </p:cNvPr>
          <p:cNvSpPr/>
          <p:nvPr/>
        </p:nvSpPr>
        <p:spPr>
          <a:xfrm>
            <a:off x="5225480" y="4131408"/>
            <a:ext cx="1260996" cy="503158"/>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chemeClr val="accent3"/>
          </a:solidFill>
        </p:spPr>
        <p:txBody>
          <a:bodyPr wrap="square" lIns="0" tIns="0" rIns="0" bIns="0" rtlCol="0" anchor="ctr" anchorCtr="0"/>
          <a:lstStyle/>
          <a:p>
            <a:pPr marL="0" marR="0" algn="ctr">
              <a:lnSpc>
                <a:spcPct val="107000"/>
              </a:lnSpc>
              <a:spcBef>
                <a:spcPts val="0"/>
              </a:spcBef>
              <a:spcAft>
                <a:spcPts val="800"/>
              </a:spcAft>
            </a:pPr>
            <a:r>
              <a:rPr lang="en-US" sz="1100" kern="100" dirty="0">
                <a:solidFill>
                  <a:schemeClr val="bg1"/>
                </a:solidFill>
                <a:effectLst/>
              </a:rPr>
              <a:t>GENERAL SYMPTOMS</a:t>
            </a:r>
            <a:endParaRPr lang="en-US" sz="11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Footer Placeholder 4">
            <a:extLst>
              <a:ext uri="{FF2B5EF4-FFF2-40B4-BE49-F238E27FC236}">
                <a16:creationId xmlns:a16="http://schemas.microsoft.com/office/drawing/2014/main" id="{C2A4C1B7-4155-CE3E-D8AB-66D08FFEAA13}"/>
              </a:ext>
            </a:extLst>
          </p:cNvPr>
          <p:cNvSpPr>
            <a:spLocks noGrp="1"/>
          </p:cNvSpPr>
          <p:nvPr>
            <p:ph type="ftr" sz="quarter" idx="3"/>
          </p:nvPr>
        </p:nvSpPr>
        <p:spPr>
          <a:xfrm>
            <a:off x="5926238" y="6548086"/>
            <a:ext cx="5813642" cy="176805"/>
          </a:xfrm>
        </p:spPr>
        <p:txBody>
          <a:bodyPr/>
          <a:lstStyle/>
          <a:p>
            <a:r>
              <a:rPr lang="en-US" dirty="0"/>
              <a:t>Original slide developed by the Seattle Children's Hospital; University of Washington; PATH; WHO. February 2026</a:t>
            </a:r>
          </a:p>
        </p:txBody>
      </p:sp>
    </p:spTree>
    <p:extLst>
      <p:ext uri="{BB962C8B-B14F-4D97-AF65-F5344CB8AC3E}">
        <p14:creationId xmlns:p14="http://schemas.microsoft.com/office/powerpoint/2010/main" val="183514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ECFBA-24B7-4370-B494-333ECEA929EC}"/>
              </a:ext>
            </a:extLst>
          </p:cNvPr>
          <p:cNvSpPr>
            <a:spLocks noGrp="1"/>
          </p:cNvSpPr>
          <p:nvPr>
            <p:ph type="title"/>
          </p:nvPr>
        </p:nvSpPr>
        <p:spPr>
          <a:xfrm>
            <a:off x="1224280" y="365008"/>
            <a:ext cx="10515600" cy="884555"/>
          </a:xfrm>
        </p:spPr>
        <p:txBody>
          <a:bodyPr/>
          <a:lstStyle/>
          <a:p>
            <a:r>
              <a:rPr lang="en-US" sz="2800" dirty="0"/>
              <a:t>Severe RSV disease</a:t>
            </a:r>
          </a:p>
        </p:txBody>
      </p:sp>
      <p:sp>
        <p:nvSpPr>
          <p:cNvPr id="9" name="Rectangle 8">
            <a:extLst>
              <a:ext uri="{FF2B5EF4-FFF2-40B4-BE49-F238E27FC236}">
                <a16:creationId xmlns:a16="http://schemas.microsoft.com/office/drawing/2014/main" id="{23E0AB6D-ECEA-4DF2-952A-6E7CD51B7779}"/>
              </a:ext>
            </a:extLst>
          </p:cNvPr>
          <p:cNvSpPr/>
          <p:nvPr/>
        </p:nvSpPr>
        <p:spPr>
          <a:xfrm>
            <a:off x="5981143" y="4355896"/>
            <a:ext cx="274320" cy="25971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249BC7CE-9F44-233C-80DB-05080016CF16}"/>
              </a:ext>
            </a:extLst>
          </p:cNvPr>
          <p:cNvSpPr txBox="1"/>
          <p:nvPr/>
        </p:nvSpPr>
        <p:spPr>
          <a:xfrm>
            <a:off x="1299018" y="1637866"/>
            <a:ext cx="7125791" cy="1015663"/>
          </a:xfrm>
          <a:prstGeom prst="rect">
            <a:avLst/>
          </a:prstGeom>
          <a:noFill/>
        </p:spPr>
        <p:txBody>
          <a:bodyPr wrap="square" rtlCol="0">
            <a:spAutoFit/>
          </a:bodyPr>
          <a:lstStyle/>
          <a:p>
            <a:r>
              <a:rPr lang="en-US" sz="2000" dirty="0"/>
              <a:t>Infant airways are small and can easily be obstructed by mucous and inflammatory products. This can lead to severe complications and outcomes. </a:t>
            </a:r>
          </a:p>
        </p:txBody>
      </p:sp>
      <p:sp>
        <p:nvSpPr>
          <p:cNvPr id="10" name="TextBox 9">
            <a:extLst>
              <a:ext uri="{FF2B5EF4-FFF2-40B4-BE49-F238E27FC236}">
                <a16:creationId xmlns:a16="http://schemas.microsoft.com/office/drawing/2014/main" id="{B4EC72A4-2042-FB56-8068-386DFAB9A130}"/>
              </a:ext>
            </a:extLst>
          </p:cNvPr>
          <p:cNvSpPr txBox="1"/>
          <p:nvPr/>
        </p:nvSpPr>
        <p:spPr>
          <a:xfrm>
            <a:off x="1239520" y="813853"/>
            <a:ext cx="10049462" cy="400110"/>
          </a:xfrm>
          <a:prstGeom prst="rect">
            <a:avLst/>
          </a:prstGeom>
          <a:noFill/>
        </p:spPr>
        <p:txBody>
          <a:bodyPr wrap="square">
            <a:spAutoFit/>
          </a:bodyPr>
          <a:lstStyle/>
          <a:p>
            <a:r>
              <a:rPr lang="en-US" sz="2000" b="1" spc="-46" dirty="0">
                <a:solidFill>
                  <a:schemeClr val="accent1"/>
                </a:solidFill>
                <a:latin typeface="Corbel" panose="020B0503020204020204" pitchFamily="34" charset="0"/>
              </a:rPr>
              <a:t>Infants under 6 months of age are most at risk for lower respiratory tract infection</a:t>
            </a:r>
          </a:p>
        </p:txBody>
      </p:sp>
      <p:sp>
        <p:nvSpPr>
          <p:cNvPr id="4" name="TextBox 3">
            <a:extLst>
              <a:ext uri="{FF2B5EF4-FFF2-40B4-BE49-F238E27FC236}">
                <a16:creationId xmlns:a16="http://schemas.microsoft.com/office/drawing/2014/main" id="{59CC2B45-8649-45E9-6715-9CC67966E66D}"/>
              </a:ext>
            </a:extLst>
          </p:cNvPr>
          <p:cNvSpPr txBox="1"/>
          <p:nvPr/>
        </p:nvSpPr>
        <p:spPr>
          <a:xfrm>
            <a:off x="8606321" y="1637866"/>
            <a:ext cx="3363071" cy="5040336"/>
          </a:xfrm>
          <a:prstGeom prst="rect">
            <a:avLst/>
          </a:prstGeom>
          <a:solidFill>
            <a:schemeClr val="tx1"/>
          </a:solidFill>
        </p:spPr>
        <p:txBody>
          <a:bodyPr wrap="square" tIns="91440" bIns="274320" rtlCol="0" anchor="ctr" anchorCtr="0">
            <a:noAutofit/>
          </a:bodyPr>
          <a:lstStyle/>
          <a:p>
            <a:pPr algn="ctr"/>
            <a:r>
              <a:rPr lang="en-US" dirty="0">
                <a:solidFill>
                  <a:schemeClr val="bg1"/>
                </a:solidFill>
                <a:latin typeface="Corbel" panose="020B0503020204020204" pitchFamily="34" charset="0"/>
                <a:cs typeface="Montserrat"/>
              </a:rPr>
              <a:t>In infants with lower respiratory tract infections</a:t>
            </a:r>
          </a:p>
          <a:p>
            <a:pPr algn="ctr"/>
            <a:endParaRPr lang="en-US" sz="1600" dirty="0">
              <a:solidFill>
                <a:schemeClr val="bg1"/>
              </a:solidFill>
              <a:latin typeface="Corbel" panose="020B0503020204020204" pitchFamily="34" charset="0"/>
              <a:cs typeface="Montserrat"/>
            </a:endParaRPr>
          </a:p>
          <a:p>
            <a:pPr algn="ctr"/>
            <a:r>
              <a:rPr lang="en-US" b="1" dirty="0">
                <a:solidFill>
                  <a:srgbClr val="FFFFFF"/>
                </a:solidFill>
                <a:latin typeface="Corbel" panose="020B0503020204020204" pitchFamily="34" charset="0"/>
                <a:cs typeface="Montserrat"/>
              </a:rPr>
              <a:t>Up to </a:t>
            </a:r>
            <a:r>
              <a:rPr lang="en-US" sz="4400" b="1" dirty="0">
                <a:solidFill>
                  <a:schemeClr val="accent4"/>
                </a:solidFill>
                <a:latin typeface="Corbel" panose="020B0503020204020204" pitchFamily="34" charset="0"/>
              </a:rPr>
              <a:t>20</a:t>
            </a:r>
            <a:r>
              <a:rPr lang="en-US" sz="4400" b="1" baseline="30000" dirty="0">
                <a:solidFill>
                  <a:schemeClr val="accent4"/>
                </a:solidFill>
                <a:latin typeface="Corbel" panose="020B0503020204020204" pitchFamily="34" charset="0"/>
              </a:rPr>
              <a:t>%</a:t>
            </a:r>
            <a:r>
              <a:rPr lang="en-US" b="1" dirty="0">
                <a:solidFill>
                  <a:schemeClr val="accent4"/>
                </a:solidFill>
                <a:latin typeface="Corbel" panose="020B0503020204020204" pitchFamily="34" charset="0"/>
                <a:cs typeface="Montserrat"/>
              </a:rPr>
              <a:t> </a:t>
            </a:r>
            <a:r>
              <a:rPr lang="en-US" b="1" dirty="0">
                <a:solidFill>
                  <a:srgbClr val="FFFFFF"/>
                </a:solidFill>
                <a:latin typeface="Corbel" panose="020B0503020204020204" pitchFamily="34" charset="0"/>
                <a:cs typeface="Montserrat"/>
              </a:rPr>
              <a:t>experience </a:t>
            </a:r>
            <a:r>
              <a:rPr lang="en-US" b="1" dirty="0">
                <a:solidFill>
                  <a:schemeClr val="accent4"/>
                </a:solidFill>
                <a:latin typeface="Corbel" panose="020B0503020204020204" pitchFamily="34" charset="0"/>
                <a:cs typeface="Montserrat"/>
              </a:rPr>
              <a:t>apnea</a:t>
            </a:r>
            <a:r>
              <a:rPr lang="en-US" b="1" dirty="0">
                <a:solidFill>
                  <a:srgbClr val="FFFFFF"/>
                </a:solidFill>
                <a:latin typeface="Corbel" panose="020B0503020204020204" pitchFamily="34" charset="0"/>
                <a:cs typeface="Montserrat"/>
              </a:rPr>
              <a:t> </a:t>
            </a:r>
          </a:p>
          <a:p>
            <a:pPr algn="ctr"/>
            <a:endParaRPr lang="en-US" b="1" dirty="0">
              <a:solidFill>
                <a:srgbClr val="FFFFFF"/>
              </a:solidFill>
              <a:latin typeface="Corbel" panose="020B0503020204020204" pitchFamily="34" charset="0"/>
              <a:cs typeface="Montserrat"/>
            </a:endParaRPr>
          </a:p>
          <a:p>
            <a:pPr algn="ctr"/>
            <a:r>
              <a:rPr lang="en-US" b="1" dirty="0">
                <a:solidFill>
                  <a:srgbClr val="FFFFFF"/>
                </a:solidFill>
                <a:latin typeface="Corbel" panose="020B0503020204020204" pitchFamily="34" charset="0"/>
                <a:cs typeface="Montserrat"/>
              </a:rPr>
              <a:t>Up to </a:t>
            </a:r>
            <a:r>
              <a:rPr lang="en-US" sz="4400" b="1" dirty="0">
                <a:solidFill>
                  <a:schemeClr val="accent5"/>
                </a:solidFill>
                <a:latin typeface="Corbel" panose="020B0503020204020204" pitchFamily="34" charset="0"/>
              </a:rPr>
              <a:t>85</a:t>
            </a:r>
            <a:r>
              <a:rPr lang="en-US" sz="4400" b="1" baseline="30000" dirty="0">
                <a:solidFill>
                  <a:schemeClr val="accent5"/>
                </a:solidFill>
                <a:latin typeface="Corbel" panose="020B0503020204020204" pitchFamily="34" charset="0"/>
              </a:rPr>
              <a:t>%</a:t>
            </a:r>
            <a:r>
              <a:rPr lang="en-US" b="1" dirty="0">
                <a:solidFill>
                  <a:srgbClr val="FFFFFF"/>
                </a:solidFill>
                <a:latin typeface="Corbel" panose="020B0503020204020204" pitchFamily="34" charset="0"/>
                <a:cs typeface="Montserrat"/>
              </a:rPr>
              <a:t> experience </a:t>
            </a:r>
            <a:r>
              <a:rPr lang="en-US" b="1" dirty="0">
                <a:solidFill>
                  <a:schemeClr val="accent5"/>
                </a:solidFill>
                <a:latin typeface="Corbel" panose="020B0503020204020204" pitchFamily="34" charset="0"/>
                <a:cs typeface="Montserrat"/>
              </a:rPr>
              <a:t>fast breathing</a:t>
            </a:r>
          </a:p>
        </p:txBody>
      </p:sp>
      <p:pic>
        <p:nvPicPr>
          <p:cNvPr id="11" name="Picture 10" descr="A pair of pink and white objects&#10;&#10;Description automatically generated">
            <a:extLst>
              <a:ext uri="{FF2B5EF4-FFF2-40B4-BE49-F238E27FC236}">
                <a16:creationId xmlns:a16="http://schemas.microsoft.com/office/drawing/2014/main" id="{BB6C89F2-CD9D-1870-525A-3F26C54B5B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9018" y="2855451"/>
            <a:ext cx="6680200" cy="2870200"/>
          </a:xfrm>
          <a:prstGeom prst="rect">
            <a:avLst/>
          </a:prstGeom>
        </p:spPr>
      </p:pic>
      <p:sp>
        <p:nvSpPr>
          <p:cNvPr id="12" name="object 9">
            <a:extLst>
              <a:ext uri="{FF2B5EF4-FFF2-40B4-BE49-F238E27FC236}">
                <a16:creationId xmlns:a16="http://schemas.microsoft.com/office/drawing/2014/main" id="{D3C56BCE-763B-DE6F-343F-D889CD939EDC}"/>
              </a:ext>
            </a:extLst>
          </p:cNvPr>
          <p:cNvSpPr txBox="1"/>
          <p:nvPr/>
        </p:nvSpPr>
        <p:spPr>
          <a:xfrm>
            <a:off x="4066879" y="4286998"/>
            <a:ext cx="1118658" cy="338554"/>
          </a:xfrm>
          <a:prstGeom prst="rect">
            <a:avLst/>
          </a:prstGeom>
          <a:noFill/>
        </p:spPr>
        <p:txBody>
          <a:bodyPr vert="horz" wrap="square" lIns="91440" tIns="91440" rIns="91440" bIns="91440" rtlCol="0">
            <a:spAutoFit/>
          </a:bodyPr>
          <a:lstStyle/>
          <a:p>
            <a:pPr marL="529" algn="r">
              <a:lnSpc>
                <a:spcPts val="1187"/>
              </a:lnSpc>
              <a:spcBef>
                <a:spcPts val="108"/>
              </a:spcBef>
            </a:pPr>
            <a:r>
              <a:rPr lang="en-US" sz="1200" b="1" spc="-8" dirty="0">
                <a:solidFill>
                  <a:schemeClr val="accent4"/>
                </a:solidFill>
                <a:latin typeface="Montserrat"/>
                <a:cs typeface="Montserrat"/>
              </a:rPr>
              <a:t>Mucus</a:t>
            </a:r>
            <a:endParaRPr lang="en-US" sz="1200" dirty="0">
              <a:solidFill>
                <a:schemeClr val="accent4"/>
              </a:solidFill>
              <a:latin typeface="Montserrat"/>
              <a:cs typeface="Montserrat"/>
            </a:endParaRPr>
          </a:p>
        </p:txBody>
      </p:sp>
      <p:sp>
        <p:nvSpPr>
          <p:cNvPr id="14" name="object 11">
            <a:extLst>
              <a:ext uri="{FF2B5EF4-FFF2-40B4-BE49-F238E27FC236}">
                <a16:creationId xmlns:a16="http://schemas.microsoft.com/office/drawing/2014/main" id="{C18C12FF-CF62-3B6E-BA69-82204A5DACD3}"/>
              </a:ext>
            </a:extLst>
          </p:cNvPr>
          <p:cNvSpPr txBox="1"/>
          <p:nvPr/>
        </p:nvSpPr>
        <p:spPr>
          <a:xfrm>
            <a:off x="1531909" y="5833793"/>
            <a:ext cx="2053772" cy="540148"/>
          </a:xfrm>
          <a:prstGeom prst="rect">
            <a:avLst/>
          </a:prstGeom>
          <a:solidFill>
            <a:schemeClr val="accent2"/>
          </a:solidFill>
        </p:spPr>
        <p:txBody>
          <a:bodyPr vert="horz" wrap="square" lIns="91440" tIns="91440" rIns="91440" bIns="91440" rtlCol="0">
            <a:spAutoFit/>
          </a:bodyPr>
          <a:lstStyle/>
          <a:p>
            <a:pPr marL="10583" marR="4233" algn="ctr">
              <a:spcBef>
                <a:spcPts val="108"/>
              </a:spcBef>
            </a:pPr>
            <a:r>
              <a:rPr lang="en-US" sz="1042" b="1" dirty="0">
                <a:solidFill>
                  <a:srgbClr val="FFFFFF"/>
                </a:solidFill>
                <a:latin typeface="Montserrat"/>
                <a:cs typeface="Montserrat"/>
              </a:rPr>
              <a:t>HEALTHY BRONCHIOLE</a:t>
            </a:r>
            <a:endParaRPr sz="1042" dirty="0">
              <a:latin typeface="Montserrat"/>
              <a:cs typeface="Montserrat"/>
            </a:endParaRPr>
          </a:p>
          <a:p>
            <a:pPr marL="2117" algn="ctr">
              <a:lnSpc>
                <a:spcPts val="742"/>
              </a:lnSpc>
            </a:pPr>
            <a:endParaRPr lang="en-US" sz="750" dirty="0">
              <a:solidFill>
                <a:srgbClr val="FFFFFF"/>
              </a:solidFill>
              <a:latin typeface="Montserrat"/>
              <a:cs typeface="Montserrat"/>
            </a:endParaRPr>
          </a:p>
          <a:p>
            <a:pPr marL="2117" algn="ctr">
              <a:lnSpc>
                <a:spcPts val="742"/>
              </a:lnSpc>
            </a:pPr>
            <a:r>
              <a:rPr lang="en-US" sz="1200" dirty="0">
                <a:solidFill>
                  <a:srgbClr val="FFFFFF"/>
                </a:solidFill>
                <a:latin typeface="Montserrat"/>
                <a:cs typeface="Montserrat"/>
              </a:rPr>
              <a:t>More air</a:t>
            </a:r>
            <a:endParaRPr sz="1200" dirty="0">
              <a:latin typeface="Montserrat"/>
              <a:cs typeface="Montserrat"/>
            </a:endParaRPr>
          </a:p>
        </p:txBody>
      </p:sp>
      <p:sp>
        <p:nvSpPr>
          <p:cNvPr id="15" name="object 11">
            <a:extLst>
              <a:ext uri="{FF2B5EF4-FFF2-40B4-BE49-F238E27FC236}">
                <a16:creationId xmlns:a16="http://schemas.microsoft.com/office/drawing/2014/main" id="{AC0764E8-D9E2-BF11-393C-E8F7B44B571A}"/>
              </a:ext>
            </a:extLst>
          </p:cNvPr>
          <p:cNvSpPr txBox="1"/>
          <p:nvPr/>
        </p:nvSpPr>
        <p:spPr>
          <a:xfrm>
            <a:off x="5684338" y="5833792"/>
            <a:ext cx="2053772" cy="540148"/>
          </a:xfrm>
          <a:prstGeom prst="rect">
            <a:avLst/>
          </a:prstGeom>
          <a:solidFill>
            <a:schemeClr val="accent3"/>
          </a:solidFill>
        </p:spPr>
        <p:txBody>
          <a:bodyPr vert="horz" wrap="square" lIns="91440" tIns="91440" rIns="91440" bIns="91440" rtlCol="0">
            <a:spAutoFit/>
          </a:bodyPr>
          <a:lstStyle/>
          <a:p>
            <a:pPr marL="10583" marR="4233" algn="ctr">
              <a:spcBef>
                <a:spcPts val="108"/>
              </a:spcBef>
            </a:pPr>
            <a:r>
              <a:rPr lang="en-US" sz="1042" b="1" dirty="0">
                <a:solidFill>
                  <a:srgbClr val="FFFFFF"/>
                </a:solidFill>
                <a:latin typeface="Montserrat"/>
                <a:cs typeface="Montserrat"/>
              </a:rPr>
              <a:t>INFLAMED BRONCHIOLE</a:t>
            </a:r>
            <a:endParaRPr sz="1042" dirty="0">
              <a:latin typeface="Montserrat"/>
              <a:cs typeface="Montserrat"/>
            </a:endParaRPr>
          </a:p>
          <a:p>
            <a:pPr marL="2117" algn="ctr">
              <a:lnSpc>
                <a:spcPts val="742"/>
              </a:lnSpc>
            </a:pPr>
            <a:endParaRPr lang="en-US" sz="1200" dirty="0">
              <a:solidFill>
                <a:srgbClr val="FFFFFF"/>
              </a:solidFill>
              <a:latin typeface="Montserrat"/>
              <a:cs typeface="Montserrat"/>
            </a:endParaRPr>
          </a:p>
          <a:p>
            <a:pPr marL="2117" algn="ctr">
              <a:lnSpc>
                <a:spcPts val="742"/>
              </a:lnSpc>
            </a:pPr>
            <a:r>
              <a:rPr lang="en-US" sz="1200" dirty="0">
                <a:solidFill>
                  <a:srgbClr val="FFFFFF"/>
                </a:solidFill>
                <a:latin typeface="Montserrat"/>
                <a:cs typeface="Montserrat"/>
              </a:rPr>
              <a:t>Less air</a:t>
            </a:r>
            <a:endParaRPr sz="1200" dirty="0">
              <a:latin typeface="Montserrat"/>
              <a:cs typeface="Montserrat"/>
            </a:endParaRPr>
          </a:p>
        </p:txBody>
      </p:sp>
      <p:sp>
        <p:nvSpPr>
          <p:cNvPr id="16" name="object 9">
            <a:extLst>
              <a:ext uri="{FF2B5EF4-FFF2-40B4-BE49-F238E27FC236}">
                <a16:creationId xmlns:a16="http://schemas.microsoft.com/office/drawing/2014/main" id="{F834A3CD-951B-5CB1-F9CA-78D517363118}"/>
              </a:ext>
            </a:extLst>
          </p:cNvPr>
          <p:cNvSpPr txBox="1"/>
          <p:nvPr/>
        </p:nvSpPr>
        <p:spPr>
          <a:xfrm>
            <a:off x="3831771" y="4629736"/>
            <a:ext cx="1353766" cy="338554"/>
          </a:xfrm>
          <a:prstGeom prst="rect">
            <a:avLst/>
          </a:prstGeom>
          <a:noFill/>
        </p:spPr>
        <p:txBody>
          <a:bodyPr vert="horz" wrap="square" lIns="91440" tIns="91440" rIns="91440" bIns="91440" rtlCol="0">
            <a:spAutoFit/>
          </a:bodyPr>
          <a:lstStyle/>
          <a:p>
            <a:pPr marL="529" algn="r">
              <a:lnSpc>
                <a:spcPts val="1187"/>
              </a:lnSpc>
              <a:spcBef>
                <a:spcPts val="108"/>
              </a:spcBef>
            </a:pPr>
            <a:r>
              <a:rPr lang="en-US" sz="1200" b="1" spc="-8" dirty="0">
                <a:solidFill>
                  <a:schemeClr val="accent5"/>
                </a:solidFill>
                <a:latin typeface="Montserrat"/>
                <a:cs typeface="Montserrat"/>
              </a:rPr>
              <a:t>Inflammation</a:t>
            </a:r>
            <a:endParaRPr lang="en-US" sz="1200" dirty="0">
              <a:solidFill>
                <a:schemeClr val="accent5"/>
              </a:solidFill>
              <a:latin typeface="Montserrat"/>
              <a:cs typeface="Montserrat"/>
            </a:endParaRPr>
          </a:p>
        </p:txBody>
      </p:sp>
      <p:cxnSp>
        <p:nvCxnSpPr>
          <p:cNvPr id="18" name="Straight Arrow Connector 17">
            <a:extLst>
              <a:ext uri="{FF2B5EF4-FFF2-40B4-BE49-F238E27FC236}">
                <a16:creationId xmlns:a16="http://schemas.microsoft.com/office/drawing/2014/main" id="{BF4A1A54-F41F-04AA-0CC5-82892237B5A7}"/>
              </a:ext>
            </a:extLst>
          </p:cNvPr>
          <p:cNvCxnSpPr>
            <a:cxnSpLocks/>
          </p:cNvCxnSpPr>
          <p:nvPr/>
        </p:nvCxnSpPr>
        <p:spPr>
          <a:xfrm flipV="1">
            <a:off x="5184089" y="4423061"/>
            <a:ext cx="978476" cy="28245"/>
          </a:xfrm>
          <a:prstGeom prst="straightConnector1">
            <a:avLst/>
          </a:prstGeom>
          <a:ln w="12700">
            <a:solidFill>
              <a:schemeClr val="tx2"/>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34E8FF7-83E6-0635-EF24-76265908448D}"/>
              </a:ext>
            </a:extLst>
          </p:cNvPr>
          <p:cNvCxnSpPr>
            <a:cxnSpLocks/>
            <a:stCxn id="16" idx="3"/>
          </p:cNvCxnSpPr>
          <p:nvPr/>
        </p:nvCxnSpPr>
        <p:spPr>
          <a:xfrm flipV="1">
            <a:off x="5185537" y="4779922"/>
            <a:ext cx="546228" cy="19091"/>
          </a:xfrm>
          <a:prstGeom prst="straightConnector1">
            <a:avLst/>
          </a:prstGeom>
          <a:ln w="12700">
            <a:solidFill>
              <a:schemeClr val="tx2"/>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436D3F3D-4B0E-C386-32EA-D2F6C6A51DE3}"/>
              </a:ext>
            </a:extLst>
          </p:cNvPr>
          <p:cNvSpPr>
            <a:spLocks noGrp="1"/>
          </p:cNvSpPr>
          <p:nvPr>
            <p:ph type="ftr" sz="quarter" idx="3"/>
          </p:nvPr>
        </p:nvSpPr>
        <p:spPr>
          <a:xfrm>
            <a:off x="450609" y="6589799"/>
            <a:ext cx="5813642" cy="176805"/>
          </a:xfrm>
        </p:spPr>
        <p:txBody>
          <a:bodyPr/>
          <a:lstStyle/>
          <a:p>
            <a:r>
              <a:rPr lang="en-US" dirty="0"/>
              <a:t>Original slide developed by the Seattle Children's Hospital; University of Washington; PATH; WHO. February 2026</a:t>
            </a:r>
          </a:p>
        </p:txBody>
      </p:sp>
    </p:spTree>
    <p:extLst>
      <p:ext uri="{BB962C8B-B14F-4D97-AF65-F5344CB8AC3E}">
        <p14:creationId xmlns:p14="http://schemas.microsoft.com/office/powerpoint/2010/main" val="1377314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ECFBA-24B7-4370-B494-333ECEA929EC}"/>
              </a:ext>
            </a:extLst>
          </p:cNvPr>
          <p:cNvSpPr>
            <a:spLocks noGrp="1"/>
          </p:cNvSpPr>
          <p:nvPr>
            <p:ph type="title"/>
          </p:nvPr>
        </p:nvSpPr>
        <p:spPr>
          <a:xfrm>
            <a:off x="1224280" y="365008"/>
            <a:ext cx="10515600" cy="884555"/>
          </a:xfrm>
        </p:spPr>
        <p:txBody>
          <a:bodyPr/>
          <a:lstStyle/>
          <a:p>
            <a:r>
              <a:rPr lang="en-US" sz="2800" dirty="0"/>
              <a:t>Common complications of severe RSV disease </a:t>
            </a:r>
          </a:p>
        </p:txBody>
      </p:sp>
      <p:sp>
        <p:nvSpPr>
          <p:cNvPr id="9" name="Rectangle 8">
            <a:extLst>
              <a:ext uri="{FF2B5EF4-FFF2-40B4-BE49-F238E27FC236}">
                <a16:creationId xmlns:a16="http://schemas.microsoft.com/office/drawing/2014/main" id="{23E0AB6D-ECEA-4DF2-952A-6E7CD51B7779}"/>
              </a:ext>
            </a:extLst>
          </p:cNvPr>
          <p:cNvSpPr/>
          <p:nvPr/>
        </p:nvSpPr>
        <p:spPr>
          <a:xfrm>
            <a:off x="5981143" y="4674392"/>
            <a:ext cx="274320" cy="25971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6F54FF8-8B20-9C82-6285-4BA3C45FE64E}"/>
              </a:ext>
            </a:extLst>
          </p:cNvPr>
          <p:cNvSpPr txBox="1"/>
          <p:nvPr/>
        </p:nvSpPr>
        <p:spPr>
          <a:xfrm>
            <a:off x="1363433" y="3643340"/>
            <a:ext cx="5118647" cy="2062103"/>
          </a:xfrm>
          <a:prstGeom prst="rect">
            <a:avLst/>
          </a:prstGeom>
          <a:noFill/>
          <a:ln>
            <a:noFill/>
          </a:ln>
        </p:spPr>
        <p:txBody>
          <a:bodyPr wrap="square" rtlCol="0">
            <a:spAutoFit/>
          </a:bodyPr>
          <a:lstStyle/>
          <a:p>
            <a:r>
              <a:rPr lang="en-US" sz="2000" dirty="0"/>
              <a:t> </a:t>
            </a:r>
            <a:r>
              <a:rPr lang="en-US" sz="2000" b="1" dirty="0">
                <a:solidFill>
                  <a:schemeClr val="accent3"/>
                </a:solidFill>
              </a:rPr>
              <a:t>Pneumonia</a:t>
            </a:r>
          </a:p>
          <a:p>
            <a:pPr marL="288925" indent="-220663">
              <a:buClr>
                <a:schemeClr val="accent3"/>
              </a:buClr>
              <a:buFont typeface="Arial" panose="020B0604020202020204" pitchFamily="34" charset="0"/>
              <a:buChar char="•"/>
            </a:pPr>
            <a:r>
              <a:rPr lang="en-US" sz="2000" dirty="0"/>
              <a:t>Inflammation of the lung, with fluid often filling terminal air sacs 0r alveoli</a:t>
            </a:r>
          </a:p>
          <a:p>
            <a:pPr marL="288925" indent="-220663">
              <a:buClr>
                <a:schemeClr val="accent3"/>
              </a:buClr>
              <a:buFont typeface="Arial" panose="020B0604020202020204" pitchFamily="34" charset="0"/>
              <a:buChar char="•"/>
            </a:pPr>
            <a:r>
              <a:rPr lang="en-US" sz="2000" dirty="0"/>
              <a:t>Can see scattered interstitial infiltrates on chest x-ray</a:t>
            </a:r>
          </a:p>
          <a:p>
            <a:endParaRPr lang="en-US" sz="2800" dirty="0"/>
          </a:p>
        </p:txBody>
      </p:sp>
      <p:sp>
        <p:nvSpPr>
          <p:cNvPr id="13" name="TextBox 12">
            <a:extLst>
              <a:ext uri="{FF2B5EF4-FFF2-40B4-BE49-F238E27FC236}">
                <a16:creationId xmlns:a16="http://schemas.microsoft.com/office/drawing/2014/main" id="{7D7490F3-BDF9-6BA4-4D79-6E8B3F30B3A7}"/>
              </a:ext>
            </a:extLst>
          </p:cNvPr>
          <p:cNvSpPr txBox="1"/>
          <p:nvPr/>
        </p:nvSpPr>
        <p:spPr>
          <a:xfrm>
            <a:off x="1224446" y="1021044"/>
            <a:ext cx="5118647" cy="2985433"/>
          </a:xfrm>
          <a:prstGeom prst="rect">
            <a:avLst/>
          </a:prstGeom>
          <a:noFill/>
          <a:ln>
            <a:noFill/>
          </a:ln>
        </p:spPr>
        <p:txBody>
          <a:bodyPr wrap="square" rtlCol="0">
            <a:spAutoFit/>
          </a:bodyPr>
          <a:lstStyle/>
          <a:p>
            <a:r>
              <a:rPr lang="en-US" sz="2000" dirty="0"/>
              <a:t> </a:t>
            </a:r>
          </a:p>
          <a:p>
            <a:pPr marL="179388"/>
            <a:r>
              <a:rPr lang="en-US" sz="2000" b="1" dirty="0"/>
              <a:t> </a:t>
            </a:r>
            <a:r>
              <a:rPr lang="en-US" sz="2000" b="1" dirty="0">
                <a:solidFill>
                  <a:schemeClr val="accent3"/>
                </a:solidFill>
              </a:rPr>
              <a:t>Bronchiolitis</a:t>
            </a:r>
          </a:p>
          <a:p>
            <a:pPr marL="468313" indent="-234950">
              <a:buClr>
                <a:schemeClr val="accent3"/>
              </a:buClr>
              <a:buFont typeface="Arial" panose="020B0604020202020204" pitchFamily="34" charset="0"/>
              <a:buChar char="•"/>
            </a:pPr>
            <a:r>
              <a:rPr lang="en-US" sz="2000" dirty="0"/>
              <a:t>Inflammation of the bronchioles (small airways)</a:t>
            </a:r>
          </a:p>
          <a:p>
            <a:pPr marL="468313" indent="-234950">
              <a:buClr>
                <a:schemeClr val="accent3"/>
              </a:buClr>
              <a:buFont typeface="Arial" panose="020B0604020202020204" pitchFamily="34" charset="0"/>
              <a:buChar char="•"/>
            </a:pPr>
            <a:r>
              <a:rPr lang="en-US" sz="2000" dirty="0"/>
              <a:t>Causes wheezing and difficulty breathing</a:t>
            </a:r>
          </a:p>
          <a:p>
            <a:pPr marL="468313" indent="-234950">
              <a:buClr>
                <a:schemeClr val="accent3"/>
              </a:buClr>
              <a:buFont typeface="Arial" panose="020B0604020202020204" pitchFamily="34" charset="0"/>
              <a:buChar char="•"/>
            </a:pPr>
            <a:r>
              <a:rPr lang="en-US" sz="2000" dirty="0"/>
              <a:t>May appear as chest wall indrawing (retractions), faster breathing, nasal flaring, change in lip color </a:t>
            </a:r>
          </a:p>
          <a:p>
            <a:endParaRPr lang="en-US" sz="2800" dirty="0"/>
          </a:p>
        </p:txBody>
      </p:sp>
      <p:pic>
        <p:nvPicPr>
          <p:cNvPr id="12" name="Picture 11">
            <a:extLst>
              <a:ext uri="{FF2B5EF4-FFF2-40B4-BE49-F238E27FC236}">
                <a16:creationId xmlns:a16="http://schemas.microsoft.com/office/drawing/2014/main" id="{995C7923-E1FD-4060-AF37-105325A8809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014905" y="982751"/>
            <a:ext cx="4576735" cy="5353650"/>
          </a:xfrm>
          <a:prstGeom prst="rect">
            <a:avLst/>
          </a:prstGeom>
        </p:spPr>
      </p:pic>
      <p:sp>
        <p:nvSpPr>
          <p:cNvPr id="14" name="TextBox 13">
            <a:extLst>
              <a:ext uri="{FF2B5EF4-FFF2-40B4-BE49-F238E27FC236}">
                <a16:creationId xmlns:a16="http://schemas.microsoft.com/office/drawing/2014/main" id="{8DB1D492-E1EA-13F0-F715-1304461B9552}"/>
              </a:ext>
            </a:extLst>
          </p:cNvPr>
          <p:cNvSpPr txBox="1"/>
          <p:nvPr/>
        </p:nvSpPr>
        <p:spPr>
          <a:xfrm>
            <a:off x="8838907" y="5458364"/>
            <a:ext cx="1989660" cy="523220"/>
          </a:xfrm>
          <a:prstGeom prst="rect">
            <a:avLst/>
          </a:prstGeom>
          <a:noFill/>
        </p:spPr>
        <p:txBody>
          <a:bodyPr wrap="square" rtlCol="0">
            <a:spAutoFit/>
          </a:bodyPr>
          <a:lstStyle/>
          <a:p>
            <a:pPr algn="ctr"/>
            <a:r>
              <a:rPr lang="en-US" sz="1400" dirty="0"/>
              <a:t>Fluid and inflammation in the alveoli</a:t>
            </a:r>
          </a:p>
        </p:txBody>
      </p:sp>
      <p:sp>
        <p:nvSpPr>
          <p:cNvPr id="15" name="TextBox 14">
            <a:extLst>
              <a:ext uri="{FF2B5EF4-FFF2-40B4-BE49-F238E27FC236}">
                <a16:creationId xmlns:a16="http://schemas.microsoft.com/office/drawing/2014/main" id="{45BD23BF-49A3-DE7E-2EBC-947B0272C2E1}"/>
              </a:ext>
            </a:extLst>
          </p:cNvPr>
          <p:cNvSpPr txBox="1"/>
          <p:nvPr/>
        </p:nvSpPr>
        <p:spPr>
          <a:xfrm>
            <a:off x="9421388" y="1169093"/>
            <a:ext cx="1235530" cy="523220"/>
          </a:xfrm>
          <a:prstGeom prst="rect">
            <a:avLst/>
          </a:prstGeom>
          <a:noFill/>
        </p:spPr>
        <p:txBody>
          <a:bodyPr wrap="square" rtlCol="0">
            <a:spAutoFit/>
          </a:bodyPr>
          <a:lstStyle/>
          <a:p>
            <a:pPr algn="ctr"/>
            <a:r>
              <a:rPr lang="en-US" sz="1400" dirty="0"/>
              <a:t>Mucus and inflammation</a:t>
            </a:r>
          </a:p>
        </p:txBody>
      </p:sp>
      <p:sp>
        <p:nvSpPr>
          <p:cNvPr id="4" name="Footer Placeholder 4">
            <a:extLst>
              <a:ext uri="{FF2B5EF4-FFF2-40B4-BE49-F238E27FC236}">
                <a16:creationId xmlns:a16="http://schemas.microsoft.com/office/drawing/2014/main" id="{A1018A18-21D7-2740-E2DE-44475EAA84C9}"/>
              </a:ext>
            </a:extLst>
          </p:cNvPr>
          <p:cNvSpPr txBox="1">
            <a:spLocks/>
          </p:cNvSpPr>
          <p:nvPr/>
        </p:nvSpPr>
        <p:spPr>
          <a:xfrm>
            <a:off x="1482116" y="5602026"/>
            <a:ext cx="6272922" cy="1064356"/>
          </a:xfrm>
          <a:prstGeom prst="rect">
            <a:avLst/>
          </a:prstGeom>
        </p:spPr>
        <p:txBody>
          <a:bodyPr vert="horz" lIns="91440" tIns="45720" rIns="91440" bIns="45720" rtlCol="0" anchor="ctr"/>
          <a:lstStyle>
            <a:defPPr>
              <a:defRPr lang="en-US"/>
            </a:defPPr>
            <a:lvl1pPr marL="0" algn="r" defTabSz="914400" rtl="0" eaLnBrk="1" latinLnBrk="0" hangingPunct="1">
              <a:defRPr sz="800" kern="1200">
                <a:solidFill>
                  <a:schemeClr val="tx1">
                    <a:tint val="75000"/>
                  </a:schemeClr>
                </a:solidFill>
                <a:latin typeface="Corbel" panose="020B05030202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400" b="1" dirty="0">
                <a:solidFill>
                  <a:schemeClr val="accent3"/>
                </a:solidFill>
              </a:rPr>
              <a:t>Helpful videos</a:t>
            </a:r>
          </a:p>
          <a:p>
            <a:pPr marL="285750" indent="-285750" algn="l">
              <a:buFont typeface="Arial" panose="020B0604020202020204" pitchFamily="34" charset="0"/>
              <a:buChar char="•"/>
            </a:pPr>
            <a:r>
              <a:rPr lang="en-US" sz="1200" dirty="0">
                <a:solidFill>
                  <a:schemeClr val="tx1"/>
                </a:solidFill>
              </a:rPr>
              <a:t>American Academy of Pediatrics. </a:t>
            </a:r>
            <a:r>
              <a:rPr lang="en-US" sz="1200" i="1" dirty="0">
                <a:solidFill>
                  <a:schemeClr val="tx1"/>
                </a:solidFill>
              </a:rPr>
              <a:t>Signs &amp; Symptoms of RSV in Babies | AAP</a:t>
            </a:r>
            <a:r>
              <a:rPr lang="en-US" sz="1200" dirty="0"/>
              <a:t>. </a:t>
            </a:r>
            <a:r>
              <a:rPr lang="en-US" sz="1200" dirty="0">
                <a:hlinkClick r:id="rId4"/>
              </a:rPr>
              <a:t>https://www.youtube.com/watch?v=_2qh31Wndls</a:t>
            </a:r>
            <a:r>
              <a:rPr lang="en-US" sz="1200" dirty="0"/>
              <a:t>. </a:t>
            </a:r>
            <a:r>
              <a:rPr lang="en-US" sz="1200" dirty="0">
                <a:solidFill>
                  <a:schemeClr val="tx1"/>
                </a:solidFill>
              </a:rPr>
              <a:t>YouTube. October 26, 2022. </a:t>
            </a:r>
          </a:p>
          <a:p>
            <a:pPr marL="285750" indent="-285750" algn="l">
              <a:buFont typeface="Arial" panose="020B0604020202020204" pitchFamily="34" charset="0"/>
              <a:buChar char="•"/>
            </a:pPr>
            <a:r>
              <a:rPr lang="en-US" sz="1200" dirty="0">
                <a:solidFill>
                  <a:schemeClr val="tx1"/>
                </a:solidFill>
              </a:rPr>
              <a:t>Zero to Finals. </a:t>
            </a:r>
            <a:r>
              <a:rPr lang="en-US" sz="1200" i="1" dirty="0">
                <a:solidFill>
                  <a:schemeClr val="tx1"/>
                </a:solidFill>
              </a:rPr>
              <a:t>Understanding bronchiolitis</a:t>
            </a:r>
            <a:r>
              <a:rPr lang="en-US" sz="1200" dirty="0">
                <a:solidFill>
                  <a:schemeClr val="tx1"/>
                </a:solidFill>
              </a:rPr>
              <a:t>. </a:t>
            </a:r>
            <a:r>
              <a:rPr lang="en-US" sz="1200" dirty="0">
                <a:hlinkClick r:id="rId5"/>
              </a:rPr>
              <a:t>https://www.youtube.com/watch?v=xM2U8tkZgas</a:t>
            </a:r>
            <a:r>
              <a:rPr lang="en-US" sz="1200" dirty="0"/>
              <a:t>. </a:t>
            </a:r>
            <a:r>
              <a:rPr lang="en-US" sz="1200" dirty="0">
                <a:solidFill>
                  <a:schemeClr val="tx1"/>
                </a:solidFill>
              </a:rPr>
              <a:t>YouTube. September 27, 2020.</a:t>
            </a:r>
          </a:p>
          <a:p>
            <a:pPr marL="285750" indent="-285750" algn="l">
              <a:buFont typeface="Arial" panose="020B0604020202020204" pitchFamily="34" charset="0"/>
              <a:buChar char="•"/>
            </a:pPr>
            <a:endParaRPr lang="en-US" sz="1200" dirty="0"/>
          </a:p>
        </p:txBody>
      </p:sp>
      <p:sp>
        <p:nvSpPr>
          <p:cNvPr id="6" name="Footer Placeholder 4">
            <a:extLst>
              <a:ext uri="{FF2B5EF4-FFF2-40B4-BE49-F238E27FC236}">
                <a16:creationId xmlns:a16="http://schemas.microsoft.com/office/drawing/2014/main" id="{C5E6FE8F-ADFF-57FF-9C62-2B8EC5FE01CC}"/>
              </a:ext>
            </a:extLst>
          </p:cNvPr>
          <p:cNvSpPr>
            <a:spLocks noGrp="1"/>
          </p:cNvSpPr>
          <p:nvPr>
            <p:ph type="ftr" sz="quarter" idx="3"/>
          </p:nvPr>
        </p:nvSpPr>
        <p:spPr>
          <a:xfrm>
            <a:off x="5926238" y="6548086"/>
            <a:ext cx="5813642" cy="176805"/>
          </a:xfrm>
        </p:spPr>
        <p:txBody>
          <a:bodyPr/>
          <a:lstStyle/>
          <a:p>
            <a:r>
              <a:rPr lang="en-US" dirty="0"/>
              <a:t>Original slide developed by the Seattle Children's Hospital; University of Washington; PATH; WHO. February 2026</a:t>
            </a:r>
          </a:p>
        </p:txBody>
      </p:sp>
    </p:spTree>
    <p:extLst>
      <p:ext uri="{BB962C8B-B14F-4D97-AF65-F5344CB8AC3E}">
        <p14:creationId xmlns:p14="http://schemas.microsoft.com/office/powerpoint/2010/main" val="232288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6">
            <a:extLst>
              <a:ext uri="{FF2B5EF4-FFF2-40B4-BE49-F238E27FC236}">
                <a16:creationId xmlns:a16="http://schemas.microsoft.com/office/drawing/2014/main" id="{FDB64850-F073-30D4-C809-5C4AE6B024D5}"/>
              </a:ext>
            </a:extLst>
          </p:cNvPr>
          <p:cNvGraphicFramePr>
            <a:graphicFrameLocks noGrp="1"/>
          </p:cNvGraphicFramePr>
          <p:nvPr>
            <p:extLst>
              <p:ext uri="{D42A27DB-BD31-4B8C-83A1-F6EECF244321}">
                <p14:modId xmlns:p14="http://schemas.microsoft.com/office/powerpoint/2010/main" val="3807982293"/>
              </p:ext>
            </p:extLst>
          </p:nvPr>
        </p:nvGraphicFramePr>
        <p:xfrm>
          <a:off x="1200468" y="2205923"/>
          <a:ext cx="10515600" cy="3375641"/>
        </p:xfrm>
        <a:graphic>
          <a:graphicData uri="http://schemas.openxmlformats.org/drawingml/2006/table">
            <a:tbl>
              <a:tblPr firstRow="1" bandRow="1">
                <a:tableStyleId>{2D5ABB26-0587-4C30-8999-92F81FD0307C}</a:tableStyleId>
              </a:tblPr>
              <a:tblGrid>
                <a:gridCol w="4829259">
                  <a:extLst>
                    <a:ext uri="{9D8B030D-6E8A-4147-A177-3AD203B41FA5}">
                      <a16:colId xmlns:a16="http://schemas.microsoft.com/office/drawing/2014/main" val="20000"/>
                    </a:ext>
                  </a:extLst>
                </a:gridCol>
                <a:gridCol w="5686341">
                  <a:extLst>
                    <a:ext uri="{9D8B030D-6E8A-4147-A177-3AD203B41FA5}">
                      <a16:colId xmlns:a16="http://schemas.microsoft.com/office/drawing/2014/main" val="20001"/>
                    </a:ext>
                  </a:extLst>
                </a:gridCol>
              </a:tblGrid>
              <a:tr h="1071539">
                <a:tc>
                  <a:txBody>
                    <a:bodyPr/>
                    <a:lstStyle/>
                    <a:p>
                      <a:pPr>
                        <a:lnSpc>
                          <a:spcPct val="100000"/>
                        </a:lnSpc>
                      </a:pPr>
                      <a:endParaRPr sz="1200" dirty="0">
                        <a:latin typeface="Times New Roman"/>
                        <a:cs typeface="Times New Roman"/>
                      </a:endParaRPr>
                    </a:p>
                  </a:txBody>
                  <a:tcPr marL="0" marR="0" marT="0" marB="0">
                    <a:lnR w="6350">
                      <a:solidFill>
                        <a:srgbClr val="0093D5"/>
                      </a:solidFill>
                      <a:prstDash val="solid"/>
                    </a:lnR>
                    <a:lnB w="6350">
                      <a:solidFill>
                        <a:srgbClr val="0093D5"/>
                      </a:solidFill>
                      <a:prstDash val="solid"/>
                    </a:lnB>
                  </a:tcPr>
                </a:tc>
                <a:tc>
                  <a:txBody>
                    <a:bodyPr/>
                    <a:lstStyle/>
                    <a:p>
                      <a:pPr>
                        <a:lnSpc>
                          <a:spcPct val="100000"/>
                        </a:lnSpc>
                      </a:pPr>
                      <a:endParaRPr sz="1200" dirty="0">
                        <a:latin typeface="Times New Roman"/>
                        <a:cs typeface="Times New Roman"/>
                      </a:endParaRPr>
                    </a:p>
                  </a:txBody>
                  <a:tcPr marL="0" marR="0" marT="0" marB="0">
                    <a:lnL w="6350">
                      <a:solidFill>
                        <a:srgbClr val="0093D5"/>
                      </a:solidFill>
                      <a:prstDash val="solid"/>
                    </a:lnL>
                    <a:lnR w="6350" cap="flat" cmpd="sng" algn="ctr">
                      <a:noFill/>
                      <a:prstDash val="solid"/>
                      <a:round/>
                      <a:headEnd type="none" w="med" len="med"/>
                      <a:tailEnd type="none" w="med" len="med"/>
                    </a:lnR>
                    <a:lnB w="6350">
                      <a:solidFill>
                        <a:srgbClr val="0093D5"/>
                      </a:solidFill>
                      <a:prstDash val="solid"/>
                    </a:lnB>
                  </a:tcPr>
                </a:tc>
                <a:extLst>
                  <a:ext uri="{0D108BD9-81ED-4DB2-BD59-A6C34878D82A}">
                    <a16:rowId xmlns:a16="http://schemas.microsoft.com/office/drawing/2014/main" val="10000"/>
                  </a:ext>
                </a:extLst>
              </a:tr>
              <a:tr h="405559">
                <a:tc>
                  <a:txBody>
                    <a:bodyPr/>
                    <a:lstStyle/>
                    <a:p>
                      <a:pPr>
                        <a:lnSpc>
                          <a:spcPct val="100000"/>
                        </a:lnSpc>
                        <a:spcBef>
                          <a:spcPts val="25"/>
                        </a:spcBef>
                      </a:pPr>
                      <a:endParaRPr sz="2000" dirty="0">
                        <a:latin typeface="Times New Roman"/>
                        <a:cs typeface="Times New Roman"/>
                      </a:endParaRPr>
                    </a:p>
                  </a:txBody>
                  <a:tcPr marL="0" marR="0" marT="2646" marB="0">
                    <a:lnR w="6350">
                      <a:solidFill>
                        <a:srgbClr val="0093D5"/>
                      </a:solidFill>
                      <a:prstDash val="solid"/>
                    </a:lnR>
                    <a:lnT w="6350">
                      <a:solidFill>
                        <a:srgbClr val="0093D5"/>
                      </a:solidFill>
                      <a:prstDash val="solid"/>
                    </a:lnT>
                    <a:lnB w="6350">
                      <a:solidFill>
                        <a:srgbClr val="0093D5"/>
                      </a:solidFill>
                      <a:prstDash val="solid"/>
                    </a:lnB>
                  </a:tcPr>
                </a:tc>
                <a:tc>
                  <a:txBody>
                    <a:bodyPr/>
                    <a:lstStyle/>
                    <a:p>
                      <a:pPr>
                        <a:lnSpc>
                          <a:spcPct val="100000"/>
                        </a:lnSpc>
                        <a:spcBef>
                          <a:spcPts val="25"/>
                        </a:spcBef>
                      </a:pPr>
                      <a:endParaRPr sz="2000" dirty="0">
                        <a:latin typeface="Times New Roman"/>
                        <a:cs typeface="Times New Roman"/>
                      </a:endParaRPr>
                    </a:p>
                    <a:p>
                      <a:pPr marL="3810" algn="ctr">
                        <a:lnSpc>
                          <a:spcPct val="100000"/>
                        </a:lnSpc>
                      </a:pPr>
                      <a:r>
                        <a:rPr sz="1000" b="1" dirty="0">
                          <a:solidFill>
                            <a:srgbClr val="FFFFFF"/>
                          </a:solidFill>
                          <a:latin typeface="Montserrat"/>
                          <a:cs typeface="Montserrat"/>
                        </a:rPr>
                        <a:t>MATERNAL</a:t>
                      </a:r>
                      <a:r>
                        <a:rPr sz="1000" b="1" spc="380" dirty="0">
                          <a:solidFill>
                            <a:srgbClr val="FFFFFF"/>
                          </a:solidFill>
                          <a:latin typeface="Montserrat"/>
                          <a:cs typeface="Montserrat"/>
                        </a:rPr>
                        <a:t> </a:t>
                      </a:r>
                      <a:r>
                        <a:rPr sz="1000" b="1" spc="-10" dirty="0">
                          <a:solidFill>
                            <a:srgbClr val="FFFFFF"/>
                          </a:solidFill>
                          <a:latin typeface="Montserrat"/>
                          <a:cs typeface="Montserrat"/>
                        </a:rPr>
                        <a:t>VACCINE</a:t>
                      </a:r>
                      <a:endParaRPr sz="1000" dirty="0">
                        <a:latin typeface="Montserrat"/>
                        <a:cs typeface="Montserrat"/>
                      </a:endParaRPr>
                    </a:p>
                  </a:txBody>
                  <a:tcPr marL="0" marR="0" marT="2646" marB="0">
                    <a:lnL w="6350">
                      <a:solidFill>
                        <a:srgbClr val="0093D5"/>
                      </a:solidFill>
                      <a:prstDash val="solid"/>
                    </a:lnL>
                    <a:lnR w="6350" cap="flat" cmpd="sng" algn="ctr">
                      <a:noFill/>
                      <a:prstDash val="solid"/>
                      <a:round/>
                      <a:headEnd type="none" w="med" len="med"/>
                      <a:tailEnd type="none" w="med" len="med"/>
                    </a:lnR>
                    <a:lnT w="6350">
                      <a:solidFill>
                        <a:srgbClr val="0093D5"/>
                      </a:solidFill>
                      <a:prstDash val="solid"/>
                    </a:lnT>
                    <a:lnB w="6350">
                      <a:solidFill>
                        <a:srgbClr val="0093D5"/>
                      </a:solidFill>
                      <a:prstDash val="solid"/>
                    </a:lnB>
                  </a:tcPr>
                </a:tc>
                <a:extLst>
                  <a:ext uri="{0D108BD9-81ED-4DB2-BD59-A6C34878D82A}">
                    <a16:rowId xmlns:a16="http://schemas.microsoft.com/office/drawing/2014/main" val="10001"/>
                  </a:ext>
                </a:extLst>
              </a:tr>
              <a:tr h="1844256">
                <a:tc>
                  <a:txBody>
                    <a:bodyPr/>
                    <a:lstStyle/>
                    <a:p>
                      <a:pPr marL="577850" indent="-230188" algn="l">
                        <a:buFont typeface="Arial" panose="020B0604020202020204" pitchFamily="34" charset="0"/>
                        <a:buChar char="•"/>
                        <a:tabLst/>
                      </a:pPr>
                      <a:r>
                        <a:rPr lang="en-US" sz="1600" b="0" i="0" dirty="0">
                          <a:solidFill>
                            <a:srgbClr val="080808"/>
                          </a:solidFill>
                          <a:effectLst/>
                          <a:latin typeface="Corbel (body)"/>
                        </a:rPr>
                        <a:t>Difficulty breathing</a:t>
                      </a:r>
                    </a:p>
                    <a:p>
                      <a:pPr marL="577850" indent="-230188" algn="l">
                        <a:buFont typeface="Arial" panose="020B0604020202020204" pitchFamily="34" charset="0"/>
                        <a:buChar char="•"/>
                        <a:tabLst/>
                      </a:pPr>
                      <a:r>
                        <a:rPr lang="en-US" sz="1600" b="0" i="0" dirty="0">
                          <a:solidFill>
                            <a:srgbClr val="080808"/>
                          </a:solidFill>
                          <a:effectLst/>
                          <a:latin typeface="Corbel (body)"/>
                        </a:rPr>
                        <a:t>Rapid respiratory rate (&gt; 60 breaths/min) </a:t>
                      </a:r>
                    </a:p>
                    <a:p>
                      <a:pPr marL="577850" indent="-230188">
                        <a:buFont typeface="Arial" panose="020B0604020202020204" pitchFamily="34" charset="0"/>
                        <a:buChar char="•"/>
                        <a:tabLst/>
                      </a:pPr>
                      <a:r>
                        <a:rPr lang="en-US" sz="1600" dirty="0">
                          <a:solidFill>
                            <a:srgbClr val="080808"/>
                          </a:solidFill>
                          <a:latin typeface="Corbel (body)"/>
                        </a:rPr>
                        <a:t>Chest wall appears to suck inward when inhaling</a:t>
                      </a:r>
                    </a:p>
                    <a:p>
                      <a:pPr marL="577850" indent="-230188">
                        <a:buFont typeface="Arial" panose="020B0604020202020204" pitchFamily="34" charset="0"/>
                        <a:buChar char="•"/>
                        <a:tabLst/>
                      </a:pPr>
                      <a:r>
                        <a:rPr lang="en-US" sz="1600" dirty="0">
                          <a:solidFill>
                            <a:srgbClr val="080808"/>
                          </a:solidFill>
                          <a:latin typeface="Corbel (body)"/>
                        </a:rPr>
                        <a:t>Wheezing or grunting can be heard</a:t>
                      </a:r>
                    </a:p>
                  </a:txBody>
                  <a:tcPr marL="0" marR="0" marT="141288" marB="0">
                    <a:lnR w="6350">
                      <a:solidFill>
                        <a:srgbClr val="0093D5"/>
                      </a:solidFill>
                      <a:prstDash val="solid"/>
                    </a:lnR>
                    <a:lnT w="6350">
                      <a:solidFill>
                        <a:srgbClr val="0093D5"/>
                      </a:solidFill>
                      <a:prstDash val="solid"/>
                    </a:lnT>
                  </a:tcPr>
                </a:tc>
                <a:tc>
                  <a:txBody>
                    <a:bodyPr/>
                    <a:lstStyle/>
                    <a:p>
                      <a:pPr marL="577850" indent="-230188">
                        <a:buFont typeface="Arial" panose="020B0604020202020204" pitchFamily="34" charset="0"/>
                        <a:buChar char="•"/>
                        <a:tabLst/>
                      </a:pPr>
                      <a:r>
                        <a:rPr lang="en-US" sz="1600" dirty="0">
                          <a:solidFill>
                            <a:srgbClr val="080808"/>
                          </a:solidFill>
                          <a:latin typeface="Corbel (body)"/>
                        </a:rPr>
                        <a:t>Unable to drink or nurse due to breathing too fast</a:t>
                      </a:r>
                    </a:p>
                    <a:p>
                      <a:pPr marL="577850" indent="-230188">
                        <a:buFont typeface="Arial" panose="020B0604020202020204" pitchFamily="34" charset="0"/>
                        <a:buChar char="•"/>
                        <a:tabLst/>
                      </a:pPr>
                      <a:r>
                        <a:rPr lang="en-US" sz="1600" dirty="0">
                          <a:solidFill>
                            <a:srgbClr val="080808"/>
                          </a:solidFill>
                          <a:latin typeface="Corbel (body)"/>
                        </a:rPr>
                        <a:t>Dehydration due to inability to feed</a:t>
                      </a:r>
                    </a:p>
                    <a:p>
                      <a:pPr marL="577850" indent="-230188" algn="l">
                        <a:buFont typeface="Arial" panose="020B0604020202020204" pitchFamily="34" charset="0"/>
                        <a:buChar char="•"/>
                        <a:tabLst/>
                      </a:pPr>
                      <a:r>
                        <a:rPr lang="en-US" sz="1600" b="0" i="0" dirty="0">
                          <a:solidFill>
                            <a:srgbClr val="080808"/>
                          </a:solidFill>
                          <a:effectLst/>
                          <a:latin typeface="Corbel (body)"/>
                        </a:rPr>
                        <a:t>Infant is weak or appears tired due to increased work of breathing</a:t>
                      </a:r>
                    </a:p>
                    <a:p>
                      <a:pPr marL="577850" indent="-230188">
                        <a:buFont typeface="Arial" panose="020B0604020202020204" pitchFamily="34" charset="0"/>
                        <a:buChar char="•"/>
                        <a:tabLst/>
                      </a:pPr>
                      <a:r>
                        <a:rPr lang="en-US" sz="1600" b="0" i="0" dirty="0">
                          <a:solidFill>
                            <a:srgbClr val="080808"/>
                          </a:solidFill>
                          <a:effectLst/>
                          <a:latin typeface="Corbel (body)"/>
                        </a:rPr>
                        <a:t>May have grey or blue skin or blue fingernails due to low oxygen levels</a:t>
                      </a:r>
                    </a:p>
                  </a:txBody>
                  <a:tcPr marL="0" marR="0" marT="141288" marB="0">
                    <a:lnL w="6350">
                      <a:solidFill>
                        <a:srgbClr val="0093D5"/>
                      </a:solidFill>
                      <a:prstDash val="solid"/>
                    </a:lnL>
                    <a:lnR w="6350" cap="flat" cmpd="sng" algn="ctr">
                      <a:noFill/>
                      <a:prstDash val="solid"/>
                      <a:round/>
                      <a:headEnd type="none" w="med" len="med"/>
                      <a:tailEnd type="none" w="med" len="med"/>
                    </a:lnR>
                    <a:lnT w="6350">
                      <a:solidFill>
                        <a:srgbClr val="0093D5"/>
                      </a:solidFill>
                      <a:prstDash val="solid"/>
                    </a:lnT>
                  </a:tcPr>
                </a:tc>
                <a:extLst>
                  <a:ext uri="{0D108BD9-81ED-4DB2-BD59-A6C34878D82A}">
                    <a16:rowId xmlns:a16="http://schemas.microsoft.com/office/drawing/2014/main" val="10002"/>
                  </a:ext>
                </a:extLst>
              </a:tr>
            </a:tbl>
          </a:graphicData>
        </a:graphic>
      </p:graphicFrame>
      <p:sp>
        <p:nvSpPr>
          <p:cNvPr id="2" name="Title 1">
            <a:extLst>
              <a:ext uri="{FF2B5EF4-FFF2-40B4-BE49-F238E27FC236}">
                <a16:creationId xmlns:a16="http://schemas.microsoft.com/office/drawing/2014/main" id="{638FDF68-023B-4E04-A02B-9A1247C8C810}"/>
              </a:ext>
            </a:extLst>
          </p:cNvPr>
          <p:cNvSpPr>
            <a:spLocks noGrp="1"/>
          </p:cNvSpPr>
          <p:nvPr>
            <p:ph type="title"/>
          </p:nvPr>
        </p:nvSpPr>
        <p:spPr>
          <a:xfrm>
            <a:off x="1215735" y="426085"/>
            <a:ext cx="10515600" cy="884555"/>
          </a:xfrm>
        </p:spPr>
        <p:txBody>
          <a:bodyPr/>
          <a:lstStyle/>
          <a:p>
            <a:r>
              <a:rPr lang="en-US" sz="2800" dirty="0"/>
              <a:t>Signs that young children need medical attention</a:t>
            </a:r>
          </a:p>
        </p:txBody>
      </p:sp>
      <p:sp>
        <p:nvSpPr>
          <p:cNvPr id="4" name="object 49">
            <a:extLst>
              <a:ext uri="{FF2B5EF4-FFF2-40B4-BE49-F238E27FC236}">
                <a16:creationId xmlns:a16="http://schemas.microsoft.com/office/drawing/2014/main" id="{3506EC92-6284-1D1D-049B-5B91FE4942E6}"/>
              </a:ext>
            </a:extLst>
          </p:cNvPr>
          <p:cNvSpPr txBox="1"/>
          <p:nvPr/>
        </p:nvSpPr>
        <p:spPr>
          <a:xfrm>
            <a:off x="1313750" y="914560"/>
            <a:ext cx="10502900" cy="318463"/>
          </a:xfrm>
          <a:prstGeom prst="rect">
            <a:avLst/>
          </a:prstGeom>
        </p:spPr>
        <p:txBody>
          <a:bodyPr vert="horz" wrap="square" lIns="0" tIns="10583" rIns="0" bIns="0" rtlCol="0">
            <a:spAutoFit/>
          </a:bodyPr>
          <a:lstStyle/>
          <a:p>
            <a:pPr marL="10583">
              <a:spcBef>
                <a:spcPts val="83"/>
              </a:spcBef>
            </a:pPr>
            <a:r>
              <a:rPr lang="en-US" sz="2000" b="1" spc="-17" dirty="0">
                <a:solidFill>
                  <a:schemeClr val="accent1"/>
                </a:solidFill>
                <a:latin typeface="Corbel" panose="020B0503020204020204" pitchFamily="34" charset="0"/>
                <a:cs typeface="Montserrat"/>
              </a:rPr>
              <a:t>Hospitalization more likely to occur when RSV progresses to the lower respiratory tract</a:t>
            </a:r>
            <a:endParaRPr sz="2000" b="1" dirty="0">
              <a:solidFill>
                <a:schemeClr val="accent1"/>
              </a:solidFill>
              <a:latin typeface="Corbel" panose="020B0503020204020204" pitchFamily="34" charset="0"/>
              <a:cs typeface="Montserrat"/>
            </a:endParaRPr>
          </a:p>
        </p:txBody>
      </p:sp>
      <p:sp>
        <p:nvSpPr>
          <p:cNvPr id="6" name="TextBox 5">
            <a:extLst>
              <a:ext uri="{FF2B5EF4-FFF2-40B4-BE49-F238E27FC236}">
                <a16:creationId xmlns:a16="http://schemas.microsoft.com/office/drawing/2014/main" id="{9C30B238-B02D-A051-61C1-9A0F97D3925D}"/>
              </a:ext>
            </a:extLst>
          </p:cNvPr>
          <p:cNvSpPr txBox="1"/>
          <p:nvPr/>
        </p:nvSpPr>
        <p:spPr>
          <a:xfrm>
            <a:off x="1215735" y="1408892"/>
            <a:ext cx="9307773" cy="707886"/>
          </a:xfrm>
          <a:prstGeom prst="rect">
            <a:avLst/>
          </a:prstGeom>
          <a:noFill/>
        </p:spPr>
        <p:txBody>
          <a:bodyPr wrap="square" rtlCol="0">
            <a:spAutoFit/>
          </a:bodyPr>
          <a:lstStyle/>
          <a:p>
            <a:r>
              <a:rPr lang="en-US" sz="2000" dirty="0">
                <a:solidFill>
                  <a:srgbClr val="7030A0"/>
                </a:solidFill>
              </a:rPr>
              <a:t>Lower respiratory symptoms require medical attention. Their presence or severity can help determine the need for hospitalization.</a:t>
            </a:r>
          </a:p>
        </p:txBody>
      </p:sp>
      <p:sp>
        <p:nvSpPr>
          <p:cNvPr id="7" name="TextBox 6">
            <a:extLst>
              <a:ext uri="{FF2B5EF4-FFF2-40B4-BE49-F238E27FC236}">
                <a16:creationId xmlns:a16="http://schemas.microsoft.com/office/drawing/2014/main" id="{BCD431D6-39F5-07BC-1096-8800C6FACA5F}"/>
              </a:ext>
            </a:extLst>
          </p:cNvPr>
          <p:cNvSpPr txBox="1"/>
          <p:nvPr/>
        </p:nvSpPr>
        <p:spPr>
          <a:xfrm>
            <a:off x="1381989" y="5762977"/>
            <a:ext cx="10068483" cy="707886"/>
          </a:xfrm>
          <a:prstGeom prst="rect">
            <a:avLst/>
          </a:prstGeom>
          <a:noFill/>
        </p:spPr>
        <p:txBody>
          <a:bodyPr wrap="square" rtlCol="0">
            <a:spAutoFit/>
          </a:bodyPr>
          <a:lstStyle/>
          <a:p>
            <a:r>
              <a:rPr lang="en-US" sz="2000" dirty="0">
                <a:solidFill>
                  <a:srgbClr val="7030A0"/>
                </a:solidFill>
              </a:rPr>
              <a:t>PHYSICAL EXAMINATION IS IMPORTANT: </a:t>
            </a:r>
            <a:r>
              <a:rPr lang="en-US" sz="2000" dirty="0"/>
              <a:t>Low oxygen saturation occurs only in a minority of young infants and is not a reliable diagnostic for lower respiratory tract infection. </a:t>
            </a:r>
          </a:p>
        </p:txBody>
      </p:sp>
      <p:sp>
        <p:nvSpPr>
          <p:cNvPr id="9" name="object 4">
            <a:extLst>
              <a:ext uri="{FF2B5EF4-FFF2-40B4-BE49-F238E27FC236}">
                <a16:creationId xmlns:a16="http://schemas.microsoft.com/office/drawing/2014/main" id="{9F714235-B117-CE77-C496-32251E371DB8}"/>
              </a:ext>
            </a:extLst>
          </p:cNvPr>
          <p:cNvSpPr/>
          <p:nvPr/>
        </p:nvSpPr>
        <p:spPr>
          <a:xfrm>
            <a:off x="7735354" y="3359224"/>
            <a:ext cx="2164292" cy="304800"/>
          </a:xfrm>
          <a:custGeom>
            <a:avLst/>
            <a:gdLst/>
            <a:ahLst/>
            <a:cxnLst/>
            <a:rect l="l" t="t" r="r" b="b"/>
            <a:pathLst>
              <a:path w="2597150" h="365760">
                <a:moveTo>
                  <a:pt x="2596895" y="0"/>
                </a:moveTo>
                <a:lnTo>
                  <a:pt x="0" y="0"/>
                </a:lnTo>
                <a:lnTo>
                  <a:pt x="0" y="365760"/>
                </a:lnTo>
                <a:lnTo>
                  <a:pt x="2596895" y="365760"/>
                </a:lnTo>
                <a:lnTo>
                  <a:pt x="2596895" y="0"/>
                </a:lnTo>
                <a:close/>
              </a:path>
            </a:pathLst>
          </a:custGeom>
          <a:solidFill>
            <a:schemeClr val="accent4"/>
          </a:solidFill>
        </p:spPr>
        <p:txBody>
          <a:bodyPr wrap="square" lIns="0" tIns="0" rIns="0" bIns="0"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45" normalizeH="0" baseline="0" noProof="0" dirty="0">
                <a:ln>
                  <a:noFill/>
                </a:ln>
                <a:solidFill>
                  <a:srgbClr val="FFFFFF"/>
                </a:solidFill>
                <a:effectLst/>
                <a:uLnTx/>
                <a:uFillTx/>
                <a:latin typeface="Corbel" panose="020B0503020204020204" pitchFamily="34" charset="0"/>
                <a:ea typeface="+mn-ea"/>
                <a:cs typeface="Montserrat"/>
              </a:rPr>
              <a:t>GENERAL</a:t>
            </a:r>
            <a:endParaRPr kumimoji="0" lang="en-US" sz="1200" b="0" i="0" u="none" strike="noStrike" kern="1200" cap="none" spc="0" normalizeH="0" baseline="0" noProof="0" dirty="0">
              <a:ln>
                <a:noFill/>
              </a:ln>
              <a:solidFill>
                <a:srgbClr val="000000"/>
              </a:solidFill>
              <a:effectLst/>
              <a:uLnTx/>
              <a:uFillTx/>
              <a:latin typeface="Corbel" panose="020B0503020204020204" pitchFamily="34" charset="0"/>
              <a:ea typeface="+mn-ea"/>
              <a:cs typeface="Montserrat"/>
            </a:endParaRPr>
          </a:p>
        </p:txBody>
      </p:sp>
      <p:sp>
        <p:nvSpPr>
          <p:cNvPr id="10" name="object 3">
            <a:extLst>
              <a:ext uri="{FF2B5EF4-FFF2-40B4-BE49-F238E27FC236}">
                <a16:creationId xmlns:a16="http://schemas.microsoft.com/office/drawing/2014/main" id="{72269050-26CB-5058-1412-7A4186FBEA35}"/>
              </a:ext>
            </a:extLst>
          </p:cNvPr>
          <p:cNvSpPr/>
          <p:nvPr/>
        </p:nvSpPr>
        <p:spPr>
          <a:xfrm>
            <a:off x="2353998" y="3359224"/>
            <a:ext cx="2381250" cy="304800"/>
          </a:xfrm>
          <a:custGeom>
            <a:avLst/>
            <a:gdLst/>
            <a:ahLst/>
            <a:cxnLst/>
            <a:rect l="l" t="t" r="r" b="b"/>
            <a:pathLst>
              <a:path w="2857500" h="365760">
                <a:moveTo>
                  <a:pt x="2857119" y="0"/>
                </a:moveTo>
                <a:lnTo>
                  <a:pt x="0" y="0"/>
                </a:lnTo>
                <a:lnTo>
                  <a:pt x="0" y="365760"/>
                </a:lnTo>
                <a:lnTo>
                  <a:pt x="2857119" y="365760"/>
                </a:lnTo>
                <a:lnTo>
                  <a:pt x="2857119" y="0"/>
                </a:lnTo>
                <a:close/>
              </a:path>
            </a:pathLst>
          </a:custGeom>
          <a:solidFill>
            <a:srgbClr val="0093D5"/>
          </a:solidFill>
        </p:spPr>
        <p:txBody>
          <a:bodyPr wrap="square" lIns="0" tIns="0" rIns="0" bIns="0" rtlCol="0" anchor="ctr" anchorCtr="0"/>
          <a:lstStyle/>
          <a:p>
            <a:pPr algn="ctr"/>
            <a:r>
              <a:rPr lang="en-US" sz="1200" b="1" spc="45" dirty="0">
                <a:solidFill>
                  <a:srgbClr val="FFFFFF"/>
                </a:solidFill>
                <a:latin typeface="Corbel" panose="020B0503020204020204" pitchFamily="34" charset="0"/>
                <a:cs typeface="Montserrat"/>
              </a:rPr>
              <a:t>RESPIRATION-RELATED</a:t>
            </a:r>
          </a:p>
        </p:txBody>
      </p:sp>
      <p:pic>
        <p:nvPicPr>
          <p:cNvPr id="13" name="Picture 12">
            <a:extLst>
              <a:ext uri="{FF2B5EF4-FFF2-40B4-BE49-F238E27FC236}">
                <a16:creationId xmlns:a16="http://schemas.microsoft.com/office/drawing/2014/main" id="{43B542DF-6228-3540-87EA-ED87F665E45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481061" y="2357113"/>
            <a:ext cx="672877" cy="847827"/>
          </a:xfrm>
          <a:prstGeom prst="rect">
            <a:avLst/>
          </a:prstGeom>
        </p:spPr>
      </p:pic>
      <p:pic>
        <p:nvPicPr>
          <p:cNvPr id="16" name="Picture 15" descr="Blue horns on a black background&#10;&#10;Description automatically generated">
            <a:extLst>
              <a:ext uri="{FF2B5EF4-FFF2-40B4-BE49-F238E27FC236}">
                <a16:creationId xmlns:a16="http://schemas.microsoft.com/office/drawing/2014/main" id="{D9328269-D049-0E2B-C07B-8CD542A1E1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11368" y="2369377"/>
            <a:ext cx="866510" cy="835563"/>
          </a:xfrm>
          <a:prstGeom prst="rect">
            <a:avLst/>
          </a:prstGeom>
        </p:spPr>
      </p:pic>
      <p:sp>
        <p:nvSpPr>
          <p:cNvPr id="5" name="Footer Placeholder 4">
            <a:extLst>
              <a:ext uri="{FF2B5EF4-FFF2-40B4-BE49-F238E27FC236}">
                <a16:creationId xmlns:a16="http://schemas.microsoft.com/office/drawing/2014/main" id="{FE8D476B-8E23-27D6-85D8-30B6E6966D7E}"/>
              </a:ext>
            </a:extLst>
          </p:cNvPr>
          <p:cNvSpPr>
            <a:spLocks noGrp="1"/>
          </p:cNvSpPr>
          <p:nvPr>
            <p:ph type="ftr" sz="quarter" idx="3"/>
          </p:nvPr>
        </p:nvSpPr>
        <p:spPr>
          <a:xfrm>
            <a:off x="5926238" y="6548086"/>
            <a:ext cx="5813642" cy="176805"/>
          </a:xfrm>
        </p:spPr>
        <p:txBody>
          <a:bodyPr/>
          <a:lstStyle/>
          <a:p>
            <a:r>
              <a:rPr lang="en-US" dirty="0"/>
              <a:t>Original slide developed by the Seattle Children's Hospital; University of Washington; PATH; WHO. February 2026</a:t>
            </a:r>
          </a:p>
        </p:txBody>
      </p:sp>
    </p:spTree>
    <p:extLst>
      <p:ext uri="{BB962C8B-B14F-4D97-AF65-F5344CB8AC3E}">
        <p14:creationId xmlns:p14="http://schemas.microsoft.com/office/powerpoint/2010/main" val="2790915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03735-8A25-6E01-F8D9-5CD32B3E8D18}"/>
              </a:ext>
            </a:extLst>
          </p:cNvPr>
          <p:cNvSpPr>
            <a:spLocks noGrp="1"/>
          </p:cNvSpPr>
          <p:nvPr>
            <p:ph type="title"/>
          </p:nvPr>
        </p:nvSpPr>
        <p:spPr/>
        <p:txBody>
          <a:bodyPr/>
          <a:lstStyle/>
          <a:p>
            <a:r>
              <a:rPr lang="en-US" dirty="0"/>
              <a:t>RSV can be deadly</a:t>
            </a:r>
          </a:p>
        </p:txBody>
      </p:sp>
      <p:sp>
        <p:nvSpPr>
          <p:cNvPr id="4" name="TextBox 3">
            <a:extLst>
              <a:ext uri="{FF2B5EF4-FFF2-40B4-BE49-F238E27FC236}">
                <a16:creationId xmlns:a16="http://schemas.microsoft.com/office/drawing/2014/main" id="{3DAD578D-7F86-1B0F-3CA3-03694E2AE24A}"/>
              </a:ext>
            </a:extLst>
          </p:cNvPr>
          <p:cNvSpPr txBox="1"/>
          <p:nvPr/>
        </p:nvSpPr>
        <p:spPr>
          <a:xfrm>
            <a:off x="1224446" y="1021044"/>
            <a:ext cx="5118647" cy="1107996"/>
          </a:xfrm>
          <a:prstGeom prst="rect">
            <a:avLst/>
          </a:prstGeom>
          <a:noFill/>
          <a:ln>
            <a:noFill/>
          </a:ln>
        </p:spPr>
        <p:txBody>
          <a:bodyPr wrap="square" rtlCol="0">
            <a:spAutoFit/>
          </a:bodyPr>
          <a:lstStyle/>
          <a:p>
            <a:r>
              <a:rPr lang="en-US" sz="2000" dirty="0"/>
              <a:t> </a:t>
            </a:r>
          </a:p>
          <a:p>
            <a:endParaRPr lang="en-US" dirty="0">
              <a:latin typeface="Segoe UI" panose="020B0502040204020203" pitchFamily="34" charset="0"/>
            </a:endParaRPr>
          </a:p>
          <a:p>
            <a:pPr marL="457200" indent="-457200">
              <a:buFont typeface="Arial" panose="020B0604020202020204" pitchFamily="34" charset="0"/>
              <a:buChar char="•"/>
            </a:pPr>
            <a:endParaRPr lang="en-US" sz="2800" dirty="0"/>
          </a:p>
        </p:txBody>
      </p:sp>
      <p:sp>
        <p:nvSpPr>
          <p:cNvPr id="5" name="TextBox 4">
            <a:extLst>
              <a:ext uri="{FF2B5EF4-FFF2-40B4-BE49-F238E27FC236}">
                <a16:creationId xmlns:a16="http://schemas.microsoft.com/office/drawing/2014/main" id="{DD918A73-19DC-A9AE-35B8-A1EDBB6ABBA5}"/>
              </a:ext>
            </a:extLst>
          </p:cNvPr>
          <p:cNvSpPr txBox="1"/>
          <p:nvPr/>
        </p:nvSpPr>
        <p:spPr>
          <a:xfrm>
            <a:off x="1224280" y="727304"/>
            <a:ext cx="10745112" cy="707886"/>
          </a:xfrm>
          <a:prstGeom prst="rect">
            <a:avLst/>
          </a:prstGeom>
          <a:noFill/>
        </p:spPr>
        <p:txBody>
          <a:bodyPr wrap="square" rtlCol="0">
            <a:spAutoFit/>
          </a:bodyPr>
          <a:lstStyle/>
          <a:p>
            <a:r>
              <a:rPr lang="en-US" sz="2000" b="1" dirty="0">
                <a:solidFill>
                  <a:schemeClr val="accent1"/>
                </a:solidFill>
              </a:rPr>
              <a:t>Although premature birth and underlying health issues increase risk for severe disease, </a:t>
            </a:r>
            <a:br>
              <a:rPr lang="en-US" sz="2000" b="1" dirty="0">
                <a:solidFill>
                  <a:schemeClr val="accent1"/>
                </a:solidFill>
              </a:rPr>
            </a:br>
            <a:r>
              <a:rPr lang="en-US" sz="2000" b="1" dirty="0">
                <a:solidFill>
                  <a:schemeClr val="accent1"/>
                </a:solidFill>
              </a:rPr>
              <a:t>risk factors for death are much broader.</a:t>
            </a:r>
          </a:p>
        </p:txBody>
      </p:sp>
      <p:graphicFrame>
        <p:nvGraphicFramePr>
          <p:cNvPr id="12" name="Table 12">
            <a:extLst>
              <a:ext uri="{FF2B5EF4-FFF2-40B4-BE49-F238E27FC236}">
                <a16:creationId xmlns:a16="http://schemas.microsoft.com/office/drawing/2014/main" id="{B2E83905-AB9E-5D47-68DA-EBF57C683B69}"/>
              </a:ext>
            </a:extLst>
          </p:cNvPr>
          <p:cNvGraphicFramePr>
            <a:graphicFrameLocks noGrp="1"/>
          </p:cNvGraphicFramePr>
          <p:nvPr>
            <p:extLst>
              <p:ext uri="{D42A27DB-BD31-4B8C-83A1-F6EECF244321}">
                <p14:modId xmlns:p14="http://schemas.microsoft.com/office/powerpoint/2010/main" val="386771408"/>
              </p:ext>
            </p:extLst>
          </p:nvPr>
        </p:nvGraphicFramePr>
        <p:xfrm>
          <a:off x="1224279" y="1997548"/>
          <a:ext cx="10371976" cy="3946052"/>
        </p:xfrm>
        <a:graphic>
          <a:graphicData uri="http://schemas.openxmlformats.org/drawingml/2006/table">
            <a:tbl>
              <a:tblPr firstRow="1" bandRow="1">
                <a:tableStyleId>{2D5ABB26-0587-4C30-8999-92F81FD0307C}</a:tableStyleId>
              </a:tblPr>
              <a:tblGrid>
                <a:gridCol w="2592994">
                  <a:extLst>
                    <a:ext uri="{9D8B030D-6E8A-4147-A177-3AD203B41FA5}">
                      <a16:colId xmlns:a16="http://schemas.microsoft.com/office/drawing/2014/main" val="4015515982"/>
                    </a:ext>
                  </a:extLst>
                </a:gridCol>
                <a:gridCol w="2592994">
                  <a:extLst>
                    <a:ext uri="{9D8B030D-6E8A-4147-A177-3AD203B41FA5}">
                      <a16:colId xmlns:a16="http://schemas.microsoft.com/office/drawing/2014/main" val="3157704944"/>
                    </a:ext>
                  </a:extLst>
                </a:gridCol>
                <a:gridCol w="2592994">
                  <a:extLst>
                    <a:ext uri="{9D8B030D-6E8A-4147-A177-3AD203B41FA5}">
                      <a16:colId xmlns:a16="http://schemas.microsoft.com/office/drawing/2014/main" val="159924814"/>
                    </a:ext>
                  </a:extLst>
                </a:gridCol>
                <a:gridCol w="2592994">
                  <a:extLst>
                    <a:ext uri="{9D8B030D-6E8A-4147-A177-3AD203B41FA5}">
                      <a16:colId xmlns:a16="http://schemas.microsoft.com/office/drawing/2014/main" val="3213507343"/>
                    </a:ext>
                  </a:extLst>
                </a:gridCol>
              </a:tblGrid>
              <a:tr h="620963">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chemeClr val="bg1"/>
                          </a:solidFill>
                          <a:latin typeface="Corbel" panose="020B0503020204020204" pitchFamily="34" charset="0"/>
                          <a:cs typeface="Montserrat"/>
                        </a:rPr>
                        <a:t>In fact, most global RSV deaths occur</a:t>
                      </a:r>
                    </a:p>
                  </a:txBody>
                  <a:tcPr anchor="ctr">
                    <a:lnB w="6350" cap="flat" cmpd="sng" algn="ctr">
                      <a:noFill/>
                      <a:prstDash val="solid"/>
                      <a:round/>
                      <a:headEnd type="none" w="med" len="med"/>
                      <a:tailEnd type="none" w="med" len="med"/>
                    </a:lnB>
                    <a:solidFill>
                      <a:schemeClr val="tx1"/>
                    </a:solidFill>
                  </a:tcPr>
                </a:tc>
                <a:tc hMerge="1">
                  <a:txBody>
                    <a:bodyPr/>
                    <a:lstStyle/>
                    <a:p>
                      <a:endParaRPr lang="en-US"/>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tcPr>
                </a:tc>
                <a:tc hMerge="1">
                  <a:txBody>
                    <a:bodyPr/>
                    <a:lstStyle/>
                    <a:p>
                      <a:endParaRPr lang="en-US" dirty="0"/>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B w="6350" cap="flat" cmpd="sng" algn="ctr">
                      <a:solidFill>
                        <a:schemeClr val="accent1"/>
                      </a:solidFill>
                      <a:prstDash val="solid"/>
                      <a:round/>
                      <a:headEnd type="none" w="med" len="med"/>
                      <a:tailEnd type="none" w="med" len="med"/>
                    </a:lnB>
                  </a:tcPr>
                </a:tc>
                <a:tc hMerge="1">
                  <a:txBody>
                    <a:bodyPr/>
                    <a:lstStyle/>
                    <a:p>
                      <a:endParaRPr lang="en-US" dirty="0"/>
                    </a:p>
                  </a:txBody>
                  <a:tcPr>
                    <a:lnL w="6350" cap="flat" cmpd="sng" algn="ctr">
                      <a:solidFill>
                        <a:schemeClr val="accent1"/>
                      </a:solidFill>
                      <a:prstDash val="solid"/>
                      <a:round/>
                      <a:headEnd type="none" w="med" len="med"/>
                      <a:tailEnd type="none" w="med" len="med"/>
                    </a:lnL>
                    <a:lnB w="635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2849306865"/>
                  </a:ext>
                </a:extLst>
              </a:tr>
              <a:tr h="1953489">
                <a:tc>
                  <a:txBody>
                    <a:bodyPr/>
                    <a:lstStyle/>
                    <a:p>
                      <a:endParaRPr lang="en-US" dirty="0"/>
                    </a:p>
                  </a:txBody>
                  <a:tcPr>
                    <a:lnR w="6350" cap="flat" cmpd="sng" algn="ctr">
                      <a:solidFill>
                        <a:schemeClr val="accent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noFill/>
                  </a:tcPr>
                </a:tc>
                <a:tc>
                  <a:txBody>
                    <a:bodyPr/>
                    <a:lstStyle/>
                    <a:p>
                      <a:endParaRPr lang="en-US" dirty="0"/>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noFill/>
                  </a:tcPr>
                </a:tc>
                <a:tc>
                  <a:txBody>
                    <a:bodyPr/>
                    <a:lstStyle/>
                    <a:p>
                      <a:endParaRPr lang="en-US" dirty="0"/>
                    </a:p>
                  </a:txBody>
                  <a:tcP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noFill/>
                  </a:tcPr>
                </a:tc>
                <a:tc>
                  <a:txBody>
                    <a:bodyPr/>
                    <a:lstStyle/>
                    <a:p>
                      <a:endParaRPr lang="en-US" dirty="0"/>
                    </a:p>
                  </a:txBody>
                  <a:tcPr>
                    <a:lnL w="6350" cap="flat" cmpd="sng" algn="ctr">
                      <a:solidFill>
                        <a:schemeClr val="accent1"/>
                      </a:solidFill>
                      <a:prstDash val="solid"/>
                      <a:round/>
                      <a:headEnd type="none" w="med" len="med"/>
                      <a:tailEnd type="none" w="med" len="med"/>
                    </a:lnL>
                    <a:lnT w="63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797197976"/>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chemeClr val="accent5"/>
                          </a:solidFill>
                          <a:latin typeface="Corbel" panose="020B0503020204020204" pitchFamily="34" charset="0"/>
                          <a:cs typeface="Montserrat"/>
                        </a:rPr>
                        <a:t>in infants born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chemeClr val="accent5"/>
                          </a:solidFill>
                          <a:latin typeface="Corbel" panose="020B0503020204020204" pitchFamily="34" charset="0"/>
                        </a:rPr>
                        <a:t>full term</a:t>
                      </a:r>
                    </a:p>
                    <a:p>
                      <a:pPr algn="ctr"/>
                      <a:endParaRPr lang="en-US" sz="2400" b="0" dirty="0">
                        <a:solidFill>
                          <a:schemeClr val="accent4"/>
                        </a:solidFill>
                      </a:endParaRPr>
                    </a:p>
                  </a:txBody>
                  <a:tcPr marL="137160" marR="137160" marT="137160" marB="137160">
                    <a:lnR w="6350" cap="flat" cmpd="sng" algn="ctr">
                      <a:solidFill>
                        <a:schemeClr val="accent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accent1"/>
                          </a:solidFill>
                          <a:effectLst/>
                          <a:uLnTx/>
                          <a:uFillTx/>
                          <a:latin typeface="Corbel" panose="020B0503020204020204" pitchFamily="34" charset="0"/>
                          <a:ea typeface="+mn-ea"/>
                          <a:cs typeface="+mn-cs"/>
                        </a:rPr>
                        <a:t>before 3 months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accent1"/>
                          </a:solidFill>
                          <a:effectLst/>
                          <a:uLnTx/>
                          <a:uFillTx/>
                          <a:latin typeface="Corbel" panose="020B0503020204020204" pitchFamily="34" charset="0"/>
                          <a:ea typeface="+mn-ea"/>
                          <a:cs typeface="Montserrat"/>
                        </a:rPr>
                        <a:t>of age </a:t>
                      </a:r>
                    </a:p>
                    <a:p>
                      <a:pPr algn="ctr"/>
                      <a:endParaRPr lang="en-US" sz="2400" b="0" dirty="0">
                        <a:solidFill>
                          <a:schemeClr val="accent4"/>
                        </a:solidFill>
                      </a:endParaRPr>
                    </a:p>
                  </a:txBody>
                  <a:tcPr marL="137160" marR="137160" marT="137160" marB="13716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accent5"/>
                          </a:solidFill>
                          <a:effectLst/>
                          <a:uLnTx/>
                          <a:uFillTx/>
                          <a:latin typeface="Corbel" panose="020B0503020204020204" pitchFamily="34" charset="0"/>
                          <a:ea typeface="+mn-ea"/>
                          <a:cs typeface="Montserrat"/>
                        </a:rPr>
                        <a:t>in </a:t>
                      </a:r>
                      <a:r>
                        <a:rPr kumimoji="0" lang="en-US" sz="2400" b="1" i="0" u="none" strike="noStrike" kern="1200" cap="none" spc="0" normalizeH="0" baseline="0" noProof="0" dirty="0">
                          <a:ln>
                            <a:noFill/>
                          </a:ln>
                          <a:solidFill>
                            <a:schemeClr val="accent5"/>
                          </a:solidFill>
                          <a:effectLst/>
                          <a:uLnTx/>
                          <a:uFillTx/>
                          <a:latin typeface="Corbel" panose="020B0503020204020204" pitchFamily="34" charset="0"/>
                          <a:ea typeface="+mn-ea"/>
                          <a:cs typeface="+mn-cs"/>
                        </a:rPr>
                        <a:t>low- and middle-income </a:t>
                      </a:r>
                      <a:r>
                        <a:rPr kumimoji="0" lang="en-US" sz="2400" b="0" i="0" u="none" strike="noStrike" kern="1200" cap="none" spc="0" normalizeH="0" baseline="0" noProof="0" dirty="0">
                          <a:ln>
                            <a:noFill/>
                          </a:ln>
                          <a:solidFill>
                            <a:schemeClr val="accent5"/>
                          </a:solidFill>
                          <a:effectLst/>
                          <a:uLnTx/>
                          <a:uFillTx/>
                          <a:latin typeface="Corbel" panose="020B0503020204020204" pitchFamily="34" charset="0"/>
                          <a:ea typeface="+mn-ea"/>
                          <a:cs typeface="Montserrat"/>
                        </a:rPr>
                        <a:t>areas</a:t>
                      </a:r>
                    </a:p>
                  </a:txBody>
                  <a:tcPr marL="137160" marR="137160" marT="137160" marB="13716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chemeClr val="accent4"/>
                          </a:solidFill>
                          <a:latin typeface="Corbel" panose="020B0503020204020204" pitchFamily="34" charset="0"/>
                        </a:rPr>
                        <a:t>outside </a:t>
                      </a:r>
                      <a:r>
                        <a:rPr lang="en-US" sz="2400" b="0" dirty="0">
                          <a:solidFill>
                            <a:schemeClr val="accent4"/>
                          </a:solidFill>
                          <a:latin typeface="Corbel" panose="020B0503020204020204" pitchFamily="34" charset="0"/>
                        </a:rPr>
                        <a:t>the healthcare system </a:t>
                      </a:r>
                    </a:p>
                  </a:txBody>
                  <a:tcPr marL="137160" marR="137160" marT="137160" marB="137160">
                    <a:lnL w="6350" cap="flat" cmpd="sng" algn="ctr">
                      <a:solidFill>
                        <a:schemeClr val="accent1"/>
                      </a:solidFill>
                      <a:prstDash val="solid"/>
                      <a:round/>
                      <a:headEnd type="none" w="med" len="med"/>
                      <a:tailEnd type="none" w="med" len="med"/>
                    </a:lnL>
                    <a:lnT w="6350" cap="flat" cmpd="sng" algn="ctr">
                      <a:solidFill>
                        <a:schemeClr val="bg1"/>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1590888252"/>
                  </a:ext>
                </a:extLst>
              </a:tr>
            </a:tbl>
          </a:graphicData>
        </a:graphic>
      </p:graphicFrame>
      <p:grpSp>
        <p:nvGrpSpPr>
          <p:cNvPr id="29" name="Group 28">
            <a:extLst>
              <a:ext uri="{FF2B5EF4-FFF2-40B4-BE49-F238E27FC236}">
                <a16:creationId xmlns:a16="http://schemas.microsoft.com/office/drawing/2014/main" id="{E2CB4D40-1E63-312B-2BE1-1E77FB9C117C}"/>
              </a:ext>
            </a:extLst>
          </p:cNvPr>
          <p:cNvGrpSpPr/>
          <p:nvPr/>
        </p:nvGrpSpPr>
        <p:grpSpPr>
          <a:xfrm>
            <a:off x="9570940" y="3277122"/>
            <a:ext cx="1563670" cy="1061952"/>
            <a:chOff x="13242395" y="2135910"/>
            <a:chExt cx="746654" cy="507083"/>
          </a:xfrm>
        </p:grpSpPr>
        <p:sp>
          <p:nvSpPr>
            <p:cNvPr id="15" name="object 25">
              <a:extLst>
                <a:ext uri="{FF2B5EF4-FFF2-40B4-BE49-F238E27FC236}">
                  <a16:creationId xmlns:a16="http://schemas.microsoft.com/office/drawing/2014/main" id="{4C959625-4279-7150-2E33-01D1B9B196F3}"/>
                </a:ext>
              </a:extLst>
            </p:cNvPr>
            <p:cNvSpPr/>
            <p:nvPr/>
          </p:nvSpPr>
          <p:spPr>
            <a:xfrm>
              <a:off x="13877662" y="2350414"/>
              <a:ext cx="0" cy="250994"/>
            </a:xfrm>
            <a:custGeom>
              <a:avLst/>
              <a:gdLst/>
              <a:ahLst/>
              <a:cxnLst/>
              <a:rect l="l" t="t" r="r" b="b"/>
              <a:pathLst>
                <a:path h="347980">
                  <a:moveTo>
                    <a:pt x="0" y="0"/>
                  </a:moveTo>
                  <a:lnTo>
                    <a:pt x="0" y="347853"/>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16" name="object 26">
              <a:extLst>
                <a:ext uri="{FF2B5EF4-FFF2-40B4-BE49-F238E27FC236}">
                  <a16:creationId xmlns:a16="http://schemas.microsoft.com/office/drawing/2014/main" id="{E9846AA6-526C-4DDC-13D2-7EE54499AB5D}"/>
                </a:ext>
              </a:extLst>
            </p:cNvPr>
            <p:cNvSpPr/>
            <p:nvPr/>
          </p:nvSpPr>
          <p:spPr>
            <a:xfrm>
              <a:off x="13353617" y="2350415"/>
              <a:ext cx="0" cy="250994"/>
            </a:xfrm>
            <a:custGeom>
              <a:avLst/>
              <a:gdLst/>
              <a:ahLst/>
              <a:cxnLst/>
              <a:rect l="l" t="t" r="r" b="b"/>
              <a:pathLst>
                <a:path h="347980">
                  <a:moveTo>
                    <a:pt x="0" y="347852"/>
                  </a:moveTo>
                  <a:lnTo>
                    <a:pt x="0" y="0"/>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17" name="object 27">
              <a:extLst>
                <a:ext uri="{FF2B5EF4-FFF2-40B4-BE49-F238E27FC236}">
                  <a16:creationId xmlns:a16="http://schemas.microsoft.com/office/drawing/2014/main" id="{CEB836AD-8433-1E51-A80A-E217B14B284C}"/>
                </a:ext>
              </a:extLst>
            </p:cNvPr>
            <p:cNvSpPr/>
            <p:nvPr/>
          </p:nvSpPr>
          <p:spPr>
            <a:xfrm>
              <a:off x="13300790" y="2601317"/>
              <a:ext cx="208492" cy="0"/>
            </a:xfrm>
            <a:custGeom>
              <a:avLst/>
              <a:gdLst/>
              <a:ahLst/>
              <a:cxnLst/>
              <a:rect l="l" t="t" r="r" b="b"/>
              <a:pathLst>
                <a:path w="250189">
                  <a:moveTo>
                    <a:pt x="250024" y="0"/>
                  </a:moveTo>
                  <a:lnTo>
                    <a:pt x="0" y="0"/>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18" name="object 28">
              <a:extLst>
                <a:ext uri="{FF2B5EF4-FFF2-40B4-BE49-F238E27FC236}">
                  <a16:creationId xmlns:a16="http://schemas.microsoft.com/office/drawing/2014/main" id="{2023A613-F8F9-45A2-409D-4E783FFD6F1D}"/>
                </a:ext>
              </a:extLst>
            </p:cNvPr>
            <p:cNvSpPr/>
            <p:nvPr/>
          </p:nvSpPr>
          <p:spPr>
            <a:xfrm>
              <a:off x="13546186" y="2601313"/>
              <a:ext cx="139171" cy="41680"/>
            </a:xfrm>
            <a:custGeom>
              <a:avLst/>
              <a:gdLst/>
              <a:ahLst/>
              <a:cxnLst/>
              <a:rect l="l" t="t" r="r" b="b"/>
              <a:pathLst>
                <a:path w="167005" h="57785">
                  <a:moveTo>
                    <a:pt x="0" y="57492"/>
                  </a:moveTo>
                  <a:lnTo>
                    <a:pt x="0" y="0"/>
                  </a:lnTo>
                  <a:lnTo>
                    <a:pt x="166687" y="0"/>
                  </a:lnTo>
                  <a:lnTo>
                    <a:pt x="166687" y="57492"/>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19" name="object 29">
              <a:extLst>
                <a:ext uri="{FF2B5EF4-FFF2-40B4-BE49-F238E27FC236}">
                  <a16:creationId xmlns:a16="http://schemas.microsoft.com/office/drawing/2014/main" id="{19888918-67A3-3B93-B6E7-AAD3F9B17D9F}"/>
                </a:ext>
              </a:extLst>
            </p:cNvPr>
            <p:cNvSpPr/>
            <p:nvPr/>
          </p:nvSpPr>
          <p:spPr>
            <a:xfrm>
              <a:off x="13546186" y="2432473"/>
              <a:ext cx="139171" cy="169009"/>
            </a:xfrm>
            <a:custGeom>
              <a:avLst/>
              <a:gdLst/>
              <a:ahLst/>
              <a:cxnLst/>
              <a:rect l="l" t="t" r="r" b="b"/>
              <a:pathLst>
                <a:path w="167005" h="234314">
                  <a:moveTo>
                    <a:pt x="166687" y="234086"/>
                  </a:moveTo>
                  <a:lnTo>
                    <a:pt x="166687" y="0"/>
                  </a:lnTo>
                  <a:lnTo>
                    <a:pt x="0" y="0"/>
                  </a:lnTo>
                  <a:lnTo>
                    <a:pt x="0" y="234086"/>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20" name="object 30">
              <a:extLst>
                <a:ext uri="{FF2B5EF4-FFF2-40B4-BE49-F238E27FC236}">
                  <a16:creationId xmlns:a16="http://schemas.microsoft.com/office/drawing/2014/main" id="{921BD949-72A4-FC7C-3FBF-9A0FC9B69EDD}"/>
                </a:ext>
              </a:extLst>
            </p:cNvPr>
            <p:cNvSpPr/>
            <p:nvPr/>
          </p:nvSpPr>
          <p:spPr>
            <a:xfrm>
              <a:off x="13933497" y="2234844"/>
              <a:ext cx="52388" cy="73283"/>
            </a:xfrm>
            <a:custGeom>
              <a:avLst/>
              <a:gdLst/>
              <a:ahLst/>
              <a:cxnLst/>
              <a:rect l="l" t="t" r="r" b="b"/>
              <a:pathLst>
                <a:path w="62864" h="101600">
                  <a:moveTo>
                    <a:pt x="62344" y="101142"/>
                  </a:moveTo>
                  <a:lnTo>
                    <a:pt x="0" y="0"/>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21" name="object 31">
              <a:extLst>
                <a:ext uri="{FF2B5EF4-FFF2-40B4-BE49-F238E27FC236}">
                  <a16:creationId xmlns:a16="http://schemas.microsoft.com/office/drawing/2014/main" id="{067672A2-D862-DAF7-0BBD-CCEE184C06A3}"/>
                </a:ext>
              </a:extLst>
            </p:cNvPr>
            <p:cNvSpPr/>
            <p:nvPr/>
          </p:nvSpPr>
          <p:spPr>
            <a:xfrm>
              <a:off x="13242755" y="2234840"/>
              <a:ext cx="52388" cy="73283"/>
            </a:xfrm>
            <a:custGeom>
              <a:avLst/>
              <a:gdLst/>
              <a:ahLst/>
              <a:cxnLst/>
              <a:rect l="l" t="t" r="r" b="b"/>
              <a:pathLst>
                <a:path w="62864" h="101600">
                  <a:moveTo>
                    <a:pt x="62344" y="0"/>
                  </a:moveTo>
                  <a:lnTo>
                    <a:pt x="0" y="101142"/>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22" name="object 32">
              <a:extLst>
                <a:ext uri="{FF2B5EF4-FFF2-40B4-BE49-F238E27FC236}">
                  <a16:creationId xmlns:a16="http://schemas.microsoft.com/office/drawing/2014/main" id="{A1FF2A8E-5E7A-C00D-D165-56C63B379D1F}"/>
                </a:ext>
              </a:extLst>
            </p:cNvPr>
            <p:cNvSpPr/>
            <p:nvPr/>
          </p:nvSpPr>
          <p:spPr>
            <a:xfrm>
              <a:off x="13486850" y="2135910"/>
              <a:ext cx="257704" cy="148856"/>
            </a:xfrm>
            <a:custGeom>
              <a:avLst/>
              <a:gdLst/>
              <a:ahLst/>
              <a:cxnLst/>
              <a:rect l="l" t="t" r="r" b="b"/>
              <a:pathLst>
                <a:path w="309244" h="206375">
                  <a:moveTo>
                    <a:pt x="0" y="205955"/>
                  </a:moveTo>
                  <a:lnTo>
                    <a:pt x="0" y="0"/>
                  </a:lnTo>
                  <a:lnTo>
                    <a:pt x="309092" y="0"/>
                  </a:lnTo>
                  <a:lnTo>
                    <a:pt x="309092" y="205955"/>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23" name="object 33">
              <a:extLst>
                <a:ext uri="{FF2B5EF4-FFF2-40B4-BE49-F238E27FC236}">
                  <a16:creationId xmlns:a16="http://schemas.microsoft.com/office/drawing/2014/main" id="{1EFB4745-3D71-F893-1658-CD1AD2B889F0}"/>
                </a:ext>
              </a:extLst>
            </p:cNvPr>
            <p:cNvSpPr/>
            <p:nvPr/>
          </p:nvSpPr>
          <p:spPr>
            <a:xfrm>
              <a:off x="13242395" y="2303309"/>
              <a:ext cx="746654" cy="16947"/>
            </a:xfrm>
            <a:custGeom>
              <a:avLst/>
              <a:gdLst/>
              <a:ahLst/>
              <a:cxnLst/>
              <a:rect l="l" t="t" r="r" b="b"/>
              <a:pathLst>
                <a:path w="895985" h="23494">
                  <a:moveTo>
                    <a:pt x="0" y="11639"/>
                  </a:moveTo>
                  <a:lnTo>
                    <a:pt x="15608" y="2909"/>
                  </a:lnTo>
                  <a:lnTo>
                    <a:pt x="34448" y="0"/>
                  </a:lnTo>
                  <a:lnTo>
                    <a:pt x="53288" y="2909"/>
                  </a:lnTo>
                  <a:lnTo>
                    <a:pt x="68897" y="11639"/>
                  </a:lnTo>
                  <a:lnTo>
                    <a:pt x="84513" y="20369"/>
                  </a:lnTo>
                  <a:lnTo>
                    <a:pt x="103357" y="23279"/>
                  </a:lnTo>
                  <a:lnTo>
                    <a:pt x="122198" y="20369"/>
                  </a:lnTo>
                  <a:lnTo>
                    <a:pt x="137807" y="11639"/>
                  </a:lnTo>
                  <a:lnTo>
                    <a:pt x="153423" y="2909"/>
                  </a:lnTo>
                  <a:lnTo>
                    <a:pt x="172267" y="0"/>
                  </a:lnTo>
                  <a:lnTo>
                    <a:pt x="191109" y="2909"/>
                  </a:lnTo>
                  <a:lnTo>
                    <a:pt x="206717" y="11639"/>
                  </a:lnTo>
                  <a:lnTo>
                    <a:pt x="222326" y="20369"/>
                  </a:lnTo>
                  <a:lnTo>
                    <a:pt x="241168" y="23279"/>
                  </a:lnTo>
                  <a:lnTo>
                    <a:pt x="260012" y="20369"/>
                  </a:lnTo>
                  <a:lnTo>
                    <a:pt x="275628" y="11639"/>
                  </a:lnTo>
                  <a:lnTo>
                    <a:pt x="291236" y="2909"/>
                  </a:lnTo>
                  <a:lnTo>
                    <a:pt x="310076" y="0"/>
                  </a:lnTo>
                  <a:lnTo>
                    <a:pt x="328916" y="2909"/>
                  </a:lnTo>
                  <a:lnTo>
                    <a:pt x="344525" y="11639"/>
                  </a:lnTo>
                  <a:lnTo>
                    <a:pt x="360141" y="20369"/>
                  </a:lnTo>
                  <a:lnTo>
                    <a:pt x="378985" y="23279"/>
                  </a:lnTo>
                  <a:lnTo>
                    <a:pt x="397826" y="20369"/>
                  </a:lnTo>
                  <a:lnTo>
                    <a:pt x="413435" y="11639"/>
                  </a:lnTo>
                  <a:lnTo>
                    <a:pt x="429051" y="2909"/>
                  </a:lnTo>
                  <a:lnTo>
                    <a:pt x="447895" y="0"/>
                  </a:lnTo>
                  <a:lnTo>
                    <a:pt x="466737" y="2909"/>
                  </a:lnTo>
                  <a:lnTo>
                    <a:pt x="482345" y="11639"/>
                  </a:lnTo>
                  <a:lnTo>
                    <a:pt x="497954" y="20369"/>
                  </a:lnTo>
                  <a:lnTo>
                    <a:pt x="516796" y="23279"/>
                  </a:lnTo>
                  <a:lnTo>
                    <a:pt x="535640" y="20369"/>
                  </a:lnTo>
                  <a:lnTo>
                    <a:pt x="551256" y="11639"/>
                  </a:lnTo>
                  <a:lnTo>
                    <a:pt x="566864" y="2909"/>
                  </a:lnTo>
                  <a:lnTo>
                    <a:pt x="585704" y="0"/>
                  </a:lnTo>
                  <a:lnTo>
                    <a:pt x="604545" y="2909"/>
                  </a:lnTo>
                  <a:lnTo>
                    <a:pt x="620153" y="11639"/>
                  </a:lnTo>
                  <a:lnTo>
                    <a:pt x="635769" y="20369"/>
                  </a:lnTo>
                  <a:lnTo>
                    <a:pt x="654613" y="23279"/>
                  </a:lnTo>
                  <a:lnTo>
                    <a:pt x="673455" y="20369"/>
                  </a:lnTo>
                  <a:lnTo>
                    <a:pt x="689063" y="11639"/>
                  </a:lnTo>
                  <a:lnTo>
                    <a:pt x="704678" y="2909"/>
                  </a:lnTo>
                  <a:lnTo>
                    <a:pt x="723519" y="0"/>
                  </a:lnTo>
                  <a:lnTo>
                    <a:pt x="742359" y="2909"/>
                  </a:lnTo>
                  <a:lnTo>
                    <a:pt x="757974" y="11639"/>
                  </a:lnTo>
                  <a:lnTo>
                    <a:pt x="773582" y="20369"/>
                  </a:lnTo>
                  <a:lnTo>
                    <a:pt x="792424" y="23279"/>
                  </a:lnTo>
                  <a:lnTo>
                    <a:pt x="811268" y="20369"/>
                  </a:lnTo>
                  <a:lnTo>
                    <a:pt x="826884" y="11639"/>
                  </a:lnTo>
                  <a:lnTo>
                    <a:pt x="842492" y="2909"/>
                  </a:lnTo>
                  <a:lnTo>
                    <a:pt x="861333" y="0"/>
                  </a:lnTo>
                  <a:lnTo>
                    <a:pt x="880173" y="2909"/>
                  </a:lnTo>
                  <a:lnTo>
                    <a:pt x="895781" y="11639"/>
                  </a:lnTo>
                </a:path>
              </a:pathLst>
            </a:custGeom>
            <a:ln w="38100">
              <a:solidFill>
                <a:schemeClr val="accent4"/>
              </a:solidFill>
            </a:ln>
          </p:spPr>
          <p:txBody>
            <a:bodyPr wrap="square" lIns="0" tIns="0" rIns="0" bIns="0" rtlCol="0"/>
            <a:lstStyle/>
            <a:p>
              <a:endParaRPr sz="1500" dirty="0">
                <a:latin typeface="Corbel" panose="020B0503020204020204" pitchFamily="34" charset="0"/>
              </a:endParaRPr>
            </a:p>
          </p:txBody>
        </p:sp>
        <p:sp>
          <p:nvSpPr>
            <p:cNvPr id="24" name="object 34">
              <a:extLst>
                <a:ext uri="{FF2B5EF4-FFF2-40B4-BE49-F238E27FC236}">
                  <a16:creationId xmlns:a16="http://schemas.microsoft.com/office/drawing/2014/main" id="{E2C017E1-6FAB-746E-39C9-622721499C7B}"/>
                </a:ext>
              </a:extLst>
            </p:cNvPr>
            <p:cNvSpPr/>
            <p:nvPr/>
          </p:nvSpPr>
          <p:spPr>
            <a:xfrm>
              <a:off x="13296476" y="2224580"/>
              <a:ext cx="172508" cy="16947"/>
            </a:xfrm>
            <a:custGeom>
              <a:avLst/>
              <a:gdLst/>
              <a:ahLst/>
              <a:cxnLst/>
              <a:rect l="l" t="t" r="r" b="b"/>
              <a:pathLst>
                <a:path w="207010" h="23494">
                  <a:moveTo>
                    <a:pt x="0" y="11639"/>
                  </a:moveTo>
                  <a:lnTo>
                    <a:pt x="15608" y="2909"/>
                  </a:lnTo>
                  <a:lnTo>
                    <a:pt x="34448" y="0"/>
                  </a:lnTo>
                  <a:lnTo>
                    <a:pt x="53288" y="2909"/>
                  </a:lnTo>
                  <a:lnTo>
                    <a:pt x="68897" y="11639"/>
                  </a:lnTo>
                  <a:lnTo>
                    <a:pt x="84513" y="20369"/>
                  </a:lnTo>
                  <a:lnTo>
                    <a:pt x="103357" y="23279"/>
                  </a:lnTo>
                  <a:lnTo>
                    <a:pt x="122198" y="20369"/>
                  </a:lnTo>
                  <a:lnTo>
                    <a:pt x="137807" y="11639"/>
                  </a:lnTo>
                  <a:lnTo>
                    <a:pt x="153423" y="2909"/>
                  </a:lnTo>
                  <a:lnTo>
                    <a:pt x="172267" y="0"/>
                  </a:lnTo>
                  <a:lnTo>
                    <a:pt x="191109" y="2909"/>
                  </a:lnTo>
                  <a:lnTo>
                    <a:pt x="206717" y="11639"/>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25" name="object 35">
              <a:extLst>
                <a:ext uri="{FF2B5EF4-FFF2-40B4-BE49-F238E27FC236}">
                  <a16:creationId xmlns:a16="http://schemas.microsoft.com/office/drawing/2014/main" id="{2A2919DE-ED9E-3F6E-CCC5-F393F36D4859}"/>
                </a:ext>
              </a:extLst>
            </p:cNvPr>
            <p:cNvSpPr/>
            <p:nvPr/>
          </p:nvSpPr>
          <p:spPr>
            <a:xfrm>
              <a:off x="13759391" y="2224580"/>
              <a:ext cx="172508" cy="16947"/>
            </a:xfrm>
            <a:custGeom>
              <a:avLst/>
              <a:gdLst/>
              <a:ahLst/>
              <a:cxnLst/>
              <a:rect l="l" t="t" r="r" b="b"/>
              <a:pathLst>
                <a:path w="207010" h="23494">
                  <a:moveTo>
                    <a:pt x="0" y="11639"/>
                  </a:moveTo>
                  <a:lnTo>
                    <a:pt x="15608" y="2909"/>
                  </a:lnTo>
                  <a:lnTo>
                    <a:pt x="34448" y="0"/>
                  </a:lnTo>
                  <a:lnTo>
                    <a:pt x="53288" y="2909"/>
                  </a:lnTo>
                  <a:lnTo>
                    <a:pt x="68897" y="11639"/>
                  </a:lnTo>
                  <a:lnTo>
                    <a:pt x="84513" y="20369"/>
                  </a:lnTo>
                  <a:lnTo>
                    <a:pt x="103357" y="23279"/>
                  </a:lnTo>
                  <a:lnTo>
                    <a:pt x="122198" y="20369"/>
                  </a:lnTo>
                  <a:lnTo>
                    <a:pt x="137807" y="11639"/>
                  </a:lnTo>
                  <a:lnTo>
                    <a:pt x="153423" y="2909"/>
                  </a:lnTo>
                  <a:lnTo>
                    <a:pt x="172267" y="0"/>
                  </a:lnTo>
                  <a:lnTo>
                    <a:pt x="191109" y="2909"/>
                  </a:lnTo>
                  <a:lnTo>
                    <a:pt x="206717" y="11639"/>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26" name="object 36">
              <a:extLst>
                <a:ext uri="{FF2B5EF4-FFF2-40B4-BE49-F238E27FC236}">
                  <a16:creationId xmlns:a16="http://schemas.microsoft.com/office/drawing/2014/main" id="{E4CD1652-EBDC-6810-92AA-C111E485D93C}"/>
                </a:ext>
              </a:extLst>
            </p:cNvPr>
            <p:cNvSpPr/>
            <p:nvPr/>
          </p:nvSpPr>
          <p:spPr>
            <a:xfrm>
              <a:off x="13717948" y="2601317"/>
              <a:ext cx="212725" cy="0"/>
            </a:xfrm>
            <a:custGeom>
              <a:avLst/>
              <a:gdLst/>
              <a:ahLst/>
              <a:cxnLst/>
              <a:rect l="l" t="t" r="r" b="b"/>
              <a:pathLst>
                <a:path w="255269">
                  <a:moveTo>
                    <a:pt x="255054" y="0"/>
                  </a:moveTo>
                  <a:lnTo>
                    <a:pt x="0" y="0"/>
                  </a:lnTo>
                </a:path>
              </a:pathLst>
            </a:custGeom>
            <a:ln w="38100">
              <a:solidFill>
                <a:schemeClr val="accent4"/>
              </a:solidFill>
            </a:ln>
          </p:spPr>
          <p:txBody>
            <a:bodyPr wrap="square" lIns="0" tIns="0" rIns="0" bIns="0" rtlCol="0"/>
            <a:lstStyle/>
            <a:p>
              <a:endParaRPr sz="1500">
                <a:latin typeface="Corbel" panose="020B0503020204020204" pitchFamily="34" charset="0"/>
              </a:endParaRPr>
            </a:p>
          </p:txBody>
        </p:sp>
        <p:sp>
          <p:nvSpPr>
            <p:cNvPr id="27" name="object 37">
              <a:extLst>
                <a:ext uri="{FF2B5EF4-FFF2-40B4-BE49-F238E27FC236}">
                  <a16:creationId xmlns:a16="http://schemas.microsoft.com/office/drawing/2014/main" id="{AD058286-5215-C759-12DD-053F709F070C}"/>
                </a:ext>
              </a:extLst>
            </p:cNvPr>
            <p:cNvSpPr/>
            <p:nvPr/>
          </p:nvSpPr>
          <p:spPr>
            <a:xfrm>
              <a:off x="13563112" y="2177545"/>
              <a:ext cx="96838" cy="83359"/>
            </a:xfrm>
            <a:custGeom>
              <a:avLst/>
              <a:gdLst/>
              <a:ahLst/>
              <a:cxnLst/>
              <a:rect l="l" t="t" r="r" b="b"/>
              <a:pathLst>
                <a:path w="116205" h="115569">
                  <a:moveTo>
                    <a:pt x="115951" y="39370"/>
                  </a:moveTo>
                  <a:lnTo>
                    <a:pt x="76517" y="39370"/>
                  </a:lnTo>
                  <a:lnTo>
                    <a:pt x="76517" y="0"/>
                  </a:lnTo>
                  <a:lnTo>
                    <a:pt x="39433" y="0"/>
                  </a:lnTo>
                  <a:lnTo>
                    <a:pt x="39433" y="39370"/>
                  </a:lnTo>
                  <a:lnTo>
                    <a:pt x="0" y="39370"/>
                  </a:lnTo>
                  <a:lnTo>
                    <a:pt x="0" y="76200"/>
                  </a:lnTo>
                  <a:lnTo>
                    <a:pt x="39433" y="76200"/>
                  </a:lnTo>
                  <a:lnTo>
                    <a:pt x="39433" y="115570"/>
                  </a:lnTo>
                  <a:lnTo>
                    <a:pt x="76517" y="115570"/>
                  </a:lnTo>
                  <a:lnTo>
                    <a:pt x="76517" y="76200"/>
                  </a:lnTo>
                  <a:lnTo>
                    <a:pt x="115951" y="76200"/>
                  </a:lnTo>
                  <a:lnTo>
                    <a:pt x="115951" y="39370"/>
                  </a:lnTo>
                  <a:close/>
                </a:path>
              </a:pathLst>
            </a:custGeom>
            <a:solidFill>
              <a:srgbClr val="FFFFFF"/>
            </a:solidFill>
            <a:ln w="38100">
              <a:solidFill>
                <a:schemeClr val="accent4"/>
              </a:solidFill>
            </a:ln>
          </p:spPr>
          <p:txBody>
            <a:bodyPr wrap="square" lIns="0" tIns="0" rIns="0" bIns="0" rtlCol="0"/>
            <a:lstStyle/>
            <a:p>
              <a:endParaRPr sz="1500">
                <a:latin typeface="Corbel" panose="020B0503020204020204" pitchFamily="34" charset="0"/>
              </a:endParaRPr>
            </a:p>
          </p:txBody>
        </p:sp>
      </p:grpSp>
      <p:pic>
        <p:nvPicPr>
          <p:cNvPr id="30" name="object 21">
            <a:extLst>
              <a:ext uri="{FF2B5EF4-FFF2-40B4-BE49-F238E27FC236}">
                <a16:creationId xmlns:a16="http://schemas.microsoft.com/office/drawing/2014/main" id="{7937624A-29F3-294A-A2FF-4B1CB8CBE627}"/>
              </a:ext>
            </a:extLst>
          </p:cNvPr>
          <p:cNvPicPr/>
          <p:nvPr/>
        </p:nvPicPr>
        <p:blipFill>
          <a:blip r:embed="rId3"/>
          <a:srcRect/>
          <a:stretch/>
        </p:blipFill>
        <p:spPr>
          <a:xfrm>
            <a:off x="2179835" y="3000513"/>
            <a:ext cx="661516" cy="1451661"/>
          </a:xfrm>
          <a:prstGeom prst="rect">
            <a:avLst/>
          </a:prstGeom>
        </p:spPr>
      </p:pic>
      <p:pic>
        <p:nvPicPr>
          <p:cNvPr id="31" name="Picture 30" descr="Icon&#10;&#10;Description automatically generated">
            <a:extLst>
              <a:ext uri="{FF2B5EF4-FFF2-40B4-BE49-F238E27FC236}">
                <a16:creationId xmlns:a16="http://schemas.microsoft.com/office/drawing/2014/main" id="{6F64C1CC-EF88-216A-0102-42DF9F9C5D2C}"/>
              </a:ext>
            </a:extLst>
          </p:cNvPr>
          <p:cNvPicPr>
            <a:picLocks noChangeAspect="1"/>
          </p:cNvPicPr>
          <p:nvPr/>
        </p:nvPicPr>
        <p:blipFill>
          <a:blip r:embed="rId4"/>
          <a:stretch>
            <a:fillRect/>
          </a:stretch>
        </p:blipFill>
        <p:spPr>
          <a:xfrm>
            <a:off x="4781597" y="3133290"/>
            <a:ext cx="661516" cy="1277409"/>
          </a:xfrm>
          <a:prstGeom prst="rect">
            <a:avLst/>
          </a:prstGeom>
        </p:spPr>
      </p:pic>
      <p:pic>
        <p:nvPicPr>
          <p:cNvPr id="32" name="Picture 31" descr="Icon&#10;&#10;Description automatically generated">
            <a:extLst>
              <a:ext uri="{FF2B5EF4-FFF2-40B4-BE49-F238E27FC236}">
                <a16:creationId xmlns:a16="http://schemas.microsoft.com/office/drawing/2014/main" id="{20206826-2738-72D1-EE3F-D6B6B4EF6001}"/>
              </a:ext>
            </a:extLst>
          </p:cNvPr>
          <p:cNvPicPr>
            <a:picLocks noChangeAspect="1"/>
          </p:cNvPicPr>
          <p:nvPr/>
        </p:nvPicPr>
        <p:blipFill>
          <a:blip r:embed="rId5"/>
          <a:stretch>
            <a:fillRect/>
          </a:stretch>
        </p:blipFill>
        <p:spPr>
          <a:xfrm>
            <a:off x="7315620" y="3480563"/>
            <a:ext cx="856605" cy="633143"/>
          </a:xfrm>
          <a:prstGeom prst="rect">
            <a:avLst/>
          </a:prstGeom>
        </p:spPr>
      </p:pic>
      <p:sp>
        <p:nvSpPr>
          <p:cNvPr id="6" name="Footer Placeholder 4">
            <a:extLst>
              <a:ext uri="{FF2B5EF4-FFF2-40B4-BE49-F238E27FC236}">
                <a16:creationId xmlns:a16="http://schemas.microsoft.com/office/drawing/2014/main" id="{2DA5E71E-FE7B-D55C-0003-31ECA5B51B8F}"/>
              </a:ext>
            </a:extLst>
          </p:cNvPr>
          <p:cNvSpPr>
            <a:spLocks noGrp="1"/>
          </p:cNvSpPr>
          <p:nvPr>
            <p:ph type="ftr" sz="quarter" idx="3"/>
          </p:nvPr>
        </p:nvSpPr>
        <p:spPr>
          <a:xfrm>
            <a:off x="5926238" y="6548086"/>
            <a:ext cx="5813642" cy="176805"/>
          </a:xfrm>
        </p:spPr>
        <p:txBody>
          <a:bodyPr/>
          <a:lstStyle/>
          <a:p>
            <a:r>
              <a:rPr lang="en-US" dirty="0"/>
              <a:t>Original slide developed by the Seattle Children's Hospital; University of Washington; PATH; WHO. February 2026</a:t>
            </a:r>
          </a:p>
        </p:txBody>
      </p:sp>
    </p:spTree>
    <p:extLst>
      <p:ext uri="{BB962C8B-B14F-4D97-AF65-F5344CB8AC3E}">
        <p14:creationId xmlns:p14="http://schemas.microsoft.com/office/powerpoint/2010/main" val="2880421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E29E0-CAF4-4126-98A1-3829FD63B502}"/>
              </a:ext>
            </a:extLst>
          </p:cNvPr>
          <p:cNvSpPr>
            <a:spLocks noGrp="1"/>
          </p:cNvSpPr>
          <p:nvPr>
            <p:ph type="title"/>
          </p:nvPr>
        </p:nvSpPr>
        <p:spPr/>
        <p:txBody>
          <a:bodyPr/>
          <a:lstStyle/>
          <a:p>
            <a:r>
              <a:rPr lang="en-US" dirty="0"/>
              <a:t>How do clinicians diagnose RSV? </a:t>
            </a:r>
          </a:p>
        </p:txBody>
      </p:sp>
      <p:sp>
        <p:nvSpPr>
          <p:cNvPr id="4" name="object 49">
            <a:extLst>
              <a:ext uri="{FF2B5EF4-FFF2-40B4-BE49-F238E27FC236}">
                <a16:creationId xmlns:a16="http://schemas.microsoft.com/office/drawing/2014/main" id="{7ABEB1E6-7537-1559-F313-3F241DF32D55}"/>
              </a:ext>
            </a:extLst>
          </p:cNvPr>
          <p:cNvSpPr txBox="1"/>
          <p:nvPr/>
        </p:nvSpPr>
        <p:spPr>
          <a:xfrm>
            <a:off x="1299019" y="823193"/>
            <a:ext cx="10502900" cy="318463"/>
          </a:xfrm>
          <a:prstGeom prst="rect">
            <a:avLst/>
          </a:prstGeom>
        </p:spPr>
        <p:txBody>
          <a:bodyPr vert="horz" wrap="square" lIns="0" tIns="10583" rIns="0" bIns="0" rtlCol="0">
            <a:spAutoFit/>
          </a:bodyPr>
          <a:lstStyle/>
          <a:p>
            <a:pPr marL="10583">
              <a:spcBef>
                <a:spcPts val="83"/>
              </a:spcBef>
            </a:pPr>
            <a:r>
              <a:rPr lang="en-US" sz="2000" b="1" spc="-17" dirty="0">
                <a:solidFill>
                  <a:schemeClr val="accent1"/>
                </a:solidFill>
                <a:latin typeface="Corbel" panose="020B0503020204020204" pitchFamily="34" charset="0"/>
                <a:cs typeface="Montserrat"/>
              </a:rPr>
              <a:t>Testing is needed to confirm RSV infection</a:t>
            </a:r>
            <a:endParaRPr sz="2000" b="1" dirty="0">
              <a:solidFill>
                <a:schemeClr val="accent1"/>
              </a:solidFill>
              <a:latin typeface="Corbel" panose="020B0503020204020204" pitchFamily="34" charset="0"/>
              <a:cs typeface="Montserrat"/>
            </a:endParaRPr>
          </a:p>
        </p:txBody>
      </p:sp>
      <p:graphicFrame>
        <p:nvGraphicFramePr>
          <p:cNvPr id="8" name="Table 8">
            <a:extLst>
              <a:ext uri="{FF2B5EF4-FFF2-40B4-BE49-F238E27FC236}">
                <a16:creationId xmlns:a16="http://schemas.microsoft.com/office/drawing/2014/main" id="{8D2354C2-3E29-1C75-8E96-E6DE826DD056}"/>
              </a:ext>
            </a:extLst>
          </p:cNvPr>
          <p:cNvGraphicFramePr>
            <a:graphicFrameLocks noGrp="1"/>
          </p:cNvGraphicFramePr>
          <p:nvPr>
            <p:extLst>
              <p:ext uri="{D42A27DB-BD31-4B8C-83A1-F6EECF244321}">
                <p14:modId xmlns:p14="http://schemas.microsoft.com/office/powerpoint/2010/main" val="3225204665"/>
              </p:ext>
            </p:extLst>
          </p:nvPr>
        </p:nvGraphicFramePr>
        <p:xfrm>
          <a:off x="1325148" y="1349291"/>
          <a:ext cx="10414732" cy="4232880"/>
        </p:xfrm>
        <a:graphic>
          <a:graphicData uri="http://schemas.openxmlformats.org/drawingml/2006/table">
            <a:tbl>
              <a:tblPr firstRow="1" bandRow="1">
                <a:tableStyleId>{5940675A-B579-460E-94D1-54222C63F5DA}</a:tableStyleId>
              </a:tblPr>
              <a:tblGrid>
                <a:gridCol w="1870115">
                  <a:extLst>
                    <a:ext uri="{9D8B030D-6E8A-4147-A177-3AD203B41FA5}">
                      <a16:colId xmlns:a16="http://schemas.microsoft.com/office/drawing/2014/main" val="1645203212"/>
                    </a:ext>
                  </a:extLst>
                </a:gridCol>
                <a:gridCol w="8544617">
                  <a:extLst>
                    <a:ext uri="{9D8B030D-6E8A-4147-A177-3AD203B41FA5}">
                      <a16:colId xmlns:a16="http://schemas.microsoft.com/office/drawing/2014/main" val="2319780783"/>
                    </a:ext>
                  </a:extLst>
                </a:gridCol>
              </a:tblGrid>
              <a:tr h="1064880">
                <a:tc>
                  <a:txBody>
                    <a:bodyPr/>
                    <a:lstStyle/>
                    <a:p>
                      <a:endParaRPr lang="en-US" dirty="0"/>
                    </a:p>
                  </a:txBody>
                  <a:tcPr marL="137160" marR="137160" marT="137160" marB="137160">
                    <a:lnL w="12700" cmpd="sng">
                      <a:noFill/>
                    </a:lnL>
                    <a:lnR w="6350" cap="flat" cmpd="sng" algn="ctr">
                      <a:solidFill>
                        <a:schemeClr val="accent1"/>
                      </a:solidFill>
                      <a:prstDash val="solid"/>
                      <a:round/>
                      <a:headEnd type="none" w="med" len="med"/>
                      <a:tailEnd type="none" w="med" len="med"/>
                    </a:lnR>
                    <a:lnT w="12700" cmpd="sng">
                      <a:noFill/>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b="1" dirty="0">
                          <a:solidFill>
                            <a:schemeClr val="accent3"/>
                          </a:solidFill>
                        </a:rPr>
                        <a:t>In many settings, bronchiolitis in young infants is a strong marker for RSV; however, laboratory testing is required to confirm the diagnosis.</a:t>
                      </a:r>
                      <a:endParaRPr lang="en-US" sz="2000" dirty="0">
                        <a:solidFill>
                          <a:schemeClr val="accent3"/>
                        </a:solidFill>
                      </a:endParaRPr>
                    </a:p>
                  </a:txBody>
                  <a:tcPr marL="137160" marR="137160" marT="137160" marB="137160">
                    <a:lnL w="6350" cap="flat" cmpd="sng" algn="ctr">
                      <a:solidFill>
                        <a:schemeClr val="accent1"/>
                      </a:solidFill>
                      <a:prstDash val="solid"/>
                      <a:round/>
                      <a:headEnd type="none" w="med" len="med"/>
                      <a:tailEnd type="none" w="med" len="med"/>
                    </a:lnL>
                    <a:lnR w="12700" cmpd="sng">
                      <a:noFill/>
                    </a:lnR>
                    <a:lnT w="12700" cmpd="sng">
                      <a:noFill/>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22790558"/>
                  </a:ext>
                </a:extLst>
              </a:tr>
              <a:tr h="1064880">
                <a:tc>
                  <a:txBody>
                    <a:bodyPr/>
                    <a:lstStyle/>
                    <a:p>
                      <a:endParaRPr lang="en-US"/>
                    </a:p>
                  </a:txBody>
                  <a:tcPr marL="137160" marR="137160" marT="137160" marB="137160">
                    <a:lnL w="12700" cmpd="sng">
                      <a:noFill/>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lang="en-US" sz="2000" b="1" dirty="0">
                          <a:solidFill>
                            <a:schemeClr val="accent5"/>
                          </a:solidFill>
                        </a:rPr>
                        <a:t>Diagnosis can be made by rapid antigen (Ag) tests or RT-PCR tests  </a:t>
                      </a:r>
                    </a:p>
                    <a:p>
                      <a:pPr marL="800100" lvl="1" indent="-342900">
                        <a:buFont typeface="Arial" panose="020B0604020202020204" pitchFamily="34" charset="0"/>
                        <a:buChar char="•"/>
                      </a:pPr>
                      <a:r>
                        <a:rPr lang="en-US" sz="2000" dirty="0"/>
                        <a:t>Antigen tests are less sensitive than RT-PCR but may still be helpful.</a:t>
                      </a:r>
                    </a:p>
                  </a:txBody>
                  <a:tcPr marL="137160" marR="137160" marT="137160" marB="137160">
                    <a:lnL w="6350" cap="flat" cmpd="sng" algn="ctr">
                      <a:solidFill>
                        <a:schemeClr val="accent1"/>
                      </a:solidFill>
                      <a:prstDash val="solid"/>
                      <a:round/>
                      <a:headEnd type="none" w="med" len="med"/>
                      <a:tailEnd type="none" w="med" len="med"/>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7579964"/>
                  </a:ext>
                </a:extLst>
              </a:tr>
              <a:tr h="2013175">
                <a:tc>
                  <a:txBody>
                    <a:bodyPr/>
                    <a:lstStyle/>
                    <a:p>
                      <a:endParaRPr lang="en-US" dirty="0"/>
                    </a:p>
                  </a:txBody>
                  <a:tcPr marL="137160" marR="137160" marT="137160" marB="137160">
                    <a:lnL w="12700" cmpd="sng">
                      <a:noFill/>
                    </a:lnL>
                    <a:lnR w="6350" cap="flat" cmpd="sng" algn="ctr">
                      <a:solidFill>
                        <a:schemeClr val="accent1"/>
                      </a:solidFill>
                      <a:prstDash val="solid"/>
                      <a:round/>
                      <a:headEnd type="none" w="med" len="med"/>
                      <a:tailEnd type="none" w="med" len="med"/>
                    </a:lnR>
                    <a:lnT w="635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indent="0">
                        <a:buFont typeface="Arial" panose="020B0604020202020204" pitchFamily="34" charset="0"/>
                        <a:buNone/>
                      </a:pPr>
                      <a:r>
                        <a:rPr lang="en-US" sz="2000" b="1" dirty="0">
                          <a:solidFill>
                            <a:schemeClr val="accent1"/>
                          </a:solidFill>
                        </a:rPr>
                        <a:t>Diagnosis helps to</a:t>
                      </a:r>
                    </a:p>
                    <a:p>
                      <a:pPr marL="800100" lvl="1" indent="-342900">
                        <a:buFont typeface="Arial" panose="020B0604020202020204" pitchFamily="34" charset="0"/>
                        <a:buChar char="•"/>
                      </a:pPr>
                      <a:r>
                        <a:rPr lang="en-US" sz="2000" dirty="0"/>
                        <a:t>enable providers to determine treatment and need for hospitalization</a:t>
                      </a:r>
                    </a:p>
                    <a:p>
                      <a:pPr marL="800100" lvl="1" indent="-342900">
                        <a:buFont typeface="Arial" panose="020B0604020202020204" pitchFamily="34" charset="0"/>
                        <a:buChar char="•"/>
                      </a:pPr>
                      <a:r>
                        <a:rPr lang="en-US" sz="2000" dirty="0"/>
                        <a:t>decrease unnecessary use of antibiotics</a:t>
                      </a:r>
                    </a:p>
                    <a:p>
                      <a:pPr marL="800100" lvl="1" indent="-342900">
                        <a:buFont typeface="Arial" panose="020B0604020202020204" pitchFamily="34" charset="0"/>
                        <a:buChar char="•"/>
                      </a:pPr>
                      <a:r>
                        <a:rPr lang="en-US" sz="2000" dirty="0"/>
                        <a:t>raise awareness of disease among community and health care workers</a:t>
                      </a:r>
                    </a:p>
                    <a:p>
                      <a:pPr marL="800100" lvl="1" indent="-342900">
                        <a:buFont typeface="Arial" panose="020B0604020202020204" pitchFamily="34" charset="0"/>
                        <a:buChar char="•"/>
                      </a:pPr>
                      <a:r>
                        <a:rPr lang="en-US" sz="2000" dirty="0"/>
                        <a:t>identify outbreaks in the community</a:t>
                      </a:r>
                    </a:p>
                    <a:p>
                      <a:pPr marL="800100" lvl="1" indent="-342900">
                        <a:buFont typeface="Arial" panose="020B0604020202020204" pitchFamily="34" charset="0"/>
                        <a:buChar char="•"/>
                      </a:pPr>
                      <a:r>
                        <a:rPr lang="en-US" sz="2000" dirty="0"/>
                        <a:t>refine seasonality of virus</a:t>
                      </a:r>
                      <a:endParaRPr lang="en-US" dirty="0"/>
                    </a:p>
                  </a:txBody>
                  <a:tcPr marL="137160" marR="137160" marT="137160" marB="137160">
                    <a:lnL w="6350" cap="flat" cmpd="sng" algn="ctr">
                      <a:solidFill>
                        <a:schemeClr val="accent1"/>
                      </a:solidFill>
                      <a:prstDash val="solid"/>
                      <a:round/>
                      <a:headEnd type="none" w="med" len="med"/>
                      <a:tailEnd type="none" w="med" len="med"/>
                    </a:lnL>
                    <a:lnR w="12700" cmpd="sng">
                      <a:noFill/>
                    </a:lnR>
                    <a:lnT w="635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0237708"/>
                  </a:ext>
                </a:extLst>
              </a:tr>
            </a:tbl>
          </a:graphicData>
        </a:graphic>
      </p:graphicFrame>
      <p:pic>
        <p:nvPicPr>
          <p:cNvPr id="10" name="Picture 9" descr="A purple beaker with white lines&#10;&#10;Description automatically generated">
            <a:extLst>
              <a:ext uri="{FF2B5EF4-FFF2-40B4-BE49-F238E27FC236}">
                <a16:creationId xmlns:a16="http://schemas.microsoft.com/office/drawing/2014/main" id="{A923CCFC-A57C-B7CF-7801-89B000E3E9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6927" y="1472076"/>
            <a:ext cx="622300" cy="711200"/>
          </a:xfrm>
          <a:prstGeom prst="rect">
            <a:avLst/>
          </a:prstGeom>
        </p:spPr>
      </p:pic>
      <p:pic>
        <p:nvPicPr>
          <p:cNvPr id="12" name="Picture 11" descr="A blue and black clipboard with a plus and a cross&#10;&#10;Description automatically generated">
            <a:extLst>
              <a:ext uri="{FF2B5EF4-FFF2-40B4-BE49-F238E27FC236}">
                <a16:creationId xmlns:a16="http://schemas.microsoft.com/office/drawing/2014/main" id="{74C1068C-3984-B03B-2C9F-D8C037C650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7593" y="3584361"/>
            <a:ext cx="622300" cy="838200"/>
          </a:xfrm>
          <a:prstGeom prst="rect">
            <a:avLst/>
          </a:prstGeom>
        </p:spPr>
      </p:pic>
      <p:pic>
        <p:nvPicPr>
          <p:cNvPr id="14" name="Picture 13" descr="A pink and black logo&#10;&#10;Description automatically generated">
            <a:extLst>
              <a:ext uri="{FF2B5EF4-FFF2-40B4-BE49-F238E27FC236}">
                <a16:creationId xmlns:a16="http://schemas.microsoft.com/office/drawing/2014/main" id="{C9DD0968-2C17-5C06-4151-15F42EE3BF5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41334" y="2556806"/>
            <a:ext cx="286825" cy="764867"/>
          </a:xfrm>
          <a:prstGeom prst="rect">
            <a:avLst/>
          </a:prstGeom>
        </p:spPr>
      </p:pic>
      <p:sp>
        <p:nvSpPr>
          <p:cNvPr id="5" name="Footer Placeholder 4">
            <a:extLst>
              <a:ext uri="{FF2B5EF4-FFF2-40B4-BE49-F238E27FC236}">
                <a16:creationId xmlns:a16="http://schemas.microsoft.com/office/drawing/2014/main" id="{3F9AAA7E-5769-7E9B-DB91-0DCC784AC004}"/>
              </a:ext>
            </a:extLst>
          </p:cNvPr>
          <p:cNvSpPr>
            <a:spLocks noGrp="1"/>
          </p:cNvSpPr>
          <p:nvPr>
            <p:ph type="ftr" sz="quarter" idx="3"/>
          </p:nvPr>
        </p:nvSpPr>
        <p:spPr>
          <a:xfrm>
            <a:off x="5926238" y="6548086"/>
            <a:ext cx="5813642" cy="176805"/>
          </a:xfrm>
        </p:spPr>
        <p:txBody>
          <a:bodyPr/>
          <a:lstStyle/>
          <a:p>
            <a:r>
              <a:rPr lang="en-US" dirty="0"/>
              <a:t>Original slide developed by the Seattle Children's Hospital; University of Washington; PATH; WHO. February 2026</a:t>
            </a:r>
          </a:p>
        </p:txBody>
      </p:sp>
    </p:spTree>
    <p:extLst>
      <p:ext uri="{BB962C8B-B14F-4D97-AF65-F5344CB8AC3E}">
        <p14:creationId xmlns:p14="http://schemas.microsoft.com/office/powerpoint/2010/main" val="3285271432"/>
      </p:ext>
    </p:extLst>
  </p:cSld>
  <p:clrMapOvr>
    <a:masterClrMapping/>
  </p:clrMapOvr>
</p:sld>
</file>

<file path=ppt/theme/theme1.xml><?xml version="1.0" encoding="utf-8"?>
<a:theme xmlns:a="http://schemas.openxmlformats.org/drawingml/2006/main" name="Disease Burden Section">
  <a:themeElements>
    <a:clrScheme name="RSV">
      <a:dk1>
        <a:srgbClr val="000000"/>
      </a:dk1>
      <a:lt1>
        <a:srgbClr val="FFFFFF"/>
      </a:lt1>
      <a:dk2>
        <a:srgbClr val="25245B"/>
      </a:dk2>
      <a:lt2>
        <a:srgbClr val="E7E6E6"/>
      </a:lt2>
      <a:accent1>
        <a:srgbClr val="0092D4"/>
      </a:accent1>
      <a:accent2>
        <a:srgbClr val="304FA1"/>
      </a:accent2>
      <a:accent3>
        <a:srgbClr val="672572"/>
      </a:accent3>
      <a:accent4>
        <a:srgbClr val="51A847"/>
      </a:accent4>
      <a:accent5>
        <a:srgbClr val="D61E62"/>
      </a:accent5>
      <a:accent6>
        <a:srgbClr val="0A4747"/>
      </a:accent6>
      <a:hlink>
        <a:srgbClr val="304FA1"/>
      </a:hlink>
      <a:folHlink>
        <a:srgbClr val="6725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046da4d3-ba20-4986-879c-49e262eff745}" enabled="1" method="Standard" siteId="{9f693e63-5e9e-4ced-98a4-8ab28f9d0c2d}" contentBits="0" removed="0"/>
</clbl:labelList>
</file>

<file path=docProps/app.xml><?xml version="1.0" encoding="utf-8"?>
<Properties xmlns="http://schemas.openxmlformats.org/officeDocument/2006/extended-properties" xmlns:vt="http://schemas.openxmlformats.org/officeDocument/2006/docPropsVTypes">
  <TotalTime>0</TotalTime>
  <Words>2449</Words>
  <Application>Microsoft Office PowerPoint</Application>
  <PresentationFormat>Widescreen</PresentationFormat>
  <Paragraphs>212</Paragraphs>
  <Slides>11</Slides>
  <Notes>11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Calibri</vt:lpstr>
      <vt:lpstr>Corbel</vt:lpstr>
      <vt:lpstr>Corbel (body)</vt:lpstr>
      <vt:lpstr>mayo-sans</vt:lpstr>
      <vt:lpstr>Montserrat</vt:lpstr>
      <vt:lpstr>Segoe UI</vt:lpstr>
      <vt:lpstr>Times New Roman</vt:lpstr>
      <vt:lpstr>Wingdings</vt:lpstr>
      <vt:lpstr>Disease Burden Section</vt:lpstr>
      <vt:lpstr>Clinical presentation of RSV disease in young children</vt:lpstr>
      <vt:lpstr>A clinical overview of respiratory syncytial virus (RSV)</vt:lpstr>
      <vt:lpstr>What is RSV?</vt:lpstr>
      <vt:lpstr>RSV affects the lungs and breathing passages</vt:lpstr>
      <vt:lpstr>Severe RSV disease</vt:lpstr>
      <vt:lpstr>Common complications of severe RSV disease </vt:lpstr>
      <vt:lpstr>Signs that young children need medical attention</vt:lpstr>
      <vt:lpstr>RSV can be deadly</vt:lpstr>
      <vt:lpstr>How do clinicians diagnose RSV? </vt:lpstr>
      <vt:lpstr>Current treatment for young infants is limited to supportive care Supportive care is critical to manage infection</vt:lpstr>
      <vt:lpstr>Conclusions: understanding RSV disease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RSV Roadshow</dc:title>
  <dc:creator/>
  <cp:lastModifiedBy/>
  <cp:revision>130</cp:revision>
  <cp:lastPrinted>2023-10-25T19:59:34Z</cp:lastPrinted>
  <dcterms:created xsi:type="dcterms:W3CDTF">2023-04-24T14:07:20Z</dcterms:created>
  <dcterms:modified xsi:type="dcterms:W3CDTF">2026-02-09T16:55:49Z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2023-04-24T14:19:39Z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5cacbfd8-4583-43bc-a02b-80cb4094ce3b</vt:lpwstr>
  </property>
  <property fmtid="{D5CDD505-2E9C-101B-9397-08002B2CF9AE}" pid="8" name="MSIP_Label_7b94a7b8-f06c-4dfe-bdcc-9b548fd58c31_ContentBits">
    <vt:lpwstr>0</vt:lpwstr>
  </property>
  <property fmtid="{D5CDD505-2E9C-101B-9397-08002B2CF9AE}" pid="9" name="MSIP_Label_046da4d3-ba20-4986-879c-49e262eff745_Enabled">
    <vt:lpwstr>true</vt:lpwstr>
  </property>
  <property fmtid="{D5CDD505-2E9C-101B-9397-08002B2CF9AE}" pid="10" name="MSIP_Label_046da4d3-ba20-4986-879c-49e262eff745_SetDate">
    <vt:lpwstr>2023-06-14T16:38:28Z</vt:lpwstr>
  </property>
  <property fmtid="{D5CDD505-2E9C-101B-9397-08002B2CF9AE}" pid="11" name="MSIP_Label_046da4d3-ba20-4986-879c-49e262eff745_Method">
    <vt:lpwstr>Standard</vt:lpwstr>
  </property>
  <property fmtid="{D5CDD505-2E9C-101B-9397-08002B2CF9AE}" pid="12" name="MSIP_Label_046da4d3-ba20-4986-879c-49e262eff745_Name">
    <vt:lpwstr>Internal</vt:lpwstr>
  </property>
  <property fmtid="{D5CDD505-2E9C-101B-9397-08002B2CF9AE}" pid="13" name="MSIP_Label_046da4d3-ba20-4986-879c-49e262eff745_SiteId">
    <vt:lpwstr>9f693e63-5e9e-4ced-98a4-8ab28f9d0c2d</vt:lpwstr>
  </property>
  <property fmtid="{D5CDD505-2E9C-101B-9397-08002B2CF9AE}" pid="14" name="MSIP_Label_046da4d3-ba20-4986-879c-49e262eff745_ActionId">
    <vt:lpwstr>3a4998fe-cc10-4dd5-9002-9720f238c8a8</vt:lpwstr>
  </property>
  <property fmtid="{D5CDD505-2E9C-101B-9397-08002B2CF9AE}" pid="15" name="MSIP_Label_046da4d3-ba20-4986-879c-49e262eff745_ContentBits">
    <vt:lpwstr>0</vt:lpwstr>
  </property>
</Properties>
</file>