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5" r:id="rId1"/>
    <p:sldMasterId id="2147483723" r:id="rId2"/>
  </p:sldMasterIdLst>
  <p:notesMasterIdLst>
    <p:notesMasterId r:id="rId80"/>
  </p:notesMasterIdLst>
  <p:sldIdLst>
    <p:sldId id="487" r:id="rId3"/>
    <p:sldId id="403" r:id="rId4"/>
    <p:sldId id="511" r:id="rId5"/>
    <p:sldId id="257" r:id="rId6"/>
    <p:sldId id="258" r:id="rId7"/>
    <p:sldId id="513" r:id="rId8"/>
    <p:sldId id="514" r:id="rId9"/>
    <p:sldId id="515" r:id="rId10"/>
    <p:sldId id="484" r:id="rId11"/>
    <p:sldId id="481" r:id="rId12"/>
    <p:sldId id="504" r:id="rId13"/>
    <p:sldId id="520" r:id="rId14"/>
    <p:sldId id="482" r:id="rId15"/>
    <p:sldId id="493" r:id="rId16"/>
    <p:sldId id="373" r:id="rId17"/>
    <p:sldId id="261" r:id="rId18"/>
    <p:sldId id="265" r:id="rId19"/>
    <p:sldId id="488" r:id="rId20"/>
    <p:sldId id="266" r:id="rId21"/>
    <p:sldId id="268" r:id="rId22"/>
    <p:sldId id="269" r:id="rId23"/>
    <p:sldId id="270" r:id="rId24"/>
    <p:sldId id="271" r:id="rId25"/>
    <p:sldId id="523" r:id="rId26"/>
    <p:sldId id="272" r:id="rId27"/>
    <p:sldId id="521" r:id="rId28"/>
    <p:sldId id="273" r:id="rId29"/>
    <p:sldId id="274" r:id="rId30"/>
    <p:sldId id="275" r:id="rId31"/>
    <p:sldId id="276" r:id="rId32"/>
    <p:sldId id="277" r:id="rId33"/>
    <p:sldId id="279" r:id="rId34"/>
    <p:sldId id="505" r:id="rId35"/>
    <p:sldId id="506" r:id="rId36"/>
    <p:sldId id="507" r:id="rId37"/>
    <p:sldId id="508" r:id="rId38"/>
    <p:sldId id="289" r:id="rId39"/>
    <p:sldId id="483" r:id="rId40"/>
    <p:sldId id="290" r:id="rId41"/>
    <p:sldId id="291" r:id="rId42"/>
    <p:sldId id="292" r:id="rId43"/>
    <p:sldId id="293" r:id="rId44"/>
    <p:sldId id="311" r:id="rId45"/>
    <p:sldId id="319" r:id="rId46"/>
    <p:sldId id="296" r:id="rId47"/>
    <p:sldId id="297" r:id="rId48"/>
    <p:sldId id="312" r:id="rId49"/>
    <p:sldId id="308" r:id="rId50"/>
    <p:sldId id="321" r:id="rId51"/>
    <p:sldId id="324" r:id="rId52"/>
    <p:sldId id="509" r:id="rId53"/>
    <p:sldId id="325" r:id="rId54"/>
    <p:sldId id="494" r:id="rId55"/>
    <p:sldId id="420" r:id="rId56"/>
    <p:sldId id="419" r:id="rId57"/>
    <p:sldId id="497" r:id="rId58"/>
    <p:sldId id="421" r:id="rId59"/>
    <p:sldId id="498" r:id="rId60"/>
    <p:sldId id="422" r:id="rId61"/>
    <p:sldId id="499" r:id="rId62"/>
    <p:sldId id="423" r:id="rId63"/>
    <p:sldId id="424" r:id="rId64"/>
    <p:sldId id="425" r:id="rId65"/>
    <p:sldId id="427" r:id="rId66"/>
    <p:sldId id="525" r:id="rId67"/>
    <p:sldId id="526" r:id="rId68"/>
    <p:sldId id="527" r:id="rId69"/>
    <p:sldId id="480" r:id="rId70"/>
    <p:sldId id="522" r:id="rId71"/>
    <p:sldId id="524" r:id="rId72"/>
    <p:sldId id="503" r:id="rId73"/>
    <p:sldId id="326" r:id="rId74"/>
    <p:sldId id="327" r:id="rId75"/>
    <p:sldId id="516" r:id="rId76"/>
    <p:sldId id="517" r:id="rId77"/>
    <p:sldId id="518" r:id="rId78"/>
    <p:sldId id="519" r:id="rId79"/>
  </p:sldIdLst>
  <p:sldSz cx="9144000" cy="5143500" type="screen16x9"/>
  <p:notesSz cx="6858000" cy="9144000"/>
  <p:embeddedFontLst>
    <p:embeddedFont>
      <p:font typeface="Franklin Gothic" panose="020B0604020202020204" charset="0"/>
      <p:bold r:id="rId81"/>
    </p:embeddedFont>
    <p:embeddedFont>
      <p:font typeface="Helvetica Neue" panose="020B0604020202020204" charset="0"/>
      <p:regular r:id="rId82"/>
      <p:bold r:id="rId83"/>
      <p:italic r:id="rId84"/>
      <p:boldItalic r:id="rId85"/>
    </p:embeddedFont>
    <p:embeddedFont>
      <p:font typeface="Libre Baskerville" panose="02000000000000000000" pitchFamily="2" charset="0"/>
      <p:regular r:id="rId86"/>
      <p:bold r:id="rId87"/>
      <p:italic r:id="rId88"/>
    </p:embeddedFont>
    <p:embeddedFont>
      <p:font typeface="Libre Franklin" pitchFamily="2" charset="0"/>
      <p:regular r:id="rId89"/>
      <p:bold r:id="rId90"/>
      <p:italic r:id="rId91"/>
      <p:boldItalic r:id="rId92"/>
    </p:embeddedFont>
    <p:embeddedFont>
      <p:font typeface="Times" panose="02020603050405020304" pitchFamily="18" charset="0"/>
      <p:regular r:id="rId93"/>
      <p:bold r:id="rId94"/>
      <p:italic r:id="rId95"/>
      <p:boldItalic r:id="rId9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8" roundtripDataSignature="AMtx7mhniQbbNKjgUms5KzKTyvm9sxz8y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0A0008-017D-7C0B-DA3B-721B41B9235E}" name="Caitlin Bowman" initials="CB" userId="S::cbowman@path.org::b888d3ff-ad65-4e1c-b7fe-5901b6c40c25" providerId="AD"/>
  <p188:author id="{C9BFB521-9E47-A7D0-AB91-DB65312B6FBA}" name="Linda Taylor" initials="LT" userId="AIX8KoBvJJ/wcDM9YR2JVLkpI0NCSgpyXFKErKbyouQ=" providerId="None"/>
  <p188:author id="{B3397F39-467C-D976-0B0A-6FF7198E7127}" name="Rhonwyn Cornell" initials="RC" userId="1RoVer5wOxyCgtVT1yHwc7Tvdk/8JP6OEut7pwC0CAs=" providerId="None"/>
  <p188:author id="{30A6B1BA-EF00-7D38-BD2D-195A1C0890B8}" name="Vivian Korir" initials="VK" userId="S::vkorir@path.org::15bd8e92-50a4-4262-946f-32f12756ec5e" providerId="AD"/>
  <p188:author id="{A0B56CC7-5E38-1BC2-C9FD-D2477B41B5B5}" name="Vivian Korir" initials="VK" userId="8dK2vSusyG0KF/yk4CFyHPiVBD3ITvtHWZ4A3AibSlY=" providerId="None"/>
  <p188:author id="{EE86BBD3-1C33-9B4A-D402-03F11C22359E}" name="Brianna Musselman" initials="BM" userId="9CfEWwMPDMJNkeLV0o33P7wT9rLoaJSsWzJBdr1K8lE=" providerId="None"/>
  <p188:author id="{CB7833DA-0AEE-77C4-4800-6B2551090E0D}" name="Rhonwyn Bridget Cornell" initials="RC" userId="7I0RqlGVuO+CWuBbtLV230As325QQWK7AV5t9S6NV3k=" providerId="None"/>
  <p188:author id="{C8ADAEE4-8A1F-E23E-1247-EDCF1E420084}" name="Linda Taylor" initials="LT" userId="S::ltaylor@path.org::2ccc279f-6457-45c0-96fe-5961ec05627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1ABE9"/>
    <a:srgbClr val="1A3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617B7F-6015-46B9-83B6-EE676862A7D6}" v="6" dt="2025-09-22T18:52:02.358"/>
    <p1510:client id="{EB8E25DE-1FF8-4DF4-8E1D-A006F69065E0}" v="1410" dt="2025-09-21T13:56:01.319"/>
  </p1510:revLst>
</p1510:revInfo>
</file>

<file path=ppt/tableStyles.xml><?xml version="1.0" encoding="utf-8"?>
<a:tblStyleLst xmlns:a="http://schemas.openxmlformats.org/drawingml/2006/main" def="{DC28B5BD-FEB0-4D7C-A5EC-D29C0E5D9304}">
  <a:tblStyle styleId="{DC28B5BD-FEB0-4D7C-A5EC-D29C0E5D930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159792E-F351-458E-89BB-E1AB843BD518}"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8A7ADE60-4A74-4B30-92E7-A8E17184F769}"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0BF3FB6A-AF88-4136-A73F-666A56C04FC4}" styleName="Table_3">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5BA590F-7566-4E7F-9AA6-60B81A5CC755}" styleName="Table_4">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0F0"/>
          </a:solidFill>
        </a:fill>
      </a:tcStyle>
    </a:wholeTbl>
    <a:band1H>
      <a:tcTxStyle/>
      <a:tcStyle>
        <a:tcBdr/>
        <a:fill>
          <a:solidFill>
            <a:srgbClr val="E0E0E0"/>
          </a:solidFill>
        </a:fill>
      </a:tcStyle>
    </a:band1H>
    <a:band2H>
      <a:tcTxStyle/>
      <a:tcStyle>
        <a:tcBdr/>
      </a:tcStyle>
    </a:band2H>
    <a:band1V>
      <a:tcTxStyle/>
      <a:tcStyle>
        <a:tcBdr/>
        <a:fill>
          <a:solidFill>
            <a:srgbClr val="E0E0E0"/>
          </a:solidFill>
        </a:fill>
      </a:tcStyle>
    </a:band1V>
    <a:band2V>
      <a:tcTxStyle/>
      <a:tcStyle>
        <a:tcBdr/>
      </a:tcStyle>
    </a:band2V>
    <a:lastCol>
      <a:tcTxStyle b="on" i="off">
        <a:font>
          <a:latin typeface="Arial"/>
          <a:ea typeface="Arial"/>
          <a:cs typeface="Arial"/>
        </a:font>
        <a:schemeClr val="lt1"/>
      </a:tcTxStyle>
      <a:tcStyle>
        <a:tcBdr/>
        <a:fill>
          <a:solidFill>
            <a:schemeClr val="accent3"/>
          </a:solidFill>
        </a:fill>
      </a:tcStyle>
    </a:lastCol>
    <a:firstCol>
      <a:tcTxStyle b="on" i="off">
        <a:font>
          <a:latin typeface="Arial"/>
          <a:ea typeface="Arial"/>
          <a:cs typeface="Arial"/>
        </a:font>
        <a:schemeClr val="lt1"/>
      </a:tcTxStyle>
      <a:tcStyle>
        <a:tcBdr/>
        <a:fill>
          <a:solidFill>
            <a:schemeClr val="accent3"/>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 styleId="{F1F39080-9584-4E6D-A3A1-2B06B21F0EFF}" styleName="Table_5">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73" autoAdjust="0"/>
  </p:normalViewPr>
  <p:slideViewPr>
    <p:cSldViewPr snapToGrid="0">
      <p:cViewPr varScale="1">
        <p:scale>
          <a:sx n="147" d="100"/>
          <a:sy n="147" d="100"/>
        </p:scale>
        <p:origin x="898" y="9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94" Type="http://schemas.microsoft.com/office/2018/10/relationships/authors" Target="author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4.fntdata"/><Relationship Id="rId89" Type="http://schemas.openxmlformats.org/officeDocument/2006/relationships/font" Target="fonts/font9.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289" Type="http://schemas.openxmlformats.org/officeDocument/2006/relationships/presProps" Target="presProps.xml"/><Relationship Id="rId292" Type="http://schemas.openxmlformats.org/officeDocument/2006/relationships/tableStyles" Target="tableStyle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font" Target="fonts/font7.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font" Target="fonts/font2.fntdata"/><Relationship Id="rId90" Type="http://schemas.openxmlformats.org/officeDocument/2006/relationships/font" Target="fonts/font10.fntdata"/><Relationship Id="rId95" Type="http://schemas.openxmlformats.org/officeDocument/2006/relationships/font" Target="fonts/font15.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29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font" Target="fonts/font5.fntdata"/><Relationship Id="rId93" Type="http://schemas.openxmlformats.org/officeDocument/2006/relationships/font" Target="fonts/font1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93"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font" Target="fonts/font3.fntdata"/><Relationship Id="rId88" Type="http://schemas.openxmlformats.org/officeDocument/2006/relationships/font" Target="fonts/font8.fntdata"/><Relationship Id="rId91" Type="http://schemas.openxmlformats.org/officeDocument/2006/relationships/font" Target="fonts/font11.fntdata"/><Relationship Id="rId96"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288" Type="http://customschemas.google.com/relationships/presentationmetadata" Target="metadata"/><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291"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font" Target="fonts/font1.fntdata"/><Relationship Id="rId86" Type="http://schemas.openxmlformats.org/officeDocument/2006/relationships/font" Target="fonts/font6.fntdata"/><Relationship Id="rId94"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a:extLst>
            <a:ext uri="{FF2B5EF4-FFF2-40B4-BE49-F238E27FC236}">
              <a16:creationId xmlns:a16="http://schemas.microsoft.com/office/drawing/2014/main" id="{DD927CBF-4ED2-5419-C4CE-1F37965A8B35}"/>
            </a:ext>
          </a:extLst>
        </p:cNvPr>
        <p:cNvGrpSpPr/>
        <p:nvPr/>
      </p:nvGrpSpPr>
      <p:grpSpPr>
        <a:xfrm>
          <a:off x="0" y="0"/>
          <a:ext cx="0" cy="0"/>
          <a:chOff x="0" y="0"/>
          <a:chExt cx="0" cy="0"/>
        </a:xfrm>
      </p:grpSpPr>
      <p:sp>
        <p:nvSpPr>
          <p:cNvPr id="418" name="Google Shape;418;p4:notes">
            <a:extLst>
              <a:ext uri="{FF2B5EF4-FFF2-40B4-BE49-F238E27FC236}">
                <a16:creationId xmlns:a16="http://schemas.microsoft.com/office/drawing/2014/main" id="{A97B3D8C-E748-A0A6-17E3-8C434ED2F74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4:notes">
            <a:extLst>
              <a:ext uri="{FF2B5EF4-FFF2-40B4-BE49-F238E27FC236}">
                <a16:creationId xmlns:a16="http://schemas.microsoft.com/office/drawing/2014/main" id="{F162F78D-4A88-CFE2-D9C5-05779A000CE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420" name="Google Shape;420;p4:notes">
            <a:extLst>
              <a:ext uri="{FF2B5EF4-FFF2-40B4-BE49-F238E27FC236}">
                <a16:creationId xmlns:a16="http://schemas.microsoft.com/office/drawing/2014/main" id="{E996FCEC-2D40-F248-5CA0-B3E808EDD42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904391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solidFill>
                <a:srgbClr val="FF0000"/>
              </a:solidFill>
            </a:endParaRPr>
          </a:p>
        </p:txBody>
      </p:sp>
    </p:spTree>
    <p:extLst>
      <p:ext uri="{BB962C8B-B14F-4D97-AF65-F5344CB8AC3E}">
        <p14:creationId xmlns:p14="http://schemas.microsoft.com/office/powerpoint/2010/main" val="38101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1DCB1-173D-67AF-F669-AF80CE691E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21191C-0EBC-63AF-AB57-FD2865B7B1D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ABDFF65-5C8E-232A-E5F2-880115D3554C}"/>
              </a:ext>
            </a:extLst>
          </p:cNvPr>
          <p:cNvSpPr>
            <a:spLocks noGrp="1"/>
          </p:cNvSpPr>
          <p:nvPr>
            <p:ph type="body" idx="1"/>
          </p:nvPr>
        </p:nvSpPr>
        <p:spPr/>
        <p:txBody>
          <a:bodyPr/>
          <a:lstStyle/>
          <a:p>
            <a:pPr marL="158750" indent="0">
              <a:buNone/>
            </a:pPr>
            <a:r>
              <a:rPr lang="en-US" dirty="0">
                <a:solidFill>
                  <a:srgbClr val="FF0000"/>
                </a:solidFill>
              </a:rPr>
              <a:t>Safe Spaces Icebreaker: “Who We Are &amp; What We Bring”</a:t>
            </a:r>
          </a:p>
          <a:p>
            <a:endParaRPr lang="en-US" dirty="0">
              <a:solidFill>
                <a:srgbClr val="FF0000"/>
              </a:solidFill>
            </a:endParaRPr>
          </a:p>
          <a:p>
            <a:r>
              <a:rPr lang="en-US" dirty="0">
                <a:solidFill>
                  <a:srgbClr val="FF0000"/>
                </a:solidFill>
              </a:rPr>
              <a:t>You will need to have large post-it notes or pieces of paper and pens for this activity </a:t>
            </a:r>
          </a:p>
          <a:p>
            <a:endParaRPr lang="en-US" dirty="0">
              <a:solidFill>
                <a:srgbClr val="FF0000"/>
              </a:solidFill>
            </a:endParaRPr>
          </a:p>
          <a:p>
            <a:r>
              <a:rPr lang="en-US" dirty="0">
                <a:solidFill>
                  <a:srgbClr val="FF0000"/>
                </a:solidFill>
              </a:rPr>
              <a:t>Prepare Your Papers:</a:t>
            </a:r>
            <a:endParaRPr lang="en-US" dirty="0"/>
          </a:p>
          <a:p>
            <a:pPr lvl="1"/>
            <a:r>
              <a:rPr lang="en-US" dirty="0">
                <a:solidFill>
                  <a:srgbClr val="FF0000"/>
                </a:solidFill>
              </a:rPr>
              <a:t>On one piece of paper, write your job title.</a:t>
            </a:r>
            <a:endParaRPr lang="en-US" dirty="0"/>
          </a:p>
          <a:p>
            <a:pPr lvl="1"/>
            <a:r>
              <a:rPr lang="en-US" dirty="0">
                <a:solidFill>
                  <a:srgbClr val="FF0000"/>
                </a:solidFill>
              </a:rPr>
              <a:t>On a separate piece of paper, write what you feel you bring to the discussion — your skills, perspectives, or experience.</a:t>
            </a:r>
            <a:endParaRPr lang="en-US" dirty="0"/>
          </a:p>
          <a:p>
            <a:r>
              <a:rPr lang="en-US" dirty="0">
                <a:solidFill>
                  <a:srgbClr val="FF0000"/>
                </a:solidFill>
              </a:rPr>
              <a:t>Seating:</a:t>
            </a:r>
            <a:endParaRPr lang="en-US" dirty="0"/>
          </a:p>
          <a:p>
            <a:pPr lvl="1"/>
            <a:r>
              <a:rPr lang="en-US" dirty="0">
                <a:solidFill>
                  <a:srgbClr val="FF0000"/>
                </a:solidFill>
              </a:rPr>
              <a:t>Sit on your job title paper!</a:t>
            </a:r>
            <a:endParaRPr lang="en-US" dirty="0"/>
          </a:p>
          <a:p>
            <a:r>
              <a:rPr lang="en-US" dirty="0">
                <a:solidFill>
                  <a:srgbClr val="FF0000"/>
                </a:solidFill>
              </a:rPr>
              <a:t>Combine and Shuffle:</a:t>
            </a:r>
            <a:endParaRPr lang="en-US" dirty="0"/>
          </a:p>
          <a:p>
            <a:pPr lvl="1"/>
            <a:r>
              <a:rPr lang="en-US" dirty="0">
                <a:solidFill>
                  <a:srgbClr val="FF0000"/>
                </a:solidFill>
              </a:rPr>
              <a:t>Place all other papers (value/skills)  in a central pile so they are anonymous.</a:t>
            </a:r>
            <a:endParaRPr lang="en-US" dirty="0"/>
          </a:p>
          <a:p>
            <a:r>
              <a:rPr lang="en-US" dirty="0">
                <a:solidFill>
                  <a:srgbClr val="FF0000"/>
                </a:solidFill>
              </a:rPr>
              <a:t>Facilitator Reads Aloud:</a:t>
            </a:r>
            <a:endParaRPr lang="en-US" dirty="0"/>
          </a:p>
          <a:p>
            <a:pPr lvl="1"/>
            <a:r>
              <a:rPr lang="en-US" dirty="0">
                <a:solidFill>
                  <a:srgbClr val="FF0000"/>
                </a:solidFill>
              </a:rPr>
              <a:t>The facilitator randomly picks papers and reads them aloud, highlighting the variety of roles and contributions in the room.</a:t>
            </a:r>
            <a:endParaRPr lang="en-US" dirty="0"/>
          </a:p>
          <a:p>
            <a:r>
              <a:rPr lang="en-US" dirty="0">
                <a:solidFill>
                  <a:srgbClr val="FF0000"/>
                </a:solidFill>
              </a:rPr>
              <a:t>Debrief (Optional):</a:t>
            </a:r>
            <a:endParaRPr lang="en-US" dirty="0"/>
          </a:p>
          <a:p>
            <a:pPr lvl="1"/>
            <a:r>
              <a:rPr lang="en-US" dirty="0">
                <a:solidFill>
                  <a:srgbClr val="FF0000"/>
                </a:solidFill>
              </a:rPr>
              <a:t>Invite participants to reflect briefly on the diversity of perspectives and how everyone’s input is valued.</a:t>
            </a:r>
            <a:endParaRPr lang="en-US" dirty="0"/>
          </a:p>
          <a:p>
            <a:pPr marL="171450" indent="-171450">
              <a:lnSpc>
                <a:spcPct val="90000"/>
              </a:lnSpc>
              <a:spcBef>
                <a:spcPts val="1400"/>
              </a:spcBef>
            </a:pPr>
            <a:endParaRPr lang="en-US" dirty="0">
              <a:solidFill>
                <a:srgbClr val="FF0000"/>
              </a:solidFill>
            </a:endParaRPr>
          </a:p>
          <a:p>
            <a:pPr marL="158750" indent="0">
              <a:buNone/>
            </a:pPr>
            <a:endParaRPr lang="en-US" dirty="0">
              <a:solidFill>
                <a:srgbClr val="FF0000"/>
              </a:solidFill>
            </a:endParaRPr>
          </a:p>
        </p:txBody>
      </p:sp>
    </p:spTree>
    <p:extLst>
      <p:ext uri="{BB962C8B-B14F-4D97-AF65-F5344CB8AC3E}">
        <p14:creationId xmlns:p14="http://schemas.microsoft.com/office/powerpoint/2010/main" val="1243205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5">
          <a:extLst>
            <a:ext uri="{FF2B5EF4-FFF2-40B4-BE49-F238E27FC236}">
              <a16:creationId xmlns:a16="http://schemas.microsoft.com/office/drawing/2014/main" id="{27982CDE-EA50-3311-C4F8-1A9D8AF85CF6}"/>
            </a:ext>
          </a:extLst>
        </p:cNvPr>
        <p:cNvGrpSpPr/>
        <p:nvPr/>
      </p:nvGrpSpPr>
      <p:grpSpPr>
        <a:xfrm>
          <a:off x="0" y="0"/>
          <a:ext cx="0" cy="0"/>
          <a:chOff x="0" y="0"/>
          <a:chExt cx="0" cy="0"/>
        </a:xfrm>
      </p:grpSpPr>
      <p:sp>
        <p:nvSpPr>
          <p:cNvPr id="2976" name="Google Shape;2976;p15:notes">
            <a:extLst>
              <a:ext uri="{FF2B5EF4-FFF2-40B4-BE49-F238E27FC236}">
                <a16:creationId xmlns:a16="http://schemas.microsoft.com/office/drawing/2014/main" id="{16A05743-E9AD-5EBB-ABCD-AB70218B31C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solidFill>
                  <a:srgbClr val="FF0000"/>
                </a:solidFill>
              </a:rPr>
              <a:t>Determine the need and use of the pre-test as per the run of show. Upload pre-test on Google or Microsoft Forms or any other online survey tool</a:t>
            </a:r>
          </a:p>
          <a:p>
            <a:pPr marL="0" indent="0">
              <a:buSzPts val="1400"/>
              <a:buNone/>
            </a:pPr>
            <a:r>
              <a:rPr lang="en-US" dirty="0">
                <a:solidFill>
                  <a:srgbClr val="FF0000"/>
                </a:solidFill>
              </a:rPr>
              <a:t>This should take approximately 10 minutes for participants to complete. </a:t>
            </a:r>
          </a:p>
        </p:txBody>
      </p:sp>
      <p:sp>
        <p:nvSpPr>
          <p:cNvPr id="2977" name="Google Shape;2977;p15:notes">
            <a:extLst>
              <a:ext uri="{FF2B5EF4-FFF2-40B4-BE49-F238E27FC236}">
                <a16:creationId xmlns:a16="http://schemas.microsoft.com/office/drawing/2014/main" id="{A43BDF4F-2F22-1EF3-D9DD-9842E33D720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45101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solidFill>
                  <a:srgbClr val="FF0000"/>
                </a:solidFill>
              </a:rPr>
              <a:t>Link: upload the questions to upload on an online survey tool</a:t>
            </a:r>
            <a:endParaRPr lang="en-US" dirty="0">
              <a:solidFill>
                <a:srgbClr val="FF0000"/>
              </a:solidFill>
              <a:latin typeface="Calibri"/>
              <a:ea typeface="Calibri"/>
              <a:cs typeface="Calibri"/>
            </a:endParaRPr>
          </a:p>
        </p:txBody>
      </p:sp>
    </p:spTree>
    <p:extLst>
      <p:ext uri="{BB962C8B-B14F-4D97-AF65-F5344CB8AC3E}">
        <p14:creationId xmlns:p14="http://schemas.microsoft.com/office/powerpoint/2010/main" val="3142206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9">
          <a:extLst>
            <a:ext uri="{FF2B5EF4-FFF2-40B4-BE49-F238E27FC236}">
              <a16:creationId xmlns:a16="http://schemas.microsoft.com/office/drawing/2014/main" id="{B0362642-CCEC-D236-1446-F18F15D66D5C}"/>
            </a:ext>
          </a:extLst>
        </p:cNvPr>
        <p:cNvGrpSpPr/>
        <p:nvPr/>
      </p:nvGrpSpPr>
      <p:grpSpPr>
        <a:xfrm>
          <a:off x="0" y="0"/>
          <a:ext cx="0" cy="0"/>
          <a:chOff x="0" y="0"/>
          <a:chExt cx="0" cy="0"/>
        </a:xfrm>
      </p:grpSpPr>
      <p:sp>
        <p:nvSpPr>
          <p:cNvPr id="2130" name="Google Shape;2130;p13:notes">
            <a:extLst>
              <a:ext uri="{FF2B5EF4-FFF2-40B4-BE49-F238E27FC236}">
                <a16:creationId xmlns:a16="http://schemas.microsoft.com/office/drawing/2014/main" id="{FDD78A18-162F-9233-2FCE-3253F669EEB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31" name="Google Shape;2131;p13:notes">
            <a:extLst>
              <a:ext uri="{FF2B5EF4-FFF2-40B4-BE49-F238E27FC236}">
                <a16:creationId xmlns:a16="http://schemas.microsoft.com/office/drawing/2014/main" id="{DEA07200-3CC1-8563-5CA0-41E6D21EDDD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409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9"/>
        <p:cNvGrpSpPr/>
        <p:nvPr/>
      </p:nvGrpSpPr>
      <p:grpSpPr>
        <a:xfrm>
          <a:off x="0" y="0"/>
          <a:ext cx="0" cy="0"/>
          <a:chOff x="0" y="0"/>
          <a:chExt cx="0" cy="0"/>
        </a:xfrm>
      </p:grpSpPr>
      <p:sp>
        <p:nvSpPr>
          <p:cNvPr id="1820" name="Google Shape;1820;g2fd5af0ed0b_1_85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t>Day 1 Output: </a:t>
            </a:r>
            <a:r>
              <a:rPr lang="en-US" sz="1100" dirty="0">
                <a:ea typeface="Libre Franklin"/>
                <a:cs typeface="Libre Franklin"/>
                <a:sym typeface="Libre Franklin"/>
              </a:rPr>
              <a:t>Guided inter-departmental country baseline ISHO assessment​</a:t>
            </a:r>
          </a:p>
          <a:p>
            <a:pPr marL="0" lvl="0" indent="0" algn="l" rtl="0">
              <a:spcBef>
                <a:spcPts val="0"/>
              </a:spcBef>
              <a:spcAft>
                <a:spcPts val="0"/>
              </a:spcAft>
              <a:buNone/>
            </a:pPr>
            <a:endParaRPr dirty="0"/>
          </a:p>
        </p:txBody>
      </p:sp>
      <p:sp>
        <p:nvSpPr>
          <p:cNvPr id="1821" name="Google Shape;1821;g2fd5af0ed0b_1_8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fd5af0ed0b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13" name="Google Shape;513;g2fd5af0ed0b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2fd5af0ed0b_1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g2fd5af0ed0b_1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None/>
            </a:pPr>
            <a:r>
              <a:rPr lang="en-US" dirty="0"/>
              <a:t>The terms </a:t>
            </a:r>
            <a:r>
              <a:rPr lang="en-US" b="1" dirty="0"/>
              <a:t>digitization</a:t>
            </a:r>
            <a:r>
              <a:rPr lang="en-US" dirty="0"/>
              <a:t>, </a:t>
            </a:r>
            <a:r>
              <a:rPr lang="en-US" b="1" dirty="0"/>
              <a:t>digitalization</a:t>
            </a:r>
            <a:r>
              <a:rPr lang="en-US" dirty="0"/>
              <a:t>, and </a:t>
            </a:r>
            <a:r>
              <a:rPr lang="en-US" b="1" dirty="0"/>
              <a:t>digital transformation</a:t>
            </a:r>
            <a:r>
              <a:rPr lang="en-US" dirty="0"/>
              <a:t> are often used interchangeably but they refer to distinct concepts in the journey toward a more digital organization or system. Here's a clear breakdown:</a:t>
            </a:r>
          </a:p>
          <a:p>
            <a:pPr>
              <a:buNone/>
            </a:pPr>
            <a:r>
              <a:rPr lang="en-US" dirty="0"/>
              <a:t> </a:t>
            </a:r>
          </a:p>
          <a:p>
            <a:pPr>
              <a:buNone/>
            </a:pPr>
            <a:r>
              <a:rPr lang="en-US" dirty="0"/>
              <a:t>1. Digitization </a:t>
            </a:r>
          </a:p>
          <a:p>
            <a:pPr>
              <a:buNone/>
            </a:pPr>
            <a:r>
              <a:rPr lang="en-US" dirty="0"/>
              <a:t>Definition:</a:t>
            </a:r>
            <a:br>
              <a:rPr lang="en-US" dirty="0"/>
            </a:br>
            <a:r>
              <a:rPr lang="en-US" dirty="0"/>
              <a:t> The process of converting analog or physical information into a digital format.</a:t>
            </a:r>
          </a:p>
          <a:p>
            <a:pPr>
              <a:buNone/>
            </a:pPr>
            <a:r>
              <a:rPr lang="en-US" dirty="0"/>
              <a:t>Examples:</a:t>
            </a:r>
          </a:p>
          <a:p>
            <a:pPr marL="171450" indent="-171450"/>
            <a:r>
              <a:rPr lang="en-US" dirty="0"/>
              <a:t>Scanning paper health records into a PDF format.</a:t>
            </a:r>
          </a:p>
          <a:p>
            <a:pPr marL="171450" indent="-171450"/>
            <a:r>
              <a:rPr lang="en-US" dirty="0"/>
              <a:t>Converting handwritten prescriptions into electronic documents </a:t>
            </a:r>
          </a:p>
          <a:p>
            <a:pPr>
              <a:buNone/>
            </a:pPr>
            <a:r>
              <a:rPr lang="en-US" dirty="0"/>
              <a:t>Key point:</a:t>
            </a:r>
            <a:br>
              <a:rPr lang="en-US" dirty="0"/>
            </a:br>
            <a:r>
              <a:rPr lang="en-US" dirty="0"/>
              <a:t> It’s about data — turning something non-digital into digital.</a:t>
            </a:r>
          </a:p>
          <a:p>
            <a:pPr>
              <a:buNone/>
            </a:pPr>
            <a:r>
              <a:rPr lang="en-US" dirty="0"/>
              <a:t> </a:t>
            </a:r>
          </a:p>
          <a:p>
            <a:pPr>
              <a:buNone/>
            </a:pPr>
            <a:r>
              <a:rPr lang="en-US" dirty="0"/>
              <a:t>2. Digitalization</a:t>
            </a:r>
          </a:p>
          <a:p>
            <a:pPr>
              <a:buNone/>
            </a:pPr>
            <a:r>
              <a:rPr lang="en-US" dirty="0"/>
              <a:t>Definition:</a:t>
            </a:r>
            <a:br>
              <a:rPr lang="en-US" dirty="0"/>
            </a:br>
            <a:r>
              <a:rPr lang="en-US" dirty="0"/>
              <a:t> The use of digital technologies to improve or automate existing processes.</a:t>
            </a:r>
          </a:p>
          <a:p>
            <a:pPr>
              <a:buNone/>
            </a:pPr>
            <a:r>
              <a:rPr lang="en-US" dirty="0"/>
              <a:t>Example:</a:t>
            </a:r>
          </a:p>
          <a:p>
            <a:pPr marL="171450" indent="-171450"/>
            <a:r>
              <a:rPr lang="en-US" dirty="0"/>
              <a:t>Using electronic medical records (EMRs) to replace paper records in clinics.</a:t>
            </a:r>
          </a:p>
          <a:p>
            <a:pPr marL="171450" indent="-171450"/>
            <a:r>
              <a:rPr lang="en-US" dirty="0"/>
              <a:t>Automating appointment scheduling with SMS reminders </a:t>
            </a:r>
          </a:p>
          <a:p>
            <a:pPr>
              <a:buNone/>
            </a:pPr>
            <a:r>
              <a:rPr lang="en-US" dirty="0"/>
              <a:t>Key point:</a:t>
            </a:r>
            <a:br>
              <a:rPr lang="en-US" dirty="0"/>
            </a:br>
            <a:r>
              <a:rPr lang="en-US" dirty="0"/>
              <a:t> It’s about processes — using digital tools to make existing workflows more efficient.</a:t>
            </a:r>
          </a:p>
          <a:p>
            <a:pPr>
              <a:buNone/>
            </a:pPr>
            <a:r>
              <a:rPr lang="en-US" dirty="0"/>
              <a:t> </a:t>
            </a:r>
          </a:p>
          <a:p>
            <a:pPr>
              <a:buNone/>
            </a:pPr>
            <a:r>
              <a:rPr lang="en-US" dirty="0"/>
              <a:t>3. Digital Transformation</a:t>
            </a:r>
          </a:p>
          <a:p>
            <a:pPr>
              <a:buNone/>
            </a:pPr>
            <a:r>
              <a:rPr lang="en-US" dirty="0"/>
              <a:t>Definition:</a:t>
            </a:r>
            <a:br>
              <a:rPr lang="en-US" dirty="0"/>
            </a:br>
            <a:r>
              <a:rPr lang="en-US" dirty="0"/>
              <a:t> A strategic shift in how an organization operates, delivers value, and engages stakeholders, enabled by digital technologies. It often involves rethinking business models, organizational culture, and user experience.</a:t>
            </a:r>
          </a:p>
          <a:p>
            <a:pPr>
              <a:buNone/>
            </a:pPr>
            <a:r>
              <a:rPr lang="en-US" dirty="0"/>
              <a:t>Example:</a:t>
            </a:r>
          </a:p>
          <a:p>
            <a:pPr marL="171450" indent="-171450"/>
            <a:r>
              <a:rPr lang="en-US" dirty="0"/>
              <a:t>A health system reimagining service delivery with telemedicine, mobile diagnostics, and real-time health data dashboards.</a:t>
            </a:r>
          </a:p>
          <a:p>
            <a:pPr marL="171450" indent="-171450"/>
            <a:r>
              <a:rPr lang="en-US" dirty="0"/>
              <a:t>Moving from reactive care to proactive, data-driven health interventions.</a:t>
            </a:r>
          </a:p>
          <a:p>
            <a:pPr indent="0">
              <a:buNone/>
            </a:pPr>
            <a:r>
              <a:rPr lang="en-US" dirty="0"/>
              <a:t>Key point:</a:t>
            </a:r>
            <a:br>
              <a:rPr lang="en-US" dirty="0"/>
            </a:br>
            <a:r>
              <a:rPr lang="en-US" dirty="0"/>
              <a:t> It’s about strategy and culture — not just tools or processes, but a full organizational shift enabled by digital technologies.</a:t>
            </a:r>
          </a:p>
          <a:p>
            <a:pPr marL="0" indent="0">
              <a:buSzPts val="1400"/>
              <a:buNone/>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a:extLst>
            <a:ext uri="{FF2B5EF4-FFF2-40B4-BE49-F238E27FC236}">
              <a16:creationId xmlns:a16="http://schemas.microsoft.com/office/drawing/2014/main" id="{33008959-8BA8-42F8-6ACD-C94D41F27D0F}"/>
            </a:ext>
          </a:extLst>
        </p:cNvPr>
        <p:cNvGrpSpPr/>
        <p:nvPr/>
      </p:nvGrpSpPr>
      <p:grpSpPr>
        <a:xfrm>
          <a:off x="0" y="0"/>
          <a:ext cx="0" cy="0"/>
          <a:chOff x="0" y="0"/>
          <a:chExt cx="0" cy="0"/>
        </a:xfrm>
      </p:grpSpPr>
      <p:sp>
        <p:nvSpPr>
          <p:cNvPr id="542" name="Google Shape;542;g2fd5af0ed0b_1_27:notes">
            <a:extLst>
              <a:ext uri="{FF2B5EF4-FFF2-40B4-BE49-F238E27FC236}">
                <a16:creationId xmlns:a16="http://schemas.microsoft.com/office/drawing/2014/main" id="{D89E54E9-5EEF-DF84-EB23-FA65F86786A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g2fd5af0ed0b_1_27:notes">
            <a:extLst>
              <a:ext uri="{FF2B5EF4-FFF2-40B4-BE49-F238E27FC236}">
                <a16:creationId xmlns:a16="http://schemas.microsoft.com/office/drawing/2014/main" id="{2952BED2-9241-B72A-CABA-3F86473210A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None/>
            </a:pPr>
            <a:r>
              <a:rPr lang="en-US" dirty="0"/>
              <a:t>The terms </a:t>
            </a:r>
            <a:r>
              <a:rPr lang="en-US" b="1" dirty="0"/>
              <a:t>digitization</a:t>
            </a:r>
            <a:r>
              <a:rPr lang="en-US" dirty="0"/>
              <a:t>, </a:t>
            </a:r>
            <a:r>
              <a:rPr lang="en-US" b="1" dirty="0"/>
              <a:t>digitalization</a:t>
            </a:r>
            <a:r>
              <a:rPr lang="en-US" dirty="0"/>
              <a:t>, and </a:t>
            </a:r>
            <a:r>
              <a:rPr lang="en-US" b="1" dirty="0"/>
              <a:t>digital transformation</a:t>
            </a:r>
            <a:r>
              <a:rPr lang="en-US" dirty="0"/>
              <a:t> are often used interchangeably but they refer to distinct concepts in the journey toward a more digital organization or system. Here's a clear breakdown describing how this applies specifically in the </a:t>
            </a:r>
            <a:r>
              <a:rPr lang="en-US" b="1" dirty="0"/>
              <a:t>health system contex</a:t>
            </a:r>
            <a:r>
              <a:rPr lang="en-US" dirty="0"/>
              <a:t>t:</a:t>
            </a:r>
          </a:p>
          <a:p>
            <a:pPr>
              <a:buNone/>
            </a:pPr>
            <a:r>
              <a:rPr lang="en-US" dirty="0"/>
              <a:t> </a:t>
            </a:r>
          </a:p>
          <a:p>
            <a:pPr>
              <a:buNone/>
            </a:pPr>
            <a:r>
              <a:rPr lang="en-US" dirty="0"/>
              <a:t>1. </a:t>
            </a:r>
            <a:r>
              <a:rPr lang="en-US" b="1" dirty="0"/>
              <a:t>Digitization in Health Systems</a:t>
            </a:r>
          </a:p>
          <a:p>
            <a:pPr>
              <a:buNone/>
            </a:pPr>
            <a:r>
              <a:rPr lang="en-US" dirty="0"/>
              <a:t>What it means:</a:t>
            </a:r>
            <a:br>
              <a:rPr lang="en-US" dirty="0"/>
            </a:br>
            <a:r>
              <a:rPr lang="en-US" dirty="0"/>
              <a:t> Turning analog health data into digital formats.</a:t>
            </a:r>
          </a:p>
          <a:p>
            <a:pPr>
              <a:buNone/>
            </a:pPr>
            <a:r>
              <a:rPr lang="en-US" dirty="0"/>
              <a:t>Examples:</a:t>
            </a:r>
          </a:p>
          <a:p>
            <a:pPr marL="171450" indent="-171450"/>
            <a:r>
              <a:rPr lang="en-US" dirty="0"/>
              <a:t>Scanning paper patient records into PDFs.</a:t>
            </a:r>
          </a:p>
          <a:p>
            <a:pPr marL="171450" indent="-171450"/>
            <a:r>
              <a:rPr lang="en-US" dirty="0"/>
              <a:t>Digitizing X-ray films or lab reports for storage in a computer system.</a:t>
            </a:r>
          </a:p>
          <a:p>
            <a:pPr marL="171450" indent="-171450"/>
            <a:r>
              <a:rPr lang="en-US" dirty="0"/>
              <a:t>Entering handwritten data from paper registers (e.g., immunization logs) into Excel.</a:t>
            </a:r>
          </a:p>
          <a:p>
            <a:pPr indent="0">
              <a:buNone/>
            </a:pPr>
            <a:r>
              <a:rPr lang="en-US" dirty="0"/>
              <a:t>Value:</a:t>
            </a:r>
            <a:br>
              <a:rPr lang="en-US" dirty="0"/>
            </a:br>
            <a:r>
              <a:rPr lang="en-US" dirty="0"/>
              <a:t> Makes health data easier to store, retrieve, and share — but doesn't change how care is delivered.</a:t>
            </a:r>
          </a:p>
          <a:p>
            <a:pPr>
              <a:buNone/>
            </a:pPr>
            <a:r>
              <a:rPr lang="en-US" dirty="0"/>
              <a:t> </a:t>
            </a:r>
          </a:p>
          <a:p>
            <a:pPr>
              <a:buNone/>
            </a:pPr>
            <a:r>
              <a:rPr lang="en-US" dirty="0"/>
              <a:t>2. </a:t>
            </a:r>
            <a:r>
              <a:rPr lang="en-US" b="1" dirty="0"/>
              <a:t>Digitalization in Health Systems</a:t>
            </a:r>
          </a:p>
          <a:p>
            <a:pPr>
              <a:buNone/>
            </a:pPr>
            <a:r>
              <a:rPr lang="en-US" dirty="0"/>
              <a:t>What it means:</a:t>
            </a:r>
            <a:br>
              <a:rPr lang="en-US" dirty="0"/>
            </a:br>
            <a:r>
              <a:rPr lang="en-US" dirty="0"/>
              <a:t> Using digital tools to improve existing health service processes.</a:t>
            </a:r>
          </a:p>
          <a:p>
            <a:pPr>
              <a:buNone/>
            </a:pPr>
            <a:r>
              <a:rPr lang="en-US" dirty="0"/>
              <a:t>Examples:</a:t>
            </a:r>
          </a:p>
          <a:p>
            <a:pPr marL="171450" indent="-171450"/>
            <a:r>
              <a:rPr lang="en-US" dirty="0"/>
              <a:t>Replacing paper-based outpatient registers with an electronic medical record (EMR) system.</a:t>
            </a:r>
          </a:p>
          <a:p>
            <a:pPr marL="171450" indent="-171450"/>
            <a:r>
              <a:rPr lang="en-US" dirty="0"/>
              <a:t>Using an app for community health workers to submit patient data instead of reporting on paper.</a:t>
            </a:r>
          </a:p>
          <a:p>
            <a:pPr marL="171450" indent="-171450"/>
            <a:r>
              <a:rPr lang="en-US" dirty="0"/>
              <a:t>Implementing automated stock tracking for medical supplies.</a:t>
            </a:r>
          </a:p>
          <a:p>
            <a:pPr indent="0">
              <a:buNone/>
            </a:pPr>
            <a:r>
              <a:rPr lang="en-US" dirty="0"/>
              <a:t>Value:</a:t>
            </a:r>
            <a:br>
              <a:rPr lang="en-US" dirty="0"/>
            </a:br>
            <a:r>
              <a:rPr lang="en-US" dirty="0"/>
              <a:t> Improves accuracy, speed, and efficiency of routine health system functions — same processes, better tools.</a:t>
            </a:r>
          </a:p>
          <a:p>
            <a:pPr>
              <a:buNone/>
            </a:pPr>
            <a:r>
              <a:rPr lang="en-US" dirty="0"/>
              <a:t> </a:t>
            </a:r>
          </a:p>
          <a:p>
            <a:pPr>
              <a:buNone/>
            </a:pPr>
            <a:r>
              <a:rPr lang="en-US" dirty="0"/>
              <a:t>3. </a:t>
            </a:r>
            <a:r>
              <a:rPr lang="en-US" b="1" dirty="0"/>
              <a:t>Digital Transformation in Health Systems</a:t>
            </a:r>
          </a:p>
          <a:p>
            <a:pPr>
              <a:buNone/>
            </a:pPr>
            <a:r>
              <a:rPr lang="en-US" dirty="0"/>
              <a:t>What it means:</a:t>
            </a:r>
            <a:br>
              <a:rPr lang="en-US" dirty="0"/>
            </a:br>
            <a:r>
              <a:rPr lang="en-US" dirty="0"/>
              <a:t> A strategic overhaul of how care is delivered and health system goals are achieved, using digital technologies.</a:t>
            </a:r>
          </a:p>
          <a:p>
            <a:pPr>
              <a:buNone/>
            </a:pPr>
            <a:r>
              <a:rPr lang="en-US" dirty="0"/>
              <a:t>Examples:</a:t>
            </a:r>
          </a:p>
          <a:p>
            <a:pPr marL="171450" indent="-171450"/>
            <a:r>
              <a:rPr lang="en-US" dirty="0"/>
              <a:t>Redesigning care models to offer telemedicine for rural patients, supported by AI triage tools.</a:t>
            </a:r>
          </a:p>
          <a:p>
            <a:pPr marL="171450" indent="-171450"/>
            <a:r>
              <a:rPr lang="en-US" dirty="0"/>
              <a:t>Integrating climate data with disease surveillance systems to enable early warnings for malaria outbreaks.</a:t>
            </a:r>
          </a:p>
          <a:p>
            <a:pPr marL="171450" indent="-171450"/>
            <a:r>
              <a:rPr lang="en-US" dirty="0"/>
              <a:t>Empowering patients with mobile apps for self-care, digital health IDs, and real-time access to their health data.</a:t>
            </a:r>
          </a:p>
          <a:p>
            <a:pPr marL="171450" indent="-171450"/>
            <a:r>
              <a:rPr lang="en-US" dirty="0"/>
              <a:t>Shifting from reactive, facility-based care to proactive, data-driven population health management.</a:t>
            </a:r>
          </a:p>
          <a:p>
            <a:pPr indent="0">
              <a:buNone/>
            </a:pPr>
            <a:r>
              <a:rPr lang="en-US" dirty="0"/>
              <a:t>Value:</a:t>
            </a:r>
            <a:br>
              <a:rPr lang="en-US" dirty="0"/>
            </a:br>
            <a:r>
              <a:rPr lang="en-US" dirty="0"/>
              <a:t> Transforms how care is conceptualized, delivered, and experienced — with digital at the core of health strategy, leadership, and culture.</a:t>
            </a:r>
          </a:p>
          <a:p>
            <a:pPr marL="0" indent="0">
              <a:buSzPts val="1400"/>
              <a:buNone/>
            </a:pPr>
            <a:endParaRPr lang="en-US" dirty="0"/>
          </a:p>
        </p:txBody>
      </p:sp>
    </p:spTree>
    <p:extLst>
      <p:ext uri="{BB962C8B-B14F-4D97-AF65-F5344CB8AC3E}">
        <p14:creationId xmlns:p14="http://schemas.microsoft.com/office/powerpoint/2010/main" val="175911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2fd5af0ed0b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solidFill>
                  <a:srgbClr val="FF0000"/>
                </a:solidFill>
              </a:rPr>
              <a:t>Customization:    Add images, links and references to your own country policies and strategies. </a:t>
            </a:r>
          </a:p>
        </p:txBody>
      </p:sp>
      <p:sp>
        <p:nvSpPr>
          <p:cNvPr id="552" name="Google Shape;552;g2fd5af0ed0b_1_35: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9DCBC-DFCA-487B-B72A-B955BEF0A77F}" type="slidenum">
              <a:rPr lang="en-US" smtClean="0"/>
              <a:t>2</a:t>
            </a:fld>
            <a:endParaRPr lang="en-US" dirty="0"/>
          </a:p>
        </p:txBody>
      </p:sp>
    </p:spTree>
    <p:extLst>
      <p:ext uri="{BB962C8B-B14F-4D97-AF65-F5344CB8AC3E}">
        <p14:creationId xmlns:p14="http://schemas.microsoft.com/office/powerpoint/2010/main" val="1706093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2fd5af0ed0b_1_63: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g2fd5af0ed0b_1_63:notes"/>
          <p:cNvSpPr txBox="1">
            <a:spLocks noGrp="1"/>
          </p:cNvSpPr>
          <p:nvPr>
            <p:ph type="body" idx="1"/>
          </p:nvPr>
        </p:nvSpPr>
        <p:spPr>
          <a:xfrm>
            <a:off x="701041" y="4415787"/>
            <a:ext cx="5608200" cy="14024700"/>
          </a:xfrm>
          <a:prstGeom prst="rect">
            <a:avLst/>
          </a:prstGeom>
          <a:noFill/>
          <a:ln>
            <a:noFill/>
          </a:ln>
        </p:spPr>
        <p:txBody>
          <a:bodyPr spcFirstLastPara="1" wrap="square" lIns="91425" tIns="45700" rIns="91425" bIns="45700" anchor="t" anchorCtr="0">
            <a:noAutofit/>
          </a:bodyPr>
          <a:lstStyle/>
          <a:p>
            <a:pPr indent="-228600">
              <a:lnSpc>
                <a:spcPct val="150000"/>
              </a:lnSpc>
              <a:spcBef>
                <a:spcPts val="720"/>
              </a:spcBef>
              <a:buSzPts val="1400"/>
              <a:buNone/>
            </a:pPr>
            <a:r>
              <a:rPr lang="en-US" dirty="0"/>
              <a:t>Informatics of one of the core sciences of public health </a:t>
            </a:r>
            <a:endParaRPr lang="en-US" dirty="0">
              <a:solidFill>
                <a:srgbClr val="000000"/>
              </a:solidFill>
              <a:latin typeface="Arial"/>
              <a:ea typeface="Arial"/>
              <a:cs typeface="Arial"/>
            </a:endParaRPr>
          </a:p>
        </p:txBody>
      </p:sp>
      <p:sp>
        <p:nvSpPr>
          <p:cNvPr id="583" name="Google Shape;583;g2fd5af0ed0b_1_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20</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2fd5af0ed0b_1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g2fd5af0ed0b_1_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91" name="Google Shape;591;g2fd5af0ed0b_1_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21</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2fd5af0ed0b_1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g2fd5af0ed0b_1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2fd5af0ed0b_1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g2fd5af0ed0b_1_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9" name="Google Shape;27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2fd5af0ed0b_1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g2fd5af0ed0b_1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3E8D2-2365-2E0C-CE5A-EEEB190D23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F4FFAD-2982-C25A-537F-F8E50D14DFC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8FE6D09-17F4-BF5A-FF17-2EE101F55065}"/>
              </a:ext>
            </a:extLst>
          </p:cNvPr>
          <p:cNvSpPr>
            <a:spLocks noGrp="1"/>
          </p:cNvSpPr>
          <p:nvPr>
            <p:ph type="body" idx="1"/>
          </p:nvPr>
        </p:nvSpPr>
        <p:spPr/>
        <p:txBody>
          <a:bodyPr/>
          <a:lstStyle/>
          <a:p>
            <a:pPr>
              <a:buNone/>
            </a:pPr>
            <a:r>
              <a:rPr lang="en-US" dirty="0">
                <a:solidFill>
                  <a:srgbClr val="FF0000"/>
                </a:solidFill>
                <a:latin typeface="Calibri"/>
                <a:ea typeface="Calibri"/>
                <a:cs typeface="Calibri"/>
              </a:rPr>
              <a:t>// use Ethiopia as an example for Africa //   Ask CDC teams for examples for Asia and South America </a:t>
            </a:r>
          </a:p>
        </p:txBody>
      </p:sp>
    </p:spTree>
    <p:extLst>
      <p:ext uri="{BB962C8B-B14F-4D97-AF65-F5344CB8AC3E}">
        <p14:creationId xmlns:p14="http://schemas.microsoft.com/office/powerpoint/2010/main" val="1914793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2fd5af0ed0b_1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g2fd5af0ed0b_1_1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2fd5af0ed0b_1_1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28</a:t>
            </a:fld>
            <a:endParaRPr sz="1400" b="0" i="0" u="none" strike="noStrike" cap="none" dirty="0">
              <a:solidFill>
                <a:srgbClr val="000000"/>
              </a:solidFill>
              <a:latin typeface="Arial"/>
              <a:ea typeface="Arial"/>
              <a:cs typeface="Arial"/>
              <a:sym typeface="Arial"/>
            </a:endParaRPr>
          </a:p>
        </p:txBody>
      </p:sp>
      <p:sp>
        <p:nvSpPr>
          <p:cNvPr id="638" name="Google Shape;638;g2fd5af0ed0b_1_113:notes"/>
          <p:cNvSpPr>
            <a:spLocks noGrp="1" noRot="1" noChangeAspect="1"/>
          </p:cNvSpPr>
          <p:nvPr>
            <p:ph type="sldImg" idx="2"/>
          </p:nvPr>
        </p:nvSpPr>
        <p:spPr>
          <a:xfrm>
            <a:off x="688975" y="1143000"/>
            <a:ext cx="5476875" cy="30813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39" name="Google Shape;639;g2fd5af0ed0b_1_113:notes"/>
          <p:cNvSpPr txBox="1">
            <a:spLocks noGrp="1"/>
          </p:cNvSpPr>
          <p:nvPr>
            <p:ph type="body" idx="1"/>
          </p:nvPr>
        </p:nvSpPr>
        <p:spPr>
          <a:xfrm>
            <a:off x="685800" y="4400550"/>
            <a:ext cx="5481600" cy="3595800"/>
          </a:xfrm>
          <a:prstGeom prst="rect">
            <a:avLst/>
          </a:prstGeom>
          <a:noFill/>
          <a:ln>
            <a:noFill/>
          </a:ln>
        </p:spPr>
        <p:txBody>
          <a:bodyPr spcFirstLastPara="1" wrap="square" lIns="91425" tIns="45700" rIns="91425" bIns="45700" anchor="ctr" anchorCtr="0">
            <a:noAutofit/>
          </a:bodyPr>
          <a:lstStyle/>
          <a:p>
            <a:pPr marL="457200" lvl="0" indent="-228600" algn="l" rtl="0">
              <a:lnSpc>
                <a:spcPct val="100000"/>
              </a:lnSpc>
              <a:spcBef>
                <a:spcPts val="0"/>
              </a:spcBef>
              <a:spcAft>
                <a:spcPts val="0"/>
              </a:spcAft>
              <a:buSzPts val="1100"/>
              <a:buNone/>
            </a:pPr>
            <a:endParaRPr sz="24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2fd5af0ed0b_1_122: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g2fd5af0ed0b_1_1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0">
          <a:extLst>
            <a:ext uri="{FF2B5EF4-FFF2-40B4-BE49-F238E27FC236}">
              <a16:creationId xmlns:a16="http://schemas.microsoft.com/office/drawing/2014/main" id="{6FB73A3F-2209-03ED-F1FE-541C791DFA63}"/>
            </a:ext>
          </a:extLst>
        </p:cNvPr>
        <p:cNvGrpSpPr/>
        <p:nvPr/>
      </p:nvGrpSpPr>
      <p:grpSpPr>
        <a:xfrm>
          <a:off x="0" y="0"/>
          <a:ext cx="0" cy="0"/>
          <a:chOff x="0" y="0"/>
          <a:chExt cx="0" cy="0"/>
        </a:xfrm>
      </p:grpSpPr>
      <p:sp>
        <p:nvSpPr>
          <p:cNvPr id="2251" name="Google Shape;2251;g2fd5af0ed0b_1_1377:notes">
            <a:extLst>
              <a:ext uri="{FF2B5EF4-FFF2-40B4-BE49-F238E27FC236}">
                <a16:creationId xmlns:a16="http://schemas.microsoft.com/office/drawing/2014/main" id="{DA9C5DDD-E9DA-4660-3AB8-57A8C207BCA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52" name="Google Shape;2252;g2fd5af0ed0b_1_1377:notes">
            <a:extLst>
              <a:ext uri="{FF2B5EF4-FFF2-40B4-BE49-F238E27FC236}">
                <a16:creationId xmlns:a16="http://schemas.microsoft.com/office/drawing/2014/main" id="{0C7AB8C7-68AF-86CC-A51A-F99AA11ABFF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1263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2fd5af0ed0b_1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g2fd5af0ed0b_1_1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2fd5af0ed0b_1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62" name="Google Shape;662;g2fd5af0ed0b_1_134: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2fd5af0ed0b_1_146: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6" name="Google Shape;676;g2fd5af0ed0b_1_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
              <a:t>Next slide on ACDC</a:t>
            </a:r>
            <a:endParaRPr dirty="0"/>
          </a:p>
        </p:txBody>
      </p:sp>
      <p:sp>
        <p:nvSpPr>
          <p:cNvPr id="677" name="Google Shape;677;g2fd5af0ed0b_1_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32</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2fd5af0ed0b_1_354: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4" name="Google Shape;954;g2fd5af0ed0b_1_3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
              <a:t>Suggestions:</a:t>
            </a:r>
            <a:endParaRPr dirty="0"/>
          </a:p>
          <a:p>
            <a:pPr marL="457200" marR="0" lvl="0" indent="-228600" algn="l" rtl="0">
              <a:lnSpc>
                <a:spcPct val="100000"/>
              </a:lnSpc>
              <a:spcBef>
                <a:spcPts val="0"/>
              </a:spcBef>
              <a:spcAft>
                <a:spcPts val="0"/>
              </a:spcAft>
              <a:buClr>
                <a:srgbClr val="000000"/>
              </a:buClr>
              <a:buSzPts val="1400"/>
              <a:buFont typeface="Arial"/>
              <a:buNone/>
            </a:pPr>
            <a:r>
              <a:rPr lang="en"/>
              <a:t>Key demographics</a:t>
            </a:r>
            <a:endParaRPr dirty="0"/>
          </a:p>
          <a:p>
            <a:pPr marL="457200" marR="0" lvl="0" indent="-228600" algn="l" rtl="0">
              <a:lnSpc>
                <a:spcPct val="100000"/>
              </a:lnSpc>
              <a:spcBef>
                <a:spcPts val="0"/>
              </a:spcBef>
              <a:spcAft>
                <a:spcPts val="0"/>
              </a:spcAft>
              <a:buClr>
                <a:srgbClr val="000000"/>
              </a:buClr>
              <a:buSzPts val="1400"/>
              <a:buFont typeface="Arial"/>
              <a:buNone/>
            </a:pPr>
            <a:r>
              <a:rPr lang="en"/>
              <a:t>HIV epidemic profile</a:t>
            </a:r>
            <a:endParaRPr dirty="0"/>
          </a:p>
          <a:p>
            <a:pPr indent="-228600">
              <a:buSzPts val="1400"/>
              <a:buNone/>
            </a:pPr>
            <a:r>
              <a:rPr lang="en"/>
              <a:t>Other disease profiles </a:t>
            </a:r>
          </a:p>
          <a:p>
            <a:pPr marL="457200" marR="0" lvl="0" indent="-228600" algn="l" rtl="0">
              <a:lnSpc>
                <a:spcPct val="100000"/>
              </a:lnSpc>
              <a:spcBef>
                <a:spcPts val="0"/>
              </a:spcBef>
              <a:spcAft>
                <a:spcPts val="0"/>
              </a:spcAft>
              <a:buClr>
                <a:srgbClr val="000000"/>
              </a:buClr>
              <a:buSzPts val="1400"/>
              <a:buFont typeface="Arial"/>
              <a:buNone/>
            </a:pPr>
            <a:r>
              <a:rPr lang="en"/>
              <a:t>ICT/Digital Infrastructure</a:t>
            </a:r>
            <a:endParaRPr dirty="0"/>
          </a:p>
          <a:p>
            <a:pPr marL="457200" marR="0" lvl="0" indent="-228600" algn="l" rtl="0">
              <a:lnSpc>
                <a:spcPct val="100000"/>
              </a:lnSpc>
              <a:spcBef>
                <a:spcPts val="0"/>
              </a:spcBef>
              <a:spcAft>
                <a:spcPts val="0"/>
              </a:spcAft>
              <a:buClr>
                <a:srgbClr val="000000"/>
              </a:buClr>
              <a:buSzPts val="1400"/>
              <a:buFont typeface="Arial"/>
              <a:buNone/>
            </a:pPr>
            <a:r>
              <a:rPr lang="en"/>
              <a:t> </a:t>
            </a: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2fd5af0ed0b_1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1" name="Google Shape;961;g2fd5af0ed0b_1_360: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2fd5af0ed0b_1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solidFill>
                  <a:srgbClr val="FF0000"/>
                </a:solidFill>
              </a:rPr>
              <a:t>//  country-specific information from MoH or M ICT // </a:t>
            </a:r>
            <a:endParaRPr dirty="0">
              <a:solidFill>
                <a:srgbClr val="FF0000"/>
              </a:solidFill>
            </a:endParaRPr>
          </a:p>
        </p:txBody>
      </p:sp>
      <p:sp>
        <p:nvSpPr>
          <p:cNvPr id="968" name="Google Shape;968;g2fd5af0ed0b_1_366: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2fd5af0ed0b_1_3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3" name="Google Shape;973;g2fd5af0ed0b_1_3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600"/>
              </a:spcBef>
              <a:spcAft>
                <a:spcPts val="0"/>
              </a:spcAft>
              <a:buSzPts val="1400"/>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2fd5af0ed0b_1_249:notes"/>
          <p:cNvSpPr>
            <a:spLocks noGrp="1" noRot="1" noChangeAspect="1"/>
          </p:cNvSpPr>
          <p:nvPr>
            <p:ph type="sldImg" idx="2"/>
          </p:nvPr>
        </p:nvSpPr>
        <p:spPr>
          <a:xfrm>
            <a:off x="687388" y="1143000"/>
            <a:ext cx="5481637" cy="3084513"/>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789" name="Google Shape;789;g2fd5af0ed0b_1_249:notes"/>
          <p:cNvSpPr txBox="1">
            <a:spLocks noGrp="1"/>
          </p:cNvSpPr>
          <p:nvPr>
            <p:ph type="body" idx="1"/>
          </p:nvPr>
        </p:nvSpPr>
        <p:spPr>
          <a:xfrm>
            <a:off x="685800" y="4400550"/>
            <a:ext cx="5484900" cy="3598800"/>
          </a:xfrm>
          <a:prstGeom prst="rect">
            <a:avLst/>
          </a:prstGeom>
          <a:noFill/>
          <a:ln>
            <a:noFill/>
          </a:ln>
        </p:spPr>
        <p:txBody>
          <a:bodyPr spcFirstLastPara="1" wrap="square" lIns="91425" tIns="45700" rIns="91425" bIns="45700" anchor="ctr" anchorCtr="0">
            <a:noAutofit/>
          </a:bodyPr>
          <a:lstStyle/>
          <a:p>
            <a:pPr marL="0" indent="0">
              <a:buSzPts val="1400"/>
              <a:buNone/>
            </a:pPr>
            <a:r>
              <a:rPr lang="en-US" dirty="0">
                <a:solidFill>
                  <a:srgbClr val="FF0000"/>
                </a:solidFill>
              </a:rPr>
              <a:t>// This session should take approximately 30 minutes  // </a:t>
            </a:r>
            <a:endParaRPr dirty="0">
              <a:solidFill>
                <a:srgbClr val="FF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solidFill>
                  <a:srgbClr val="FF0000"/>
                </a:solidFill>
                <a:latin typeface="Calibri"/>
                <a:ea typeface="Calibri"/>
                <a:cs typeface="Calibri"/>
              </a:rPr>
              <a:t>//  Are the different stakeholders represented in the room?  If not, why not? //</a:t>
            </a:r>
            <a:r>
              <a:rPr lang="en-US" dirty="0">
                <a:latin typeface="Calibri"/>
                <a:ea typeface="Calibri"/>
                <a:cs typeface="Calibri"/>
              </a:rPr>
              <a:t> </a:t>
            </a:r>
          </a:p>
        </p:txBody>
      </p:sp>
    </p:spTree>
    <p:extLst>
      <p:ext uri="{BB962C8B-B14F-4D97-AF65-F5344CB8AC3E}">
        <p14:creationId xmlns:p14="http://schemas.microsoft.com/office/powerpoint/2010/main" val="5907499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2fd5af0ed0b_1_254: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5" name="Google Shape;795;g2fd5af0ed0b_1_2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sz="1000" b="0" dirty="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indent="-171450">
              <a:buSzPts val="1400"/>
            </a:pPr>
            <a:r>
              <a:rPr lang="en-US" dirty="0">
                <a:solidFill>
                  <a:srgbClr val="FF0000"/>
                </a:solidFill>
              </a:rPr>
              <a:t>Suggest limiting opening remarks to two key players: those hosting the workshop and the ministry of health</a:t>
            </a:r>
            <a:endParaRPr lang="en-US" dirty="0"/>
          </a:p>
          <a:p>
            <a:pPr marL="171450" indent="-171450">
              <a:buSzPts val="1400"/>
            </a:pPr>
            <a:r>
              <a:rPr lang="en-US" dirty="0">
                <a:solidFill>
                  <a:srgbClr val="FF0000"/>
                </a:solidFill>
              </a:rPr>
              <a:t>Identify the speakers before the workshop and provide them with a workshop brief so they can plan their remarks</a:t>
            </a:r>
            <a:endParaRPr lang="en-US" dirty="0"/>
          </a:p>
          <a:p>
            <a:pPr marL="171450" indent="-171450">
              <a:buSzPts val="1400"/>
            </a:pPr>
            <a:r>
              <a:rPr lang="en-US" dirty="0">
                <a:solidFill>
                  <a:srgbClr val="FF0000"/>
                </a:solidFill>
              </a:rPr>
              <a:t>Set time limit for speakers to 10 mins each.  </a:t>
            </a:r>
            <a:endParaRPr lang="en-US" dirty="0"/>
          </a:p>
        </p:txBody>
      </p:sp>
      <p:sp>
        <p:nvSpPr>
          <p:cNvPr id="403" name="Google Shape;40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2fd5af0ed0b_1_268: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0" name="Google Shape;810;g2fd5af0ed0b_1_2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2fd5af0ed0b_1_2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9" name="Google Shape;819;g2fd5af0ed0b_1_2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2fd5af0ed0b_1_2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7" name="Google Shape;827;g2fd5af0ed0b_1_2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g2fd5af0ed0b_1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solidFill>
                  <a:srgbClr val="FF0000"/>
                </a:solidFill>
              </a:rPr>
              <a:t>// This is an example of what a completed ISHO Assessment Heat Map looks like at the baseline i.e. before // </a:t>
            </a:r>
            <a:endParaRPr dirty="0">
              <a:solidFill>
                <a:srgbClr val="FF0000"/>
              </a:solidFill>
            </a:endParaRPr>
          </a:p>
        </p:txBody>
      </p:sp>
      <p:sp>
        <p:nvSpPr>
          <p:cNvPr id="1072" name="Google Shape;1072;g2fd5af0ed0b_1_464: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g2fd5af0ed0b_1_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solidFill>
                  <a:srgbClr val="FF0000"/>
                </a:solidFill>
              </a:rPr>
              <a:t>// This is an example of what a completed ISHO Assessment Heat Map looks like after intervention  i.e. after // </a:t>
            </a:r>
            <a:endParaRPr lang="en-US" dirty="0"/>
          </a:p>
        </p:txBody>
      </p:sp>
      <p:sp>
        <p:nvSpPr>
          <p:cNvPr id="1135" name="Google Shape;1135;g2fd5af0ed0b_1_519: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2fd5af0ed0b_1_3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1" name="Google Shape;851;g2fd5af0ed0b_1_3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lgn="just">
              <a:lnSpc>
                <a:spcPct val="115000"/>
              </a:lnSpc>
              <a:spcBef>
                <a:spcPts val="600"/>
              </a:spcBef>
              <a:buSzPts val="1400"/>
              <a:buNone/>
            </a:pPr>
            <a:r>
              <a:rPr lang="en-US" dirty="0">
                <a:solidFill>
                  <a:srgbClr val="FF0000"/>
                </a:solidFill>
              </a:rPr>
              <a:t>// This is one example of what the site level assessment tool might look like // </a:t>
            </a:r>
            <a:endParaRPr dirty="0">
              <a:solidFill>
                <a:srgbClr val="FF0000"/>
              </a:solidFill>
            </a:endParaRPr>
          </a:p>
        </p:txBody>
      </p:sp>
      <p:sp>
        <p:nvSpPr>
          <p:cNvPr id="852" name="Google Shape;852;g2fd5af0ed0b_1_3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45</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2fd5af0ed0b_1_3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g2fd5af0ed0b_1_3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lgn="just">
              <a:lnSpc>
                <a:spcPct val="114999"/>
              </a:lnSpc>
              <a:spcBef>
                <a:spcPts val="600"/>
              </a:spcBef>
              <a:buNone/>
            </a:pPr>
            <a:r>
              <a:rPr lang="en-US" dirty="0">
                <a:solidFill>
                  <a:srgbClr val="FF0000"/>
                </a:solidFill>
              </a:rPr>
              <a:t>// This is another example of what the site level assessment tool might look like // </a:t>
            </a:r>
          </a:p>
          <a:p>
            <a:pPr marL="0" indent="0" algn="just">
              <a:lnSpc>
                <a:spcPct val="114999"/>
              </a:lnSpc>
              <a:spcBef>
                <a:spcPts val="600"/>
              </a:spcBef>
              <a:buNone/>
            </a:pPr>
            <a:r>
              <a:rPr lang="en-US" dirty="0">
                <a:solidFill>
                  <a:srgbClr val="FF0000"/>
                </a:solidFill>
              </a:rPr>
              <a:t>THIS IS WHAT THE PARTICIPANTS SHOULD PRODUCE BY THE END OF DAY ONE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2fd5af0ed0b_1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solidFill>
                  <a:srgbClr val="FF0000"/>
                </a:solidFill>
              </a:rPr>
              <a:t>// This is an example of what we are working towards – a set of action plans according to the three ISHO pillars // </a:t>
            </a:r>
          </a:p>
          <a:p>
            <a:pPr marL="0" indent="0">
              <a:buNone/>
            </a:pPr>
            <a:r>
              <a:rPr lang="en-US" dirty="0">
                <a:solidFill>
                  <a:srgbClr val="FF0000"/>
                </a:solidFill>
              </a:rPr>
              <a:t>THIS IS WHAT THE PARTICIPANTS SHOULD PRODUCE BY THE END OF THE WEEK</a:t>
            </a:r>
            <a:endParaRPr lang="en-US" dirty="0"/>
          </a:p>
        </p:txBody>
      </p:sp>
      <p:sp>
        <p:nvSpPr>
          <p:cNvPr id="1078" name="Google Shape;1078;g2fd5af0ed0b_1_469: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2fd5af0ed0b_1_383: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8" name="Google Shape;988;g2fd5af0ed0b_1_3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g2fd5af0ed0b_1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solidFill>
                  <a:srgbClr val="FF0000"/>
                </a:solidFill>
              </a:rPr>
              <a:t>//   this is an example from Ethiopia – use as a starting point for a discussion on what has been done  or what needs to be done in your country // </a:t>
            </a:r>
            <a:endParaRPr dirty="0">
              <a:solidFill>
                <a:srgbClr val="FF0000"/>
              </a:solidFill>
            </a:endParaRPr>
          </a:p>
        </p:txBody>
      </p:sp>
      <p:sp>
        <p:nvSpPr>
          <p:cNvPr id="1163" name="Google Shape;1163;g2fd5af0ed0b_1_545: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buSzPts val="1400"/>
              <a:buNone/>
            </a:pPr>
            <a:r>
              <a:rPr lang="en-US" dirty="0">
                <a:solidFill>
                  <a:srgbClr val="FF0000"/>
                </a:solidFill>
              </a:rPr>
              <a:t>Introduce all facilitators – lead and support facilitators – along with their roles during that training i.e. &lt;&lt;facilitator's name&gt;&gt; will be leading the workshop, &lt;&lt;facilitator's name&gt;&gt; will lead workstream 2 on day 2 etc.</a:t>
            </a:r>
            <a:endParaRPr dirty="0"/>
          </a:p>
        </p:txBody>
      </p:sp>
      <p:sp>
        <p:nvSpPr>
          <p:cNvPr id="411" name="Google Shape;4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2fd5af0ed0b_1_5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8" name="Google Shape;1188;g2fd5af0ed0b_1_5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buSzPts val="1400"/>
              <a:buNone/>
            </a:pPr>
            <a:r>
              <a:rPr lang="en-US" dirty="0">
                <a:solidFill>
                  <a:srgbClr val="FF0000"/>
                </a:solidFill>
              </a:rPr>
              <a:t>//  You can use a tool like Mentimeter for this activity – by submitting their answers participants will create a word cloud summarizing the ISHO assessment outcome// </a:t>
            </a:r>
            <a:endParaRPr dirty="0">
              <a:solidFill>
                <a:srgbClr val="FF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a:extLst>
            <a:ext uri="{FF2B5EF4-FFF2-40B4-BE49-F238E27FC236}">
              <a16:creationId xmlns:a16="http://schemas.microsoft.com/office/drawing/2014/main" id="{62EB83BB-B746-A95E-F0C3-A82C7DC84B8D}"/>
            </a:ext>
          </a:extLst>
        </p:cNvPr>
        <p:cNvGrpSpPr/>
        <p:nvPr/>
      </p:nvGrpSpPr>
      <p:grpSpPr>
        <a:xfrm>
          <a:off x="0" y="0"/>
          <a:ext cx="0" cy="0"/>
          <a:chOff x="0" y="0"/>
          <a:chExt cx="0" cy="0"/>
        </a:xfrm>
      </p:grpSpPr>
      <p:sp>
        <p:nvSpPr>
          <p:cNvPr id="1187" name="Google Shape;1187;g2fd5af0ed0b_1_567:notes">
            <a:extLst>
              <a:ext uri="{FF2B5EF4-FFF2-40B4-BE49-F238E27FC236}">
                <a16:creationId xmlns:a16="http://schemas.microsoft.com/office/drawing/2014/main" id="{668DAB80-2C87-C1B0-A471-6AC0BBF711F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8" name="Google Shape;1188;g2fd5af0ed0b_1_567:notes">
            <a:extLst>
              <a:ext uri="{FF2B5EF4-FFF2-40B4-BE49-F238E27FC236}">
                <a16:creationId xmlns:a16="http://schemas.microsoft.com/office/drawing/2014/main" id="{C89669DD-BCAB-3F27-5D91-02A9AC9CB07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0435715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g2fd5af0ed0b_1_5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6" name="Google Shape;1196;g2fd5af0ed0b_1_5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9"/>
        <p:cNvGrpSpPr/>
        <p:nvPr/>
      </p:nvGrpSpPr>
      <p:grpSpPr>
        <a:xfrm>
          <a:off x="0" y="0"/>
          <a:ext cx="0" cy="0"/>
          <a:chOff x="0" y="0"/>
          <a:chExt cx="0" cy="0"/>
        </a:xfrm>
      </p:grpSpPr>
      <p:sp>
        <p:nvSpPr>
          <p:cNvPr id="2100" name="Google Shape;2100;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01" name="Google Shape;210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0"/>
        <p:cNvGrpSpPr/>
        <p:nvPr/>
      </p:nvGrpSpPr>
      <p:grpSpPr>
        <a:xfrm>
          <a:off x="0" y="0"/>
          <a:ext cx="0" cy="0"/>
          <a:chOff x="0" y="0"/>
          <a:chExt cx="0" cy="0"/>
        </a:xfrm>
      </p:grpSpPr>
      <p:sp>
        <p:nvSpPr>
          <p:cNvPr id="2251" name="Google Shape;2251;g2fd5af0ed0b_1_13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buSzPts val="1400"/>
              <a:buNone/>
            </a:pPr>
            <a:r>
              <a:rPr lang="en-US" dirty="0">
                <a:solidFill>
                  <a:srgbClr val="FF0000"/>
                </a:solidFill>
              </a:rPr>
              <a:t>Facilitators:  You will need to have copies of these slides before the workshop for inclusion in this deck. Presentation will be delivered by preselected country representatives. </a:t>
            </a:r>
            <a:endParaRPr dirty="0">
              <a:solidFill>
                <a:srgbClr val="FF0000"/>
              </a:solidFill>
            </a:endParaRPr>
          </a:p>
        </p:txBody>
      </p:sp>
      <p:sp>
        <p:nvSpPr>
          <p:cNvPr id="2252" name="Google Shape;2252;g2fd5af0ed0b_1_13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2fd5af0ed0b_1_13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44" name="Google Shape;2244;g2fd5af0ed0b_1_13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1"/>
        <p:cNvGrpSpPr/>
        <p:nvPr/>
      </p:nvGrpSpPr>
      <p:grpSpPr>
        <a:xfrm>
          <a:off x="0" y="0"/>
          <a:ext cx="0" cy="0"/>
          <a:chOff x="0" y="0"/>
          <a:chExt cx="0" cy="0"/>
        </a:xfrm>
      </p:grpSpPr>
      <p:sp>
        <p:nvSpPr>
          <p:cNvPr id="2932" name="Google Shape;2932;g2fd5af0ed0b_1_2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3" name="Google Shape;2933;g2fd5af0ed0b_1_21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7"/>
        <p:cNvGrpSpPr/>
        <p:nvPr/>
      </p:nvGrpSpPr>
      <p:grpSpPr>
        <a:xfrm>
          <a:off x="0" y="0"/>
          <a:ext cx="0" cy="0"/>
          <a:chOff x="0" y="0"/>
          <a:chExt cx="0" cy="0"/>
        </a:xfrm>
      </p:grpSpPr>
      <p:sp>
        <p:nvSpPr>
          <p:cNvPr id="2258" name="Google Shape;2258;g2fd5af0ed0b_1_13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59" name="Google Shape;2259;g2fd5af0ed0b_1_13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7"/>
        <p:cNvGrpSpPr/>
        <p:nvPr/>
      </p:nvGrpSpPr>
      <p:grpSpPr>
        <a:xfrm>
          <a:off x="0" y="0"/>
          <a:ext cx="0" cy="0"/>
          <a:chOff x="0" y="0"/>
          <a:chExt cx="0" cy="0"/>
        </a:xfrm>
      </p:grpSpPr>
      <p:sp>
        <p:nvSpPr>
          <p:cNvPr id="2938" name="Google Shape;2938;g2fd5af0ed0b_1_2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9" name="Google Shape;2939;g2fd5af0ed0b_1_21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4"/>
        <p:cNvGrpSpPr/>
        <p:nvPr/>
      </p:nvGrpSpPr>
      <p:grpSpPr>
        <a:xfrm>
          <a:off x="0" y="0"/>
          <a:ext cx="0" cy="0"/>
          <a:chOff x="0" y="0"/>
          <a:chExt cx="0" cy="0"/>
        </a:xfrm>
      </p:grpSpPr>
      <p:sp>
        <p:nvSpPr>
          <p:cNvPr id="2265" name="Google Shape;2265;g2fd5af0ed0b_1_13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66" name="Google Shape;2266;g2fd5af0ed0b_1_13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indent="-171450"/>
            <a:r>
              <a:rPr lang="en-US" dirty="0"/>
              <a:t>The aim of this I-LEAD workshop is to help you, as key stakeholders in digital health in our country, develop a high-level action plan for designing or adapting your digital health ecosystem and implementing sustainable digital health systems to scale. </a:t>
            </a:r>
          </a:p>
          <a:p>
            <a:pPr marL="0" indent="0">
              <a:buNone/>
            </a:pPr>
            <a:endParaRPr lang="en-US" dirty="0"/>
          </a:p>
          <a:p>
            <a:pPr marL="171450" indent="-171450"/>
            <a:r>
              <a:rPr lang="en-US" dirty="0"/>
              <a:t>Throughout this week the content presented and activities facilitated will help you – as multi-disciplinary teams – to develop and implement skills that will enable you to efficiently and effectively plan your digital health system ecosystem and implement sustainable digital health interventions. </a:t>
            </a:r>
          </a:p>
          <a:p>
            <a:pPr marL="0" indent="0">
              <a:buNone/>
            </a:pPr>
            <a:endParaRPr lang="en-US" dirty="0"/>
          </a:p>
          <a:p>
            <a:pPr marL="171450" indent="-171450"/>
            <a:r>
              <a:rPr lang="en-US" dirty="0"/>
              <a:t>Today's activity (DAY 1) will focus on helping you reflect on where you, as a country, are with digital health readiness using the ISHO rapid assessment framework and the data you have gathered in preparation for this workshop. </a:t>
            </a:r>
            <a:endParaRPr dirty="0"/>
          </a:p>
        </p:txBody>
      </p:sp>
      <p:sp>
        <p:nvSpPr>
          <p:cNvPr id="135" name="Google Shape;13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3"/>
        <p:cNvGrpSpPr/>
        <p:nvPr/>
      </p:nvGrpSpPr>
      <p:grpSpPr>
        <a:xfrm>
          <a:off x="0" y="0"/>
          <a:ext cx="0" cy="0"/>
          <a:chOff x="0" y="0"/>
          <a:chExt cx="0" cy="0"/>
        </a:xfrm>
      </p:grpSpPr>
      <p:sp>
        <p:nvSpPr>
          <p:cNvPr id="2944" name="Google Shape;2944;g2fd5af0ed0b_1_2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5" name="Google Shape;2945;g2fd5af0ed0b_1_21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p:cNvGrpSpPr/>
        <p:nvPr/>
      </p:nvGrpSpPr>
      <p:grpSpPr>
        <a:xfrm>
          <a:off x="0" y="0"/>
          <a:ext cx="0" cy="0"/>
          <a:chOff x="0" y="0"/>
          <a:chExt cx="0" cy="0"/>
        </a:xfrm>
      </p:grpSpPr>
      <p:sp>
        <p:nvSpPr>
          <p:cNvPr id="2272" name="Google Shape;2272;g2fd5af0ed0b_1_13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73" name="Google Shape;2273;g2fd5af0ed0b_1_13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8"/>
        <p:cNvGrpSpPr/>
        <p:nvPr/>
      </p:nvGrpSpPr>
      <p:grpSpPr>
        <a:xfrm>
          <a:off x="0" y="0"/>
          <a:ext cx="0" cy="0"/>
          <a:chOff x="0" y="0"/>
          <a:chExt cx="0" cy="0"/>
        </a:xfrm>
      </p:grpSpPr>
      <p:sp>
        <p:nvSpPr>
          <p:cNvPr id="2279" name="Google Shape;2279;g2fd5af0ed0b_1_14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0" name="Google Shape;2280;g2fd5af0ed0b_1_14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81" name="Google Shape;2281;g2fd5af0ed0b_1_14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62</a:t>
            </a:fld>
            <a:endParaRP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5"/>
        <p:cNvGrpSpPr/>
        <p:nvPr/>
      </p:nvGrpSpPr>
      <p:grpSpPr>
        <a:xfrm>
          <a:off x="0" y="0"/>
          <a:ext cx="0" cy="0"/>
          <a:chOff x="0" y="0"/>
          <a:chExt cx="0" cy="0"/>
        </a:xfrm>
      </p:grpSpPr>
      <p:sp>
        <p:nvSpPr>
          <p:cNvPr id="2286" name="Google Shape;2286;g2fd5af0ed0b_1_14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87" name="Google Shape;2287;g2fd5af0ed0b_1_14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8"/>
        <p:cNvGrpSpPr/>
        <p:nvPr/>
      </p:nvGrpSpPr>
      <p:grpSpPr>
        <a:xfrm>
          <a:off x="0" y="0"/>
          <a:ext cx="0" cy="0"/>
          <a:chOff x="0" y="0"/>
          <a:chExt cx="0" cy="0"/>
        </a:xfrm>
      </p:grpSpPr>
      <p:sp>
        <p:nvSpPr>
          <p:cNvPr id="2299" name="Google Shape;2299;g2fd5af0ed0b_1_14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00" name="Google Shape;2300;g2fd5af0ed0b_1_14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0">
          <a:extLst>
            <a:ext uri="{FF2B5EF4-FFF2-40B4-BE49-F238E27FC236}">
              <a16:creationId xmlns:a16="http://schemas.microsoft.com/office/drawing/2014/main" id="{F9B4F675-A949-C622-A0DD-F5C961834901}"/>
            </a:ext>
          </a:extLst>
        </p:cNvPr>
        <p:cNvGrpSpPr/>
        <p:nvPr/>
      </p:nvGrpSpPr>
      <p:grpSpPr>
        <a:xfrm>
          <a:off x="0" y="0"/>
          <a:ext cx="0" cy="0"/>
          <a:chOff x="0" y="0"/>
          <a:chExt cx="0" cy="0"/>
        </a:xfrm>
      </p:grpSpPr>
      <p:sp>
        <p:nvSpPr>
          <p:cNvPr id="2251" name="Google Shape;2251;g2fd5af0ed0b_1_1377:notes">
            <a:extLst>
              <a:ext uri="{FF2B5EF4-FFF2-40B4-BE49-F238E27FC236}">
                <a16:creationId xmlns:a16="http://schemas.microsoft.com/office/drawing/2014/main" id="{A534EA3F-20ED-3BC9-CB8E-EAFBD4E42A9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buSzPts val="1400"/>
              <a:buNone/>
            </a:pPr>
            <a:endParaRPr dirty="0">
              <a:solidFill>
                <a:srgbClr val="FF0000"/>
              </a:solidFill>
            </a:endParaRPr>
          </a:p>
        </p:txBody>
      </p:sp>
      <p:sp>
        <p:nvSpPr>
          <p:cNvPr id="2252" name="Google Shape;2252;g2fd5af0ed0b_1_1377:notes">
            <a:extLst>
              <a:ext uri="{FF2B5EF4-FFF2-40B4-BE49-F238E27FC236}">
                <a16:creationId xmlns:a16="http://schemas.microsoft.com/office/drawing/2014/main" id="{ED175E3E-49A3-7B76-90B3-C23CAFF2136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99342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0">
          <a:extLst>
            <a:ext uri="{FF2B5EF4-FFF2-40B4-BE49-F238E27FC236}">
              <a16:creationId xmlns:a16="http://schemas.microsoft.com/office/drawing/2014/main" id="{034CE702-01C4-1BEC-C8CB-E181BA74ADCD}"/>
            </a:ext>
          </a:extLst>
        </p:cNvPr>
        <p:cNvGrpSpPr/>
        <p:nvPr/>
      </p:nvGrpSpPr>
      <p:grpSpPr>
        <a:xfrm>
          <a:off x="0" y="0"/>
          <a:ext cx="0" cy="0"/>
          <a:chOff x="0" y="0"/>
          <a:chExt cx="0" cy="0"/>
        </a:xfrm>
      </p:grpSpPr>
      <p:sp>
        <p:nvSpPr>
          <p:cNvPr id="2251" name="Google Shape;2251;g2fd5af0ed0b_1_1377:notes">
            <a:extLst>
              <a:ext uri="{FF2B5EF4-FFF2-40B4-BE49-F238E27FC236}">
                <a16:creationId xmlns:a16="http://schemas.microsoft.com/office/drawing/2014/main" id="{AD6E8A00-0345-C8B9-0B8B-93D3283DB41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buSzPts val="1400"/>
              <a:buNone/>
            </a:pPr>
            <a:endParaRPr dirty="0">
              <a:solidFill>
                <a:srgbClr val="FF0000"/>
              </a:solidFill>
            </a:endParaRPr>
          </a:p>
        </p:txBody>
      </p:sp>
      <p:sp>
        <p:nvSpPr>
          <p:cNvPr id="2252" name="Google Shape;2252;g2fd5af0ed0b_1_1377:notes">
            <a:extLst>
              <a:ext uri="{FF2B5EF4-FFF2-40B4-BE49-F238E27FC236}">
                <a16:creationId xmlns:a16="http://schemas.microsoft.com/office/drawing/2014/main" id="{29B97A2F-5E41-1F89-8D23-C306BA5697E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77128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0">
          <a:extLst>
            <a:ext uri="{FF2B5EF4-FFF2-40B4-BE49-F238E27FC236}">
              <a16:creationId xmlns:a16="http://schemas.microsoft.com/office/drawing/2014/main" id="{DD42772C-F38D-EDB2-92FC-57C61CA011AF}"/>
            </a:ext>
          </a:extLst>
        </p:cNvPr>
        <p:cNvGrpSpPr/>
        <p:nvPr/>
      </p:nvGrpSpPr>
      <p:grpSpPr>
        <a:xfrm>
          <a:off x="0" y="0"/>
          <a:ext cx="0" cy="0"/>
          <a:chOff x="0" y="0"/>
          <a:chExt cx="0" cy="0"/>
        </a:xfrm>
      </p:grpSpPr>
      <p:sp>
        <p:nvSpPr>
          <p:cNvPr id="2251" name="Google Shape;2251;g2fd5af0ed0b_1_1377:notes">
            <a:extLst>
              <a:ext uri="{FF2B5EF4-FFF2-40B4-BE49-F238E27FC236}">
                <a16:creationId xmlns:a16="http://schemas.microsoft.com/office/drawing/2014/main" id="{A9F8D33F-2E3B-F849-02C8-0CEE4B22F69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buSzPts val="1400"/>
              <a:buNone/>
            </a:pPr>
            <a:endParaRPr dirty="0">
              <a:solidFill>
                <a:srgbClr val="FF0000"/>
              </a:solidFill>
            </a:endParaRPr>
          </a:p>
        </p:txBody>
      </p:sp>
      <p:sp>
        <p:nvSpPr>
          <p:cNvPr id="2252" name="Google Shape;2252;g2fd5af0ed0b_1_1377:notes">
            <a:extLst>
              <a:ext uri="{FF2B5EF4-FFF2-40B4-BE49-F238E27FC236}">
                <a16:creationId xmlns:a16="http://schemas.microsoft.com/office/drawing/2014/main" id="{36E374BD-03BE-1BC7-8F3C-D818D307727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19500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5"/>
        <p:cNvGrpSpPr/>
        <p:nvPr/>
      </p:nvGrpSpPr>
      <p:grpSpPr>
        <a:xfrm>
          <a:off x="0" y="0"/>
          <a:ext cx="0" cy="0"/>
          <a:chOff x="0" y="0"/>
          <a:chExt cx="0" cy="0"/>
        </a:xfrm>
      </p:grpSpPr>
      <p:sp>
        <p:nvSpPr>
          <p:cNvPr id="2976" name="Google Shape;2976;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Upload pre-test on Google or Microsoft Forms or any other online survey tool</a:t>
            </a:r>
          </a:p>
          <a:p>
            <a:pPr marL="0" lvl="0" indent="0" algn="l" rtl="0">
              <a:lnSpc>
                <a:spcPct val="100000"/>
              </a:lnSpc>
              <a:spcBef>
                <a:spcPts val="0"/>
              </a:spcBef>
              <a:spcAft>
                <a:spcPts val="0"/>
              </a:spcAft>
              <a:buSzPts val="1400"/>
              <a:buNone/>
            </a:pPr>
            <a:endParaRPr dirty="0"/>
          </a:p>
        </p:txBody>
      </p:sp>
      <p:sp>
        <p:nvSpPr>
          <p:cNvPr id="2977" name="Google Shape;297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27104-EB9A-6C89-8B7E-3B79A401FE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29B1B8-4BA4-4CEC-3600-B83CDC8878E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F7CEE3C-89AC-D01D-0DD3-117AA9A414E7}"/>
              </a:ext>
            </a:extLst>
          </p:cNvPr>
          <p:cNvSpPr>
            <a:spLocks noGrp="1"/>
          </p:cNvSpPr>
          <p:nvPr>
            <p:ph type="body" idx="1"/>
          </p:nvPr>
        </p:nvSpPr>
        <p:spPr/>
        <p:txBody>
          <a:bodyPr/>
          <a:lstStyle/>
          <a:p>
            <a:pPr>
              <a:buNone/>
            </a:pPr>
            <a:r>
              <a:rPr lang="en-US" dirty="0">
                <a:solidFill>
                  <a:srgbClr val="FF0000"/>
                </a:solidFill>
              </a:rPr>
              <a:t>Link: upload the questions to an online survey tool</a:t>
            </a:r>
            <a:endParaRPr lang="en-US" dirty="0">
              <a:solidFill>
                <a:srgbClr val="FF0000"/>
              </a:solidFill>
              <a:latin typeface="Calibri"/>
              <a:ea typeface="Calibri"/>
              <a:cs typeface="Calibri"/>
            </a:endParaRPr>
          </a:p>
        </p:txBody>
      </p:sp>
    </p:spTree>
    <p:extLst>
      <p:ext uri="{BB962C8B-B14F-4D97-AF65-F5344CB8AC3E}">
        <p14:creationId xmlns:p14="http://schemas.microsoft.com/office/powerpoint/2010/main" val="2037721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None/>
            </a:pPr>
            <a:r>
              <a:rPr lang="en-US" dirty="0"/>
              <a:t>The I-LEAD process has three phases: </a:t>
            </a:r>
            <a:r>
              <a:rPr lang="en-US" dirty="0">
                <a:solidFill>
                  <a:srgbClr val="FF0000"/>
                </a:solidFill>
              </a:rPr>
              <a:t>Slide focused on Phase 2</a:t>
            </a:r>
          </a:p>
          <a:p>
            <a:pPr marL="0" lvl="0" indent="0" algn="l" rtl="0">
              <a:spcBef>
                <a:spcPts val="0"/>
              </a:spcBef>
              <a:spcAft>
                <a:spcPts val="0"/>
              </a:spcAft>
              <a:buNone/>
            </a:pPr>
            <a:endParaRPr dirty="0"/>
          </a:p>
          <a:p>
            <a:pPr marL="228600" indent="-228600">
              <a:buAutoNum type="arabicParenR"/>
            </a:pPr>
            <a:r>
              <a:rPr lang="en-US" dirty="0"/>
              <a:t>Phase 1: pre workshop preparations start with an live virtual introductory session for future participants which focuses on establishing what information/data required to complete the ISHO rapid assessment during Day 1 of the workshop and why, when and how this data will be gathered pre workshop.</a:t>
            </a:r>
          </a:p>
          <a:p>
            <a:pPr marL="228600" indent="-228600">
              <a:buAutoNum type="arabicParenR"/>
            </a:pPr>
            <a:endParaRPr lang="en-US" dirty="0"/>
          </a:p>
          <a:p>
            <a:pPr marL="228600" indent="-228600">
              <a:buAutoNum type="arabicParenR"/>
            </a:pPr>
            <a:r>
              <a:rPr lang="en-US" dirty="0"/>
              <a:t>Phase 2: the I-LEAD workshop itself – of which you are a participant. On DAY 1 of the workshop you will focus on carrying out a rapid ISHO assessment using the data / information that you have all collected about digital health readiness in your various areas of work. The workshop facilitators are here to help you as you work through this process. DAYS 2-5 of the workshop will provide you with skills, and time to test them out through groups activities, that will allow you as a multi-disciplinary group to develop a high level action plan for implementing a strong digital ecosystem comprised on sustainable digital health systems implemented to scale.</a:t>
            </a:r>
          </a:p>
          <a:p>
            <a:pPr marL="228600" indent="-228600">
              <a:buAutoNum type="arabicParenR"/>
            </a:pPr>
            <a:endParaRPr lang="en-US" dirty="0"/>
          </a:p>
          <a:p>
            <a:pPr marL="228600" indent="-228600">
              <a:buAutoNum type="arabicParenR"/>
            </a:pPr>
            <a:r>
              <a:rPr lang="en-US" dirty="0"/>
              <a:t>Phase 3: </a:t>
            </a:r>
            <a:endParaRPr dirty="0"/>
          </a:p>
        </p:txBody>
      </p:sp>
      <p:sp>
        <p:nvSpPr>
          <p:cNvPr id="172" name="Google Shape;17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6" name="Google Shape;7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g2fd5af0ed0b_1_581: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04" name="Google Shape;1204;g2fd5af0ed0b_1_581:notes"/>
          <p:cNvSpPr txBox="1">
            <a:spLocks noGrp="1"/>
          </p:cNvSpPr>
          <p:nvPr>
            <p:ph type="body" idx="1"/>
          </p:nvPr>
        </p:nvSpPr>
        <p:spPr>
          <a:xfrm>
            <a:off x="701676" y="4416426"/>
            <a:ext cx="5607000" cy="4183200"/>
          </a:xfrm>
          <a:prstGeom prst="rect">
            <a:avLst/>
          </a:prstGeom>
          <a:noFill/>
          <a:ln>
            <a:noFill/>
          </a:ln>
        </p:spPr>
        <p:txBody>
          <a:bodyPr spcFirstLastPara="1" wrap="square" lIns="91425" tIns="45700" rIns="91425" bIns="45700" anchor="t" anchorCtr="0">
            <a:noAutofit/>
          </a:bodyPr>
          <a:lstStyle/>
          <a:p>
            <a:pPr indent="-228600">
              <a:buSzPts val="1400"/>
              <a:buNone/>
            </a:pPr>
            <a:r>
              <a:rPr lang="en-US" dirty="0">
                <a:solidFill>
                  <a:srgbClr val="FF0000"/>
                </a:solidFill>
                <a:latin typeface="Times"/>
                <a:ea typeface="Times"/>
                <a:cs typeface="Times"/>
              </a:rPr>
              <a:t>//  Acknowledge the contributions of all the individuals and organizations who have contributed to this knowledge and the countries who have done assessments to date and contributed their learnings back to ILEAD  // </a:t>
            </a:r>
          </a:p>
        </p:txBody>
      </p:sp>
      <p:sp>
        <p:nvSpPr>
          <p:cNvPr id="1205" name="Google Shape;1205;g2fd5af0ed0b_1_581:notes"/>
          <p:cNvSpPr txBox="1"/>
          <p:nvPr/>
        </p:nvSpPr>
        <p:spPr>
          <a:xfrm>
            <a:off x="3970339" y="0"/>
            <a:ext cx="3038400" cy="465000"/>
          </a:xfrm>
          <a:prstGeom prst="rect">
            <a:avLst/>
          </a:prstGeom>
          <a:noFill/>
          <a:ln>
            <a:noFill/>
          </a:ln>
        </p:spPr>
        <p:txBody>
          <a:bodyPr spcFirstLastPara="1" wrap="square" lIns="93150" tIns="46575" rIns="93150" bIns="4657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Calibri"/>
                <a:ea typeface="Calibri"/>
                <a:cs typeface="Calibri"/>
                <a:sym typeface="Calibri"/>
              </a:rPr>
              <a:t>8/26/2024</a:t>
            </a:r>
            <a:endParaRPr sz="1200" b="0" i="0" u="none" strike="noStrike" cap="none" dirty="0">
              <a:solidFill>
                <a:srgbClr val="000000"/>
              </a:solidFill>
              <a:latin typeface="Calibri"/>
              <a:ea typeface="Calibri"/>
              <a:cs typeface="Calibri"/>
              <a:sym typeface="Calibri"/>
            </a:endParaRPr>
          </a:p>
        </p:txBody>
      </p:sp>
      <p:sp>
        <p:nvSpPr>
          <p:cNvPr id="1206" name="Google Shape;1206;g2fd5af0ed0b_1_581:notes"/>
          <p:cNvSpPr txBox="1"/>
          <p:nvPr/>
        </p:nvSpPr>
        <p:spPr>
          <a:xfrm>
            <a:off x="3970339" y="8829675"/>
            <a:ext cx="3038400" cy="46500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Calibri"/>
                <a:ea typeface="Calibri"/>
                <a:cs typeface="Calibri"/>
                <a:sym typeface="Calibri"/>
              </a:rPr>
              <a:t>72</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g2fd5af0ed0b_1_594: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8" name="Google Shape;1218;g2fd5af0ed0b_1_5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a:extLst>
            <a:ext uri="{FF2B5EF4-FFF2-40B4-BE49-F238E27FC236}">
              <a16:creationId xmlns:a16="http://schemas.microsoft.com/office/drawing/2014/main" id="{A0011454-FC41-65BF-250C-F40DE2386E25}"/>
            </a:ext>
          </a:extLst>
        </p:cNvPr>
        <p:cNvGrpSpPr/>
        <p:nvPr/>
      </p:nvGrpSpPr>
      <p:grpSpPr>
        <a:xfrm>
          <a:off x="0" y="0"/>
          <a:ext cx="0" cy="0"/>
          <a:chOff x="0" y="0"/>
          <a:chExt cx="0" cy="0"/>
        </a:xfrm>
      </p:grpSpPr>
      <p:sp>
        <p:nvSpPr>
          <p:cNvPr id="1187" name="Google Shape;1187;g2fd5af0ed0b_1_567:notes">
            <a:extLst>
              <a:ext uri="{FF2B5EF4-FFF2-40B4-BE49-F238E27FC236}">
                <a16:creationId xmlns:a16="http://schemas.microsoft.com/office/drawing/2014/main" id="{44D30421-4287-3E7E-CCA7-EB155ACF0ED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8" name="Google Shape;1188;g2fd5af0ed0b_1_567:notes">
            <a:extLst>
              <a:ext uri="{FF2B5EF4-FFF2-40B4-BE49-F238E27FC236}">
                <a16:creationId xmlns:a16="http://schemas.microsoft.com/office/drawing/2014/main" id="{7DC8352D-AA3D-AE7C-2AC1-CAEB3E7256C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buSzPts val="1400"/>
              <a:buNone/>
            </a:pPr>
            <a:r>
              <a:rPr lang="en-US" dirty="0">
                <a:solidFill>
                  <a:srgbClr val="FF0000"/>
                </a:solidFill>
              </a:rPr>
              <a:t>Slide templates to use as needed </a:t>
            </a:r>
          </a:p>
        </p:txBody>
      </p:sp>
    </p:spTree>
    <p:extLst>
      <p:ext uri="{BB962C8B-B14F-4D97-AF65-F5344CB8AC3E}">
        <p14:creationId xmlns:p14="http://schemas.microsoft.com/office/powerpoint/2010/main" val="5633415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9"/>
        <p:cNvGrpSpPr/>
        <p:nvPr/>
      </p:nvGrpSpPr>
      <p:grpSpPr>
        <a:xfrm>
          <a:off x="0" y="0"/>
          <a:ext cx="0" cy="0"/>
          <a:chOff x="0" y="0"/>
          <a:chExt cx="0" cy="0"/>
        </a:xfrm>
      </p:grpSpPr>
      <p:sp>
        <p:nvSpPr>
          <p:cNvPr id="2440" name="Google Shape;2440;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None/>
            </a:pPr>
            <a:r>
              <a:rPr lang="en-US" dirty="0">
                <a:solidFill>
                  <a:srgbClr val="FF0000"/>
                </a:solidFill>
              </a:rPr>
              <a:t>Slide templates to use as needed </a:t>
            </a:r>
            <a:endParaRPr lang="en-US" dirty="0"/>
          </a:p>
          <a:p>
            <a:pPr marL="0" lvl="0" indent="0" algn="l">
              <a:lnSpc>
                <a:spcPct val="100000"/>
              </a:lnSpc>
              <a:spcBef>
                <a:spcPts val="0"/>
              </a:spcBef>
              <a:spcAft>
                <a:spcPts val="0"/>
              </a:spcAft>
              <a:buSzPts val="1400"/>
              <a:buNone/>
            </a:pPr>
            <a:endParaRPr dirty="0"/>
          </a:p>
        </p:txBody>
      </p:sp>
      <p:sp>
        <p:nvSpPr>
          <p:cNvPr id="2441" name="Google Shape;24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7"/>
        <p:cNvGrpSpPr/>
        <p:nvPr/>
      </p:nvGrpSpPr>
      <p:grpSpPr>
        <a:xfrm>
          <a:off x="0" y="0"/>
          <a:ext cx="0" cy="0"/>
          <a:chOff x="0" y="0"/>
          <a:chExt cx="0" cy="0"/>
        </a:xfrm>
      </p:grpSpPr>
      <p:sp>
        <p:nvSpPr>
          <p:cNvPr id="2138" name="Google Shape;2138;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None/>
            </a:pPr>
            <a:r>
              <a:rPr lang="en-US" dirty="0">
                <a:solidFill>
                  <a:srgbClr val="FF0000"/>
                </a:solidFill>
              </a:rPr>
              <a:t>Slide templates to use as needed </a:t>
            </a:r>
            <a:endParaRPr lang="en-US" dirty="0"/>
          </a:p>
          <a:p>
            <a:pPr marL="0" lvl="0" indent="0" algn="l">
              <a:lnSpc>
                <a:spcPct val="100000"/>
              </a:lnSpc>
              <a:spcBef>
                <a:spcPts val="0"/>
              </a:spcBef>
              <a:spcAft>
                <a:spcPts val="0"/>
              </a:spcAft>
              <a:buSzPts val="1400"/>
              <a:buNone/>
            </a:pPr>
            <a:endParaRPr dirty="0"/>
          </a:p>
        </p:txBody>
      </p:sp>
      <p:sp>
        <p:nvSpPr>
          <p:cNvPr id="2139" name="Google Shape;213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5"/>
        <p:cNvGrpSpPr/>
        <p:nvPr/>
      </p:nvGrpSpPr>
      <p:grpSpPr>
        <a:xfrm>
          <a:off x="0" y="0"/>
          <a:ext cx="0" cy="0"/>
          <a:chOff x="0" y="0"/>
          <a:chExt cx="0" cy="0"/>
        </a:xfrm>
      </p:grpSpPr>
      <p:sp>
        <p:nvSpPr>
          <p:cNvPr id="2456" name="Google Shape;2456;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None/>
            </a:pPr>
            <a:r>
              <a:rPr lang="en-US" dirty="0">
                <a:solidFill>
                  <a:srgbClr val="FF0000"/>
                </a:solidFill>
              </a:rPr>
              <a:t>Slide templates to use as needed </a:t>
            </a:r>
            <a:endParaRPr lang="en-US" dirty="0"/>
          </a:p>
          <a:p>
            <a:pPr marL="0" lvl="0" indent="0" algn="l">
              <a:lnSpc>
                <a:spcPct val="100000"/>
              </a:lnSpc>
              <a:spcBef>
                <a:spcPts val="0"/>
              </a:spcBef>
              <a:spcAft>
                <a:spcPts val="0"/>
              </a:spcAft>
              <a:buSzPts val="1400"/>
              <a:buNone/>
            </a:pPr>
            <a:endParaRPr dirty="0"/>
          </a:p>
        </p:txBody>
      </p:sp>
      <p:sp>
        <p:nvSpPr>
          <p:cNvPr id="2457" name="Google Shape;245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482B2-EF27-A882-D495-D751121BFF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4C7240-0020-36CE-F969-11ED2937533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9A7B0BA-87AD-3785-9C21-4B443872981C}"/>
              </a:ext>
            </a:extLst>
          </p:cNvPr>
          <p:cNvSpPr>
            <a:spLocks noGrp="1"/>
          </p:cNvSpPr>
          <p:nvPr>
            <p:ph type="body" idx="1"/>
          </p:nvPr>
        </p:nvSpPr>
        <p:spPr/>
        <p:txBody>
          <a:bodyPr/>
          <a:lstStyle/>
          <a:p>
            <a:pPr>
              <a:buNone/>
            </a:pPr>
            <a:r>
              <a:rPr lang="en-US" dirty="0">
                <a:latin typeface="Calibri"/>
                <a:ea typeface="Calibri"/>
                <a:cs typeface="Calibri"/>
              </a:rPr>
              <a:t> </a:t>
            </a:r>
          </a:p>
        </p:txBody>
      </p:sp>
    </p:spTree>
    <p:extLst>
      <p:ext uri="{BB962C8B-B14F-4D97-AF65-F5344CB8AC3E}">
        <p14:creationId xmlns:p14="http://schemas.microsoft.com/office/powerpoint/2010/main" val="2709755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latin typeface="Calibri"/>
              <a:ea typeface="Calibri"/>
              <a:cs typeface="Calibri"/>
            </a:endParaRPr>
          </a:p>
        </p:txBody>
      </p:sp>
    </p:spTree>
    <p:extLst>
      <p:ext uri="{BB962C8B-B14F-4D97-AF65-F5344CB8AC3E}">
        <p14:creationId xmlns:p14="http://schemas.microsoft.com/office/powerpoint/2010/main" val="14603020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794710"/>
            <a:ext cx="6858000" cy="1309858"/>
          </a:xfrm>
        </p:spPr>
        <p:txBody>
          <a:bodyPr anchor="b"/>
          <a:lstStyle>
            <a:lvl1pPr algn="ctr">
              <a:defRPr sz="4500">
                <a:latin typeface="Arial" panose="020B0604020202020204" pitchFamily="34" charset="0"/>
                <a:cs typeface="Arial" panose="020B0604020202020204" pitchFamily="34" charset="0"/>
              </a:defRPr>
            </a:lvl1pPr>
          </a:lstStyle>
          <a:p>
            <a:r>
              <a:rPr lang="en-US" dirty="0"/>
              <a:t>Click to edit Master title style</a:t>
            </a:r>
          </a:p>
        </p:txBody>
      </p:sp>
      <p:pic>
        <p:nvPicPr>
          <p:cNvPr id="4" name="Google Shape;427;p4">
            <a:extLst>
              <a:ext uri="{FF2B5EF4-FFF2-40B4-BE49-F238E27FC236}">
                <a16:creationId xmlns:a16="http://schemas.microsoft.com/office/drawing/2014/main" id="{76544F33-2E76-900A-3C62-AC38FDA0BA11}"/>
              </a:ext>
            </a:extLst>
          </p:cNvPr>
          <p:cNvPicPr preferRelativeResize="0"/>
          <p:nvPr userDrawn="1"/>
        </p:nvPicPr>
        <p:blipFill rotWithShape="1">
          <a:blip r:embed="rId3">
            <a:alphaModFix/>
          </a:blip>
          <a:srcRect/>
          <a:stretch/>
        </p:blipFill>
        <p:spPr>
          <a:xfrm>
            <a:off x="7007290" y="3752923"/>
            <a:ext cx="1609530" cy="566531"/>
          </a:xfrm>
          <a:prstGeom prst="rect">
            <a:avLst/>
          </a:prstGeom>
          <a:noFill/>
          <a:ln>
            <a:noFill/>
          </a:ln>
        </p:spPr>
      </p:pic>
      <p:sp>
        <p:nvSpPr>
          <p:cNvPr id="6" name="Subtitle 2">
            <a:extLst>
              <a:ext uri="{FF2B5EF4-FFF2-40B4-BE49-F238E27FC236}">
                <a16:creationId xmlns:a16="http://schemas.microsoft.com/office/drawing/2014/main" id="{2F6688F1-9898-745B-E34D-E7B0040EBB18}"/>
              </a:ext>
            </a:extLst>
          </p:cNvPr>
          <p:cNvSpPr>
            <a:spLocks noGrp="1"/>
          </p:cNvSpPr>
          <p:nvPr>
            <p:ph type="subTitle" idx="1"/>
          </p:nvPr>
        </p:nvSpPr>
        <p:spPr>
          <a:xfrm>
            <a:off x="1143000" y="3274147"/>
            <a:ext cx="6858000" cy="40413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912796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287FA-52CD-7D9C-228C-6A00D0B87CC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7C57D37-EB46-08CE-8E47-C0706D3E432F}"/>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1BD331-2D48-78E4-B7F4-22AED0A677A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20F8387-5219-08F0-8708-C4AE5A5187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F3C93E-A819-7BE2-381C-A24A1E86F41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pic>
        <p:nvPicPr>
          <p:cNvPr id="7" name="Picture 6">
            <a:extLst>
              <a:ext uri="{FF2B5EF4-FFF2-40B4-BE49-F238E27FC236}">
                <a16:creationId xmlns:a16="http://schemas.microsoft.com/office/drawing/2014/main" id="{88A59788-BC95-7B10-AABF-1C5981343545}"/>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140752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0716-7F73-80C6-2EDF-990DC41CFD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2556E3-085C-4418-8B21-21ED955AFEB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8E0A8D-1420-902F-14D2-C210B7AE08B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CD3758-9DF7-6B47-A4E3-5B4D047E8EDC}"/>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39DB1E2-6C5D-A1F1-4295-D65A9136EE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CBAB86-C786-E00D-ACF6-2A5AED8060B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pic>
        <p:nvPicPr>
          <p:cNvPr id="8" name="Picture 7">
            <a:extLst>
              <a:ext uri="{FF2B5EF4-FFF2-40B4-BE49-F238E27FC236}">
                <a16:creationId xmlns:a16="http://schemas.microsoft.com/office/drawing/2014/main" id="{D1BBA06C-55AF-715A-6933-D0E1E01C0268}"/>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4246984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9128B-BD20-8395-07F5-D86B3EF889D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3942E6-1467-4207-46A4-01F86D8EF01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94719FB-8F53-839E-E2D8-B1191D68143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B60A3D-7E89-4341-A89E-ECDF5C19CFF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E7950E4-B7B4-8E4D-1400-9F2243C98E5B}"/>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BB6DB8-12BF-2F34-1D75-DB6775AF72AE}"/>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E7C935BB-90CE-7050-E4C0-4DD125362D3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0097BDB-A046-AD2D-E7FB-3CAE66B9EDB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pic>
        <p:nvPicPr>
          <p:cNvPr id="10" name="Picture 9">
            <a:extLst>
              <a:ext uri="{FF2B5EF4-FFF2-40B4-BE49-F238E27FC236}">
                <a16:creationId xmlns:a16="http://schemas.microsoft.com/office/drawing/2014/main" id="{F86C6A6A-2980-A677-5F75-BF1BD29E4161}"/>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2849664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F08EB-8A36-A64E-E31A-7640FD3245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B8D530-0937-2440-1433-B5E8A508E793}"/>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038F1A77-A2E0-4A5C-40CB-87D2413381C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59DE620-1DDE-EBD9-3AA1-E7F66EE2036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pic>
        <p:nvPicPr>
          <p:cNvPr id="6" name="Picture 5">
            <a:extLst>
              <a:ext uri="{FF2B5EF4-FFF2-40B4-BE49-F238E27FC236}">
                <a16:creationId xmlns:a16="http://schemas.microsoft.com/office/drawing/2014/main" id="{2D154034-322D-B468-2C6B-F0E738D45E32}"/>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1913846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A7852F-FAA5-0A60-9D26-E92DB35BBA00}"/>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1641ABAF-A81F-A999-6179-E92255FD835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11F70BA-913B-ADA7-D5F5-885755E6292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pic>
        <p:nvPicPr>
          <p:cNvPr id="5" name="Picture 4">
            <a:extLst>
              <a:ext uri="{FF2B5EF4-FFF2-40B4-BE49-F238E27FC236}">
                <a16:creationId xmlns:a16="http://schemas.microsoft.com/office/drawing/2014/main" id="{285464A4-7276-4E74-2E0C-2C3EB8D8DAFC}"/>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2067230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17B18-253F-0218-B2EF-B422040E871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58EC41D-5516-E3C7-1BCB-58D165811A5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864A2F-38E8-CC0C-13BD-B2F72CC7324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271A8C1-7B13-3E65-729E-AFD6941ABA6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45B0FD92-282C-11EB-3F25-EAEAB3C750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3F1043-B05F-8A06-4A12-EDF4DEDC89E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pic>
        <p:nvPicPr>
          <p:cNvPr id="8" name="Picture 7">
            <a:extLst>
              <a:ext uri="{FF2B5EF4-FFF2-40B4-BE49-F238E27FC236}">
                <a16:creationId xmlns:a16="http://schemas.microsoft.com/office/drawing/2014/main" id="{67E44127-AC8C-2438-DEE6-5BAB734F2F7B}"/>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1181138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0D97F-7B0D-736D-B3FC-DC060995038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3EF7B4D-C7D7-4E39-2FE2-0E500881C26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0B649369-3C81-5BF0-9CDD-523C0159A42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2C96D15-1BEB-0610-AAEA-DA8C065BA29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21210AB-FFA9-A6B3-3D80-A4BF7B3B89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A75E5B-0401-2AB9-8BAE-B6DF0B93F1E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pic>
        <p:nvPicPr>
          <p:cNvPr id="8" name="Picture 7">
            <a:extLst>
              <a:ext uri="{FF2B5EF4-FFF2-40B4-BE49-F238E27FC236}">
                <a16:creationId xmlns:a16="http://schemas.microsoft.com/office/drawing/2014/main" id="{D654C795-D221-5B51-77F3-B655826DA370}"/>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400287045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mmary 2">
  <p:cSld name="Summary 2">
    <p:bg>
      <p:bgPr>
        <a:solidFill>
          <a:schemeClr val="lt1"/>
        </a:solidFill>
        <a:effectLst/>
      </p:bgPr>
    </p:bg>
    <p:spTree>
      <p:nvGrpSpPr>
        <p:cNvPr id="1" name="Shape 17"/>
        <p:cNvGrpSpPr/>
        <p:nvPr/>
      </p:nvGrpSpPr>
      <p:grpSpPr>
        <a:xfrm>
          <a:off x="0" y="0"/>
          <a:ext cx="0" cy="0"/>
          <a:chOff x="0" y="0"/>
          <a:chExt cx="0" cy="0"/>
        </a:xfrm>
      </p:grpSpPr>
      <p:sp>
        <p:nvSpPr>
          <p:cNvPr id="23" name="Google Shape;23;p18"/>
          <p:cNvSpPr txBox="1">
            <a:spLocks noGrp="1"/>
          </p:cNvSpPr>
          <p:nvPr>
            <p:ph type="title"/>
          </p:nvPr>
        </p:nvSpPr>
        <p:spPr>
          <a:xfrm>
            <a:off x="445770" y="77156"/>
            <a:ext cx="8155200" cy="126030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3300"/>
              <a:buFont typeface="Franklin Gothic"/>
              <a:buNone/>
              <a:defRPr sz="3300" b="1" i="0">
                <a:latin typeface="Franklin Gothic"/>
                <a:ea typeface="Franklin Gothic"/>
                <a:cs typeface="Franklin Gothic"/>
                <a:sym typeface="Franklin Gothic"/>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18"/>
          <p:cNvSpPr txBox="1">
            <a:spLocks noGrp="1"/>
          </p:cNvSpPr>
          <p:nvPr>
            <p:ph type="body" idx="1"/>
          </p:nvPr>
        </p:nvSpPr>
        <p:spPr>
          <a:xfrm>
            <a:off x="2743200" y="1711506"/>
            <a:ext cx="5857800" cy="2774400"/>
          </a:xfrm>
          <a:prstGeom prst="rect">
            <a:avLst/>
          </a:prstGeom>
          <a:noFill/>
          <a:ln>
            <a:noFill/>
          </a:ln>
        </p:spPr>
        <p:txBody>
          <a:bodyPr spcFirstLastPara="1" wrap="square" lIns="0" tIns="171450" rIns="0" bIns="0" anchor="t" anchorCtr="0">
            <a:normAutofit/>
          </a:bodyPr>
          <a:lstStyle>
            <a:lvl1pPr marL="457200" lvl="0" indent="-323850" algn="l">
              <a:lnSpc>
                <a:spcPct val="90000"/>
              </a:lnSpc>
              <a:spcBef>
                <a:spcPts val="1400"/>
              </a:spcBef>
              <a:spcAft>
                <a:spcPts val="0"/>
              </a:spcAft>
              <a:buClr>
                <a:schemeClr val="dk1"/>
              </a:buClr>
              <a:buSzPts val="1500"/>
              <a:buFont typeface="Arial"/>
              <a:buChar char="•"/>
              <a:defRPr sz="1500"/>
            </a:lvl1pPr>
            <a:lvl2pPr marL="914400" lvl="1" indent="-323850" algn="l">
              <a:lnSpc>
                <a:spcPct val="90000"/>
              </a:lnSpc>
              <a:spcBef>
                <a:spcPts val="1400"/>
              </a:spcBef>
              <a:spcAft>
                <a:spcPts val="0"/>
              </a:spcAft>
              <a:buClr>
                <a:schemeClr val="dk1"/>
              </a:buClr>
              <a:buSzPts val="1500"/>
              <a:buChar char="•"/>
              <a:defRPr sz="1500"/>
            </a:lvl2pPr>
            <a:lvl3pPr marL="1371600" lvl="2" indent="-323850" algn="l">
              <a:lnSpc>
                <a:spcPct val="90000"/>
              </a:lnSpc>
              <a:spcBef>
                <a:spcPts val="1400"/>
              </a:spcBef>
              <a:spcAft>
                <a:spcPts val="0"/>
              </a:spcAft>
              <a:buClr>
                <a:schemeClr val="dk1"/>
              </a:buClr>
              <a:buSzPts val="1500"/>
              <a:buChar char="•"/>
              <a:defRPr sz="1500"/>
            </a:lvl3pPr>
            <a:lvl4pPr marL="1828800" lvl="3" indent="-323850" algn="l">
              <a:lnSpc>
                <a:spcPct val="90000"/>
              </a:lnSpc>
              <a:spcBef>
                <a:spcPts val="1400"/>
              </a:spcBef>
              <a:spcAft>
                <a:spcPts val="0"/>
              </a:spcAft>
              <a:buClr>
                <a:schemeClr val="dk1"/>
              </a:buClr>
              <a:buSzPts val="1500"/>
              <a:buChar char="•"/>
              <a:defRPr sz="1500"/>
            </a:lvl4pPr>
            <a:lvl5pPr marL="2286000" lvl="4" indent="-323850" algn="l">
              <a:lnSpc>
                <a:spcPct val="90000"/>
              </a:lnSpc>
              <a:spcBef>
                <a:spcPts val="1400"/>
              </a:spcBef>
              <a:spcAft>
                <a:spcPts val="0"/>
              </a:spcAft>
              <a:buClr>
                <a:schemeClr val="dk1"/>
              </a:buClr>
              <a:buSzPts val="1500"/>
              <a:buChar char="•"/>
              <a:defRPr sz="1500"/>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25" name="Google Shape;25;p18"/>
          <p:cNvSpPr txBox="1">
            <a:spLocks noGrp="1"/>
          </p:cNvSpPr>
          <p:nvPr>
            <p:ph type="sldNum" idx="12"/>
          </p:nvPr>
        </p:nvSpPr>
        <p:spPr>
          <a:xfrm>
            <a:off x="445770" y="4749165"/>
            <a:ext cx="392400" cy="186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dirty="0">
              <a:latin typeface="Libre Franklin"/>
              <a:ea typeface="Libre Franklin"/>
              <a:cs typeface="Libre Franklin"/>
              <a:sym typeface="Libre Franklin"/>
            </a:endParaRPr>
          </a:p>
        </p:txBody>
      </p:sp>
      <p:sp>
        <p:nvSpPr>
          <p:cNvPr id="26" name="Google Shape;26;p18"/>
          <p:cNvSpPr txBox="1">
            <a:spLocks noGrp="1"/>
          </p:cNvSpPr>
          <p:nvPr>
            <p:ph type="dt" idx="10"/>
          </p:nvPr>
        </p:nvSpPr>
        <p:spPr>
          <a:xfrm>
            <a:off x="850236" y="4749165"/>
            <a:ext cx="984900" cy="186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Tree>
    <p:extLst>
      <p:ext uri="{BB962C8B-B14F-4D97-AF65-F5344CB8AC3E}">
        <p14:creationId xmlns:p14="http://schemas.microsoft.com/office/powerpoint/2010/main" val="270576612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794710"/>
            <a:ext cx="6858000" cy="1309858"/>
          </a:xfrm>
        </p:spPr>
        <p:txBody>
          <a:bodyPr anchor="b"/>
          <a:lstStyle>
            <a:lvl1pPr algn="ctr">
              <a:defRPr sz="4500">
                <a:latin typeface="Arial" panose="020B0604020202020204" pitchFamily="34" charset="0"/>
                <a:cs typeface="Arial" panose="020B0604020202020204" pitchFamily="34" charset="0"/>
              </a:defRPr>
            </a:lvl1pPr>
          </a:lstStyle>
          <a:p>
            <a:r>
              <a:rPr lang="en-US" dirty="0"/>
              <a:t>Click to edit Master title style</a:t>
            </a:r>
          </a:p>
        </p:txBody>
      </p:sp>
      <p:pic>
        <p:nvPicPr>
          <p:cNvPr id="4" name="Google Shape;427;p4">
            <a:extLst>
              <a:ext uri="{FF2B5EF4-FFF2-40B4-BE49-F238E27FC236}">
                <a16:creationId xmlns:a16="http://schemas.microsoft.com/office/drawing/2014/main" id="{76544F33-2E76-900A-3C62-AC38FDA0BA11}"/>
              </a:ext>
            </a:extLst>
          </p:cNvPr>
          <p:cNvPicPr preferRelativeResize="0"/>
          <p:nvPr userDrawn="1"/>
        </p:nvPicPr>
        <p:blipFill rotWithShape="1">
          <a:blip r:embed="rId3">
            <a:alphaModFix/>
          </a:blip>
          <a:srcRect/>
          <a:stretch/>
        </p:blipFill>
        <p:spPr>
          <a:xfrm>
            <a:off x="7007290" y="3752923"/>
            <a:ext cx="1609530" cy="566531"/>
          </a:xfrm>
          <a:prstGeom prst="rect">
            <a:avLst/>
          </a:prstGeom>
          <a:noFill/>
          <a:ln>
            <a:noFill/>
          </a:ln>
        </p:spPr>
      </p:pic>
      <p:sp>
        <p:nvSpPr>
          <p:cNvPr id="6" name="Subtitle 2">
            <a:extLst>
              <a:ext uri="{FF2B5EF4-FFF2-40B4-BE49-F238E27FC236}">
                <a16:creationId xmlns:a16="http://schemas.microsoft.com/office/drawing/2014/main" id="{2F6688F1-9898-745B-E34D-E7B0040EBB18}"/>
              </a:ext>
            </a:extLst>
          </p:cNvPr>
          <p:cNvSpPr>
            <a:spLocks noGrp="1"/>
          </p:cNvSpPr>
          <p:nvPr>
            <p:ph type="subTitle" idx="1"/>
          </p:nvPr>
        </p:nvSpPr>
        <p:spPr>
          <a:xfrm>
            <a:off x="1143000" y="3274147"/>
            <a:ext cx="6858000" cy="40413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92648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Graphics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563372" cy="1171235"/>
          </a:xfrm>
        </p:spPr>
        <p:txBody>
          <a:bodyPr>
            <a:normAutofit/>
          </a:bodyPr>
          <a:lstStyle>
            <a:lvl1pPr>
              <a:defRPr sz="30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1634647"/>
            <a:ext cx="7563372" cy="2752595"/>
          </a:xfrm>
        </p:spPr>
        <p:txBody>
          <a:bodyPr/>
          <a:lstStyle>
            <a:lvl1pPr>
              <a:defRPr sz="1500">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27143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ex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418009"/>
            <a:ext cx="7478822" cy="1125140"/>
          </a:xfrm>
        </p:spPr>
        <p:txBody>
          <a:bodyPr anchor="b">
            <a:normAutofit/>
          </a:bodyPr>
          <a:lstStyle>
            <a:lvl1pPr>
              <a:defRPr sz="3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1775565"/>
            <a:ext cx="7483584" cy="2686833"/>
          </a:xfrm>
        </p:spPr>
        <p:txBody>
          <a:bodyPr>
            <a:normAutofit/>
          </a:bodyPr>
          <a:lstStyle>
            <a:lvl1pPr marL="257175" indent="-257175">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5383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Graphics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9802" y="273844"/>
            <a:ext cx="7036497" cy="815921"/>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4" name="Content Placeholder 3"/>
          <p:cNvSpPr>
            <a:spLocks noGrp="1"/>
          </p:cNvSpPr>
          <p:nvPr>
            <p:ph sz="half" idx="2"/>
          </p:nvPr>
        </p:nvSpPr>
        <p:spPr>
          <a:xfrm>
            <a:off x="1709802" y="1369219"/>
            <a:ext cx="7036496" cy="2924078"/>
          </a:xfrm>
        </p:spPr>
        <p:txBody>
          <a:bodyPr>
            <a:normAutofit/>
          </a:bodyPr>
          <a:lstStyle>
            <a:lvl1pPr marL="0" indent="0">
              <a:buNone/>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970551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Graphics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8318" y="501253"/>
            <a:ext cx="4612302" cy="1070731"/>
          </a:xfrm>
        </p:spPr>
        <p:txBody>
          <a:bodyPr/>
          <a:lstStyle>
            <a:lvl1pPr>
              <a:defRPr>
                <a:solidFill>
                  <a:schemeClr val="bg1"/>
                </a:solidFill>
              </a:defRPr>
            </a:lvl1pPr>
          </a:lstStyle>
          <a:p>
            <a:r>
              <a:rPr lang="en-US" dirty="0"/>
              <a:t>Click to edit Master title style</a:t>
            </a:r>
          </a:p>
        </p:txBody>
      </p:sp>
      <p:sp>
        <p:nvSpPr>
          <p:cNvPr id="4" name="Content Placeholder 3"/>
          <p:cNvSpPr>
            <a:spLocks noGrp="1"/>
          </p:cNvSpPr>
          <p:nvPr>
            <p:ph sz="half" idx="2"/>
          </p:nvPr>
        </p:nvSpPr>
        <p:spPr>
          <a:xfrm>
            <a:off x="498319" y="1878806"/>
            <a:ext cx="8069484" cy="26963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8962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621442"/>
            <a:ext cx="7886700" cy="2297906"/>
          </a:xfrm>
        </p:spPr>
        <p:txBody>
          <a:bodyPr>
            <a:normAutofit/>
          </a:bodyPr>
          <a:lstStyle>
            <a:lvl1pPr>
              <a:defRPr sz="45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D34BC570-32EE-9BD5-CAAF-1E22347003FF}"/>
              </a:ext>
            </a:extLst>
          </p:cNvPr>
          <p:cNvSpPr>
            <a:spLocks noGrp="1"/>
          </p:cNvSpPr>
          <p:nvPr>
            <p:ph type="body" idx="1"/>
          </p:nvPr>
        </p:nvSpPr>
        <p:spPr>
          <a:xfrm>
            <a:off x="648495" y="3443216"/>
            <a:ext cx="4490308" cy="887659"/>
          </a:xfrm>
        </p:spPr>
        <p:txBody>
          <a:bodyPr vert="horz" lIns="91440" tIns="45720" rIns="91440" bIns="45720" rtlCol="0" anchor="t">
            <a:normAutofit/>
          </a:bodyPr>
          <a:lstStyle/>
          <a:p>
            <a:endParaRPr lang="en-US" sz="1950" kern="1200" dirty="0">
              <a:solidFill>
                <a:schemeClr val="tx1">
                  <a:lumMod val="95000"/>
                  <a:lumOff val="5000"/>
                </a:schemeClr>
              </a:solidFill>
              <a:latin typeface="+mn-lt"/>
              <a:ea typeface="+mn-ea"/>
              <a:cs typeface="+mn-cs"/>
            </a:endParaRPr>
          </a:p>
        </p:txBody>
      </p:sp>
    </p:spTree>
    <p:extLst>
      <p:ext uri="{BB962C8B-B14F-4D97-AF65-F5344CB8AC3E}">
        <p14:creationId xmlns:p14="http://schemas.microsoft.com/office/powerpoint/2010/main" val="3359824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i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F0617A3-8148-D2AC-9FE5-3441CE4EFE48}"/>
              </a:ext>
            </a:extLst>
          </p:cNvPr>
          <p:cNvSpPr>
            <a:spLocks noGrp="1"/>
          </p:cNvSpPr>
          <p:nvPr>
            <p:ph type="title"/>
          </p:nvPr>
        </p:nvSpPr>
        <p:spPr>
          <a:xfrm>
            <a:off x="2067002" y="649554"/>
            <a:ext cx="5009996" cy="2139553"/>
          </a:xfrm>
        </p:spPr>
        <p:txBody>
          <a:bodyPr>
            <a:normAutofit/>
          </a:bodyPr>
          <a:lstStyle>
            <a:lvl1pPr>
              <a:defRPr sz="4500">
                <a:latin typeface="Arial" panose="020B0604020202020204" pitchFamily="34" charset="0"/>
                <a:cs typeface="Arial" panose="020B0604020202020204" pitchFamily="34" charset="0"/>
              </a:defRPr>
            </a:lvl1pPr>
          </a:lstStyle>
          <a:p>
            <a:pPr algn="ctr"/>
            <a:endParaRPr lang="en-US" dirty="0"/>
          </a:p>
        </p:txBody>
      </p:sp>
      <p:sp>
        <p:nvSpPr>
          <p:cNvPr id="6" name="Text Placeholder 2">
            <a:extLst>
              <a:ext uri="{FF2B5EF4-FFF2-40B4-BE49-F238E27FC236}">
                <a16:creationId xmlns:a16="http://schemas.microsoft.com/office/drawing/2014/main" id="{374B038B-B1D8-1FC4-365E-8695D9DFA604}"/>
              </a:ext>
            </a:extLst>
          </p:cNvPr>
          <p:cNvSpPr>
            <a:spLocks noGrp="1"/>
          </p:cNvSpPr>
          <p:nvPr>
            <p:ph type="body" idx="1"/>
          </p:nvPr>
        </p:nvSpPr>
        <p:spPr>
          <a:xfrm>
            <a:off x="2067002" y="2884505"/>
            <a:ext cx="5009996" cy="1125140"/>
          </a:xfrm>
        </p:spPr>
        <p:txBody>
          <a:bodyPr>
            <a:normAutofit/>
          </a:bodyPr>
          <a:lstStyle>
            <a:lvl1pPr marL="0" indent="0">
              <a:buNone/>
              <a:defRPr sz="1800">
                <a:latin typeface="Arial" panose="020B0604020202020204" pitchFamily="34" charset="0"/>
                <a:cs typeface="Arial" panose="020B0604020202020204" pitchFamily="34" charset="0"/>
              </a:defRPr>
            </a:lvl1pPr>
          </a:lstStyle>
          <a:p>
            <a:pPr algn="ctr"/>
            <a:endParaRPr lang="en-US" dirty="0"/>
          </a:p>
        </p:txBody>
      </p:sp>
    </p:spTree>
    <p:extLst>
      <p:ext uri="{BB962C8B-B14F-4D97-AF65-F5344CB8AC3E}">
        <p14:creationId xmlns:p14="http://schemas.microsoft.com/office/powerpoint/2010/main" val="2775520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C9BE6-C644-1E47-F15A-31F0A970F13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6C66764-230A-C541-19E4-7E6071DAA42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8A9B7AA-43C1-8D23-7412-F5FDD8ABD59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1CD91FF-1CE9-E2F9-9754-CCC5AAFF0B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1583FB-BF01-707D-F7EA-5F47B94406D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pic>
        <p:nvPicPr>
          <p:cNvPr id="7" name="Picture 6">
            <a:extLst>
              <a:ext uri="{FF2B5EF4-FFF2-40B4-BE49-F238E27FC236}">
                <a16:creationId xmlns:a16="http://schemas.microsoft.com/office/drawing/2014/main" id="{EAC950BD-82A8-BB8D-5759-E270FC7CC5E6}"/>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1143950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17F85-E3EF-B4CE-CBAD-69680E047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B086D-CAE8-5795-DEF3-BE4E3AB38A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F060D-5BAC-F389-9CF8-B5079508685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B8E6C4E-D0AE-9885-8505-93AB9D9C75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130554-E6C5-2EAF-999D-5C602FB0BB2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pic>
        <p:nvPicPr>
          <p:cNvPr id="7" name="Picture 6">
            <a:extLst>
              <a:ext uri="{FF2B5EF4-FFF2-40B4-BE49-F238E27FC236}">
                <a16:creationId xmlns:a16="http://schemas.microsoft.com/office/drawing/2014/main" id="{83C1F85A-E6CC-9ACF-FFF3-26DA23BC561F}"/>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361769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9.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445078"/>
            <a:ext cx="7886700" cy="31876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93D3C61-168B-4C86-BC48-90227B76FE5F}" type="datetimeFigureOut">
              <a:rPr lang="en-US" smtClean="0"/>
              <a:t>10/28/2025</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15AB0F6-6FAC-4E76-8141-234B2643931E}" type="slidenum">
              <a:rPr lang="en-US" smtClean="0"/>
              <a:t>‹#›</a:t>
            </a:fld>
            <a:endParaRPr lang="en-US" dirty="0"/>
          </a:p>
        </p:txBody>
      </p:sp>
    </p:spTree>
    <p:extLst>
      <p:ext uri="{BB962C8B-B14F-4D97-AF65-F5344CB8AC3E}">
        <p14:creationId xmlns:p14="http://schemas.microsoft.com/office/powerpoint/2010/main" val="324923187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Ls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806B-7E4C-BA8A-DF65-214490F03A3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9A9CA0-B4C0-2BB5-4D3A-1049B2E3F69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2523B1-843D-9FC5-C2B4-9A9C9BA696A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endParaRPr lang="en-US" dirty="0"/>
          </a:p>
        </p:txBody>
      </p:sp>
      <p:sp>
        <p:nvSpPr>
          <p:cNvPr id="5" name="Footer Placeholder 4">
            <a:extLst>
              <a:ext uri="{FF2B5EF4-FFF2-40B4-BE49-F238E27FC236}">
                <a16:creationId xmlns:a16="http://schemas.microsoft.com/office/drawing/2014/main" id="{87E2F8A1-416D-D203-FFAA-A19F6025C98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3E5ACCB3-8AFF-87C7-8421-0795088A236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pPr marL="0" lvl="0" indent="0" algn="r" rtl="0">
              <a:spcBef>
                <a:spcPts val="0"/>
              </a:spcBef>
              <a:spcAft>
                <a:spcPts val="0"/>
              </a:spcAft>
              <a:buNone/>
            </a:pPr>
            <a:fld id="{00000000-1234-1234-1234-123412341234}" type="slidenum">
              <a:rPr lang="en" smtClean="0"/>
              <a:t>‹#›</a:t>
            </a:fld>
            <a:endParaRPr lang="en" dirty="0"/>
          </a:p>
        </p:txBody>
      </p:sp>
      <p:pic>
        <p:nvPicPr>
          <p:cNvPr id="7" name="Picture 6">
            <a:extLst>
              <a:ext uri="{FF2B5EF4-FFF2-40B4-BE49-F238E27FC236}">
                <a16:creationId xmlns:a16="http://schemas.microsoft.com/office/drawing/2014/main" id="{F7502016-1D90-29F9-4718-BA3397431647}"/>
              </a:ext>
            </a:extLst>
          </p:cNvPr>
          <p:cNvPicPr>
            <a:picLocks noChangeAspect="1"/>
          </p:cNvPicPr>
          <p:nvPr/>
        </p:nvPicPr>
        <p:blipFill>
          <a:blip r:embed="rId13"/>
          <a:stretch>
            <a:fillRect/>
          </a:stretch>
        </p:blipFill>
        <p:spPr>
          <a:xfrm>
            <a:off x="7955178" y="0"/>
            <a:ext cx="1188823" cy="411516"/>
          </a:xfrm>
          <a:prstGeom prst="rect">
            <a:avLst/>
          </a:prstGeom>
        </p:spPr>
      </p:pic>
    </p:spTree>
    <p:extLst>
      <p:ext uri="{BB962C8B-B14F-4D97-AF65-F5344CB8AC3E}">
        <p14:creationId xmlns:p14="http://schemas.microsoft.com/office/powerpoint/2010/main" val="305873544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path.box.com/s/dmn85ary82kfba8gs6imetzq2wbgwqpq"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9.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8.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12.png"/></Relationships>
</file>

<file path=ppt/slides/_rels/slide69.xml.rels><?xml version="1.0" encoding="UTF-8" standalone="yes"?>
<Relationships xmlns="http://schemas.openxmlformats.org/package/2006/relationships"><Relationship Id="rId3" Type="http://schemas.openxmlformats.org/officeDocument/2006/relationships/hyperlink" Target="https://path.box.com/s/ve2wudlqp2y4cm9cmbozgq2fhpn69wyw" TargetMode="External"/><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0.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4.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7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5.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7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6.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1">
          <a:extLst>
            <a:ext uri="{FF2B5EF4-FFF2-40B4-BE49-F238E27FC236}">
              <a16:creationId xmlns:a16="http://schemas.microsoft.com/office/drawing/2014/main" id="{67B598F8-10A6-4BAF-53DE-E264D41389D5}"/>
            </a:ext>
          </a:extLst>
        </p:cNvPr>
        <p:cNvGrpSpPr/>
        <p:nvPr/>
      </p:nvGrpSpPr>
      <p:grpSpPr>
        <a:xfrm>
          <a:off x="0" y="0"/>
          <a:ext cx="0" cy="0"/>
          <a:chOff x="0" y="0"/>
          <a:chExt cx="0" cy="0"/>
        </a:xfrm>
      </p:grpSpPr>
      <p:sp>
        <p:nvSpPr>
          <p:cNvPr id="422" name="Google Shape;422;p4">
            <a:extLst>
              <a:ext uri="{FF2B5EF4-FFF2-40B4-BE49-F238E27FC236}">
                <a16:creationId xmlns:a16="http://schemas.microsoft.com/office/drawing/2014/main" id="{F7351F67-7CBE-0BCC-AFF9-C23D3FFBD240}"/>
              </a:ext>
            </a:extLst>
          </p:cNvPr>
          <p:cNvSpPr txBox="1">
            <a:spLocks noGrp="1"/>
          </p:cNvSpPr>
          <p:nvPr>
            <p:ph type="title"/>
          </p:nvPr>
        </p:nvSpPr>
        <p:spPr>
          <a:xfrm>
            <a:off x="445770" y="77156"/>
            <a:ext cx="8469525" cy="1224582"/>
          </a:xfrm>
          <a:prstGeom prst="rect">
            <a:avLst/>
          </a:prstGeom>
          <a:noFill/>
          <a:ln>
            <a:noFill/>
          </a:ln>
        </p:spPr>
        <p:txBody>
          <a:bodyPr spcFirstLastPara="1" wrap="square" lIns="0" tIns="0" rIns="0" bIns="0" anchor="ctr" anchorCtr="0">
            <a:noAutofit/>
          </a:bodyPr>
          <a:lstStyle/>
          <a:p>
            <a:pPr>
              <a:buSzPts val="3000"/>
            </a:pPr>
            <a:r>
              <a:rPr lang="en" sz="3000">
                <a:latin typeface="Arial"/>
              </a:rPr>
              <a:t>I-LEAD WORKSHOP </a:t>
            </a:r>
            <a:br>
              <a:rPr lang="en" sz="3000">
                <a:latin typeface="Arial"/>
              </a:rPr>
            </a:br>
            <a:r>
              <a:rPr lang="en" sz="3000">
                <a:latin typeface="Arial"/>
              </a:rPr>
              <a:t>Facilitator Notes </a:t>
            </a:r>
            <a:endParaRPr dirty="0">
              <a:latin typeface="Arial"/>
            </a:endParaRPr>
          </a:p>
        </p:txBody>
      </p:sp>
      <p:grpSp>
        <p:nvGrpSpPr>
          <p:cNvPr id="423" name="Google Shape;423;p4">
            <a:extLst>
              <a:ext uri="{FF2B5EF4-FFF2-40B4-BE49-F238E27FC236}">
                <a16:creationId xmlns:a16="http://schemas.microsoft.com/office/drawing/2014/main" id="{11F762E0-61D1-3F6D-7485-997C466F434E}"/>
              </a:ext>
            </a:extLst>
          </p:cNvPr>
          <p:cNvGrpSpPr/>
          <p:nvPr/>
        </p:nvGrpSpPr>
        <p:grpSpPr>
          <a:xfrm rot="5400000" flipH="1">
            <a:off x="0" y="2925099"/>
            <a:ext cx="2219420" cy="2219419"/>
            <a:chOff x="0" y="12289"/>
            <a:chExt cx="3550" cy="3551"/>
          </a:xfrm>
        </p:grpSpPr>
        <p:sp>
          <p:nvSpPr>
            <p:cNvPr id="424" name="Google Shape;424;p4">
              <a:extLst>
                <a:ext uri="{FF2B5EF4-FFF2-40B4-BE49-F238E27FC236}">
                  <a16:creationId xmlns:a16="http://schemas.microsoft.com/office/drawing/2014/main" id="{868A598B-49F8-138F-0DCA-1328BC1089BC}"/>
                </a:ext>
              </a:extLst>
            </p:cNvPr>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Libre Franklin"/>
                <a:ea typeface="Libre Franklin"/>
                <a:cs typeface="Libre Franklin"/>
                <a:sym typeface="Libre Franklin"/>
              </a:endParaRPr>
            </a:p>
          </p:txBody>
        </p:sp>
        <p:sp>
          <p:nvSpPr>
            <p:cNvPr id="425" name="Google Shape;425;p4">
              <a:extLst>
                <a:ext uri="{FF2B5EF4-FFF2-40B4-BE49-F238E27FC236}">
                  <a16:creationId xmlns:a16="http://schemas.microsoft.com/office/drawing/2014/main" id="{AF954E88-826F-B90A-ED06-437C6E80BD05}"/>
                </a:ext>
              </a:extLst>
            </p:cNvPr>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Libre Franklin"/>
                <a:ea typeface="Libre Franklin"/>
                <a:cs typeface="Libre Franklin"/>
                <a:sym typeface="Libre Franklin"/>
              </a:endParaRPr>
            </a:p>
          </p:txBody>
        </p:sp>
        <p:sp>
          <p:nvSpPr>
            <p:cNvPr id="426" name="Google Shape;426;p4">
              <a:extLst>
                <a:ext uri="{FF2B5EF4-FFF2-40B4-BE49-F238E27FC236}">
                  <a16:creationId xmlns:a16="http://schemas.microsoft.com/office/drawing/2014/main" id="{0A8EF416-7F3A-87BE-FCB3-4190A8BC71A2}"/>
                </a:ext>
              </a:extLst>
            </p:cNvPr>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Libre Franklin"/>
                <a:ea typeface="Libre Franklin"/>
                <a:cs typeface="Libre Franklin"/>
                <a:sym typeface="Libre Franklin"/>
              </a:endParaRPr>
            </a:p>
          </p:txBody>
        </p:sp>
      </p:grpSp>
      <p:sp>
        <p:nvSpPr>
          <p:cNvPr id="428" name="Google Shape;428;p4">
            <a:extLst>
              <a:ext uri="{FF2B5EF4-FFF2-40B4-BE49-F238E27FC236}">
                <a16:creationId xmlns:a16="http://schemas.microsoft.com/office/drawing/2014/main" id="{B3EA7163-2C0A-9144-EBE0-91AEDCBAAE11}"/>
              </a:ext>
            </a:extLst>
          </p:cNvPr>
          <p:cNvSpPr/>
          <p:nvPr/>
        </p:nvSpPr>
        <p:spPr>
          <a:xfrm>
            <a:off x="5412" y="1189110"/>
            <a:ext cx="9136499" cy="395358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algn="ctr">
              <a:buSzPts val="1400"/>
            </a:pPr>
            <a:r>
              <a:rPr lang="en-US" dirty="0">
                <a:solidFill>
                  <a:schemeClr val="lt1"/>
                </a:solidFill>
                <a:latin typeface="Libre Franklin"/>
                <a:ea typeface="Libre Franklin"/>
                <a:cs typeface="Libre Franklin"/>
              </a:rPr>
              <a:t>This </a:t>
            </a:r>
            <a:endParaRPr sz="1400" b="0" i="0" u="none" strike="noStrike" cap="none" dirty="0">
              <a:solidFill>
                <a:schemeClr val="lt1"/>
              </a:solidFill>
              <a:latin typeface="Libre Franklin"/>
              <a:ea typeface="Libre Franklin"/>
              <a:cs typeface="Libre Franklin"/>
              <a:sym typeface="Libre Franklin"/>
            </a:endParaRPr>
          </a:p>
        </p:txBody>
      </p:sp>
      <p:sp>
        <p:nvSpPr>
          <p:cNvPr id="2" name="TextBox 1">
            <a:extLst>
              <a:ext uri="{FF2B5EF4-FFF2-40B4-BE49-F238E27FC236}">
                <a16:creationId xmlns:a16="http://schemas.microsoft.com/office/drawing/2014/main" id="{8B87FFC4-67F7-2374-212B-6A2BC52CF444}"/>
              </a:ext>
            </a:extLst>
          </p:cNvPr>
          <p:cNvSpPr txBox="1"/>
          <p:nvPr/>
        </p:nvSpPr>
        <p:spPr>
          <a:xfrm>
            <a:off x="446689" y="1445592"/>
            <a:ext cx="8151025"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This is the master slide-deck for DAY ONE of the I-LEAD Workshop for facilitators. It is intended to make the process of preparing and conducting the workshop easier, and the decks are designed to be customizable to your context.  </a:t>
            </a:r>
          </a:p>
          <a:p>
            <a:endParaRPr lang="en-US" dirty="0"/>
          </a:p>
          <a:p>
            <a:r>
              <a:rPr lang="en-US" dirty="0"/>
              <a:t>Make a copy of this deck to keep as a backup.  </a:t>
            </a:r>
          </a:p>
          <a:p>
            <a:endParaRPr lang="en-US" dirty="0"/>
          </a:p>
          <a:p>
            <a:r>
              <a:rPr lang="en-US" dirty="0"/>
              <a:t>Throughout the deck you will see facilitator instructions written in </a:t>
            </a:r>
            <a:r>
              <a:rPr lang="en-US" dirty="0">
                <a:solidFill>
                  <a:srgbClr val="FF0000"/>
                </a:solidFill>
              </a:rPr>
              <a:t>red text on the slides</a:t>
            </a:r>
            <a:r>
              <a:rPr lang="en-US" dirty="0"/>
              <a:t>.  The intent is that you replace this text with relevant details specific to your workshop. You will also find </a:t>
            </a:r>
            <a:r>
              <a:rPr lang="en-US" dirty="0">
                <a:solidFill>
                  <a:srgbClr val="FF0000"/>
                </a:solidFill>
              </a:rPr>
              <a:t>instructions and helpful guidance in red text </a:t>
            </a:r>
            <a:r>
              <a:rPr lang="en-US" dirty="0"/>
              <a:t>in the speaker notes, along with a more comprehensive explanation of the content on the slides.</a:t>
            </a:r>
          </a:p>
          <a:p>
            <a:r>
              <a:rPr lang="en-US" dirty="0"/>
              <a:t>  </a:t>
            </a:r>
          </a:p>
          <a:p>
            <a:r>
              <a:rPr lang="en-US" dirty="0"/>
              <a:t>The </a:t>
            </a:r>
            <a:r>
              <a:rPr lang="en-US" dirty="0">
                <a:solidFill>
                  <a:srgbClr val="FF0000"/>
                </a:solidFill>
              </a:rPr>
              <a:t>red text in the speaker notes</a:t>
            </a:r>
            <a:r>
              <a:rPr lang="en-US" dirty="0"/>
              <a:t> should be removed when you are ready to share the final deck with the workshop participants. </a:t>
            </a:r>
          </a:p>
        </p:txBody>
      </p:sp>
    </p:spTree>
    <p:extLst>
      <p:ext uri="{BB962C8B-B14F-4D97-AF65-F5344CB8AC3E}">
        <p14:creationId xmlns:p14="http://schemas.microsoft.com/office/powerpoint/2010/main" val="1047449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F90CF-3C96-D52F-9433-6C87F0A21262}"/>
              </a:ext>
            </a:extLst>
          </p:cNvPr>
          <p:cNvSpPr>
            <a:spLocks noGrp="1"/>
          </p:cNvSpPr>
          <p:nvPr>
            <p:ph type="title" idx="4294967295"/>
          </p:nvPr>
        </p:nvSpPr>
        <p:spPr>
          <a:xfrm>
            <a:off x="536380" y="341047"/>
            <a:ext cx="6686550" cy="1169987"/>
          </a:xfrm>
        </p:spPr>
        <p:txBody>
          <a:bodyPr>
            <a:normAutofit fontScale="90000"/>
          </a:bodyPr>
          <a:lstStyle/>
          <a:p>
            <a:r>
              <a:rPr lang="en-US" dirty="0"/>
              <a:t>What engagement rules would you propose for this workshop? Here are some examples…</a:t>
            </a:r>
          </a:p>
        </p:txBody>
      </p:sp>
      <p:sp>
        <p:nvSpPr>
          <p:cNvPr id="3" name="Text Placeholder 2">
            <a:extLst>
              <a:ext uri="{FF2B5EF4-FFF2-40B4-BE49-F238E27FC236}">
                <a16:creationId xmlns:a16="http://schemas.microsoft.com/office/drawing/2014/main" id="{31A48FE4-3804-8208-BAAA-DED676CE78C7}"/>
              </a:ext>
            </a:extLst>
          </p:cNvPr>
          <p:cNvSpPr>
            <a:spLocks noGrp="1"/>
          </p:cNvSpPr>
          <p:nvPr>
            <p:ph idx="4294967295"/>
          </p:nvPr>
        </p:nvSpPr>
        <p:spPr>
          <a:xfrm>
            <a:off x="536380" y="1701534"/>
            <a:ext cx="7562850" cy="2752725"/>
          </a:xfrm>
        </p:spPr>
        <p:txBody>
          <a:bodyPr>
            <a:normAutofit/>
          </a:bodyPr>
          <a:lstStyle/>
          <a:p>
            <a:r>
              <a:rPr lang="en-US" sz="2200" dirty="0"/>
              <a:t>Active listening </a:t>
            </a:r>
          </a:p>
          <a:p>
            <a:r>
              <a:rPr lang="en-US" sz="2200" dirty="0"/>
              <a:t>Keep laptops and phones away </a:t>
            </a:r>
          </a:p>
          <a:p>
            <a:r>
              <a:rPr lang="en-US" sz="2200" dirty="0"/>
              <a:t>What else?</a:t>
            </a:r>
          </a:p>
          <a:p>
            <a:r>
              <a:rPr lang="en-US" sz="2200" dirty="0"/>
              <a:t>…</a:t>
            </a:r>
          </a:p>
          <a:p>
            <a:r>
              <a:rPr lang="en-US" sz="2200" dirty="0"/>
              <a:t>…</a:t>
            </a:r>
          </a:p>
          <a:p>
            <a:r>
              <a:rPr lang="en-US" sz="2200" dirty="0"/>
              <a:t>…</a:t>
            </a:r>
          </a:p>
        </p:txBody>
      </p:sp>
    </p:spTree>
    <p:extLst>
      <p:ext uri="{BB962C8B-B14F-4D97-AF65-F5344CB8AC3E}">
        <p14:creationId xmlns:p14="http://schemas.microsoft.com/office/powerpoint/2010/main" val="2145173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66A06-7D03-236F-C3E9-CF2A79C9E2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BB8BC-D40D-3F8B-D3F0-2EB217C5A909}"/>
              </a:ext>
            </a:extLst>
          </p:cNvPr>
          <p:cNvSpPr>
            <a:spLocks noGrp="1"/>
          </p:cNvSpPr>
          <p:nvPr>
            <p:ph type="title" idx="4294967295"/>
          </p:nvPr>
        </p:nvSpPr>
        <p:spPr>
          <a:xfrm>
            <a:off x="396077" y="313757"/>
            <a:ext cx="7562850" cy="1169987"/>
          </a:xfrm>
        </p:spPr>
        <p:txBody>
          <a:bodyPr/>
          <a:lstStyle/>
          <a:p>
            <a:r>
              <a:rPr lang="en-US" dirty="0"/>
              <a:t>Ice-breaker: "Safe spaces"</a:t>
            </a:r>
          </a:p>
        </p:txBody>
      </p:sp>
      <p:sp>
        <p:nvSpPr>
          <p:cNvPr id="3" name="Text Placeholder 2">
            <a:extLst>
              <a:ext uri="{FF2B5EF4-FFF2-40B4-BE49-F238E27FC236}">
                <a16:creationId xmlns:a16="http://schemas.microsoft.com/office/drawing/2014/main" id="{1828725D-6C5F-956A-92EC-EC7F5B2EB51E}"/>
              </a:ext>
            </a:extLst>
          </p:cNvPr>
          <p:cNvSpPr>
            <a:spLocks noGrp="1"/>
          </p:cNvSpPr>
          <p:nvPr>
            <p:ph idx="4294967295"/>
          </p:nvPr>
        </p:nvSpPr>
        <p:spPr>
          <a:xfrm>
            <a:off x="396077" y="1674244"/>
            <a:ext cx="7562850" cy="2752725"/>
          </a:xfrm>
        </p:spPr>
        <p:txBody>
          <a:bodyPr>
            <a:normAutofit/>
          </a:bodyPr>
          <a:lstStyle/>
          <a:p>
            <a:pPr marL="133350" indent="0">
              <a:buNone/>
            </a:pPr>
            <a:r>
              <a:rPr lang="en-US" sz="2200" dirty="0"/>
              <a:t>Write it down</a:t>
            </a:r>
            <a:endParaRPr lang="en-US" dirty="0"/>
          </a:p>
          <a:p>
            <a:r>
              <a:rPr lang="en-US" sz="2200" dirty="0"/>
              <a:t>One paper: your </a:t>
            </a:r>
            <a:r>
              <a:rPr lang="en-US" sz="2200" b="1" dirty="0"/>
              <a:t>job title</a:t>
            </a:r>
            <a:endParaRPr lang="en-US" b="1" dirty="0"/>
          </a:p>
          <a:p>
            <a:r>
              <a:rPr lang="en-US" sz="2200" dirty="0"/>
              <a:t>Another paper: </a:t>
            </a:r>
            <a:r>
              <a:rPr lang="en-US" sz="2200" b="1" dirty="0"/>
              <a:t>what you bring</a:t>
            </a:r>
            <a:r>
              <a:rPr lang="en-US" sz="2200" dirty="0"/>
              <a:t> to the discussion (skills, perspectives, experience)</a:t>
            </a:r>
            <a:endParaRPr lang="en-US" dirty="0"/>
          </a:p>
          <a:p>
            <a:endParaRPr lang="en-US" sz="2200" dirty="0"/>
          </a:p>
          <a:p>
            <a:endParaRPr lang="en-US" sz="2200" dirty="0"/>
          </a:p>
          <a:p>
            <a:endParaRPr lang="en-US" dirty="0"/>
          </a:p>
        </p:txBody>
      </p:sp>
    </p:spTree>
    <p:extLst>
      <p:ext uri="{BB962C8B-B14F-4D97-AF65-F5344CB8AC3E}">
        <p14:creationId xmlns:p14="http://schemas.microsoft.com/office/powerpoint/2010/main" val="4101582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78">
          <a:extLst>
            <a:ext uri="{FF2B5EF4-FFF2-40B4-BE49-F238E27FC236}">
              <a16:creationId xmlns:a16="http://schemas.microsoft.com/office/drawing/2014/main" id="{77A6C8B9-10CB-42A1-EE14-9A97752659B0}"/>
            </a:ext>
          </a:extLst>
        </p:cNvPr>
        <p:cNvGrpSpPr/>
        <p:nvPr/>
      </p:nvGrpSpPr>
      <p:grpSpPr>
        <a:xfrm>
          <a:off x="0" y="0"/>
          <a:ext cx="0" cy="0"/>
          <a:chOff x="0" y="0"/>
          <a:chExt cx="0" cy="0"/>
        </a:xfrm>
      </p:grpSpPr>
      <p:sp>
        <p:nvSpPr>
          <p:cNvPr id="2979" name="Google Shape;2979;p15">
            <a:extLst>
              <a:ext uri="{FF2B5EF4-FFF2-40B4-BE49-F238E27FC236}">
                <a16:creationId xmlns:a16="http://schemas.microsoft.com/office/drawing/2014/main" id="{F80728D8-0682-8FBE-3A8A-46E82D762DF3}"/>
              </a:ext>
            </a:extLst>
          </p:cNvPr>
          <p:cNvSpPr txBox="1">
            <a:spLocks noGrp="1"/>
          </p:cNvSpPr>
          <p:nvPr>
            <p:ph type="ctrTitle" idx="4294967295"/>
          </p:nvPr>
        </p:nvSpPr>
        <p:spPr>
          <a:xfrm>
            <a:off x="369712" y="1088063"/>
            <a:ext cx="4822825" cy="1738312"/>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2100"/>
              <a:buFont typeface="Calibri"/>
              <a:buNone/>
            </a:pPr>
            <a:r>
              <a:rPr lang="en" sz="4200" b="1">
                <a:latin typeface="Arial"/>
                <a:ea typeface="Arial"/>
                <a:cs typeface="Arial"/>
                <a:sym typeface="Arial"/>
              </a:rPr>
              <a:t>PRE-TEST</a:t>
            </a:r>
            <a:endParaRPr sz="4200" dirty="0">
              <a:latin typeface="Arial"/>
              <a:ea typeface="Arial"/>
              <a:cs typeface="Arial"/>
              <a:sym typeface="Arial"/>
            </a:endParaRPr>
          </a:p>
        </p:txBody>
      </p:sp>
      <p:sp>
        <p:nvSpPr>
          <p:cNvPr id="2980" name="Google Shape;2980;p15">
            <a:extLst>
              <a:ext uri="{FF2B5EF4-FFF2-40B4-BE49-F238E27FC236}">
                <a16:creationId xmlns:a16="http://schemas.microsoft.com/office/drawing/2014/main" id="{C6BEAB30-0F40-4C11-F5BE-EC15B689A862}"/>
              </a:ext>
            </a:extLst>
          </p:cNvPr>
          <p:cNvSpPr txBox="1">
            <a:spLocks noGrp="1"/>
          </p:cNvSpPr>
          <p:nvPr>
            <p:ph type="subTitle" idx="4294967295"/>
          </p:nvPr>
        </p:nvSpPr>
        <p:spPr>
          <a:xfrm>
            <a:off x="369712" y="3782050"/>
            <a:ext cx="2395538" cy="863600"/>
          </a:xfrm>
          <a:prstGeom prst="rect">
            <a:avLst/>
          </a:prstGeom>
          <a:noFill/>
          <a:ln>
            <a:noFill/>
          </a:ln>
        </p:spPr>
        <p:txBody>
          <a:bodyPr spcFirstLastPara="1" wrap="square" lIns="68575" tIns="34275" rIns="68575" bIns="34275" anchor="t" anchorCtr="0">
            <a:normAutofit lnSpcReduction="10000"/>
          </a:bodyPr>
          <a:lstStyle/>
          <a:p>
            <a:pPr marL="0" indent="0" algn="l">
              <a:spcBef>
                <a:spcPts val="0"/>
              </a:spcBef>
              <a:buNone/>
            </a:pPr>
            <a:r>
              <a:rPr lang="en" sz="1600" dirty="0">
                <a:solidFill>
                  <a:srgbClr val="FF0000"/>
                </a:solidFill>
                <a:latin typeface="Arial"/>
                <a:ea typeface="Arial"/>
                <a:cs typeface="Arial"/>
                <a:sym typeface="Arial"/>
              </a:rPr>
              <a:t>// Replace this QR code with the one generated for your evaluation form. // </a:t>
            </a:r>
            <a:endParaRPr lang="en" sz="1600" dirty="0">
              <a:latin typeface="Arial"/>
              <a:ea typeface="Arial"/>
              <a:cs typeface="Arial"/>
            </a:endParaRPr>
          </a:p>
        </p:txBody>
      </p:sp>
      <p:pic>
        <p:nvPicPr>
          <p:cNvPr id="2982" name="Google Shape;2982;p15" descr="Close up of person typing">
            <a:extLst>
              <a:ext uri="{FF2B5EF4-FFF2-40B4-BE49-F238E27FC236}">
                <a16:creationId xmlns:a16="http://schemas.microsoft.com/office/drawing/2014/main" id="{8F04D5C5-801D-4BB2-A5B0-E4ED0C9CD458}"/>
              </a:ext>
            </a:extLst>
          </p:cNvPr>
          <p:cNvPicPr preferRelativeResize="0"/>
          <p:nvPr/>
        </p:nvPicPr>
        <p:blipFill rotWithShape="1">
          <a:blip r:embed="rId3">
            <a:alphaModFix/>
          </a:blip>
          <a:srcRect r="50226"/>
          <a:stretch/>
        </p:blipFill>
        <p:spPr>
          <a:xfrm>
            <a:off x="5304602" y="0"/>
            <a:ext cx="3839401" cy="5143502"/>
          </a:xfrm>
          <a:prstGeom prst="rect">
            <a:avLst/>
          </a:prstGeom>
          <a:noFill/>
          <a:ln>
            <a:noFill/>
          </a:ln>
        </p:spPr>
      </p:pic>
      <p:pic>
        <p:nvPicPr>
          <p:cNvPr id="2983" name="Google Shape;2983;p15">
            <a:extLst>
              <a:ext uri="{FF2B5EF4-FFF2-40B4-BE49-F238E27FC236}">
                <a16:creationId xmlns:a16="http://schemas.microsoft.com/office/drawing/2014/main" id="{D3D7A7C4-2E53-123B-46FB-86940CDFFD94}"/>
              </a:ext>
            </a:extLst>
          </p:cNvPr>
          <p:cNvPicPr preferRelativeResize="0"/>
          <p:nvPr/>
        </p:nvPicPr>
        <p:blipFill>
          <a:blip r:embed="rId4">
            <a:alphaModFix/>
          </a:blip>
          <a:stretch>
            <a:fillRect/>
          </a:stretch>
        </p:blipFill>
        <p:spPr>
          <a:xfrm>
            <a:off x="2781125" y="2826375"/>
            <a:ext cx="1915350" cy="1915350"/>
          </a:xfrm>
          <a:prstGeom prst="rect">
            <a:avLst/>
          </a:prstGeom>
          <a:noFill/>
          <a:ln>
            <a:noFill/>
          </a:ln>
        </p:spPr>
      </p:pic>
      <p:pic>
        <p:nvPicPr>
          <p:cNvPr id="2" name="Picture 1">
            <a:extLst>
              <a:ext uri="{FF2B5EF4-FFF2-40B4-BE49-F238E27FC236}">
                <a16:creationId xmlns:a16="http://schemas.microsoft.com/office/drawing/2014/main" id="{07EDB87A-F8B1-A8CE-68AF-2EFB2040AFDB}"/>
              </a:ext>
            </a:extLst>
          </p:cNvPr>
          <p:cNvPicPr>
            <a:picLocks noChangeAspect="1"/>
          </p:cNvPicPr>
          <p:nvPr/>
        </p:nvPicPr>
        <p:blipFill>
          <a:blip r:embed="rId5"/>
          <a:stretch>
            <a:fillRect/>
          </a:stretch>
        </p:blipFill>
        <p:spPr>
          <a:xfrm>
            <a:off x="37925" y="0"/>
            <a:ext cx="1585097" cy="548688"/>
          </a:xfrm>
          <a:prstGeom prst="rect">
            <a:avLst/>
          </a:prstGeom>
        </p:spPr>
      </p:pic>
    </p:spTree>
    <p:extLst>
      <p:ext uri="{BB962C8B-B14F-4D97-AF65-F5344CB8AC3E}">
        <p14:creationId xmlns:p14="http://schemas.microsoft.com/office/powerpoint/2010/main" val="1863492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A0A71-7E9F-8050-4F5C-ADBFF3D2EBE1}"/>
              </a:ext>
            </a:extLst>
          </p:cNvPr>
          <p:cNvSpPr>
            <a:spLocks noGrp="1"/>
          </p:cNvSpPr>
          <p:nvPr>
            <p:ph type="title"/>
          </p:nvPr>
        </p:nvSpPr>
        <p:spPr/>
        <p:txBody>
          <a:bodyPr/>
          <a:lstStyle/>
          <a:p>
            <a:r>
              <a:rPr lang="en-US" dirty="0">
                <a:solidFill>
                  <a:srgbClr val="FF0000"/>
                </a:solidFill>
              </a:rPr>
              <a:t>Pre-test Questions</a:t>
            </a:r>
          </a:p>
        </p:txBody>
      </p:sp>
      <p:sp>
        <p:nvSpPr>
          <p:cNvPr id="5" name="Content Placeholder 4">
            <a:extLst>
              <a:ext uri="{FF2B5EF4-FFF2-40B4-BE49-F238E27FC236}">
                <a16:creationId xmlns:a16="http://schemas.microsoft.com/office/drawing/2014/main" id="{FA60C295-1E81-D656-ACEB-9E3CBB3EFE09}"/>
              </a:ext>
            </a:extLst>
          </p:cNvPr>
          <p:cNvSpPr>
            <a:spLocks noGrp="1"/>
          </p:cNvSpPr>
          <p:nvPr>
            <p:ph idx="1"/>
          </p:nvPr>
        </p:nvSpPr>
        <p:spPr/>
        <p:txBody>
          <a:bodyPr/>
          <a:lstStyle/>
          <a:p>
            <a:endParaRPr lang="en-US" dirty="0"/>
          </a:p>
        </p:txBody>
      </p:sp>
      <p:sp>
        <p:nvSpPr>
          <p:cNvPr id="4" name="Google Shape;2980;p15">
            <a:extLst>
              <a:ext uri="{FF2B5EF4-FFF2-40B4-BE49-F238E27FC236}">
                <a16:creationId xmlns:a16="http://schemas.microsoft.com/office/drawing/2014/main" id="{A85AA69F-A820-CAAD-C949-EC6198758716}"/>
              </a:ext>
            </a:extLst>
          </p:cNvPr>
          <p:cNvSpPr txBox="1">
            <a:spLocks/>
          </p:cNvSpPr>
          <p:nvPr/>
        </p:nvSpPr>
        <p:spPr>
          <a:xfrm>
            <a:off x="443805" y="4356639"/>
            <a:ext cx="7194951" cy="377155"/>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6195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2385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pPr marL="0" indent="0" algn="l">
              <a:spcBef>
                <a:spcPts val="0"/>
              </a:spcBef>
            </a:pPr>
            <a:r>
              <a:rPr lang="en" sz="1600">
                <a:solidFill>
                  <a:srgbClr val="FF0000"/>
                </a:solidFill>
                <a:latin typeface="Arial"/>
                <a:ea typeface="Arial"/>
                <a:cs typeface="Arial"/>
                <a:sym typeface="Arial"/>
              </a:rPr>
              <a:t>Link to pre-test: </a:t>
            </a:r>
            <a:r>
              <a:rPr lang="en-US" sz="1600" dirty="0">
                <a:solidFill>
                  <a:srgbClr val="FF0000"/>
                </a:solidFill>
                <a:latin typeface="Arial"/>
                <a:ea typeface="Arial"/>
                <a:cs typeface="Arial"/>
                <a:sym typeface="Arial"/>
                <a:hlinkClick r:id="rId3"/>
              </a:rPr>
              <a:t>https://path.box.com/s/dmn85ary82kfba8gs6imetzq2wbgwqpq</a:t>
            </a:r>
            <a:r>
              <a:rPr lang="en-US" sz="1600" dirty="0">
                <a:solidFill>
                  <a:srgbClr val="FF0000"/>
                </a:solidFill>
                <a:latin typeface="Arial"/>
                <a:ea typeface="Arial"/>
                <a:cs typeface="Arial"/>
                <a:sym typeface="Arial"/>
              </a:rPr>
              <a:t> </a:t>
            </a:r>
            <a:endParaRPr lang="en" sz="1600">
              <a:latin typeface="Arial"/>
              <a:ea typeface="Arial"/>
              <a:cs typeface="Arial"/>
            </a:endParaRPr>
          </a:p>
        </p:txBody>
      </p:sp>
    </p:spTree>
    <p:extLst>
      <p:ext uri="{BB962C8B-B14F-4D97-AF65-F5344CB8AC3E}">
        <p14:creationId xmlns:p14="http://schemas.microsoft.com/office/powerpoint/2010/main" val="1490830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2">
          <a:extLst>
            <a:ext uri="{FF2B5EF4-FFF2-40B4-BE49-F238E27FC236}">
              <a16:creationId xmlns:a16="http://schemas.microsoft.com/office/drawing/2014/main" id="{012B4C7A-2853-C563-7BA6-21939BB98272}"/>
            </a:ext>
          </a:extLst>
        </p:cNvPr>
        <p:cNvGrpSpPr/>
        <p:nvPr/>
      </p:nvGrpSpPr>
      <p:grpSpPr>
        <a:xfrm>
          <a:off x="0" y="0"/>
          <a:ext cx="0" cy="0"/>
          <a:chOff x="0" y="0"/>
          <a:chExt cx="0" cy="0"/>
        </a:xfrm>
      </p:grpSpPr>
      <p:sp>
        <p:nvSpPr>
          <p:cNvPr id="2133" name="Google Shape;2133;p13">
            <a:extLst>
              <a:ext uri="{FF2B5EF4-FFF2-40B4-BE49-F238E27FC236}">
                <a16:creationId xmlns:a16="http://schemas.microsoft.com/office/drawing/2014/main" id="{DB2CCC22-8150-C6FB-4B88-D2831D8D9024}"/>
              </a:ext>
            </a:extLst>
          </p:cNvPr>
          <p:cNvSpPr txBox="1">
            <a:spLocks noGrp="1"/>
          </p:cNvSpPr>
          <p:nvPr>
            <p:ph type="ctrTitle"/>
          </p:nvPr>
        </p:nvSpPr>
        <p:spPr>
          <a:xfrm>
            <a:off x="432927" y="1184275"/>
            <a:ext cx="4566600" cy="17388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2100"/>
              <a:buFont typeface="Calibri"/>
              <a:buNone/>
            </a:pPr>
            <a:r>
              <a:rPr lang="en" sz="4200" b="1">
                <a:latin typeface="Arial"/>
                <a:ea typeface="Arial"/>
                <a:cs typeface="Arial"/>
                <a:sym typeface="Arial"/>
              </a:rPr>
              <a:t>COFFEE / TEA BREAK</a:t>
            </a:r>
            <a:endParaRPr sz="4200" b="1" dirty="0">
              <a:latin typeface="Arial"/>
              <a:ea typeface="Arial"/>
              <a:cs typeface="Arial"/>
              <a:sym typeface="Arial"/>
            </a:endParaRPr>
          </a:p>
        </p:txBody>
      </p:sp>
      <p:sp>
        <p:nvSpPr>
          <p:cNvPr id="2134" name="Google Shape;2134;p13">
            <a:extLst>
              <a:ext uri="{FF2B5EF4-FFF2-40B4-BE49-F238E27FC236}">
                <a16:creationId xmlns:a16="http://schemas.microsoft.com/office/drawing/2014/main" id="{0605E4AF-56E9-8DCE-1CC7-636143B0D79B}"/>
              </a:ext>
            </a:extLst>
          </p:cNvPr>
          <p:cNvSpPr txBox="1">
            <a:spLocks noGrp="1"/>
          </p:cNvSpPr>
          <p:nvPr>
            <p:ph type="subTitle" idx="1"/>
          </p:nvPr>
        </p:nvSpPr>
        <p:spPr>
          <a:xfrm>
            <a:off x="432925" y="3975750"/>
            <a:ext cx="4507500" cy="863400"/>
          </a:xfrm>
          <a:prstGeom prst="rect">
            <a:avLst/>
          </a:prstGeom>
          <a:noFill/>
          <a:ln>
            <a:noFill/>
          </a:ln>
        </p:spPr>
        <p:txBody>
          <a:bodyPr spcFirstLastPara="1" wrap="square" lIns="68575" tIns="34275" rIns="68575" bIns="34275" anchor="t" anchorCtr="0">
            <a:normAutofit/>
          </a:bodyPr>
          <a:lstStyle/>
          <a:p>
            <a:pPr marL="0" indent="0" algn="l">
              <a:spcBef>
                <a:spcPts val="0"/>
              </a:spcBef>
            </a:pPr>
            <a:r>
              <a:rPr lang="en" sz="2400">
                <a:latin typeface="Arial"/>
                <a:cs typeface="Arial"/>
                <a:sym typeface="Arial"/>
              </a:rPr>
              <a:t>20 minutes</a:t>
            </a:r>
            <a:endParaRPr lang="en-US" dirty="0"/>
          </a:p>
          <a:p>
            <a:pPr marL="0" lvl="0" indent="0" algn="l" rtl="0">
              <a:lnSpc>
                <a:spcPct val="90000"/>
              </a:lnSpc>
              <a:spcBef>
                <a:spcPts val="0"/>
              </a:spcBef>
              <a:spcAft>
                <a:spcPts val="0"/>
              </a:spcAft>
              <a:buClr>
                <a:schemeClr val="dk1"/>
              </a:buClr>
              <a:buSzPts val="1800"/>
              <a:buNone/>
            </a:pPr>
            <a:endParaRPr sz="1600" dirty="0">
              <a:latin typeface="Arial"/>
              <a:ea typeface="Arial"/>
              <a:cs typeface="Arial"/>
              <a:sym typeface="Arial"/>
            </a:endParaRPr>
          </a:p>
        </p:txBody>
      </p:sp>
      <p:pic>
        <p:nvPicPr>
          <p:cNvPr id="2136" name="Google Shape;2136;p13" descr="different cups of coffee on white background">
            <a:extLst>
              <a:ext uri="{FF2B5EF4-FFF2-40B4-BE49-F238E27FC236}">
                <a16:creationId xmlns:a16="http://schemas.microsoft.com/office/drawing/2014/main" id="{3572AC3A-0994-449B-184C-1AB0FDED8E09}"/>
              </a:ext>
            </a:extLst>
          </p:cNvPr>
          <p:cNvPicPr preferRelativeResize="0"/>
          <p:nvPr/>
        </p:nvPicPr>
        <p:blipFill rotWithShape="1">
          <a:blip r:embed="rId3">
            <a:alphaModFix/>
          </a:blip>
          <a:srcRect l="31299"/>
          <a:stretch/>
        </p:blipFill>
        <p:spPr>
          <a:xfrm>
            <a:off x="5228404" y="0"/>
            <a:ext cx="3915599" cy="5143497"/>
          </a:xfrm>
          <a:prstGeom prst="rect">
            <a:avLst/>
          </a:prstGeom>
          <a:noFill/>
          <a:ln>
            <a:noFill/>
          </a:ln>
        </p:spPr>
      </p:pic>
      <p:pic>
        <p:nvPicPr>
          <p:cNvPr id="2" name="Picture 1">
            <a:extLst>
              <a:ext uri="{FF2B5EF4-FFF2-40B4-BE49-F238E27FC236}">
                <a16:creationId xmlns:a16="http://schemas.microsoft.com/office/drawing/2014/main" id="{41A507FA-CD59-F899-11B1-ECE51480611F}"/>
              </a:ext>
            </a:extLst>
          </p:cNvPr>
          <p:cNvPicPr>
            <a:picLocks noChangeAspect="1"/>
          </p:cNvPicPr>
          <p:nvPr/>
        </p:nvPicPr>
        <p:blipFill>
          <a:blip r:embed="rId4"/>
          <a:stretch>
            <a:fillRect/>
          </a:stretch>
        </p:blipFill>
        <p:spPr>
          <a:xfrm>
            <a:off x="37925" y="0"/>
            <a:ext cx="1585097" cy="548688"/>
          </a:xfrm>
          <a:prstGeom prst="rect">
            <a:avLst/>
          </a:prstGeom>
        </p:spPr>
      </p:pic>
    </p:spTree>
    <p:extLst>
      <p:ext uri="{BB962C8B-B14F-4D97-AF65-F5344CB8AC3E}">
        <p14:creationId xmlns:p14="http://schemas.microsoft.com/office/powerpoint/2010/main" val="4262015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1825" name="Google Shape;1825;g2fd5af0ed0b_1_854"/>
          <p:cNvSpPr txBox="1">
            <a:spLocks noGrp="1"/>
          </p:cNvSpPr>
          <p:nvPr>
            <p:ph type="sldNum" sz="quarter" idx="12"/>
          </p:nvPr>
        </p:nvSpPr>
        <p:spPr>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15</a:t>
            </a:fld>
            <a:endParaRPr dirty="0"/>
          </a:p>
        </p:txBody>
      </p:sp>
      <p:sp>
        <p:nvSpPr>
          <p:cNvPr id="1823" name="Google Shape;1823;g2fd5af0ed0b_1_854"/>
          <p:cNvSpPr txBox="1">
            <a:spLocks noGrp="1"/>
          </p:cNvSpPr>
          <p:nvPr>
            <p:ph type="title" idx="4294967295"/>
          </p:nvPr>
        </p:nvSpPr>
        <p:spPr>
          <a:xfrm>
            <a:off x="327314" y="326593"/>
            <a:ext cx="7562850" cy="1169987"/>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dirty="0"/>
              <a:t>Learning Objectives – Day 1 </a:t>
            </a:r>
            <a:endParaRPr dirty="0"/>
          </a:p>
        </p:txBody>
      </p:sp>
      <p:sp>
        <p:nvSpPr>
          <p:cNvPr id="1824" name="Google Shape;1824;g2fd5af0ed0b_1_854"/>
          <p:cNvSpPr txBox="1">
            <a:spLocks noGrp="1"/>
          </p:cNvSpPr>
          <p:nvPr>
            <p:ph idx="4294967295"/>
          </p:nvPr>
        </p:nvSpPr>
        <p:spPr>
          <a:xfrm>
            <a:off x="327314" y="1687080"/>
            <a:ext cx="7562850" cy="2752725"/>
          </a:xfrm>
          <a:prstGeom prst="rect">
            <a:avLst/>
          </a:prstGeom>
          <a:noFill/>
          <a:ln>
            <a:noFill/>
          </a:ln>
        </p:spPr>
        <p:txBody>
          <a:bodyPr spcFirstLastPara="1" wrap="square" lIns="68575" tIns="34275" rIns="68575" bIns="34275" anchor="t" anchorCtr="0">
            <a:normAutofit/>
          </a:bodyPr>
          <a:lstStyle/>
          <a:p>
            <a:pPr marL="6350" indent="0">
              <a:spcBef>
                <a:spcPts val="0"/>
              </a:spcBef>
              <a:buSzPts val="2100"/>
              <a:buNone/>
            </a:pPr>
            <a:r>
              <a:rPr lang="en-US" sz="2000" dirty="0">
                <a:ea typeface="Libre Franklin"/>
                <a:cs typeface="Libre Franklin"/>
                <a:sym typeface="Libre Franklin"/>
              </a:rPr>
              <a:t>By the end of today’s sessions, the participants should be able to:</a:t>
            </a:r>
          </a:p>
          <a:p>
            <a:pPr marL="463550" indent="-457200">
              <a:spcBef>
                <a:spcPts val="0"/>
              </a:spcBef>
              <a:buSzPts val="2100"/>
              <a:buFont typeface="+mj-lt"/>
              <a:buAutoNum type="arabicPeriod"/>
            </a:pPr>
            <a:r>
              <a:rPr lang="en-US" sz="2000" dirty="0">
                <a:ea typeface="Libre Franklin"/>
                <a:cs typeface="Libre Franklin"/>
                <a:sym typeface="Libre Franklin"/>
              </a:rPr>
              <a:t>Describe </a:t>
            </a:r>
            <a:r>
              <a:rPr lang="en-US" sz="2000" dirty="0"/>
              <a:t>core capabilities of an Informatics-Savvy Health Organization (ISHO)</a:t>
            </a:r>
          </a:p>
          <a:p>
            <a:pPr marL="463550" indent="-457200">
              <a:spcBef>
                <a:spcPts val="0"/>
              </a:spcBef>
              <a:buSzPts val="2100"/>
              <a:buFont typeface="+mj-lt"/>
              <a:buAutoNum type="arabicPeriod"/>
            </a:pPr>
            <a:r>
              <a:rPr lang="en-US" sz="2000" dirty="0"/>
              <a:t>Conduct an inter-departmental country baseline ISHO assessment</a:t>
            </a:r>
          </a:p>
          <a:p>
            <a:pPr marL="463550" indent="-457200">
              <a:spcBef>
                <a:spcPts val="0"/>
              </a:spcBef>
              <a:buSzPts val="2100"/>
              <a:buFont typeface="+mj-lt"/>
              <a:buAutoNum type="arabicPeriod"/>
            </a:pPr>
            <a:endParaRPr lang="en-US" sz="2400" dirty="0">
              <a:ea typeface="Libre Franklin"/>
              <a:cs typeface="Libre Franklin"/>
              <a:sym typeface="Libre Franklin"/>
            </a:endParaRPr>
          </a:p>
          <a:p>
            <a:pPr marL="6350" indent="0">
              <a:spcBef>
                <a:spcPts val="0"/>
              </a:spcBef>
              <a:buSzPts val="2100"/>
              <a:buNone/>
            </a:pPr>
            <a:endParaRPr lang="en-US" sz="2400" dirty="0">
              <a:ea typeface="Libre Franklin"/>
              <a:cs typeface="Libre Franklin"/>
              <a:sym typeface="Libre Frankli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g2fd5af0ed0b_1_1"/>
          <p:cNvSpPr txBox="1">
            <a:spLocks noGrp="1"/>
          </p:cNvSpPr>
          <p:nvPr>
            <p:ph type="title"/>
          </p:nvPr>
        </p:nvSpPr>
        <p:spPr>
          <a:prstGeom prst="rect">
            <a:avLst/>
          </a:prstGeom>
          <a:noFill/>
          <a:ln>
            <a:noFill/>
          </a:ln>
        </p:spPr>
        <p:txBody>
          <a:bodyPr spcFirstLastPara="1" wrap="square" lIns="68575" tIns="34275" rIns="68575" bIns="34275" anchor="t" anchorCtr="0">
            <a:noAutofit/>
          </a:bodyPr>
          <a:lstStyle/>
          <a:p>
            <a:pPr algn="l">
              <a:lnSpc>
                <a:spcPct val="115000"/>
              </a:lnSpc>
              <a:buSzPts val="2100"/>
            </a:pPr>
            <a:r>
              <a:rPr lang="en" sz="4000" dirty="0">
                <a:latin typeface="Arial"/>
                <a:ea typeface="Arial"/>
                <a:cs typeface="Arial"/>
                <a:sym typeface="Arial"/>
              </a:rPr>
              <a:t>Leading and Managing an ISHO  </a:t>
            </a:r>
            <a:br>
              <a:rPr lang="en" sz="4200" dirty="0">
                <a:latin typeface="Arial"/>
                <a:ea typeface="Arial"/>
                <a:cs typeface="Arial"/>
                <a:sym typeface="Arial"/>
              </a:rPr>
            </a:br>
            <a:r>
              <a:rPr lang="en" sz="2400" dirty="0">
                <a:latin typeface="Arial"/>
                <a:sym typeface="Arial"/>
              </a:rPr>
              <a:t>(Informatics-Savvy Health Organization)</a:t>
            </a:r>
            <a:endParaRPr sz="2400" dirty="0">
              <a:latin typeface="Arial"/>
            </a:endParaRPr>
          </a:p>
        </p:txBody>
      </p:sp>
      <p:sp>
        <p:nvSpPr>
          <p:cNvPr id="516" name="Google Shape;516;g2fd5af0ed0b_1_1"/>
          <p:cNvSpPr txBox="1">
            <a:spLocks noGrp="1"/>
          </p:cNvSpPr>
          <p:nvPr>
            <p:ph type="body" idx="1"/>
          </p:nvPr>
        </p:nvSpPr>
        <p:spPr>
          <a:prstGeom prst="rect">
            <a:avLst/>
          </a:prstGeom>
          <a:noFill/>
          <a:ln>
            <a:noFill/>
          </a:ln>
        </p:spPr>
        <p:txBody>
          <a:bodyPr spcFirstLastPara="1" wrap="square" lIns="68575" tIns="34275" rIns="68575" bIns="34275" anchor="t" anchorCtr="0">
            <a:normAutofit/>
          </a:bodyPr>
          <a:lstStyle/>
          <a:p>
            <a:pPr marL="0" indent="0" algn="l">
              <a:spcBef>
                <a:spcPts val="0"/>
              </a:spcBef>
            </a:pPr>
            <a:r>
              <a:rPr lang="en" sz="1600" dirty="0">
                <a:solidFill>
                  <a:srgbClr val="FF0000"/>
                </a:solidFill>
                <a:latin typeface="Arial"/>
                <a:cs typeface="Arial"/>
                <a:sym typeface="Arial"/>
              </a:rPr>
              <a:t>// Presenter names // </a:t>
            </a:r>
            <a:endParaRPr lang="en-US"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g2fd5af0ed0b_1_27"/>
          <p:cNvSpPr txBox="1"/>
          <p:nvPr/>
        </p:nvSpPr>
        <p:spPr>
          <a:xfrm>
            <a:off x="348825" y="1585775"/>
            <a:ext cx="5556600" cy="3389700"/>
          </a:xfrm>
          <a:prstGeom prst="rect">
            <a:avLst/>
          </a:prstGeom>
          <a:noFill/>
          <a:ln>
            <a:noFill/>
          </a:ln>
        </p:spPr>
        <p:txBody>
          <a:bodyPr spcFirstLastPara="1" wrap="square" lIns="68550" tIns="34275" rIns="68550" bIns="34275" anchor="ctr" anchorCtr="0">
            <a:normAutofit/>
          </a:bodyPr>
          <a:lstStyle/>
          <a:p>
            <a:pPr marL="177800" marR="0" lvl="0" indent="-38100" algn="l" rtl="0">
              <a:lnSpc>
                <a:spcPct val="90000"/>
              </a:lnSpc>
              <a:spcBef>
                <a:spcPts val="0"/>
              </a:spcBef>
              <a:spcAft>
                <a:spcPts val="0"/>
              </a:spcAft>
              <a:buClr>
                <a:srgbClr val="000000"/>
              </a:buClr>
              <a:buSzPts val="800"/>
              <a:buFont typeface="Arial"/>
              <a:buNone/>
            </a:pPr>
            <a:endParaRPr sz="2100" b="0" i="0" u="none" strike="noStrike" cap="none" dirty="0">
              <a:solidFill>
                <a:srgbClr val="000000"/>
              </a:solidFill>
              <a:latin typeface="Calibri"/>
              <a:ea typeface="Calibri"/>
              <a:cs typeface="Calibri"/>
              <a:sym typeface="Calibri"/>
            </a:endParaRPr>
          </a:p>
        </p:txBody>
      </p:sp>
      <p:sp>
        <p:nvSpPr>
          <p:cNvPr id="546" name="Google Shape;546;g2fd5af0ed0b_1_27"/>
          <p:cNvSpPr/>
          <p:nvPr/>
        </p:nvSpPr>
        <p:spPr>
          <a:xfrm>
            <a:off x="0" y="-516"/>
            <a:ext cx="2066400" cy="5142300"/>
          </a:xfrm>
          <a:prstGeom prst="rect">
            <a:avLst/>
          </a:prstGeom>
          <a:solidFill>
            <a:srgbClr val="1B3055"/>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a:ea typeface="Calibri"/>
              <a:cs typeface="Calibri"/>
              <a:sym typeface="Calibri"/>
            </a:endParaRPr>
          </a:p>
        </p:txBody>
      </p:sp>
      <p:sp>
        <p:nvSpPr>
          <p:cNvPr id="547" name="Google Shape;547;g2fd5af0ed0b_1_27"/>
          <p:cNvSpPr txBox="1"/>
          <p:nvPr/>
        </p:nvSpPr>
        <p:spPr>
          <a:xfrm>
            <a:off x="0" y="-82501"/>
            <a:ext cx="2066400" cy="5142300"/>
          </a:xfrm>
          <a:prstGeom prst="rect">
            <a:avLst/>
          </a:prstGeom>
          <a:noFill/>
          <a:ln>
            <a:noFill/>
          </a:ln>
        </p:spPr>
        <p:txBody>
          <a:bodyPr spcFirstLastPara="1" wrap="square" lIns="68550" tIns="34275" rIns="68550" bIns="34275" anchor="t" anchorCtr="0">
            <a:normAutofit fontScale="70000" lnSpcReduction="20000"/>
          </a:bodyPr>
          <a:lstStyle/>
          <a:p>
            <a:pPr marL="0" marR="0" lvl="0" indent="0" algn="ctr" rtl="0">
              <a:lnSpc>
                <a:spcPct val="120000"/>
              </a:lnSpc>
              <a:spcBef>
                <a:spcPts val="0"/>
              </a:spcBef>
              <a:spcAft>
                <a:spcPts val="0"/>
              </a:spcAft>
              <a:buClr>
                <a:srgbClr val="FFFFFF"/>
              </a:buClr>
              <a:buSzPct val="47619"/>
              <a:buFont typeface="Arial"/>
              <a:buNone/>
            </a:pPr>
            <a:br>
              <a:rPr lang="en" sz="2100" b="0" i="0" u="none" strike="noStrike" cap="none" dirty="0">
                <a:solidFill>
                  <a:srgbClr val="FFFFFF"/>
                </a:solidFill>
                <a:latin typeface="Arial" panose="020B0604020202020204" pitchFamily="34" charset="0"/>
                <a:ea typeface="Calibri"/>
                <a:cs typeface="Arial" panose="020B0604020202020204" pitchFamily="34" charset="0"/>
                <a:sym typeface="Calibri"/>
              </a:rPr>
            </a:br>
            <a:endParaRPr sz="2700" b="1" i="0" u="none" strike="noStrike" cap="none" dirty="0">
              <a:solidFill>
                <a:srgbClr val="FFFFFF"/>
              </a:solidFill>
              <a:latin typeface="Arial" panose="020B0604020202020204" pitchFamily="34" charset="0"/>
              <a:ea typeface="Calibri"/>
              <a:cs typeface="Arial" panose="020B0604020202020204" pitchFamily="34" charset="0"/>
              <a:sym typeface="Calibri"/>
            </a:endParaRPr>
          </a:p>
          <a:p>
            <a:pPr marL="0" marR="0" lvl="0" indent="0" algn="ctr" rtl="0">
              <a:lnSpc>
                <a:spcPct val="120000"/>
              </a:lnSpc>
              <a:spcBef>
                <a:spcPts val="0"/>
              </a:spcBef>
              <a:spcAft>
                <a:spcPts val="0"/>
              </a:spcAft>
              <a:buClr>
                <a:srgbClr val="000000"/>
              </a:buClr>
              <a:buSzPct val="114285"/>
              <a:buFont typeface="Arial"/>
              <a:buNone/>
            </a:pPr>
            <a:r>
              <a:rPr lang="en" sz="2800" b="1" i="0" u="none" strike="noStrike" cap="none" dirty="0">
                <a:solidFill>
                  <a:schemeClr val="bg1"/>
                </a:solidFill>
                <a:latin typeface="Arial" panose="020B0604020202020204" pitchFamily="34" charset="0"/>
                <a:ea typeface="Calibri"/>
                <a:cs typeface="Arial" panose="020B0604020202020204" pitchFamily="34" charset="0"/>
                <a:sym typeface="Calibri"/>
              </a:rPr>
              <a:t>Digital health: </a:t>
            </a:r>
            <a:endParaRPr sz="500" dirty="0">
              <a:solidFill>
                <a:schemeClr val="bg1"/>
              </a:solidFill>
              <a:latin typeface="Arial" panose="020B0604020202020204" pitchFamily="34" charset="0"/>
              <a:cs typeface="Arial" panose="020B0604020202020204" pitchFamily="34" charset="0"/>
            </a:endParaRPr>
          </a:p>
          <a:p>
            <a:pPr marL="0" marR="0" lvl="0" indent="0" algn="ctr" rtl="0">
              <a:lnSpc>
                <a:spcPct val="120000"/>
              </a:lnSpc>
              <a:spcBef>
                <a:spcPts val="0"/>
              </a:spcBef>
              <a:spcAft>
                <a:spcPts val="0"/>
              </a:spcAft>
              <a:buClr>
                <a:srgbClr val="000000"/>
              </a:buClr>
              <a:buSzPct val="152380"/>
              <a:buFont typeface="Arial"/>
              <a:buNone/>
            </a:pPr>
            <a:r>
              <a:rPr lang="en" sz="2100" b="1" i="0" u="none" strike="noStrike" cap="none" dirty="0">
                <a:solidFill>
                  <a:srgbClr val="FFFFFF"/>
                </a:solidFill>
                <a:latin typeface="Arial" panose="020B0604020202020204" pitchFamily="34" charset="0"/>
                <a:ea typeface="Calibri"/>
                <a:cs typeface="Arial" panose="020B0604020202020204" pitchFamily="34" charset="0"/>
                <a:sym typeface="Calibri"/>
              </a:rPr>
              <a:t>“</a:t>
            </a:r>
            <a:r>
              <a:rPr lang="en" sz="2100" b="1" i="1" u="none" strike="noStrike" cap="none" dirty="0">
                <a:solidFill>
                  <a:srgbClr val="FFFFFF"/>
                </a:solidFill>
                <a:latin typeface="Arial" panose="020B0604020202020204" pitchFamily="34" charset="0"/>
                <a:ea typeface="Calibri"/>
                <a:cs typeface="Arial" panose="020B0604020202020204" pitchFamily="34" charset="0"/>
                <a:sym typeface="Calibri"/>
              </a:rPr>
              <a:t>the systematic application of information and ICTs, computer science, and data to support informed decision-making by individuals, the health workforce, and health systems, to strengthen resilience to disease and improve health and wellness.”</a:t>
            </a:r>
            <a:endParaRPr sz="500" dirty="0">
              <a:latin typeface="Arial" panose="020B0604020202020204" pitchFamily="34" charset="0"/>
              <a:cs typeface="Arial" panose="020B0604020202020204" pitchFamily="34" charset="0"/>
            </a:endParaRPr>
          </a:p>
          <a:p>
            <a:pPr marL="0" marR="0" lvl="0" indent="0" algn="ctr" rtl="0">
              <a:lnSpc>
                <a:spcPct val="120000"/>
              </a:lnSpc>
              <a:spcBef>
                <a:spcPts val="0"/>
              </a:spcBef>
              <a:spcAft>
                <a:spcPts val="0"/>
              </a:spcAft>
              <a:buClr>
                <a:srgbClr val="000000"/>
              </a:buClr>
              <a:buSzPct val="123076"/>
              <a:buFont typeface="Arial"/>
              <a:buNone/>
            </a:pPr>
            <a:r>
              <a:rPr lang="en" sz="2600" b="1" i="1" u="none" strike="noStrike" cap="none" dirty="0">
                <a:solidFill>
                  <a:srgbClr val="FFFFFF"/>
                </a:solidFill>
                <a:latin typeface="Arial" panose="020B0604020202020204" pitchFamily="34" charset="0"/>
                <a:ea typeface="Calibri"/>
                <a:cs typeface="Arial" panose="020B0604020202020204" pitchFamily="34" charset="0"/>
                <a:sym typeface="Calibri"/>
              </a:rPr>
              <a:t>WHO, 2020</a:t>
            </a:r>
            <a:endParaRPr sz="5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A98FC78-6732-6E79-EBBF-53AB500FCAFB}"/>
              </a:ext>
            </a:extLst>
          </p:cNvPr>
          <p:cNvSpPr>
            <a:spLocks noGrp="1"/>
          </p:cNvSpPr>
          <p:nvPr>
            <p:ph type="title" idx="4294967295"/>
          </p:nvPr>
        </p:nvSpPr>
        <p:spPr>
          <a:xfrm>
            <a:off x="2108200" y="300038"/>
            <a:ext cx="7035800" cy="815975"/>
          </a:xfrm>
        </p:spPr>
        <p:txBody>
          <a:bodyPr>
            <a:normAutofit fontScale="90000"/>
          </a:bodyPr>
          <a:lstStyle/>
          <a:p>
            <a:r>
              <a:rPr lang="en-US" sz="2700" dirty="0">
                <a:ea typeface="Calibri"/>
                <a:sym typeface="Calibri"/>
              </a:rPr>
              <a:t>When well-planned, designed, implemented, managed, and used, </a:t>
            </a:r>
            <a:r>
              <a:rPr lang="en-US" sz="2700" dirty="0"/>
              <a:t>digitalization</a:t>
            </a:r>
            <a:r>
              <a:rPr lang="en-US" sz="2700" dirty="0">
                <a:ea typeface="Calibri"/>
                <a:sym typeface="Calibri"/>
              </a:rPr>
              <a:t> promises</a:t>
            </a:r>
            <a:r>
              <a:rPr lang="en-US" sz="2700" dirty="0"/>
              <a:t> to</a:t>
            </a:r>
            <a:r>
              <a:rPr lang="en-US" sz="2700" dirty="0">
                <a:ea typeface="Calibri"/>
                <a:sym typeface="Calibri"/>
              </a:rPr>
              <a:t>:</a:t>
            </a:r>
            <a:endParaRPr lang="en-US" dirty="0"/>
          </a:p>
        </p:txBody>
      </p:sp>
      <p:sp>
        <p:nvSpPr>
          <p:cNvPr id="548" name="Google Shape;548;g2fd5af0ed0b_1_27"/>
          <p:cNvSpPr txBox="1">
            <a:spLocks noGrp="1"/>
          </p:cNvSpPr>
          <p:nvPr>
            <p:ph sz="half" idx="4294967295"/>
          </p:nvPr>
        </p:nvSpPr>
        <p:spPr>
          <a:xfrm>
            <a:off x="2484438" y="1239838"/>
            <a:ext cx="6659562" cy="2924175"/>
          </a:xfrm>
          <a:prstGeom prst="rect">
            <a:avLst/>
          </a:prstGeom>
          <a:noFill/>
          <a:ln>
            <a:noFill/>
          </a:ln>
        </p:spPr>
        <p:txBody>
          <a:bodyPr spcFirstLastPara="1" wrap="square" lIns="68550" tIns="34275" rIns="68550" bIns="34275" anchor="t" anchorCtr="0">
            <a:normAutofit fontScale="92500" lnSpcReduction="20000"/>
          </a:bodyPr>
          <a:lstStyle/>
          <a:p>
            <a:pPr marL="457200" lvl="0" indent="-372745" algn="l" rtl="0">
              <a:lnSpc>
                <a:spcPct val="120000"/>
              </a:lnSpc>
              <a:spcBef>
                <a:spcPts val="1000"/>
              </a:spcBef>
              <a:spcAft>
                <a:spcPts val="0"/>
              </a:spcAft>
              <a:buSzPct val="79000"/>
              <a:buChar char="•"/>
            </a:pPr>
            <a:r>
              <a:rPr lang="en" sz="1600" dirty="0">
                <a:ea typeface="Calibri"/>
                <a:sym typeface="Calibri"/>
              </a:rPr>
              <a:t>Improve health care outcomes, access, and quality and patient safety</a:t>
            </a:r>
            <a:endParaRPr sz="400" dirty="0"/>
          </a:p>
          <a:p>
            <a:pPr marL="457200" lvl="0" indent="-372745" algn="l" rtl="0">
              <a:lnSpc>
                <a:spcPct val="120000"/>
              </a:lnSpc>
              <a:spcBef>
                <a:spcPts val="400"/>
              </a:spcBef>
              <a:spcAft>
                <a:spcPts val="0"/>
              </a:spcAft>
              <a:buSzPct val="79000"/>
              <a:buChar char="•"/>
            </a:pPr>
            <a:r>
              <a:rPr lang="en" sz="1600" dirty="0">
                <a:ea typeface="Calibri"/>
                <a:sym typeface="Calibri"/>
              </a:rPr>
              <a:t>Reduce health care costs, duplication, and waste </a:t>
            </a:r>
            <a:endParaRPr sz="400" dirty="0"/>
          </a:p>
          <a:p>
            <a:pPr marL="457200" lvl="0" indent="-372745" algn="l" rtl="0">
              <a:lnSpc>
                <a:spcPct val="120000"/>
              </a:lnSpc>
              <a:spcBef>
                <a:spcPts val="400"/>
              </a:spcBef>
              <a:spcAft>
                <a:spcPts val="0"/>
              </a:spcAft>
              <a:buSzPct val="79000"/>
              <a:buChar char="•"/>
            </a:pPr>
            <a:r>
              <a:rPr lang="en" sz="1600" dirty="0">
                <a:ea typeface="Calibri"/>
                <a:sym typeface="Calibri"/>
              </a:rPr>
              <a:t>Optimize resource allocation</a:t>
            </a:r>
            <a:endParaRPr sz="400" dirty="0"/>
          </a:p>
          <a:p>
            <a:pPr marL="457200" lvl="0" indent="-372745" algn="l" rtl="0">
              <a:lnSpc>
                <a:spcPct val="120000"/>
              </a:lnSpc>
              <a:spcBef>
                <a:spcPts val="400"/>
              </a:spcBef>
              <a:spcAft>
                <a:spcPts val="0"/>
              </a:spcAft>
              <a:buSzPct val="79000"/>
              <a:buChar char="•"/>
            </a:pPr>
            <a:r>
              <a:rPr lang="en" sz="1600" dirty="0">
                <a:ea typeface="Calibri"/>
                <a:sym typeface="Calibri"/>
              </a:rPr>
              <a:t>Empower individuals and communities to be informed consumers</a:t>
            </a:r>
            <a:endParaRPr sz="400" dirty="0"/>
          </a:p>
          <a:p>
            <a:pPr marL="457200" lvl="0" indent="-372745" algn="l" rtl="0">
              <a:lnSpc>
                <a:spcPct val="120000"/>
              </a:lnSpc>
              <a:spcBef>
                <a:spcPts val="400"/>
              </a:spcBef>
              <a:spcAft>
                <a:spcPts val="0"/>
              </a:spcAft>
              <a:buSzPct val="79000"/>
              <a:buChar char="•"/>
            </a:pPr>
            <a:r>
              <a:rPr lang="en" sz="1600" dirty="0">
                <a:ea typeface="Calibri"/>
                <a:sym typeface="Calibri"/>
              </a:rPr>
              <a:t>Decrease the time it takes from disease detection to reporting to response</a:t>
            </a:r>
            <a:endParaRPr sz="400" dirty="0"/>
          </a:p>
          <a:p>
            <a:pPr marL="457200" lvl="0" indent="-372745" algn="l" rtl="0">
              <a:lnSpc>
                <a:spcPct val="120000"/>
              </a:lnSpc>
              <a:spcBef>
                <a:spcPts val="400"/>
              </a:spcBef>
              <a:spcAft>
                <a:spcPts val="0"/>
              </a:spcAft>
              <a:buSzPct val="79000"/>
              <a:buChar char="•"/>
            </a:pPr>
            <a:r>
              <a:rPr lang="en" sz="1600" dirty="0">
                <a:ea typeface="Calibri"/>
                <a:sym typeface="Calibri"/>
              </a:rPr>
              <a:t>Improve the completeness, timeliness, and accuracy of data</a:t>
            </a:r>
            <a:endParaRPr sz="400" dirty="0"/>
          </a:p>
          <a:p>
            <a:pPr marL="457200" lvl="0" indent="-372745" algn="l" rtl="0">
              <a:lnSpc>
                <a:spcPct val="120000"/>
              </a:lnSpc>
              <a:spcBef>
                <a:spcPts val="400"/>
              </a:spcBef>
              <a:spcAft>
                <a:spcPts val="0"/>
              </a:spcAft>
              <a:buSzPct val="79000"/>
              <a:buChar char="•"/>
            </a:pPr>
            <a:r>
              <a:rPr lang="en" sz="1600" dirty="0">
                <a:ea typeface="Calibri"/>
                <a:sym typeface="Calibri"/>
              </a:rPr>
              <a:t>Allow real-time data for outbreak investigation and control </a:t>
            </a:r>
            <a:endParaRPr sz="400" dirty="0"/>
          </a:p>
          <a:p>
            <a:pPr marL="457200" lvl="0" indent="-372745" algn="l" rtl="0">
              <a:lnSpc>
                <a:spcPct val="120000"/>
              </a:lnSpc>
              <a:spcBef>
                <a:spcPts val="400"/>
              </a:spcBef>
              <a:spcAft>
                <a:spcPts val="0"/>
              </a:spcAft>
              <a:buSzPct val="79000"/>
              <a:buChar char="•"/>
            </a:pPr>
            <a:r>
              <a:rPr lang="en" sz="1600" dirty="0">
                <a:ea typeface="Calibri"/>
                <a:sym typeface="Calibri"/>
              </a:rPr>
              <a:t>Train health professionals</a:t>
            </a:r>
            <a:endParaRPr sz="400" dirty="0"/>
          </a:p>
          <a:p>
            <a:pPr marL="457200" lvl="0" indent="-372745" algn="l" rtl="0">
              <a:lnSpc>
                <a:spcPct val="120000"/>
              </a:lnSpc>
              <a:spcBef>
                <a:spcPts val="400"/>
              </a:spcBef>
              <a:spcAft>
                <a:spcPts val="0"/>
              </a:spcAft>
              <a:buSzPct val="79000"/>
              <a:buChar char="•"/>
            </a:pPr>
            <a:r>
              <a:rPr lang="en" sz="1600" dirty="0">
                <a:ea typeface="Calibri"/>
                <a:sym typeface="Calibri"/>
              </a:rPr>
              <a:t>Hasten translation of research findings into practice and policy</a:t>
            </a:r>
            <a:endParaRPr sz="400" dirty="0"/>
          </a:p>
        </p:txBody>
      </p:sp>
      <p:sp>
        <p:nvSpPr>
          <p:cNvPr id="549" name="Google Shape;549;g2fd5af0ed0b_1_27"/>
          <p:cNvSpPr txBox="1"/>
          <p:nvPr/>
        </p:nvSpPr>
        <p:spPr>
          <a:xfrm>
            <a:off x="2224464" y="4413145"/>
            <a:ext cx="4885951" cy="519383"/>
          </a:xfrm>
          <a:prstGeom prst="rect">
            <a:avLst/>
          </a:prstGeom>
          <a:solidFill>
            <a:schemeClr val="accent1"/>
          </a:solidFill>
          <a:ln w="25400" cap="flat" cmpd="sng">
            <a:solidFill>
              <a:srgbClr val="1C3052"/>
            </a:solidFill>
            <a:prstDash val="solid"/>
            <a:round/>
            <a:headEnd type="none" w="sm" len="sm"/>
            <a:tailEnd type="none" w="sm" len="sm"/>
          </a:ln>
        </p:spPr>
        <p:txBody>
          <a:bodyPr spcFirstLastPara="1" wrap="square" lIns="34300" tIns="17150" rIns="34300" bIns="17150" anchor="t" anchorCtr="0">
            <a:spAutoFit/>
          </a:bodyPr>
          <a:lstStyle/>
          <a:p>
            <a:pPr marL="0" marR="0" lvl="0" indent="0" algn="l" rtl="0">
              <a:lnSpc>
                <a:spcPct val="100000"/>
              </a:lnSpc>
              <a:spcBef>
                <a:spcPts val="0"/>
              </a:spcBef>
              <a:spcAft>
                <a:spcPts val="0"/>
              </a:spcAft>
              <a:buNone/>
            </a:pPr>
            <a:r>
              <a:rPr lang="en" sz="1050" i="1" dirty="0">
                <a:solidFill>
                  <a:schemeClr val="lt1"/>
                </a:solidFill>
                <a:latin typeface="Arial" panose="020B0604020202020204" pitchFamily="34" charset="0"/>
                <a:ea typeface="Calibri"/>
                <a:cs typeface="Arial" panose="020B0604020202020204" pitchFamily="34" charset="0"/>
                <a:sym typeface="Calibri"/>
              </a:rPr>
              <a:t>Digitalization</a:t>
            </a:r>
            <a:r>
              <a:rPr lang="en" sz="1050" i="1" u="none" strike="noStrike" cap="none" dirty="0">
                <a:solidFill>
                  <a:schemeClr val="lt1"/>
                </a:solidFill>
                <a:latin typeface="Arial" panose="020B0604020202020204" pitchFamily="34" charset="0"/>
                <a:ea typeface="Calibri"/>
                <a:cs typeface="Arial" panose="020B0604020202020204" pitchFamily="34" charset="0"/>
                <a:sym typeface="Calibri"/>
              </a:rPr>
              <a:t> is essential for every organization in public health, from the Ministry of Health (MoH) and its departments to National Public Health Institutes to regional and district health offices and hospitals, health centers, and health posts.</a:t>
            </a:r>
            <a:endParaRPr sz="1050" i="1" u="none" strike="noStrike" cap="none" dirty="0">
              <a:solidFill>
                <a:schemeClr val="lt1"/>
              </a:solidFill>
              <a:latin typeface="Arial" panose="020B0604020202020204" pitchFamily="34" charset="0"/>
              <a:cs typeface="Arial" panose="020B0604020202020204" pitchFamily="34" charset="0"/>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4">
          <a:extLst>
            <a:ext uri="{FF2B5EF4-FFF2-40B4-BE49-F238E27FC236}">
              <a16:creationId xmlns:a16="http://schemas.microsoft.com/office/drawing/2014/main" id="{0D999D08-3BE6-4005-348F-12CFEF8CE0A5}"/>
            </a:ext>
          </a:extLst>
        </p:cNvPr>
        <p:cNvGrpSpPr/>
        <p:nvPr/>
      </p:nvGrpSpPr>
      <p:grpSpPr>
        <a:xfrm>
          <a:off x="0" y="0"/>
          <a:ext cx="0" cy="0"/>
          <a:chOff x="0" y="0"/>
          <a:chExt cx="0" cy="0"/>
        </a:xfrm>
      </p:grpSpPr>
      <p:sp>
        <p:nvSpPr>
          <p:cNvPr id="545" name="Google Shape;545;g2fd5af0ed0b_1_27">
            <a:extLst>
              <a:ext uri="{FF2B5EF4-FFF2-40B4-BE49-F238E27FC236}">
                <a16:creationId xmlns:a16="http://schemas.microsoft.com/office/drawing/2014/main" id="{B4BC5E82-7428-7A3D-68E1-0B06A51A9CB4}"/>
              </a:ext>
            </a:extLst>
          </p:cNvPr>
          <p:cNvSpPr txBox="1"/>
          <p:nvPr/>
        </p:nvSpPr>
        <p:spPr>
          <a:xfrm>
            <a:off x="348825" y="1585775"/>
            <a:ext cx="5556600" cy="3389700"/>
          </a:xfrm>
          <a:prstGeom prst="rect">
            <a:avLst/>
          </a:prstGeom>
          <a:noFill/>
          <a:ln>
            <a:noFill/>
          </a:ln>
        </p:spPr>
        <p:txBody>
          <a:bodyPr spcFirstLastPara="1" wrap="square" lIns="68550" tIns="34275" rIns="68550" bIns="34275" anchor="ctr" anchorCtr="0">
            <a:normAutofit/>
          </a:bodyPr>
          <a:lstStyle/>
          <a:p>
            <a:pPr marL="177800" marR="0" lvl="0" indent="-38100" algn="l" rtl="0">
              <a:lnSpc>
                <a:spcPct val="90000"/>
              </a:lnSpc>
              <a:spcBef>
                <a:spcPts val="0"/>
              </a:spcBef>
              <a:spcAft>
                <a:spcPts val="0"/>
              </a:spcAft>
              <a:buClr>
                <a:srgbClr val="000000"/>
              </a:buClr>
              <a:buSzPts val="800"/>
              <a:buFont typeface="Arial"/>
              <a:buNone/>
            </a:pPr>
            <a:endParaRPr sz="2100" b="0" i="0" u="none" strike="noStrike" cap="none" dirty="0">
              <a:solidFill>
                <a:srgbClr val="000000"/>
              </a:solidFill>
              <a:latin typeface="Calibri"/>
              <a:ea typeface="Calibri"/>
              <a:cs typeface="Calibri"/>
              <a:sym typeface="Calibri"/>
            </a:endParaRPr>
          </a:p>
        </p:txBody>
      </p:sp>
      <p:sp>
        <p:nvSpPr>
          <p:cNvPr id="546" name="Google Shape;546;g2fd5af0ed0b_1_27">
            <a:extLst>
              <a:ext uri="{FF2B5EF4-FFF2-40B4-BE49-F238E27FC236}">
                <a16:creationId xmlns:a16="http://schemas.microsoft.com/office/drawing/2014/main" id="{9783E1C8-1DFE-1C41-3C41-477D0A16BF14}"/>
              </a:ext>
            </a:extLst>
          </p:cNvPr>
          <p:cNvSpPr/>
          <p:nvPr/>
        </p:nvSpPr>
        <p:spPr>
          <a:xfrm>
            <a:off x="192881" y="872598"/>
            <a:ext cx="2708766" cy="3861991"/>
          </a:xfrm>
          <a:prstGeom prst="rect">
            <a:avLst/>
          </a:prstGeom>
          <a:solidFill>
            <a:srgbClr val="1B3055"/>
          </a:solidFill>
          <a:ln>
            <a:noFill/>
          </a:ln>
        </p:spPr>
        <p:txBody>
          <a:bodyPr spcFirstLastPara="1" wrap="square" lIns="68550" tIns="34275" rIns="68550" bIns="34275" anchor="ctr" anchorCtr="0">
            <a:noAutofit/>
          </a:bodyPr>
          <a:lstStyle/>
          <a:p>
            <a:pPr algn="ctr"/>
            <a:endParaRPr lang="en-US" sz="1000" b="0" i="0" u="none" strike="noStrike" cap="none" dirty="0">
              <a:solidFill>
                <a:srgbClr val="FFFFFF"/>
              </a:solidFill>
              <a:latin typeface="Arial" panose="020B0604020202020204" pitchFamily="34" charset="0"/>
              <a:ea typeface="Calibri"/>
              <a:cs typeface="Arial" panose="020B0604020202020204" pitchFamily="34" charset="0"/>
            </a:endParaRPr>
          </a:p>
        </p:txBody>
      </p:sp>
      <p:sp>
        <p:nvSpPr>
          <p:cNvPr id="547" name="Google Shape;547;g2fd5af0ed0b_1_27">
            <a:extLst>
              <a:ext uri="{FF2B5EF4-FFF2-40B4-BE49-F238E27FC236}">
                <a16:creationId xmlns:a16="http://schemas.microsoft.com/office/drawing/2014/main" id="{1E253E99-BF06-32F4-30E4-9DA325A2E627}"/>
              </a:ext>
            </a:extLst>
          </p:cNvPr>
          <p:cNvSpPr txBox="1"/>
          <p:nvPr/>
        </p:nvSpPr>
        <p:spPr>
          <a:xfrm>
            <a:off x="191096" y="872599"/>
            <a:ext cx="2645044" cy="3603196"/>
          </a:xfrm>
          <a:prstGeom prst="rect">
            <a:avLst/>
          </a:prstGeom>
          <a:noFill/>
          <a:ln>
            <a:noFill/>
          </a:ln>
        </p:spPr>
        <p:txBody>
          <a:bodyPr spcFirstLastPara="1" wrap="square" lIns="68550" tIns="34275" rIns="68550" bIns="34275" anchor="t" anchorCtr="0">
            <a:normAutofit/>
          </a:bodyPr>
          <a:lstStyle/>
          <a:p>
            <a:pPr marL="0" marR="0" lvl="0" indent="0" algn="ctr" rtl="0">
              <a:lnSpc>
                <a:spcPct val="120000"/>
              </a:lnSpc>
              <a:spcBef>
                <a:spcPts val="0"/>
              </a:spcBef>
              <a:spcAft>
                <a:spcPts val="0"/>
              </a:spcAft>
              <a:buClr>
                <a:srgbClr val="FFFFFF"/>
              </a:buClr>
              <a:buSzPct val="47619"/>
              <a:buFont typeface="Arial"/>
              <a:buNone/>
            </a:pPr>
            <a:r>
              <a:rPr lang="en" sz="2200" dirty="0">
                <a:solidFill>
                  <a:schemeClr val="bg1"/>
                </a:solidFill>
                <a:latin typeface="Arial" panose="020B0604020202020204" pitchFamily="34" charset="0"/>
                <a:ea typeface="Calibri"/>
                <a:cs typeface="Arial" panose="020B0604020202020204" pitchFamily="34" charset="0"/>
                <a:sym typeface="Calibri"/>
              </a:rPr>
              <a:t>Digitization</a:t>
            </a:r>
            <a:r>
              <a:rPr lang="en" sz="2200" i="0" u="none" strike="noStrike" cap="none" dirty="0">
                <a:solidFill>
                  <a:schemeClr val="bg1"/>
                </a:solidFill>
                <a:latin typeface="Arial" panose="020B0604020202020204" pitchFamily="34" charset="0"/>
                <a:ea typeface="Calibri"/>
                <a:cs typeface="Arial" panose="020B0604020202020204" pitchFamily="34" charset="0"/>
                <a:sym typeface="Calibri"/>
              </a:rPr>
              <a:t>: </a:t>
            </a:r>
            <a:r>
              <a:rPr lang="en" sz="2200" dirty="0">
                <a:solidFill>
                  <a:schemeClr val="bg1"/>
                </a:solidFill>
                <a:latin typeface="Arial" panose="020B0604020202020204" pitchFamily="34" charset="0"/>
                <a:ea typeface="Calibri"/>
                <a:cs typeface="Arial" panose="020B0604020202020204" pitchFamily="34" charset="0"/>
                <a:sym typeface="Calibri"/>
              </a:rPr>
              <a:t> </a:t>
            </a:r>
            <a:endParaRPr lang="en-US" sz="2200" dirty="0">
              <a:solidFill>
                <a:schemeClr val="bg1"/>
              </a:solidFill>
              <a:latin typeface="Arial" panose="020B0604020202020204" pitchFamily="34" charset="0"/>
              <a:ea typeface="Calibri"/>
              <a:cs typeface="Arial" panose="020B0604020202020204" pitchFamily="34" charset="0"/>
            </a:endParaRPr>
          </a:p>
          <a:p>
            <a:endParaRPr lang="en-US" sz="1200" dirty="0">
              <a:solidFill>
                <a:schemeClr val="bg1"/>
              </a:solidFill>
              <a:latin typeface="Arial" panose="020B0604020202020204" pitchFamily="34" charset="0"/>
              <a:ea typeface="Calibri"/>
              <a:cs typeface="Arial" panose="020B0604020202020204" pitchFamily="34" charset="0"/>
            </a:endParaRPr>
          </a:p>
          <a:p>
            <a:r>
              <a:rPr lang="en-US" sz="1200" dirty="0">
                <a:solidFill>
                  <a:schemeClr val="bg1"/>
                </a:solidFill>
                <a:latin typeface="Arial" panose="020B0604020202020204" pitchFamily="34" charset="0"/>
                <a:ea typeface="Calibri"/>
                <a:cs typeface="Arial" panose="020B0604020202020204" pitchFamily="34" charset="0"/>
              </a:rPr>
              <a:t>Definition:</a:t>
            </a:r>
            <a:endParaRPr lang="en" sz="1200" dirty="0">
              <a:solidFill>
                <a:schemeClr val="bg1"/>
              </a:solidFill>
              <a:latin typeface="Arial" panose="020B0604020202020204" pitchFamily="34" charset="0"/>
              <a:ea typeface="Calibri"/>
              <a:cs typeface="Arial" panose="020B0604020202020204" pitchFamily="34" charset="0"/>
            </a:endParaRPr>
          </a:p>
          <a:p>
            <a:r>
              <a:rPr lang="en-US" sz="1200" dirty="0">
                <a:solidFill>
                  <a:schemeClr val="bg1"/>
                </a:solidFill>
                <a:latin typeface="Arial" panose="020B0604020202020204" pitchFamily="34" charset="0"/>
                <a:ea typeface="Calibri"/>
                <a:cs typeface="Arial" panose="020B0604020202020204" pitchFamily="34" charset="0"/>
              </a:rPr>
              <a:t>The process of converting analog or physical information into a digital format.</a:t>
            </a:r>
            <a:endParaRPr lang="en" sz="1200" dirty="0">
              <a:solidFill>
                <a:schemeClr val="bg1"/>
              </a:solidFill>
              <a:latin typeface="Arial" panose="020B0604020202020204" pitchFamily="34" charset="0"/>
              <a:ea typeface="Calibri"/>
              <a:cs typeface="Arial" panose="020B0604020202020204" pitchFamily="34" charset="0"/>
            </a:endParaRPr>
          </a:p>
          <a:p>
            <a:endParaRPr lang="en-US" sz="1200" dirty="0">
              <a:solidFill>
                <a:schemeClr val="bg1"/>
              </a:solidFill>
              <a:latin typeface="Arial" panose="020B0604020202020204" pitchFamily="34" charset="0"/>
              <a:ea typeface="Calibri"/>
              <a:cs typeface="Arial" panose="020B0604020202020204" pitchFamily="34" charset="0"/>
            </a:endParaRPr>
          </a:p>
          <a:p>
            <a:r>
              <a:rPr lang="en-US" sz="1200" dirty="0">
                <a:solidFill>
                  <a:schemeClr val="bg1"/>
                </a:solidFill>
                <a:latin typeface="Arial" panose="020B0604020202020204" pitchFamily="34" charset="0"/>
                <a:ea typeface="Calibri"/>
                <a:cs typeface="Arial" panose="020B0604020202020204" pitchFamily="34" charset="0"/>
              </a:rPr>
              <a:t>What it means:</a:t>
            </a:r>
            <a:br>
              <a:rPr lang="en-US" sz="1200" dirty="0">
                <a:solidFill>
                  <a:schemeClr val="bg1"/>
                </a:solidFill>
                <a:latin typeface="Arial" panose="020B0604020202020204" pitchFamily="34" charset="0"/>
                <a:ea typeface="Calibri"/>
                <a:cs typeface="Arial" panose="020B0604020202020204" pitchFamily="34" charset="0"/>
              </a:rPr>
            </a:br>
            <a:r>
              <a:rPr lang="en-US" sz="1200" dirty="0">
                <a:solidFill>
                  <a:schemeClr val="bg1"/>
                </a:solidFill>
                <a:latin typeface="Arial" panose="020B0604020202020204" pitchFamily="34" charset="0"/>
                <a:ea typeface="Calibri"/>
                <a:cs typeface="Arial" panose="020B0604020202020204" pitchFamily="34" charset="0"/>
              </a:rPr>
              <a:t>Turning analog health data into digital formats.</a:t>
            </a:r>
            <a:endParaRPr lang="en-US" sz="1200" dirty="0">
              <a:solidFill>
                <a:schemeClr val="bg1"/>
              </a:solidFill>
              <a:latin typeface="Arial" panose="020B0604020202020204" pitchFamily="34" charset="0"/>
              <a:cs typeface="Arial" panose="020B0604020202020204" pitchFamily="34" charset="0"/>
            </a:endParaRPr>
          </a:p>
          <a:p>
            <a:endParaRPr lang="en" sz="1200" dirty="0">
              <a:solidFill>
                <a:schemeClr val="bg1"/>
              </a:solidFill>
              <a:latin typeface="Arial" panose="020B0604020202020204" pitchFamily="34" charset="0"/>
              <a:ea typeface="Calibri"/>
              <a:cs typeface="Arial" panose="020B0604020202020204" pitchFamily="34" charset="0"/>
            </a:endParaRPr>
          </a:p>
          <a:p>
            <a:r>
              <a:rPr lang="en" sz="1200" dirty="0">
                <a:solidFill>
                  <a:srgbClr val="FFFFFF"/>
                </a:solidFill>
                <a:latin typeface="Arial" panose="020B0604020202020204" pitchFamily="34" charset="0"/>
                <a:ea typeface="Calibri"/>
                <a:cs typeface="Arial" panose="020B0604020202020204" pitchFamily="34" charset="0"/>
                <a:sym typeface="Calibri"/>
              </a:rPr>
              <a:t>Examples:</a:t>
            </a:r>
            <a:endParaRPr lang="en" sz="1200" dirty="0">
              <a:latin typeface="Arial" panose="020B0604020202020204" pitchFamily="34" charset="0"/>
              <a:cs typeface="Arial" panose="020B0604020202020204" pitchFamily="34" charset="0"/>
            </a:endParaRPr>
          </a:p>
          <a:p>
            <a:pPr marL="285750" indent="-285750">
              <a:buClr>
                <a:schemeClr val="bg1"/>
              </a:buClr>
              <a:buChar char="•"/>
            </a:pPr>
            <a:r>
              <a:rPr lang="en" sz="1200" dirty="0">
                <a:solidFill>
                  <a:srgbClr val="FFFFFF"/>
                </a:solidFill>
                <a:latin typeface="Arial" panose="020B0604020202020204" pitchFamily="34" charset="0"/>
                <a:ea typeface="Calibri"/>
                <a:cs typeface="Arial" panose="020B0604020202020204" pitchFamily="34" charset="0"/>
                <a:sym typeface="Calibri"/>
              </a:rPr>
              <a:t>Scanning paper </a:t>
            </a:r>
            <a:r>
              <a:rPr lang="en" sz="1200" u="none" strike="noStrike" cap="none" dirty="0">
                <a:solidFill>
                  <a:srgbClr val="FFFFFF"/>
                </a:solidFill>
                <a:latin typeface="Arial" panose="020B0604020202020204" pitchFamily="34" charset="0"/>
                <a:ea typeface="Calibri"/>
                <a:cs typeface="Arial" panose="020B0604020202020204" pitchFamily="34" charset="0"/>
                <a:sym typeface="Calibri"/>
              </a:rPr>
              <a:t>health </a:t>
            </a:r>
            <a:r>
              <a:rPr lang="en" sz="1200" dirty="0">
                <a:solidFill>
                  <a:srgbClr val="FFFFFF"/>
                </a:solidFill>
                <a:latin typeface="Arial" panose="020B0604020202020204" pitchFamily="34" charset="0"/>
                <a:ea typeface="Calibri"/>
                <a:cs typeface="Arial" panose="020B0604020202020204" pitchFamily="34" charset="0"/>
                <a:sym typeface="Calibri"/>
              </a:rPr>
              <a:t>records into a PDF format.</a:t>
            </a:r>
            <a:endParaRPr lang="en" sz="1200" dirty="0">
              <a:latin typeface="Arial" panose="020B0604020202020204" pitchFamily="34" charset="0"/>
              <a:cs typeface="Arial" panose="020B0604020202020204" pitchFamily="34" charset="0"/>
            </a:endParaRPr>
          </a:p>
          <a:p>
            <a:pPr marL="285750" indent="-285750">
              <a:buClr>
                <a:schemeClr val="bg1"/>
              </a:buClr>
              <a:buChar char="•"/>
            </a:pPr>
            <a:r>
              <a:rPr lang="en" sz="1200" dirty="0">
                <a:solidFill>
                  <a:srgbClr val="FFFFFF"/>
                </a:solidFill>
                <a:latin typeface="Arial" panose="020B0604020202020204" pitchFamily="34" charset="0"/>
                <a:ea typeface="Calibri"/>
                <a:cs typeface="Arial" panose="020B0604020202020204" pitchFamily="34" charset="0"/>
                <a:sym typeface="Calibri"/>
              </a:rPr>
              <a:t>Converting handwritten prescriptions into electronic documents.</a:t>
            </a:r>
            <a:endParaRPr lang="en" sz="1200" dirty="0">
              <a:latin typeface="Arial" panose="020B0604020202020204" pitchFamily="34" charset="0"/>
              <a:cs typeface="Arial" panose="020B0604020202020204" pitchFamily="34" charset="0"/>
            </a:endParaRPr>
          </a:p>
          <a:p>
            <a:pPr algn="ctr"/>
            <a:endParaRPr lang="en" sz="1300" dirty="0">
              <a:solidFill>
                <a:srgbClr val="FFFFFF"/>
              </a:solidFill>
              <a:latin typeface="Arial" panose="020B0604020202020204" pitchFamily="34" charset="0"/>
              <a:ea typeface="Calibri"/>
              <a:cs typeface="Arial" panose="020B0604020202020204" pitchFamily="34" charset="0"/>
            </a:endParaRPr>
          </a:p>
        </p:txBody>
      </p:sp>
      <p:sp>
        <p:nvSpPr>
          <p:cNvPr id="2" name="Google Shape;546;g2fd5af0ed0b_1_27">
            <a:extLst>
              <a:ext uri="{FF2B5EF4-FFF2-40B4-BE49-F238E27FC236}">
                <a16:creationId xmlns:a16="http://schemas.microsoft.com/office/drawing/2014/main" id="{6DD7A299-2A20-514C-84F4-3F86D22BFBE3}"/>
              </a:ext>
            </a:extLst>
          </p:cNvPr>
          <p:cNvSpPr/>
          <p:nvPr/>
        </p:nvSpPr>
        <p:spPr>
          <a:xfrm>
            <a:off x="3072384" y="872599"/>
            <a:ext cx="2708766" cy="3861990"/>
          </a:xfrm>
          <a:prstGeom prst="rect">
            <a:avLst/>
          </a:prstGeom>
          <a:solidFill>
            <a:srgbClr val="1B3055"/>
          </a:solidFill>
          <a:ln>
            <a:noFill/>
          </a:ln>
        </p:spPr>
        <p:txBody>
          <a:bodyPr spcFirstLastPara="1" wrap="square" lIns="68550" tIns="34275" rIns="68550" bIns="34275" anchor="ctr" anchorCtr="0">
            <a:noAutofit/>
          </a:bodyPr>
          <a:lstStyle/>
          <a:p>
            <a:pPr algn="ctr"/>
            <a:endParaRPr lang="en-US" sz="1000" b="0" i="0" u="none" strike="noStrike" cap="none" dirty="0">
              <a:solidFill>
                <a:srgbClr val="FFFFFF"/>
              </a:solidFill>
              <a:latin typeface="Arial" panose="020B0604020202020204" pitchFamily="34" charset="0"/>
              <a:ea typeface="Calibri"/>
              <a:cs typeface="Arial" panose="020B0604020202020204" pitchFamily="34" charset="0"/>
            </a:endParaRPr>
          </a:p>
        </p:txBody>
      </p:sp>
      <p:sp>
        <p:nvSpPr>
          <p:cNvPr id="3" name="Google Shape;546;g2fd5af0ed0b_1_27">
            <a:extLst>
              <a:ext uri="{FF2B5EF4-FFF2-40B4-BE49-F238E27FC236}">
                <a16:creationId xmlns:a16="http://schemas.microsoft.com/office/drawing/2014/main" id="{E6FEB9C8-ADF9-E085-0576-43D2B30DA47B}"/>
              </a:ext>
            </a:extLst>
          </p:cNvPr>
          <p:cNvSpPr/>
          <p:nvPr/>
        </p:nvSpPr>
        <p:spPr>
          <a:xfrm>
            <a:off x="5931739" y="872599"/>
            <a:ext cx="3018809" cy="3865630"/>
          </a:xfrm>
          <a:prstGeom prst="rect">
            <a:avLst/>
          </a:prstGeom>
          <a:solidFill>
            <a:srgbClr val="1B3055"/>
          </a:solidFill>
          <a:ln>
            <a:noFill/>
          </a:ln>
        </p:spPr>
        <p:txBody>
          <a:bodyPr spcFirstLastPara="1" wrap="square" lIns="68550" tIns="34275" rIns="68550" bIns="34275" anchor="ctr" anchorCtr="0">
            <a:noAutofit/>
          </a:bodyPr>
          <a:lstStyle/>
          <a:p>
            <a:pPr algn="ctr"/>
            <a:endParaRPr lang="en-US" sz="1000" b="0" i="0" u="none" strike="noStrike" cap="none" dirty="0">
              <a:solidFill>
                <a:srgbClr val="FFFFFF"/>
              </a:solidFill>
              <a:latin typeface="Arial" panose="020B0604020202020204" pitchFamily="34" charset="0"/>
              <a:ea typeface="Calibri"/>
              <a:cs typeface="Arial" panose="020B0604020202020204" pitchFamily="34" charset="0"/>
            </a:endParaRPr>
          </a:p>
        </p:txBody>
      </p:sp>
      <p:sp>
        <p:nvSpPr>
          <p:cNvPr id="4" name="Google Shape;547;g2fd5af0ed0b_1_27">
            <a:extLst>
              <a:ext uri="{FF2B5EF4-FFF2-40B4-BE49-F238E27FC236}">
                <a16:creationId xmlns:a16="http://schemas.microsoft.com/office/drawing/2014/main" id="{9B4A350C-13A0-C10E-F2A1-EF3FDC95D115}"/>
              </a:ext>
            </a:extLst>
          </p:cNvPr>
          <p:cNvSpPr txBox="1"/>
          <p:nvPr/>
        </p:nvSpPr>
        <p:spPr>
          <a:xfrm>
            <a:off x="3128964" y="872598"/>
            <a:ext cx="2645044" cy="3665703"/>
          </a:xfrm>
          <a:prstGeom prst="rect">
            <a:avLst/>
          </a:prstGeom>
          <a:noFill/>
          <a:ln>
            <a:noFill/>
          </a:ln>
        </p:spPr>
        <p:txBody>
          <a:bodyPr spcFirstLastPara="1" wrap="square" lIns="68550" tIns="34275" rIns="68550" bIns="34275" anchor="t" anchorCtr="0">
            <a:normAutofit/>
          </a:bodyPr>
          <a:lstStyle/>
          <a:p>
            <a:pPr marL="0" marR="0" lvl="0" indent="0" algn="ctr" rtl="0">
              <a:lnSpc>
                <a:spcPct val="120000"/>
              </a:lnSpc>
              <a:spcBef>
                <a:spcPts val="0"/>
              </a:spcBef>
              <a:spcAft>
                <a:spcPts val="0"/>
              </a:spcAft>
              <a:buClr>
                <a:srgbClr val="FFFFFF"/>
              </a:buClr>
              <a:buSzPct val="47619"/>
              <a:buFont typeface="Arial"/>
              <a:buNone/>
            </a:pPr>
            <a:r>
              <a:rPr lang="en" sz="2200" dirty="0">
                <a:solidFill>
                  <a:schemeClr val="bg1"/>
                </a:solidFill>
                <a:latin typeface="Arial" panose="020B0604020202020204" pitchFamily="34" charset="0"/>
                <a:ea typeface="Calibri"/>
                <a:cs typeface="Arial" panose="020B0604020202020204" pitchFamily="34" charset="0"/>
                <a:sym typeface="Calibri"/>
              </a:rPr>
              <a:t>Digitalization</a:t>
            </a:r>
            <a:r>
              <a:rPr lang="en" sz="2200" i="0" u="none" strike="noStrike" cap="none" dirty="0">
                <a:solidFill>
                  <a:schemeClr val="bg1"/>
                </a:solidFill>
                <a:latin typeface="Arial" panose="020B0604020202020204" pitchFamily="34" charset="0"/>
                <a:ea typeface="Calibri"/>
                <a:cs typeface="Arial" panose="020B0604020202020204" pitchFamily="34" charset="0"/>
                <a:sym typeface="Calibri"/>
              </a:rPr>
              <a:t>: </a:t>
            </a:r>
            <a:r>
              <a:rPr lang="en" sz="2200" dirty="0">
                <a:solidFill>
                  <a:schemeClr val="bg1"/>
                </a:solidFill>
                <a:latin typeface="Arial" panose="020B0604020202020204" pitchFamily="34" charset="0"/>
                <a:ea typeface="Calibri"/>
                <a:cs typeface="Arial" panose="020B0604020202020204" pitchFamily="34" charset="0"/>
                <a:sym typeface="Calibri"/>
              </a:rPr>
              <a:t> </a:t>
            </a:r>
            <a:endParaRPr lang="en-US" sz="2200" dirty="0">
              <a:solidFill>
                <a:schemeClr val="bg1"/>
              </a:solidFill>
              <a:latin typeface="Arial" panose="020B0604020202020204" pitchFamily="34" charset="0"/>
              <a:cs typeface="Arial" panose="020B0604020202020204" pitchFamily="34" charset="0"/>
            </a:endParaRPr>
          </a:p>
          <a:p>
            <a:endParaRPr lang="en-US" sz="1200" dirty="0">
              <a:solidFill>
                <a:schemeClr val="bg1"/>
              </a:solidFill>
              <a:latin typeface="Arial" panose="020B0604020202020204" pitchFamily="34" charset="0"/>
              <a:ea typeface="Calibri"/>
              <a:cs typeface="Arial" panose="020B0604020202020204" pitchFamily="34" charset="0"/>
              <a:sym typeface="Calibri"/>
            </a:endParaRPr>
          </a:p>
          <a:p>
            <a:r>
              <a:rPr lang="en-US" sz="1200" dirty="0">
                <a:solidFill>
                  <a:schemeClr val="bg1"/>
                </a:solidFill>
                <a:latin typeface="Arial" panose="020B0604020202020204" pitchFamily="34" charset="0"/>
                <a:ea typeface="Calibri"/>
                <a:cs typeface="Arial" panose="020B0604020202020204" pitchFamily="34" charset="0"/>
                <a:sym typeface="Calibri"/>
              </a:rPr>
              <a:t>Definition:</a:t>
            </a:r>
            <a:br>
              <a:rPr lang="en-US" sz="1200" dirty="0">
                <a:solidFill>
                  <a:schemeClr val="bg1"/>
                </a:solidFill>
                <a:latin typeface="Arial" panose="020B0604020202020204" pitchFamily="34" charset="0"/>
                <a:ea typeface="Calibri"/>
                <a:cs typeface="Arial" panose="020B0604020202020204" pitchFamily="34" charset="0"/>
              </a:rPr>
            </a:br>
            <a:r>
              <a:rPr lang="en-US" sz="1200" dirty="0">
                <a:solidFill>
                  <a:schemeClr val="bg1"/>
                </a:solidFill>
                <a:latin typeface="Arial" panose="020B0604020202020204" pitchFamily="34" charset="0"/>
                <a:ea typeface="Calibri"/>
                <a:cs typeface="Arial" panose="020B0604020202020204" pitchFamily="34" charset="0"/>
                <a:sym typeface="Calibri"/>
              </a:rPr>
              <a:t>The use of digital technologies to improve or automate existing processes.</a:t>
            </a:r>
            <a:endParaRPr lang="en-US" sz="1200" dirty="0">
              <a:solidFill>
                <a:schemeClr val="bg1"/>
              </a:solidFill>
              <a:latin typeface="Arial" panose="020B0604020202020204" pitchFamily="34" charset="0"/>
              <a:ea typeface="Calibri"/>
              <a:cs typeface="Arial" panose="020B0604020202020204" pitchFamily="34" charset="0"/>
            </a:endParaRPr>
          </a:p>
          <a:p>
            <a:endParaRPr lang="en-US" sz="1200" dirty="0">
              <a:solidFill>
                <a:schemeClr val="bg1"/>
              </a:solidFill>
              <a:latin typeface="Arial" panose="020B0604020202020204" pitchFamily="34" charset="0"/>
              <a:ea typeface="Calibri"/>
              <a:cs typeface="Arial" panose="020B0604020202020204" pitchFamily="34" charset="0"/>
            </a:endParaRPr>
          </a:p>
          <a:p>
            <a:r>
              <a:rPr lang="en-US" sz="1200" dirty="0">
                <a:solidFill>
                  <a:schemeClr val="bg1"/>
                </a:solidFill>
                <a:latin typeface="Arial" panose="020B0604020202020204" pitchFamily="34" charset="0"/>
                <a:ea typeface="Calibri"/>
                <a:cs typeface="Arial" panose="020B0604020202020204" pitchFamily="34" charset="0"/>
              </a:rPr>
              <a:t>What it means:</a:t>
            </a:r>
            <a:endParaRPr lang="en-US" sz="1200" dirty="0">
              <a:solidFill>
                <a:schemeClr val="bg1"/>
              </a:solidFill>
              <a:latin typeface="Arial" panose="020B0604020202020204" pitchFamily="34" charset="0"/>
              <a:cs typeface="Arial" panose="020B0604020202020204" pitchFamily="34" charset="0"/>
            </a:endParaRPr>
          </a:p>
          <a:p>
            <a:r>
              <a:rPr lang="en-US" sz="1200" dirty="0">
                <a:solidFill>
                  <a:schemeClr val="bg1"/>
                </a:solidFill>
                <a:latin typeface="Arial" panose="020B0604020202020204" pitchFamily="34" charset="0"/>
                <a:ea typeface="Calibri"/>
                <a:cs typeface="Arial" panose="020B0604020202020204" pitchFamily="34" charset="0"/>
              </a:rPr>
              <a:t>Using digital tools to improve existing health service processes.</a:t>
            </a:r>
            <a:r>
              <a:rPr lang="en-US" sz="1200" dirty="0">
                <a:latin typeface="Arial" panose="020B0604020202020204" pitchFamily="34" charset="0"/>
                <a:ea typeface="Calibri"/>
                <a:cs typeface="Arial" panose="020B0604020202020204" pitchFamily="34" charset="0"/>
              </a:rPr>
              <a:t>.</a:t>
            </a:r>
            <a:endParaRPr lang="en" sz="1200" dirty="0">
              <a:latin typeface="Arial" panose="020B0604020202020204" pitchFamily="34" charset="0"/>
              <a:ea typeface="Calibri"/>
              <a:cs typeface="Arial" panose="020B0604020202020204" pitchFamily="34" charset="0"/>
            </a:endParaRPr>
          </a:p>
          <a:p>
            <a:endParaRPr lang="en" sz="1200" dirty="0">
              <a:solidFill>
                <a:srgbClr val="FFFFFF"/>
              </a:solidFill>
              <a:latin typeface="Arial" panose="020B0604020202020204" pitchFamily="34" charset="0"/>
              <a:ea typeface="Calibri"/>
              <a:cs typeface="Arial" panose="020B0604020202020204" pitchFamily="34" charset="0"/>
            </a:endParaRPr>
          </a:p>
          <a:p>
            <a:r>
              <a:rPr lang="en" sz="1200" dirty="0">
                <a:solidFill>
                  <a:srgbClr val="FFFFFF"/>
                </a:solidFill>
                <a:latin typeface="Arial" panose="020B0604020202020204" pitchFamily="34" charset="0"/>
                <a:ea typeface="Calibri"/>
                <a:cs typeface="Arial" panose="020B0604020202020204" pitchFamily="34" charset="0"/>
                <a:sym typeface="Calibri"/>
              </a:rPr>
              <a:t>Example:</a:t>
            </a:r>
            <a:endParaRPr lang="en" sz="1200" dirty="0">
              <a:latin typeface="Arial" panose="020B0604020202020204" pitchFamily="34" charset="0"/>
              <a:cs typeface="Arial" panose="020B0604020202020204" pitchFamily="34" charset="0"/>
            </a:endParaRPr>
          </a:p>
          <a:p>
            <a:pPr marL="285750" indent="-285750">
              <a:buClr>
                <a:schemeClr val="bg1"/>
              </a:buClr>
              <a:buChar char="•"/>
            </a:pPr>
            <a:r>
              <a:rPr lang="en" sz="1200" dirty="0">
                <a:solidFill>
                  <a:srgbClr val="FFFFFF"/>
                </a:solidFill>
                <a:latin typeface="Arial" panose="020B0604020202020204" pitchFamily="34" charset="0"/>
                <a:ea typeface="Calibri"/>
                <a:cs typeface="Arial" panose="020B0604020202020204" pitchFamily="34" charset="0"/>
                <a:sym typeface="Calibri"/>
              </a:rPr>
              <a:t>Using electronic medical records (EMRs) to replace paper records in clinics.</a:t>
            </a:r>
            <a:endParaRPr lang="en" sz="1200" dirty="0">
              <a:latin typeface="Arial" panose="020B0604020202020204" pitchFamily="34" charset="0"/>
              <a:cs typeface="Arial" panose="020B0604020202020204" pitchFamily="34" charset="0"/>
            </a:endParaRPr>
          </a:p>
          <a:p>
            <a:pPr marL="285750" indent="-285750">
              <a:buChar char="•"/>
            </a:pPr>
            <a:endParaRPr lang="en" sz="1200" dirty="0">
              <a:solidFill>
                <a:srgbClr val="FFFFFF"/>
              </a:solidFill>
              <a:latin typeface="Arial" panose="020B0604020202020204" pitchFamily="34" charset="0"/>
              <a:ea typeface="Calibri"/>
              <a:cs typeface="Arial" panose="020B0604020202020204" pitchFamily="34" charset="0"/>
            </a:endParaRPr>
          </a:p>
          <a:p>
            <a:pPr algn="ctr"/>
            <a:endParaRPr lang="en" dirty="0">
              <a:latin typeface="Arial" panose="020B0604020202020204" pitchFamily="34" charset="0"/>
              <a:cs typeface="Arial" panose="020B0604020202020204" pitchFamily="34" charset="0"/>
            </a:endParaRPr>
          </a:p>
          <a:p>
            <a:pPr algn="ctr"/>
            <a:endParaRPr lang="en" sz="1300" dirty="0">
              <a:solidFill>
                <a:srgbClr val="FFFFFF"/>
              </a:solidFill>
              <a:latin typeface="Arial" panose="020B0604020202020204" pitchFamily="34" charset="0"/>
              <a:ea typeface="Calibri"/>
              <a:cs typeface="Arial" panose="020B0604020202020204" pitchFamily="34" charset="0"/>
            </a:endParaRPr>
          </a:p>
          <a:p>
            <a:pPr marL="0" marR="0" lvl="0" indent="0" algn="ctr">
              <a:spcBef>
                <a:spcPts val="0"/>
              </a:spcBef>
              <a:spcAft>
                <a:spcPts val="0"/>
              </a:spcAft>
              <a:buFont typeface="Arial"/>
              <a:buNone/>
            </a:pPr>
            <a:endParaRPr lang="en" sz="1300" dirty="0">
              <a:solidFill>
                <a:srgbClr val="FFFFFF"/>
              </a:solidFill>
              <a:latin typeface="Arial" panose="020B0604020202020204" pitchFamily="34" charset="0"/>
              <a:ea typeface="Calibri"/>
              <a:cs typeface="Arial" panose="020B0604020202020204" pitchFamily="34" charset="0"/>
            </a:endParaRPr>
          </a:p>
          <a:p>
            <a:pPr algn="ctr">
              <a:lnSpc>
                <a:spcPct val="120000"/>
              </a:lnSpc>
            </a:pPr>
            <a:endParaRPr lang="en" sz="2100" b="1" i="1" dirty="0">
              <a:solidFill>
                <a:srgbClr val="FFFFFF"/>
              </a:solidFill>
              <a:latin typeface="Arial" panose="020B0604020202020204" pitchFamily="34" charset="0"/>
              <a:ea typeface="Calibri"/>
              <a:cs typeface="Arial" panose="020B0604020202020204" pitchFamily="34" charset="0"/>
            </a:endParaRPr>
          </a:p>
        </p:txBody>
      </p:sp>
      <p:sp>
        <p:nvSpPr>
          <p:cNvPr id="5" name="Google Shape;547;g2fd5af0ed0b_1_27">
            <a:extLst>
              <a:ext uri="{FF2B5EF4-FFF2-40B4-BE49-F238E27FC236}">
                <a16:creationId xmlns:a16="http://schemas.microsoft.com/office/drawing/2014/main" id="{09AE70BC-DDD0-D7C3-F41A-8AE79329086D}"/>
              </a:ext>
            </a:extLst>
          </p:cNvPr>
          <p:cNvSpPr txBox="1"/>
          <p:nvPr/>
        </p:nvSpPr>
        <p:spPr>
          <a:xfrm>
            <a:off x="5910174" y="909175"/>
            <a:ext cx="3022449" cy="3819986"/>
          </a:xfrm>
          <a:prstGeom prst="rect">
            <a:avLst/>
          </a:prstGeom>
          <a:noFill/>
          <a:ln>
            <a:noFill/>
          </a:ln>
        </p:spPr>
        <p:txBody>
          <a:bodyPr spcFirstLastPara="1" wrap="square" lIns="68550" tIns="34275" rIns="68550" bIns="34275" anchor="t" anchorCtr="0">
            <a:normAutofit lnSpcReduction="10000"/>
          </a:bodyPr>
          <a:lstStyle/>
          <a:p>
            <a:pPr algn="ctr">
              <a:lnSpc>
                <a:spcPct val="120000"/>
              </a:lnSpc>
              <a:buClr>
                <a:srgbClr val="FFFFFF"/>
              </a:buClr>
              <a:buSzPct val="47619"/>
            </a:pPr>
            <a:r>
              <a:rPr lang="en" sz="2200" dirty="0">
                <a:solidFill>
                  <a:schemeClr val="bg1"/>
                </a:solidFill>
                <a:latin typeface="Arial" panose="020B0604020202020204" pitchFamily="34" charset="0"/>
                <a:ea typeface="Calibri"/>
                <a:cs typeface="Arial" panose="020B0604020202020204" pitchFamily="34" charset="0"/>
                <a:sym typeface="Calibri"/>
              </a:rPr>
              <a:t>Digital transformation</a:t>
            </a:r>
            <a:r>
              <a:rPr lang="en" sz="2200" i="0" u="none" strike="noStrike" cap="none" dirty="0">
                <a:solidFill>
                  <a:schemeClr val="bg1"/>
                </a:solidFill>
                <a:latin typeface="Arial" panose="020B0604020202020204" pitchFamily="34" charset="0"/>
                <a:ea typeface="Calibri"/>
                <a:cs typeface="Arial" panose="020B0604020202020204" pitchFamily="34" charset="0"/>
                <a:sym typeface="Calibri"/>
              </a:rPr>
              <a:t>: </a:t>
            </a:r>
            <a:r>
              <a:rPr lang="en" sz="2200" dirty="0">
                <a:solidFill>
                  <a:schemeClr val="bg1"/>
                </a:solidFill>
                <a:latin typeface="Arial" panose="020B0604020202020204" pitchFamily="34" charset="0"/>
                <a:ea typeface="Calibri"/>
                <a:cs typeface="Arial" panose="020B0604020202020204" pitchFamily="34" charset="0"/>
                <a:sym typeface="Calibri"/>
              </a:rPr>
              <a:t> </a:t>
            </a:r>
            <a:endParaRPr lang="en-US" sz="300" dirty="0">
              <a:solidFill>
                <a:schemeClr val="bg1"/>
              </a:solidFill>
              <a:latin typeface="Arial" panose="020B0604020202020204" pitchFamily="34" charset="0"/>
              <a:cs typeface="Arial" panose="020B0604020202020204" pitchFamily="34" charset="0"/>
            </a:endParaRPr>
          </a:p>
          <a:p>
            <a:endParaRPr lang="en-US" sz="1100" dirty="0">
              <a:solidFill>
                <a:schemeClr val="bg1"/>
              </a:solidFill>
              <a:latin typeface="Arial" panose="020B0604020202020204" pitchFamily="34" charset="0"/>
              <a:ea typeface="Calibri"/>
              <a:cs typeface="Arial" panose="020B0604020202020204" pitchFamily="34" charset="0"/>
            </a:endParaRPr>
          </a:p>
          <a:p>
            <a:r>
              <a:rPr lang="en-US" sz="1100" dirty="0">
                <a:solidFill>
                  <a:schemeClr val="bg1"/>
                </a:solidFill>
                <a:latin typeface="Arial" panose="020B0604020202020204" pitchFamily="34" charset="0"/>
                <a:ea typeface="Calibri"/>
                <a:cs typeface="Arial" panose="020B0604020202020204" pitchFamily="34" charset="0"/>
              </a:rPr>
              <a:t>Definition:</a:t>
            </a:r>
            <a:br>
              <a:rPr lang="en-US" sz="1100" dirty="0">
                <a:latin typeface="Arial" panose="020B0604020202020204" pitchFamily="34" charset="0"/>
                <a:ea typeface="Calibri"/>
                <a:cs typeface="Arial" panose="020B0604020202020204" pitchFamily="34" charset="0"/>
              </a:rPr>
            </a:br>
            <a:r>
              <a:rPr lang="en-US" sz="1100" dirty="0">
                <a:solidFill>
                  <a:schemeClr val="bg1"/>
                </a:solidFill>
                <a:latin typeface="Arial" panose="020B0604020202020204" pitchFamily="34" charset="0"/>
                <a:ea typeface="Calibri"/>
                <a:cs typeface="Arial" panose="020B0604020202020204" pitchFamily="34" charset="0"/>
              </a:rPr>
              <a:t>A strategic shift in how an organization operates, delivers value, and engages stakeholders, enabled by digital technologies. It often involves rethinking business models, organizational culture, and user experience</a:t>
            </a:r>
            <a:r>
              <a:rPr lang="en-US" sz="1100" dirty="0">
                <a:latin typeface="Arial" panose="020B0604020202020204" pitchFamily="34" charset="0"/>
                <a:ea typeface="Calibri"/>
                <a:cs typeface="Arial" panose="020B0604020202020204" pitchFamily="34" charset="0"/>
              </a:rPr>
              <a:t>..</a:t>
            </a:r>
            <a:endParaRPr lang="en" sz="1100" dirty="0">
              <a:latin typeface="Arial" panose="020B0604020202020204" pitchFamily="34" charset="0"/>
              <a:ea typeface="Calibri"/>
              <a:cs typeface="Arial" panose="020B0604020202020204" pitchFamily="34" charset="0"/>
            </a:endParaRPr>
          </a:p>
          <a:p>
            <a:endParaRPr lang="en-US" sz="1100" dirty="0">
              <a:latin typeface="Arial" panose="020B0604020202020204" pitchFamily="34" charset="0"/>
              <a:ea typeface="Calibri"/>
              <a:cs typeface="Arial" panose="020B0604020202020204" pitchFamily="34" charset="0"/>
            </a:endParaRPr>
          </a:p>
          <a:p>
            <a:r>
              <a:rPr lang="en-US" sz="1100" dirty="0">
                <a:solidFill>
                  <a:schemeClr val="bg1"/>
                </a:solidFill>
                <a:latin typeface="Arial" panose="020B0604020202020204" pitchFamily="34" charset="0"/>
                <a:ea typeface="Calibri"/>
                <a:cs typeface="Arial" panose="020B0604020202020204" pitchFamily="34" charset="0"/>
              </a:rPr>
              <a:t>What it means:</a:t>
            </a:r>
            <a:br>
              <a:rPr lang="en-US" sz="1100" dirty="0">
                <a:latin typeface="Arial" panose="020B0604020202020204" pitchFamily="34" charset="0"/>
                <a:ea typeface="Calibri"/>
                <a:cs typeface="Arial" panose="020B0604020202020204" pitchFamily="34" charset="0"/>
              </a:rPr>
            </a:br>
            <a:r>
              <a:rPr lang="en-US" sz="1100" dirty="0">
                <a:solidFill>
                  <a:schemeClr val="bg1"/>
                </a:solidFill>
                <a:latin typeface="Arial" panose="020B0604020202020204" pitchFamily="34" charset="0"/>
                <a:ea typeface="Calibri"/>
                <a:cs typeface="Arial" panose="020B0604020202020204" pitchFamily="34" charset="0"/>
              </a:rPr>
              <a:t>A strategic overhaul of how care is delivered and health system goals are achieved, using digital technologies.</a:t>
            </a:r>
          </a:p>
          <a:p>
            <a:br>
              <a:rPr lang="en" sz="1100" dirty="0">
                <a:latin typeface="Arial" panose="020B0604020202020204" pitchFamily="34" charset="0"/>
                <a:ea typeface="Calibri"/>
                <a:cs typeface="Arial" panose="020B0604020202020204" pitchFamily="34" charset="0"/>
              </a:rPr>
            </a:br>
            <a:r>
              <a:rPr lang="en" sz="1100" dirty="0">
                <a:solidFill>
                  <a:schemeClr val="bg1"/>
                </a:solidFill>
                <a:latin typeface="Arial" panose="020B0604020202020204" pitchFamily="34" charset="0"/>
                <a:ea typeface="Calibri"/>
                <a:cs typeface="Arial" panose="020B0604020202020204" pitchFamily="34" charset="0"/>
                <a:sym typeface="Calibri"/>
              </a:rPr>
              <a:t> </a:t>
            </a:r>
            <a:endParaRPr lang="en" sz="1100" dirty="0">
              <a:solidFill>
                <a:schemeClr val="bg1"/>
              </a:solidFill>
              <a:latin typeface="Arial" panose="020B0604020202020204" pitchFamily="34" charset="0"/>
              <a:ea typeface="Calibri"/>
              <a:cs typeface="Arial" panose="020B0604020202020204" pitchFamily="34" charset="0"/>
            </a:endParaRPr>
          </a:p>
          <a:p>
            <a:r>
              <a:rPr lang="en" sz="1100" dirty="0">
                <a:solidFill>
                  <a:srgbClr val="FFFFFF"/>
                </a:solidFill>
                <a:latin typeface="Arial" panose="020B0604020202020204" pitchFamily="34" charset="0"/>
                <a:ea typeface="Calibri"/>
                <a:cs typeface="Arial" panose="020B0604020202020204" pitchFamily="34" charset="0"/>
                <a:sym typeface="Calibri"/>
              </a:rPr>
              <a:t>Example:</a:t>
            </a:r>
            <a:endParaRPr lang="en" sz="1100" dirty="0">
              <a:latin typeface="Arial" panose="020B0604020202020204" pitchFamily="34" charset="0"/>
              <a:ea typeface="Calibri"/>
              <a:cs typeface="Arial" panose="020B0604020202020204" pitchFamily="34" charset="0"/>
            </a:endParaRPr>
          </a:p>
          <a:p>
            <a:pPr marL="285750" indent="-285750">
              <a:buClr>
                <a:schemeClr val="bg1"/>
              </a:buClr>
              <a:buChar char="•"/>
            </a:pPr>
            <a:r>
              <a:rPr lang="en" sz="1100" dirty="0">
                <a:solidFill>
                  <a:schemeClr val="bg1"/>
                </a:solidFill>
                <a:latin typeface="Arial" panose="020B0604020202020204" pitchFamily="34" charset="0"/>
                <a:ea typeface="Calibri"/>
                <a:cs typeface="Arial" panose="020B0604020202020204" pitchFamily="34" charset="0"/>
                <a:sym typeface="Calibri"/>
              </a:rPr>
              <a:t>A health system reimagining service delivery with telemedicine, mobile diagnostics, and real-time health data dashboards.</a:t>
            </a:r>
            <a:endParaRPr lang="en" sz="1100" dirty="0">
              <a:solidFill>
                <a:schemeClr val="bg1"/>
              </a:solidFill>
              <a:latin typeface="Arial" panose="020B0604020202020204" pitchFamily="34" charset="0"/>
              <a:ea typeface="Calibri"/>
              <a:cs typeface="Arial" panose="020B0604020202020204" pitchFamily="34" charset="0"/>
            </a:endParaRPr>
          </a:p>
          <a:p>
            <a:pPr marL="285750" indent="-285750">
              <a:buClr>
                <a:schemeClr val="bg1"/>
              </a:buClr>
              <a:buChar char="•"/>
            </a:pPr>
            <a:r>
              <a:rPr lang="en" sz="1100" dirty="0">
                <a:solidFill>
                  <a:schemeClr val="bg1"/>
                </a:solidFill>
                <a:latin typeface="Arial" panose="020B0604020202020204" pitchFamily="34" charset="0"/>
                <a:ea typeface="Calibri"/>
                <a:cs typeface="Arial" panose="020B0604020202020204" pitchFamily="34" charset="0"/>
                <a:sym typeface="Calibri"/>
              </a:rPr>
              <a:t>Moving from reactive care to proactive, data-driven health interventions.</a:t>
            </a:r>
            <a:endParaRPr lang="en" sz="1100" dirty="0">
              <a:solidFill>
                <a:schemeClr val="bg1"/>
              </a:solidFill>
              <a:latin typeface="Arial" panose="020B0604020202020204" pitchFamily="34" charset="0"/>
              <a:ea typeface="Calibri"/>
              <a:cs typeface="Arial" panose="020B0604020202020204" pitchFamily="34" charset="0"/>
            </a:endParaRPr>
          </a:p>
          <a:p>
            <a:pPr algn="ctr"/>
            <a:endParaRPr lang="en" sz="1300" dirty="0">
              <a:solidFill>
                <a:srgbClr val="FFFFFF"/>
              </a:solidFill>
              <a:latin typeface="Arial" panose="020B0604020202020204" pitchFamily="34" charset="0"/>
              <a:ea typeface="Calibri"/>
              <a:cs typeface="Arial" panose="020B0604020202020204" pitchFamily="34" charset="0"/>
            </a:endParaRPr>
          </a:p>
          <a:p>
            <a:pPr marL="0" marR="0" lvl="0" indent="0" algn="ctr">
              <a:spcBef>
                <a:spcPts val="0"/>
              </a:spcBef>
              <a:spcAft>
                <a:spcPts val="0"/>
              </a:spcAft>
              <a:buFont typeface="Arial"/>
              <a:buNone/>
            </a:pPr>
            <a:endParaRPr lang="en" sz="1300" dirty="0">
              <a:solidFill>
                <a:srgbClr val="FFFFFF"/>
              </a:solidFill>
              <a:latin typeface="Arial" panose="020B0604020202020204" pitchFamily="34" charset="0"/>
              <a:ea typeface="Calibri"/>
              <a:cs typeface="Arial" panose="020B0604020202020204" pitchFamily="34" charset="0"/>
            </a:endParaRPr>
          </a:p>
          <a:p>
            <a:pPr algn="ctr">
              <a:lnSpc>
                <a:spcPct val="120000"/>
              </a:lnSpc>
            </a:pPr>
            <a:endParaRPr lang="en" sz="2100" b="1" i="1" dirty="0">
              <a:solidFill>
                <a:srgbClr val="FFFFFF"/>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1114732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pic>
        <p:nvPicPr>
          <p:cNvPr id="554" name="Google Shape;554;g2fd5af0ed0b_1_35"/>
          <p:cNvPicPr preferRelativeResize="0"/>
          <p:nvPr/>
        </p:nvPicPr>
        <p:blipFill rotWithShape="1">
          <a:blip r:embed="rId3">
            <a:alphaModFix/>
          </a:blip>
          <a:srcRect r="249"/>
          <a:stretch/>
        </p:blipFill>
        <p:spPr>
          <a:xfrm>
            <a:off x="6960338" y="905510"/>
            <a:ext cx="1870610" cy="3453599"/>
          </a:xfrm>
          <a:prstGeom prst="rect">
            <a:avLst/>
          </a:prstGeom>
          <a:noFill/>
          <a:ln>
            <a:noFill/>
          </a:ln>
        </p:spPr>
      </p:pic>
      <p:pic>
        <p:nvPicPr>
          <p:cNvPr id="555" name="Google Shape;555;g2fd5af0ed0b_1_35"/>
          <p:cNvPicPr preferRelativeResize="0"/>
          <p:nvPr/>
        </p:nvPicPr>
        <p:blipFill rotWithShape="1">
          <a:blip r:embed="rId4">
            <a:alphaModFix/>
          </a:blip>
          <a:srcRect/>
          <a:stretch/>
        </p:blipFill>
        <p:spPr>
          <a:xfrm>
            <a:off x="4716349" y="905510"/>
            <a:ext cx="2051979" cy="3505036"/>
          </a:xfrm>
          <a:prstGeom prst="rect">
            <a:avLst/>
          </a:prstGeom>
          <a:noFill/>
          <a:ln>
            <a:noFill/>
          </a:ln>
        </p:spPr>
      </p:pic>
      <p:sp>
        <p:nvSpPr>
          <p:cNvPr id="559" name="Google Shape;559;g2fd5af0ed0b_1_35"/>
          <p:cNvSpPr txBox="1"/>
          <p:nvPr/>
        </p:nvSpPr>
        <p:spPr>
          <a:xfrm>
            <a:off x="161700" y="4175755"/>
            <a:ext cx="8820600" cy="1128804"/>
          </a:xfrm>
          <a:prstGeom prst="rect">
            <a:avLst/>
          </a:prstGeom>
          <a:noFill/>
          <a:ln>
            <a:noFill/>
          </a:ln>
        </p:spPr>
        <p:txBody>
          <a:bodyPr spcFirstLastPara="1" wrap="square" lIns="81575" tIns="40775" rIns="81575" bIns="40775" anchor="ctr" anchorCtr="0">
            <a:noAutofit/>
          </a:bodyPr>
          <a:lstStyle/>
          <a:p>
            <a:pPr marL="0" marR="0" lvl="0" indent="0" algn="l" rtl="0">
              <a:lnSpc>
                <a:spcPct val="120000"/>
              </a:lnSpc>
              <a:spcBef>
                <a:spcPts val="0"/>
              </a:spcBef>
              <a:spcAft>
                <a:spcPts val="0"/>
              </a:spcAft>
              <a:buClr>
                <a:srgbClr val="000000"/>
              </a:buClr>
              <a:buSzPts val="1800"/>
              <a:buFont typeface="Arial"/>
              <a:buNone/>
            </a:pPr>
            <a:endParaRPr sz="1800" b="1" i="0" u="none" strike="noStrike" cap="none" dirty="0">
              <a:solidFill>
                <a:srgbClr val="FFFFFF"/>
              </a:solidFill>
              <a:latin typeface="Helvetica Neue"/>
              <a:ea typeface="Helvetica Neue"/>
              <a:cs typeface="Helvetica Neue"/>
              <a:sym typeface="Helvetica Neue"/>
            </a:endParaRPr>
          </a:p>
          <a:p>
            <a:pPr marR="0" lvl="0" algn="l" rtl="0">
              <a:lnSpc>
                <a:spcPct val="100000"/>
              </a:lnSpc>
              <a:spcBef>
                <a:spcPts val="0"/>
              </a:spcBef>
              <a:spcAft>
                <a:spcPts val="0"/>
              </a:spcAft>
              <a:buClr>
                <a:schemeClr val="tx1"/>
              </a:buClr>
              <a:buSzPct val="99000"/>
            </a:pPr>
            <a:r>
              <a:rPr lang="en" sz="1400" i="0" u="none" strike="noStrike" cap="none" dirty="0">
                <a:solidFill>
                  <a:schemeClr val="tx1"/>
                </a:solidFill>
                <a:latin typeface="Arial" panose="020B0604020202020204" pitchFamily="34" charset="0"/>
                <a:ea typeface="Helvetica Neue"/>
                <a:cs typeface="Arial" panose="020B0604020202020204" pitchFamily="34" charset="0"/>
                <a:sym typeface="Helvetica Neue"/>
              </a:rPr>
              <a:t>More than 120 Member States have developed eHealth/Digital Health strategies and policies.</a:t>
            </a:r>
            <a:endParaRPr sz="500" dirty="0">
              <a:solidFill>
                <a:schemeClr val="tx1"/>
              </a:solidFill>
              <a:latin typeface="Arial" panose="020B0604020202020204" pitchFamily="34" charset="0"/>
              <a:cs typeface="Arial" panose="020B0604020202020204" pitchFamily="34" charset="0"/>
            </a:endParaRPr>
          </a:p>
          <a:p>
            <a:pPr marL="177800" marR="0" lvl="0" indent="-50800" algn="l" rtl="0">
              <a:lnSpc>
                <a:spcPct val="100000"/>
              </a:lnSpc>
              <a:spcBef>
                <a:spcPts val="0"/>
              </a:spcBef>
              <a:spcAft>
                <a:spcPts val="0"/>
              </a:spcAft>
              <a:buClr>
                <a:srgbClr val="FFD966"/>
              </a:buClr>
              <a:buSzPts val="2100"/>
              <a:buFont typeface="Helvetica Neue"/>
              <a:buNone/>
            </a:pPr>
            <a:endParaRPr sz="1800" b="1" i="0" u="none" strike="noStrike" cap="none" dirty="0">
              <a:solidFill>
                <a:srgbClr val="FFFFFF"/>
              </a:solidFill>
              <a:latin typeface="Helvetica Neue"/>
              <a:ea typeface="Helvetica Neue"/>
              <a:cs typeface="Helvetica Neue"/>
              <a:sym typeface="Helvetica Neue"/>
            </a:endParaRPr>
          </a:p>
        </p:txBody>
      </p:sp>
      <p:sp>
        <p:nvSpPr>
          <p:cNvPr id="3" name="Title 2">
            <a:extLst>
              <a:ext uri="{FF2B5EF4-FFF2-40B4-BE49-F238E27FC236}">
                <a16:creationId xmlns:a16="http://schemas.microsoft.com/office/drawing/2014/main" id="{7D82623D-27DE-232F-B051-84AB8640A8D6}"/>
              </a:ext>
            </a:extLst>
          </p:cNvPr>
          <p:cNvSpPr>
            <a:spLocks noGrp="1"/>
          </p:cNvSpPr>
          <p:nvPr>
            <p:ph type="title" idx="4294967295"/>
          </p:nvPr>
        </p:nvSpPr>
        <p:spPr>
          <a:xfrm>
            <a:off x="251641" y="69940"/>
            <a:ext cx="5768975" cy="1058863"/>
          </a:xfrm>
        </p:spPr>
        <p:txBody>
          <a:bodyPr/>
          <a:lstStyle/>
          <a:p>
            <a:r>
              <a:rPr lang="en-US" dirty="0"/>
              <a:t>Digital Strategies</a:t>
            </a:r>
          </a:p>
        </p:txBody>
      </p:sp>
      <p:sp>
        <p:nvSpPr>
          <p:cNvPr id="4" name="Content Placeholder 3">
            <a:extLst>
              <a:ext uri="{FF2B5EF4-FFF2-40B4-BE49-F238E27FC236}">
                <a16:creationId xmlns:a16="http://schemas.microsoft.com/office/drawing/2014/main" id="{D7DB1946-055E-A577-C7FB-112779654CEC}"/>
              </a:ext>
            </a:extLst>
          </p:cNvPr>
          <p:cNvSpPr>
            <a:spLocks noGrp="1"/>
          </p:cNvSpPr>
          <p:nvPr>
            <p:ph idx="4294967295"/>
          </p:nvPr>
        </p:nvSpPr>
        <p:spPr>
          <a:xfrm>
            <a:off x="328899" y="1195387"/>
            <a:ext cx="4291445" cy="2752725"/>
          </a:xfrm>
        </p:spPr>
        <p:txBody>
          <a:bodyPr/>
          <a:lstStyle/>
          <a:p>
            <a:pPr marL="0" indent="0">
              <a:buNone/>
            </a:pPr>
            <a:r>
              <a:rPr lang="en-US" dirty="0">
                <a:solidFill>
                  <a:srgbClr val="FF0000"/>
                </a:solidFill>
              </a:rPr>
              <a:t>//  </a:t>
            </a:r>
            <a:r>
              <a:rPr lang="en-US" b="1" dirty="0">
                <a:solidFill>
                  <a:srgbClr val="FF0000"/>
                </a:solidFill>
              </a:rPr>
              <a:t> Customize this slide:</a:t>
            </a:r>
            <a:r>
              <a:rPr lang="en-US" dirty="0">
                <a:solidFill>
                  <a:srgbClr val="FF0000"/>
                </a:solidFill>
              </a:rPr>
              <a:t>  Insert a link and image of your country's relevant digital health strategies and policies //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64849-D1F7-CDEF-41A2-9C75CA295685}"/>
              </a:ext>
            </a:extLst>
          </p:cNvPr>
          <p:cNvSpPr>
            <a:spLocks noGrp="1"/>
          </p:cNvSpPr>
          <p:nvPr>
            <p:ph type="ctrTitle"/>
          </p:nvPr>
        </p:nvSpPr>
        <p:spPr>
          <a:xfrm>
            <a:off x="1143000" y="993357"/>
            <a:ext cx="6858000" cy="1790700"/>
          </a:xfrm>
        </p:spPr>
        <p:txBody>
          <a:bodyPr>
            <a:noAutofit/>
          </a:bodyPr>
          <a:lstStyle/>
          <a:p>
            <a:pPr>
              <a:lnSpc>
                <a:spcPct val="115000"/>
              </a:lnSpc>
            </a:pPr>
            <a:r>
              <a:rPr lang="en" sz="3600" b="1" dirty="0">
                <a:latin typeface="Arial"/>
                <a:ea typeface="Arial"/>
                <a:cs typeface="Arial"/>
                <a:sym typeface="Arial"/>
              </a:rPr>
              <a:t>WELCOME TO THE I-LEAD</a:t>
            </a:r>
            <a:r>
              <a:rPr lang="en-US" sz="3600" b="1" dirty="0">
                <a:latin typeface="Arial"/>
                <a:ea typeface="Arial"/>
                <a:cs typeface="Arial"/>
                <a:sym typeface="Arial"/>
              </a:rPr>
              <a:t> </a:t>
            </a:r>
            <a:r>
              <a:rPr lang="en" sz="3600" b="1" dirty="0">
                <a:latin typeface="Arial"/>
                <a:ea typeface="Arial"/>
                <a:cs typeface="Arial"/>
                <a:sym typeface="Arial"/>
              </a:rPr>
              <a:t>WORKSHOP!</a:t>
            </a:r>
            <a:br>
              <a:rPr lang="en" sz="3600" b="1" dirty="0">
                <a:latin typeface="Arial"/>
                <a:ea typeface="Arial"/>
                <a:cs typeface="Arial"/>
                <a:sym typeface="Arial"/>
              </a:rPr>
            </a:br>
            <a:r>
              <a:rPr lang="en" sz="2400" dirty="0">
                <a:latin typeface="Arial"/>
                <a:ea typeface="Arial"/>
                <a:cs typeface="Arial"/>
                <a:sym typeface="Arial"/>
              </a:rPr>
              <a:t>Month Day Year </a:t>
            </a:r>
            <a:r>
              <a:rPr lang="en" sz="2400" dirty="0">
                <a:solidFill>
                  <a:srgbClr val="FF0000"/>
                </a:solidFill>
                <a:latin typeface="Arial"/>
                <a:ea typeface="Arial"/>
                <a:cs typeface="Arial"/>
                <a:sym typeface="Arial"/>
              </a:rPr>
              <a:t>// update to correct date// </a:t>
            </a:r>
            <a:endParaRPr lang="en-US" sz="3600" dirty="0"/>
          </a:p>
        </p:txBody>
      </p:sp>
      <p:sp>
        <p:nvSpPr>
          <p:cNvPr id="3" name="Subtitle 2">
            <a:extLst>
              <a:ext uri="{FF2B5EF4-FFF2-40B4-BE49-F238E27FC236}">
                <a16:creationId xmlns:a16="http://schemas.microsoft.com/office/drawing/2014/main" id="{F0A410E2-4795-A953-0E04-4B69277C3C8A}"/>
              </a:ext>
            </a:extLst>
          </p:cNvPr>
          <p:cNvSpPr>
            <a:spLocks noGrp="1"/>
          </p:cNvSpPr>
          <p:nvPr>
            <p:ph type="subTitle" idx="1"/>
          </p:nvPr>
        </p:nvSpPr>
        <p:spPr>
          <a:xfrm>
            <a:off x="1143000" y="3390995"/>
            <a:ext cx="6858000" cy="1241822"/>
          </a:xfrm>
        </p:spPr>
        <p:txBody>
          <a:bodyPr>
            <a:noAutofit/>
          </a:bodyPr>
          <a:lstStyle/>
          <a:p>
            <a:pPr marL="0" marR="0" lvl="0" indent="0" defTabSz="914400" rtl="0" eaLnBrk="1" fontAlgn="auto" latinLnBrk="0" hangingPunct="1">
              <a:lnSpc>
                <a:spcPct val="115000"/>
              </a:lnSpc>
              <a:spcBef>
                <a:spcPts val="0"/>
              </a:spcBef>
              <a:spcAft>
                <a:spcPts val="0"/>
              </a:spcAft>
              <a:buClr>
                <a:srgbClr val="000000"/>
              </a:buClr>
              <a:buSzPts val="2100"/>
              <a:buFont typeface="Calibri"/>
              <a:buNone/>
              <a:tabLst/>
              <a:defRPr/>
            </a:pPr>
            <a:r>
              <a:rPr kumimoji="0" lang="en-US" sz="2400" b="1" i="0" u="none" strike="noStrike" kern="0" cap="none" spc="0" normalizeH="0" baseline="0" noProof="0" dirty="0">
                <a:ln>
                  <a:noFill/>
                </a:ln>
                <a:solidFill>
                  <a:srgbClr val="000000"/>
                </a:solidFill>
                <a:effectLst/>
                <a:uLnTx/>
                <a:uFillTx/>
                <a:latin typeface="Arial"/>
                <a:ea typeface="Arial"/>
                <a:cs typeface="Arial"/>
                <a:sym typeface="Arial"/>
              </a:rPr>
              <a:t>WIFI: </a:t>
            </a:r>
            <a:r>
              <a:rPr kumimoji="0" lang="en-US" sz="2400" b="0" i="0" u="none" strike="noStrike" kern="0" cap="none" spc="0" normalizeH="0" baseline="0" noProof="0" dirty="0">
                <a:ln>
                  <a:noFill/>
                </a:ln>
                <a:solidFill>
                  <a:srgbClr val="FF0000"/>
                </a:solidFill>
                <a:effectLst/>
                <a:uLnTx/>
                <a:uFillTx/>
                <a:latin typeface="Arial"/>
                <a:ea typeface="Arial"/>
                <a:cs typeface="Arial"/>
                <a:sym typeface="Arial"/>
              </a:rPr>
              <a:t>// add Wi-Fi details //</a:t>
            </a:r>
            <a: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t> </a:t>
            </a:r>
            <a:endParaRPr kumimoji="0" lang="en-US" sz="2400" b="0" i="0" u="none" strike="noStrike" kern="0" cap="none" spc="0" normalizeH="0" baseline="0" noProof="0" dirty="0">
              <a:ln>
                <a:noFill/>
              </a:ln>
              <a:solidFill>
                <a:srgbClr val="000000"/>
              </a:solidFill>
              <a:effectLst/>
              <a:uLnTx/>
              <a:uFillTx/>
              <a:latin typeface="Arial"/>
              <a:ea typeface="Arial"/>
              <a:cs typeface="Arial"/>
              <a:sym typeface="Calibri"/>
            </a:endParaRPr>
          </a:p>
          <a:p>
            <a:pPr marL="0" marR="0" lvl="0" indent="0" defTabSz="914400" rtl="0" eaLnBrk="1" fontAlgn="auto" latinLnBrk="0" hangingPunct="1">
              <a:lnSpc>
                <a:spcPct val="115000"/>
              </a:lnSpc>
              <a:spcBef>
                <a:spcPts val="0"/>
              </a:spcBef>
              <a:spcAft>
                <a:spcPts val="0"/>
              </a:spcAft>
              <a:buClr>
                <a:srgbClr val="000000"/>
              </a:buClr>
              <a:buSzPts val="2100"/>
              <a:buFont typeface="Calibri"/>
              <a:buNone/>
              <a:tabLst/>
              <a:defRPr/>
            </a:pPr>
            <a:r>
              <a:rPr kumimoji="0" lang="en-US" sz="2400" b="1" i="0" u="none" strike="noStrike" kern="0" cap="none" spc="0" normalizeH="0" baseline="0" noProof="0" dirty="0">
                <a:ln>
                  <a:noFill/>
                </a:ln>
                <a:solidFill>
                  <a:srgbClr val="000000"/>
                </a:solidFill>
                <a:effectLst/>
                <a:uLnTx/>
                <a:uFillTx/>
                <a:latin typeface="Arial"/>
                <a:ea typeface="Arial"/>
                <a:cs typeface="Arial"/>
                <a:sym typeface="Arial"/>
              </a:rPr>
              <a:t>Password: </a:t>
            </a:r>
            <a:r>
              <a:rPr kumimoji="0" lang="en-US" sz="2400" b="0" i="0" u="none" strike="noStrike" kern="0" cap="none" spc="0" normalizeH="0" baseline="0" noProof="0" dirty="0">
                <a:ln>
                  <a:noFill/>
                </a:ln>
                <a:solidFill>
                  <a:srgbClr val="FF0000"/>
                </a:solidFill>
                <a:effectLst/>
                <a:uLnTx/>
                <a:uFillTx/>
                <a:latin typeface="Arial"/>
                <a:ea typeface="Arial"/>
                <a:cs typeface="Arial"/>
                <a:sym typeface="Arial"/>
              </a:rPr>
              <a:t>// add Wi-Fi password//</a:t>
            </a:r>
            <a:endParaRPr lang="en-US" sz="2400" dirty="0"/>
          </a:p>
        </p:txBody>
      </p:sp>
    </p:spTree>
    <p:extLst>
      <p:ext uri="{BB962C8B-B14F-4D97-AF65-F5344CB8AC3E}">
        <p14:creationId xmlns:p14="http://schemas.microsoft.com/office/powerpoint/2010/main" val="3617780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7" name="Google Shape;587;g2fd5af0ed0b_1_63" descr="Public Health 101 Series image surrounded by icons representing prevention effectiveness, epidemiology, laboratory, informatics, and surveillance." title="Public Health Core Sciences"/>
          <p:cNvPicPr preferRelativeResize="0"/>
          <p:nvPr/>
        </p:nvPicPr>
        <p:blipFill rotWithShape="1">
          <a:blip r:embed="rId3">
            <a:alphaModFix/>
          </a:blip>
          <a:srcRect/>
          <a:stretch/>
        </p:blipFill>
        <p:spPr>
          <a:xfrm>
            <a:off x="2432298" y="1173151"/>
            <a:ext cx="4105454" cy="3568793"/>
          </a:xfrm>
          <a:prstGeom prst="rect">
            <a:avLst/>
          </a:prstGeom>
          <a:noFill/>
          <a:ln>
            <a:noFill/>
          </a:ln>
        </p:spPr>
      </p:pic>
      <p:sp>
        <p:nvSpPr>
          <p:cNvPr id="2" name="Title 1">
            <a:extLst>
              <a:ext uri="{FF2B5EF4-FFF2-40B4-BE49-F238E27FC236}">
                <a16:creationId xmlns:a16="http://schemas.microsoft.com/office/drawing/2014/main" id="{C4C04622-C114-2DB0-CE37-92234E6EA418}"/>
              </a:ext>
            </a:extLst>
          </p:cNvPr>
          <p:cNvSpPr>
            <a:spLocks noGrp="1"/>
          </p:cNvSpPr>
          <p:nvPr>
            <p:ph type="title" idx="4294967295"/>
          </p:nvPr>
        </p:nvSpPr>
        <p:spPr>
          <a:xfrm>
            <a:off x="514350" y="210407"/>
            <a:ext cx="7564438" cy="881062"/>
          </a:xfrm>
        </p:spPr>
        <p:txBody>
          <a:bodyPr>
            <a:normAutofit/>
          </a:bodyPr>
          <a:lstStyle/>
          <a:p>
            <a:r>
              <a:rPr lang="en-US" sz="2800" dirty="0">
                <a:solidFill>
                  <a:srgbClr val="000000"/>
                </a:solidFill>
                <a:ea typeface="Calibri"/>
                <a:sym typeface="Calibri"/>
              </a:rPr>
              <a:t>Public Health Core Sciences</a:t>
            </a:r>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g2fd5af0ed0b_1_70"/>
          <p:cNvSpPr txBox="1"/>
          <p:nvPr/>
        </p:nvSpPr>
        <p:spPr>
          <a:xfrm>
            <a:off x="348825" y="1585775"/>
            <a:ext cx="5556600" cy="3389700"/>
          </a:xfrm>
          <a:prstGeom prst="rect">
            <a:avLst/>
          </a:prstGeom>
          <a:noFill/>
          <a:ln>
            <a:noFill/>
          </a:ln>
        </p:spPr>
        <p:txBody>
          <a:bodyPr spcFirstLastPara="1" wrap="square" lIns="68550" tIns="34275" rIns="68550" bIns="34275" anchor="ctr" anchorCtr="0">
            <a:normAutofit/>
          </a:bodyPr>
          <a:lstStyle/>
          <a:p>
            <a:pPr marL="177800" marR="0" lvl="0" indent="-38100" algn="l" rtl="0">
              <a:lnSpc>
                <a:spcPct val="90000"/>
              </a:lnSpc>
              <a:spcBef>
                <a:spcPts val="0"/>
              </a:spcBef>
              <a:spcAft>
                <a:spcPts val="0"/>
              </a:spcAft>
              <a:buClr>
                <a:srgbClr val="000000"/>
              </a:buClr>
              <a:buSzPts val="800"/>
              <a:buFont typeface="Arial"/>
              <a:buNone/>
            </a:pPr>
            <a:endParaRPr sz="2100" b="0" i="0" u="none" strike="noStrike" cap="none" dirty="0">
              <a:solidFill>
                <a:srgbClr val="000000"/>
              </a:solidFill>
              <a:latin typeface="Calibri"/>
              <a:ea typeface="Calibri"/>
              <a:cs typeface="Calibri"/>
              <a:sym typeface="Calibri"/>
            </a:endParaRPr>
          </a:p>
        </p:txBody>
      </p:sp>
      <p:sp>
        <p:nvSpPr>
          <p:cNvPr id="595" name="Google Shape;595;g2fd5af0ed0b_1_70"/>
          <p:cNvSpPr/>
          <p:nvPr/>
        </p:nvSpPr>
        <p:spPr>
          <a:xfrm>
            <a:off x="0" y="-516"/>
            <a:ext cx="1750200" cy="5142300"/>
          </a:xfrm>
          <a:prstGeom prst="rect">
            <a:avLst/>
          </a:prstGeom>
          <a:solidFill>
            <a:srgbClr val="1B3055"/>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a:ea typeface="Calibri"/>
              <a:cs typeface="Calibri"/>
              <a:sym typeface="Calibri"/>
            </a:endParaRPr>
          </a:p>
        </p:txBody>
      </p:sp>
      <p:sp>
        <p:nvSpPr>
          <p:cNvPr id="596" name="Google Shape;596;g2fd5af0ed0b_1_70"/>
          <p:cNvSpPr txBox="1"/>
          <p:nvPr/>
        </p:nvSpPr>
        <p:spPr>
          <a:xfrm>
            <a:off x="-46481" y="1062984"/>
            <a:ext cx="1832700" cy="4102800"/>
          </a:xfrm>
          <a:prstGeom prst="rect">
            <a:avLst/>
          </a:prstGeom>
          <a:noFill/>
          <a:ln>
            <a:noFill/>
          </a:ln>
        </p:spPr>
        <p:txBody>
          <a:bodyPr spcFirstLastPara="1" wrap="square" lIns="68550" tIns="34275" rIns="68550" bIns="34275" anchor="t" anchorCtr="0">
            <a:normAutofit/>
          </a:bodyPr>
          <a:lstStyle/>
          <a:p>
            <a:pPr marL="0" marR="0" lvl="0" indent="0" algn="ctr" rtl="0">
              <a:lnSpc>
                <a:spcPct val="90000"/>
              </a:lnSpc>
              <a:spcBef>
                <a:spcPts val="0"/>
              </a:spcBef>
              <a:spcAft>
                <a:spcPts val="0"/>
              </a:spcAft>
              <a:buClr>
                <a:srgbClr val="FFFFFF"/>
              </a:buClr>
              <a:buSzPts val="800"/>
              <a:buFont typeface="Arial"/>
              <a:buNone/>
            </a:pPr>
            <a:br>
              <a:rPr lang="en" sz="2100" b="0" i="0" u="none" strike="noStrike" cap="none" dirty="0">
                <a:latin typeface="Calibri"/>
                <a:ea typeface="Calibri"/>
                <a:cs typeface="Calibri"/>
              </a:rPr>
            </a:br>
            <a:endParaRPr sz="2100" b="0" i="0" u="none" strike="noStrike" cap="none" dirty="0">
              <a:solidFill>
                <a:srgbClr val="FFFFFF"/>
              </a:solidFill>
              <a:latin typeface="Calibri"/>
              <a:ea typeface="Calibri"/>
              <a:cs typeface="Calibri"/>
              <a:sym typeface="Calibri"/>
            </a:endParaRPr>
          </a:p>
          <a:p>
            <a:pPr marL="0" marR="0" lvl="0" indent="0" algn="ctr" rtl="0">
              <a:lnSpc>
                <a:spcPct val="90000"/>
              </a:lnSpc>
              <a:spcBef>
                <a:spcPts val="0"/>
              </a:spcBef>
              <a:spcAft>
                <a:spcPts val="0"/>
              </a:spcAft>
              <a:buClr>
                <a:srgbClr val="FFFFFF"/>
              </a:buClr>
              <a:buSzPts val="800"/>
              <a:buFont typeface="Arial"/>
              <a:buNone/>
            </a:pPr>
            <a:r>
              <a:rPr lang="en" sz="2400" b="0" i="0" u="none" strike="noStrike" cap="none" dirty="0">
                <a:solidFill>
                  <a:srgbClr val="FFFFFF"/>
                </a:solidFill>
                <a:latin typeface="Arial" panose="020B0604020202020204" pitchFamily="34" charset="0"/>
                <a:ea typeface="Calibri"/>
                <a:cs typeface="Arial" panose="020B0604020202020204" pitchFamily="34" charset="0"/>
                <a:sym typeface="Calibri"/>
              </a:rPr>
              <a:t>Public </a:t>
            </a:r>
            <a:r>
              <a:rPr lang="en" sz="2400" dirty="0">
                <a:solidFill>
                  <a:srgbClr val="FFFFFF"/>
                </a:solidFill>
                <a:latin typeface="Arial" panose="020B0604020202020204" pitchFamily="34" charset="0"/>
                <a:ea typeface="Calibri"/>
                <a:cs typeface="Arial" panose="020B0604020202020204" pitchFamily="34" charset="0"/>
                <a:sym typeface="Calibri"/>
              </a:rPr>
              <a:t>Health</a:t>
            </a:r>
            <a:r>
              <a:rPr lang="en" sz="2400" b="0" i="0" u="none" strike="noStrike" cap="none" dirty="0">
                <a:solidFill>
                  <a:srgbClr val="FFFFFF"/>
                </a:solidFill>
                <a:latin typeface="Arial" panose="020B0604020202020204" pitchFamily="34" charset="0"/>
                <a:ea typeface="Calibri"/>
                <a:cs typeface="Arial" panose="020B0604020202020204" pitchFamily="34" charset="0"/>
                <a:sym typeface="Calibri"/>
              </a:rPr>
              <a:t> Informatics</a:t>
            </a:r>
            <a:endParaRPr sz="24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597" name="Google Shape;597;g2fd5af0ed0b_1_70"/>
          <p:cNvSpPr txBox="1">
            <a:spLocks noGrp="1"/>
          </p:cNvSpPr>
          <p:nvPr>
            <p:ph sz="half" idx="4294967295"/>
          </p:nvPr>
        </p:nvSpPr>
        <p:spPr>
          <a:xfrm>
            <a:off x="2106613" y="623888"/>
            <a:ext cx="7037387" cy="3414712"/>
          </a:xfrm>
          <a:prstGeom prst="rect">
            <a:avLst/>
          </a:prstGeom>
          <a:noFill/>
          <a:ln>
            <a:noFill/>
          </a:ln>
        </p:spPr>
        <p:txBody>
          <a:bodyPr spcFirstLastPara="1" wrap="square" lIns="68550" tIns="34275" rIns="68550" bIns="34275" anchor="t" anchorCtr="0">
            <a:normAutofit fontScale="77500" lnSpcReduction="20000"/>
          </a:bodyPr>
          <a:lstStyle/>
          <a:p>
            <a:pPr marL="0" lvl="0" indent="0" algn="l" rtl="0">
              <a:lnSpc>
                <a:spcPct val="100000"/>
              </a:lnSpc>
              <a:spcBef>
                <a:spcPts val="500"/>
              </a:spcBef>
              <a:spcAft>
                <a:spcPts val="0"/>
              </a:spcAft>
              <a:buClr>
                <a:srgbClr val="FFD966"/>
              </a:buClr>
              <a:buSzPts val="2100"/>
              <a:buNone/>
            </a:pPr>
            <a:r>
              <a:rPr lang="en" sz="2600" dirty="0">
                <a:solidFill>
                  <a:schemeClr val="dk1"/>
                </a:solidFill>
                <a:ea typeface="Calibri"/>
                <a:sym typeface="Calibri"/>
              </a:rPr>
              <a:t>As science-based organization, we approach and support digital health through the science of informatics </a:t>
            </a:r>
            <a:endParaRPr sz="2300" dirty="0"/>
          </a:p>
          <a:p>
            <a:pPr marL="0" lvl="0" indent="0" algn="l" rtl="0">
              <a:lnSpc>
                <a:spcPct val="100000"/>
              </a:lnSpc>
              <a:spcBef>
                <a:spcPts val="500"/>
              </a:spcBef>
              <a:spcAft>
                <a:spcPts val="0"/>
              </a:spcAft>
              <a:buClr>
                <a:srgbClr val="FFD966"/>
              </a:buClr>
              <a:buSzPts val="2100"/>
              <a:buNone/>
            </a:pPr>
            <a:endParaRPr sz="2600" dirty="0">
              <a:solidFill>
                <a:schemeClr val="dk1"/>
              </a:solidFill>
              <a:ea typeface="Calibri"/>
              <a:sym typeface="Calibri"/>
            </a:endParaRPr>
          </a:p>
          <a:p>
            <a:pPr marL="0" lvl="0" indent="0" algn="l" rtl="0">
              <a:lnSpc>
                <a:spcPct val="100000"/>
              </a:lnSpc>
              <a:spcBef>
                <a:spcPts val="500"/>
              </a:spcBef>
              <a:spcAft>
                <a:spcPts val="0"/>
              </a:spcAft>
              <a:buClr>
                <a:srgbClr val="FFD966"/>
              </a:buClr>
              <a:buSzPts val="2100"/>
              <a:buNone/>
            </a:pPr>
            <a:r>
              <a:rPr lang="en" sz="2600" i="1" dirty="0">
                <a:ea typeface="Calibri"/>
                <a:sym typeface="Calibri"/>
              </a:rPr>
              <a:t>“Public health informatics (PHI) is the systematic application of information and computer science and technology to public health practice, research, and learning.*”</a:t>
            </a:r>
            <a:endParaRPr sz="2300" dirty="0"/>
          </a:p>
          <a:p>
            <a:pPr marL="0" lvl="0" indent="0" algn="l" rtl="0">
              <a:lnSpc>
                <a:spcPct val="100000"/>
              </a:lnSpc>
              <a:spcBef>
                <a:spcPts val="500"/>
              </a:spcBef>
              <a:spcAft>
                <a:spcPts val="0"/>
              </a:spcAft>
              <a:buClr>
                <a:srgbClr val="FFD966"/>
              </a:buClr>
              <a:buSzPts val="2100"/>
              <a:buNone/>
            </a:pPr>
            <a:endParaRPr sz="2600" dirty="0">
              <a:ea typeface="Calibri"/>
              <a:sym typeface="Calibri"/>
            </a:endParaRPr>
          </a:p>
          <a:p>
            <a:pPr marL="0" lvl="0" indent="0" algn="l" rtl="0">
              <a:lnSpc>
                <a:spcPct val="100000"/>
              </a:lnSpc>
              <a:spcBef>
                <a:spcPts val="500"/>
              </a:spcBef>
              <a:spcAft>
                <a:spcPts val="0"/>
              </a:spcAft>
              <a:buClr>
                <a:srgbClr val="FFD966"/>
              </a:buClr>
              <a:buSzPts val="2100"/>
              <a:buNone/>
            </a:pPr>
            <a:r>
              <a:rPr lang="en" sz="2600" dirty="0">
                <a:ea typeface="Calibri"/>
                <a:sym typeface="Calibri"/>
              </a:rPr>
              <a:t>PHI is the science that underlies eHealth/Digital Health for public health and </a:t>
            </a:r>
            <a:r>
              <a:rPr lang="en" sz="2600" u="sng" dirty="0">
                <a:ea typeface="Calibri"/>
                <a:sym typeface="Calibri"/>
              </a:rPr>
              <a:t>should be integrated within MoH/NPHIs </a:t>
            </a:r>
            <a:r>
              <a:rPr lang="en" sz="2600" dirty="0">
                <a:ea typeface="Calibri"/>
                <a:sym typeface="Calibri"/>
              </a:rPr>
              <a:t>structures the same way as epidemiology, laboratory, and surveillance sciences.</a:t>
            </a:r>
            <a:endParaRPr sz="2300" dirty="0"/>
          </a:p>
        </p:txBody>
      </p:sp>
      <p:sp>
        <p:nvSpPr>
          <p:cNvPr id="598" name="Google Shape;598;g2fd5af0ed0b_1_70"/>
          <p:cNvSpPr txBox="1"/>
          <p:nvPr/>
        </p:nvSpPr>
        <p:spPr>
          <a:xfrm>
            <a:off x="1886058" y="4421596"/>
            <a:ext cx="5259253" cy="553238"/>
          </a:xfrm>
          <a:prstGeom prst="rect">
            <a:avLst/>
          </a:prstGeom>
          <a:noFill/>
          <a:ln>
            <a:noFill/>
          </a:ln>
        </p:spPr>
        <p:txBody>
          <a:bodyPr spcFirstLastPara="1" wrap="square" lIns="34300" tIns="17150" rIns="34300" bIns="17150" anchor="t" anchorCtr="0">
            <a:spAutoFit/>
          </a:bodyPr>
          <a:lstStyle/>
          <a:p>
            <a:pPr marL="0" marR="0" lvl="0" indent="0" algn="l" rtl="0">
              <a:lnSpc>
                <a:spcPct val="107000"/>
              </a:lnSpc>
              <a:spcBef>
                <a:spcPts val="0"/>
              </a:spcBef>
              <a:spcAft>
                <a:spcPts val="0"/>
              </a:spcAft>
              <a:buClr>
                <a:srgbClr val="000000"/>
              </a:buClr>
              <a:buSzPts val="1200"/>
              <a:buFont typeface="Arial"/>
              <a:buNone/>
            </a:pPr>
            <a:r>
              <a:rPr lang="en" sz="1050" b="0" i="1" u="none" strike="noStrike" cap="none" dirty="0">
                <a:solidFill>
                  <a:srgbClr val="000000"/>
                </a:solidFill>
                <a:latin typeface="Arial" panose="020B0604020202020204" pitchFamily="34" charset="0"/>
                <a:ea typeface="Calibri"/>
                <a:cs typeface="Arial" panose="020B0604020202020204" pitchFamily="34" charset="0"/>
                <a:sym typeface="Calibri"/>
              </a:rPr>
              <a:t>* Yasnoff WA, O’Carroll PW, Koo D, Linkins RW, Kilbourne EM. Public health informatics: improving and transforming public health in the information age.  J Public Health Manag Pract. 2000 Nov;6(6):67-75.</a:t>
            </a:r>
            <a:endParaRPr sz="1050" b="0"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g2fd5af0ed0b_1_80"/>
          <p:cNvSpPr txBox="1"/>
          <p:nvPr/>
        </p:nvSpPr>
        <p:spPr>
          <a:xfrm>
            <a:off x="348825" y="1579338"/>
            <a:ext cx="5556600" cy="3389700"/>
          </a:xfrm>
          <a:prstGeom prst="rect">
            <a:avLst/>
          </a:prstGeom>
          <a:noFill/>
          <a:ln>
            <a:noFill/>
          </a:ln>
        </p:spPr>
        <p:txBody>
          <a:bodyPr spcFirstLastPara="1" wrap="square" lIns="68550" tIns="34275" rIns="68550" bIns="34275" anchor="ctr" anchorCtr="0">
            <a:normAutofit/>
          </a:bodyPr>
          <a:lstStyle/>
          <a:p>
            <a:pPr marL="177800" marR="0" lvl="0" indent="-38100" algn="l" rtl="0">
              <a:lnSpc>
                <a:spcPct val="90000"/>
              </a:lnSpc>
              <a:spcBef>
                <a:spcPts val="0"/>
              </a:spcBef>
              <a:spcAft>
                <a:spcPts val="0"/>
              </a:spcAft>
              <a:buClr>
                <a:srgbClr val="000000"/>
              </a:buClr>
              <a:buSzPts val="800"/>
              <a:buFont typeface="Arial"/>
              <a:buNone/>
            </a:pPr>
            <a:endParaRPr sz="2100" b="0" i="0" u="none" strike="noStrike" cap="none" dirty="0">
              <a:solidFill>
                <a:srgbClr val="000000"/>
              </a:solidFill>
              <a:latin typeface="Calibri"/>
              <a:ea typeface="Calibri"/>
              <a:cs typeface="Calibri"/>
              <a:sym typeface="Calibri"/>
            </a:endParaRPr>
          </a:p>
        </p:txBody>
      </p:sp>
      <p:sp>
        <p:nvSpPr>
          <p:cNvPr id="604" name="Google Shape;604;g2fd5af0ed0b_1_80"/>
          <p:cNvSpPr/>
          <p:nvPr/>
        </p:nvSpPr>
        <p:spPr>
          <a:xfrm>
            <a:off x="0" y="-516"/>
            <a:ext cx="2263200" cy="5142300"/>
          </a:xfrm>
          <a:prstGeom prst="rect">
            <a:avLst/>
          </a:prstGeom>
          <a:solidFill>
            <a:srgbClr val="1B3055"/>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a:ea typeface="Calibri"/>
              <a:cs typeface="Calibri"/>
              <a:sym typeface="Calibri"/>
            </a:endParaRPr>
          </a:p>
        </p:txBody>
      </p:sp>
      <p:sp>
        <p:nvSpPr>
          <p:cNvPr id="605" name="Google Shape;605;g2fd5af0ed0b_1_80"/>
          <p:cNvSpPr txBox="1"/>
          <p:nvPr/>
        </p:nvSpPr>
        <p:spPr>
          <a:xfrm>
            <a:off x="0" y="519206"/>
            <a:ext cx="2263200" cy="4102800"/>
          </a:xfrm>
          <a:prstGeom prst="rect">
            <a:avLst/>
          </a:prstGeom>
          <a:noFill/>
          <a:ln>
            <a:noFill/>
          </a:ln>
        </p:spPr>
        <p:txBody>
          <a:bodyPr spcFirstLastPara="1" wrap="square" lIns="68550" tIns="34275" rIns="68550" bIns="34275" anchor="t" anchorCtr="0">
            <a:normAutofit/>
          </a:bodyPr>
          <a:lstStyle/>
          <a:p>
            <a:pPr marL="0" marR="0" lvl="0" indent="0" algn="ctr" rtl="0">
              <a:lnSpc>
                <a:spcPct val="90000"/>
              </a:lnSpc>
              <a:spcBef>
                <a:spcPts val="0"/>
              </a:spcBef>
              <a:spcAft>
                <a:spcPts val="0"/>
              </a:spcAft>
              <a:buClr>
                <a:srgbClr val="FFFFFF"/>
              </a:buClr>
              <a:buSzPts val="800"/>
              <a:buFont typeface="Arial"/>
              <a:buNone/>
            </a:pPr>
            <a:br>
              <a:rPr lang="en" sz="2100" b="0" i="0" u="none" strike="noStrike" cap="none" dirty="0">
                <a:latin typeface="Calibri"/>
                <a:ea typeface="Calibri"/>
                <a:cs typeface="Calibri"/>
              </a:rPr>
            </a:br>
            <a:endParaRPr lang="en" sz="2100" b="0" i="0" u="none" strike="noStrike" cap="none" dirty="0">
              <a:latin typeface="Calibri"/>
              <a:ea typeface="Calibri"/>
              <a:cs typeface="Calibri"/>
            </a:endParaRPr>
          </a:p>
          <a:p>
            <a:pPr marL="0" marR="0" lvl="0" indent="0" algn="ctr" rtl="0">
              <a:lnSpc>
                <a:spcPct val="90000"/>
              </a:lnSpc>
              <a:spcBef>
                <a:spcPts val="0"/>
              </a:spcBef>
              <a:spcAft>
                <a:spcPts val="0"/>
              </a:spcAft>
              <a:buClr>
                <a:srgbClr val="FFFFFF"/>
              </a:buClr>
              <a:buSzPts val="800"/>
              <a:buFont typeface="Arial"/>
              <a:buNone/>
            </a:pPr>
            <a:endParaRPr sz="24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a:p>
            <a:pPr algn="ctr">
              <a:lnSpc>
                <a:spcPct val="90000"/>
              </a:lnSpc>
              <a:buClr>
                <a:srgbClr val="FFFFFF"/>
              </a:buClr>
              <a:buSzPts val="800"/>
            </a:pPr>
            <a:r>
              <a:rPr lang="en" sz="2400" dirty="0">
                <a:solidFill>
                  <a:srgbClr val="FFFFFF"/>
                </a:solidFill>
                <a:latin typeface="Arial" panose="020B0604020202020204" pitchFamily="34" charset="0"/>
                <a:ea typeface="Calibri"/>
                <a:cs typeface="Arial" panose="020B0604020202020204" pitchFamily="34" charset="0"/>
                <a:sym typeface="Calibri"/>
              </a:rPr>
              <a:t>What is an</a:t>
            </a:r>
            <a:endParaRPr lang="en" sz="400" dirty="0">
              <a:latin typeface="Arial" panose="020B0604020202020204" pitchFamily="34" charset="0"/>
              <a:ea typeface="Calibri"/>
              <a:cs typeface="Arial" panose="020B0604020202020204" pitchFamily="34" charset="0"/>
              <a:sym typeface="Calibri"/>
            </a:endParaRPr>
          </a:p>
          <a:p>
            <a:pPr algn="ctr">
              <a:lnSpc>
                <a:spcPct val="90000"/>
              </a:lnSpc>
              <a:buSzPts val="800"/>
            </a:pPr>
            <a:r>
              <a:rPr lang="en" sz="2400" b="1" dirty="0">
                <a:solidFill>
                  <a:srgbClr val="FFFFFF"/>
                </a:solidFill>
                <a:latin typeface="Arial" panose="020B0604020202020204" pitchFamily="34" charset="0"/>
                <a:ea typeface="Calibri"/>
                <a:cs typeface="Arial" panose="020B0604020202020204" pitchFamily="34" charset="0"/>
                <a:sym typeface="Calibri"/>
              </a:rPr>
              <a:t>Informatics-Savvy</a:t>
            </a:r>
            <a:r>
              <a:rPr lang="en" sz="2400" b="1" i="0" u="none" strike="noStrike" cap="none" dirty="0">
                <a:solidFill>
                  <a:srgbClr val="FFFFFF"/>
                </a:solidFill>
                <a:latin typeface="Arial" panose="020B0604020202020204" pitchFamily="34" charset="0"/>
                <a:ea typeface="Calibri"/>
                <a:cs typeface="Arial" panose="020B0604020202020204" pitchFamily="34" charset="0"/>
                <a:sym typeface="Calibri"/>
              </a:rPr>
              <a:t> Health Organization (ISHO</a:t>
            </a:r>
            <a:r>
              <a:rPr lang="en" sz="2400" b="1" dirty="0">
                <a:solidFill>
                  <a:srgbClr val="FFFFFF"/>
                </a:solidFill>
                <a:latin typeface="Arial" panose="020B0604020202020204" pitchFamily="34" charset="0"/>
                <a:ea typeface="Calibri"/>
                <a:cs typeface="Arial" panose="020B0604020202020204" pitchFamily="34" charset="0"/>
                <a:sym typeface="Calibri"/>
              </a:rPr>
              <a:t>)?</a:t>
            </a:r>
            <a:endParaRPr sz="400" b="1" dirty="0">
              <a:latin typeface="Arial" panose="020B0604020202020204" pitchFamily="34" charset="0"/>
              <a:cs typeface="Arial" panose="020B0604020202020204" pitchFamily="34" charset="0"/>
            </a:endParaRPr>
          </a:p>
        </p:txBody>
      </p:sp>
      <p:sp>
        <p:nvSpPr>
          <p:cNvPr id="606" name="Google Shape;606;g2fd5af0ed0b_1_80"/>
          <p:cNvSpPr txBox="1">
            <a:spLocks noGrp="1"/>
          </p:cNvSpPr>
          <p:nvPr>
            <p:ph sz="half" idx="4294967295"/>
          </p:nvPr>
        </p:nvSpPr>
        <p:spPr>
          <a:xfrm>
            <a:off x="2482850" y="246063"/>
            <a:ext cx="6661150" cy="2924175"/>
          </a:xfrm>
          <a:prstGeom prst="rect">
            <a:avLst/>
          </a:prstGeom>
          <a:noFill/>
          <a:ln>
            <a:noFill/>
          </a:ln>
        </p:spPr>
        <p:txBody>
          <a:bodyPr spcFirstLastPara="1" wrap="square" lIns="68550" tIns="34275" rIns="68550" bIns="34275" anchor="t" anchorCtr="0">
            <a:noAutofit/>
          </a:bodyPr>
          <a:lstStyle/>
          <a:p>
            <a:pPr marL="279400" lvl="0" indent="-285750" algn="l" rtl="0">
              <a:lnSpc>
                <a:spcPct val="100000"/>
              </a:lnSpc>
              <a:spcBef>
                <a:spcPts val="700"/>
              </a:spcBef>
              <a:spcAft>
                <a:spcPts val="0"/>
              </a:spcAft>
              <a:buSzPct val="95000"/>
              <a:buFont typeface="Arial" panose="020B0604020202020204" pitchFamily="34" charset="0"/>
              <a:buChar char="•"/>
            </a:pPr>
            <a:r>
              <a:rPr lang="en" sz="2000" dirty="0">
                <a:ea typeface="Calibri"/>
                <a:sym typeface="Calibri"/>
              </a:rPr>
              <a:t>Mission: Achieve digital transformation in every public health organization through informatics. In other words, make them informatics-savvy!</a:t>
            </a:r>
            <a:endParaRPr sz="2000" dirty="0">
              <a:ea typeface="Calibri"/>
              <a:sym typeface="Calibri"/>
            </a:endParaRPr>
          </a:p>
          <a:p>
            <a:pPr marL="279400" lvl="0" indent="-285750" algn="l" rtl="0">
              <a:lnSpc>
                <a:spcPct val="100000"/>
              </a:lnSpc>
              <a:spcBef>
                <a:spcPts val="1400"/>
              </a:spcBef>
              <a:spcAft>
                <a:spcPts val="0"/>
              </a:spcAft>
              <a:buSzPct val="95000"/>
              <a:buFont typeface="Arial" panose="020B0604020202020204" pitchFamily="34" charset="0"/>
              <a:buChar char="•"/>
            </a:pPr>
            <a:r>
              <a:rPr lang="en" sz="2000" dirty="0">
                <a:ea typeface="Calibri"/>
                <a:sym typeface="Calibri"/>
              </a:rPr>
              <a:t>Serves as the overarching strategy (e.g., for TripleIG)  </a:t>
            </a:r>
            <a:endParaRPr sz="2000" dirty="0"/>
          </a:p>
          <a:p>
            <a:pPr marL="279400" indent="-285750">
              <a:lnSpc>
                <a:spcPct val="100000"/>
              </a:lnSpc>
              <a:spcBef>
                <a:spcPts val="1400"/>
              </a:spcBef>
              <a:buSzPct val="95000"/>
              <a:buFont typeface="Arial" panose="020B0604020202020204" pitchFamily="34" charset="0"/>
              <a:buChar char="•"/>
            </a:pPr>
            <a:r>
              <a:rPr lang="en" sz="2000" dirty="0">
                <a:ea typeface="Calibri"/>
                <a:sym typeface="Calibri"/>
              </a:rPr>
              <a:t>Supports organization’s informatics strategy development aligned to national strategy</a:t>
            </a:r>
            <a:r>
              <a:rPr lang="en" sz="2000" dirty="0"/>
              <a:t> (can be at regional, district, or facility level)</a:t>
            </a:r>
            <a:endParaRPr sz="2000" dirty="0"/>
          </a:p>
          <a:p>
            <a:pPr marL="279400" lvl="0" indent="-285750" algn="l" rtl="0">
              <a:lnSpc>
                <a:spcPct val="100000"/>
              </a:lnSpc>
              <a:spcBef>
                <a:spcPts val="1400"/>
              </a:spcBef>
              <a:spcAft>
                <a:spcPts val="0"/>
              </a:spcAft>
              <a:buSzPct val="95000"/>
              <a:buFont typeface="Arial" panose="020B0604020202020204" pitchFamily="34" charset="0"/>
              <a:buChar char="•"/>
            </a:pPr>
            <a:r>
              <a:rPr lang="en" sz="2000" dirty="0">
                <a:ea typeface="Calibri"/>
                <a:sym typeface="Calibri"/>
              </a:rPr>
              <a:t>Links to and advances the science of informatics</a:t>
            </a:r>
            <a:endParaRPr sz="2000" dirty="0"/>
          </a:p>
          <a:p>
            <a:pPr marL="279400" lvl="0" indent="-285750" algn="l" rtl="0">
              <a:lnSpc>
                <a:spcPct val="100000"/>
              </a:lnSpc>
              <a:spcBef>
                <a:spcPts val="1400"/>
              </a:spcBef>
              <a:spcAft>
                <a:spcPts val="0"/>
              </a:spcAft>
              <a:buSzPct val="95000"/>
              <a:buFont typeface="Arial" panose="020B0604020202020204" pitchFamily="34" charset="0"/>
              <a:buChar char="•"/>
            </a:pPr>
            <a:r>
              <a:rPr lang="en" sz="2000" dirty="0">
                <a:ea typeface="Calibri"/>
                <a:sym typeface="Calibri"/>
              </a:rPr>
              <a:t>Serves as an informatics maturity assessment tool</a:t>
            </a:r>
            <a:endParaRPr sz="2000" dirty="0"/>
          </a:p>
          <a:p>
            <a:pPr marL="279400" lvl="0" indent="-285750" algn="l" rtl="0">
              <a:lnSpc>
                <a:spcPct val="100000"/>
              </a:lnSpc>
              <a:spcBef>
                <a:spcPts val="1400"/>
              </a:spcBef>
              <a:spcAft>
                <a:spcPts val="0"/>
              </a:spcAft>
              <a:buSzPct val="95000"/>
              <a:buFont typeface="Arial" panose="020B0604020202020204" pitchFamily="34" charset="0"/>
              <a:buChar char="•"/>
            </a:pPr>
            <a:r>
              <a:rPr lang="en" sz="2000" dirty="0">
                <a:ea typeface="Calibri"/>
                <a:sym typeface="Calibri"/>
              </a:rPr>
              <a:t>Science/data-driven (Informatics), people-centric (-Savvy), and organization-focused (Health Organization) strategy </a:t>
            </a:r>
            <a:endParaRPr sz="2000" dirty="0">
              <a:ea typeface="Calibri"/>
              <a:sym typeface="Calibri"/>
            </a:endParaRPr>
          </a:p>
          <a:p>
            <a:pPr marL="127000" lvl="0" indent="-38100" algn="l" rtl="0">
              <a:lnSpc>
                <a:spcPct val="100000"/>
              </a:lnSpc>
              <a:spcBef>
                <a:spcPts val="1600"/>
              </a:spcBef>
              <a:spcAft>
                <a:spcPts val="0"/>
              </a:spcAft>
              <a:buSzPts val="1400"/>
              <a:buNone/>
            </a:pPr>
            <a:endParaRPr sz="2000" dirty="0">
              <a:latin typeface="Calibri"/>
              <a:ea typeface="Calibri"/>
              <a:cs typeface="Calibri"/>
              <a:sym typeface="Calibri"/>
            </a:endParaRPr>
          </a:p>
          <a:p>
            <a:pPr marL="0" lvl="0" indent="0" algn="l" rtl="0">
              <a:lnSpc>
                <a:spcPct val="90000"/>
              </a:lnSpc>
              <a:spcBef>
                <a:spcPts val="1500"/>
              </a:spcBef>
              <a:spcAft>
                <a:spcPts val="0"/>
              </a:spcAft>
              <a:buSzPts val="900"/>
              <a:buNone/>
            </a:pPr>
            <a:endParaRPr sz="6000" dirty="0">
              <a:latin typeface="Calibri"/>
              <a:ea typeface="Calibri"/>
              <a:cs typeface="Calibri"/>
              <a:sym typeface="Calibri"/>
            </a:endParaRPr>
          </a:p>
          <a:p>
            <a:pPr marL="0" lvl="0" indent="0" algn="l" rtl="0">
              <a:lnSpc>
                <a:spcPct val="90000"/>
              </a:lnSpc>
              <a:spcBef>
                <a:spcPts val="800"/>
              </a:spcBef>
              <a:spcAft>
                <a:spcPts val="0"/>
              </a:spcAft>
              <a:buSzPts val="900"/>
              <a:buNone/>
            </a:pPr>
            <a:endParaRPr sz="6000" dirty="0">
              <a:latin typeface="Calibri"/>
              <a:ea typeface="Calibri"/>
              <a:cs typeface="Calibri"/>
              <a:sym typeface="Calibri"/>
            </a:endParaRPr>
          </a:p>
          <a:p>
            <a:pPr marL="0" lvl="0" indent="0" algn="l" rtl="0">
              <a:lnSpc>
                <a:spcPct val="90000"/>
              </a:lnSpc>
              <a:spcBef>
                <a:spcPts val="800"/>
              </a:spcBef>
              <a:spcAft>
                <a:spcPts val="0"/>
              </a:spcAft>
              <a:buSzPts val="900"/>
              <a:buNone/>
            </a:pPr>
            <a:endParaRPr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g2fd5af0ed0b_1_87"/>
          <p:cNvSpPr txBox="1"/>
          <p:nvPr/>
        </p:nvSpPr>
        <p:spPr>
          <a:xfrm>
            <a:off x="348825" y="1579338"/>
            <a:ext cx="5556600" cy="3389700"/>
          </a:xfrm>
          <a:prstGeom prst="rect">
            <a:avLst/>
          </a:prstGeom>
          <a:noFill/>
          <a:ln>
            <a:noFill/>
          </a:ln>
        </p:spPr>
        <p:txBody>
          <a:bodyPr spcFirstLastPara="1" wrap="square" lIns="68550" tIns="34275" rIns="68550" bIns="34275" anchor="ctr" anchorCtr="0">
            <a:normAutofit/>
          </a:bodyPr>
          <a:lstStyle/>
          <a:p>
            <a:pPr marL="177800" marR="0" lvl="0" indent="-38100" algn="l" rtl="0">
              <a:lnSpc>
                <a:spcPct val="90000"/>
              </a:lnSpc>
              <a:spcBef>
                <a:spcPts val="0"/>
              </a:spcBef>
              <a:spcAft>
                <a:spcPts val="0"/>
              </a:spcAft>
              <a:buClr>
                <a:srgbClr val="000000"/>
              </a:buClr>
              <a:buSzPts val="800"/>
              <a:buFont typeface="Arial"/>
              <a:buNone/>
            </a:pPr>
            <a:endParaRPr sz="2100" b="0" i="0" u="none" strike="noStrike" cap="none" dirty="0">
              <a:solidFill>
                <a:srgbClr val="000000"/>
              </a:solidFill>
              <a:latin typeface="Calibri"/>
              <a:ea typeface="Calibri"/>
              <a:cs typeface="Calibri"/>
              <a:sym typeface="Calibri"/>
            </a:endParaRPr>
          </a:p>
        </p:txBody>
      </p:sp>
      <p:sp>
        <p:nvSpPr>
          <p:cNvPr id="612" name="Google Shape;612;g2fd5af0ed0b_1_87"/>
          <p:cNvSpPr/>
          <p:nvPr/>
        </p:nvSpPr>
        <p:spPr>
          <a:xfrm>
            <a:off x="0" y="-516"/>
            <a:ext cx="2263200" cy="5142300"/>
          </a:xfrm>
          <a:prstGeom prst="rect">
            <a:avLst/>
          </a:prstGeom>
          <a:solidFill>
            <a:srgbClr val="1B3055"/>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a:ea typeface="Calibri"/>
              <a:cs typeface="Calibri"/>
              <a:sym typeface="Calibri"/>
            </a:endParaRPr>
          </a:p>
        </p:txBody>
      </p:sp>
      <p:sp>
        <p:nvSpPr>
          <p:cNvPr id="613" name="Google Shape;613;g2fd5af0ed0b_1_87"/>
          <p:cNvSpPr txBox="1"/>
          <p:nvPr/>
        </p:nvSpPr>
        <p:spPr>
          <a:xfrm>
            <a:off x="0" y="519206"/>
            <a:ext cx="2263200" cy="4102800"/>
          </a:xfrm>
          <a:prstGeom prst="rect">
            <a:avLst/>
          </a:prstGeom>
          <a:noFill/>
          <a:ln>
            <a:noFill/>
          </a:ln>
        </p:spPr>
        <p:txBody>
          <a:bodyPr spcFirstLastPara="1" wrap="square" lIns="68550" tIns="34275" rIns="68550" bIns="34275" anchor="t" anchorCtr="0">
            <a:normAutofit/>
          </a:bodyPr>
          <a:lstStyle/>
          <a:p>
            <a:pPr marL="0" marR="0" lvl="0" indent="0" algn="ctr" rtl="0">
              <a:lnSpc>
                <a:spcPct val="90000"/>
              </a:lnSpc>
              <a:spcBef>
                <a:spcPts val="0"/>
              </a:spcBef>
              <a:spcAft>
                <a:spcPts val="0"/>
              </a:spcAft>
              <a:buClr>
                <a:srgbClr val="FFFFFF"/>
              </a:buClr>
              <a:buSzPts val="800"/>
              <a:buFont typeface="Arial"/>
              <a:buNone/>
            </a:pPr>
            <a:br>
              <a:rPr lang="en" sz="2100" b="0" i="0" u="none" strike="noStrike" cap="none" dirty="0">
                <a:solidFill>
                  <a:srgbClr val="FFFFFF"/>
                </a:solidFill>
                <a:latin typeface="Calibri"/>
                <a:ea typeface="Calibri"/>
                <a:cs typeface="Calibri"/>
                <a:sym typeface="Calibri"/>
              </a:rPr>
            </a:br>
            <a:endParaRPr sz="27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a:p>
            <a:pPr marL="0" marR="0" lvl="0" indent="0" algn="ctr" rtl="0">
              <a:lnSpc>
                <a:spcPct val="100000"/>
              </a:lnSpc>
              <a:spcBef>
                <a:spcPts val="0"/>
              </a:spcBef>
              <a:spcAft>
                <a:spcPts val="0"/>
              </a:spcAft>
              <a:buClr>
                <a:srgbClr val="000000"/>
              </a:buClr>
              <a:buSzPts val="2500"/>
              <a:buFont typeface="Arial"/>
              <a:buNone/>
            </a:pPr>
            <a:r>
              <a:rPr lang="en" sz="2700" b="1" i="0" u="none" strike="noStrike" cap="none" dirty="0">
                <a:solidFill>
                  <a:srgbClr val="FFFFFF"/>
                </a:solidFill>
                <a:latin typeface="Arial" panose="020B0604020202020204" pitchFamily="34" charset="0"/>
                <a:ea typeface="Calibri"/>
                <a:cs typeface="Arial" panose="020B0604020202020204" pitchFamily="34" charset="0"/>
                <a:sym typeface="Calibri"/>
              </a:rPr>
              <a:t>Informatics-Savvy Health Organization (ISHO)</a:t>
            </a:r>
            <a:endParaRPr sz="2600" b="1"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614" name="Google Shape;614;g2fd5af0ed0b_1_87"/>
          <p:cNvSpPr txBox="1">
            <a:spLocks noGrp="1"/>
          </p:cNvSpPr>
          <p:nvPr>
            <p:ph sz="half" idx="4294967295"/>
          </p:nvPr>
        </p:nvSpPr>
        <p:spPr>
          <a:xfrm>
            <a:off x="2341818" y="804115"/>
            <a:ext cx="3833813" cy="3992562"/>
          </a:xfrm>
          <a:prstGeom prst="rect">
            <a:avLst/>
          </a:prstGeom>
          <a:noFill/>
          <a:ln>
            <a:noFill/>
          </a:ln>
        </p:spPr>
        <p:txBody>
          <a:bodyPr spcFirstLastPara="1" wrap="square" lIns="68550" tIns="34275" rIns="68550" bIns="34275" anchor="t" anchorCtr="0">
            <a:normAutofit fontScale="85000" lnSpcReduction="10000"/>
          </a:bodyPr>
          <a:lstStyle/>
          <a:p>
            <a:pPr marL="127000" lvl="0" indent="-101600" algn="l" rtl="0">
              <a:lnSpc>
                <a:spcPct val="110000"/>
              </a:lnSpc>
              <a:spcBef>
                <a:spcPts val="900"/>
              </a:spcBef>
              <a:spcAft>
                <a:spcPts val="0"/>
              </a:spcAft>
              <a:buSzPct val="59259"/>
              <a:buChar char="•"/>
            </a:pPr>
            <a:r>
              <a:rPr lang="en" sz="2000" dirty="0">
                <a:ea typeface="Calibri"/>
                <a:sym typeface="Calibri"/>
              </a:rPr>
              <a:t>ISHOs – obtain, effectively use, and securely exchange information </a:t>
            </a:r>
            <a:r>
              <a:rPr lang="en" sz="2000" b="1" dirty="0">
                <a:ea typeface="Calibri"/>
                <a:sym typeface="Calibri"/>
              </a:rPr>
              <a:t>electronically</a:t>
            </a:r>
            <a:r>
              <a:rPr lang="en" sz="2000" dirty="0">
                <a:ea typeface="Calibri"/>
                <a:sym typeface="Calibri"/>
              </a:rPr>
              <a:t> to improve public health practice and population health outcomes</a:t>
            </a:r>
            <a:endParaRPr lang="en-US" sz="2000" dirty="0"/>
          </a:p>
          <a:p>
            <a:pPr marL="127000" lvl="0" indent="-106045" algn="l" rtl="0">
              <a:lnSpc>
                <a:spcPct val="110000"/>
              </a:lnSpc>
              <a:spcBef>
                <a:spcPts val="1600"/>
              </a:spcBef>
              <a:spcAft>
                <a:spcPts val="0"/>
              </a:spcAft>
              <a:buSzPct val="58333"/>
              <a:buChar char="•"/>
            </a:pPr>
            <a:r>
              <a:rPr lang="en" sz="2000" dirty="0">
                <a:ea typeface="Calibri"/>
                <a:sym typeface="Calibri"/>
              </a:rPr>
              <a:t>3 core capabilities:</a:t>
            </a:r>
            <a:endParaRPr sz="2000" dirty="0"/>
          </a:p>
          <a:p>
            <a:pPr marL="584200" lvl="1" indent="-106045" algn="l" rtl="0">
              <a:lnSpc>
                <a:spcPct val="110000"/>
              </a:lnSpc>
              <a:spcBef>
                <a:spcPts val="900"/>
              </a:spcBef>
              <a:spcAft>
                <a:spcPts val="0"/>
              </a:spcAft>
              <a:buSzPct val="58333"/>
              <a:buChar char="•"/>
            </a:pPr>
            <a:r>
              <a:rPr lang="en" sz="2000" dirty="0">
                <a:ea typeface="Calibri"/>
                <a:sym typeface="Calibri"/>
              </a:rPr>
              <a:t>Organization-wide informatics vision, policy, and governance; </a:t>
            </a:r>
            <a:endParaRPr sz="2000" dirty="0"/>
          </a:p>
          <a:p>
            <a:pPr marL="584200" lvl="1" indent="-106045" algn="l" rtl="0">
              <a:lnSpc>
                <a:spcPct val="110000"/>
              </a:lnSpc>
              <a:spcBef>
                <a:spcPts val="1400"/>
              </a:spcBef>
              <a:spcAft>
                <a:spcPts val="0"/>
              </a:spcAft>
              <a:buSzPct val="58333"/>
              <a:buChar char="•"/>
            </a:pPr>
            <a:r>
              <a:rPr lang="en" sz="2000" dirty="0">
                <a:ea typeface="Calibri"/>
                <a:sym typeface="Calibri"/>
              </a:rPr>
              <a:t>Skilled workforce; and</a:t>
            </a:r>
            <a:endParaRPr sz="2000" dirty="0"/>
          </a:p>
          <a:p>
            <a:pPr marL="584200" lvl="1" indent="-106045" algn="l" rtl="0">
              <a:lnSpc>
                <a:spcPct val="110000"/>
              </a:lnSpc>
              <a:spcBef>
                <a:spcPts val="1400"/>
              </a:spcBef>
              <a:spcAft>
                <a:spcPts val="0"/>
              </a:spcAft>
              <a:buSzPct val="58333"/>
              <a:buChar char="•"/>
            </a:pPr>
            <a:r>
              <a:rPr lang="en" sz="2000" dirty="0">
                <a:ea typeface="Calibri"/>
                <a:sym typeface="Calibri"/>
              </a:rPr>
              <a:t>Effective information systems.</a:t>
            </a:r>
            <a:r>
              <a:rPr lang="en" sz="2400" dirty="0">
                <a:ea typeface="Calibri"/>
                <a:sym typeface="Calibri"/>
              </a:rPr>
              <a:t> </a:t>
            </a:r>
            <a:endParaRPr sz="2300" dirty="0"/>
          </a:p>
        </p:txBody>
      </p:sp>
      <p:pic>
        <p:nvPicPr>
          <p:cNvPr id="615" name="Google Shape;615;g2fd5af0ed0b_1_87"/>
          <p:cNvPicPr preferRelativeResize="0"/>
          <p:nvPr/>
        </p:nvPicPr>
        <p:blipFill rotWithShape="1">
          <a:blip r:embed="rId3">
            <a:alphaModFix/>
          </a:blip>
          <a:srcRect/>
          <a:stretch/>
        </p:blipFill>
        <p:spPr>
          <a:xfrm>
            <a:off x="6175631" y="932033"/>
            <a:ext cx="2760516" cy="3736727"/>
          </a:xfrm>
          <a:prstGeom prst="rect">
            <a:avLst/>
          </a:prstGeom>
          <a:solidFill>
            <a:schemeClr val="lt1"/>
          </a:solidFill>
          <a:ln>
            <a:noFill/>
          </a:ln>
        </p:spPr>
      </p:pic>
      <p:sp>
        <p:nvSpPr>
          <p:cNvPr id="616" name="Google Shape;616;g2fd5af0ed0b_1_87"/>
          <p:cNvSpPr txBox="1"/>
          <p:nvPr/>
        </p:nvSpPr>
        <p:spPr>
          <a:xfrm rot="16200000">
            <a:off x="6708262" y="2918353"/>
            <a:ext cx="1695253" cy="250079"/>
          </a:xfrm>
          <a:prstGeom prst="rect">
            <a:avLst/>
          </a:prstGeom>
          <a:solidFill>
            <a:schemeClr val="lt1"/>
          </a:solidFill>
          <a:ln>
            <a:noFill/>
          </a:ln>
        </p:spPr>
        <p:txBody>
          <a:bodyPr spcFirstLastPara="1" wrap="square" lIns="34300" tIns="17150" rIns="34300" bIns="17150" anchor="ctr" anchorCtr="0">
            <a:sp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dirty="0">
                <a:solidFill>
                  <a:schemeClr val="accent5">
                    <a:lumMod val="76000"/>
                  </a:schemeClr>
                </a:solidFill>
                <a:latin typeface="Arial"/>
                <a:ea typeface="Arial"/>
                <a:cs typeface="Arial"/>
                <a:sym typeface="Arial"/>
              </a:rPr>
              <a:t>Skilled </a:t>
            </a:r>
            <a:r>
              <a:rPr lang="en" b="1" dirty="0">
                <a:solidFill>
                  <a:schemeClr val="accent5">
                    <a:lumMod val="76000"/>
                  </a:schemeClr>
                </a:solidFill>
              </a:rPr>
              <a:t>Workforce</a:t>
            </a:r>
            <a:endParaRPr lang="en" b="1" dirty="0" err="1">
              <a:solidFill>
                <a:srgbClr val="FF0000"/>
              </a:solidFill>
            </a:endParaRPr>
          </a:p>
        </p:txBody>
      </p:sp>
      <p:sp>
        <p:nvSpPr>
          <p:cNvPr id="617" name="Google Shape;617;g2fd5af0ed0b_1_87"/>
          <p:cNvSpPr txBox="1"/>
          <p:nvPr/>
        </p:nvSpPr>
        <p:spPr>
          <a:xfrm rot="17000463">
            <a:off x="5747860" y="2841363"/>
            <a:ext cx="1918986" cy="234690"/>
          </a:xfrm>
          <a:prstGeom prst="rect">
            <a:avLst/>
          </a:prstGeom>
          <a:solidFill>
            <a:schemeClr val="lt1"/>
          </a:solidFill>
          <a:ln>
            <a:noFill/>
          </a:ln>
        </p:spPr>
        <p:txBody>
          <a:bodyPr spcFirstLastPara="1" wrap="square" lIns="34300" tIns="17150" rIns="34300" bIns="17150" anchor="ctr" anchorCtr="0">
            <a:spAutoFit/>
          </a:bodyPr>
          <a:lstStyle/>
          <a:p>
            <a:pPr marL="0" marR="0" lvl="0" indent="0" algn="l" rtl="0">
              <a:lnSpc>
                <a:spcPct val="100000"/>
              </a:lnSpc>
              <a:spcBef>
                <a:spcPts val="0"/>
              </a:spcBef>
              <a:spcAft>
                <a:spcPts val="0"/>
              </a:spcAft>
              <a:buClr>
                <a:srgbClr val="FF0000"/>
              </a:buClr>
              <a:buSzPts val="1300"/>
              <a:buFont typeface="Arial"/>
              <a:buNone/>
            </a:pPr>
            <a:r>
              <a:rPr lang="en" sz="1300" b="1" i="0" u="none" strike="noStrike" cap="none" dirty="0">
                <a:solidFill>
                  <a:schemeClr val="accent5">
                    <a:lumMod val="76000"/>
                  </a:schemeClr>
                </a:solidFill>
                <a:latin typeface="Arial"/>
                <a:ea typeface="Arial"/>
                <a:cs typeface="Arial"/>
                <a:sym typeface="Arial"/>
              </a:rPr>
              <a:t>Policy and </a:t>
            </a:r>
            <a:r>
              <a:rPr lang="en" sz="1300" b="1" dirty="0">
                <a:solidFill>
                  <a:schemeClr val="accent5">
                    <a:lumMod val="76000"/>
                  </a:schemeClr>
                </a:solidFill>
              </a:rPr>
              <a:t>Governance</a:t>
            </a:r>
            <a:endParaRPr lang="en" sz="1300" b="1" dirty="0">
              <a:solidFill>
                <a:srgbClr val="FF0000"/>
              </a:solidFill>
            </a:endParaRPr>
          </a:p>
        </p:txBody>
      </p:sp>
      <p:sp>
        <p:nvSpPr>
          <p:cNvPr id="618" name="Google Shape;618;g2fd5af0ed0b_1_87"/>
          <p:cNvSpPr txBox="1"/>
          <p:nvPr/>
        </p:nvSpPr>
        <p:spPr>
          <a:xfrm rot="15378833">
            <a:off x="7271935" y="2756013"/>
            <a:ext cx="2264499" cy="219301"/>
          </a:xfrm>
          <a:prstGeom prst="rect">
            <a:avLst/>
          </a:prstGeom>
          <a:solidFill>
            <a:schemeClr val="lt1"/>
          </a:solidFill>
          <a:ln>
            <a:noFill/>
          </a:ln>
        </p:spPr>
        <p:txBody>
          <a:bodyPr spcFirstLastPara="1" wrap="square" lIns="34300" tIns="17150" rIns="34300" bIns="17150" anchor="ctr" anchorCtr="0">
            <a:spAutoFit/>
          </a:bodyPr>
          <a:lstStyle/>
          <a:p>
            <a:pPr marL="0" marR="0" lvl="0" indent="0" algn="l" rtl="0">
              <a:lnSpc>
                <a:spcPct val="100000"/>
              </a:lnSpc>
              <a:spcBef>
                <a:spcPts val="0"/>
              </a:spcBef>
              <a:spcAft>
                <a:spcPts val="0"/>
              </a:spcAft>
              <a:buClr>
                <a:srgbClr val="FF0000"/>
              </a:buClr>
              <a:buSzPts val="1200"/>
              <a:buFont typeface="Arial"/>
              <a:buNone/>
            </a:pPr>
            <a:r>
              <a:rPr lang="en" sz="1200" b="1" i="0" u="none" strike="noStrike" cap="none" dirty="0">
                <a:solidFill>
                  <a:schemeClr val="accent5">
                    <a:lumMod val="76000"/>
                  </a:schemeClr>
                </a:solidFill>
                <a:latin typeface="Arial"/>
                <a:ea typeface="Arial"/>
                <a:cs typeface="Arial"/>
                <a:sym typeface="Arial"/>
              </a:rPr>
              <a:t>Effective information </a:t>
            </a:r>
            <a:r>
              <a:rPr lang="en" sz="1200" b="1" dirty="0">
                <a:solidFill>
                  <a:schemeClr val="accent5">
                    <a:lumMod val="76000"/>
                  </a:schemeClr>
                </a:solidFill>
              </a:rPr>
              <a:t>systems</a:t>
            </a:r>
            <a:endParaRPr lang="en" sz="1200" b="1" dirty="0">
              <a:solidFill>
                <a:srgbClr val="FF0000"/>
              </a:solidFill>
            </a:endParaRPr>
          </a:p>
        </p:txBody>
      </p:sp>
      <p:sp>
        <p:nvSpPr>
          <p:cNvPr id="619" name="Google Shape;619;g2fd5af0ed0b_1_87"/>
          <p:cNvSpPr txBox="1"/>
          <p:nvPr/>
        </p:nvSpPr>
        <p:spPr>
          <a:xfrm>
            <a:off x="7042932" y="1141537"/>
            <a:ext cx="1068232" cy="388578"/>
          </a:xfrm>
          <a:prstGeom prst="rect">
            <a:avLst/>
          </a:prstGeom>
          <a:solidFill>
            <a:schemeClr val="lt1"/>
          </a:solidFill>
          <a:ln>
            <a:noFill/>
          </a:ln>
        </p:spPr>
        <p:txBody>
          <a:bodyPr spcFirstLastPara="1" wrap="square" lIns="34300" tIns="17150" rIns="34300" bIns="17150" anchor="ctr" anchorCtr="0">
            <a:spAutoFit/>
          </a:bodyPr>
          <a:lstStyle/>
          <a:p>
            <a:pPr marL="0" marR="0" lvl="0" indent="0" algn="ctr" rtl="0">
              <a:lnSpc>
                <a:spcPct val="100000"/>
              </a:lnSpc>
              <a:spcBef>
                <a:spcPts val="0"/>
              </a:spcBef>
              <a:spcAft>
                <a:spcPts val="0"/>
              </a:spcAft>
              <a:buClr>
                <a:srgbClr val="00B0F0"/>
              </a:buClr>
              <a:buSzPts val="2300"/>
              <a:buFont typeface="Arial"/>
              <a:buNone/>
            </a:pPr>
            <a:r>
              <a:rPr lang="en" sz="2300" b="1" i="0" u="none" strike="noStrike" cap="none" dirty="0">
                <a:solidFill>
                  <a:srgbClr val="00B0F0"/>
                </a:solidFill>
                <a:latin typeface="Helvetica Neue"/>
                <a:ea typeface="Helvetica Neue"/>
                <a:cs typeface="Helvetica Neue"/>
                <a:sym typeface="Helvetica Neue"/>
              </a:rPr>
              <a:t>ISHO</a:t>
            </a:r>
            <a:endParaRPr sz="5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7"/>
          <p:cNvSpPr txBox="1">
            <a:spLocks noGrp="1"/>
          </p:cNvSpPr>
          <p:nvPr>
            <p:ph type="title" idx="4294967295"/>
          </p:nvPr>
        </p:nvSpPr>
        <p:spPr>
          <a:xfrm>
            <a:off x="332509" y="285029"/>
            <a:ext cx="7562850" cy="1169987"/>
          </a:xfrm>
          <a:prstGeom prst="rect">
            <a:avLst/>
          </a:prstGeom>
          <a:noFill/>
          <a:ln>
            <a:noFill/>
          </a:ln>
        </p:spPr>
        <p:txBody>
          <a:bodyPr spcFirstLastPara="1" wrap="square" lIns="68569" tIns="34275" rIns="68569" bIns="34275" anchor="ctr" anchorCtr="0">
            <a:normAutofit/>
          </a:bodyPr>
          <a:lstStyle/>
          <a:p>
            <a:r>
              <a:rPr lang="en-US" dirty="0"/>
              <a:t>I-LEAD: Eight Governing Principles</a:t>
            </a:r>
            <a:endParaRPr dirty="0"/>
          </a:p>
        </p:txBody>
      </p:sp>
      <p:sp>
        <p:nvSpPr>
          <p:cNvPr id="282" name="Google Shape;282;p27"/>
          <p:cNvSpPr txBox="1">
            <a:spLocks noGrp="1"/>
          </p:cNvSpPr>
          <p:nvPr>
            <p:ph idx="4294967295"/>
          </p:nvPr>
        </p:nvSpPr>
        <p:spPr>
          <a:xfrm>
            <a:off x="332509" y="1343891"/>
            <a:ext cx="7562850" cy="3054350"/>
          </a:xfrm>
          <a:prstGeom prst="rect">
            <a:avLst/>
          </a:prstGeom>
          <a:noFill/>
          <a:ln>
            <a:noFill/>
          </a:ln>
        </p:spPr>
        <p:txBody>
          <a:bodyPr spcFirstLastPara="1" wrap="square" lIns="68569" tIns="34275" rIns="68569" bIns="34275" anchor="t" anchorCtr="0">
            <a:normAutofit/>
          </a:bodyPr>
          <a:lstStyle/>
          <a:p>
            <a:pPr marL="385763" indent="-385763">
              <a:buAutoNum type="arabicPeriod"/>
            </a:pPr>
            <a:r>
              <a:rPr lang="en-US" sz="1800" dirty="0"/>
              <a:t>Training as a means to problem solving</a:t>
            </a:r>
            <a:endParaRPr sz="1800" dirty="0"/>
          </a:p>
          <a:p>
            <a:pPr marL="385763" indent="-385763">
              <a:buAutoNum type="arabicPeriod"/>
            </a:pPr>
            <a:r>
              <a:rPr lang="en-US" sz="1800" dirty="0"/>
              <a:t>I-LEAD is just the beginning of the journey (VSOT, community)</a:t>
            </a:r>
            <a:endParaRPr sz="1800" dirty="0"/>
          </a:p>
          <a:p>
            <a:pPr marL="385763" indent="-385763">
              <a:buAutoNum type="arabicPeriod"/>
            </a:pPr>
            <a:r>
              <a:rPr lang="en-US" sz="1800" dirty="0"/>
              <a:t>Guide problem solving with ISHO pillars, 4 thinking hats</a:t>
            </a:r>
            <a:endParaRPr sz="1800" dirty="0"/>
          </a:p>
          <a:p>
            <a:pPr marL="385763" indent="-385763">
              <a:buAutoNum type="arabicPeriod"/>
            </a:pPr>
            <a:r>
              <a:rPr lang="en-US" sz="1800" dirty="0"/>
              <a:t>Get the right people to solve the right problem</a:t>
            </a:r>
            <a:endParaRPr sz="1800" dirty="0"/>
          </a:p>
          <a:p>
            <a:pPr marL="385763" indent="-385763">
              <a:buAutoNum type="arabicPeriod"/>
            </a:pPr>
            <a:r>
              <a:rPr lang="en-US" sz="1800" dirty="0"/>
              <a:t>Stakeholder needs drive workshop planning and implementation</a:t>
            </a:r>
            <a:endParaRPr sz="1800" dirty="0"/>
          </a:p>
          <a:p>
            <a:pPr marL="385763" indent="-385763">
              <a:buAutoNum type="arabicPeriod"/>
            </a:pPr>
            <a:r>
              <a:rPr lang="en-US" sz="1800" dirty="0"/>
              <a:t>Encourage collaboration by design</a:t>
            </a:r>
            <a:endParaRPr sz="1800" dirty="0"/>
          </a:p>
          <a:p>
            <a:pPr marL="385763" indent="-385763">
              <a:buAutoNum type="arabicPeriod"/>
            </a:pPr>
            <a:r>
              <a:rPr lang="en-US" sz="1800" dirty="0"/>
              <a:t>Design workshop to build “muscle” memory</a:t>
            </a:r>
            <a:endParaRPr sz="1800" dirty="0"/>
          </a:p>
          <a:p>
            <a:pPr marL="385763" indent="-385763">
              <a:buAutoNum type="arabicPeriod"/>
            </a:pPr>
            <a:r>
              <a:rPr lang="en-US" sz="1800" dirty="0"/>
              <a:t>Adapt workshop to emergent needs</a:t>
            </a:r>
            <a:endParaRPr sz="1800" dirty="0"/>
          </a:p>
          <a:p>
            <a:pPr marL="385763" indent="-300038">
              <a:buNone/>
            </a:pPr>
            <a:endParaRPr dirty="0"/>
          </a:p>
          <a:p>
            <a:pPr marL="385763" indent="-300038">
              <a:buNone/>
            </a:pPr>
            <a:endParaRPr dirty="0"/>
          </a:p>
        </p:txBody>
      </p:sp>
    </p:spTree>
    <p:extLst>
      <p:ext uri="{BB962C8B-B14F-4D97-AF65-F5344CB8AC3E}">
        <p14:creationId xmlns:p14="http://schemas.microsoft.com/office/powerpoint/2010/main" val="1751610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g2fd5af0ed0b_1_99"/>
          <p:cNvSpPr txBox="1"/>
          <p:nvPr/>
        </p:nvSpPr>
        <p:spPr>
          <a:xfrm>
            <a:off x="348825" y="1579338"/>
            <a:ext cx="5556600" cy="3389700"/>
          </a:xfrm>
          <a:prstGeom prst="rect">
            <a:avLst/>
          </a:prstGeom>
          <a:noFill/>
          <a:ln>
            <a:noFill/>
          </a:ln>
        </p:spPr>
        <p:txBody>
          <a:bodyPr spcFirstLastPara="1" wrap="square" lIns="68550" tIns="34275" rIns="68550" bIns="34275" anchor="ctr" anchorCtr="0">
            <a:normAutofit/>
          </a:bodyPr>
          <a:lstStyle/>
          <a:p>
            <a:pPr marL="177800" marR="0" lvl="0" indent="-38100" algn="l" rtl="0">
              <a:lnSpc>
                <a:spcPct val="90000"/>
              </a:lnSpc>
              <a:spcBef>
                <a:spcPts val="0"/>
              </a:spcBef>
              <a:spcAft>
                <a:spcPts val="0"/>
              </a:spcAft>
              <a:buClr>
                <a:srgbClr val="000000"/>
              </a:buClr>
              <a:buSzPts val="800"/>
              <a:buFont typeface="Arial"/>
              <a:buNone/>
            </a:pPr>
            <a:endParaRPr sz="2100" b="0" i="0" u="none" strike="noStrike" cap="none" dirty="0">
              <a:solidFill>
                <a:srgbClr val="000000"/>
              </a:solidFill>
              <a:latin typeface="Calibri"/>
              <a:ea typeface="Calibri"/>
              <a:cs typeface="Calibri"/>
              <a:sym typeface="Calibri"/>
            </a:endParaRPr>
          </a:p>
        </p:txBody>
      </p:sp>
      <p:sp>
        <p:nvSpPr>
          <p:cNvPr id="625" name="Google Shape;625;g2fd5af0ed0b_1_99"/>
          <p:cNvSpPr/>
          <p:nvPr/>
        </p:nvSpPr>
        <p:spPr>
          <a:xfrm>
            <a:off x="0" y="-516"/>
            <a:ext cx="2263200" cy="5142300"/>
          </a:xfrm>
          <a:prstGeom prst="rect">
            <a:avLst/>
          </a:prstGeom>
          <a:solidFill>
            <a:srgbClr val="1B3055"/>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a:ea typeface="Calibri"/>
              <a:cs typeface="Calibri"/>
              <a:sym typeface="Calibri"/>
            </a:endParaRPr>
          </a:p>
        </p:txBody>
      </p:sp>
      <p:sp>
        <p:nvSpPr>
          <p:cNvPr id="626" name="Google Shape;626;g2fd5af0ed0b_1_99"/>
          <p:cNvSpPr txBox="1"/>
          <p:nvPr/>
        </p:nvSpPr>
        <p:spPr>
          <a:xfrm>
            <a:off x="0" y="519206"/>
            <a:ext cx="2263200" cy="4102800"/>
          </a:xfrm>
          <a:prstGeom prst="rect">
            <a:avLst/>
          </a:prstGeom>
          <a:noFill/>
          <a:ln>
            <a:noFill/>
          </a:ln>
        </p:spPr>
        <p:txBody>
          <a:bodyPr spcFirstLastPara="1" wrap="square" lIns="68550" tIns="34275" rIns="68550" bIns="34275" anchor="t" anchorCtr="0">
            <a:normAutofit/>
          </a:bodyPr>
          <a:lstStyle/>
          <a:p>
            <a:pPr marL="0" marR="0" lvl="0" indent="0" algn="ctr" rtl="0">
              <a:lnSpc>
                <a:spcPct val="90000"/>
              </a:lnSpc>
              <a:spcBef>
                <a:spcPts val="0"/>
              </a:spcBef>
              <a:spcAft>
                <a:spcPts val="0"/>
              </a:spcAft>
              <a:buClr>
                <a:srgbClr val="FFFFFF"/>
              </a:buClr>
              <a:buSzPts val="800"/>
              <a:buFont typeface="Arial"/>
              <a:buNone/>
            </a:pPr>
            <a:br>
              <a:rPr lang="en" sz="2100" b="0" i="0" u="none" strike="noStrike" cap="none" dirty="0">
                <a:solidFill>
                  <a:srgbClr val="FFFFFF"/>
                </a:solidFill>
                <a:latin typeface="Calibri"/>
                <a:ea typeface="Calibri"/>
                <a:cs typeface="Calibri"/>
                <a:sym typeface="Calibri"/>
              </a:rPr>
            </a:br>
            <a:endParaRPr sz="2700" b="0" i="0" u="none" strike="noStrike" cap="none"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500"/>
              <a:buFont typeface="Arial"/>
              <a:buNone/>
            </a:pPr>
            <a:r>
              <a:rPr lang="en" sz="2700" b="1" i="0" u="none" strike="noStrike" cap="none" dirty="0">
                <a:solidFill>
                  <a:srgbClr val="FFFFFF"/>
                </a:solidFill>
                <a:latin typeface="Arial" panose="020B0604020202020204" pitchFamily="34" charset="0"/>
                <a:ea typeface="Calibri"/>
                <a:cs typeface="Arial" panose="020B0604020202020204" pitchFamily="34" charset="0"/>
                <a:sym typeface="Calibri"/>
              </a:rPr>
              <a:t>ISHO Capability 1: Vision, Policy, &amp; Governance</a:t>
            </a:r>
            <a:endParaRPr sz="2700" b="1"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627" name="Google Shape;627;g2fd5af0ed0b_1_99"/>
          <p:cNvSpPr txBox="1">
            <a:spLocks noGrp="1"/>
          </p:cNvSpPr>
          <p:nvPr>
            <p:ph sz="half" idx="4294967295"/>
          </p:nvPr>
        </p:nvSpPr>
        <p:spPr>
          <a:xfrm>
            <a:off x="2477654" y="755794"/>
            <a:ext cx="6375400" cy="2924175"/>
          </a:xfrm>
          <a:prstGeom prst="rect">
            <a:avLst/>
          </a:prstGeom>
          <a:noFill/>
          <a:ln>
            <a:noFill/>
          </a:ln>
        </p:spPr>
        <p:txBody>
          <a:bodyPr spcFirstLastPara="1" wrap="square" lIns="68550" tIns="34275" rIns="68550" bIns="34275" anchor="t" anchorCtr="0">
            <a:noAutofit/>
          </a:bodyPr>
          <a:lstStyle/>
          <a:p>
            <a:pPr marL="127000" lvl="0" indent="-119380" algn="l" rtl="0">
              <a:lnSpc>
                <a:spcPct val="100000"/>
              </a:lnSpc>
              <a:spcBef>
                <a:spcPts val="900"/>
              </a:spcBef>
              <a:spcAft>
                <a:spcPts val="0"/>
              </a:spcAft>
              <a:buSzPct val="95000"/>
              <a:buChar char="•"/>
            </a:pPr>
            <a:r>
              <a:rPr lang="en" sz="1800" dirty="0">
                <a:ea typeface="Calibri"/>
                <a:sym typeface="Calibri"/>
              </a:rPr>
              <a:t>Well-articulated informatics </a:t>
            </a:r>
            <a:r>
              <a:rPr lang="en" sz="1800" b="1" dirty="0">
                <a:ea typeface="Calibri"/>
                <a:sym typeface="Calibri"/>
              </a:rPr>
              <a:t>vision, strategies, and metrics </a:t>
            </a:r>
            <a:r>
              <a:rPr lang="en" sz="1800" dirty="0">
                <a:ea typeface="Calibri"/>
                <a:sym typeface="Calibri"/>
              </a:rPr>
              <a:t>for how the organization obtains and uses information and ICTs</a:t>
            </a:r>
            <a:endParaRPr lang="en-US" sz="1800" dirty="0"/>
          </a:p>
          <a:p>
            <a:pPr marL="127000" lvl="0" indent="-119380" algn="l" rtl="0">
              <a:lnSpc>
                <a:spcPct val="100000"/>
              </a:lnSpc>
              <a:spcBef>
                <a:spcPts val="1600"/>
              </a:spcBef>
              <a:spcAft>
                <a:spcPts val="0"/>
              </a:spcAft>
              <a:buSzPct val="95000"/>
              <a:buChar char="•"/>
            </a:pPr>
            <a:r>
              <a:rPr lang="en" sz="1800" dirty="0">
                <a:ea typeface="Calibri"/>
                <a:sym typeface="Calibri"/>
              </a:rPr>
              <a:t>Organization-wide approach to </a:t>
            </a:r>
            <a:r>
              <a:rPr lang="en" sz="1800" b="1" dirty="0">
                <a:ea typeface="Calibri"/>
                <a:sym typeface="Calibri"/>
              </a:rPr>
              <a:t>standards and interoperability</a:t>
            </a:r>
            <a:endParaRPr sz="1800" b="1" dirty="0"/>
          </a:p>
          <a:p>
            <a:pPr marL="127000" lvl="0" indent="-119380" algn="l" rtl="0">
              <a:lnSpc>
                <a:spcPct val="100000"/>
              </a:lnSpc>
              <a:spcBef>
                <a:spcPts val="1600"/>
              </a:spcBef>
              <a:spcAft>
                <a:spcPts val="0"/>
              </a:spcAft>
              <a:buSzPct val="95000"/>
              <a:buChar char="•"/>
            </a:pPr>
            <a:r>
              <a:rPr lang="en" sz="1800" dirty="0">
                <a:ea typeface="Calibri"/>
                <a:sym typeface="Calibri"/>
              </a:rPr>
              <a:t>Policies to ensure </a:t>
            </a:r>
            <a:r>
              <a:rPr lang="en" sz="1800" b="1" dirty="0">
                <a:ea typeface="Calibri"/>
                <a:sym typeface="Calibri"/>
              </a:rPr>
              <a:t>privacy, confidentiality, and security</a:t>
            </a:r>
            <a:endParaRPr sz="1800" b="1" dirty="0"/>
          </a:p>
          <a:p>
            <a:pPr marL="127000" lvl="0" indent="-119380" algn="l" rtl="0">
              <a:lnSpc>
                <a:spcPct val="100000"/>
              </a:lnSpc>
              <a:spcBef>
                <a:spcPts val="1600"/>
              </a:spcBef>
              <a:spcAft>
                <a:spcPts val="0"/>
              </a:spcAft>
              <a:buSzPct val="95000"/>
              <a:buChar char="•"/>
            </a:pPr>
            <a:r>
              <a:rPr lang="en" sz="1800" dirty="0">
                <a:ea typeface="Calibri"/>
                <a:sym typeface="Calibri"/>
              </a:rPr>
              <a:t>Defined </a:t>
            </a:r>
            <a:r>
              <a:rPr lang="en" sz="1800" b="1" dirty="0">
                <a:ea typeface="Calibri"/>
                <a:sym typeface="Calibri"/>
              </a:rPr>
              <a:t>governance and leadership structure </a:t>
            </a:r>
            <a:r>
              <a:rPr lang="en" sz="1800" dirty="0">
                <a:ea typeface="Calibri"/>
                <a:sym typeface="Calibri"/>
              </a:rPr>
              <a:t>for decision-making including focal unit and leader for informatics and funding for positions and training </a:t>
            </a:r>
            <a:endParaRPr sz="1800" dirty="0"/>
          </a:p>
          <a:p>
            <a:pPr marL="127000" lvl="0" indent="-119380" algn="l" rtl="0">
              <a:lnSpc>
                <a:spcPct val="100000"/>
              </a:lnSpc>
              <a:spcBef>
                <a:spcPts val="1600"/>
              </a:spcBef>
              <a:spcAft>
                <a:spcPts val="0"/>
              </a:spcAft>
              <a:buSzPct val="95000"/>
              <a:buChar char="•"/>
            </a:pPr>
            <a:r>
              <a:rPr lang="en" sz="1800" dirty="0">
                <a:ea typeface="Calibri"/>
                <a:sym typeface="Calibri"/>
              </a:rPr>
              <a:t>Effective </a:t>
            </a:r>
            <a:r>
              <a:rPr lang="en" sz="1800" b="1" dirty="0">
                <a:ea typeface="Calibri"/>
                <a:sym typeface="Calibri"/>
              </a:rPr>
              <a:t>collaborations </a:t>
            </a:r>
            <a:r>
              <a:rPr lang="en" sz="1800" dirty="0">
                <a:ea typeface="Calibri"/>
                <a:sym typeface="Calibri"/>
              </a:rPr>
              <a:t>with public and private partners, communities, and information technology departments </a:t>
            </a:r>
            <a:endParaRPr sz="6600" dirty="0">
              <a:latin typeface="Calibri"/>
              <a:ea typeface="Calibri"/>
              <a:cs typeface="Calibri"/>
              <a:sym typeface="Calibri"/>
            </a:endParaRPr>
          </a:p>
          <a:p>
            <a:pPr marL="0" lvl="0" indent="0" algn="l" rtl="0">
              <a:lnSpc>
                <a:spcPct val="90000"/>
              </a:lnSpc>
              <a:spcBef>
                <a:spcPts val="800"/>
              </a:spcBef>
              <a:spcAft>
                <a:spcPts val="0"/>
              </a:spcAft>
              <a:buSzPct val="39130"/>
              <a:buNone/>
            </a:pPr>
            <a:endParaRPr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ECB2D-5516-614E-7836-9F7F857FF5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311CA8-93AC-1667-8FF3-C0824E4CA8B0}"/>
              </a:ext>
            </a:extLst>
          </p:cNvPr>
          <p:cNvSpPr>
            <a:spLocks noGrp="1"/>
          </p:cNvSpPr>
          <p:nvPr>
            <p:ph type="title" idx="4294967295"/>
          </p:nvPr>
        </p:nvSpPr>
        <p:spPr>
          <a:xfrm>
            <a:off x="462395" y="299750"/>
            <a:ext cx="6983413" cy="1171575"/>
          </a:xfrm>
        </p:spPr>
        <p:txBody>
          <a:bodyPr/>
          <a:lstStyle/>
          <a:p>
            <a:r>
              <a:rPr lang="en-US" dirty="0"/>
              <a:t>Vision, Policy and Governance Example</a:t>
            </a:r>
          </a:p>
        </p:txBody>
      </p:sp>
      <p:sp>
        <p:nvSpPr>
          <p:cNvPr id="3" name="Text Placeholder 2">
            <a:extLst>
              <a:ext uri="{FF2B5EF4-FFF2-40B4-BE49-F238E27FC236}">
                <a16:creationId xmlns:a16="http://schemas.microsoft.com/office/drawing/2014/main" id="{0C30F42D-A9B3-C34A-73FC-2CB72F41177A}"/>
              </a:ext>
            </a:extLst>
          </p:cNvPr>
          <p:cNvSpPr>
            <a:spLocks noGrp="1"/>
          </p:cNvSpPr>
          <p:nvPr>
            <p:ph idx="4294967295"/>
          </p:nvPr>
        </p:nvSpPr>
        <p:spPr>
          <a:xfrm>
            <a:off x="462395" y="1765012"/>
            <a:ext cx="7562850" cy="2752725"/>
          </a:xfrm>
        </p:spPr>
        <p:txBody>
          <a:bodyPr>
            <a:normAutofit/>
          </a:bodyPr>
          <a:lstStyle/>
          <a:p>
            <a:pPr marL="0" indent="0">
              <a:buNone/>
            </a:pPr>
            <a:r>
              <a:rPr lang="en-US" sz="2400" dirty="0"/>
              <a:t>An example of existing country who have a strong vision, policy and governance and flow to achieving this – what's best practice</a:t>
            </a:r>
          </a:p>
        </p:txBody>
      </p:sp>
    </p:spTree>
    <p:extLst>
      <p:ext uri="{BB962C8B-B14F-4D97-AF65-F5344CB8AC3E}">
        <p14:creationId xmlns:p14="http://schemas.microsoft.com/office/powerpoint/2010/main" val="3027920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g2fd5af0ed0b_1_106"/>
          <p:cNvSpPr txBox="1"/>
          <p:nvPr/>
        </p:nvSpPr>
        <p:spPr>
          <a:xfrm>
            <a:off x="348825" y="1579338"/>
            <a:ext cx="5556600" cy="3389700"/>
          </a:xfrm>
          <a:prstGeom prst="rect">
            <a:avLst/>
          </a:prstGeom>
          <a:noFill/>
          <a:ln>
            <a:noFill/>
          </a:ln>
        </p:spPr>
        <p:txBody>
          <a:bodyPr spcFirstLastPara="1" wrap="square" lIns="68550" tIns="34275" rIns="68550" bIns="34275" anchor="ctr" anchorCtr="0">
            <a:normAutofit/>
          </a:bodyPr>
          <a:lstStyle/>
          <a:p>
            <a:pPr marL="177800" marR="0" lvl="0" indent="-38100" algn="l" rtl="0">
              <a:lnSpc>
                <a:spcPct val="90000"/>
              </a:lnSpc>
              <a:spcBef>
                <a:spcPts val="0"/>
              </a:spcBef>
              <a:spcAft>
                <a:spcPts val="0"/>
              </a:spcAft>
              <a:buClr>
                <a:srgbClr val="000000"/>
              </a:buClr>
              <a:buSzPts val="800"/>
              <a:buFont typeface="Arial"/>
              <a:buNone/>
            </a:pPr>
            <a:endParaRPr sz="2100" b="0" i="0" u="none" strike="noStrike" cap="none" dirty="0">
              <a:solidFill>
                <a:srgbClr val="000000"/>
              </a:solidFill>
              <a:latin typeface="Calibri"/>
              <a:ea typeface="Calibri"/>
              <a:cs typeface="Calibri"/>
              <a:sym typeface="Calibri"/>
            </a:endParaRPr>
          </a:p>
        </p:txBody>
      </p:sp>
      <p:sp>
        <p:nvSpPr>
          <p:cNvPr id="633" name="Google Shape;633;g2fd5af0ed0b_1_106"/>
          <p:cNvSpPr/>
          <p:nvPr/>
        </p:nvSpPr>
        <p:spPr>
          <a:xfrm>
            <a:off x="0" y="-516"/>
            <a:ext cx="2263200" cy="5142300"/>
          </a:xfrm>
          <a:prstGeom prst="rect">
            <a:avLst/>
          </a:prstGeom>
          <a:solidFill>
            <a:srgbClr val="1B3055"/>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a:ea typeface="Calibri"/>
              <a:cs typeface="Calibri"/>
              <a:sym typeface="Calibri"/>
            </a:endParaRPr>
          </a:p>
        </p:txBody>
      </p:sp>
      <p:sp>
        <p:nvSpPr>
          <p:cNvPr id="634" name="Google Shape;634;g2fd5af0ed0b_1_106"/>
          <p:cNvSpPr txBox="1"/>
          <p:nvPr/>
        </p:nvSpPr>
        <p:spPr>
          <a:xfrm>
            <a:off x="0" y="519206"/>
            <a:ext cx="2263200" cy="4102800"/>
          </a:xfrm>
          <a:prstGeom prst="rect">
            <a:avLst/>
          </a:prstGeom>
          <a:noFill/>
          <a:ln>
            <a:noFill/>
          </a:ln>
        </p:spPr>
        <p:txBody>
          <a:bodyPr spcFirstLastPara="1" wrap="square" lIns="68550" tIns="34275" rIns="68550" bIns="34275" anchor="t" anchorCtr="0">
            <a:normAutofit/>
          </a:bodyPr>
          <a:lstStyle/>
          <a:p>
            <a:pPr marL="0" marR="0" lvl="0" indent="0" algn="ctr" rtl="0">
              <a:lnSpc>
                <a:spcPct val="90000"/>
              </a:lnSpc>
              <a:spcBef>
                <a:spcPts val="0"/>
              </a:spcBef>
              <a:spcAft>
                <a:spcPts val="0"/>
              </a:spcAft>
              <a:buClr>
                <a:srgbClr val="FFFFFF"/>
              </a:buClr>
              <a:buSzPts val="800"/>
              <a:buFont typeface="Arial"/>
              <a:buNone/>
            </a:pPr>
            <a:br>
              <a:rPr lang="en" sz="2100" b="0" i="0" u="none" strike="noStrike" cap="none" dirty="0">
                <a:solidFill>
                  <a:srgbClr val="FFFFFF"/>
                </a:solidFill>
                <a:latin typeface="Calibri"/>
                <a:ea typeface="Calibri"/>
                <a:cs typeface="Calibri"/>
                <a:sym typeface="Calibri"/>
              </a:rPr>
            </a:br>
            <a:endParaRPr sz="2700" b="0" i="0" u="none" strike="noStrike" cap="none"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500"/>
              <a:buFont typeface="Arial"/>
              <a:buNone/>
            </a:pPr>
            <a:r>
              <a:rPr lang="en" sz="2700" b="1" i="0" u="none" strike="noStrike" cap="none" dirty="0">
                <a:solidFill>
                  <a:srgbClr val="FFFFFF"/>
                </a:solidFill>
                <a:latin typeface="Arial" panose="020B0604020202020204" pitchFamily="34" charset="0"/>
                <a:ea typeface="Calibri"/>
                <a:cs typeface="Arial" panose="020B0604020202020204" pitchFamily="34" charset="0"/>
                <a:sym typeface="Calibri"/>
              </a:rPr>
              <a:t>ISHO Capability 2: Skilled Workforce</a:t>
            </a:r>
            <a:endParaRPr sz="2700" b="1"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635" name="Google Shape;635;g2fd5af0ed0b_1_106"/>
          <p:cNvSpPr txBox="1">
            <a:spLocks noGrp="1"/>
          </p:cNvSpPr>
          <p:nvPr>
            <p:ph sz="half" idx="4294967295"/>
          </p:nvPr>
        </p:nvSpPr>
        <p:spPr>
          <a:xfrm>
            <a:off x="2612025" y="680316"/>
            <a:ext cx="5827712" cy="3617913"/>
          </a:xfrm>
          <a:prstGeom prst="rect">
            <a:avLst/>
          </a:prstGeom>
          <a:noFill/>
          <a:ln>
            <a:noFill/>
          </a:ln>
        </p:spPr>
        <p:txBody>
          <a:bodyPr spcFirstLastPara="1" wrap="square" lIns="68550" tIns="34275" rIns="68550" bIns="34275" anchor="t" anchorCtr="0">
            <a:normAutofit/>
          </a:bodyPr>
          <a:lstStyle/>
          <a:p>
            <a:pPr marL="127000" lvl="0" indent="-118745" algn="l" rtl="0">
              <a:lnSpc>
                <a:spcPct val="100000"/>
              </a:lnSpc>
              <a:spcBef>
                <a:spcPts val="900"/>
              </a:spcBef>
              <a:spcAft>
                <a:spcPts val="0"/>
              </a:spcAft>
              <a:buSzPct val="59259"/>
              <a:buChar char="•"/>
            </a:pPr>
            <a:r>
              <a:rPr lang="en" sz="2400" dirty="0">
                <a:ea typeface="Calibri"/>
                <a:sym typeface="Calibri"/>
              </a:rPr>
              <a:t>Workforce </a:t>
            </a:r>
            <a:r>
              <a:rPr lang="en" sz="2400" b="1" dirty="0">
                <a:ea typeface="Calibri"/>
                <a:sym typeface="Calibri"/>
              </a:rPr>
              <a:t>strategies</a:t>
            </a:r>
            <a:r>
              <a:rPr lang="en" sz="2400" dirty="0">
                <a:ea typeface="Calibri"/>
                <a:sym typeface="Calibri"/>
              </a:rPr>
              <a:t> for improving informatics knowledge and skills </a:t>
            </a:r>
            <a:endParaRPr lang="en-US" sz="1600" dirty="0"/>
          </a:p>
          <a:p>
            <a:pPr marL="127000" lvl="0" indent="-118745" algn="l" rtl="0">
              <a:lnSpc>
                <a:spcPct val="100000"/>
              </a:lnSpc>
              <a:spcBef>
                <a:spcPts val="1800"/>
              </a:spcBef>
              <a:spcAft>
                <a:spcPts val="0"/>
              </a:spcAft>
              <a:buSzPct val="59259"/>
              <a:buChar char="•"/>
            </a:pPr>
            <a:r>
              <a:rPr lang="en" sz="2400" b="1" dirty="0">
                <a:ea typeface="Calibri"/>
                <a:sym typeface="Calibri"/>
              </a:rPr>
              <a:t>Trained</a:t>
            </a:r>
            <a:r>
              <a:rPr lang="en" sz="2400" dirty="0">
                <a:ea typeface="Calibri"/>
                <a:sym typeface="Calibri"/>
              </a:rPr>
              <a:t> informaticians through competency–based academic program or applied program or / and continuing education</a:t>
            </a:r>
            <a:endParaRPr sz="1600" dirty="0"/>
          </a:p>
          <a:p>
            <a:pPr marL="127000" lvl="0" indent="-118745" algn="l" rtl="0">
              <a:lnSpc>
                <a:spcPct val="100000"/>
              </a:lnSpc>
              <a:spcBef>
                <a:spcPts val="1800"/>
              </a:spcBef>
              <a:spcAft>
                <a:spcPts val="0"/>
              </a:spcAft>
              <a:buSzPct val="59259"/>
              <a:buChar char="•"/>
            </a:pPr>
            <a:r>
              <a:rPr lang="en" sz="2400" dirty="0">
                <a:ea typeface="Calibri"/>
                <a:sym typeface="Calibri"/>
              </a:rPr>
              <a:t>Informatics </a:t>
            </a:r>
            <a:r>
              <a:rPr lang="en" sz="2400" b="1" dirty="0">
                <a:ea typeface="Calibri"/>
                <a:sym typeface="Calibri"/>
              </a:rPr>
              <a:t>positions in the civil service </a:t>
            </a:r>
            <a:endParaRPr sz="6000" dirty="0">
              <a:ea typeface="Calibri"/>
              <a:sym typeface="Calibri"/>
            </a:endParaRPr>
          </a:p>
          <a:p>
            <a:pPr marL="0" lvl="0" indent="0" algn="l" rtl="0">
              <a:lnSpc>
                <a:spcPct val="90000"/>
              </a:lnSpc>
              <a:spcBef>
                <a:spcPts val="800"/>
              </a:spcBef>
              <a:spcAft>
                <a:spcPts val="0"/>
              </a:spcAft>
              <a:buSzPct val="39130"/>
              <a:buNone/>
            </a:pPr>
            <a:endParaRPr sz="23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2" name="Google Shape;642;g2fd5af0ed0b_1_113"/>
          <p:cNvSpPr txBox="1"/>
          <p:nvPr/>
        </p:nvSpPr>
        <p:spPr>
          <a:xfrm>
            <a:off x="6195934" y="4015539"/>
            <a:ext cx="2948066" cy="768221"/>
          </a:xfrm>
          <a:prstGeom prst="rect">
            <a:avLst/>
          </a:prstGeom>
          <a:noFill/>
          <a:ln>
            <a:noFill/>
          </a:ln>
        </p:spPr>
        <p:txBody>
          <a:bodyPr spcFirstLastPara="1" wrap="square" lIns="81550" tIns="40750" rIns="81550" bIns="40750" anchor="ctr" anchorCtr="0">
            <a:noAutofit/>
          </a:bodyPr>
          <a:lstStyle/>
          <a:p>
            <a:pPr marL="0" marR="0" lvl="0" indent="0" rtl="0">
              <a:lnSpc>
                <a:spcPct val="113000"/>
              </a:lnSpc>
              <a:spcBef>
                <a:spcPts val="500"/>
              </a:spcBef>
              <a:spcAft>
                <a:spcPts val="0"/>
              </a:spcAft>
              <a:buClr>
                <a:srgbClr val="000000"/>
              </a:buClr>
              <a:buSzPts val="2100"/>
              <a:buFont typeface="Arial"/>
              <a:buNone/>
            </a:pPr>
            <a:r>
              <a:rPr lang="en" sz="1200" i="0" u="none" strike="noStrike" cap="none" dirty="0">
                <a:solidFill>
                  <a:srgbClr val="000000"/>
                </a:solidFill>
                <a:latin typeface="Arial" panose="020B0604020202020204" pitchFamily="34" charset="0"/>
                <a:ea typeface="Calibri"/>
                <a:cs typeface="Arial" panose="020B0604020202020204" pitchFamily="34" charset="0"/>
                <a:sym typeface="Calibri"/>
              </a:rPr>
              <a:t>Africa CDC’s</a:t>
            </a:r>
            <a:r>
              <a:rPr lang="en" sz="1200" dirty="0">
                <a:latin typeface="Arial" panose="020B0604020202020204" pitchFamily="34" charset="0"/>
                <a:ea typeface="Calibri"/>
                <a:cs typeface="Arial" panose="020B0604020202020204" pitchFamily="34" charset="0"/>
              </a:rPr>
              <a:t> </a:t>
            </a:r>
            <a:r>
              <a:rPr lang="en" sz="1200" i="1" u="none" strike="noStrike" cap="none" dirty="0">
                <a:solidFill>
                  <a:srgbClr val="002060"/>
                </a:solidFill>
                <a:latin typeface="Arial" panose="020B0604020202020204" pitchFamily="34" charset="0"/>
                <a:ea typeface="Calibri"/>
                <a:cs typeface="Arial" panose="020B0604020202020204" pitchFamily="34" charset="0"/>
                <a:sym typeface="Calibri"/>
              </a:rPr>
              <a:t>AES-Public Health Informatics Fellowship Program</a:t>
            </a:r>
            <a:r>
              <a:rPr lang="en" sz="1200" dirty="0">
                <a:solidFill>
                  <a:srgbClr val="002060"/>
                </a:solidFill>
                <a:latin typeface="Arial" panose="020B0604020202020204" pitchFamily="34" charset="0"/>
                <a:ea typeface="Calibri"/>
                <a:cs typeface="Arial" panose="020B0604020202020204" pitchFamily="34" charset="0"/>
              </a:rPr>
              <a:t> </a:t>
            </a:r>
            <a:r>
              <a:rPr lang="en" sz="1200" i="1" u="none" strike="noStrike" cap="none" dirty="0">
                <a:solidFill>
                  <a:srgbClr val="000000"/>
                </a:solidFill>
                <a:latin typeface="Arial" panose="020B0604020202020204" pitchFamily="34" charset="0"/>
                <a:ea typeface="Calibri"/>
                <a:cs typeface="Arial" panose="020B0604020202020204" pitchFamily="34" charset="0"/>
                <a:sym typeface="Calibri"/>
              </a:rPr>
              <a:t>is a driver of its Digital Transformation </a:t>
            </a:r>
            <a:endParaRPr sz="1200"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graphicFrame>
        <p:nvGraphicFramePr>
          <p:cNvPr id="643" name="Google Shape;643;g2fd5af0ed0b_1_113"/>
          <p:cNvGraphicFramePr/>
          <p:nvPr>
            <p:extLst>
              <p:ext uri="{D42A27DB-BD31-4B8C-83A1-F6EECF244321}">
                <p14:modId xmlns:p14="http://schemas.microsoft.com/office/powerpoint/2010/main" val="242820951"/>
              </p:ext>
            </p:extLst>
          </p:nvPr>
        </p:nvGraphicFramePr>
        <p:xfrm>
          <a:off x="989529" y="1552721"/>
          <a:ext cx="6935114" cy="2369704"/>
        </p:xfrm>
        <a:graphic>
          <a:graphicData uri="http://schemas.openxmlformats.org/drawingml/2006/table">
            <a:tbl>
              <a:tblPr>
                <a:noFill/>
                <a:tableStyleId>{DC28B5BD-FEB0-4D7C-A5EC-D29C0E5D9304}</a:tableStyleId>
              </a:tblPr>
              <a:tblGrid>
                <a:gridCol w="764273">
                  <a:extLst>
                    <a:ext uri="{9D8B030D-6E8A-4147-A177-3AD203B41FA5}">
                      <a16:colId xmlns:a16="http://schemas.microsoft.com/office/drawing/2014/main" val="20000"/>
                    </a:ext>
                  </a:extLst>
                </a:gridCol>
                <a:gridCol w="1967312">
                  <a:extLst>
                    <a:ext uri="{9D8B030D-6E8A-4147-A177-3AD203B41FA5}">
                      <a16:colId xmlns:a16="http://schemas.microsoft.com/office/drawing/2014/main" val="20001"/>
                    </a:ext>
                  </a:extLst>
                </a:gridCol>
                <a:gridCol w="2165459">
                  <a:extLst>
                    <a:ext uri="{9D8B030D-6E8A-4147-A177-3AD203B41FA5}">
                      <a16:colId xmlns:a16="http://schemas.microsoft.com/office/drawing/2014/main" val="20002"/>
                    </a:ext>
                  </a:extLst>
                </a:gridCol>
                <a:gridCol w="2038070">
                  <a:extLst>
                    <a:ext uri="{9D8B030D-6E8A-4147-A177-3AD203B41FA5}">
                      <a16:colId xmlns:a16="http://schemas.microsoft.com/office/drawing/2014/main" val="20003"/>
                    </a:ext>
                  </a:extLst>
                </a:gridCol>
              </a:tblGrid>
              <a:tr h="475904">
                <a:tc>
                  <a:txBody>
                    <a:bodyPr/>
                    <a:lstStyle/>
                    <a:p>
                      <a:pPr marL="0" marR="0" lvl="0" indent="0" algn="ctr" rtl="0">
                        <a:lnSpc>
                          <a:spcPct val="100000"/>
                        </a:lnSpc>
                        <a:spcBef>
                          <a:spcPts val="0"/>
                        </a:spcBef>
                        <a:spcAft>
                          <a:spcPts val="0"/>
                        </a:spcAft>
                        <a:buClr>
                          <a:srgbClr val="000000"/>
                        </a:buClr>
                        <a:buSzPts val="1900"/>
                        <a:buFont typeface="Arial"/>
                        <a:buNone/>
                      </a:pPr>
                      <a:r>
                        <a:rPr lang="en" sz="1400" b="1" u="none" strike="noStrike" cap="none" dirty="0">
                          <a:solidFill>
                            <a:schemeClr val="dk1"/>
                          </a:solidFill>
                          <a:latin typeface="Arial" panose="020B0604020202020204" pitchFamily="34" charset="0"/>
                          <a:ea typeface="Calibri"/>
                          <a:cs typeface="Arial" panose="020B0604020202020204" pitchFamily="34" charset="0"/>
                          <a:sym typeface="Calibri"/>
                        </a:rPr>
                        <a:t>Tier</a:t>
                      </a:r>
                      <a:endParaRPr sz="1400" u="none" strike="noStrike" cap="none" dirty="0">
                        <a:latin typeface="Arial" panose="020B0604020202020204" pitchFamily="34" charset="0"/>
                        <a:cs typeface="Arial" panose="020B0604020202020204" pitchFamily="34" charset="0"/>
                      </a:endParaRPr>
                    </a:p>
                  </a:txBody>
                  <a:tcPr marL="34300" marR="34300" marT="17150" marB="17150" anchor="ctr"/>
                </a:tc>
                <a:tc>
                  <a:txBody>
                    <a:bodyPr/>
                    <a:lstStyle/>
                    <a:p>
                      <a:pPr marL="0" marR="0" lvl="0" indent="0" algn="ctr" rtl="0">
                        <a:lnSpc>
                          <a:spcPct val="100000"/>
                        </a:lnSpc>
                        <a:spcBef>
                          <a:spcPts val="0"/>
                        </a:spcBef>
                        <a:spcAft>
                          <a:spcPts val="0"/>
                        </a:spcAft>
                        <a:buClr>
                          <a:srgbClr val="000000"/>
                        </a:buClr>
                        <a:buSzPts val="1900"/>
                        <a:buFont typeface="Arial"/>
                        <a:buNone/>
                      </a:pPr>
                      <a:r>
                        <a:rPr lang="en" sz="1400" b="1" u="none" strike="noStrike" cap="none" dirty="0">
                          <a:solidFill>
                            <a:schemeClr val="dk1"/>
                          </a:solidFill>
                          <a:latin typeface="Arial" panose="020B0604020202020204" pitchFamily="34" charset="0"/>
                          <a:ea typeface="Calibri"/>
                          <a:cs typeface="Arial" panose="020B0604020202020204" pitchFamily="34" charset="0"/>
                          <a:sym typeface="Calibri"/>
                        </a:rPr>
                        <a:t>Program </a:t>
                      </a:r>
                      <a:endParaRPr sz="1400" u="none" strike="noStrike" cap="none"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900"/>
                        <a:buFont typeface="Arial"/>
                        <a:buNone/>
                      </a:pPr>
                      <a:r>
                        <a:rPr lang="en" sz="1400" b="1" u="none" strike="noStrike" cap="none" dirty="0">
                          <a:solidFill>
                            <a:schemeClr val="dk1"/>
                          </a:solidFill>
                          <a:latin typeface="Arial" panose="020B0604020202020204" pitchFamily="34" charset="0"/>
                          <a:ea typeface="Calibri"/>
                          <a:cs typeface="Arial" panose="020B0604020202020204" pitchFamily="34" charset="0"/>
                          <a:sym typeface="Calibri"/>
                        </a:rPr>
                        <a:t>Level</a:t>
                      </a:r>
                      <a:endParaRPr sz="1400" u="none" strike="noStrike" cap="none" dirty="0">
                        <a:latin typeface="Arial" panose="020B0604020202020204" pitchFamily="34" charset="0"/>
                        <a:cs typeface="Arial" panose="020B0604020202020204" pitchFamily="34" charset="0"/>
                      </a:endParaRPr>
                    </a:p>
                  </a:txBody>
                  <a:tcPr marL="34300" marR="34300" marT="17150" marB="17150" anchor="ctr"/>
                </a:tc>
                <a:tc>
                  <a:txBody>
                    <a:bodyPr/>
                    <a:lstStyle/>
                    <a:p>
                      <a:pPr marL="0" marR="0" lvl="0" indent="0" algn="ctr" rtl="0">
                        <a:lnSpc>
                          <a:spcPct val="100000"/>
                        </a:lnSpc>
                        <a:spcBef>
                          <a:spcPts val="0"/>
                        </a:spcBef>
                        <a:spcAft>
                          <a:spcPts val="0"/>
                        </a:spcAft>
                        <a:buClr>
                          <a:srgbClr val="000000"/>
                        </a:buClr>
                        <a:buSzPts val="1900"/>
                        <a:buFont typeface="Arial"/>
                        <a:buNone/>
                      </a:pPr>
                      <a:r>
                        <a:rPr lang="en" sz="1400" b="1" u="none" strike="noStrike" cap="none">
                          <a:solidFill>
                            <a:schemeClr val="dk1"/>
                          </a:solidFill>
                          <a:latin typeface="Arial" panose="020B0604020202020204" pitchFamily="34" charset="0"/>
                          <a:ea typeface="Calibri"/>
                          <a:cs typeface="Arial" panose="020B0604020202020204" pitchFamily="34" charset="0"/>
                          <a:sym typeface="Calibri"/>
                        </a:rPr>
                        <a:t>Applied Training</a:t>
                      </a:r>
                      <a:endParaRPr sz="1400" u="none" strike="noStrike" cap="none" dirty="0">
                        <a:latin typeface="Arial" panose="020B0604020202020204" pitchFamily="34" charset="0"/>
                        <a:cs typeface="Arial" panose="020B0604020202020204" pitchFamily="34" charset="0"/>
                      </a:endParaRPr>
                    </a:p>
                  </a:txBody>
                  <a:tcPr marL="34300" marR="34300" marT="17150" marB="17150" anchor="ctr"/>
                </a:tc>
                <a:tc>
                  <a:txBody>
                    <a:bodyPr/>
                    <a:lstStyle/>
                    <a:p>
                      <a:pPr marL="0" marR="0" lvl="0" indent="0" algn="ctr" rtl="0">
                        <a:lnSpc>
                          <a:spcPct val="100000"/>
                        </a:lnSpc>
                        <a:spcBef>
                          <a:spcPts val="0"/>
                        </a:spcBef>
                        <a:spcAft>
                          <a:spcPts val="0"/>
                        </a:spcAft>
                        <a:buClr>
                          <a:srgbClr val="000000"/>
                        </a:buClr>
                        <a:buSzPts val="1900"/>
                        <a:buFont typeface="Arial"/>
                        <a:buNone/>
                      </a:pPr>
                      <a:r>
                        <a:rPr lang="en" sz="1400" b="1" u="none" strike="noStrike" cap="none">
                          <a:solidFill>
                            <a:schemeClr val="dk1"/>
                          </a:solidFill>
                          <a:latin typeface="Arial" panose="020B0604020202020204" pitchFamily="34" charset="0"/>
                          <a:ea typeface="Calibri"/>
                          <a:cs typeface="Arial" panose="020B0604020202020204" pitchFamily="34" charset="0"/>
                          <a:sym typeface="Calibri"/>
                        </a:rPr>
                        <a:t>Academic Training</a:t>
                      </a:r>
                      <a:endParaRPr sz="1400" u="none" strike="noStrike" cap="none" dirty="0">
                        <a:latin typeface="Arial" panose="020B0604020202020204" pitchFamily="34" charset="0"/>
                        <a:cs typeface="Arial" panose="020B0604020202020204" pitchFamily="34" charset="0"/>
                      </a:endParaRPr>
                    </a:p>
                  </a:txBody>
                  <a:tcPr marL="34300" marR="34300" marT="17150" marB="17150" anchor="ctr"/>
                </a:tc>
                <a:extLst>
                  <a:ext uri="{0D108BD9-81ED-4DB2-BD59-A6C34878D82A}">
                    <a16:rowId xmlns:a16="http://schemas.microsoft.com/office/drawing/2014/main" val="10000"/>
                  </a:ext>
                </a:extLst>
              </a:tr>
              <a:tr h="656413">
                <a:tc>
                  <a:txBody>
                    <a:bodyPr/>
                    <a:lstStyle/>
                    <a:p>
                      <a:pPr marL="0" marR="0" lvl="0" indent="0" algn="ctr" rtl="0">
                        <a:lnSpc>
                          <a:spcPct val="100000"/>
                        </a:lnSpc>
                        <a:spcBef>
                          <a:spcPts val="0"/>
                        </a:spcBef>
                        <a:spcAft>
                          <a:spcPts val="0"/>
                        </a:spcAft>
                        <a:buClr>
                          <a:srgbClr val="000000"/>
                        </a:buClr>
                        <a:buSzPts val="1900"/>
                        <a:buFont typeface="Arial"/>
                        <a:buNone/>
                      </a:pPr>
                      <a:r>
                        <a:rPr lang="en" sz="1400" b="0" u="none" strike="noStrike" cap="none">
                          <a:solidFill>
                            <a:schemeClr val="dk1"/>
                          </a:solidFill>
                          <a:latin typeface="Arial" panose="020B0604020202020204" pitchFamily="34" charset="0"/>
                          <a:ea typeface="Calibri"/>
                          <a:cs typeface="Arial" panose="020B0604020202020204" pitchFamily="34" charset="0"/>
                          <a:sym typeface="Calibri"/>
                        </a:rPr>
                        <a:t>1</a:t>
                      </a:r>
                      <a:endParaRPr sz="1400" u="none" strike="noStrike" cap="none" dirty="0">
                        <a:latin typeface="Arial" panose="020B0604020202020204" pitchFamily="34" charset="0"/>
                        <a:cs typeface="Arial" panose="020B0604020202020204" pitchFamily="34" charset="0"/>
                      </a:endParaRPr>
                    </a:p>
                  </a:txBody>
                  <a:tcPr marL="34300" marR="34300" marT="17150" marB="17150" anchor="ctr"/>
                </a:tc>
                <a:tc>
                  <a:txBody>
                    <a:bodyPr/>
                    <a:lstStyle/>
                    <a:p>
                      <a:pPr marL="0" marR="0" lvl="0" indent="0" algn="ctr" rtl="0">
                        <a:lnSpc>
                          <a:spcPct val="100000"/>
                        </a:lnSpc>
                        <a:spcBef>
                          <a:spcPts val="0"/>
                        </a:spcBef>
                        <a:spcAft>
                          <a:spcPts val="0"/>
                        </a:spcAft>
                        <a:buClr>
                          <a:srgbClr val="000000"/>
                        </a:buClr>
                        <a:buSzPts val="1900"/>
                        <a:buFont typeface="Arial"/>
                        <a:buNone/>
                      </a:pPr>
                      <a:r>
                        <a:rPr lang="en" sz="1400" b="0" u="none" strike="noStrike" cap="none" dirty="0">
                          <a:solidFill>
                            <a:schemeClr val="dk1"/>
                          </a:solidFill>
                          <a:latin typeface="Arial" panose="020B0604020202020204" pitchFamily="34" charset="0"/>
                          <a:ea typeface="Calibri"/>
                          <a:cs typeface="Arial" panose="020B0604020202020204" pitchFamily="34" charset="0"/>
                          <a:sym typeface="Calibri"/>
                        </a:rPr>
                        <a:t>Basic</a:t>
                      </a:r>
                      <a:endParaRPr sz="1400" u="none" strike="noStrike" cap="none" dirty="0">
                        <a:latin typeface="Arial" panose="020B0604020202020204" pitchFamily="34" charset="0"/>
                        <a:cs typeface="Arial" panose="020B0604020202020204" pitchFamily="34" charset="0"/>
                      </a:endParaRPr>
                    </a:p>
                  </a:txBody>
                  <a:tcPr marL="34300" marR="34300" marT="17150" marB="17150" anchor="ctr"/>
                </a:tc>
                <a:tc>
                  <a:txBody>
                    <a:bodyPr/>
                    <a:lstStyle/>
                    <a:p>
                      <a:pPr marL="0" marR="0" lvl="0" indent="0" algn="ctr" rtl="0">
                        <a:lnSpc>
                          <a:spcPct val="100000"/>
                        </a:lnSpc>
                        <a:spcBef>
                          <a:spcPts val="0"/>
                        </a:spcBef>
                        <a:spcAft>
                          <a:spcPts val="0"/>
                        </a:spcAft>
                        <a:buClr>
                          <a:srgbClr val="000000"/>
                        </a:buClr>
                        <a:buSzPts val="1900"/>
                        <a:buFont typeface="Arial"/>
                        <a:buNone/>
                      </a:pPr>
                      <a:r>
                        <a:rPr lang="en" sz="1400" b="0" u="none" strike="noStrike" cap="none" dirty="0">
                          <a:solidFill>
                            <a:schemeClr val="dk1"/>
                          </a:solidFill>
                          <a:latin typeface="Arial" panose="020B0604020202020204" pitchFamily="34" charset="0"/>
                          <a:ea typeface="Calibri"/>
                          <a:cs typeface="Arial" panose="020B0604020202020204" pitchFamily="34" charset="0"/>
                          <a:sym typeface="Calibri"/>
                        </a:rPr>
                        <a:t>2 weeks to 6 months Introduction</a:t>
                      </a:r>
                      <a:endParaRPr sz="1400" u="none" strike="noStrike" cap="none" dirty="0">
                        <a:latin typeface="Arial" panose="020B0604020202020204" pitchFamily="34" charset="0"/>
                        <a:cs typeface="Arial" panose="020B0604020202020204" pitchFamily="34" charset="0"/>
                      </a:endParaRPr>
                    </a:p>
                  </a:txBody>
                  <a:tcPr marL="34300" marR="34300" marT="17150" marB="17150" anchor="ctr"/>
                </a:tc>
                <a:tc>
                  <a:txBody>
                    <a:bodyPr/>
                    <a:lstStyle/>
                    <a:p>
                      <a:pPr marL="0" marR="0" lvl="0" indent="0" algn="ctr" rtl="0">
                        <a:lnSpc>
                          <a:spcPct val="100000"/>
                        </a:lnSpc>
                        <a:spcBef>
                          <a:spcPts val="0"/>
                        </a:spcBef>
                        <a:spcAft>
                          <a:spcPts val="0"/>
                        </a:spcAft>
                        <a:buClr>
                          <a:srgbClr val="000000"/>
                        </a:buClr>
                        <a:buSzPts val="1900"/>
                        <a:buFont typeface="Arial"/>
                        <a:buNone/>
                      </a:pPr>
                      <a:r>
                        <a:rPr lang="en" sz="1400" b="0" u="none" strike="noStrike" cap="none" dirty="0">
                          <a:solidFill>
                            <a:schemeClr val="dk1"/>
                          </a:solidFill>
                          <a:latin typeface="Arial" panose="020B0604020202020204" pitchFamily="34" charset="0"/>
                          <a:ea typeface="Calibri"/>
                          <a:cs typeface="Arial" panose="020B0604020202020204" pitchFamily="34" charset="0"/>
                          <a:sym typeface="Calibri"/>
                        </a:rPr>
                        <a:t>Certificate</a:t>
                      </a:r>
                      <a:endParaRPr sz="1400" u="none" strike="noStrike" cap="none" dirty="0">
                        <a:latin typeface="Arial" panose="020B0604020202020204" pitchFamily="34" charset="0"/>
                        <a:cs typeface="Arial" panose="020B0604020202020204" pitchFamily="34" charset="0"/>
                      </a:endParaRPr>
                    </a:p>
                  </a:txBody>
                  <a:tcPr marL="34300" marR="34300" marT="17150" marB="17150" anchor="ctr"/>
                </a:tc>
                <a:extLst>
                  <a:ext uri="{0D108BD9-81ED-4DB2-BD59-A6C34878D82A}">
                    <a16:rowId xmlns:a16="http://schemas.microsoft.com/office/drawing/2014/main" val="10001"/>
                  </a:ext>
                </a:extLst>
              </a:tr>
              <a:tr h="580974">
                <a:tc>
                  <a:txBody>
                    <a:bodyPr/>
                    <a:lstStyle/>
                    <a:p>
                      <a:pPr marL="0" marR="0" lvl="0" indent="0" algn="ctr" rtl="0">
                        <a:lnSpc>
                          <a:spcPct val="100000"/>
                        </a:lnSpc>
                        <a:spcBef>
                          <a:spcPts val="0"/>
                        </a:spcBef>
                        <a:spcAft>
                          <a:spcPts val="0"/>
                        </a:spcAft>
                        <a:buClr>
                          <a:srgbClr val="000000"/>
                        </a:buClr>
                        <a:buSzPts val="1900"/>
                        <a:buFont typeface="Arial"/>
                        <a:buNone/>
                      </a:pPr>
                      <a:r>
                        <a:rPr lang="en" sz="1400" b="0" u="none" strike="noStrike" cap="none">
                          <a:solidFill>
                            <a:schemeClr val="dk1"/>
                          </a:solidFill>
                          <a:latin typeface="Arial" panose="020B0604020202020204" pitchFamily="34" charset="0"/>
                          <a:ea typeface="Calibri"/>
                          <a:cs typeface="Arial" panose="020B0604020202020204" pitchFamily="34" charset="0"/>
                          <a:sym typeface="Calibri"/>
                        </a:rPr>
                        <a:t>2</a:t>
                      </a:r>
                      <a:endParaRPr sz="1400" u="none" strike="noStrike" cap="none" dirty="0">
                        <a:latin typeface="Arial" panose="020B0604020202020204" pitchFamily="34" charset="0"/>
                        <a:cs typeface="Arial" panose="020B0604020202020204" pitchFamily="34" charset="0"/>
                      </a:endParaRPr>
                    </a:p>
                  </a:txBody>
                  <a:tcPr marL="34300" marR="34300" marT="17150" marB="17150" anchor="ctr"/>
                </a:tc>
                <a:tc>
                  <a:txBody>
                    <a:bodyPr/>
                    <a:lstStyle/>
                    <a:p>
                      <a:pPr marL="0" marR="0" lvl="0" indent="0" algn="ctr" rtl="0">
                        <a:lnSpc>
                          <a:spcPct val="100000"/>
                        </a:lnSpc>
                        <a:spcBef>
                          <a:spcPts val="0"/>
                        </a:spcBef>
                        <a:spcAft>
                          <a:spcPts val="0"/>
                        </a:spcAft>
                        <a:buClr>
                          <a:srgbClr val="000000"/>
                        </a:buClr>
                        <a:buSzPts val="1900"/>
                        <a:buFont typeface="Arial"/>
                        <a:buNone/>
                      </a:pPr>
                      <a:r>
                        <a:rPr lang="en" sz="1400" b="0" u="none" strike="noStrike" cap="none">
                          <a:solidFill>
                            <a:schemeClr val="dk1"/>
                          </a:solidFill>
                          <a:latin typeface="Arial" panose="020B0604020202020204" pitchFamily="34" charset="0"/>
                          <a:ea typeface="Calibri"/>
                          <a:cs typeface="Arial" panose="020B0604020202020204" pitchFamily="34" charset="0"/>
                          <a:sym typeface="Calibri"/>
                        </a:rPr>
                        <a:t>Intermediate</a:t>
                      </a:r>
                      <a:endParaRPr sz="1400" u="none" strike="noStrike" cap="none" dirty="0">
                        <a:latin typeface="Arial" panose="020B0604020202020204" pitchFamily="34" charset="0"/>
                        <a:cs typeface="Arial" panose="020B0604020202020204" pitchFamily="34" charset="0"/>
                      </a:endParaRPr>
                    </a:p>
                  </a:txBody>
                  <a:tcPr marL="34300" marR="34300" marT="17150" marB="17150" anchor="ctr"/>
                </a:tc>
                <a:tc>
                  <a:txBody>
                    <a:bodyPr/>
                    <a:lstStyle/>
                    <a:p>
                      <a:pPr marL="0" marR="0" lvl="0" indent="0" algn="ctr" rtl="0">
                        <a:lnSpc>
                          <a:spcPct val="100000"/>
                        </a:lnSpc>
                        <a:spcBef>
                          <a:spcPts val="0"/>
                        </a:spcBef>
                        <a:spcAft>
                          <a:spcPts val="0"/>
                        </a:spcAft>
                        <a:buClr>
                          <a:srgbClr val="000000"/>
                        </a:buClr>
                        <a:buSzPts val="1900"/>
                        <a:buFont typeface="Arial"/>
                        <a:buNone/>
                      </a:pPr>
                      <a:r>
                        <a:rPr lang="en" sz="1400" b="0" u="none" strike="noStrike" cap="none" dirty="0">
                          <a:solidFill>
                            <a:schemeClr val="dk1"/>
                          </a:solidFill>
                          <a:latin typeface="Arial" panose="020B0604020202020204" pitchFamily="34" charset="0"/>
                          <a:ea typeface="Calibri"/>
                          <a:cs typeface="Arial" panose="020B0604020202020204" pitchFamily="34" charset="0"/>
                          <a:sym typeface="Calibri"/>
                        </a:rPr>
                        <a:t>6-24 months project-based</a:t>
                      </a:r>
                      <a:endParaRPr sz="1400" u="none" strike="noStrike" cap="none" dirty="0">
                        <a:latin typeface="Arial" panose="020B0604020202020204" pitchFamily="34" charset="0"/>
                        <a:cs typeface="Arial" panose="020B0604020202020204" pitchFamily="34" charset="0"/>
                      </a:endParaRPr>
                    </a:p>
                  </a:txBody>
                  <a:tcPr marL="34300" marR="34300" marT="17150" marB="17150" anchor="ctr"/>
                </a:tc>
                <a:tc>
                  <a:txBody>
                    <a:bodyPr/>
                    <a:lstStyle/>
                    <a:p>
                      <a:pPr marL="0" marR="0" lvl="0" indent="0" algn="ctr" rtl="0">
                        <a:lnSpc>
                          <a:spcPct val="100000"/>
                        </a:lnSpc>
                        <a:spcBef>
                          <a:spcPts val="0"/>
                        </a:spcBef>
                        <a:spcAft>
                          <a:spcPts val="0"/>
                        </a:spcAft>
                        <a:buClr>
                          <a:srgbClr val="000000"/>
                        </a:buClr>
                        <a:buSzPts val="1900"/>
                        <a:buFont typeface="Arial"/>
                        <a:buNone/>
                      </a:pPr>
                      <a:r>
                        <a:rPr lang="en" sz="1400" b="0" u="none" strike="noStrike" cap="none" dirty="0">
                          <a:solidFill>
                            <a:schemeClr val="dk1"/>
                          </a:solidFill>
                          <a:latin typeface="Arial" panose="020B0604020202020204" pitchFamily="34" charset="0"/>
                          <a:ea typeface="Calibri"/>
                          <a:cs typeface="Arial" panose="020B0604020202020204" pitchFamily="34" charset="0"/>
                          <a:sym typeface="Calibri"/>
                        </a:rPr>
                        <a:t>Diploma, Bachelors</a:t>
                      </a:r>
                      <a:endParaRPr sz="1400" u="none" strike="noStrike" cap="none" dirty="0">
                        <a:latin typeface="Arial" panose="020B0604020202020204" pitchFamily="34" charset="0"/>
                        <a:cs typeface="Arial" panose="020B0604020202020204" pitchFamily="34" charset="0"/>
                      </a:endParaRPr>
                    </a:p>
                  </a:txBody>
                  <a:tcPr marL="34300" marR="34300" marT="17150" marB="17150" anchor="ctr"/>
                </a:tc>
                <a:extLst>
                  <a:ext uri="{0D108BD9-81ED-4DB2-BD59-A6C34878D82A}">
                    <a16:rowId xmlns:a16="http://schemas.microsoft.com/office/drawing/2014/main" val="10002"/>
                  </a:ext>
                </a:extLst>
              </a:tr>
              <a:tr h="656413">
                <a:tc>
                  <a:txBody>
                    <a:bodyPr/>
                    <a:lstStyle/>
                    <a:p>
                      <a:pPr marL="0" marR="0" lvl="0" indent="0" algn="ctr" rtl="0">
                        <a:lnSpc>
                          <a:spcPct val="100000"/>
                        </a:lnSpc>
                        <a:spcBef>
                          <a:spcPts val="0"/>
                        </a:spcBef>
                        <a:spcAft>
                          <a:spcPts val="0"/>
                        </a:spcAft>
                        <a:buClr>
                          <a:srgbClr val="000000"/>
                        </a:buClr>
                        <a:buSzPts val="1900"/>
                        <a:buFont typeface="Arial"/>
                        <a:buNone/>
                      </a:pPr>
                      <a:r>
                        <a:rPr lang="en" sz="1400" b="0" u="none" strike="noStrike" cap="none">
                          <a:solidFill>
                            <a:schemeClr val="dk1"/>
                          </a:solidFill>
                          <a:latin typeface="Arial" panose="020B0604020202020204" pitchFamily="34" charset="0"/>
                          <a:ea typeface="Calibri"/>
                          <a:cs typeface="Arial" panose="020B0604020202020204" pitchFamily="34" charset="0"/>
                          <a:sym typeface="Calibri"/>
                        </a:rPr>
                        <a:t>3</a:t>
                      </a:r>
                      <a:endParaRPr sz="1400" u="none" strike="noStrike" cap="none" dirty="0">
                        <a:latin typeface="Arial" panose="020B0604020202020204" pitchFamily="34" charset="0"/>
                        <a:cs typeface="Arial" panose="020B0604020202020204" pitchFamily="34" charset="0"/>
                      </a:endParaRPr>
                    </a:p>
                  </a:txBody>
                  <a:tcPr marL="34300" marR="34300" marT="17150" marB="17150" anchor="ctr"/>
                </a:tc>
                <a:tc>
                  <a:txBody>
                    <a:bodyPr/>
                    <a:lstStyle/>
                    <a:p>
                      <a:pPr marL="0" marR="0" lvl="0" indent="0" algn="ctr" rtl="0">
                        <a:lnSpc>
                          <a:spcPct val="100000"/>
                        </a:lnSpc>
                        <a:spcBef>
                          <a:spcPts val="0"/>
                        </a:spcBef>
                        <a:spcAft>
                          <a:spcPts val="0"/>
                        </a:spcAft>
                        <a:buClr>
                          <a:srgbClr val="000000"/>
                        </a:buClr>
                        <a:buSzPts val="1900"/>
                        <a:buFont typeface="Arial"/>
                        <a:buNone/>
                      </a:pPr>
                      <a:r>
                        <a:rPr lang="en" sz="1400" b="0" u="none" strike="noStrike" cap="none">
                          <a:solidFill>
                            <a:schemeClr val="dk1"/>
                          </a:solidFill>
                          <a:latin typeface="Arial" panose="020B0604020202020204" pitchFamily="34" charset="0"/>
                          <a:ea typeface="Calibri"/>
                          <a:cs typeface="Arial" panose="020B0604020202020204" pitchFamily="34" charset="0"/>
                          <a:sym typeface="Calibri"/>
                        </a:rPr>
                        <a:t>Advanced</a:t>
                      </a:r>
                      <a:endParaRPr sz="1400" u="none" strike="noStrike" cap="none" dirty="0">
                        <a:latin typeface="Arial" panose="020B0604020202020204" pitchFamily="34" charset="0"/>
                        <a:cs typeface="Arial" panose="020B0604020202020204" pitchFamily="34" charset="0"/>
                      </a:endParaRPr>
                    </a:p>
                  </a:txBody>
                  <a:tcPr marL="34300" marR="34300" marT="17150" marB="17150" anchor="ctr"/>
                </a:tc>
                <a:tc>
                  <a:txBody>
                    <a:bodyPr/>
                    <a:lstStyle/>
                    <a:p>
                      <a:pPr marL="0" marR="0" lvl="0" indent="0" algn="ctr" rtl="0">
                        <a:lnSpc>
                          <a:spcPct val="100000"/>
                        </a:lnSpc>
                        <a:spcBef>
                          <a:spcPts val="0"/>
                        </a:spcBef>
                        <a:spcAft>
                          <a:spcPts val="0"/>
                        </a:spcAft>
                        <a:buClr>
                          <a:srgbClr val="000000"/>
                        </a:buClr>
                        <a:buSzPts val="1900"/>
                        <a:buFont typeface="Arial"/>
                        <a:buNone/>
                      </a:pPr>
                      <a:r>
                        <a:rPr lang="en" sz="1400" b="0" u="none" strike="noStrike" cap="none">
                          <a:solidFill>
                            <a:schemeClr val="dk1"/>
                          </a:solidFill>
                          <a:latin typeface="Arial" panose="020B0604020202020204" pitchFamily="34" charset="0"/>
                          <a:ea typeface="Calibri"/>
                          <a:cs typeface="Arial" panose="020B0604020202020204" pitchFamily="34" charset="0"/>
                          <a:sym typeface="Calibri"/>
                        </a:rPr>
                        <a:t>Fellowship, 24 months </a:t>
                      </a:r>
                      <a:endParaRPr sz="1400" u="none" strike="noStrike" cap="none"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900"/>
                        <a:buFont typeface="Arial"/>
                        <a:buNone/>
                      </a:pPr>
                      <a:r>
                        <a:rPr lang="en" sz="1400" b="0" u="none" strike="noStrike" cap="none">
                          <a:solidFill>
                            <a:schemeClr val="dk1"/>
                          </a:solidFill>
                          <a:latin typeface="Arial" panose="020B0604020202020204" pitchFamily="34" charset="0"/>
                          <a:ea typeface="Calibri"/>
                          <a:cs typeface="Arial" panose="020B0604020202020204" pitchFamily="34" charset="0"/>
                          <a:sym typeface="Calibri"/>
                        </a:rPr>
                        <a:t>80% practicum</a:t>
                      </a:r>
                      <a:endParaRPr sz="1400" u="none" strike="noStrike" cap="none" dirty="0">
                        <a:latin typeface="Arial" panose="020B0604020202020204" pitchFamily="34" charset="0"/>
                        <a:cs typeface="Arial" panose="020B0604020202020204" pitchFamily="34" charset="0"/>
                      </a:endParaRPr>
                    </a:p>
                  </a:txBody>
                  <a:tcPr marL="34300" marR="34300" marT="17150" marB="17150" anchor="ctr"/>
                </a:tc>
                <a:tc>
                  <a:txBody>
                    <a:bodyPr/>
                    <a:lstStyle/>
                    <a:p>
                      <a:pPr marL="0" marR="0" lvl="0" indent="0" algn="ctr" rtl="0">
                        <a:lnSpc>
                          <a:spcPct val="100000"/>
                        </a:lnSpc>
                        <a:spcBef>
                          <a:spcPts val="0"/>
                        </a:spcBef>
                        <a:spcAft>
                          <a:spcPts val="0"/>
                        </a:spcAft>
                        <a:buClr>
                          <a:srgbClr val="000000"/>
                        </a:buClr>
                        <a:buSzPts val="1900"/>
                        <a:buFont typeface="Arial"/>
                        <a:buNone/>
                      </a:pPr>
                      <a:r>
                        <a:rPr lang="en" sz="1400" b="0" u="none" strike="noStrike" cap="none" dirty="0">
                          <a:solidFill>
                            <a:schemeClr val="dk1"/>
                          </a:solidFill>
                          <a:latin typeface="Arial" panose="020B0604020202020204" pitchFamily="34" charset="0"/>
                          <a:ea typeface="Calibri"/>
                          <a:cs typeface="Arial" panose="020B0604020202020204" pitchFamily="34" charset="0"/>
                          <a:sym typeface="Calibri"/>
                        </a:rPr>
                        <a:t>Masters, PhD, DrPH</a:t>
                      </a:r>
                      <a:endParaRPr sz="1400" u="none" strike="noStrike" cap="none" dirty="0">
                        <a:latin typeface="Arial" panose="020B0604020202020204" pitchFamily="34" charset="0"/>
                        <a:cs typeface="Arial" panose="020B0604020202020204" pitchFamily="34" charset="0"/>
                      </a:endParaRPr>
                    </a:p>
                  </a:txBody>
                  <a:tcPr marL="34300" marR="34300" marT="17150" marB="17150" anchor="ctr"/>
                </a:tc>
                <a:extLst>
                  <a:ext uri="{0D108BD9-81ED-4DB2-BD59-A6C34878D82A}">
                    <a16:rowId xmlns:a16="http://schemas.microsoft.com/office/drawing/2014/main" val="10003"/>
                  </a:ext>
                </a:extLst>
              </a:tr>
            </a:tbl>
          </a:graphicData>
        </a:graphic>
      </p:graphicFrame>
      <p:sp>
        <p:nvSpPr>
          <p:cNvPr id="644" name="Google Shape;644;g2fd5af0ed0b_1_113"/>
          <p:cNvSpPr/>
          <p:nvPr/>
        </p:nvSpPr>
        <p:spPr>
          <a:xfrm>
            <a:off x="0" y="4849800"/>
            <a:ext cx="4771360" cy="2937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 sz="1050" i="1" u="none" strike="noStrike" cap="none" dirty="0">
                <a:solidFill>
                  <a:schemeClr val="tx1"/>
                </a:solidFill>
                <a:latin typeface="Arial" panose="020B0604020202020204" pitchFamily="34" charset="0"/>
                <a:ea typeface="Helvetica Neue"/>
                <a:cs typeface="Arial" panose="020B0604020202020204" pitchFamily="34" charset="0"/>
                <a:sym typeface="Helvetica Neue"/>
              </a:rPr>
              <a:t>*Africa CDC Framework for Public Health Workforce Development, 2019.</a:t>
            </a:r>
            <a:endParaRPr sz="1100" i="0" u="none" strike="noStrike" cap="none" dirty="0">
              <a:solidFill>
                <a:schemeClr val="tx1"/>
              </a:solidFill>
              <a:latin typeface="Arial" panose="020B0604020202020204" pitchFamily="34" charset="0"/>
              <a:cs typeface="Arial" panose="020B0604020202020204" pitchFamily="34" charset="0"/>
              <a:sym typeface="Arial"/>
            </a:endParaRPr>
          </a:p>
        </p:txBody>
      </p:sp>
      <p:sp>
        <p:nvSpPr>
          <p:cNvPr id="645" name="Google Shape;645;g2fd5af0ed0b_1_113"/>
          <p:cNvSpPr txBox="1"/>
          <p:nvPr/>
        </p:nvSpPr>
        <p:spPr>
          <a:xfrm>
            <a:off x="605452" y="1123850"/>
            <a:ext cx="8262900" cy="335757"/>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Clr>
                <a:srgbClr val="000000"/>
              </a:buClr>
              <a:buSzPts val="1600"/>
              <a:buFont typeface="Arial"/>
              <a:buNone/>
            </a:pPr>
            <a:r>
              <a:rPr lang="en"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 i="1" u="none" strike="noStrike" cap="none" dirty="0">
                <a:solidFill>
                  <a:srgbClr val="000000"/>
                </a:solidFill>
                <a:latin typeface="Arial" panose="020B0604020202020204" pitchFamily="34" charset="0"/>
                <a:ea typeface="Calibri"/>
                <a:cs typeface="Arial" panose="020B0604020202020204" pitchFamily="34" charset="0"/>
                <a:sym typeface="Calibri"/>
              </a:rPr>
              <a:t>The applied training is modeled around the Field Epidemiology and Training Program (FETP)</a:t>
            </a:r>
            <a:endParaRPr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
        <p:nvSpPr>
          <p:cNvPr id="2" name="Title 1">
            <a:extLst>
              <a:ext uri="{FF2B5EF4-FFF2-40B4-BE49-F238E27FC236}">
                <a16:creationId xmlns:a16="http://schemas.microsoft.com/office/drawing/2014/main" id="{977C3E45-7DD8-3E29-F0A0-046B81DDD8A7}"/>
              </a:ext>
            </a:extLst>
          </p:cNvPr>
          <p:cNvSpPr>
            <a:spLocks noGrp="1"/>
          </p:cNvSpPr>
          <p:nvPr>
            <p:ph type="title" idx="4294967295"/>
          </p:nvPr>
        </p:nvSpPr>
        <p:spPr>
          <a:xfrm>
            <a:off x="425416" y="166501"/>
            <a:ext cx="7107238" cy="1171575"/>
          </a:xfrm>
        </p:spPr>
        <p:txBody>
          <a:bodyPr>
            <a:normAutofit/>
          </a:bodyPr>
          <a:lstStyle/>
          <a:p>
            <a:r>
              <a:rPr lang="en" sz="2000" b="1" dirty="0">
                <a:ea typeface="Calibri"/>
                <a:sym typeface="Calibri"/>
              </a:rPr>
              <a:t>EXAMPLE: Africa</a:t>
            </a:r>
            <a:r>
              <a:rPr lang="en" sz="2000" b="1" dirty="0">
                <a:solidFill>
                  <a:srgbClr val="000000"/>
                </a:solidFill>
                <a:ea typeface="Calibri"/>
                <a:sym typeface="Calibri"/>
              </a:rPr>
              <a:t> CDC Three-tiered Training Framework to Develop Public Health Informatics Capacity in Africa*</a:t>
            </a:r>
            <a:br>
              <a:rPr lang="en-US" sz="2000" b="1" dirty="0">
                <a:solidFill>
                  <a:srgbClr val="000000"/>
                </a:solidFill>
                <a:ea typeface="Calibri"/>
              </a:rPr>
            </a:br>
            <a:endParaRPr 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g2fd5af0ed0b_1_122"/>
          <p:cNvSpPr txBox="1">
            <a:spLocks noGrp="1"/>
          </p:cNvSpPr>
          <p:nvPr>
            <p:ph type="title" idx="4294967295"/>
          </p:nvPr>
        </p:nvSpPr>
        <p:spPr>
          <a:xfrm>
            <a:off x="396077" y="166595"/>
            <a:ext cx="6877050" cy="1171575"/>
          </a:xfrm>
          <a:prstGeom prst="rect">
            <a:avLst/>
          </a:prstGeom>
          <a:noFill/>
          <a:ln>
            <a:noFill/>
          </a:ln>
        </p:spPr>
        <p:txBody>
          <a:bodyPr spcFirstLastPara="1" wrap="square" lIns="34300" tIns="17150" rIns="34300" bIns="17150" anchor="ctr" anchorCtr="0">
            <a:normAutofit/>
          </a:bodyPr>
          <a:lstStyle/>
          <a:p>
            <a:pPr>
              <a:buSzPts val="2200"/>
            </a:pPr>
            <a:r>
              <a:rPr lang="en" sz="2400" dirty="0"/>
              <a:t>EXAMPLE: Africa Epidemic Service-Public Health Informatics Program: 2-year Structure</a:t>
            </a:r>
            <a:endParaRPr lang="en-US" sz="2400" dirty="0"/>
          </a:p>
        </p:txBody>
      </p:sp>
      <p:pic>
        <p:nvPicPr>
          <p:cNvPr id="651" name="Google Shape;651;g2fd5af0ed0b_1_122"/>
          <p:cNvPicPr preferRelativeResize="0">
            <a:picLocks noGrp="1"/>
          </p:cNvPicPr>
          <p:nvPr>
            <p:ph idx="4294967295"/>
          </p:nvPr>
        </p:nvPicPr>
        <p:blipFill rotWithShape="1">
          <a:blip r:embed="rId3">
            <a:alphaModFix/>
          </a:blip>
          <a:stretch/>
        </p:blipFill>
        <p:spPr>
          <a:xfrm>
            <a:off x="1133475" y="1341438"/>
            <a:ext cx="6877050" cy="358263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3">
          <a:extLst>
            <a:ext uri="{FF2B5EF4-FFF2-40B4-BE49-F238E27FC236}">
              <a16:creationId xmlns:a16="http://schemas.microsoft.com/office/drawing/2014/main" id="{42A86220-7E09-4CD7-43B9-2CF8FB710BC1}"/>
            </a:ext>
          </a:extLst>
        </p:cNvPr>
        <p:cNvGrpSpPr/>
        <p:nvPr/>
      </p:nvGrpSpPr>
      <p:grpSpPr>
        <a:xfrm>
          <a:off x="0" y="0"/>
          <a:ext cx="0" cy="0"/>
          <a:chOff x="0" y="0"/>
          <a:chExt cx="0" cy="0"/>
        </a:xfrm>
      </p:grpSpPr>
      <p:sp>
        <p:nvSpPr>
          <p:cNvPr id="2254" name="Google Shape;2254;g2fd5af0ed0b_1_1377">
            <a:extLst>
              <a:ext uri="{FF2B5EF4-FFF2-40B4-BE49-F238E27FC236}">
                <a16:creationId xmlns:a16="http://schemas.microsoft.com/office/drawing/2014/main" id="{8663B56D-59F2-F697-A9CA-48A3B415F5E5}"/>
              </a:ext>
            </a:extLst>
          </p:cNvPr>
          <p:cNvSpPr txBox="1">
            <a:spLocks noGrp="1"/>
          </p:cNvSpPr>
          <p:nvPr>
            <p:ph type="title" idx="4294967295"/>
          </p:nvPr>
        </p:nvSpPr>
        <p:spPr>
          <a:xfrm>
            <a:off x="259161" y="193549"/>
            <a:ext cx="7562850" cy="525462"/>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Clr>
                <a:schemeClr val="dk1"/>
              </a:buClr>
              <a:buSzPts val="3600"/>
              <a:buFont typeface="Calibri"/>
              <a:buNone/>
            </a:pPr>
            <a:r>
              <a:rPr lang="en-US" sz="3600" dirty="0">
                <a:latin typeface="Arial"/>
              </a:rPr>
              <a:t>Agenda</a:t>
            </a:r>
            <a:endParaRPr sz="3600" dirty="0">
              <a:latin typeface="Arial"/>
            </a:endParaRPr>
          </a:p>
        </p:txBody>
      </p:sp>
      <p:graphicFrame>
        <p:nvGraphicFramePr>
          <p:cNvPr id="3" name="Table 2">
            <a:extLst>
              <a:ext uri="{FF2B5EF4-FFF2-40B4-BE49-F238E27FC236}">
                <a16:creationId xmlns:a16="http://schemas.microsoft.com/office/drawing/2014/main" id="{E19B9F4A-A014-C17C-288D-47FDE9E37B76}"/>
              </a:ext>
            </a:extLst>
          </p:cNvPr>
          <p:cNvGraphicFramePr>
            <a:graphicFrameLocks noGrp="1"/>
          </p:cNvGraphicFramePr>
          <p:nvPr>
            <p:extLst>
              <p:ext uri="{D42A27DB-BD31-4B8C-83A1-F6EECF244321}">
                <p14:modId xmlns:p14="http://schemas.microsoft.com/office/powerpoint/2010/main" val="3512996097"/>
              </p:ext>
            </p:extLst>
          </p:nvPr>
        </p:nvGraphicFramePr>
        <p:xfrm>
          <a:off x="500062" y="864394"/>
          <a:ext cx="7976687" cy="3411526"/>
        </p:xfrm>
        <a:graphic>
          <a:graphicData uri="http://schemas.openxmlformats.org/drawingml/2006/table">
            <a:tbl>
              <a:tblPr firstRow="1" bandRow="1">
                <a:tableStyleId>{DC28B5BD-FEB0-4D7C-A5EC-D29C0E5D9304}</a:tableStyleId>
              </a:tblPr>
              <a:tblGrid>
                <a:gridCol w="1173886">
                  <a:extLst>
                    <a:ext uri="{9D8B030D-6E8A-4147-A177-3AD203B41FA5}">
                      <a16:colId xmlns:a16="http://schemas.microsoft.com/office/drawing/2014/main" val="2502360848"/>
                    </a:ext>
                  </a:extLst>
                </a:gridCol>
                <a:gridCol w="5143500">
                  <a:extLst>
                    <a:ext uri="{9D8B030D-6E8A-4147-A177-3AD203B41FA5}">
                      <a16:colId xmlns:a16="http://schemas.microsoft.com/office/drawing/2014/main" val="267753676"/>
                    </a:ext>
                  </a:extLst>
                </a:gridCol>
                <a:gridCol w="1659301">
                  <a:extLst>
                    <a:ext uri="{9D8B030D-6E8A-4147-A177-3AD203B41FA5}">
                      <a16:colId xmlns:a16="http://schemas.microsoft.com/office/drawing/2014/main" val="524098862"/>
                    </a:ext>
                  </a:extLst>
                </a:gridCol>
              </a:tblGrid>
              <a:tr h="275896">
                <a:tc>
                  <a:txBody>
                    <a:bodyPr/>
                    <a:lstStyle/>
                    <a:p>
                      <a:r>
                        <a:rPr lang="en-US" sz="1100" b="1" dirty="0"/>
                        <a:t>Time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100" b="1" dirty="0"/>
                        <a:t>Session Title </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100" b="1" dirty="0"/>
                        <a:t>Duration (minutes)</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246957726"/>
                  </a:ext>
                </a:extLst>
              </a:tr>
              <a:tr h="256189">
                <a:tc>
                  <a:txBody>
                    <a:bodyPr/>
                    <a:lstStyle/>
                    <a:p>
                      <a:r>
                        <a:rPr lang="en-US" sz="1100" dirty="0"/>
                        <a:t>9.00am</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100" dirty="0"/>
                        <a:t>Welcome and housekeeping</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100" dirty="0"/>
                        <a:t>30</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577495452"/>
                  </a:ext>
                </a:extLst>
              </a:tr>
              <a:tr h="256189">
                <a:tc>
                  <a:txBody>
                    <a:bodyPr/>
                    <a:lstStyle/>
                    <a:p>
                      <a:r>
                        <a:rPr lang="en-US" sz="1100" dirty="0"/>
                        <a:t>9.30am</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100" dirty="0"/>
                        <a:t>Welcome remarks </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100" dirty="0"/>
                        <a:t>45</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286068151"/>
                  </a:ext>
                </a:extLst>
              </a:tr>
              <a:tr h="256189">
                <a:tc>
                  <a:txBody>
                    <a:bodyPr/>
                    <a:lstStyle/>
                    <a:p>
                      <a:r>
                        <a:rPr lang="en-US" sz="1100" dirty="0"/>
                        <a:t>10.15am</a:t>
                      </a:r>
                      <a:endParaRPr lang="en-US" dirty="0"/>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r>
                        <a:rPr lang="en-US" sz="1100" dirty="0"/>
                        <a:t>The I-LEAD roadmap for the week, icebreaker, and pre-test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r>
                        <a:rPr lang="en-US" sz="1100" dirty="0"/>
                        <a:t>50</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465982386"/>
                  </a:ext>
                </a:extLst>
              </a:tr>
              <a:tr h="256189">
                <a:tc>
                  <a:txBody>
                    <a:bodyPr/>
                    <a:lstStyle/>
                    <a:p>
                      <a:r>
                        <a:rPr lang="en-US" sz="1100" dirty="0"/>
                        <a:t>10.45am</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100" dirty="0"/>
                        <a:t>TEA / COFFEE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100" dirty="0"/>
                        <a:t>30</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843131440"/>
                  </a:ext>
                </a:extLst>
              </a:tr>
              <a:tr h="256189">
                <a:tc>
                  <a:txBody>
                    <a:bodyPr/>
                    <a:lstStyle/>
                    <a:p>
                      <a:r>
                        <a:rPr lang="en-US" sz="1100" dirty="0"/>
                        <a:t>11.15am</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lnSpc>
                          <a:spcPct val="100000"/>
                        </a:lnSpc>
                        <a:spcBef>
                          <a:spcPts val="0"/>
                        </a:spcBef>
                        <a:spcAft>
                          <a:spcPts val="0"/>
                        </a:spcAft>
                        <a:buNone/>
                      </a:pPr>
                      <a:r>
                        <a:rPr lang="en-US" sz="1100" b="0" i="0" u="none" strike="noStrike" noProof="0" dirty="0">
                          <a:solidFill>
                            <a:schemeClr val="tx1"/>
                          </a:solidFill>
                          <a:latin typeface="Arial"/>
                        </a:rPr>
                        <a:t>Leading and managing an Informatics-Savvy Health Organization (ISHO)</a:t>
                      </a:r>
                      <a:endParaRPr lang="en-US" sz="1100" b="0" i="0" u="none" strike="noStrike" noProof="0" dirty="0">
                        <a:solidFill>
                          <a:srgbClr val="000000"/>
                        </a:solidFill>
                        <a:latin typeface="Arial"/>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100" dirty="0"/>
                        <a:t>30</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675339280"/>
                  </a:ext>
                </a:extLst>
              </a:tr>
              <a:tr h="256189">
                <a:tc>
                  <a:txBody>
                    <a:bodyPr/>
                    <a:lstStyle/>
                    <a:p>
                      <a:r>
                        <a:rPr lang="en-US" sz="1100" dirty="0"/>
                        <a:t>11.45am</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r>
                        <a:rPr lang="en-US" sz="1100" dirty="0"/>
                        <a:t>What is the rapid ISHO Assessment? </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r>
                        <a:rPr lang="en-US" sz="1100" dirty="0"/>
                        <a:t>30</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6475095"/>
                  </a:ext>
                </a:extLst>
              </a:tr>
              <a:tr h="245236">
                <a:tc>
                  <a:txBody>
                    <a:bodyPr/>
                    <a:lstStyle/>
                    <a:p>
                      <a:pPr lvl="0">
                        <a:buNone/>
                      </a:pPr>
                      <a:r>
                        <a:rPr lang="en-US" sz="1100" dirty="0"/>
                        <a:t>12.15pm</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lvl="0">
                        <a:buNone/>
                      </a:pPr>
                      <a:r>
                        <a:rPr lang="en-US" sz="1100" dirty="0"/>
                        <a:t>LUNCH</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lvl="0">
                        <a:buNone/>
                      </a:pPr>
                      <a:r>
                        <a:rPr lang="en-US" sz="1100" dirty="0"/>
                        <a:t>70</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83178"/>
                  </a:ext>
                </a:extLst>
              </a:tr>
              <a:tr h="256189">
                <a:tc>
                  <a:txBody>
                    <a:bodyPr/>
                    <a:lstStyle/>
                    <a:p>
                      <a:pPr lvl="0">
                        <a:buNone/>
                      </a:pPr>
                      <a:r>
                        <a:rPr lang="en-US" sz="1100" dirty="0"/>
                        <a:t>1.30pm</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lvl="0">
                        <a:buNone/>
                      </a:pPr>
                      <a:r>
                        <a:rPr lang="en-US" sz="1100" b="0" i="0" u="none" strike="noStrike" noProof="0" dirty="0">
                          <a:solidFill>
                            <a:srgbClr val="000000"/>
                          </a:solidFill>
                          <a:latin typeface="Arial"/>
                        </a:rPr>
                        <a:t>Country presentation of rapid ISHO assessment</a:t>
                      </a:r>
                      <a:endParaRPr lang="en-US" sz="1100"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lvl="0">
                        <a:buNone/>
                      </a:pPr>
                      <a:r>
                        <a:rPr lang="en-US" sz="1100" dirty="0"/>
                        <a:t>30</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6030678"/>
                  </a:ext>
                </a:extLst>
              </a:tr>
              <a:tr h="256189">
                <a:tc>
                  <a:txBody>
                    <a:bodyPr/>
                    <a:lstStyle/>
                    <a:p>
                      <a:pPr lvl="0">
                        <a:buNone/>
                      </a:pPr>
                      <a:r>
                        <a:rPr lang="en-US" sz="1100" dirty="0"/>
                        <a:t>2:00pm</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100" b="0" i="0" u="none" strike="noStrike" noProof="0" dirty="0">
                          <a:solidFill>
                            <a:srgbClr val="000000"/>
                          </a:solidFill>
                          <a:latin typeface="Arial"/>
                        </a:rPr>
                        <a:t>Q&amp;A and discussion about key areas of focus for the week</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100" dirty="0"/>
                        <a:t>60</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813762803"/>
                  </a:ext>
                </a:extLst>
              </a:tr>
              <a:tr h="256189">
                <a:tc>
                  <a:txBody>
                    <a:bodyPr/>
                    <a:lstStyle/>
                    <a:p>
                      <a:pPr lvl="0">
                        <a:buNone/>
                      </a:pPr>
                      <a:r>
                        <a:rPr lang="en-US" sz="1100" dirty="0"/>
                        <a:t>3.00pm</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100" b="0" i="0" u="none" strike="noStrike" noProof="0" dirty="0">
                          <a:solidFill>
                            <a:srgbClr val="000000"/>
                          </a:solidFill>
                          <a:latin typeface="Arial"/>
                        </a:rPr>
                        <a:t>Review of country presentation template for the week</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100" dirty="0"/>
                        <a:t>30</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85999490"/>
                  </a:ext>
                </a:extLst>
              </a:tr>
              <a:tr h="256189">
                <a:tc>
                  <a:txBody>
                    <a:bodyPr/>
                    <a:lstStyle/>
                    <a:p>
                      <a:pPr lvl="0">
                        <a:buNone/>
                      </a:pPr>
                      <a:r>
                        <a:rPr lang="en-US" sz="1100" dirty="0"/>
                        <a:t>3.30pm</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100" b="0" i="0" u="none" strike="noStrike" noProof="0" dirty="0">
                          <a:solidFill>
                            <a:srgbClr val="000000"/>
                          </a:solidFill>
                          <a:latin typeface="Arial"/>
                        </a:rPr>
                        <a:t>Complete ISHO section of the country presentation template </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100" dirty="0"/>
                        <a:t>60</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575018448"/>
                  </a:ext>
                </a:extLst>
              </a:tr>
              <a:tr h="285750">
                <a:tc>
                  <a:txBody>
                    <a:bodyPr/>
                    <a:lstStyle/>
                    <a:p>
                      <a:pPr lvl="0">
                        <a:buNone/>
                      </a:pPr>
                      <a:r>
                        <a:rPr lang="en-US" sz="1100" dirty="0"/>
                        <a:t>4.30 pm</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100" b="0" i="0" u="none" strike="noStrike" noProof="0" dirty="0">
                          <a:solidFill>
                            <a:srgbClr val="000000"/>
                          </a:solidFill>
                          <a:latin typeface="Arial"/>
                        </a:rPr>
                        <a:t>Group Photo followed by Day One reflections and wrap-up </a:t>
                      </a:r>
                      <a:endParaRPr lang="en-US" sz="1100" dirty="0"/>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100" dirty="0"/>
                        <a:t>20</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294826701"/>
                  </a:ext>
                </a:extLst>
              </a:tr>
            </a:tbl>
          </a:graphicData>
        </a:graphic>
      </p:graphicFrame>
    </p:spTree>
    <p:extLst>
      <p:ext uri="{BB962C8B-B14F-4D97-AF65-F5344CB8AC3E}">
        <p14:creationId xmlns:p14="http://schemas.microsoft.com/office/powerpoint/2010/main" val="1977495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g2fd5af0ed0b_1_127"/>
          <p:cNvSpPr txBox="1"/>
          <p:nvPr/>
        </p:nvSpPr>
        <p:spPr>
          <a:xfrm>
            <a:off x="348825" y="1579338"/>
            <a:ext cx="5556600" cy="3389700"/>
          </a:xfrm>
          <a:prstGeom prst="rect">
            <a:avLst/>
          </a:prstGeom>
          <a:noFill/>
          <a:ln>
            <a:noFill/>
          </a:ln>
        </p:spPr>
        <p:txBody>
          <a:bodyPr spcFirstLastPara="1" wrap="square" lIns="68550" tIns="34275" rIns="68550" bIns="34275" anchor="ctr" anchorCtr="0">
            <a:normAutofit/>
          </a:bodyPr>
          <a:lstStyle/>
          <a:p>
            <a:pPr marL="177800" marR="0" lvl="0" indent="-38100" algn="l" rtl="0">
              <a:lnSpc>
                <a:spcPct val="90000"/>
              </a:lnSpc>
              <a:spcBef>
                <a:spcPts val="0"/>
              </a:spcBef>
              <a:spcAft>
                <a:spcPts val="0"/>
              </a:spcAft>
              <a:buClr>
                <a:srgbClr val="000000"/>
              </a:buClr>
              <a:buSzPts val="800"/>
              <a:buFont typeface="Arial"/>
              <a:buNone/>
            </a:pPr>
            <a:endParaRPr sz="2100" b="0" i="0" u="none" strike="noStrike" cap="none" dirty="0">
              <a:solidFill>
                <a:srgbClr val="000000"/>
              </a:solidFill>
              <a:latin typeface="Calibri"/>
              <a:ea typeface="Calibri"/>
              <a:cs typeface="Calibri"/>
              <a:sym typeface="Calibri"/>
            </a:endParaRPr>
          </a:p>
        </p:txBody>
      </p:sp>
      <p:sp>
        <p:nvSpPr>
          <p:cNvPr id="657" name="Google Shape;657;g2fd5af0ed0b_1_127"/>
          <p:cNvSpPr/>
          <p:nvPr/>
        </p:nvSpPr>
        <p:spPr>
          <a:xfrm>
            <a:off x="0" y="-516"/>
            <a:ext cx="2263200" cy="5142300"/>
          </a:xfrm>
          <a:prstGeom prst="rect">
            <a:avLst/>
          </a:prstGeom>
          <a:solidFill>
            <a:srgbClr val="1B3055"/>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a:ea typeface="Calibri"/>
              <a:cs typeface="Calibri"/>
              <a:sym typeface="Calibri"/>
            </a:endParaRPr>
          </a:p>
        </p:txBody>
      </p:sp>
      <p:sp>
        <p:nvSpPr>
          <p:cNvPr id="658" name="Google Shape;658;g2fd5af0ed0b_1_127"/>
          <p:cNvSpPr txBox="1"/>
          <p:nvPr/>
        </p:nvSpPr>
        <p:spPr>
          <a:xfrm>
            <a:off x="0" y="519206"/>
            <a:ext cx="2263200" cy="4102800"/>
          </a:xfrm>
          <a:prstGeom prst="rect">
            <a:avLst/>
          </a:prstGeom>
          <a:noFill/>
          <a:ln>
            <a:noFill/>
          </a:ln>
        </p:spPr>
        <p:txBody>
          <a:bodyPr spcFirstLastPara="1" wrap="square" lIns="68550" tIns="34275" rIns="68550" bIns="34275" anchor="t" anchorCtr="0">
            <a:normAutofit/>
          </a:bodyPr>
          <a:lstStyle/>
          <a:p>
            <a:pPr marL="0" marR="0" lvl="0" indent="0" algn="ctr" rtl="0">
              <a:lnSpc>
                <a:spcPct val="90000"/>
              </a:lnSpc>
              <a:spcBef>
                <a:spcPts val="0"/>
              </a:spcBef>
              <a:spcAft>
                <a:spcPts val="0"/>
              </a:spcAft>
              <a:buClr>
                <a:srgbClr val="FFFFFF"/>
              </a:buClr>
              <a:buSzPts val="800"/>
              <a:buFont typeface="Arial"/>
              <a:buNone/>
            </a:pPr>
            <a:br>
              <a:rPr lang="en" sz="2000" b="0" i="0" u="none" strike="noStrike" cap="none" dirty="0">
                <a:solidFill>
                  <a:srgbClr val="FFFFFF"/>
                </a:solidFill>
                <a:latin typeface="Arial" panose="020B0604020202020204" pitchFamily="34" charset="0"/>
                <a:ea typeface="Calibri"/>
                <a:cs typeface="Arial" panose="020B0604020202020204" pitchFamily="34" charset="0"/>
                <a:sym typeface="Calibri"/>
              </a:rPr>
            </a:br>
            <a:endParaRPr sz="24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a:p>
            <a:pPr marL="0" marR="0" lvl="0" indent="0" algn="ctr" rtl="0">
              <a:lnSpc>
                <a:spcPct val="100000"/>
              </a:lnSpc>
              <a:spcBef>
                <a:spcPts val="0"/>
              </a:spcBef>
              <a:spcAft>
                <a:spcPts val="0"/>
              </a:spcAft>
              <a:buClr>
                <a:srgbClr val="000000"/>
              </a:buClr>
              <a:buSzPts val="2500"/>
              <a:buFont typeface="Arial"/>
              <a:buNone/>
            </a:pPr>
            <a:r>
              <a:rPr lang="en" sz="2400" b="1" i="0" u="none" strike="noStrike" cap="none" dirty="0">
                <a:solidFill>
                  <a:srgbClr val="FFFFFF"/>
                </a:solidFill>
                <a:latin typeface="Arial" panose="020B0604020202020204" pitchFamily="34" charset="0"/>
                <a:ea typeface="Calibri"/>
                <a:cs typeface="Arial" panose="020B0604020202020204" pitchFamily="34" charset="0"/>
                <a:sym typeface="Calibri"/>
              </a:rPr>
              <a:t>ISHO Capability 3: Effective Information Systems</a:t>
            </a:r>
            <a:endParaRPr sz="2400" b="1"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659" name="Google Shape;659;g2fd5af0ed0b_1_127"/>
          <p:cNvSpPr txBox="1">
            <a:spLocks noGrp="1"/>
          </p:cNvSpPr>
          <p:nvPr>
            <p:ph sz="half" idx="4294967295"/>
          </p:nvPr>
        </p:nvSpPr>
        <p:spPr>
          <a:xfrm>
            <a:off x="2612025" y="433897"/>
            <a:ext cx="5961062" cy="2924175"/>
          </a:xfrm>
          <a:prstGeom prst="rect">
            <a:avLst/>
          </a:prstGeom>
          <a:noFill/>
          <a:ln>
            <a:noFill/>
          </a:ln>
        </p:spPr>
        <p:txBody>
          <a:bodyPr spcFirstLastPara="1" wrap="square" lIns="68550" tIns="34275" rIns="68550" bIns="34275" anchor="t" anchorCtr="0">
            <a:noAutofit/>
          </a:bodyPr>
          <a:lstStyle/>
          <a:p>
            <a:pPr marL="300355" lvl="0" indent="-285750" algn="l" rtl="0">
              <a:lnSpc>
                <a:spcPct val="100000"/>
              </a:lnSpc>
              <a:spcBef>
                <a:spcPts val="900"/>
              </a:spcBef>
              <a:spcAft>
                <a:spcPts val="0"/>
              </a:spcAft>
              <a:buSzPct val="95000"/>
              <a:buFont typeface="Arial" panose="020B0604020202020204" pitchFamily="34" charset="0"/>
              <a:buChar char="•"/>
            </a:pPr>
            <a:r>
              <a:rPr lang="en" sz="1600" dirty="0">
                <a:ea typeface="Calibri"/>
                <a:sym typeface="Calibri"/>
              </a:rPr>
              <a:t>Effectively </a:t>
            </a:r>
            <a:r>
              <a:rPr lang="en" sz="1600" b="1" dirty="0">
                <a:ea typeface="Calibri"/>
                <a:sym typeface="Calibri"/>
              </a:rPr>
              <a:t>meet the information needs,</a:t>
            </a:r>
            <a:r>
              <a:rPr lang="en" sz="1600" dirty="0">
                <a:ea typeface="Calibri"/>
                <a:sym typeface="Calibri"/>
              </a:rPr>
              <a:t> workflows, and practices of public health programs</a:t>
            </a:r>
            <a:endParaRPr lang="en-US" sz="1600" dirty="0"/>
          </a:p>
          <a:p>
            <a:pPr marL="300355" lvl="0" indent="-285750" algn="l" rtl="0">
              <a:lnSpc>
                <a:spcPct val="100000"/>
              </a:lnSpc>
              <a:spcBef>
                <a:spcPts val="1600"/>
              </a:spcBef>
              <a:spcAft>
                <a:spcPts val="0"/>
              </a:spcAft>
              <a:buSzPct val="95000"/>
              <a:buFont typeface="Arial" panose="020B0604020202020204" pitchFamily="34" charset="0"/>
              <a:buChar char="•"/>
            </a:pPr>
            <a:r>
              <a:rPr lang="en" sz="1600" dirty="0">
                <a:ea typeface="Calibri"/>
                <a:sym typeface="Calibri"/>
              </a:rPr>
              <a:t>Developed using sound</a:t>
            </a:r>
            <a:r>
              <a:rPr lang="en" sz="1600" b="1" dirty="0">
                <a:ea typeface="Calibri"/>
                <a:sym typeface="Calibri"/>
              </a:rPr>
              <a:t> project management</a:t>
            </a:r>
            <a:r>
              <a:rPr lang="en" sz="1600" u="sng" dirty="0">
                <a:ea typeface="Calibri"/>
                <a:sym typeface="Calibri"/>
              </a:rPr>
              <a:t> </a:t>
            </a:r>
            <a:r>
              <a:rPr lang="en" sz="1600" dirty="0">
                <a:ea typeface="Calibri"/>
                <a:sym typeface="Calibri"/>
              </a:rPr>
              <a:t>principles and methods</a:t>
            </a:r>
            <a:endParaRPr sz="1600" dirty="0"/>
          </a:p>
          <a:p>
            <a:pPr marL="300355" lvl="0" indent="-285750" algn="l" rtl="0">
              <a:lnSpc>
                <a:spcPct val="100000"/>
              </a:lnSpc>
              <a:spcBef>
                <a:spcPts val="1600"/>
              </a:spcBef>
              <a:spcAft>
                <a:spcPts val="0"/>
              </a:spcAft>
              <a:buSzPct val="95000"/>
              <a:buFont typeface="Arial" panose="020B0604020202020204" pitchFamily="34" charset="0"/>
              <a:buChar char="•"/>
            </a:pPr>
            <a:r>
              <a:rPr lang="en" sz="1600" dirty="0">
                <a:ea typeface="Calibri"/>
                <a:sym typeface="Calibri"/>
              </a:rPr>
              <a:t>Based on rigorously defined </a:t>
            </a:r>
            <a:r>
              <a:rPr lang="en" sz="1600" b="1" dirty="0">
                <a:ea typeface="Calibri"/>
                <a:sym typeface="Calibri"/>
              </a:rPr>
              <a:t>requirements and user-centered design </a:t>
            </a:r>
            <a:endParaRPr sz="1600" b="1" dirty="0"/>
          </a:p>
          <a:p>
            <a:pPr marL="300355" lvl="0" indent="-285750" algn="l" rtl="0">
              <a:lnSpc>
                <a:spcPct val="100000"/>
              </a:lnSpc>
              <a:spcBef>
                <a:spcPts val="1600"/>
              </a:spcBef>
              <a:spcAft>
                <a:spcPts val="0"/>
              </a:spcAft>
              <a:buSzPct val="95000"/>
              <a:buFont typeface="Arial" panose="020B0604020202020204" pitchFamily="34" charset="0"/>
              <a:buChar char="•"/>
            </a:pPr>
            <a:r>
              <a:rPr lang="en" sz="1600" dirty="0">
                <a:ea typeface="Calibri"/>
                <a:sym typeface="Calibri"/>
              </a:rPr>
              <a:t>Use globally recognized vocabulary, messaging, and other standards for</a:t>
            </a:r>
            <a:r>
              <a:rPr lang="en" sz="1600" b="1" dirty="0">
                <a:ea typeface="Calibri"/>
                <a:sym typeface="Calibri"/>
              </a:rPr>
              <a:t> interoperability</a:t>
            </a:r>
            <a:r>
              <a:rPr lang="en" sz="1600" dirty="0">
                <a:ea typeface="Calibri"/>
                <a:sym typeface="Calibri"/>
              </a:rPr>
              <a:t> with internal and external systems </a:t>
            </a:r>
            <a:endParaRPr sz="1600" dirty="0"/>
          </a:p>
          <a:p>
            <a:pPr marL="300355" lvl="0" indent="-285750" algn="l" rtl="0">
              <a:lnSpc>
                <a:spcPct val="100000"/>
              </a:lnSpc>
              <a:spcBef>
                <a:spcPts val="1600"/>
              </a:spcBef>
              <a:spcAft>
                <a:spcPts val="0"/>
              </a:spcAft>
              <a:buSzPct val="95000"/>
              <a:buFont typeface="Arial" panose="020B0604020202020204" pitchFamily="34" charset="0"/>
              <a:buChar char="•"/>
            </a:pPr>
            <a:r>
              <a:rPr lang="en" sz="1600" dirty="0">
                <a:ea typeface="Calibri"/>
                <a:sym typeface="Calibri"/>
              </a:rPr>
              <a:t>Effectively assure data integrity and adhere to</a:t>
            </a:r>
            <a:r>
              <a:rPr lang="en" sz="1600" b="1" dirty="0">
                <a:ea typeface="Calibri"/>
                <a:sym typeface="Calibri"/>
              </a:rPr>
              <a:t> security</a:t>
            </a:r>
            <a:r>
              <a:rPr lang="en" sz="1600" u="sng" dirty="0">
                <a:ea typeface="Calibri"/>
                <a:sym typeface="Calibri"/>
              </a:rPr>
              <a:t> </a:t>
            </a:r>
            <a:r>
              <a:rPr lang="en" sz="1600" dirty="0">
                <a:ea typeface="Calibri"/>
                <a:sym typeface="Calibri"/>
              </a:rPr>
              <a:t>protocols and procedures</a:t>
            </a:r>
            <a:endParaRPr sz="1600" dirty="0"/>
          </a:p>
          <a:p>
            <a:pPr marL="300355" lvl="0" indent="-285750" algn="l" rtl="0">
              <a:lnSpc>
                <a:spcPct val="100000"/>
              </a:lnSpc>
              <a:spcBef>
                <a:spcPts val="1600"/>
              </a:spcBef>
              <a:spcAft>
                <a:spcPts val="0"/>
              </a:spcAft>
              <a:buSzPct val="95000"/>
              <a:buFont typeface="Arial" panose="020B0604020202020204" pitchFamily="34" charset="0"/>
              <a:buChar char="•"/>
            </a:pPr>
            <a:r>
              <a:rPr lang="en" sz="1600" b="1" dirty="0">
                <a:ea typeface="Calibri"/>
                <a:sym typeface="Calibri"/>
              </a:rPr>
              <a:t>Evaluated</a:t>
            </a:r>
            <a:r>
              <a:rPr lang="en" sz="1600" dirty="0">
                <a:ea typeface="Calibri"/>
                <a:sym typeface="Calibri"/>
              </a:rPr>
              <a:t> with end user metrics</a:t>
            </a:r>
            <a:endParaRPr sz="1600" dirty="0">
              <a:ea typeface="Calibri"/>
              <a:sym typeface="Calibri"/>
            </a:endParaRPr>
          </a:p>
          <a:p>
            <a:pPr marL="0" lvl="0" indent="0" algn="l" rtl="0">
              <a:lnSpc>
                <a:spcPct val="90000"/>
              </a:lnSpc>
              <a:spcBef>
                <a:spcPts val="800"/>
              </a:spcBef>
              <a:spcAft>
                <a:spcPts val="0"/>
              </a:spcAft>
              <a:buSzPts val="630"/>
              <a:buNone/>
            </a:pPr>
            <a:endParaRPr sz="6000" dirty="0">
              <a:ea typeface="Calibri"/>
              <a:sym typeface="Calibri"/>
            </a:endParaRPr>
          </a:p>
          <a:p>
            <a:pPr marL="0" lvl="0" indent="0" algn="l" rtl="0">
              <a:lnSpc>
                <a:spcPct val="90000"/>
              </a:lnSpc>
              <a:spcBef>
                <a:spcPts val="800"/>
              </a:spcBef>
              <a:spcAft>
                <a:spcPts val="0"/>
              </a:spcAft>
              <a:buSzPct val="39130"/>
              <a:buNone/>
            </a:pPr>
            <a:endParaRPr sz="23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pic>
        <p:nvPicPr>
          <p:cNvPr id="664" name="Google Shape;664;g2fd5af0ed0b_1_134" descr="This graphic illustrates a client-centered integrated approach to uniquely identify and track patients across a range of community, clinical, and lab information systems for patient care, linkage and retention; surveillance; program monitoring; and supply chain management in support of PEPFAR’s 95-95-95 goals.​"/>
          <p:cNvPicPr preferRelativeResize="0"/>
          <p:nvPr/>
        </p:nvPicPr>
        <p:blipFill rotWithShape="1">
          <a:blip r:embed="rId3">
            <a:alphaModFix/>
          </a:blip>
          <a:srcRect t="7124"/>
          <a:stretch>
            <a:fillRect/>
          </a:stretch>
        </p:blipFill>
        <p:spPr>
          <a:xfrm>
            <a:off x="1011427" y="878641"/>
            <a:ext cx="7305016" cy="3984012"/>
          </a:xfrm>
          <a:prstGeom prst="rect">
            <a:avLst/>
          </a:prstGeom>
          <a:noFill/>
          <a:ln>
            <a:noFill/>
          </a:ln>
        </p:spPr>
      </p:pic>
      <p:sp>
        <p:nvSpPr>
          <p:cNvPr id="666" name="Google Shape;666;g2fd5af0ed0b_1_134"/>
          <p:cNvSpPr txBox="1"/>
          <p:nvPr/>
        </p:nvSpPr>
        <p:spPr>
          <a:xfrm>
            <a:off x="0" y="4939588"/>
            <a:ext cx="8994600" cy="203912"/>
          </a:xfrm>
          <a:prstGeom prst="rect">
            <a:avLst/>
          </a:prstGeom>
          <a:noFill/>
          <a:ln>
            <a:noFill/>
          </a:ln>
        </p:spPr>
        <p:txBody>
          <a:bodyPr spcFirstLastPara="1" wrap="square" lIns="34300" tIns="17150" rIns="34300" bIns="17150" anchor="t" anchorCtr="0">
            <a:spAutoFit/>
          </a:bodyPr>
          <a:lstStyle/>
          <a:p>
            <a:pPr marL="0" marR="0" lvl="0" indent="0" rtl="0">
              <a:lnSpc>
                <a:spcPct val="100000"/>
              </a:lnSpc>
              <a:spcBef>
                <a:spcPts val="0"/>
              </a:spcBef>
              <a:spcAft>
                <a:spcPts val="0"/>
              </a:spcAft>
              <a:buClr>
                <a:srgbClr val="000000"/>
              </a:buClr>
              <a:buSzPts val="1300"/>
              <a:buFont typeface="Arial"/>
              <a:buNone/>
            </a:pPr>
            <a:r>
              <a:rPr lang="en" sz="1100" i="0" u="none" strike="noStrike" cap="none" dirty="0">
                <a:solidFill>
                  <a:srgbClr val="000000"/>
                </a:solidFill>
                <a:latin typeface="Arial" panose="020B0604020202020204" pitchFamily="34" charset="0"/>
                <a:ea typeface="Helvetica Neue"/>
                <a:cs typeface="Arial" panose="020B0604020202020204" pitchFamily="34" charset="0"/>
                <a:sym typeface="Helvetica Neue"/>
              </a:rPr>
              <a:t>* </a:t>
            </a:r>
            <a:r>
              <a:rPr lang="en" sz="800" i="0" u="none" strike="noStrike" cap="none" dirty="0">
                <a:solidFill>
                  <a:srgbClr val="000000"/>
                </a:solidFill>
                <a:latin typeface="Arial" panose="020B0604020202020204" pitchFamily="34" charset="0"/>
                <a:ea typeface="Helvetica Neue"/>
                <a:cs typeface="Arial" panose="020B0604020202020204" pitchFamily="34" charset="0"/>
                <a:sym typeface="Helvetica Neue"/>
              </a:rPr>
              <a:t>President’s Emergency Plan for AIDS Relief (PEPFAR) COP22 Guidance Fig. 6.6.8.2., Pg. 546</a:t>
            </a:r>
            <a:r>
              <a:rPr lang="en" sz="1100" i="0" u="none" strike="noStrike" cap="none" dirty="0">
                <a:solidFill>
                  <a:srgbClr val="000000"/>
                </a:solidFill>
                <a:latin typeface="Arial" panose="020B0604020202020204" pitchFamily="34" charset="0"/>
                <a:ea typeface="Helvetica Neue"/>
                <a:cs typeface="Arial" panose="020B0604020202020204" pitchFamily="34" charset="0"/>
                <a:sym typeface="Helvetica Neue"/>
              </a:rPr>
              <a:t> </a:t>
            </a:r>
            <a:endParaRPr lang="en-US" sz="1100" i="0" u="none" strike="noStrike" cap="none" dirty="0">
              <a:solidFill>
                <a:srgbClr val="000000"/>
              </a:solidFill>
              <a:latin typeface="Arial" panose="020B0604020202020204" pitchFamily="34" charset="0"/>
              <a:ea typeface="Helvetica Neue"/>
              <a:cs typeface="Arial" panose="020B0604020202020204" pitchFamily="34" charset="0"/>
            </a:endParaRPr>
          </a:p>
        </p:txBody>
      </p:sp>
      <p:sp>
        <p:nvSpPr>
          <p:cNvPr id="2" name="Title 1">
            <a:extLst>
              <a:ext uri="{FF2B5EF4-FFF2-40B4-BE49-F238E27FC236}">
                <a16:creationId xmlns:a16="http://schemas.microsoft.com/office/drawing/2014/main" id="{309D6DB3-D523-198D-B575-B42A29A8F4D8}"/>
              </a:ext>
            </a:extLst>
          </p:cNvPr>
          <p:cNvSpPr>
            <a:spLocks noGrp="1"/>
          </p:cNvSpPr>
          <p:nvPr>
            <p:ph type="title" idx="4294967295"/>
          </p:nvPr>
        </p:nvSpPr>
        <p:spPr>
          <a:xfrm>
            <a:off x="214552" y="91951"/>
            <a:ext cx="7769846" cy="1171575"/>
          </a:xfrm>
        </p:spPr>
        <p:txBody>
          <a:bodyPr>
            <a:noAutofit/>
          </a:bodyPr>
          <a:lstStyle/>
          <a:p>
            <a:r>
              <a:rPr lang="en-US" sz="2000" dirty="0">
                <a:ea typeface="Helvetica Neue"/>
                <a:cs typeface="Helvetica Neue"/>
                <a:sym typeface="Helvetica Neue"/>
              </a:rPr>
              <a:t>EXAMPLE: Interoperable</a:t>
            </a:r>
            <a:r>
              <a:rPr lang="en-US" sz="2000" dirty="0">
                <a:solidFill>
                  <a:srgbClr val="000000"/>
                </a:solidFill>
                <a:ea typeface="Helvetica Neue"/>
                <a:cs typeface="Helvetica Neue"/>
                <a:sym typeface="Helvetica Neue"/>
              </a:rPr>
              <a:t> Health Information Systems for Person-Centric Care, Surveillance, and Program Monitoring and Evaluation*</a:t>
            </a:r>
            <a:br>
              <a:rPr lang="en-US" sz="2400" dirty="0">
                <a:solidFill>
                  <a:srgbClr val="000000"/>
                </a:solidFill>
                <a:ea typeface="Helvetica Neue"/>
                <a:cs typeface="Helvetica Neue"/>
                <a:sym typeface="Helvetica Neue"/>
              </a:rPr>
            </a:br>
            <a:endParaRPr lang="en-US"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80" name="Google Shape;680;g2fd5af0ed0b_1_146"/>
          <p:cNvSpPr txBox="1">
            <a:spLocks noGrp="1"/>
          </p:cNvSpPr>
          <p:nvPr>
            <p:ph type="title" idx="4294967295"/>
          </p:nvPr>
        </p:nvSpPr>
        <p:spPr>
          <a:xfrm>
            <a:off x="527872" y="384292"/>
            <a:ext cx="7562850" cy="1169987"/>
          </a:xfrm>
          <a:prstGeom prst="rect">
            <a:avLst/>
          </a:prstGeom>
          <a:noFill/>
          <a:ln>
            <a:noFill/>
          </a:ln>
        </p:spPr>
        <p:txBody>
          <a:bodyPr spcFirstLastPara="1" wrap="square" lIns="34300" tIns="34300" rIns="34300" bIns="34300" anchor="t" anchorCtr="0">
            <a:noAutofit/>
          </a:bodyPr>
          <a:lstStyle/>
          <a:p>
            <a:pPr>
              <a:buClr>
                <a:schemeClr val="dk1"/>
              </a:buClr>
            </a:pPr>
            <a:r>
              <a:rPr lang="en" sz="3200" b="1" dirty="0">
                <a:solidFill>
                  <a:schemeClr val="dk1"/>
                </a:solidFill>
              </a:rPr>
              <a:t>Focus on</a:t>
            </a:r>
            <a:r>
              <a:rPr lang="en" sz="3200" b="1" dirty="0">
                <a:solidFill>
                  <a:schemeClr val="dk1"/>
                </a:solidFill>
                <a:latin typeface="Calibri"/>
                <a:ea typeface="Calibri"/>
                <a:cs typeface="Calibri"/>
                <a:sym typeface="Calibri"/>
              </a:rPr>
              <a:t>: </a:t>
            </a:r>
            <a:endParaRPr dirty="0">
              <a:solidFill>
                <a:schemeClr val="dk1"/>
              </a:solidFill>
            </a:endParaRPr>
          </a:p>
        </p:txBody>
      </p:sp>
      <p:sp>
        <p:nvSpPr>
          <p:cNvPr id="684" name="Google Shape;684;g2fd5af0ed0b_1_146"/>
          <p:cNvSpPr txBox="1"/>
          <p:nvPr/>
        </p:nvSpPr>
        <p:spPr>
          <a:xfrm>
            <a:off x="1549727" y="1054172"/>
            <a:ext cx="5519141" cy="500107"/>
          </a:xfrm>
          <a:prstGeom prst="rect">
            <a:avLst/>
          </a:prstGeom>
          <a:noFill/>
          <a:ln>
            <a:noFill/>
          </a:ln>
        </p:spPr>
        <p:txBody>
          <a:bodyPr spcFirstLastPara="1" wrap="square" lIns="68575" tIns="34275" rIns="68575" bIns="34275" anchor="t" anchorCtr="0">
            <a:spAutoFit/>
          </a:bodyPr>
          <a:lstStyle/>
          <a:p>
            <a:pPr>
              <a:buClr>
                <a:srgbClr val="00B050"/>
              </a:buClr>
              <a:buSzPts val="1300"/>
            </a:pPr>
            <a:r>
              <a:rPr lang="en" sz="2800" b="1">
                <a:solidFill>
                  <a:srgbClr val="00B050"/>
                </a:solidFill>
              </a:rPr>
              <a:t>Resilient public health systems</a:t>
            </a:r>
            <a:endParaRPr lang="en" sz="2800"/>
          </a:p>
        </p:txBody>
      </p:sp>
      <p:sp>
        <p:nvSpPr>
          <p:cNvPr id="685" name="Google Shape;685;g2fd5af0ed0b_1_146"/>
          <p:cNvSpPr txBox="1"/>
          <p:nvPr/>
        </p:nvSpPr>
        <p:spPr>
          <a:xfrm>
            <a:off x="1552032" y="1904576"/>
            <a:ext cx="6146683" cy="50010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85574"/>
              </a:buClr>
              <a:buSzPts val="1200"/>
              <a:buFont typeface="Arial"/>
              <a:buNone/>
            </a:pPr>
            <a:r>
              <a:rPr lang="en" sz="2800" b="1" i="0" u="none" strike="noStrike" cap="none">
                <a:solidFill>
                  <a:srgbClr val="085574"/>
                </a:solidFill>
                <a:latin typeface="Arial"/>
                <a:ea typeface="Arial"/>
                <a:cs typeface="Arial"/>
                <a:sym typeface="Arial"/>
              </a:rPr>
              <a:t>Country ownership &amp; sustainability</a:t>
            </a:r>
            <a:endParaRPr sz="2800" dirty="0"/>
          </a:p>
        </p:txBody>
      </p:sp>
      <p:sp>
        <p:nvSpPr>
          <p:cNvPr id="686" name="Google Shape;686;g2fd5af0ed0b_1_146"/>
          <p:cNvSpPr txBox="1"/>
          <p:nvPr/>
        </p:nvSpPr>
        <p:spPr>
          <a:xfrm>
            <a:off x="1545954" y="2918561"/>
            <a:ext cx="6340282" cy="930994"/>
          </a:xfrm>
          <a:prstGeom prst="rect">
            <a:avLst/>
          </a:prstGeom>
          <a:noFill/>
          <a:ln>
            <a:noFill/>
          </a:ln>
        </p:spPr>
        <p:txBody>
          <a:bodyPr spcFirstLastPara="1" wrap="square" lIns="68575" tIns="34275" rIns="68575" bIns="34275" anchor="t" anchorCtr="0">
            <a:spAutoFit/>
          </a:bodyPr>
          <a:lstStyle/>
          <a:p>
            <a:pPr>
              <a:buClr>
                <a:srgbClr val="163BC2"/>
              </a:buClr>
              <a:buSzPts val="1200"/>
            </a:pPr>
            <a:r>
              <a:rPr lang="en" sz="2800" b="1">
                <a:solidFill>
                  <a:srgbClr val="163BC2"/>
                </a:solidFill>
              </a:rPr>
              <a:t>Data-driven</a:t>
            </a:r>
            <a:r>
              <a:rPr lang="en" sz="2800" b="1" i="0" u="none" strike="noStrike" cap="none">
                <a:solidFill>
                  <a:srgbClr val="163BC2"/>
                </a:solidFill>
                <a:latin typeface="Arial"/>
                <a:ea typeface="Arial"/>
                <a:cs typeface="Arial"/>
                <a:sym typeface="Arial"/>
              </a:rPr>
              <a:t> </a:t>
            </a:r>
            <a:r>
              <a:rPr lang="en" sz="2800" b="1">
                <a:solidFill>
                  <a:srgbClr val="163BC2"/>
                </a:solidFill>
              </a:rPr>
              <a:t>decision-making and data </a:t>
            </a:r>
            <a:r>
              <a:rPr lang="en" sz="2800" b="1" i="0" u="none" strike="noStrike" cap="none">
                <a:solidFill>
                  <a:srgbClr val="163BC2"/>
                </a:solidFill>
                <a:latin typeface="Arial"/>
                <a:ea typeface="Arial"/>
                <a:cs typeface="Arial"/>
                <a:sym typeface="Arial"/>
              </a:rPr>
              <a:t>security</a:t>
            </a:r>
            <a:endParaRPr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g2fd5af0ed0b_1_354"/>
          <p:cNvSpPr txBox="1">
            <a:spLocks noGrp="1"/>
          </p:cNvSpPr>
          <p:nvPr>
            <p:ph type="title" idx="4294967295"/>
          </p:nvPr>
        </p:nvSpPr>
        <p:spPr>
          <a:xfrm>
            <a:off x="493874" y="998351"/>
            <a:ext cx="7562850" cy="1171575"/>
          </a:xfrm>
          <a:prstGeom prst="rect">
            <a:avLst/>
          </a:prstGeom>
          <a:noFill/>
          <a:ln>
            <a:noFill/>
          </a:ln>
        </p:spPr>
        <p:txBody>
          <a:bodyPr spcFirstLastPara="1" wrap="square" lIns="34300" tIns="17150" rIns="34300" bIns="17150" anchor="ctr" anchorCtr="0">
            <a:normAutofit/>
          </a:bodyPr>
          <a:lstStyle/>
          <a:p>
            <a:pPr>
              <a:buClr>
                <a:srgbClr val="0C0C0C"/>
              </a:buClr>
              <a:buSzPct val="100000"/>
            </a:pPr>
            <a:r>
              <a:rPr lang="en" sz="2400" dirty="0">
                <a:solidFill>
                  <a:srgbClr val="0C0C0C"/>
                </a:solidFill>
              </a:rPr>
              <a:t>Country Profile </a:t>
            </a:r>
            <a:endParaRPr sz="2400" dirty="0">
              <a:solidFill>
                <a:srgbClr val="0C0C0C"/>
              </a:solidFill>
            </a:endParaRPr>
          </a:p>
        </p:txBody>
      </p:sp>
      <p:sp>
        <p:nvSpPr>
          <p:cNvPr id="957" name="Google Shape;957;g2fd5af0ed0b_1_354"/>
          <p:cNvSpPr txBox="1">
            <a:spLocks noGrp="1"/>
          </p:cNvSpPr>
          <p:nvPr>
            <p:ph idx="4294967295"/>
          </p:nvPr>
        </p:nvSpPr>
        <p:spPr>
          <a:xfrm>
            <a:off x="493874" y="1973076"/>
            <a:ext cx="4373563" cy="2430462"/>
          </a:xfrm>
          <a:prstGeom prst="rect">
            <a:avLst/>
          </a:prstGeom>
          <a:noFill/>
          <a:ln>
            <a:noFill/>
          </a:ln>
        </p:spPr>
        <p:txBody>
          <a:bodyPr spcFirstLastPara="1" wrap="square" lIns="34300" tIns="17150" rIns="34300" bIns="17150" anchor="t" anchorCtr="0">
            <a:normAutofit fontScale="92500" lnSpcReduction="20000"/>
          </a:bodyPr>
          <a:lstStyle/>
          <a:p>
            <a:pPr marL="165100" lvl="0" indent="-171450" algn="l" rtl="0">
              <a:lnSpc>
                <a:spcPct val="90000"/>
              </a:lnSpc>
              <a:spcBef>
                <a:spcPts val="0"/>
              </a:spcBef>
              <a:spcAft>
                <a:spcPts val="0"/>
              </a:spcAft>
              <a:buClr>
                <a:schemeClr val="dk1"/>
              </a:buClr>
              <a:buSzPts val="2100"/>
              <a:buChar char="•"/>
            </a:pPr>
            <a:r>
              <a:rPr lang="en" dirty="0"/>
              <a:t>Population in 2023: 107.3 Million</a:t>
            </a:r>
            <a:endParaRPr dirty="0"/>
          </a:p>
          <a:p>
            <a:pPr marL="165100" lvl="0" indent="-171450" algn="l" rtl="0">
              <a:lnSpc>
                <a:spcPct val="90000"/>
              </a:lnSpc>
              <a:spcBef>
                <a:spcPts val="800"/>
              </a:spcBef>
              <a:spcAft>
                <a:spcPts val="0"/>
              </a:spcAft>
              <a:buClr>
                <a:schemeClr val="dk1"/>
              </a:buClr>
              <a:buSzPts val="2100"/>
              <a:buChar char="•"/>
            </a:pPr>
            <a:r>
              <a:rPr lang="en" dirty="0"/>
              <a:t>Rural population: 80%</a:t>
            </a:r>
            <a:endParaRPr dirty="0"/>
          </a:p>
          <a:p>
            <a:pPr marL="165100" lvl="0" indent="-171450" algn="l" rtl="0">
              <a:lnSpc>
                <a:spcPct val="90000"/>
              </a:lnSpc>
              <a:spcBef>
                <a:spcPts val="800"/>
              </a:spcBef>
              <a:spcAft>
                <a:spcPts val="0"/>
              </a:spcAft>
              <a:buClr>
                <a:schemeClr val="dk1"/>
              </a:buClr>
              <a:buSzPts val="2100"/>
              <a:buChar char="•"/>
            </a:pPr>
            <a:r>
              <a:rPr lang="en" dirty="0"/>
              <a:t>12 Regions and 2 chartered cities </a:t>
            </a:r>
            <a:endParaRPr dirty="0"/>
          </a:p>
          <a:p>
            <a:pPr marL="165100" lvl="0" indent="-171450" algn="l" rtl="0">
              <a:lnSpc>
                <a:spcPct val="90000"/>
              </a:lnSpc>
              <a:spcBef>
                <a:spcPts val="800"/>
              </a:spcBef>
              <a:spcAft>
                <a:spcPts val="0"/>
              </a:spcAft>
              <a:buClr>
                <a:schemeClr val="dk1"/>
              </a:buClr>
              <a:buSzPts val="2100"/>
              <a:buChar char="•"/>
            </a:pPr>
            <a:r>
              <a:rPr lang="en" dirty="0"/>
              <a:t>LE at birth: Male 66; Female 70</a:t>
            </a:r>
            <a:endParaRPr dirty="0"/>
          </a:p>
          <a:p>
            <a:pPr marL="165100" lvl="0" indent="-171450" algn="l" rtl="0">
              <a:lnSpc>
                <a:spcPct val="90000"/>
              </a:lnSpc>
              <a:spcBef>
                <a:spcPts val="800"/>
              </a:spcBef>
              <a:spcAft>
                <a:spcPts val="0"/>
              </a:spcAft>
              <a:buClr>
                <a:schemeClr val="dk1"/>
              </a:buClr>
              <a:buSzPts val="2100"/>
              <a:buChar char="•"/>
            </a:pPr>
            <a:r>
              <a:rPr lang="en" dirty="0"/>
              <a:t>Triple burden of diseases (Communicable, NCDs, and Injuries) </a:t>
            </a:r>
            <a:endParaRPr dirty="0"/>
          </a:p>
          <a:p>
            <a:pPr marL="165100" lvl="0" indent="-171450" algn="l" rtl="0">
              <a:lnSpc>
                <a:spcPct val="90000"/>
              </a:lnSpc>
              <a:spcBef>
                <a:spcPts val="800"/>
              </a:spcBef>
              <a:spcAft>
                <a:spcPts val="0"/>
              </a:spcAft>
              <a:buClr>
                <a:schemeClr val="dk1"/>
              </a:buClr>
              <a:buSzPts val="2100"/>
              <a:buChar char="•"/>
            </a:pPr>
            <a:r>
              <a:rPr lang="en" dirty="0"/>
              <a:t>HIV Prevalence of 0.9%; urban (2.9%), rural (0.4%); females (1.2%), males (0.6%)</a:t>
            </a:r>
            <a:endParaRPr dirty="0"/>
          </a:p>
        </p:txBody>
      </p:sp>
      <p:pic>
        <p:nvPicPr>
          <p:cNvPr id="958" name="Google Shape;958;g2fd5af0ed0b_1_354"/>
          <p:cNvPicPr preferRelativeResize="0"/>
          <p:nvPr/>
        </p:nvPicPr>
        <p:blipFill rotWithShape="1">
          <a:blip r:embed="rId3">
            <a:alphaModFix/>
          </a:blip>
          <a:srcRect/>
          <a:stretch/>
        </p:blipFill>
        <p:spPr>
          <a:xfrm>
            <a:off x="4809155" y="1325523"/>
            <a:ext cx="3772316" cy="2980548"/>
          </a:xfrm>
          <a:prstGeom prst="rect">
            <a:avLst/>
          </a:prstGeom>
          <a:noFill/>
          <a:ln>
            <a:noFill/>
          </a:ln>
        </p:spPr>
      </p:pic>
      <p:sp>
        <p:nvSpPr>
          <p:cNvPr id="3" name="Google Shape;956;g2fd5af0ed0b_1_354">
            <a:extLst>
              <a:ext uri="{FF2B5EF4-FFF2-40B4-BE49-F238E27FC236}">
                <a16:creationId xmlns:a16="http://schemas.microsoft.com/office/drawing/2014/main" id="{D8F04A91-28D0-B240-D3F1-F849737865F8}"/>
              </a:ext>
            </a:extLst>
          </p:cNvPr>
          <p:cNvSpPr txBox="1">
            <a:spLocks/>
          </p:cNvSpPr>
          <p:nvPr/>
        </p:nvSpPr>
        <p:spPr>
          <a:xfrm>
            <a:off x="493874" y="520841"/>
            <a:ext cx="6872148" cy="380043"/>
          </a:xfrm>
          <a:prstGeom prst="rect">
            <a:avLst/>
          </a:prstGeom>
          <a:noFill/>
          <a:ln>
            <a:noFill/>
          </a:ln>
        </p:spPr>
        <p:txBody>
          <a:bodyPr spcFirstLastPara="1" wrap="square" lIns="34300" tIns="17150" rIns="34300" bIns="1715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a:buClr>
                <a:srgbClr val="0C0C0C"/>
              </a:buClr>
              <a:buSzPct val="100000"/>
            </a:pPr>
            <a:r>
              <a:rPr lang="en-US" sz="1800" b="1" i="1" dirty="0">
                <a:solidFill>
                  <a:srgbClr val="FF0000"/>
                </a:solidFill>
                <a:latin typeface="Arial" panose="020B0604020202020204" pitchFamily="34" charset="0"/>
                <a:cs typeface="Arial" panose="020B0604020202020204" pitchFamily="34" charset="0"/>
              </a:rPr>
              <a:t>Customize this slide:</a:t>
            </a:r>
            <a:r>
              <a:rPr lang="en-US" sz="1800" i="1" dirty="0">
                <a:solidFill>
                  <a:srgbClr val="FF0000"/>
                </a:solidFill>
                <a:latin typeface="Arial" panose="020B0604020202020204" pitchFamily="34" charset="0"/>
                <a:cs typeface="Arial" panose="020B0604020202020204" pitchFamily="34" charset="0"/>
              </a:rPr>
              <a:t> This is an example – replace with your own country-specific information to provide the broader context  </a:t>
            </a:r>
          </a:p>
        </p:txBody>
      </p:sp>
    </p:spTree>
    <p:extLst>
      <p:ext uri="{BB962C8B-B14F-4D97-AF65-F5344CB8AC3E}">
        <p14:creationId xmlns:p14="http://schemas.microsoft.com/office/powerpoint/2010/main" val="2538408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g2fd5af0ed0b_1_360"/>
          <p:cNvSpPr txBox="1">
            <a:spLocks noGrp="1"/>
          </p:cNvSpPr>
          <p:nvPr>
            <p:ph type="title" idx="4294967295"/>
          </p:nvPr>
        </p:nvSpPr>
        <p:spPr>
          <a:xfrm>
            <a:off x="479205" y="256224"/>
            <a:ext cx="7562850" cy="1169988"/>
          </a:xfrm>
          <a:prstGeom prst="rect">
            <a:avLst/>
          </a:prstGeom>
          <a:noFill/>
          <a:ln>
            <a:noFill/>
          </a:ln>
        </p:spPr>
        <p:txBody>
          <a:bodyPr spcFirstLastPara="1" wrap="square" lIns="34300" tIns="17150" rIns="34300" bIns="17150" anchor="ctr" anchorCtr="0">
            <a:normAutofit/>
          </a:bodyPr>
          <a:lstStyle/>
          <a:p>
            <a:pPr>
              <a:buSzPct val="100000"/>
            </a:pPr>
            <a:r>
              <a:rPr lang="en" sz="2700" dirty="0"/>
              <a:t>Health service organization and work force</a:t>
            </a:r>
            <a:br>
              <a:rPr lang="en" sz="2700" dirty="0"/>
            </a:br>
            <a:r>
              <a:rPr lang="en-US" sz="2000" b="1" i="1" dirty="0">
                <a:solidFill>
                  <a:srgbClr val="FF0000"/>
                </a:solidFill>
              </a:rPr>
              <a:t>Customize this slide: </a:t>
            </a:r>
            <a:r>
              <a:rPr lang="en" sz="1800" i="1" dirty="0">
                <a:solidFill>
                  <a:srgbClr val="FF0000"/>
                </a:solidFill>
              </a:rPr>
              <a:t>Replace with example from your country</a:t>
            </a:r>
            <a:endParaRPr sz="1800" i="1" dirty="0">
              <a:solidFill>
                <a:srgbClr val="FF0000"/>
              </a:solidFill>
            </a:endParaRPr>
          </a:p>
        </p:txBody>
      </p:sp>
      <p:sp>
        <p:nvSpPr>
          <p:cNvPr id="964" name="Google Shape;964;g2fd5af0ed0b_1_360"/>
          <p:cNvSpPr txBox="1">
            <a:spLocks noGrp="1"/>
          </p:cNvSpPr>
          <p:nvPr>
            <p:ph idx="4294967295"/>
          </p:nvPr>
        </p:nvSpPr>
        <p:spPr>
          <a:xfrm>
            <a:off x="479205" y="1659574"/>
            <a:ext cx="4687888" cy="2752725"/>
          </a:xfrm>
          <a:prstGeom prst="rect">
            <a:avLst/>
          </a:prstGeom>
          <a:noFill/>
          <a:ln>
            <a:noFill/>
          </a:ln>
        </p:spPr>
        <p:txBody>
          <a:bodyPr spcFirstLastPara="1" wrap="square" lIns="34300" tIns="17150" rIns="34300" bIns="17150" anchor="t" anchorCtr="0">
            <a:normAutofit fontScale="85000" lnSpcReduction="20000"/>
          </a:bodyPr>
          <a:lstStyle/>
          <a:p>
            <a:pPr marL="165100" lvl="0" indent="-171450" algn="l" rtl="0">
              <a:lnSpc>
                <a:spcPct val="90000"/>
              </a:lnSpc>
              <a:spcBef>
                <a:spcPts val="0"/>
              </a:spcBef>
              <a:spcAft>
                <a:spcPts val="0"/>
              </a:spcAft>
              <a:buClr>
                <a:schemeClr val="dk1"/>
              </a:buClr>
              <a:buSzPts val="2100"/>
              <a:buChar char="•"/>
            </a:pPr>
            <a:r>
              <a:rPr lang="en" dirty="0"/>
              <a:t>Three Tier System: Primary, Secondary and Tertiary Care</a:t>
            </a:r>
            <a:endParaRPr dirty="0"/>
          </a:p>
          <a:p>
            <a:pPr marL="165100" lvl="0" indent="-171450" algn="l" rtl="0">
              <a:lnSpc>
                <a:spcPct val="90000"/>
              </a:lnSpc>
              <a:spcBef>
                <a:spcPts val="800"/>
              </a:spcBef>
              <a:spcAft>
                <a:spcPts val="0"/>
              </a:spcAft>
              <a:buClr>
                <a:schemeClr val="dk1"/>
              </a:buClr>
              <a:buSzPts val="2100"/>
              <a:buChar char="•"/>
            </a:pPr>
            <a:r>
              <a:rPr lang="en" dirty="0"/>
              <a:t>In 2022/23: 432 Hospitals; 3,826 Health Centers; 17,569 Health Post</a:t>
            </a:r>
            <a:endParaRPr dirty="0"/>
          </a:p>
          <a:p>
            <a:pPr marL="165100" lvl="0" indent="-171450" algn="l" rtl="0">
              <a:lnSpc>
                <a:spcPct val="90000"/>
              </a:lnSpc>
              <a:spcBef>
                <a:spcPts val="800"/>
              </a:spcBef>
              <a:spcAft>
                <a:spcPts val="0"/>
              </a:spcAft>
              <a:buClr>
                <a:schemeClr val="dk1"/>
              </a:buClr>
              <a:buSzPts val="2100"/>
              <a:buChar char="•"/>
            </a:pPr>
            <a:r>
              <a:rPr lang="en" dirty="0"/>
              <a:t>Health work force in 2022/23: MD 17,665; Nurses 103,107; Health Officers 33,172; Pharmacist 32,374; Medical Lab 20,673; Health Extension Workers (HEW) 42,926.</a:t>
            </a:r>
            <a:endParaRPr dirty="0"/>
          </a:p>
          <a:p>
            <a:pPr marL="165100" lvl="0" indent="-171450" algn="l" rtl="0">
              <a:lnSpc>
                <a:spcPct val="90000"/>
              </a:lnSpc>
              <a:spcBef>
                <a:spcPts val="800"/>
              </a:spcBef>
              <a:spcAft>
                <a:spcPts val="0"/>
              </a:spcAft>
              <a:buClr>
                <a:schemeClr val="dk1"/>
              </a:buClr>
              <a:buSzPts val="2100"/>
              <a:buChar char="•"/>
            </a:pPr>
            <a:r>
              <a:rPr lang="en" dirty="0"/>
              <a:t>Population to MD Ratio- 5,737</a:t>
            </a:r>
            <a:endParaRPr dirty="0"/>
          </a:p>
          <a:p>
            <a:pPr marL="165100" lvl="0" indent="-171450" algn="l" rtl="0">
              <a:lnSpc>
                <a:spcPct val="90000"/>
              </a:lnSpc>
              <a:spcBef>
                <a:spcPts val="800"/>
              </a:spcBef>
              <a:spcAft>
                <a:spcPts val="0"/>
              </a:spcAft>
              <a:buClr>
                <a:schemeClr val="dk1"/>
              </a:buClr>
              <a:buSzPts val="2100"/>
              <a:buChar char="•"/>
            </a:pPr>
            <a:r>
              <a:rPr lang="en" dirty="0"/>
              <a:t>Population to Nurse Ratio- 983</a:t>
            </a:r>
            <a:endParaRPr dirty="0"/>
          </a:p>
          <a:p>
            <a:pPr marL="165100" lvl="0" indent="-171450" algn="l" rtl="0">
              <a:lnSpc>
                <a:spcPct val="90000"/>
              </a:lnSpc>
              <a:spcBef>
                <a:spcPts val="800"/>
              </a:spcBef>
              <a:spcAft>
                <a:spcPts val="0"/>
              </a:spcAft>
              <a:buClr>
                <a:schemeClr val="dk1"/>
              </a:buClr>
              <a:buSzPts val="2100"/>
              <a:buChar char="•"/>
            </a:pPr>
            <a:r>
              <a:rPr lang="en" dirty="0"/>
              <a:t>Population to HEW Ratio- 2,361</a:t>
            </a:r>
            <a:endParaRPr dirty="0"/>
          </a:p>
        </p:txBody>
      </p:sp>
      <p:pic>
        <p:nvPicPr>
          <p:cNvPr id="965" name="Google Shape;965;g2fd5af0ed0b_1_360"/>
          <p:cNvPicPr preferRelativeResize="0"/>
          <p:nvPr/>
        </p:nvPicPr>
        <p:blipFill rotWithShape="1">
          <a:blip r:embed="rId3">
            <a:alphaModFix/>
          </a:blip>
          <a:srcRect/>
          <a:stretch/>
        </p:blipFill>
        <p:spPr>
          <a:xfrm>
            <a:off x="5428410" y="1765103"/>
            <a:ext cx="3314699" cy="2313001"/>
          </a:xfrm>
          <a:prstGeom prst="rect">
            <a:avLst/>
          </a:prstGeom>
          <a:noFill/>
          <a:ln>
            <a:noFill/>
          </a:ln>
        </p:spPr>
      </p:pic>
    </p:spTree>
    <p:extLst>
      <p:ext uri="{BB962C8B-B14F-4D97-AF65-F5344CB8AC3E}">
        <p14:creationId xmlns:p14="http://schemas.microsoft.com/office/powerpoint/2010/main" val="2177683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pic>
        <p:nvPicPr>
          <p:cNvPr id="970" name="Google Shape;970;g2fd5af0ed0b_1_366"/>
          <p:cNvPicPr preferRelativeResize="0"/>
          <p:nvPr/>
        </p:nvPicPr>
        <p:blipFill rotWithShape="1">
          <a:blip r:embed="rId3">
            <a:alphaModFix/>
          </a:blip>
          <a:srcRect/>
          <a:stretch/>
        </p:blipFill>
        <p:spPr>
          <a:xfrm>
            <a:off x="1368073" y="760227"/>
            <a:ext cx="6407853" cy="3788603"/>
          </a:xfrm>
          <a:prstGeom prst="rect">
            <a:avLst/>
          </a:prstGeom>
          <a:noFill/>
          <a:ln>
            <a:noFill/>
          </a:ln>
        </p:spPr>
      </p:pic>
      <p:sp>
        <p:nvSpPr>
          <p:cNvPr id="2" name="TextBox 1">
            <a:extLst>
              <a:ext uri="{FF2B5EF4-FFF2-40B4-BE49-F238E27FC236}">
                <a16:creationId xmlns:a16="http://schemas.microsoft.com/office/drawing/2014/main" id="{D8BE81E5-5136-CB08-F5EF-89CC7E90E2EA}"/>
              </a:ext>
            </a:extLst>
          </p:cNvPr>
          <p:cNvSpPr txBox="1"/>
          <p:nvPr/>
        </p:nvSpPr>
        <p:spPr>
          <a:xfrm>
            <a:off x="244549" y="182166"/>
            <a:ext cx="82677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i="1" dirty="0">
                <a:solidFill>
                  <a:srgbClr val="FF0000"/>
                </a:solidFill>
                <a:latin typeface="Arial" panose="020B0604020202020204" pitchFamily="34" charset="0"/>
                <a:ea typeface="Calibri"/>
                <a:cs typeface="Arial" panose="020B0604020202020204" pitchFamily="34" charset="0"/>
              </a:rPr>
              <a:t>Customize this slide: </a:t>
            </a:r>
            <a:r>
              <a:rPr lang="en-US" sz="1600" i="1" dirty="0">
                <a:solidFill>
                  <a:srgbClr val="FF0000"/>
                </a:solidFill>
                <a:latin typeface="Arial" panose="020B0604020202020204" pitchFamily="34" charset="0"/>
                <a:cs typeface="Arial" panose="020B0604020202020204" pitchFamily="34" charset="0"/>
              </a:rPr>
              <a:t>Replace with relevant example from your country</a:t>
            </a:r>
            <a:endParaRPr lang="en-US"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4897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g2fd5af0ed0b_1_370"/>
          <p:cNvSpPr/>
          <p:nvPr/>
        </p:nvSpPr>
        <p:spPr>
          <a:xfrm>
            <a:off x="0" y="-516"/>
            <a:ext cx="2323200" cy="5142300"/>
          </a:xfrm>
          <a:prstGeom prst="rect">
            <a:avLst/>
          </a:prstGeom>
          <a:solidFill>
            <a:srgbClr val="1B3055"/>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400" b="0" i="0" u="none" strike="noStrike" cap="none" dirty="0">
              <a:solidFill>
                <a:srgbClr val="FFFFFF"/>
              </a:solidFill>
              <a:latin typeface="Calibri"/>
              <a:ea typeface="Calibri"/>
              <a:cs typeface="Calibri"/>
              <a:sym typeface="Calibri"/>
            </a:endParaRPr>
          </a:p>
        </p:txBody>
      </p:sp>
      <p:sp>
        <p:nvSpPr>
          <p:cNvPr id="976" name="Google Shape;976;g2fd5af0ed0b_1_370"/>
          <p:cNvSpPr txBox="1"/>
          <p:nvPr/>
        </p:nvSpPr>
        <p:spPr>
          <a:xfrm>
            <a:off x="0" y="821493"/>
            <a:ext cx="2428500" cy="3961154"/>
          </a:xfrm>
          <a:prstGeom prst="rect">
            <a:avLst/>
          </a:prstGeom>
          <a:noFill/>
          <a:ln>
            <a:noFill/>
          </a:ln>
        </p:spPr>
        <p:txBody>
          <a:bodyPr spcFirstLastPara="1" wrap="square" lIns="68550" tIns="34275" rIns="68550" bIns="34275" anchor="t" anchorCtr="0">
            <a:normAutofit/>
          </a:bodyPr>
          <a:lstStyle/>
          <a:p>
            <a:pPr algn="ctr">
              <a:lnSpc>
                <a:spcPct val="90000"/>
              </a:lnSpc>
            </a:pPr>
            <a:br>
              <a:rPr lang="en" sz="2000" b="1" i="0" u="none" strike="noStrike" cap="none" dirty="0">
                <a:latin typeface="Arial" panose="020B0604020202020204" pitchFamily="34" charset="0"/>
                <a:ea typeface="Calibri"/>
                <a:cs typeface="Arial" panose="020B0604020202020204" pitchFamily="34" charset="0"/>
              </a:rPr>
            </a:br>
            <a:r>
              <a:rPr lang="en" sz="2400" b="1" dirty="0">
                <a:solidFill>
                  <a:srgbClr val="FFFFFF"/>
                </a:solidFill>
                <a:latin typeface="Arial" panose="020B0604020202020204" pitchFamily="34" charset="0"/>
                <a:ea typeface="Calibri"/>
                <a:cs typeface="Arial" panose="020B0604020202020204" pitchFamily="34" charset="0"/>
                <a:sym typeface="Calibri"/>
              </a:rPr>
              <a:t>Summary of progress to date</a:t>
            </a:r>
            <a:endParaRPr lang="en" sz="2400" b="1" i="0" u="none" strike="noStrike" cap="none" dirty="0">
              <a:solidFill>
                <a:srgbClr val="FFFFFF"/>
              </a:solidFill>
              <a:latin typeface="Arial" panose="020B0604020202020204" pitchFamily="34" charset="0"/>
              <a:ea typeface="Calibri"/>
              <a:cs typeface="Arial" panose="020B0604020202020204" pitchFamily="34" charset="0"/>
            </a:endParaRPr>
          </a:p>
          <a:p>
            <a:pPr marL="0" marR="0" lvl="0" indent="0" algn="ctr" rtl="0">
              <a:lnSpc>
                <a:spcPct val="90000"/>
              </a:lnSpc>
              <a:spcBef>
                <a:spcPts val="0"/>
              </a:spcBef>
              <a:spcAft>
                <a:spcPts val="0"/>
              </a:spcAft>
              <a:buNone/>
            </a:pPr>
            <a:endParaRPr sz="2700" b="0" i="0" u="none" strike="noStrike" cap="none" dirty="0">
              <a:solidFill>
                <a:srgbClr val="FFFFFF"/>
              </a:solidFill>
              <a:latin typeface="Calibri"/>
              <a:ea typeface="Calibri"/>
              <a:cs typeface="Calibri"/>
              <a:sym typeface="Calibri"/>
            </a:endParaRPr>
          </a:p>
          <a:p>
            <a:pPr marL="0" marR="0" lvl="0" indent="0" algn="ctr" rtl="0">
              <a:lnSpc>
                <a:spcPct val="90000"/>
              </a:lnSpc>
              <a:spcBef>
                <a:spcPts val="0"/>
              </a:spcBef>
              <a:spcAft>
                <a:spcPts val="0"/>
              </a:spcAft>
              <a:buNone/>
            </a:pPr>
            <a:endParaRPr sz="2700" b="0" i="0" u="none" strike="noStrike" cap="none" dirty="0">
              <a:solidFill>
                <a:srgbClr val="FFFFFF"/>
              </a:solidFill>
              <a:latin typeface="Calibri"/>
              <a:ea typeface="Calibri"/>
              <a:cs typeface="Calibri"/>
              <a:sym typeface="Calibri"/>
            </a:endParaRPr>
          </a:p>
        </p:txBody>
      </p:sp>
      <p:sp>
        <p:nvSpPr>
          <p:cNvPr id="978" name="Google Shape;978;g2fd5af0ed0b_1_370"/>
          <p:cNvSpPr txBox="1"/>
          <p:nvPr/>
        </p:nvSpPr>
        <p:spPr>
          <a:xfrm>
            <a:off x="2286000" y="2429032"/>
            <a:ext cx="4572000" cy="250200"/>
          </a:xfrm>
          <a:prstGeom prst="rect">
            <a:avLst/>
          </a:prstGeom>
          <a:noFill/>
          <a:ln>
            <a:noFill/>
          </a:ln>
        </p:spPr>
        <p:txBody>
          <a:bodyPr spcFirstLastPara="1" wrap="square" lIns="34300" tIns="17150" rIns="34300" bIns="1715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Times New Roman"/>
                <a:ea typeface="Times New Roman"/>
                <a:cs typeface="Times New Roman"/>
                <a:sym typeface="Times New Roman"/>
              </a:rPr>
              <a:t> </a:t>
            </a:r>
            <a:endParaRPr sz="1400" b="0" i="0" u="none" strike="noStrike" cap="none" dirty="0">
              <a:solidFill>
                <a:srgbClr val="000000"/>
              </a:solidFill>
              <a:latin typeface="Arial"/>
              <a:ea typeface="Arial"/>
              <a:cs typeface="Arial"/>
              <a:sym typeface="Arial"/>
            </a:endParaRPr>
          </a:p>
        </p:txBody>
      </p:sp>
      <p:sp>
        <p:nvSpPr>
          <p:cNvPr id="979" name="Google Shape;979;g2fd5af0ed0b_1_370"/>
          <p:cNvSpPr txBox="1"/>
          <p:nvPr/>
        </p:nvSpPr>
        <p:spPr>
          <a:xfrm>
            <a:off x="2274318" y="758857"/>
            <a:ext cx="6869682" cy="2189071"/>
          </a:xfrm>
          <a:prstGeom prst="rect">
            <a:avLst/>
          </a:prstGeom>
          <a:noFill/>
          <a:ln>
            <a:noFill/>
          </a:ln>
        </p:spPr>
        <p:txBody>
          <a:bodyPr spcFirstLastPara="1" wrap="square" lIns="34300" tIns="17150" rIns="34300" bIns="17150" anchor="t" anchorCtr="0">
            <a:spAutoFit/>
          </a:bodyPr>
          <a:lstStyle/>
          <a:p>
            <a:pPr marL="146050" marR="0" lvl="0" algn="l" rtl="0">
              <a:lnSpc>
                <a:spcPct val="100000"/>
              </a:lnSpc>
              <a:spcBef>
                <a:spcPts val="0"/>
              </a:spcBef>
              <a:spcAft>
                <a:spcPts val="0"/>
              </a:spcAft>
              <a:buClr>
                <a:srgbClr val="000000"/>
              </a:buClr>
              <a:buSzPts val="500"/>
            </a:pPr>
            <a:r>
              <a:rPr lang="en" sz="1800" b="0" i="1" u="none" strike="noStrike" cap="none" dirty="0">
                <a:solidFill>
                  <a:srgbClr val="000000"/>
                </a:solidFill>
                <a:latin typeface="Arial" panose="020B0604020202020204" pitchFamily="34" charset="0"/>
                <a:ea typeface="Calibri"/>
                <a:cs typeface="Arial" panose="020B0604020202020204" pitchFamily="34" charset="0"/>
                <a:sym typeface="Calibri"/>
              </a:rPr>
              <a:t>  </a:t>
            </a:r>
            <a:endParaRPr lang="en-US" sz="500" i="1" dirty="0">
              <a:latin typeface="Arial" panose="020B0604020202020204" pitchFamily="34" charset="0"/>
              <a:cs typeface="Arial" panose="020B0604020202020204" pitchFamily="34" charset="0"/>
            </a:endParaRPr>
          </a:p>
          <a:p>
            <a:pPr marL="146050">
              <a:spcBef>
                <a:spcPts val="1200"/>
              </a:spcBef>
              <a:buSzPts val="500"/>
            </a:pPr>
            <a:r>
              <a:rPr lang="en" sz="1800" i="1" dirty="0">
                <a:solidFill>
                  <a:srgbClr val="FF0000"/>
                </a:solidFill>
                <a:latin typeface="Arial" panose="020B0604020202020204" pitchFamily="34" charset="0"/>
                <a:ea typeface="Calibri"/>
                <a:cs typeface="Arial" panose="020B0604020202020204" pitchFamily="34" charset="0"/>
              </a:rPr>
              <a:t>//  </a:t>
            </a:r>
            <a:r>
              <a:rPr lang="en-US" sz="2000" b="1" i="1" dirty="0">
                <a:solidFill>
                  <a:srgbClr val="FF0000"/>
                </a:solidFill>
                <a:latin typeface="Arial" panose="020B0604020202020204" pitchFamily="34" charset="0"/>
                <a:ea typeface="Calibri"/>
                <a:cs typeface="Arial" panose="020B0604020202020204" pitchFamily="34" charset="0"/>
              </a:rPr>
              <a:t>Customize this slide:  </a:t>
            </a:r>
            <a:r>
              <a:rPr lang="en" sz="1800" i="1" dirty="0">
                <a:solidFill>
                  <a:srgbClr val="FF0000"/>
                </a:solidFill>
                <a:latin typeface="Arial" panose="020B0604020202020204" pitchFamily="34" charset="0"/>
                <a:ea typeface="Calibri"/>
                <a:cs typeface="Arial" panose="020B0604020202020204" pitchFamily="34" charset="0"/>
              </a:rPr>
              <a:t>replace with a summary of what has been done in your country to date to lay the foundation for what's next  i.e. relevant trainings, activities etc. // </a:t>
            </a:r>
            <a:endParaRPr lang="en" sz="1800" b="0" i="1" u="none" strike="noStrike" cap="none" dirty="0">
              <a:solidFill>
                <a:srgbClr val="FF0000"/>
              </a:solidFill>
              <a:latin typeface="Arial" panose="020B0604020202020204" pitchFamily="34" charset="0"/>
              <a:ea typeface="Calibri"/>
              <a:cs typeface="Arial" panose="020B0604020202020204" pitchFamily="34" charset="0"/>
            </a:endParaRPr>
          </a:p>
          <a:p>
            <a:pPr marL="457200" marR="0" lvl="0" indent="-279400" algn="l" rtl="0">
              <a:lnSpc>
                <a:spcPct val="100000"/>
              </a:lnSpc>
              <a:spcBef>
                <a:spcPts val="1200"/>
              </a:spcBef>
              <a:spcAft>
                <a:spcPts val="0"/>
              </a:spcAft>
              <a:buClr>
                <a:srgbClr val="000000"/>
              </a:buClr>
              <a:buSzPts val="500"/>
              <a:buFont typeface="Arial"/>
              <a:buNone/>
            </a:pPr>
            <a:endParaRPr sz="1800" b="0" i="0" u="none" strike="noStrike" cap="none" dirty="0">
              <a:solidFill>
                <a:srgbClr val="000000"/>
              </a:solidFill>
              <a:latin typeface="Calibri"/>
              <a:ea typeface="Calibri"/>
              <a:cs typeface="Calibri"/>
              <a:sym typeface="Calibri"/>
            </a:endParaRPr>
          </a:p>
          <a:p>
            <a:pPr marL="457200" indent="-279400">
              <a:spcBef>
                <a:spcPts val="1200"/>
              </a:spcBef>
              <a:buSzPts val="500"/>
            </a:pPr>
            <a:endParaRPr lang="en-US" sz="1800" dirty="0">
              <a:latin typeface="Calibri"/>
              <a:ea typeface="Calibri"/>
              <a:cs typeface="Calibri"/>
            </a:endParaRPr>
          </a:p>
        </p:txBody>
      </p:sp>
    </p:spTree>
    <p:extLst>
      <p:ext uri="{BB962C8B-B14F-4D97-AF65-F5344CB8AC3E}">
        <p14:creationId xmlns:p14="http://schemas.microsoft.com/office/powerpoint/2010/main" val="2129044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3" name="Title 2">
            <a:extLst>
              <a:ext uri="{FF2B5EF4-FFF2-40B4-BE49-F238E27FC236}">
                <a16:creationId xmlns:a16="http://schemas.microsoft.com/office/drawing/2014/main" id="{F5E7C8BF-1F64-7962-654C-5E2A3A2D2E5A}"/>
              </a:ext>
            </a:extLst>
          </p:cNvPr>
          <p:cNvSpPr>
            <a:spLocks noGrp="1"/>
          </p:cNvSpPr>
          <p:nvPr>
            <p:ph type="title"/>
          </p:nvPr>
        </p:nvSpPr>
        <p:spPr/>
        <p:txBody>
          <a:bodyPr>
            <a:normAutofit/>
          </a:bodyPr>
          <a:lstStyle/>
          <a:p>
            <a:r>
              <a:rPr lang="en" sz="4000" dirty="0">
                <a:ea typeface="Calibri"/>
                <a:sym typeface="Calibri"/>
              </a:rPr>
              <a:t>Rapid ISHO Assessment </a:t>
            </a:r>
            <a:br>
              <a:rPr lang="en" b="1" dirty="0">
                <a:latin typeface="Calibri"/>
                <a:ea typeface="Calibri"/>
                <a:cs typeface="Calibri"/>
              </a:rPr>
            </a:br>
            <a:endParaRPr lang="en-US" dirty="0"/>
          </a:p>
        </p:txBody>
      </p:sp>
      <p:sp>
        <p:nvSpPr>
          <p:cNvPr id="2" name="Text Placeholder 1">
            <a:extLst>
              <a:ext uri="{FF2B5EF4-FFF2-40B4-BE49-F238E27FC236}">
                <a16:creationId xmlns:a16="http://schemas.microsoft.com/office/drawing/2014/main" id="{CA8C40BC-9D28-F6BB-A849-D97FEF4774B8}"/>
              </a:ext>
            </a:extLst>
          </p:cNvPr>
          <p:cNvSpPr>
            <a:spLocks noGrp="1"/>
          </p:cNvSpPr>
          <p:nvPr>
            <p:ph type="body" idx="1"/>
          </p:nvPr>
        </p:nvSpPr>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61D9F-609C-0E0C-9957-D8AD40D27B30}"/>
              </a:ext>
            </a:extLst>
          </p:cNvPr>
          <p:cNvSpPr>
            <a:spLocks noGrp="1"/>
          </p:cNvSpPr>
          <p:nvPr>
            <p:ph type="title" idx="4294967295"/>
          </p:nvPr>
        </p:nvSpPr>
        <p:spPr>
          <a:xfrm>
            <a:off x="352068" y="343096"/>
            <a:ext cx="7562850" cy="1169987"/>
          </a:xfrm>
        </p:spPr>
        <p:txBody>
          <a:bodyPr/>
          <a:lstStyle/>
          <a:p>
            <a:r>
              <a:rPr lang="en-US" dirty="0"/>
              <a:t>Who are the different stakeholders you need in the room?</a:t>
            </a:r>
          </a:p>
        </p:txBody>
      </p:sp>
      <p:sp>
        <p:nvSpPr>
          <p:cNvPr id="4" name="Text Placeholder 3">
            <a:extLst>
              <a:ext uri="{FF2B5EF4-FFF2-40B4-BE49-F238E27FC236}">
                <a16:creationId xmlns:a16="http://schemas.microsoft.com/office/drawing/2014/main" id="{77F91A9B-68F2-AA9A-8FEC-832986085647}"/>
              </a:ext>
            </a:extLst>
          </p:cNvPr>
          <p:cNvSpPr>
            <a:spLocks noGrp="1"/>
          </p:cNvSpPr>
          <p:nvPr>
            <p:ph idx="4294967295"/>
          </p:nvPr>
        </p:nvSpPr>
        <p:spPr>
          <a:xfrm>
            <a:off x="352068" y="1703583"/>
            <a:ext cx="7562850" cy="2752725"/>
          </a:xfrm>
        </p:spPr>
        <p:txBody>
          <a:bodyPr>
            <a:normAutofit/>
          </a:bodyPr>
          <a:lstStyle/>
          <a:p>
            <a:r>
              <a:rPr lang="en-US" sz="1800" dirty="0">
                <a:latin typeface="+mj-lt"/>
              </a:rPr>
              <a:t>MOH, Ministry of IT, Ministry of Communications, Ministry of Infrastructure, Ministry of Finance, educational institutions.</a:t>
            </a:r>
          </a:p>
          <a:p>
            <a:r>
              <a:rPr lang="en-US" sz="1800" dirty="0">
                <a:latin typeface="+mj-lt"/>
              </a:rPr>
              <a:t>Brainstorm which other stakeholders are required for your context.   </a:t>
            </a:r>
          </a:p>
        </p:txBody>
      </p:sp>
    </p:spTree>
    <p:extLst>
      <p:ext uri="{BB962C8B-B14F-4D97-AF65-F5344CB8AC3E}">
        <p14:creationId xmlns:p14="http://schemas.microsoft.com/office/powerpoint/2010/main" val="29322979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g2fd5af0ed0b_1_254"/>
          <p:cNvSpPr txBox="1"/>
          <p:nvPr/>
        </p:nvSpPr>
        <p:spPr>
          <a:xfrm>
            <a:off x="-725672" y="3787533"/>
            <a:ext cx="34200" cy="234600"/>
          </a:xfrm>
          <a:prstGeom prst="rect">
            <a:avLst/>
          </a:prstGeom>
          <a:noFill/>
          <a:ln>
            <a:noFill/>
          </a:ln>
        </p:spPr>
        <p:txBody>
          <a:bodyPr spcFirstLastPara="1" wrap="square" lIns="34300" tIns="17150" rIns="34300" bIns="17150" anchor="t" anchorCtr="0">
            <a:sp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Libre Baskerville"/>
              <a:ea typeface="Libre Baskerville"/>
              <a:cs typeface="Libre Baskerville"/>
              <a:sym typeface="Libre Baskerville"/>
            </a:endParaRPr>
          </a:p>
        </p:txBody>
      </p:sp>
      <p:grpSp>
        <p:nvGrpSpPr>
          <p:cNvPr id="798" name="Google Shape;798;g2fd5af0ed0b_1_254"/>
          <p:cNvGrpSpPr/>
          <p:nvPr/>
        </p:nvGrpSpPr>
        <p:grpSpPr>
          <a:xfrm>
            <a:off x="887416" y="1139470"/>
            <a:ext cx="7081140" cy="3462416"/>
            <a:chOff x="-875286" y="7259"/>
            <a:chExt cx="18878007" cy="9233108"/>
          </a:xfrm>
        </p:grpSpPr>
        <p:sp>
          <p:nvSpPr>
            <p:cNvPr id="799" name="Google Shape;799;g2fd5af0ed0b_1_254"/>
            <p:cNvSpPr/>
            <p:nvPr/>
          </p:nvSpPr>
          <p:spPr>
            <a:xfrm>
              <a:off x="4442917" y="4433167"/>
              <a:ext cx="8846100" cy="4807200"/>
            </a:xfrm>
            <a:prstGeom prst="ellipse">
              <a:avLst/>
            </a:prstGeom>
            <a:solidFill>
              <a:schemeClr val="accent4"/>
            </a:solidFill>
            <a:ln w="25400" cap="flat" cmpd="sng">
              <a:solidFill>
                <a:schemeClr val="lt1"/>
              </a:solidFill>
              <a:prstDash val="solid"/>
              <a:round/>
              <a:headEnd type="none" w="sm" len="sm"/>
              <a:tailEnd type="none" w="sm" len="sm"/>
            </a:ln>
          </p:spPr>
          <p:txBody>
            <a:bodyPr spcFirstLastPara="1" wrap="square" lIns="34300" tIns="34300" rIns="34300" bIns="34300" anchor="ctr" anchorCtr="0">
              <a:noAutofit/>
            </a:bodyPr>
            <a:lstStyle/>
            <a:p>
              <a:pPr marL="0" lvl="0" indent="0" algn="l" rtl="0">
                <a:spcBef>
                  <a:spcPts val="0"/>
                </a:spcBef>
                <a:spcAft>
                  <a:spcPts val="0"/>
                </a:spcAft>
                <a:buNone/>
              </a:pPr>
              <a:endParaRPr dirty="0"/>
            </a:p>
          </p:txBody>
        </p:sp>
        <p:sp>
          <p:nvSpPr>
            <p:cNvPr id="800" name="Google Shape;800;g2fd5af0ed0b_1_254"/>
            <p:cNvSpPr txBox="1"/>
            <p:nvPr/>
          </p:nvSpPr>
          <p:spPr>
            <a:xfrm>
              <a:off x="5738407" y="5137167"/>
              <a:ext cx="6255300" cy="3399300"/>
            </a:xfrm>
            <a:prstGeom prst="rect">
              <a:avLst/>
            </a:prstGeom>
            <a:noFill/>
            <a:ln>
              <a:noFill/>
            </a:ln>
          </p:spPr>
          <p:txBody>
            <a:bodyPr spcFirstLastPara="1" wrap="square" lIns="15225" tIns="15225" rIns="15225" bIns="152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chemeClr val="lt1"/>
                  </a:solidFill>
                  <a:latin typeface="Helvetica Neue"/>
                  <a:ea typeface="Helvetica Neue"/>
                  <a:cs typeface="Helvetica Neue"/>
                  <a:sym typeface="Helvetica Neue"/>
                </a:rPr>
                <a:t>ISHO Assessment Tool</a:t>
              </a:r>
              <a:endParaRPr sz="500" dirty="0"/>
            </a:p>
          </p:txBody>
        </p:sp>
        <p:sp>
          <p:nvSpPr>
            <p:cNvPr id="801" name="Google Shape;801;g2fd5af0ed0b_1_254"/>
            <p:cNvSpPr/>
            <p:nvPr/>
          </p:nvSpPr>
          <p:spPr>
            <a:xfrm rot="-7234042">
              <a:off x="3026460" y="3282124"/>
              <a:ext cx="3175492" cy="1097447"/>
            </a:xfrm>
            <a:prstGeom prst="leftArrow">
              <a:avLst>
                <a:gd name="adj1" fmla="val 60000"/>
                <a:gd name="adj2" fmla="val 50000"/>
              </a:avLst>
            </a:prstGeom>
            <a:solidFill>
              <a:schemeClr val="accent3"/>
            </a:solidFill>
            <a:ln>
              <a:noFill/>
            </a:ln>
          </p:spPr>
          <p:txBody>
            <a:bodyPr spcFirstLastPara="1" wrap="square" lIns="34300" tIns="34300" rIns="34300" bIns="34300" anchor="ctr" anchorCtr="0">
              <a:noAutofit/>
            </a:bodyPr>
            <a:lstStyle/>
            <a:p>
              <a:pPr marL="0" lvl="0" indent="0" algn="l" rtl="0">
                <a:spcBef>
                  <a:spcPts val="0"/>
                </a:spcBef>
                <a:spcAft>
                  <a:spcPts val="0"/>
                </a:spcAft>
                <a:buNone/>
              </a:pPr>
              <a:endParaRPr dirty="0"/>
            </a:p>
          </p:txBody>
        </p:sp>
        <p:sp>
          <p:nvSpPr>
            <p:cNvPr id="802" name="Google Shape;802;g2fd5af0ed0b_1_254"/>
            <p:cNvSpPr/>
            <p:nvPr/>
          </p:nvSpPr>
          <p:spPr>
            <a:xfrm>
              <a:off x="-875286" y="55419"/>
              <a:ext cx="6962100" cy="3479100"/>
            </a:xfrm>
            <a:prstGeom prst="roundRect">
              <a:avLst>
                <a:gd name="adj" fmla="val 10000"/>
              </a:avLst>
            </a:prstGeom>
            <a:solidFill>
              <a:schemeClr val="accent3"/>
            </a:solidFill>
            <a:ln w="25400" cap="flat" cmpd="sng">
              <a:solidFill>
                <a:schemeClr val="lt1"/>
              </a:solidFill>
              <a:prstDash val="solid"/>
              <a:round/>
              <a:headEnd type="none" w="sm" len="sm"/>
              <a:tailEnd type="none" w="sm" len="sm"/>
            </a:ln>
          </p:spPr>
          <p:txBody>
            <a:bodyPr spcFirstLastPara="1" wrap="square" lIns="34300" tIns="34300" rIns="34300" bIns="34300" anchor="ctr" anchorCtr="0">
              <a:noAutofit/>
            </a:bodyPr>
            <a:lstStyle/>
            <a:p>
              <a:pPr marL="0" lvl="0" indent="0" algn="l" rtl="0">
                <a:spcBef>
                  <a:spcPts val="0"/>
                </a:spcBef>
                <a:spcAft>
                  <a:spcPts val="0"/>
                </a:spcAft>
                <a:buNone/>
              </a:pPr>
              <a:endParaRPr dirty="0"/>
            </a:p>
          </p:txBody>
        </p:sp>
        <p:sp>
          <p:nvSpPr>
            <p:cNvPr id="803" name="Google Shape;803;g2fd5af0ed0b_1_254"/>
            <p:cNvSpPr txBox="1"/>
            <p:nvPr/>
          </p:nvSpPr>
          <p:spPr>
            <a:xfrm>
              <a:off x="-773390" y="157315"/>
              <a:ext cx="6758400" cy="3275100"/>
            </a:xfrm>
            <a:prstGeom prst="rect">
              <a:avLst/>
            </a:prstGeom>
            <a:noFill/>
            <a:ln>
              <a:noFill/>
            </a:ln>
          </p:spPr>
          <p:txBody>
            <a:bodyPr spcFirstLastPara="1" wrap="square" lIns="45000" tIns="45000" rIns="45000" bIns="450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chemeClr val="lt1"/>
                  </a:solidFill>
                  <a:latin typeface="Helvetica Neue"/>
                  <a:ea typeface="Helvetica Neue"/>
                  <a:cs typeface="Helvetica Neue"/>
                  <a:sym typeface="Helvetica Neue"/>
                </a:rPr>
                <a:t>Public Health Informatics Competencies</a:t>
              </a:r>
              <a:endParaRPr sz="500" dirty="0"/>
            </a:p>
          </p:txBody>
        </p:sp>
        <p:sp>
          <p:nvSpPr>
            <p:cNvPr id="804" name="Google Shape;804;g2fd5af0ed0b_1_254"/>
            <p:cNvSpPr/>
            <p:nvPr/>
          </p:nvSpPr>
          <p:spPr>
            <a:xfrm rot="-2993709">
              <a:off x="11367822" y="2890711"/>
              <a:ext cx="4213674" cy="1192489"/>
            </a:xfrm>
            <a:prstGeom prst="leftArrow">
              <a:avLst>
                <a:gd name="adj1" fmla="val 60000"/>
                <a:gd name="adj2" fmla="val 50000"/>
              </a:avLst>
            </a:prstGeom>
            <a:solidFill>
              <a:schemeClr val="accent1"/>
            </a:solidFill>
            <a:ln>
              <a:noFill/>
            </a:ln>
          </p:spPr>
          <p:txBody>
            <a:bodyPr spcFirstLastPara="1" wrap="square" lIns="34300" tIns="34300" rIns="34300" bIns="34300" anchor="ctr" anchorCtr="0">
              <a:noAutofit/>
            </a:bodyPr>
            <a:lstStyle/>
            <a:p>
              <a:pPr marL="0" lvl="0" indent="0" algn="l" rtl="0">
                <a:spcBef>
                  <a:spcPts val="0"/>
                </a:spcBef>
                <a:spcAft>
                  <a:spcPts val="0"/>
                </a:spcAft>
                <a:buNone/>
              </a:pPr>
              <a:endParaRPr dirty="0"/>
            </a:p>
          </p:txBody>
        </p:sp>
        <p:sp>
          <p:nvSpPr>
            <p:cNvPr id="805" name="Google Shape;805;g2fd5af0ed0b_1_254"/>
            <p:cNvSpPr/>
            <p:nvPr/>
          </p:nvSpPr>
          <p:spPr>
            <a:xfrm>
              <a:off x="10713621" y="7259"/>
              <a:ext cx="7289100" cy="34293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34300" tIns="34300" rIns="34300" bIns="34300" anchor="ctr" anchorCtr="0">
              <a:noAutofit/>
            </a:bodyPr>
            <a:lstStyle/>
            <a:p>
              <a:pPr marL="0" lvl="0" indent="0" algn="l" rtl="0">
                <a:spcBef>
                  <a:spcPts val="0"/>
                </a:spcBef>
                <a:spcAft>
                  <a:spcPts val="0"/>
                </a:spcAft>
                <a:buNone/>
              </a:pPr>
              <a:endParaRPr dirty="0"/>
            </a:p>
          </p:txBody>
        </p:sp>
        <p:sp>
          <p:nvSpPr>
            <p:cNvPr id="806" name="Google Shape;806;g2fd5af0ed0b_1_254"/>
            <p:cNvSpPr txBox="1"/>
            <p:nvPr/>
          </p:nvSpPr>
          <p:spPr>
            <a:xfrm>
              <a:off x="10814059" y="107697"/>
              <a:ext cx="7088100" cy="3228300"/>
            </a:xfrm>
            <a:prstGeom prst="rect">
              <a:avLst/>
            </a:prstGeom>
            <a:noFill/>
            <a:ln>
              <a:noFill/>
            </a:ln>
          </p:spPr>
          <p:txBody>
            <a:bodyPr spcFirstLastPara="1" wrap="square" lIns="45725" tIns="45725" rIns="45725" bIns="457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chemeClr val="lt1"/>
                  </a:solidFill>
                  <a:latin typeface="Helvetica Neue"/>
                  <a:ea typeface="Helvetica Neue"/>
                  <a:cs typeface="Helvetica Neue"/>
                  <a:sym typeface="Helvetica Neue"/>
                </a:rPr>
                <a:t>Capability Maturity Model</a:t>
              </a:r>
              <a:endParaRPr sz="500" dirty="0"/>
            </a:p>
          </p:txBody>
        </p:sp>
      </p:grpSp>
      <p:sp>
        <p:nvSpPr>
          <p:cNvPr id="807" name="Google Shape;807;g2fd5af0ed0b_1_254"/>
          <p:cNvSpPr txBox="1"/>
          <p:nvPr/>
        </p:nvSpPr>
        <p:spPr>
          <a:xfrm>
            <a:off x="324529" y="369937"/>
            <a:ext cx="8494800" cy="515400"/>
          </a:xfrm>
          <a:prstGeom prst="rect">
            <a:avLst/>
          </a:prstGeom>
          <a:noFill/>
          <a:ln>
            <a:noFill/>
          </a:ln>
        </p:spPr>
        <p:txBody>
          <a:bodyPr spcFirstLastPara="1" wrap="square" lIns="34300" tIns="17150" rIns="34300" bIns="17150" anchor="ctr" anchorCtr="0">
            <a:noAutofit/>
          </a:bodyPr>
          <a:lstStyle/>
          <a:p>
            <a:pPr marL="0" marR="0" lvl="0" indent="0" rtl="0">
              <a:lnSpc>
                <a:spcPct val="100000"/>
              </a:lnSpc>
              <a:spcBef>
                <a:spcPts val="0"/>
              </a:spcBef>
              <a:spcAft>
                <a:spcPts val="0"/>
              </a:spcAft>
              <a:buClr>
                <a:srgbClr val="000000"/>
              </a:buClr>
              <a:buSzPts val="2500"/>
              <a:buFont typeface="Arial"/>
              <a:buNone/>
            </a:pPr>
            <a:r>
              <a:rPr lang="en" sz="2800" i="0" u="none" strike="noStrike" cap="none" dirty="0">
                <a:solidFill>
                  <a:schemeClr val="tx1"/>
                </a:solidFill>
                <a:latin typeface="Arial" panose="020B0604020202020204" pitchFamily="34" charset="0"/>
                <a:ea typeface="Helvetica Neue"/>
                <a:cs typeface="Arial" panose="020B0604020202020204" pitchFamily="34" charset="0"/>
                <a:sym typeface="Helvetica Neue"/>
              </a:rPr>
              <a:t>ISHO Assessment Tool</a:t>
            </a:r>
            <a:endParaRPr sz="2800" i="0" u="none" strike="noStrike" cap="none" dirty="0">
              <a:solidFill>
                <a:schemeClr val="tx1"/>
              </a:solidFill>
              <a:latin typeface="Arial" panose="020B0604020202020204" pitchFamily="34" charset="0"/>
              <a:cs typeface="Arial" panose="020B0604020202020204" pitchFamily="34" charset="0"/>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
          <p:cNvSpPr txBox="1">
            <a:spLocks noGrp="1"/>
          </p:cNvSpPr>
          <p:nvPr>
            <p:ph type="title"/>
          </p:nvPr>
        </p:nvSpPr>
        <p:spPr>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2100"/>
              <a:buFont typeface="Calibri"/>
              <a:buNone/>
            </a:pPr>
            <a:r>
              <a:rPr lang="en-US" sz="4400" dirty="0">
                <a:latin typeface="Arial"/>
                <a:ea typeface="Arial"/>
                <a:cs typeface="Arial"/>
                <a:sym typeface="Arial"/>
              </a:rPr>
              <a:t>Opening Remarks</a:t>
            </a:r>
          </a:p>
        </p:txBody>
      </p:sp>
      <p:sp>
        <p:nvSpPr>
          <p:cNvPr id="406" name="Google Shape;406;p2"/>
          <p:cNvSpPr txBox="1">
            <a:spLocks noGrp="1"/>
          </p:cNvSpPr>
          <p:nvPr>
            <p:ph type="body" idx="1"/>
          </p:nvPr>
        </p:nvSpPr>
        <p:spPr>
          <a:xfrm>
            <a:off x="623888" y="2571750"/>
            <a:ext cx="7886700" cy="1125140"/>
          </a:xfrm>
          <a:prstGeom prst="rect">
            <a:avLst/>
          </a:prstGeom>
          <a:noFill/>
          <a:ln>
            <a:noFill/>
          </a:ln>
        </p:spPr>
        <p:txBody>
          <a:bodyPr spcFirstLastPara="1" wrap="square" lIns="68575" tIns="34275" rIns="68575" bIns="34275" anchor="t" anchorCtr="0">
            <a:normAutofit/>
          </a:bodyPr>
          <a:lstStyle/>
          <a:p>
            <a:pPr marL="0" indent="0" algn="l">
              <a:lnSpc>
                <a:spcPct val="150000"/>
              </a:lnSpc>
              <a:spcBef>
                <a:spcPts val="0"/>
              </a:spcBef>
            </a:pPr>
            <a:r>
              <a:rPr lang="en" sz="1600" dirty="0">
                <a:solidFill>
                  <a:srgbClr val="FF0000"/>
                </a:solidFill>
                <a:latin typeface="Arial"/>
                <a:cs typeface="Arial"/>
                <a:sym typeface="Arial"/>
              </a:rPr>
              <a:t>//  Add names of the people who will be making the opening remarks //</a:t>
            </a:r>
            <a:r>
              <a:rPr lang="en" sz="1600" dirty="0">
                <a:latin typeface="Arial"/>
                <a:cs typeface="Arial"/>
                <a:sym typeface="Arial"/>
              </a:rPr>
              <a:t>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pic>
        <p:nvPicPr>
          <p:cNvPr id="814" name="Google Shape;814;g2fd5af0ed0b_1_268"/>
          <p:cNvPicPr preferRelativeResize="0"/>
          <p:nvPr/>
        </p:nvPicPr>
        <p:blipFill rotWithShape="1">
          <a:blip r:embed="rId3">
            <a:alphaModFix/>
          </a:blip>
          <a:srcRect/>
          <a:stretch/>
        </p:blipFill>
        <p:spPr>
          <a:xfrm>
            <a:off x="951978" y="771361"/>
            <a:ext cx="6248269" cy="3617024"/>
          </a:xfrm>
          <a:prstGeom prst="rect">
            <a:avLst/>
          </a:prstGeom>
          <a:solidFill>
            <a:schemeClr val="lt1"/>
          </a:solidFill>
          <a:ln w="25400" cap="flat" cmpd="sng">
            <a:solidFill>
              <a:schemeClr val="accent1"/>
            </a:solidFill>
            <a:prstDash val="solid"/>
            <a:round/>
            <a:headEnd type="none" w="sm" len="sm"/>
            <a:tailEnd type="none" w="sm" len="sm"/>
          </a:ln>
        </p:spPr>
      </p:pic>
      <p:pic>
        <p:nvPicPr>
          <p:cNvPr id="815" name="Google Shape;815;g2fd5af0ed0b_1_268"/>
          <p:cNvPicPr preferRelativeResize="0"/>
          <p:nvPr/>
        </p:nvPicPr>
        <p:blipFill rotWithShape="1">
          <a:blip r:embed="rId4">
            <a:alphaModFix/>
          </a:blip>
          <a:srcRect/>
          <a:stretch/>
        </p:blipFill>
        <p:spPr>
          <a:xfrm>
            <a:off x="2954574" y="825000"/>
            <a:ext cx="1199415" cy="3493499"/>
          </a:xfrm>
          <a:prstGeom prst="rect">
            <a:avLst/>
          </a:prstGeom>
          <a:noFill/>
          <a:ln>
            <a:noFill/>
          </a:ln>
        </p:spPr>
      </p:pic>
      <p:sp>
        <p:nvSpPr>
          <p:cNvPr id="816" name="Google Shape;816;g2fd5af0ed0b_1_268"/>
          <p:cNvSpPr txBox="1"/>
          <p:nvPr/>
        </p:nvSpPr>
        <p:spPr>
          <a:xfrm>
            <a:off x="49711" y="4810878"/>
            <a:ext cx="8861844" cy="280856"/>
          </a:xfrm>
          <a:prstGeom prst="rect">
            <a:avLst/>
          </a:prstGeom>
          <a:noFill/>
          <a:ln>
            <a:noFill/>
          </a:ln>
        </p:spPr>
        <p:txBody>
          <a:bodyPr spcFirstLastPara="1" wrap="square" lIns="34300" tIns="17150" rIns="34300" bIns="17150" anchor="t" anchorCtr="0">
            <a:spAutoFit/>
          </a:bodyPr>
          <a:lstStyle/>
          <a:p>
            <a:pPr marL="0" marR="0" lvl="0" indent="0" rtl="0">
              <a:lnSpc>
                <a:spcPct val="100000"/>
              </a:lnSpc>
              <a:spcBef>
                <a:spcPts val="0"/>
              </a:spcBef>
              <a:spcAft>
                <a:spcPts val="0"/>
              </a:spcAft>
              <a:buClr>
                <a:srgbClr val="000000"/>
              </a:buClr>
              <a:buSzPts val="1500"/>
              <a:buFont typeface="Arial"/>
              <a:buNone/>
            </a:pPr>
            <a:r>
              <a:rPr lang="en" sz="800" i="0" u="none" strike="noStrike" cap="none" dirty="0">
                <a:solidFill>
                  <a:schemeClr val="tx1"/>
                </a:solidFill>
                <a:latin typeface="Arial" panose="020B0604020202020204" pitchFamily="34" charset="0"/>
                <a:ea typeface="Calibri"/>
                <a:cs typeface="Arial" panose="020B0604020202020204" pitchFamily="34" charset="0"/>
                <a:sym typeface="Calibri"/>
              </a:rPr>
              <a:t>Mark Paulk, William Curtis, Mary Beth Chrissis, &amp; Charles Weber. Capability Maturity Model for Software (Version 1.1) (CMU/SEI-93-TR-024). Pittsburgh, PA: Software Engineering Institute, Carnegie Mellon University, 1993.</a:t>
            </a:r>
            <a:endParaRPr sz="800" i="0" u="none" strike="noStrike" cap="none" dirty="0">
              <a:solidFill>
                <a:schemeClr val="tx1"/>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g2fd5af0ed0b_1_276"/>
          <p:cNvSpPr txBox="1"/>
          <p:nvPr/>
        </p:nvSpPr>
        <p:spPr>
          <a:xfrm>
            <a:off x="348825" y="1585775"/>
            <a:ext cx="5556600" cy="3389700"/>
          </a:xfrm>
          <a:prstGeom prst="rect">
            <a:avLst/>
          </a:prstGeom>
          <a:noFill/>
          <a:ln>
            <a:noFill/>
          </a:ln>
        </p:spPr>
        <p:txBody>
          <a:bodyPr spcFirstLastPara="1" wrap="square" lIns="68550" tIns="34275" rIns="68550" bIns="34275" anchor="ctr" anchorCtr="0">
            <a:normAutofit/>
          </a:bodyPr>
          <a:lstStyle/>
          <a:p>
            <a:pPr marL="177800" marR="0" lvl="0" indent="-38100" algn="l" rtl="0">
              <a:lnSpc>
                <a:spcPct val="90000"/>
              </a:lnSpc>
              <a:spcBef>
                <a:spcPts val="0"/>
              </a:spcBef>
              <a:spcAft>
                <a:spcPts val="0"/>
              </a:spcAft>
              <a:buClr>
                <a:srgbClr val="000000"/>
              </a:buClr>
              <a:buSzPts val="800"/>
              <a:buFont typeface="Arial"/>
              <a:buNone/>
            </a:pPr>
            <a:endParaRPr sz="2100" b="0" i="0" u="none" strike="noStrike" cap="none" dirty="0">
              <a:solidFill>
                <a:srgbClr val="000000"/>
              </a:solidFill>
              <a:latin typeface="Calibri"/>
              <a:ea typeface="Calibri"/>
              <a:cs typeface="Calibri"/>
              <a:sym typeface="Calibri"/>
            </a:endParaRPr>
          </a:p>
        </p:txBody>
      </p:sp>
      <p:sp>
        <p:nvSpPr>
          <p:cNvPr id="822" name="Google Shape;822;g2fd5af0ed0b_1_276"/>
          <p:cNvSpPr/>
          <p:nvPr/>
        </p:nvSpPr>
        <p:spPr>
          <a:xfrm>
            <a:off x="0" y="-516"/>
            <a:ext cx="1989000" cy="5142300"/>
          </a:xfrm>
          <a:prstGeom prst="rect">
            <a:avLst/>
          </a:prstGeom>
          <a:solidFill>
            <a:srgbClr val="1B3055"/>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a:ea typeface="Calibri"/>
              <a:cs typeface="Calibri"/>
              <a:sym typeface="Calibri"/>
            </a:endParaRPr>
          </a:p>
        </p:txBody>
      </p:sp>
      <p:sp>
        <p:nvSpPr>
          <p:cNvPr id="823" name="Google Shape;823;g2fd5af0ed0b_1_276"/>
          <p:cNvSpPr txBox="1"/>
          <p:nvPr/>
        </p:nvSpPr>
        <p:spPr>
          <a:xfrm>
            <a:off x="5925" y="1038927"/>
            <a:ext cx="2062800" cy="4483500"/>
          </a:xfrm>
          <a:prstGeom prst="rect">
            <a:avLst/>
          </a:prstGeom>
          <a:noFill/>
          <a:ln>
            <a:noFill/>
          </a:ln>
        </p:spPr>
        <p:txBody>
          <a:bodyPr spcFirstLastPara="1" wrap="square" lIns="68550" tIns="34275" rIns="68550" bIns="34275" anchor="t" anchorCtr="0">
            <a:normAutofit/>
          </a:bodyPr>
          <a:lstStyle/>
          <a:p>
            <a:pPr marL="0" marR="0" lvl="0" indent="0" algn="ctr" rtl="0">
              <a:lnSpc>
                <a:spcPct val="90000"/>
              </a:lnSpc>
              <a:spcBef>
                <a:spcPts val="0"/>
              </a:spcBef>
              <a:spcAft>
                <a:spcPts val="0"/>
              </a:spcAft>
              <a:buClr>
                <a:srgbClr val="FFFFFF"/>
              </a:buClr>
              <a:buSzPts val="800"/>
              <a:buFont typeface="Arial"/>
              <a:buNone/>
            </a:pPr>
            <a:br>
              <a:rPr lang="en" sz="2000" b="0" i="0" u="none" strike="noStrike" cap="none" dirty="0">
                <a:solidFill>
                  <a:srgbClr val="FFFFFF"/>
                </a:solidFill>
                <a:latin typeface="+mj-lt"/>
                <a:ea typeface="Calibri"/>
                <a:cs typeface="Calibri"/>
                <a:sym typeface="Calibri"/>
              </a:rPr>
            </a:br>
            <a:r>
              <a:rPr lang="en" sz="2400" b="0" i="0" u="none" strike="noStrike" cap="none" dirty="0">
                <a:solidFill>
                  <a:srgbClr val="FFFFFF"/>
                </a:solidFill>
                <a:latin typeface="+mj-lt"/>
                <a:ea typeface="Calibri"/>
                <a:cs typeface="Calibri"/>
                <a:sym typeface="Calibri"/>
              </a:rPr>
              <a:t> Conducting ISHO assessments</a:t>
            </a:r>
            <a:endParaRPr sz="2000" b="0" i="0" u="none" strike="noStrike" cap="none" dirty="0">
              <a:solidFill>
                <a:srgbClr val="FFFFFF"/>
              </a:solidFill>
              <a:latin typeface="+mj-lt"/>
              <a:ea typeface="Calibri"/>
              <a:cs typeface="Calibri"/>
              <a:sym typeface="Calibri"/>
            </a:endParaRPr>
          </a:p>
        </p:txBody>
      </p:sp>
      <p:graphicFrame>
        <p:nvGraphicFramePr>
          <p:cNvPr id="824" name="Google Shape;824;g2fd5af0ed0b_1_276"/>
          <p:cNvGraphicFramePr/>
          <p:nvPr>
            <p:extLst>
              <p:ext uri="{D42A27DB-BD31-4B8C-83A1-F6EECF244321}">
                <p14:modId xmlns:p14="http://schemas.microsoft.com/office/powerpoint/2010/main" val="2293782117"/>
              </p:ext>
            </p:extLst>
          </p:nvPr>
        </p:nvGraphicFramePr>
        <p:xfrm>
          <a:off x="2239869" y="586245"/>
          <a:ext cx="6759170" cy="4389230"/>
        </p:xfrm>
        <a:graphic>
          <a:graphicData uri="http://schemas.openxmlformats.org/drawingml/2006/table">
            <a:tbl>
              <a:tblPr>
                <a:noFill/>
                <a:tableStyleId>{DC28B5BD-FEB0-4D7C-A5EC-D29C0E5D9304}</a:tableStyleId>
              </a:tblPr>
              <a:tblGrid>
                <a:gridCol w="1895966">
                  <a:extLst>
                    <a:ext uri="{9D8B030D-6E8A-4147-A177-3AD203B41FA5}">
                      <a16:colId xmlns:a16="http://schemas.microsoft.com/office/drawing/2014/main" val="20000"/>
                    </a:ext>
                  </a:extLst>
                </a:gridCol>
                <a:gridCol w="2610139">
                  <a:extLst>
                    <a:ext uri="{9D8B030D-6E8A-4147-A177-3AD203B41FA5}">
                      <a16:colId xmlns:a16="http://schemas.microsoft.com/office/drawing/2014/main" val="20001"/>
                    </a:ext>
                  </a:extLst>
                </a:gridCol>
                <a:gridCol w="2253065">
                  <a:extLst>
                    <a:ext uri="{9D8B030D-6E8A-4147-A177-3AD203B41FA5}">
                      <a16:colId xmlns:a16="http://schemas.microsoft.com/office/drawing/2014/main" val="20002"/>
                    </a:ext>
                  </a:extLst>
                </a:gridCol>
              </a:tblGrid>
              <a:tr h="0">
                <a:tc>
                  <a:txBody>
                    <a:bodyPr/>
                    <a:lstStyle/>
                    <a:p>
                      <a:pPr marL="0" marR="0" lvl="0" indent="0" algn="l" rtl="0">
                        <a:lnSpc>
                          <a:spcPct val="100000"/>
                        </a:lnSpc>
                        <a:spcBef>
                          <a:spcPts val="0"/>
                        </a:spcBef>
                        <a:spcAft>
                          <a:spcPts val="0"/>
                        </a:spcAft>
                        <a:buNone/>
                      </a:pPr>
                      <a:endParaRPr sz="1300" b="1"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dirty="0">
                          <a:solidFill>
                            <a:schemeClr val="bg1"/>
                          </a:solidFill>
                        </a:rPr>
                        <a:t>Expedited</a:t>
                      </a:r>
                      <a:endParaRPr sz="500" dirty="0">
                        <a:solidFill>
                          <a:schemeClr val="bg1"/>
                        </a:solidFill>
                      </a:endParaRPr>
                    </a:p>
                  </a:txBody>
                  <a:tcPr marL="91450" marR="91450" marT="45725" marB="45725" anchor="ctr">
                    <a:solidFill>
                      <a:schemeClr val="tx2">
                        <a:lumMod val="90000"/>
                        <a:lumOff val="1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dirty="0">
                          <a:solidFill>
                            <a:schemeClr val="bg1"/>
                          </a:solidFill>
                        </a:rPr>
                        <a:t>In-depth</a:t>
                      </a:r>
                      <a:endParaRPr sz="500" dirty="0">
                        <a:solidFill>
                          <a:schemeClr val="bg1"/>
                        </a:solidFill>
                      </a:endParaRPr>
                    </a:p>
                  </a:txBody>
                  <a:tcPr marL="91450" marR="91450" marT="45725" marB="45725" anchor="ctr">
                    <a:solidFill>
                      <a:schemeClr val="tx2">
                        <a:lumMod val="90000"/>
                        <a:lumOff val="10000"/>
                      </a:schemeClr>
                    </a:solidFill>
                  </a:tcPr>
                </a:tc>
                <a:extLst>
                  <a:ext uri="{0D108BD9-81ED-4DB2-BD59-A6C34878D82A}">
                    <a16:rowId xmlns:a16="http://schemas.microsoft.com/office/drawing/2014/main" val="10000"/>
                  </a:ext>
                </a:extLst>
              </a:tr>
              <a:tr h="273767">
                <a:tc>
                  <a:txBody>
                    <a:bodyPr/>
                    <a:lstStyle/>
                    <a:p>
                      <a:pPr marL="0" marR="0" lvl="0" indent="0" algn="l" rtl="0">
                        <a:lnSpc>
                          <a:spcPct val="100000"/>
                        </a:lnSpc>
                        <a:spcBef>
                          <a:spcPts val="0"/>
                        </a:spcBef>
                        <a:spcAft>
                          <a:spcPts val="0"/>
                        </a:spcAft>
                        <a:buNone/>
                      </a:pPr>
                      <a:r>
                        <a:rPr lang="en" sz="1300" b="1" u="none" strike="noStrike" cap="none"/>
                        <a:t>Self-Assessment</a:t>
                      </a:r>
                      <a:endParaRPr sz="500" dirty="0"/>
                    </a:p>
                  </a:txBody>
                  <a:tcPr marL="91450" marR="91450" marT="45725" marB="45725" anchor="ctr"/>
                </a:tc>
                <a:tc>
                  <a:txBody>
                    <a:bodyPr/>
                    <a:lstStyle/>
                    <a:p>
                      <a:pPr marL="0" marR="0" lvl="0" indent="0" algn="l" rtl="0">
                        <a:lnSpc>
                          <a:spcPct val="100000"/>
                        </a:lnSpc>
                        <a:spcBef>
                          <a:spcPts val="0"/>
                        </a:spcBef>
                        <a:spcAft>
                          <a:spcPts val="0"/>
                        </a:spcAft>
                        <a:buNone/>
                      </a:pPr>
                      <a:r>
                        <a:rPr lang="en" sz="1300" u="none" strike="noStrike" cap="none"/>
                        <a:t>X</a:t>
                      </a:r>
                      <a:endParaRPr sz="500" dirty="0"/>
                    </a:p>
                  </a:txBody>
                  <a:tcPr marL="91450" marR="91450" marT="45725" marB="45725" anchor="ctr"/>
                </a:tc>
                <a:tc>
                  <a:txBody>
                    <a:bodyPr/>
                    <a:lstStyle/>
                    <a:p>
                      <a:pPr marL="0" marR="0" lvl="0" indent="0" algn="l" rtl="0">
                        <a:lnSpc>
                          <a:spcPct val="100000"/>
                        </a:lnSpc>
                        <a:spcBef>
                          <a:spcPts val="0"/>
                        </a:spcBef>
                        <a:spcAft>
                          <a:spcPts val="0"/>
                        </a:spcAft>
                        <a:buNone/>
                      </a:pPr>
                      <a:r>
                        <a:rPr lang="en" sz="1300" u="none" strike="noStrike" cap="none"/>
                        <a:t>X</a:t>
                      </a:r>
                      <a:endParaRPr sz="500" dirty="0"/>
                    </a:p>
                  </a:txBody>
                  <a:tcPr marL="91450" marR="91450" marT="45725" marB="45725" anchor="ctr"/>
                </a:tc>
                <a:extLst>
                  <a:ext uri="{0D108BD9-81ED-4DB2-BD59-A6C34878D82A}">
                    <a16:rowId xmlns:a16="http://schemas.microsoft.com/office/drawing/2014/main" val="10001"/>
                  </a:ext>
                </a:extLst>
              </a:tr>
              <a:tr h="273767">
                <a:tc>
                  <a:txBody>
                    <a:bodyPr/>
                    <a:lstStyle/>
                    <a:p>
                      <a:pPr marL="0" marR="0" lvl="0" indent="0" algn="l" rtl="0">
                        <a:lnSpc>
                          <a:spcPct val="100000"/>
                        </a:lnSpc>
                        <a:spcBef>
                          <a:spcPts val="0"/>
                        </a:spcBef>
                        <a:spcAft>
                          <a:spcPts val="0"/>
                        </a:spcAft>
                        <a:buNone/>
                      </a:pPr>
                      <a:r>
                        <a:rPr lang="en" sz="1300" b="1" u="none" strike="noStrike" cap="none"/>
                        <a:t>SWOT </a:t>
                      </a:r>
                      <a:endParaRPr lang="en" sz="1300" b="1" u="none" strike="noStrike" cap="none">
                        <a:solidFill>
                          <a:srgbClr val="C00000"/>
                        </a:solidFill>
                      </a:endParaRPr>
                    </a:p>
                  </a:txBody>
                  <a:tcPr marL="91450" marR="91450" marT="45725" marB="45725" anchor="ctr"/>
                </a:tc>
                <a:tc>
                  <a:txBody>
                    <a:bodyPr/>
                    <a:lstStyle/>
                    <a:p>
                      <a:pPr marL="0" marR="0" lvl="0" indent="0" algn="l" rtl="0">
                        <a:lnSpc>
                          <a:spcPct val="100000"/>
                        </a:lnSpc>
                        <a:spcBef>
                          <a:spcPts val="0"/>
                        </a:spcBef>
                        <a:spcAft>
                          <a:spcPts val="0"/>
                        </a:spcAft>
                        <a:buNone/>
                      </a:pPr>
                      <a:r>
                        <a:rPr lang="en" sz="1300" u="none" strike="noStrike" cap="none"/>
                        <a:t>X</a:t>
                      </a:r>
                      <a:endParaRPr sz="500" dirty="0"/>
                    </a:p>
                  </a:txBody>
                  <a:tcPr marL="91450" marR="91450" marT="45725" marB="45725" anchor="ctr"/>
                </a:tc>
                <a:tc>
                  <a:txBody>
                    <a:bodyPr/>
                    <a:lstStyle/>
                    <a:p>
                      <a:pPr marL="0" marR="0" lvl="0" indent="0" algn="l" rtl="0">
                        <a:lnSpc>
                          <a:spcPct val="100000"/>
                        </a:lnSpc>
                        <a:spcBef>
                          <a:spcPts val="0"/>
                        </a:spcBef>
                        <a:spcAft>
                          <a:spcPts val="0"/>
                        </a:spcAft>
                        <a:buNone/>
                      </a:pPr>
                      <a:r>
                        <a:rPr lang="en" sz="1300" u="none" strike="noStrike" cap="none"/>
                        <a:t>X</a:t>
                      </a:r>
                      <a:endParaRPr sz="500" dirty="0"/>
                    </a:p>
                  </a:txBody>
                  <a:tcPr marL="91450" marR="91450" marT="45725" marB="45725" anchor="ctr"/>
                </a:tc>
                <a:extLst>
                  <a:ext uri="{0D108BD9-81ED-4DB2-BD59-A6C34878D82A}">
                    <a16:rowId xmlns:a16="http://schemas.microsoft.com/office/drawing/2014/main" val="10002"/>
                  </a:ext>
                </a:extLst>
              </a:tr>
              <a:tr h="273767">
                <a:tc>
                  <a:txBody>
                    <a:bodyPr/>
                    <a:lstStyle/>
                    <a:p>
                      <a:pPr marL="0" marR="0" lvl="0" indent="0" algn="l" rtl="0">
                        <a:lnSpc>
                          <a:spcPct val="100000"/>
                        </a:lnSpc>
                        <a:spcBef>
                          <a:spcPts val="0"/>
                        </a:spcBef>
                        <a:spcAft>
                          <a:spcPts val="0"/>
                        </a:spcAft>
                        <a:buNone/>
                      </a:pPr>
                      <a:r>
                        <a:rPr lang="en" sz="1300" b="1" u="none" strike="noStrike" cap="none"/>
                        <a:t>Maturity continuum</a:t>
                      </a:r>
                      <a:endParaRPr sz="500" dirty="0"/>
                    </a:p>
                  </a:txBody>
                  <a:tcPr marL="91450" marR="91450" marT="45725" marB="45725" anchor="ctr"/>
                </a:tc>
                <a:tc>
                  <a:txBody>
                    <a:bodyPr/>
                    <a:lstStyle/>
                    <a:p>
                      <a:pPr marL="0" marR="0" lvl="0" indent="0" algn="l" rtl="0">
                        <a:lnSpc>
                          <a:spcPct val="100000"/>
                        </a:lnSpc>
                        <a:spcBef>
                          <a:spcPts val="0"/>
                        </a:spcBef>
                        <a:spcAft>
                          <a:spcPts val="0"/>
                        </a:spcAft>
                        <a:buNone/>
                      </a:pPr>
                      <a:r>
                        <a:rPr lang="en" sz="1300" u="none" strike="noStrike" cap="none"/>
                        <a:t>X</a:t>
                      </a:r>
                      <a:endParaRPr sz="500"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300"/>
                        <a:buFont typeface="Arial"/>
                        <a:buNone/>
                      </a:pPr>
                      <a:r>
                        <a:rPr lang="en" sz="1300" u="none" strike="noStrike" cap="none"/>
                        <a:t>X</a:t>
                      </a:r>
                      <a:endParaRPr sz="500" dirty="0"/>
                    </a:p>
                  </a:txBody>
                  <a:tcPr marL="91450" marR="91450" marT="45725" marB="45725" anchor="ctr"/>
                </a:tc>
                <a:extLst>
                  <a:ext uri="{0D108BD9-81ED-4DB2-BD59-A6C34878D82A}">
                    <a16:rowId xmlns:a16="http://schemas.microsoft.com/office/drawing/2014/main" val="10003"/>
                  </a:ext>
                </a:extLst>
              </a:tr>
              <a:tr h="461075">
                <a:tc>
                  <a:txBody>
                    <a:bodyPr/>
                    <a:lstStyle/>
                    <a:p>
                      <a:pPr marL="0" marR="0" lvl="0" indent="0" algn="l" rtl="0">
                        <a:lnSpc>
                          <a:spcPct val="100000"/>
                        </a:lnSpc>
                        <a:spcBef>
                          <a:spcPts val="0"/>
                        </a:spcBef>
                        <a:spcAft>
                          <a:spcPts val="0"/>
                        </a:spcAft>
                        <a:buNone/>
                      </a:pPr>
                      <a:r>
                        <a:rPr lang="en" sz="1300" b="1" u="none" strike="noStrike" cap="none"/>
                        <a:t>Target</a:t>
                      </a:r>
                      <a:endParaRPr sz="500" dirty="0"/>
                    </a:p>
                  </a:txBody>
                  <a:tcPr marL="91450" marR="91450" marT="45725" marB="45725" anchor="ctr"/>
                </a:tc>
                <a:tc>
                  <a:txBody>
                    <a:bodyPr/>
                    <a:lstStyle/>
                    <a:p>
                      <a:pPr marL="0" marR="0" lvl="0" indent="0" algn="l" rtl="0">
                        <a:lnSpc>
                          <a:spcPct val="100000"/>
                        </a:lnSpc>
                        <a:spcBef>
                          <a:spcPts val="0"/>
                        </a:spcBef>
                        <a:spcAft>
                          <a:spcPts val="0"/>
                        </a:spcAft>
                        <a:buNone/>
                      </a:pPr>
                      <a:r>
                        <a:rPr lang="en" sz="1300" u="none" strike="noStrike" cap="none"/>
                        <a:t>MoH, NPHIs, Province, District, Facility</a:t>
                      </a:r>
                      <a:endParaRPr sz="500"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300"/>
                        <a:buFont typeface="Arial"/>
                        <a:buNone/>
                      </a:pPr>
                      <a:r>
                        <a:rPr lang="en" sz="1300" u="none" strike="noStrike" cap="none"/>
                        <a:t>MoH, NPHIs, Province, District, Facility</a:t>
                      </a:r>
                      <a:endParaRPr sz="500" dirty="0"/>
                    </a:p>
                  </a:txBody>
                  <a:tcPr marL="91450" marR="91450" marT="45725" marB="45725" anchor="ctr"/>
                </a:tc>
                <a:extLst>
                  <a:ext uri="{0D108BD9-81ED-4DB2-BD59-A6C34878D82A}">
                    <a16:rowId xmlns:a16="http://schemas.microsoft.com/office/drawing/2014/main" val="10004"/>
                  </a:ext>
                </a:extLst>
              </a:tr>
              <a:tr h="273767">
                <a:tc>
                  <a:txBody>
                    <a:bodyPr/>
                    <a:lstStyle/>
                    <a:p>
                      <a:pPr marL="0" marR="0" lvl="0" indent="0" algn="l" rtl="0">
                        <a:lnSpc>
                          <a:spcPct val="100000"/>
                        </a:lnSpc>
                        <a:spcBef>
                          <a:spcPts val="0"/>
                        </a:spcBef>
                        <a:spcAft>
                          <a:spcPts val="0"/>
                        </a:spcAft>
                        <a:buNone/>
                      </a:pPr>
                      <a:r>
                        <a:rPr lang="en" sz="1300" b="1" u="none" strike="noStrike" cap="none"/>
                        <a:t>Above-site</a:t>
                      </a:r>
                      <a:endParaRPr sz="500" dirty="0"/>
                    </a:p>
                  </a:txBody>
                  <a:tcPr marL="91450" marR="91450" marT="45725" marB="45725" anchor="ctr"/>
                </a:tc>
                <a:tc>
                  <a:txBody>
                    <a:bodyPr/>
                    <a:lstStyle/>
                    <a:p>
                      <a:pPr marL="0" marR="0" lvl="0" indent="0" algn="l" rtl="0">
                        <a:lnSpc>
                          <a:spcPct val="100000"/>
                        </a:lnSpc>
                        <a:spcBef>
                          <a:spcPts val="0"/>
                        </a:spcBef>
                        <a:spcAft>
                          <a:spcPts val="0"/>
                        </a:spcAft>
                        <a:buNone/>
                      </a:pPr>
                      <a:r>
                        <a:rPr lang="en" sz="1300" u="none" strike="noStrike" cap="none" dirty="0"/>
                        <a:t>X</a:t>
                      </a:r>
                      <a:endParaRPr sz="500" dirty="0"/>
                    </a:p>
                  </a:txBody>
                  <a:tcPr marL="91450" marR="91450" marT="45725" marB="45725" anchor="ctr"/>
                </a:tc>
                <a:tc>
                  <a:txBody>
                    <a:bodyPr/>
                    <a:lstStyle/>
                    <a:p>
                      <a:pPr marL="0" marR="0" lvl="0" indent="0" algn="l" rtl="0">
                        <a:lnSpc>
                          <a:spcPct val="100000"/>
                        </a:lnSpc>
                        <a:spcBef>
                          <a:spcPts val="0"/>
                        </a:spcBef>
                        <a:spcAft>
                          <a:spcPts val="0"/>
                        </a:spcAft>
                        <a:buNone/>
                      </a:pPr>
                      <a:r>
                        <a:rPr lang="en" sz="1300" u="none" strike="noStrike" cap="none"/>
                        <a:t>X</a:t>
                      </a:r>
                      <a:endParaRPr sz="500" dirty="0"/>
                    </a:p>
                  </a:txBody>
                  <a:tcPr marL="91450" marR="91450" marT="45725" marB="45725" anchor="ctr"/>
                </a:tc>
                <a:extLst>
                  <a:ext uri="{0D108BD9-81ED-4DB2-BD59-A6C34878D82A}">
                    <a16:rowId xmlns:a16="http://schemas.microsoft.com/office/drawing/2014/main" val="10005"/>
                  </a:ext>
                </a:extLst>
              </a:tr>
              <a:tr h="273767">
                <a:tc>
                  <a:txBody>
                    <a:bodyPr/>
                    <a:lstStyle/>
                    <a:p>
                      <a:pPr marL="0" marR="0" lvl="0" indent="0" algn="l" rtl="0">
                        <a:lnSpc>
                          <a:spcPct val="100000"/>
                        </a:lnSpc>
                        <a:spcBef>
                          <a:spcPts val="0"/>
                        </a:spcBef>
                        <a:spcAft>
                          <a:spcPts val="0"/>
                        </a:spcAft>
                        <a:buNone/>
                      </a:pPr>
                      <a:r>
                        <a:rPr lang="en" sz="1300" b="1" u="none" strike="noStrike" cap="none"/>
                        <a:t>Site-level</a:t>
                      </a:r>
                      <a:endParaRPr sz="500" dirty="0"/>
                    </a:p>
                  </a:txBody>
                  <a:tcPr marL="91450" marR="91450" marT="45725" marB="45725" anchor="ctr"/>
                </a:tc>
                <a:tc>
                  <a:txBody>
                    <a:bodyPr/>
                    <a:lstStyle/>
                    <a:p>
                      <a:pPr marL="0" marR="0" lvl="0" indent="0" algn="l" rtl="0">
                        <a:lnSpc>
                          <a:spcPct val="100000"/>
                        </a:lnSpc>
                        <a:spcBef>
                          <a:spcPts val="0"/>
                        </a:spcBef>
                        <a:spcAft>
                          <a:spcPts val="0"/>
                        </a:spcAft>
                        <a:buNone/>
                      </a:pPr>
                      <a:r>
                        <a:rPr lang="en" sz="1300" u="none" strike="noStrike" cap="none"/>
                        <a:t>X</a:t>
                      </a:r>
                      <a:endParaRPr sz="500" dirty="0"/>
                    </a:p>
                  </a:txBody>
                  <a:tcPr marL="91450" marR="91450" marT="45725" marB="45725" anchor="ctr"/>
                </a:tc>
                <a:tc>
                  <a:txBody>
                    <a:bodyPr/>
                    <a:lstStyle/>
                    <a:p>
                      <a:pPr marL="0" marR="0" lvl="0" indent="0" algn="l" rtl="0">
                        <a:lnSpc>
                          <a:spcPct val="100000"/>
                        </a:lnSpc>
                        <a:spcBef>
                          <a:spcPts val="0"/>
                        </a:spcBef>
                        <a:spcAft>
                          <a:spcPts val="0"/>
                        </a:spcAft>
                        <a:buNone/>
                      </a:pPr>
                      <a:r>
                        <a:rPr lang="en" sz="1300" u="none" strike="noStrike" cap="none"/>
                        <a:t>X</a:t>
                      </a:r>
                      <a:endParaRPr sz="500" dirty="0"/>
                    </a:p>
                  </a:txBody>
                  <a:tcPr marL="91450" marR="91450" marT="45725" marB="45725" anchor="ctr"/>
                </a:tc>
                <a:extLst>
                  <a:ext uri="{0D108BD9-81ED-4DB2-BD59-A6C34878D82A}">
                    <a16:rowId xmlns:a16="http://schemas.microsoft.com/office/drawing/2014/main" val="10006"/>
                  </a:ext>
                </a:extLst>
              </a:tr>
              <a:tr h="273767">
                <a:tc>
                  <a:txBody>
                    <a:bodyPr/>
                    <a:lstStyle/>
                    <a:p>
                      <a:pPr marL="0" marR="0" lvl="0" indent="0" algn="l" rtl="0">
                        <a:lnSpc>
                          <a:spcPct val="100000"/>
                        </a:lnSpc>
                        <a:spcBef>
                          <a:spcPts val="0"/>
                        </a:spcBef>
                        <a:spcAft>
                          <a:spcPts val="0"/>
                        </a:spcAft>
                        <a:buNone/>
                      </a:pPr>
                      <a:r>
                        <a:rPr lang="en" sz="1300" b="1" u="none" strike="noStrike" cap="none"/>
                        <a:t>Regulatory burden</a:t>
                      </a:r>
                      <a:endParaRPr sz="500" dirty="0"/>
                    </a:p>
                  </a:txBody>
                  <a:tcPr marL="91450" marR="91450" marT="45725" marB="45725" anchor="ctr"/>
                </a:tc>
                <a:tc>
                  <a:txBody>
                    <a:bodyPr/>
                    <a:lstStyle/>
                    <a:p>
                      <a:pPr marL="0" marR="0" lvl="0" indent="0" algn="l" rtl="0">
                        <a:lnSpc>
                          <a:spcPct val="100000"/>
                        </a:lnSpc>
                        <a:spcBef>
                          <a:spcPts val="0"/>
                        </a:spcBef>
                        <a:spcAft>
                          <a:spcPts val="0"/>
                        </a:spcAft>
                        <a:buNone/>
                      </a:pPr>
                      <a:r>
                        <a:rPr lang="en" sz="1300" u="none" strike="noStrike" cap="none"/>
                        <a:t>none</a:t>
                      </a:r>
                      <a:endParaRPr sz="500"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300"/>
                        <a:buFont typeface="Arial"/>
                        <a:buNone/>
                      </a:pPr>
                      <a:r>
                        <a:rPr lang="en" sz="1300" u="none" strike="noStrike" cap="none"/>
                        <a:t>X (protocol-based)</a:t>
                      </a:r>
                      <a:endParaRPr sz="500" dirty="0"/>
                    </a:p>
                  </a:txBody>
                  <a:tcPr marL="91450" marR="91450" marT="45725" marB="45725" anchor="ctr"/>
                </a:tc>
                <a:extLst>
                  <a:ext uri="{0D108BD9-81ED-4DB2-BD59-A6C34878D82A}">
                    <a16:rowId xmlns:a16="http://schemas.microsoft.com/office/drawing/2014/main" val="10007"/>
                  </a:ext>
                </a:extLst>
              </a:tr>
              <a:tr h="835690">
                <a:tc>
                  <a:txBody>
                    <a:bodyPr/>
                    <a:lstStyle/>
                    <a:p>
                      <a:pPr marL="0" marR="0" lvl="0" indent="0" algn="l" rtl="0">
                        <a:lnSpc>
                          <a:spcPct val="100000"/>
                        </a:lnSpc>
                        <a:spcBef>
                          <a:spcPts val="0"/>
                        </a:spcBef>
                        <a:spcAft>
                          <a:spcPts val="0"/>
                        </a:spcAft>
                        <a:buNone/>
                      </a:pPr>
                      <a:r>
                        <a:rPr lang="en" sz="1300" b="1" u="none" strike="noStrike" cap="none"/>
                        <a:t>Stakeholders</a:t>
                      </a:r>
                      <a:endParaRPr sz="500" dirty="0"/>
                    </a:p>
                  </a:txBody>
                  <a:tcPr marL="91450" marR="91450" marT="45725" marB="45725" anchor="ctr"/>
                </a:tc>
                <a:tc>
                  <a:txBody>
                    <a:bodyPr/>
                    <a:lstStyle/>
                    <a:p>
                      <a:pPr marL="0" marR="0" lvl="0" indent="0" algn="l" rtl="0">
                        <a:lnSpc>
                          <a:spcPct val="100000"/>
                        </a:lnSpc>
                        <a:spcBef>
                          <a:spcPts val="0"/>
                        </a:spcBef>
                        <a:spcAft>
                          <a:spcPts val="0"/>
                        </a:spcAft>
                        <a:buNone/>
                      </a:pPr>
                      <a:r>
                        <a:rPr lang="en" sz="1300" u="none" strike="noStrike" cap="none"/>
                        <a:t>Limited participation of country (MoH) team, </a:t>
                      </a:r>
                      <a:r>
                        <a:rPr lang="en" sz="1300" u="none" strike="noStrike" cap="none" err="1"/>
                        <a:t>iSMEs</a:t>
                      </a:r>
                      <a:r>
                        <a:rPr lang="en" sz="1300" u="none" strike="noStrike" cap="none"/>
                        <a:t>, desk review</a:t>
                      </a:r>
                      <a:endParaRPr sz="500" dirty="0"/>
                    </a:p>
                  </a:txBody>
                  <a:tcPr marL="91450" marR="91450" marT="45725" marB="45725" anchor="ctr"/>
                </a:tc>
                <a:tc>
                  <a:txBody>
                    <a:bodyPr/>
                    <a:lstStyle/>
                    <a:p>
                      <a:pPr marL="0" marR="0" lvl="0" indent="0" algn="l" rtl="0">
                        <a:lnSpc>
                          <a:spcPct val="100000"/>
                        </a:lnSpc>
                        <a:spcBef>
                          <a:spcPts val="0"/>
                        </a:spcBef>
                        <a:spcAft>
                          <a:spcPts val="0"/>
                        </a:spcAft>
                        <a:buNone/>
                      </a:pPr>
                      <a:r>
                        <a:rPr lang="en" sz="1300" u="none" strike="noStrike" cap="none"/>
                        <a:t>Broad-based country team led by MoH &amp; including donors, partners and other stakeholders</a:t>
                      </a:r>
                      <a:endParaRPr sz="500" dirty="0"/>
                    </a:p>
                  </a:txBody>
                  <a:tcPr marL="91450" marR="91450" marT="45725" marB="45725" anchor="ctr"/>
                </a:tc>
                <a:extLst>
                  <a:ext uri="{0D108BD9-81ED-4DB2-BD59-A6C34878D82A}">
                    <a16:rowId xmlns:a16="http://schemas.microsoft.com/office/drawing/2014/main" val="10008"/>
                  </a:ext>
                </a:extLst>
              </a:tr>
              <a:tr h="273767">
                <a:tc>
                  <a:txBody>
                    <a:bodyPr/>
                    <a:lstStyle/>
                    <a:p>
                      <a:pPr marL="0" marR="0" lvl="0" indent="0" algn="l" rtl="0">
                        <a:lnSpc>
                          <a:spcPct val="100000"/>
                        </a:lnSpc>
                        <a:spcBef>
                          <a:spcPts val="0"/>
                        </a:spcBef>
                        <a:spcAft>
                          <a:spcPts val="0"/>
                        </a:spcAft>
                        <a:buNone/>
                      </a:pPr>
                      <a:r>
                        <a:rPr lang="en" sz="1300" b="1" u="none" strike="noStrike" cap="none"/>
                        <a:t>Time commitment</a:t>
                      </a:r>
                      <a:endParaRPr sz="500" dirty="0"/>
                    </a:p>
                  </a:txBody>
                  <a:tcPr marL="91450" marR="91450" marT="45725" marB="45725" anchor="ctr"/>
                </a:tc>
                <a:tc>
                  <a:txBody>
                    <a:bodyPr/>
                    <a:lstStyle/>
                    <a:p>
                      <a:pPr marL="0" marR="0" lvl="0" indent="0" algn="l" rtl="0">
                        <a:lnSpc>
                          <a:spcPct val="100000"/>
                        </a:lnSpc>
                        <a:spcBef>
                          <a:spcPts val="0"/>
                        </a:spcBef>
                        <a:spcAft>
                          <a:spcPts val="0"/>
                        </a:spcAft>
                        <a:buNone/>
                      </a:pPr>
                      <a:r>
                        <a:rPr lang="en" sz="1300" u="none" strike="noStrike" cap="none"/>
                        <a:t>2 </a:t>
                      </a:r>
                      <a:r>
                        <a:rPr lang="en" sz="1300" u="none" strike="noStrike" cap="none" err="1"/>
                        <a:t>hrs</a:t>
                      </a:r>
                      <a:r>
                        <a:rPr lang="en" sz="1300" u="none" strike="noStrike" cap="none"/>
                        <a:t> – 1 day</a:t>
                      </a:r>
                      <a:endParaRPr sz="500" dirty="0"/>
                    </a:p>
                  </a:txBody>
                  <a:tcPr marL="91450" marR="91450" marT="45725" marB="45725" anchor="ctr"/>
                </a:tc>
                <a:tc>
                  <a:txBody>
                    <a:bodyPr/>
                    <a:lstStyle/>
                    <a:p>
                      <a:pPr marL="0" marR="0" lvl="0" indent="0" algn="l" rtl="0">
                        <a:lnSpc>
                          <a:spcPct val="100000"/>
                        </a:lnSpc>
                        <a:spcBef>
                          <a:spcPts val="0"/>
                        </a:spcBef>
                        <a:spcAft>
                          <a:spcPts val="0"/>
                        </a:spcAft>
                        <a:buNone/>
                      </a:pPr>
                      <a:r>
                        <a:rPr lang="en" sz="1300" u="none" strike="noStrike" cap="none" dirty="0"/>
                        <a:t>3-4 months</a:t>
                      </a:r>
                      <a:endParaRPr sz="1300" u="none" strike="noStrike" cap="none" dirty="0"/>
                    </a:p>
                  </a:txBody>
                  <a:tcPr marL="91450" marR="91450" marT="45725" marB="45725" anchor="ctr"/>
                </a:tc>
                <a:extLst>
                  <a:ext uri="{0D108BD9-81ED-4DB2-BD59-A6C34878D82A}">
                    <a16:rowId xmlns:a16="http://schemas.microsoft.com/office/drawing/2014/main" val="10009"/>
                  </a:ext>
                </a:extLst>
              </a:tr>
              <a:tr h="648382">
                <a:tc>
                  <a:txBody>
                    <a:bodyPr/>
                    <a:lstStyle/>
                    <a:p>
                      <a:pPr marL="0" marR="0" lvl="0" indent="0" algn="l" rtl="0">
                        <a:lnSpc>
                          <a:spcPct val="100000"/>
                        </a:lnSpc>
                        <a:spcBef>
                          <a:spcPts val="0"/>
                        </a:spcBef>
                        <a:spcAft>
                          <a:spcPts val="0"/>
                        </a:spcAft>
                        <a:buNone/>
                      </a:pPr>
                      <a:r>
                        <a:rPr lang="en" sz="1300" b="1" u="none" strike="noStrike" cap="none"/>
                        <a:t>Limitations</a:t>
                      </a:r>
                      <a:endParaRPr sz="500" dirty="0"/>
                    </a:p>
                  </a:txBody>
                  <a:tcPr marL="91450" marR="91450" marT="45725" marB="45725" anchor="ctr"/>
                </a:tc>
                <a:tc>
                  <a:txBody>
                    <a:bodyPr/>
                    <a:lstStyle/>
                    <a:p>
                      <a:pPr marL="0" marR="0" lvl="0" indent="0" algn="l" rtl="0">
                        <a:lnSpc>
                          <a:spcPct val="100000"/>
                        </a:lnSpc>
                        <a:spcBef>
                          <a:spcPts val="0"/>
                        </a:spcBef>
                        <a:spcAft>
                          <a:spcPts val="0"/>
                        </a:spcAft>
                        <a:buNone/>
                      </a:pPr>
                      <a:r>
                        <a:rPr lang="en" sz="1300" u="none" strike="noStrike" cap="none"/>
                        <a:t>Contributors bias; difficult to compare year to year or with other countries</a:t>
                      </a:r>
                      <a:endParaRPr sz="1300" u="none" strike="noStrike" cap="none" dirty="0"/>
                    </a:p>
                  </a:txBody>
                  <a:tcPr marL="91450" marR="91450" marT="45725" marB="45725" anchor="ctr"/>
                </a:tc>
                <a:tc>
                  <a:txBody>
                    <a:bodyPr/>
                    <a:lstStyle/>
                    <a:p>
                      <a:pPr marL="0" marR="0" lvl="0" indent="0" algn="l" rtl="0">
                        <a:lnSpc>
                          <a:spcPct val="100000"/>
                        </a:lnSpc>
                        <a:spcBef>
                          <a:spcPts val="0"/>
                        </a:spcBef>
                        <a:spcAft>
                          <a:spcPts val="0"/>
                        </a:spcAft>
                        <a:buNone/>
                      </a:pPr>
                      <a:r>
                        <a:rPr lang="en" sz="1200" u="none" strike="noStrike" cap="none" dirty="0"/>
                        <a:t>Higher resource (personnel, cost) commitment, length of time to complete</a:t>
                      </a:r>
                      <a:endParaRPr sz="1300" u="none" strike="noStrike" cap="none" dirty="0"/>
                    </a:p>
                  </a:txBody>
                  <a:tcPr marL="91450" marR="91450" marT="45725" marB="45725" anchor="ctr"/>
                </a:tc>
                <a:extLst>
                  <a:ext uri="{0D108BD9-81ED-4DB2-BD59-A6C34878D82A}">
                    <a16:rowId xmlns:a16="http://schemas.microsoft.com/office/drawing/2014/main" val="10010"/>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g2fd5af0ed0b_1_283"/>
          <p:cNvSpPr txBox="1"/>
          <p:nvPr/>
        </p:nvSpPr>
        <p:spPr>
          <a:xfrm>
            <a:off x="348825" y="1585775"/>
            <a:ext cx="5556600" cy="3389700"/>
          </a:xfrm>
          <a:prstGeom prst="rect">
            <a:avLst/>
          </a:prstGeom>
          <a:noFill/>
          <a:ln>
            <a:noFill/>
          </a:ln>
        </p:spPr>
        <p:txBody>
          <a:bodyPr spcFirstLastPara="1" wrap="square" lIns="68550" tIns="34275" rIns="68550" bIns="34275" anchor="ctr" anchorCtr="0">
            <a:normAutofit/>
          </a:bodyPr>
          <a:lstStyle/>
          <a:p>
            <a:pPr marL="177800" marR="0" lvl="0" indent="-38100" algn="l" rtl="0">
              <a:lnSpc>
                <a:spcPct val="90000"/>
              </a:lnSpc>
              <a:spcBef>
                <a:spcPts val="0"/>
              </a:spcBef>
              <a:spcAft>
                <a:spcPts val="0"/>
              </a:spcAft>
              <a:buClr>
                <a:srgbClr val="000000"/>
              </a:buClr>
              <a:buSzPts val="800"/>
              <a:buFont typeface="Arial"/>
              <a:buNone/>
            </a:pPr>
            <a:endParaRPr sz="2100" b="0" i="0" u="none" strike="noStrike" cap="none" dirty="0">
              <a:solidFill>
                <a:srgbClr val="000000"/>
              </a:solidFill>
              <a:latin typeface="Calibri"/>
              <a:ea typeface="Calibri"/>
              <a:cs typeface="Calibri"/>
              <a:sym typeface="Calibri"/>
            </a:endParaRPr>
          </a:p>
        </p:txBody>
      </p:sp>
      <p:sp>
        <p:nvSpPr>
          <p:cNvPr id="830" name="Google Shape;830;g2fd5af0ed0b_1_283"/>
          <p:cNvSpPr/>
          <p:nvPr/>
        </p:nvSpPr>
        <p:spPr>
          <a:xfrm>
            <a:off x="0" y="-516"/>
            <a:ext cx="1871700" cy="5142300"/>
          </a:xfrm>
          <a:prstGeom prst="rect">
            <a:avLst/>
          </a:prstGeom>
          <a:solidFill>
            <a:srgbClr val="1B3055"/>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a:ea typeface="Calibri"/>
              <a:cs typeface="Calibri"/>
              <a:sym typeface="Calibri"/>
            </a:endParaRPr>
          </a:p>
        </p:txBody>
      </p:sp>
      <p:sp>
        <p:nvSpPr>
          <p:cNvPr id="831" name="Google Shape;831;g2fd5af0ed0b_1_283"/>
          <p:cNvSpPr txBox="1"/>
          <p:nvPr/>
        </p:nvSpPr>
        <p:spPr>
          <a:xfrm>
            <a:off x="121651" y="684528"/>
            <a:ext cx="1750200" cy="4102800"/>
          </a:xfrm>
          <a:prstGeom prst="rect">
            <a:avLst/>
          </a:prstGeom>
          <a:noFill/>
          <a:ln>
            <a:noFill/>
          </a:ln>
        </p:spPr>
        <p:txBody>
          <a:bodyPr spcFirstLastPara="1" wrap="square" lIns="68550" tIns="34275" rIns="68550" bIns="34275" anchor="t" anchorCtr="0">
            <a:normAutofit/>
          </a:bodyPr>
          <a:lstStyle/>
          <a:p>
            <a:pPr marL="0" marR="0" lvl="0" indent="0" algn="ctr" rtl="0">
              <a:lnSpc>
                <a:spcPct val="100000"/>
              </a:lnSpc>
              <a:spcBef>
                <a:spcPts val="0"/>
              </a:spcBef>
              <a:spcAft>
                <a:spcPts val="0"/>
              </a:spcAft>
              <a:buClr>
                <a:srgbClr val="000000"/>
              </a:buClr>
              <a:buSzPts val="2500"/>
              <a:buFont typeface="Arial"/>
              <a:buNone/>
            </a:pPr>
            <a:endParaRPr sz="20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a:p>
            <a:pPr marL="0" marR="0" lvl="0" indent="0" algn="ctr" rtl="0">
              <a:lnSpc>
                <a:spcPct val="100000"/>
              </a:lnSpc>
              <a:spcBef>
                <a:spcPts val="0"/>
              </a:spcBef>
              <a:spcAft>
                <a:spcPts val="0"/>
              </a:spcAft>
              <a:buClr>
                <a:srgbClr val="000000"/>
              </a:buClr>
              <a:buSzPts val="2500"/>
              <a:buFont typeface="Arial"/>
              <a:buNone/>
            </a:pPr>
            <a:r>
              <a:rPr lang="en" sz="2000" b="1" i="0" u="none" strike="noStrike" cap="none" dirty="0">
                <a:solidFill>
                  <a:srgbClr val="FFFFFF"/>
                </a:solidFill>
                <a:latin typeface="Arial" panose="020B0604020202020204" pitchFamily="34" charset="0"/>
                <a:ea typeface="Calibri"/>
                <a:cs typeface="Arial" panose="020B0604020202020204" pitchFamily="34" charset="0"/>
                <a:sym typeface="Calibri"/>
              </a:rPr>
              <a:t> Above-site ISHO</a:t>
            </a:r>
            <a:endParaRPr sz="400"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2500"/>
              <a:buFont typeface="Arial"/>
              <a:buNone/>
            </a:pPr>
            <a:r>
              <a:rPr lang="en" sz="2000" b="1" i="0" u="none" strike="noStrike" cap="none" dirty="0">
                <a:solidFill>
                  <a:srgbClr val="FFFFFF"/>
                </a:solidFill>
                <a:latin typeface="Arial" panose="020B0604020202020204" pitchFamily="34" charset="0"/>
                <a:ea typeface="Calibri"/>
                <a:cs typeface="Arial" panose="020B0604020202020204" pitchFamily="34" charset="0"/>
                <a:sym typeface="Calibri"/>
              </a:rPr>
              <a:t>Assessment</a:t>
            </a:r>
            <a:endParaRPr sz="400"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2500"/>
              <a:buFont typeface="Arial"/>
              <a:buNone/>
            </a:pPr>
            <a:r>
              <a:rPr lang="en" sz="2000" b="1" i="0" u="none" strike="noStrike" cap="none" dirty="0">
                <a:solidFill>
                  <a:srgbClr val="FFFFFF"/>
                </a:solidFill>
                <a:latin typeface="Arial" panose="020B0604020202020204" pitchFamily="34" charset="0"/>
                <a:ea typeface="Calibri"/>
                <a:cs typeface="Arial" panose="020B0604020202020204" pitchFamily="34" charset="0"/>
                <a:sym typeface="Calibri"/>
              </a:rPr>
              <a:t>Tool</a:t>
            </a:r>
            <a:endParaRPr sz="400"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2500"/>
              <a:buFont typeface="Arial"/>
              <a:buNone/>
            </a:pPr>
            <a:endParaRPr sz="2400" b="1" i="0" u="none" strike="noStrike" cap="none" dirty="0">
              <a:solidFill>
                <a:srgbClr val="FFFFFF"/>
              </a:solidFill>
              <a:latin typeface="Calibri"/>
              <a:ea typeface="Calibri"/>
              <a:cs typeface="Calibri"/>
              <a:sym typeface="Calibri"/>
            </a:endParaRPr>
          </a:p>
        </p:txBody>
      </p:sp>
      <p:sp>
        <p:nvSpPr>
          <p:cNvPr id="832" name="Google Shape;832;g2fd5af0ed0b_1_283"/>
          <p:cNvSpPr txBox="1">
            <a:spLocks noGrp="1"/>
          </p:cNvSpPr>
          <p:nvPr>
            <p:ph sz="half" idx="4294967295"/>
          </p:nvPr>
        </p:nvSpPr>
        <p:spPr>
          <a:xfrm>
            <a:off x="2220525" y="280741"/>
            <a:ext cx="6556375" cy="2924175"/>
          </a:xfrm>
          <a:prstGeom prst="rect">
            <a:avLst/>
          </a:prstGeom>
          <a:noFill/>
          <a:ln>
            <a:noFill/>
          </a:ln>
        </p:spPr>
        <p:txBody>
          <a:bodyPr spcFirstLastPara="1" wrap="square" lIns="68550" tIns="34275" rIns="68550" bIns="34275" anchor="t" anchorCtr="0">
            <a:noAutofit/>
          </a:bodyPr>
          <a:lstStyle/>
          <a:p>
            <a:pPr marL="292100" lvl="0" indent="-285750" algn="l" rtl="0">
              <a:lnSpc>
                <a:spcPct val="100000"/>
              </a:lnSpc>
              <a:spcBef>
                <a:spcPts val="600"/>
              </a:spcBef>
              <a:spcAft>
                <a:spcPts val="0"/>
              </a:spcAft>
              <a:buClr>
                <a:schemeClr val="dk1"/>
              </a:buClr>
              <a:buSzPct val="96000"/>
              <a:buFont typeface="Arial" panose="020B0604020202020204" pitchFamily="34" charset="0"/>
              <a:buChar char="•"/>
            </a:pPr>
            <a:r>
              <a:rPr lang="en" dirty="0">
                <a:ea typeface="Calibri"/>
                <a:sym typeface="Calibri"/>
              </a:rPr>
              <a:t>Based on core informatics competencies organized around ISHO pillars</a:t>
            </a:r>
            <a:endParaRPr sz="1600" dirty="0"/>
          </a:p>
          <a:p>
            <a:pPr marL="292100" lvl="0" indent="-285750" algn="l" rtl="0">
              <a:lnSpc>
                <a:spcPct val="100000"/>
              </a:lnSpc>
              <a:spcBef>
                <a:spcPts val="1200"/>
              </a:spcBef>
              <a:spcAft>
                <a:spcPts val="0"/>
              </a:spcAft>
              <a:buClr>
                <a:schemeClr val="dk1"/>
              </a:buClr>
              <a:buSzPct val="96000"/>
              <a:buFont typeface="Arial" panose="020B0604020202020204" pitchFamily="34" charset="0"/>
              <a:buChar char="•"/>
            </a:pPr>
            <a:r>
              <a:rPr lang="en" dirty="0">
                <a:ea typeface="Calibri"/>
                <a:sym typeface="Calibri"/>
              </a:rPr>
              <a:t>Core Essential Elements (CEEs) = 31</a:t>
            </a:r>
            <a:endParaRPr sz="1600" dirty="0"/>
          </a:p>
          <a:p>
            <a:pPr marL="742950" lvl="1" indent="-285750">
              <a:lnSpc>
                <a:spcPct val="100000"/>
              </a:lnSpc>
              <a:spcBef>
                <a:spcPts val="600"/>
              </a:spcBef>
              <a:buClr>
                <a:schemeClr val="dk1"/>
              </a:buClr>
              <a:buSzPct val="96000"/>
            </a:pPr>
            <a:r>
              <a:rPr lang="en" sz="1600" dirty="0">
                <a:ea typeface="Calibri"/>
                <a:sym typeface="Calibri"/>
              </a:rPr>
              <a:t>Policy and governance = 12</a:t>
            </a:r>
            <a:endParaRPr sz="1600" dirty="0"/>
          </a:p>
          <a:p>
            <a:pPr marL="742950" lvl="1" indent="-285750">
              <a:lnSpc>
                <a:spcPct val="100000"/>
              </a:lnSpc>
              <a:spcBef>
                <a:spcPts val="600"/>
              </a:spcBef>
              <a:buClr>
                <a:schemeClr val="dk1"/>
              </a:buClr>
              <a:buSzPct val="96000"/>
            </a:pPr>
            <a:r>
              <a:rPr lang="en" sz="1600" dirty="0">
                <a:ea typeface="Calibri"/>
                <a:sym typeface="Calibri"/>
              </a:rPr>
              <a:t>Skilled workforce = 6</a:t>
            </a:r>
            <a:endParaRPr sz="1600" dirty="0"/>
          </a:p>
          <a:p>
            <a:pPr marL="742950" lvl="1" indent="-285750">
              <a:lnSpc>
                <a:spcPct val="100000"/>
              </a:lnSpc>
              <a:spcBef>
                <a:spcPts val="600"/>
              </a:spcBef>
              <a:buClr>
                <a:schemeClr val="dk1"/>
              </a:buClr>
              <a:buSzPct val="96000"/>
            </a:pPr>
            <a:r>
              <a:rPr lang="en" sz="1600" dirty="0">
                <a:ea typeface="Calibri"/>
                <a:sym typeface="Calibri"/>
              </a:rPr>
              <a:t>Information systems = 13</a:t>
            </a:r>
            <a:endParaRPr sz="1600" dirty="0"/>
          </a:p>
          <a:p>
            <a:pPr marL="292100" lvl="0" indent="-285750" algn="l" rtl="0">
              <a:lnSpc>
                <a:spcPct val="100000"/>
              </a:lnSpc>
              <a:spcBef>
                <a:spcPts val="1100"/>
              </a:spcBef>
              <a:spcAft>
                <a:spcPts val="0"/>
              </a:spcAft>
              <a:buClr>
                <a:schemeClr val="dk1"/>
              </a:buClr>
              <a:buSzPct val="96000"/>
              <a:buFont typeface="Arial" panose="020B0604020202020204" pitchFamily="34" charset="0"/>
              <a:buChar char="•"/>
            </a:pPr>
            <a:r>
              <a:rPr lang="en" dirty="0">
                <a:ea typeface="Calibri"/>
                <a:sym typeface="Calibri"/>
              </a:rPr>
              <a:t>Scored on a 6 level Capability Maturity Model (CMM) continuum</a:t>
            </a:r>
            <a:endParaRPr sz="1600" dirty="0"/>
          </a:p>
          <a:p>
            <a:pPr marL="292100" lvl="0" indent="-285750" algn="l" rtl="0">
              <a:lnSpc>
                <a:spcPct val="100000"/>
              </a:lnSpc>
              <a:spcBef>
                <a:spcPts val="700"/>
              </a:spcBef>
              <a:spcAft>
                <a:spcPts val="0"/>
              </a:spcAft>
              <a:buClr>
                <a:schemeClr val="dk1"/>
              </a:buClr>
              <a:buSzPct val="96000"/>
              <a:buFont typeface="Arial" panose="020B0604020202020204" pitchFamily="34" charset="0"/>
              <a:buChar char="•"/>
            </a:pPr>
            <a:r>
              <a:rPr lang="en" dirty="0">
                <a:ea typeface="Calibri"/>
                <a:sym typeface="Calibri"/>
              </a:rPr>
              <a:t>Aligned to global frameworks and best practices </a:t>
            </a:r>
            <a:endParaRPr dirty="0">
              <a:ea typeface="Calibri"/>
              <a:sym typeface="Calibri"/>
            </a:endParaRPr>
          </a:p>
          <a:p>
            <a:pPr marL="292100" indent="-285750">
              <a:lnSpc>
                <a:spcPct val="100000"/>
              </a:lnSpc>
              <a:spcBef>
                <a:spcPts val="700"/>
              </a:spcBef>
              <a:buSzPct val="96000"/>
              <a:buFont typeface="Arial" panose="020B0604020202020204" pitchFamily="34" charset="0"/>
              <a:buChar char="•"/>
            </a:pPr>
            <a:r>
              <a:rPr lang="en" dirty="0">
                <a:ea typeface="Calibri"/>
                <a:sym typeface="Calibri"/>
              </a:rPr>
              <a:t>Time: 2 hours</a:t>
            </a:r>
            <a:r>
              <a:rPr lang="en" dirty="0"/>
              <a:t> to</a:t>
            </a:r>
            <a:r>
              <a:rPr lang="en" dirty="0">
                <a:ea typeface="Calibri"/>
                <a:sym typeface="Calibri"/>
              </a:rPr>
              <a:t> 1 day</a:t>
            </a:r>
            <a:endParaRPr sz="1600" dirty="0"/>
          </a:p>
          <a:p>
            <a:pPr marL="292100" lvl="0" indent="-285750" algn="l" rtl="0">
              <a:lnSpc>
                <a:spcPct val="100000"/>
              </a:lnSpc>
              <a:spcBef>
                <a:spcPts val="700"/>
              </a:spcBef>
              <a:spcAft>
                <a:spcPts val="0"/>
              </a:spcAft>
              <a:buClr>
                <a:schemeClr val="dk1"/>
              </a:buClr>
              <a:buSzPct val="96000"/>
              <a:buFont typeface="Arial" panose="020B0604020202020204" pitchFamily="34" charset="0"/>
              <a:buChar char="•"/>
            </a:pPr>
            <a:r>
              <a:rPr lang="en" dirty="0">
                <a:ea typeface="Calibri"/>
                <a:sym typeface="Calibri"/>
              </a:rPr>
              <a:t>Administration: self, interviewer, or hybrid</a:t>
            </a:r>
            <a:endParaRPr sz="1600" dirty="0"/>
          </a:p>
          <a:p>
            <a:pPr marL="292100" lvl="0" indent="-285750" algn="l" rtl="0">
              <a:lnSpc>
                <a:spcPct val="100000"/>
              </a:lnSpc>
              <a:spcBef>
                <a:spcPts val="700"/>
              </a:spcBef>
              <a:spcAft>
                <a:spcPts val="200"/>
              </a:spcAft>
              <a:buClr>
                <a:schemeClr val="dk1"/>
              </a:buClr>
              <a:buSzPct val="96000"/>
              <a:buFont typeface="Arial" panose="020B0604020202020204" pitchFamily="34" charset="0"/>
              <a:buChar char="•"/>
            </a:pPr>
            <a:r>
              <a:rPr lang="en" dirty="0">
                <a:ea typeface="Calibri"/>
                <a:sym typeface="Calibri"/>
              </a:rPr>
              <a:t>Delivery: In-person, virtual, or blended </a:t>
            </a:r>
            <a:endParaRPr sz="16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g2fd5af0ed0b_1_464"/>
          <p:cNvSpPr txBox="1">
            <a:spLocks noGrp="1"/>
          </p:cNvSpPr>
          <p:nvPr>
            <p:ph type="title" idx="4294967295"/>
          </p:nvPr>
        </p:nvSpPr>
        <p:spPr>
          <a:xfrm>
            <a:off x="391188" y="0"/>
            <a:ext cx="7104936" cy="1171575"/>
          </a:xfrm>
          <a:prstGeom prst="rect">
            <a:avLst/>
          </a:prstGeom>
          <a:noFill/>
          <a:ln>
            <a:noFill/>
          </a:ln>
        </p:spPr>
        <p:txBody>
          <a:bodyPr spcFirstLastPara="1" wrap="square" lIns="34300" tIns="17150" rIns="34300" bIns="17150" anchor="ctr" anchorCtr="0">
            <a:noAutofit/>
          </a:bodyPr>
          <a:lstStyle/>
          <a:p>
            <a:pPr>
              <a:buSzPts val="2500"/>
            </a:pPr>
            <a:r>
              <a:rPr lang="en" sz="2000" dirty="0"/>
              <a:t>EXAMPLE: Above site level ISHO Assessment Heat Map – 2018/19 Baseline</a:t>
            </a:r>
            <a:endParaRPr sz="2400" dirty="0"/>
          </a:p>
        </p:txBody>
      </p:sp>
      <p:pic>
        <p:nvPicPr>
          <p:cNvPr id="1075" name="Google Shape;1075;g2fd5af0ed0b_1_464"/>
          <p:cNvPicPr preferRelativeResize="0"/>
          <p:nvPr/>
        </p:nvPicPr>
        <p:blipFill rotWithShape="1">
          <a:blip r:embed="rId3">
            <a:alphaModFix/>
          </a:blip>
          <a:srcRect/>
          <a:stretch/>
        </p:blipFill>
        <p:spPr>
          <a:xfrm>
            <a:off x="1220751" y="877184"/>
            <a:ext cx="6702497" cy="38219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Google Shape;1137;g2fd5af0ed0b_1_519"/>
          <p:cNvSpPr txBox="1">
            <a:spLocks noGrp="1"/>
          </p:cNvSpPr>
          <p:nvPr>
            <p:ph type="title" idx="4294967295"/>
          </p:nvPr>
        </p:nvSpPr>
        <p:spPr>
          <a:xfrm>
            <a:off x="220043" y="84433"/>
            <a:ext cx="7756525" cy="688975"/>
          </a:xfrm>
          <a:prstGeom prst="rect">
            <a:avLst/>
          </a:prstGeom>
          <a:noFill/>
          <a:ln>
            <a:noFill/>
          </a:ln>
        </p:spPr>
        <p:txBody>
          <a:bodyPr spcFirstLastPara="1" wrap="square" lIns="34300" tIns="17150" rIns="34300" bIns="17150" anchor="ctr" anchorCtr="0">
            <a:noAutofit/>
          </a:bodyPr>
          <a:lstStyle/>
          <a:p>
            <a:pPr>
              <a:buSzPts val="2700"/>
            </a:pPr>
            <a:r>
              <a:rPr lang="en" sz="2000" dirty="0"/>
              <a:t>EXAMPLE: Above site level ISHO Assessment Heat Map - 2023</a:t>
            </a:r>
            <a:endParaRPr sz="2400" dirty="0"/>
          </a:p>
        </p:txBody>
      </p:sp>
      <p:pic>
        <p:nvPicPr>
          <p:cNvPr id="1138" name="Google Shape;1138;g2fd5af0ed0b_1_519"/>
          <p:cNvPicPr preferRelativeResize="0"/>
          <p:nvPr/>
        </p:nvPicPr>
        <p:blipFill rotWithShape="1">
          <a:blip r:embed="rId3">
            <a:alphaModFix/>
          </a:blip>
          <a:srcRect/>
          <a:stretch/>
        </p:blipFill>
        <p:spPr>
          <a:xfrm>
            <a:off x="887819" y="653572"/>
            <a:ext cx="6533458" cy="406100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5" name="Google Shape;855;g2fd5af0ed0b_1_304"/>
          <p:cNvSpPr txBox="1"/>
          <p:nvPr/>
        </p:nvSpPr>
        <p:spPr>
          <a:xfrm>
            <a:off x="5925" y="1038927"/>
            <a:ext cx="1828800" cy="4483500"/>
          </a:xfrm>
          <a:prstGeom prst="rect">
            <a:avLst/>
          </a:prstGeom>
          <a:noFill/>
          <a:ln>
            <a:noFill/>
          </a:ln>
        </p:spPr>
        <p:txBody>
          <a:bodyPr spcFirstLastPara="1" wrap="square" lIns="68550" tIns="34275" rIns="68550" bIns="34275" anchor="t" anchorCtr="0">
            <a:normAutofit/>
          </a:bodyPr>
          <a:lstStyle/>
          <a:p>
            <a:pPr marL="0" marR="0" lvl="0" indent="0" algn="ctr" rtl="0">
              <a:lnSpc>
                <a:spcPct val="90000"/>
              </a:lnSpc>
              <a:spcBef>
                <a:spcPts val="0"/>
              </a:spcBef>
              <a:spcAft>
                <a:spcPts val="0"/>
              </a:spcAft>
              <a:buClr>
                <a:srgbClr val="FFFFFF"/>
              </a:buClr>
              <a:buSzPts val="800"/>
              <a:buFont typeface="Arial"/>
              <a:buNone/>
            </a:pPr>
            <a:br>
              <a:rPr lang="en" sz="2000" b="0" i="0" u="none" strike="noStrike" cap="none" dirty="0">
                <a:solidFill>
                  <a:schemeClr val="tx1"/>
                </a:solidFill>
                <a:latin typeface="+mj-lt"/>
                <a:ea typeface="Calibri"/>
                <a:cs typeface="Calibri"/>
              </a:rPr>
            </a:br>
            <a:r>
              <a:rPr lang="en" sz="2000" b="0" i="0" u="none" strike="noStrike" cap="none" dirty="0">
                <a:solidFill>
                  <a:schemeClr val="tx1"/>
                </a:solidFill>
                <a:latin typeface="+mj-lt"/>
                <a:ea typeface="Calibri"/>
                <a:cs typeface="Calibri"/>
                <a:sym typeface="Calibri"/>
              </a:rPr>
              <a:t>ISHO </a:t>
            </a:r>
            <a:endParaRPr sz="2000" dirty="0">
              <a:solidFill>
                <a:schemeClr val="tx1"/>
              </a:solidFill>
              <a:latin typeface="+mj-lt"/>
            </a:endParaRPr>
          </a:p>
          <a:p>
            <a:pPr marL="0" marR="0" lvl="0" indent="0" algn="ctr" rtl="0">
              <a:lnSpc>
                <a:spcPct val="90000"/>
              </a:lnSpc>
              <a:spcBef>
                <a:spcPts val="0"/>
              </a:spcBef>
              <a:spcAft>
                <a:spcPts val="0"/>
              </a:spcAft>
              <a:buClr>
                <a:srgbClr val="FFFFFF"/>
              </a:buClr>
              <a:buSzPts val="800"/>
              <a:buFont typeface="Arial"/>
              <a:buNone/>
            </a:pPr>
            <a:r>
              <a:rPr lang="en" sz="2000" b="0" i="0" u="none" strike="noStrike" cap="none" dirty="0">
                <a:solidFill>
                  <a:schemeClr val="tx1"/>
                </a:solidFill>
                <a:latin typeface="+mj-lt"/>
                <a:ea typeface="Calibri"/>
                <a:cs typeface="Calibri"/>
                <a:sym typeface="Calibri"/>
              </a:rPr>
              <a:t>Site-level Assessment Results</a:t>
            </a:r>
            <a:endParaRPr sz="2000" dirty="0">
              <a:solidFill>
                <a:schemeClr val="tx1"/>
              </a:solidFill>
              <a:latin typeface="+mj-lt"/>
            </a:endParaRPr>
          </a:p>
          <a:p>
            <a:pPr marL="0" marR="0" lvl="0" indent="0" algn="ctr" rtl="0">
              <a:lnSpc>
                <a:spcPct val="90000"/>
              </a:lnSpc>
              <a:spcBef>
                <a:spcPts val="0"/>
              </a:spcBef>
              <a:spcAft>
                <a:spcPts val="0"/>
              </a:spcAft>
              <a:buClr>
                <a:srgbClr val="FFFFFF"/>
              </a:buClr>
              <a:buSzPts val="800"/>
              <a:buFont typeface="Arial"/>
              <a:buNone/>
            </a:pPr>
            <a:endParaRPr sz="2000" b="0" i="0" u="none" strike="noStrike" cap="none" dirty="0">
              <a:solidFill>
                <a:schemeClr val="tx1"/>
              </a:solidFill>
              <a:latin typeface="+mj-lt"/>
              <a:ea typeface="Calibri"/>
              <a:cs typeface="Calibri"/>
              <a:sym typeface="Calibri"/>
            </a:endParaRPr>
          </a:p>
          <a:p>
            <a:pPr algn="ctr">
              <a:lnSpc>
                <a:spcPct val="90000"/>
              </a:lnSpc>
              <a:buClr>
                <a:srgbClr val="FFFFFF"/>
              </a:buClr>
              <a:buSzPts val="800"/>
            </a:pPr>
            <a:r>
              <a:rPr lang="en" sz="2000" dirty="0">
                <a:solidFill>
                  <a:schemeClr val="tx1"/>
                </a:solidFill>
                <a:latin typeface="+mj-lt"/>
                <a:ea typeface="Calibri"/>
                <a:cs typeface="Calibri"/>
                <a:sym typeface="Calibri"/>
              </a:rPr>
              <a:t>EXAMPLE</a:t>
            </a:r>
            <a:endParaRPr sz="2700" b="0" i="0" u="none" strike="noStrike" cap="none" dirty="0">
              <a:solidFill>
                <a:schemeClr val="tx1"/>
              </a:solidFill>
              <a:latin typeface="Calibri"/>
              <a:ea typeface="Calibri"/>
              <a:cs typeface="Calibri"/>
              <a:sym typeface="Calibri"/>
            </a:endParaRPr>
          </a:p>
          <a:p>
            <a:pPr marL="0" marR="0" lvl="0" indent="0" algn="ctr" rtl="0">
              <a:lnSpc>
                <a:spcPct val="90000"/>
              </a:lnSpc>
              <a:spcBef>
                <a:spcPts val="0"/>
              </a:spcBef>
              <a:spcAft>
                <a:spcPts val="0"/>
              </a:spcAft>
              <a:buClr>
                <a:srgbClr val="FFFFFF"/>
              </a:buClr>
              <a:buSzPts val="800"/>
              <a:buFont typeface="Arial"/>
              <a:buNone/>
            </a:pPr>
            <a:endParaRPr sz="2100" b="0" i="0" u="none" strike="noStrike" cap="none" dirty="0">
              <a:solidFill>
                <a:schemeClr val="tx1"/>
              </a:solidFill>
              <a:latin typeface="Calibri"/>
              <a:ea typeface="Calibri"/>
              <a:cs typeface="Calibri"/>
              <a:sym typeface="Calibri"/>
            </a:endParaRPr>
          </a:p>
        </p:txBody>
      </p:sp>
      <p:pic>
        <p:nvPicPr>
          <p:cNvPr id="856" name="Google Shape;856;g2fd5af0ed0b_1_304"/>
          <p:cNvPicPr preferRelativeResize="0"/>
          <p:nvPr/>
        </p:nvPicPr>
        <p:blipFill rotWithShape="1">
          <a:blip r:embed="rId3">
            <a:alphaModFix/>
          </a:blip>
          <a:srcRect/>
          <a:stretch/>
        </p:blipFill>
        <p:spPr>
          <a:xfrm>
            <a:off x="1918694" y="40869"/>
            <a:ext cx="7178514" cy="4964918"/>
          </a:xfrm>
          <a:prstGeom prst="rect">
            <a:avLst/>
          </a:prstGeom>
          <a:solidFill>
            <a:srgbClr val="FFFFFF"/>
          </a:solidFill>
          <a:ln>
            <a:noFill/>
          </a:ln>
        </p:spPr>
      </p:pic>
      <p:pic>
        <p:nvPicPr>
          <p:cNvPr id="2" name="Picture 1">
            <a:extLst>
              <a:ext uri="{FF2B5EF4-FFF2-40B4-BE49-F238E27FC236}">
                <a16:creationId xmlns:a16="http://schemas.microsoft.com/office/drawing/2014/main" id="{2AB6E9EE-C23F-4408-BD44-4219D4143677}"/>
              </a:ext>
            </a:extLst>
          </p:cNvPr>
          <p:cNvPicPr>
            <a:picLocks noChangeAspect="1"/>
          </p:cNvPicPr>
          <p:nvPr/>
        </p:nvPicPr>
        <p:blipFill>
          <a:blip r:embed="rId4"/>
          <a:stretch>
            <a:fillRect/>
          </a:stretch>
        </p:blipFill>
        <p:spPr>
          <a:xfrm>
            <a:off x="46792" y="4671269"/>
            <a:ext cx="1272722" cy="440558"/>
          </a:xfrm>
          <a:prstGeom prst="rect">
            <a:avLst/>
          </a:prstGeom>
          <a:solidFill>
            <a:schemeClr val="bg1"/>
          </a:solid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2" name="Google Shape;862;g2fd5af0ed0b_1_311"/>
          <p:cNvSpPr txBox="1"/>
          <p:nvPr/>
        </p:nvSpPr>
        <p:spPr>
          <a:xfrm>
            <a:off x="0" y="658112"/>
            <a:ext cx="1828800" cy="4483500"/>
          </a:xfrm>
          <a:prstGeom prst="rect">
            <a:avLst/>
          </a:prstGeom>
          <a:noFill/>
          <a:ln>
            <a:noFill/>
          </a:ln>
        </p:spPr>
        <p:txBody>
          <a:bodyPr spcFirstLastPara="1" wrap="square" lIns="68550" tIns="34275" rIns="68550" bIns="34275" anchor="t" anchorCtr="0">
            <a:normAutofit/>
          </a:bodyPr>
          <a:lstStyle/>
          <a:p>
            <a:pPr marL="0" marR="0" lvl="0" indent="0" algn="ctr" rtl="0">
              <a:lnSpc>
                <a:spcPct val="90000"/>
              </a:lnSpc>
              <a:spcBef>
                <a:spcPts val="0"/>
              </a:spcBef>
              <a:spcAft>
                <a:spcPts val="0"/>
              </a:spcAft>
              <a:buClr>
                <a:srgbClr val="FFFFFF"/>
              </a:buClr>
              <a:buSzPts val="800"/>
              <a:buFont typeface="Arial"/>
              <a:buNone/>
            </a:pPr>
            <a:br>
              <a:rPr lang="en" sz="2000" b="0" i="0" u="none" strike="noStrike" cap="none" dirty="0">
                <a:solidFill>
                  <a:schemeClr val="tx1"/>
                </a:solidFill>
                <a:latin typeface="Arial" panose="020B0604020202020204" pitchFamily="34" charset="0"/>
                <a:ea typeface="Calibri"/>
                <a:cs typeface="Arial" panose="020B0604020202020204" pitchFamily="34" charset="0"/>
              </a:rPr>
            </a:br>
            <a:r>
              <a:rPr lang="en-US" sz="2400" b="1" i="0" u="none" strike="noStrike" cap="none" dirty="0">
                <a:solidFill>
                  <a:schemeClr val="tx1"/>
                </a:solidFill>
                <a:latin typeface="Arial" panose="020B0604020202020204" pitchFamily="34" charset="0"/>
                <a:ea typeface="Calibri"/>
                <a:cs typeface="Arial" panose="020B0604020202020204" pitchFamily="34" charset="0"/>
                <a:sym typeface="Calibri"/>
              </a:rPr>
              <a:t>Example</a:t>
            </a:r>
            <a:endParaRPr sz="400" dirty="0">
              <a:solidFill>
                <a:schemeClr val="tx1"/>
              </a:solidFill>
              <a:latin typeface="Arial" panose="020B0604020202020204" pitchFamily="34" charset="0"/>
              <a:cs typeface="Arial" panose="020B0604020202020204" pitchFamily="34" charset="0"/>
            </a:endParaRPr>
          </a:p>
          <a:p>
            <a:pPr marL="0" marR="0" lvl="0" indent="0" algn="ctr" rtl="0">
              <a:lnSpc>
                <a:spcPct val="90000"/>
              </a:lnSpc>
              <a:spcBef>
                <a:spcPts val="0"/>
              </a:spcBef>
              <a:spcAft>
                <a:spcPts val="0"/>
              </a:spcAft>
              <a:buClr>
                <a:srgbClr val="FFFFFF"/>
              </a:buClr>
              <a:buSzPts val="800"/>
              <a:buFont typeface="Arial"/>
              <a:buNone/>
            </a:pPr>
            <a:endParaRPr lang="en" sz="2400" b="0" i="0" u="none" strike="noStrike" cap="none" dirty="0">
              <a:solidFill>
                <a:schemeClr val="tx1"/>
              </a:solidFill>
              <a:latin typeface="Arial" panose="020B0604020202020204" pitchFamily="34" charset="0"/>
              <a:ea typeface="Calibri"/>
              <a:cs typeface="Arial" panose="020B0604020202020204" pitchFamily="34" charset="0"/>
              <a:sym typeface="Calibri"/>
            </a:endParaRPr>
          </a:p>
          <a:p>
            <a:pPr marL="0" marR="0" lvl="0" indent="0" algn="ctr" rtl="0">
              <a:lnSpc>
                <a:spcPct val="90000"/>
              </a:lnSpc>
              <a:spcBef>
                <a:spcPts val="0"/>
              </a:spcBef>
              <a:spcAft>
                <a:spcPts val="0"/>
              </a:spcAft>
              <a:buClr>
                <a:srgbClr val="FFFFFF"/>
              </a:buClr>
              <a:buSzPts val="800"/>
              <a:buFont typeface="Arial"/>
              <a:buNone/>
            </a:pPr>
            <a:r>
              <a:rPr lang="en" sz="2400" b="0" i="0" u="none" strike="noStrike" cap="none" dirty="0">
                <a:solidFill>
                  <a:schemeClr val="tx1"/>
                </a:solidFill>
                <a:latin typeface="Arial" panose="020B0604020202020204" pitchFamily="34" charset="0"/>
                <a:ea typeface="Calibri"/>
                <a:cs typeface="Arial" panose="020B0604020202020204" pitchFamily="34" charset="0"/>
                <a:sym typeface="Calibri"/>
              </a:rPr>
              <a:t>In-depth ISHO </a:t>
            </a:r>
            <a:endParaRPr sz="400" dirty="0">
              <a:solidFill>
                <a:schemeClr val="tx1"/>
              </a:solidFill>
              <a:latin typeface="Arial" panose="020B0604020202020204" pitchFamily="34" charset="0"/>
              <a:cs typeface="Arial" panose="020B0604020202020204" pitchFamily="34" charset="0"/>
            </a:endParaRPr>
          </a:p>
          <a:p>
            <a:pPr marL="0" marR="0" lvl="0" indent="0" algn="ctr" rtl="0">
              <a:lnSpc>
                <a:spcPct val="90000"/>
              </a:lnSpc>
              <a:spcBef>
                <a:spcPts val="0"/>
              </a:spcBef>
              <a:spcAft>
                <a:spcPts val="0"/>
              </a:spcAft>
              <a:buClr>
                <a:srgbClr val="FFFFFF"/>
              </a:buClr>
              <a:buSzPts val="800"/>
              <a:buFont typeface="Arial"/>
              <a:buNone/>
            </a:pPr>
            <a:r>
              <a:rPr lang="en" sz="2400" b="0" i="0" u="none" strike="noStrike" cap="none" dirty="0">
                <a:solidFill>
                  <a:schemeClr val="tx1"/>
                </a:solidFill>
                <a:latin typeface="Arial" panose="020B0604020202020204" pitchFamily="34" charset="0"/>
                <a:ea typeface="Calibri"/>
                <a:cs typeface="Arial" panose="020B0604020202020204" pitchFamily="34" charset="0"/>
                <a:sym typeface="Calibri"/>
              </a:rPr>
              <a:t>Site-level Assessment Results</a:t>
            </a:r>
            <a:endParaRPr sz="400" dirty="0">
              <a:solidFill>
                <a:schemeClr val="tx1"/>
              </a:solidFill>
              <a:latin typeface="Arial" panose="020B0604020202020204" pitchFamily="34" charset="0"/>
              <a:cs typeface="Arial" panose="020B0604020202020204" pitchFamily="34" charset="0"/>
            </a:endParaRPr>
          </a:p>
          <a:p>
            <a:pPr marL="0" marR="0" lvl="0" indent="0" algn="ctr" rtl="0">
              <a:lnSpc>
                <a:spcPct val="90000"/>
              </a:lnSpc>
              <a:spcBef>
                <a:spcPts val="0"/>
              </a:spcBef>
              <a:spcAft>
                <a:spcPts val="0"/>
              </a:spcAft>
              <a:buClr>
                <a:srgbClr val="FFFFFF"/>
              </a:buClr>
              <a:buSzPts val="800"/>
              <a:buFont typeface="Arial"/>
              <a:buNone/>
            </a:pPr>
            <a:endParaRPr sz="2400" b="0" i="0" u="none" strike="noStrike" cap="none" dirty="0">
              <a:solidFill>
                <a:schemeClr val="tx1"/>
              </a:solidFill>
              <a:latin typeface="Arial" panose="020B0604020202020204" pitchFamily="34" charset="0"/>
              <a:ea typeface="Calibri"/>
              <a:cs typeface="Arial" panose="020B0604020202020204" pitchFamily="34" charset="0"/>
              <a:sym typeface="Calibri"/>
            </a:endParaRPr>
          </a:p>
          <a:p>
            <a:pPr marL="0" marR="0" lvl="0" indent="0" algn="ctr" rtl="0">
              <a:lnSpc>
                <a:spcPct val="90000"/>
              </a:lnSpc>
              <a:spcBef>
                <a:spcPts val="0"/>
              </a:spcBef>
              <a:spcAft>
                <a:spcPts val="0"/>
              </a:spcAft>
              <a:buClr>
                <a:srgbClr val="FFFFFF"/>
              </a:buClr>
              <a:buSzPts val="800"/>
              <a:buFont typeface="Arial"/>
              <a:buNone/>
            </a:pPr>
            <a:endParaRPr sz="2100" b="0" i="0" u="none" strike="noStrike" cap="none" dirty="0">
              <a:solidFill>
                <a:schemeClr val="tx1"/>
              </a:solidFill>
              <a:latin typeface="Calibri"/>
              <a:ea typeface="Calibri"/>
              <a:cs typeface="Calibri"/>
              <a:sym typeface="Calibri"/>
            </a:endParaRPr>
          </a:p>
        </p:txBody>
      </p:sp>
      <p:pic>
        <p:nvPicPr>
          <p:cNvPr id="863" name="Google Shape;863;g2fd5af0ed0b_1_311"/>
          <p:cNvPicPr preferRelativeResize="0"/>
          <p:nvPr/>
        </p:nvPicPr>
        <p:blipFill rotWithShape="1">
          <a:blip r:embed="rId3">
            <a:alphaModFix/>
          </a:blip>
          <a:srcRect/>
          <a:stretch/>
        </p:blipFill>
        <p:spPr>
          <a:xfrm>
            <a:off x="2077711" y="243639"/>
            <a:ext cx="6912219" cy="4898004"/>
          </a:xfrm>
          <a:prstGeom prst="rect">
            <a:avLst/>
          </a:prstGeom>
          <a:noFill/>
          <a:ln>
            <a:noFill/>
          </a:ln>
        </p:spPr>
      </p:pic>
      <p:sp>
        <p:nvSpPr>
          <p:cNvPr id="864" name="Google Shape;864;g2fd5af0ed0b_1_311"/>
          <p:cNvSpPr txBox="1"/>
          <p:nvPr/>
        </p:nvSpPr>
        <p:spPr>
          <a:xfrm>
            <a:off x="6147838" y="-516"/>
            <a:ext cx="2107887" cy="366739"/>
          </a:xfrm>
          <a:prstGeom prst="rect">
            <a:avLst/>
          </a:prstGeom>
          <a:noFill/>
          <a:ln>
            <a:noFill/>
          </a:ln>
        </p:spPr>
        <p:txBody>
          <a:bodyPr spcFirstLastPara="1" wrap="square" lIns="68550" tIns="34275" rIns="68550" bIns="34275" anchor="t" anchorCtr="0">
            <a:noAutofit/>
          </a:bodyPr>
          <a:lstStyle/>
          <a:p>
            <a:pPr marL="0" marR="0" lvl="0" indent="0" algn="ctr" rtl="0">
              <a:lnSpc>
                <a:spcPct val="90000"/>
              </a:lnSpc>
              <a:spcBef>
                <a:spcPts val="0"/>
              </a:spcBef>
              <a:spcAft>
                <a:spcPts val="0"/>
              </a:spcAft>
              <a:buClr>
                <a:srgbClr val="FFFFFF"/>
              </a:buClr>
              <a:buSzPts val="800"/>
              <a:buFont typeface="Arial"/>
              <a:buNone/>
            </a:pPr>
            <a:r>
              <a:rPr lang="en" sz="1800" b="0" i="0" u="none" strike="noStrike" cap="none" dirty="0">
                <a:solidFill>
                  <a:srgbClr val="000000"/>
                </a:solidFill>
                <a:latin typeface="+mj-lt"/>
                <a:ea typeface="Calibri"/>
                <a:cs typeface="Calibri"/>
                <a:sym typeface="Calibri"/>
              </a:rPr>
              <a:t>Example Region 2</a:t>
            </a:r>
            <a:endParaRPr sz="1800" b="1" i="0" u="none" strike="noStrike" cap="none" dirty="0">
              <a:solidFill>
                <a:srgbClr val="000000"/>
              </a:solidFill>
              <a:latin typeface="+mj-lt"/>
              <a:ea typeface="Calibri"/>
              <a:cs typeface="Calibri"/>
              <a:sym typeface="Calibri"/>
            </a:endParaRPr>
          </a:p>
        </p:txBody>
      </p:sp>
      <p:sp>
        <p:nvSpPr>
          <p:cNvPr id="865" name="Google Shape;865;g2fd5af0ed0b_1_311"/>
          <p:cNvSpPr txBox="1"/>
          <p:nvPr/>
        </p:nvSpPr>
        <p:spPr>
          <a:xfrm>
            <a:off x="2996163" y="-245376"/>
            <a:ext cx="2203957" cy="611599"/>
          </a:xfrm>
          <a:prstGeom prst="rect">
            <a:avLst/>
          </a:prstGeom>
          <a:noFill/>
          <a:ln>
            <a:noFill/>
          </a:ln>
        </p:spPr>
        <p:txBody>
          <a:bodyPr spcFirstLastPara="1" wrap="square" lIns="68550" tIns="34275" rIns="68550" bIns="34275" anchor="t" anchorCtr="0">
            <a:noAutofit/>
          </a:bodyPr>
          <a:lstStyle/>
          <a:p>
            <a:pPr marL="0" marR="0" lvl="0" indent="0" algn="ctr" rtl="0">
              <a:lnSpc>
                <a:spcPct val="90000"/>
              </a:lnSpc>
              <a:spcBef>
                <a:spcPts val="0"/>
              </a:spcBef>
              <a:spcAft>
                <a:spcPts val="0"/>
              </a:spcAft>
              <a:buClr>
                <a:srgbClr val="FFFFFF"/>
              </a:buClr>
              <a:buSzPts val="800"/>
              <a:buFont typeface="Arial"/>
              <a:buNone/>
            </a:pPr>
            <a:br>
              <a:rPr lang="en" sz="1800" i="0" u="none" strike="noStrike" cap="none" dirty="0">
                <a:solidFill>
                  <a:srgbClr val="000000"/>
                </a:solidFill>
                <a:latin typeface="+mj-lt"/>
                <a:ea typeface="Calibri"/>
                <a:cs typeface="Calibri"/>
                <a:sym typeface="Calibri"/>
              </a:rPr>
            </a:br>
            <a:r>
              <a:rPr lang="en" sz="1800" i="0" u="none" strike="noStrike" cap="none" dirty="0">
                <a:solidFill>
                  <a:srgbClr val="000000"/>
                </a:solidFill>
                <a:latin typeface="+mj-lt"/>
                <a:ea typeface="Calibri"/>
                <a:cs typeface="Calibri"/>
                <a:sym typeface="Calibri"/>
              </a:rPr>
              <a:t>Example Region 1 </a:t>
            </a:r>
            <a:endParaRPr sz="1800" i="0" u="none" strike="noStrike" cap="none" dirty="0">
              <a:solidFill>
                <a:srgbClr val="000000"/>
              </a:solidFill>
              <a:latin typeface="+mj-lt"/>
              <a:ea typeface="Calibri"/>
              <a:cs typeface="Calibri"/>
              <a:sym typeface="Calibri"/>
            </a:endParaRPr>
          </a:p>
        </p:txBody>
      </p:sp>
      <p:pic>
        <p:nvPicPr>
          <p:cNvPr id="2" name="Picture 1">
            <a:extLst>
              <a:ext uri="{FF2B5EF4-FFF2-40B4-BE49-F238E27FC236}">
                <a16:creationId xmlns:a16="http://schemas.microsoft.com/office/drawing/2014/main" id="{CB0CCFC2-02BC-F8A6-6924-28BBD91AC189}"/>
              </a:ext>
            </a:extLst>
          </p:cNvPr>
          <p:cNvPicPr>
            <a:picLocks noChangeAspect="1"/>
          </p:cNvPicPr>
          <p:nvPr/>
        </p:nvPicPr>
        <p:blipFill>
          <a:blip r:embed="rId4"/>
          <a:stretch>
            <a:fillRect/>
          </a:stretch>
        </p:blipFill>
        <p:spPr>
          <a:xfrm>
            <a:off x="0" y="4594812"/>
            <a:ext cx="1585097" cy="548688"/>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pic>
        <p:nvPicPr>
          <p:cNvPr id="1080" name="Google Shape;1080;g2fd5af0ed0b_1_469"/>
          <p:cNvPicPr preferRelativeResize="0"/>
          <p:nvPr/>
        </p:nvPicPr>
        <p:blipFill rotWithShape="1">
          <a:blip r:embed="rId3">
            <a:alphaModFix/>
          </a:blip>
          <a:srcRect/>
          <a:stretch/>
        </p:blipFill>
        <p:spPr>
          <a:xfrm>
            <a:off x="0" y="1339"/>
            <a:ext cx="8748530" cy="5142161"/>
          </a:xfrm>
          <a:prstGeom prst="rect">
            <a:avLst/>
          </a:prstGeom>
          <a:noFill/>
          <a:ln>
            <a:noFill/>
          </a:ln>
        </p:spPr>
      </p:pic>
      <p:sp>
        <p:nvSpPr>
          <p:cNvPr id="2" name="Rectangle 1">
            <a:extLst>
              <a:ext uri="{FF2B5EF4-FFF2-40B4-BE49-F238E27FC236}">
                <a16:creationId xmlns:a16="http://schemas.microsoft.com/office/drawing/2014/main" id="{0C1CA87C-CDFC-B523-1C17-6293356C6655}"/>
              </a:ext>
            </a:extLst>
          </p:cNvPr>
          <p:cNvSpPr/>
          <p:nvPr/>
        </p:nvSpPr>
        <p:spPr>
          <a:xfrm>
            <a:off x="8307837" y="-58679"/>
            <a:ext cx="977968" cy="58189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3" name="Picture 2">
            <a:extLst>
              <a:ext uri="{FF2B5EF4-FFF2-40B4-BE49-F238E27FC236}">
                <a16:creationId xmlns:a16="http://schemas.microsoft.com/office/drawing/2014/main" id="{C59E793E-15DA-E189-0D55-6FFDF3856CF8}"/>
              </a:ext>
            </a:extLst>
          </p:cNvPr>
          <p:cNvPicPr>
            <a:picLocks noChangeAspect="1"/>
          </p:cNvPicPr>
          <p:nvPr/>
        </p:nvPicPr>
        <p:blipFill>
          <a:blip r:embed="rId4"/>
          <a:stretch>
            <a:fillRect/>
          </a:stretch>
        </p:blipFill>
        <p:spPr>
          <a:xfrm>
            <a:off x="8018144" y="26404"/>
            <a:ext cx="1189425" cy="41172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1" name="Google Shape;991;g2fd5af0ed0b_1_383"/>
          <p:cNvSpPr txBox="1"/>
          <p:nvPr/>
        </p:nvSpPr>
        <p:spPr>
          <a:xfrm>
            <a:off x="0" y="122737"/>
            <a:ext cx="3045179" cy="885834"/>
          </a:xfrm>
          <a:prstGeom prst="rect">
            <a:avLst/>
          </a:prstGeom>
          <a:noFill/>
          <a:ln>
            <a:noFill/>
          </a:ln>
        </p:spPr>
        <p:txBody>
          <a:bodyPr spcFirstLastPara="1" wrap="square" lIns="68550" tIns="34275" rIns="68550" bIns="34275" anchor="t" anchorCtr="0">
            <a:normAutofit/>
          </a:bodyPr>
          <a:lstStyle/>
          <a:p>
            <a:pPr marL="0" marR="0" lvl="0" indent="0" algn="ctr" rtl="0">
              <a:lnSpc>
                <a:spcPct val="90000"/>
              </a:lnSpc>
              <a:spcBef>
                <a:spcPts val="0"/>
              </a:spcBef>
              <a:spcAft>
                <a:spcPts val="0"/>
              </a:spcAft>
              <a:buClr>
                <a:srgbClr val="FFFFFF"/>
              </a:buClr>
              <a:buSzPts val="3000"/>
              <a:buFont typeface="Arial"/>
              <a:buNone/>
            </a:pPr>
            <a:r>
              <a:rPr lang="en" sz="4000" b="1" i="0" u="none" strike="noStrike" cap="none" dirty="0">
                <a:solidFill>
                  <a:schemeClr val="tx1"/>
                </a:solidFill>
                <a:latin typeface="Arial" panose="020B0604020202020204" pitchFamily="34" charset="0"/>
                <a:ea typeface="Calibri"/>
                <a:cs typeface="Arial" panose="020B0604020202020204" pitchFamily="34" charset="0"/>
                <a:sym typeface="Calibri"/>
              </a:rPr>
              <a:t>Summary </a:t>
            </a:r>
            <a:endParaRPr sz="1000" dirty="0">
              <a:solidFill>
                <a:schemeClr val="tx1"/>
              </a:solidFill>
              <a:latin typeface="Arial" panose="020B0604020202020204" pitchFamily="34" charset="0"/>
              <a:cs typeface="Arial" panose="020B0604020202020204" pitchFamily="34" charset="0"/>
            </a:endParaRPr>
          </a:p>
          <a:p>
            <a:pPr marL="0" marR="0" lvl="0" indent="0" algn="ctr" rtl="0">
              <a:lnSpc>
                <a:spcPct val="90000"/>
              </a:lnSpc>
              <a:spcBef>
                <a:spcPts val="0"/>
              </a:spcBef>
              <a:spcAft>
                <a:spcPts val="0"/>
              </a:spcAft>
              <a:buClr>
                <a:schemeClr val="dk1"/>
              </a:buClr>
              <a:buSzPts val="2700"/>
              <a:buFont typeface="Arial"/>
              <a:buNone/>
            </a:pPr>
            <a:endParaRPr sz="3600" b="0" i="0" u="none" strike="noStrike" cap="none" dirty="0">
              <a:solidFill>
                <a:schemeClr val="tx1"/>
              </a:solidFill>
              <a:latin typeface="Calibri"/>
              <a:ea typeface="Calibri"/>
              <a:cs typeface="Calibri"/>
              <a:sym typeface="Calibri"/>
            </a:endParaRPr>
          </a:p>
        </p:txBody>
      </p:sp>
      <p:sp>
        <p:nvSpPr>
          <p:cNvPr id="992" name="Google Shape;992;g2fd5af0ed0b_1_383"/>
          <p:cNvSpPr txBox="1"/>
          <p:nvPr/>
        </p:nvSpPr>
        <p:spPr>
          <a:xfrm>
            <a:off x="1416863" y="3532182"/>
            <a:ext cx="2262600" cy="573244"/>
          </a:xfrm>
          <a:prstGeom prst="rect">
            <a:avLst/>
          </a:prstGeom>
          <a:noFill/>
          <a:ln>
            <a:noFill/>
          </a:ln>
        </p:spPr>
        <p:txBody>
          <a:bodyPr spcFirstLastPara="1" wrap="square" lIns="34300" tIns="17150" rIns="34300" bIns="17150" anchor="t" anchorCtr="0">
            <a:spAutoFit/>
          </a:bodyPr>
          <a:lstStyle/>
          <a:p>
            <a:pPr marL="0" marR="0" lvl="0" indent="0" algn="ctr" rtl="0">
              <a:lnSpc>
                <a:spcPct val="100000"/>
              </a:lnSpc>
              <a:spcBef>
                <a:spcPts val="0"/>
              </a:spcBef>
              <a:spcAft>
                <a:spcPts val="0"/>
              </a:spcAft>
              <a:buNone/>
            </a:pPr>
            <a:r>
              <a:rPr lang="en" sz="2000" i="0" u="none" strike="noStrike" cap="none">
                <a:solidFill>
                  <a:srgbClr val="000000"/>
                </a:solidFill>
                <a:latin typeface="Arial" panose="020B0604020202020204" pitchFamily="34" charset="0"/>
                <a:ea typeface="Calibri"/>
                <a:cs typeface="Arial" panose="020B0604020202020204" pitchFamily="34" charset="0"/>
                <a:sym typeface="Calibri"/>
              </a:rPr>
              <a:t>Assess</a:t>
            </a:r>
            <a:endParaRPr sz="400"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None/>
            </a:pPr>
            <a:endParaRPr lang="en">
              <a:latin typeface="Arial" panose="020B0604020202020204" pitchFamily="34" charset="0"/>
              <a:ea typeface="Calibri"/>
              <a:cs typeface="Arial" panose="020B0604020202020204" pitchFamily="34" charset="0"/>
            </a:endParaRPr>
          </a:p>
        </p:txBody>
      </p:sp>
      <p:cxnSp>
        <p:nvCxnSpPr>
          <p:cNvPr id="993" name="Google Shape;993;g2fd5af0ed0b_1_383"/>
          <p:cNvCxnSpPr/>
          <p:nvPr/>
        </p:nvCxnSpPr>
        <p:spPr>
          <a:xfrm rot="10800000" flipH="1">
            <a:off x="3328442" y="3756207"/>
            <a:ext cx="823800" cy="9600"/>
          </a:xfrm>
          <a:prstGeom prst="curvedConnector3">
            <a:avLst>
              <a:gd name="adj1" fmla="val 49999"/>
            </a:avLst>
          </a:prstGeom>
          <a:noFill/>
          <a:ln w="57150" cap="flat" cmpd="sng">
            <a:solidFill>
              <a:schemeClr val="accent1"/>
            </a:solidFill>
            <a:prstDash val="solid"/>
            <a:miter lim="800000"/>
            <a:headEnd type="none" w="sm" len="sm"/>
            <a:tailEnd type="triangle" w="med" len="med"/>
          </a:ln>
        </p:spPr>
      </p:cxnSp>
      <p:cxnSp>
        <p:nvCxnSpPr>
          <p:cNvPr id="994" name="Google Shape;994;g2fd5af0ed0b_1_383"/>
          <p:cNvCxnSpPr/>
          <p:nvPr/>
        </p:nvCxnSpPr>
        <p:spPr>
          <a:xfrm>
            <a:off x="4880567" y="3756174"/>
            <a:ext cx="739200" cy="9600"/>
          </a:xfrm>
          <a:prstGeom prst="curvedConnector3">
            <a:avLst>
              <a:gd name="adj1" fmla="val 50002"/>
            </a:avLst>
          </a:prstGeom>
          <a:noFill/>
          <a:ln w="57150" cap="flat" cmpd="sng">
            <a:solidFill>
              <a:schemeClr val="accent1"/>
            </a:solidFill>
            <a:prstDash val="solid"/>
            <a:miter lim="800000"/>
            <a:headEnd type="none" w="sm" len="sm"/>
            <a:tailEnd type="triangle" w="med" len="med"/>
          </a:ln>
        </p:spPr>
      </p:cxnSp>
      <p:sp>
        <p:nvSpPr>
          <p:cNvPr id="995" name="Google Shape;995;g2fd5af0ed0b_1_383"/>
          <p:cNvSpPr txBox="1"/>
          <p:nvPr/>
        </p:nvSpPr>
        <p:spPr>
          <a:xfrm>
            <a:off x="4050632" y="3525673"/>
            <a:ext cx="931500" cy="342412"/>
          </a:xfrm>
          <a:prstGeom prst="rect">
            <a:avLst/>
          </a:prstGeom>
          <a:noFill/>
          <a:ln>
            <a:noFill/>
          </a:ln>
        </p:spPr>
        <p:txBody>
          <a:bodyPr spcFirstLastPara="1" wrap="square" lIns="34300" tIns="17150" rIns="34300" bIns="17150" anchor="t" anchorCtr="0">
            <a:spAutoFit/>
          </a:bodyPr>
          <a:lstStyle/>
          <a:p>
            <a:pPr marL="0" marR="0" lvl="0" indent="0" algn="ctr" rtl="0">
              <a:lnSpc>
                <a:spcPct val="100000"/>
              </a:lnSpc>
              <a:spcBef>
                <a:spcPts val="0"/>
              </a:spcBef>
              <a:spcAft>
                <a:spcPts val="0"/>
              </a:spcAft>
              <a:buNone/>
            </a:pPr>
            <a:r>
              <a:rPr lang="en" sz="2000" i="0" u="none" strike="noStrike" cap="none" dirty="0">
                <a:solidFill>
                  <a:srgbClr val="000000"/>
                </a:solidFill>
                <a:latin typeface="Arial" panose="020B0604020202020204" pitchFamily="34" charset="0"/>
                <a:ea typeface="Calibri"/>
                <a:cs typeface="Arial" panose="020B0604020202020204" pitchFamily="34" charset="0"/>
                <a:sym typeface="Calibri"/>
              </a:rPr>
              <a:t>Plan </a:t>
            </a:r>
            <a:endParaRPr lang="en" sz="1800" dirty="0">
              <a:latin typeface="Arial" panose="020B0604020202020204" pitchFamily="34" charset="0"/>
              <a:ea typeface="Calibri"/>
              <a:cs typeface="Arial" panose="020B0604020202020204" pitchFamily="34" charset="0"/>
            </a:endParaRPr>
          </a:p>
        </p:txBody>
      </p:sp>
      <p:sp>
        <p:nvSpPr>
          <p:cNvPr id="996" name="Google Shape;996;g2fd5af0ed0b_1_383"/>
          <p:cNvSpPr txBox="1"/>
          <p:nvPr/>
        </p:nvSpPr>
        <p:spPr>
          <a:xfrm>
            <a:off x="5384088" y="3565379"/>
            <a:ext cx="2333400" cy="588633"/>
          </a:xfrm>
          <a:prstGeom prst="rect">
            <a:avLst/>
          </a:prstGeom>
          <a:noFill/>
          <a:ln>
            <a:noFill/>
          </a:ln>
        </p:spPr>
        <p:txBody>
          <a:bodyPr spcFirstLastPara="1" wrap="square" lIns="34300" tIns="17150" rIns="34300" bIns="17150" anchor="t" anchorCtr="0">
            <a:spAutoFit/>
          </a:bodyPr>
          <a:lstStyle/>
          <a:p>
            <a:pPr marL="0" marR="0" lvl="0" indent="0" algn="ctr" rtl="0">
              <a:lnSpc>
                <a:spcPct val="100000"/>
              </a:lnSpc>
              <a:spcBef>
                <a:spcPts val="0"/>
              </a:spcBef>
              <a:spcAft>
                <a:spcPts val="0"/>
              </a:spcAft>
              <a:buNone/>
            </a:pPr>
            <a:r>
              <a:rPr lang="en" sz="2000" i="0" u="none" strike="noStrike" cap="none">
                <a:solidFill>
                  <a:srgbClr val="000000"/>
                </a:solidFill>
                <a:latin typeface="Arial" panose="020B0604020202020204" pitchFamily="34" charset="0"/>
                <a:ea typeface="Calibri"/>
                <a:cs typeface="Arial" panose="020B0604020202020204" pitchFamily="34" charset="0"/>
                <a:sym typeface="Calibri"/>
              </a:rPr>
              <a:t>Implement</a:t>
            </a:r>
            <a:endParaRPr sz="400"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None/>
            </a:pPr>
            <a:endParaRPr lang="en" sz="1600">
              <a:latin typeface="Arial" panose="020B0604020202020204" pitchFamily="34" charset="0"/>
              <a:ea typeface="Calibri"/>
              <a:cs typeface="Arial" panose="020B0604020202020204" pitchFamily="34" charset="0"/>
            </a:endParaRPr>
          </a:p>
        </p:txBody>
      </p:sp>
      <p:sp>
        <p:nvSpPr>
          <p:cNvPr id="997" name="Google Shape;997;g2fd5af0ed0b_1_383"/>
          <p:cNvSpPr/>
          <p:nvPr/>
        </p:nvSpPr>
        <p:spPr>
          <a:xfrm>
            <a:off x="1572035" y="1450841"/>
            <a:ext cx="1631700" cy="1631400"/>
          </a:xfrm>
          <a:prstGeom prst="pie">
            <a:avLst>
              <a:gd name="adj1" fmla="val 0"/>
              <a:gd name="adj2" fmla="val 7173314"/>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None/>
            </a:pPr>
            <a:endParaRPr sz="1200" b="0"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
        <p:nvSpPr>
          <p:cNvPr id="998" name="Google Shape;998;g2fd5af0ed0b_1_383"/>
          <p:cNvSpPr/>
          <p:nvPr/>
        </p:nvSpPr>
        <p:spPr>
          <a:xfrm rot="-7182262">
            <a:off x="1573589" y="1429612"/>
            <a:ext cx="1631603" cy="1631715"/>
          </a:xfrm>
          <a:prstGeom prst="pie">
            <a:avLst>
              <a:gd name="adj1" fmla="val 0"/>
              <a:gd name="adj2" fmla="val 7173314"/>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None/>
            </a:pPr>
            <a:endParaRPr sz="1300" b="0" i="0" u="none" strike="noStrike" cap="none" dirty="0">
              <a:solidFill>
                <a:srgbClr val="000000"/>
              </a:solidFill>
              <a:latin typeface="Calibri"/>
              <a:ea typeface="Calibri"/>
              <a:cs typeface="Calibri"/>
              <a:sym typeface="Calibri"/>
            </a:endParaRPr>
          </a:p>
        </p:txBody>
      </p:sp>
      <p:sp>
        <p:nvSpPr>
          <p:cNvPr id="999" name="Google Shape;999;g2fd5af0ed0b_1_383"/>
          <p:cNvSpPr/>
          <p:nvPr/>
        </p:nvSpPr>
        <p:spPr>
          <a:xfrm rot="7202099">
            <a:off x="1556879" y="1445695"/>
            <a:ext cx="1631475" cy="1631734"/>
          </a:xfrm>
          <a:prstGeom prst="pie">
            <a:avLst>
              <a:gd name="adj1" fmla="val 0"/>
              <a:gd name="adj2" fmla="val 7173314"/>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None/>
            </a:pPr>
            <a:endParaRPr sz="1300" b="0" i="0" u="none" strike="noStrike" cap="none" dirty="0">
              <a:solidFill>
                <a:srgbClr val="000000"/>
              </a:solidFill>
              <a:latin typeface="Calibri"/>
              <a:ea typeface="Calibri"/>
              <a:cs typeface="Calibri"/>
              <a:sym typeface="Calibri"/>
            </a:endParaRPr>
          </a:p>
        </p:txBody>
      </p:sp>
      <p:sp>
        <p:nvSpPr>
          <p:cNvPr id="1000" name="Google Shape;1000;g2fd5af0ed0b_1_383"/>
          <p:cNvSpPr txBox="1"/>
          <p:nvPr/>
        </p:nvSpPr>
        <p:spPr>
          <a:xfrm>
            <a:off x="2318220" y="1727691"/>
            <a:ext cx="681000" cy="203912"/>
          </a:xfrm>
          <a:prstGeom prst="rect">
            <a:avLst/>
          </a:prstGeom>
          <a:noFill/>
          <a:ln>
            <a:noFill/>
          </a:ln>
        </p:spPr>
        <p:txBody>
          <a:bodyPr spcFirstLastPara="1" wrap="square" lIns="34300" tIns="17150" rIns="34300" bIns="17150" anchor="t" anchorCtr="0">
            <a:spAutoFit/>
          </a:bodyPr>
          <a:lstStyle/>
          <a:p>
            <a:pPr marL="0" marR="0" lvl="0" indent="0" algn="ctr" rtl="0">
              <a:lnSpc>
                <a:spcPct val="100000"/>
              </a:lnSpc>
              <a:spcBef>
                <a:spcPts val="0"/>
              </a:spcBef>
              <a:spcAft>
                <a:spcPts val="0"/>
              </a:spcAft>
              <a:buNone/>
            </a:pPr>
            <a:r>
              <a:rPr lang="en" sz="1100" b="0" i="0" u="none" strike="noStrike" cap="none">
                <a:solidFill>
                  <a:srgbClr val="FFFFFF"/>
                </a:solidFill>
                <a:latin typeface="Arial" panose="020B0604020202020204" pitchFamily="34" charset="0"/>
                <a:ea typeface="Calibri"/>
                <a:cs typeface="Arial" panose="020B0604020202020204" pitchFamily="34" charset="0"/>
                <a:sym typeface="Calibri"/>
              </a:rPr>
              <a:t>Planning</a:t>
            </a:r>
            <a:endParaRPr sz="400" dirty="0">
              <a:latin typeface="Arial" panose="020B0604020202020204" pitchFamily="34" charset="0"/>
              <a:cs typeface="Arial" panose="020B0604020202020204" pitchFamily="34" charset="0"/>
            </a:endParaRPr>
          </a:p>
        </p:txBody>
      </p:sp>
      <p:sp>
        <p:nvSpPr>
          <p:cNvPr id="1001" name="Google Shape;1001;g2fd5af0ed0b_1_383"/>
          <p:cNvSpPr txBox="1"/>
          <p:nvPr/>
        </p:nvSpPr>
        <p:spPr>
          <a:xfrm>
            <a:off x="1611457" y="2133338"/>
            <a:ext cx="681000" cy="203912"/>
          </a:xfrm>
          <a:prstGeom prst="rect">
            <a:avLst/>
          </a:prstGeom>
          <a:noFill/>
          <a:ln>
            <a:noFill/>
          </a:ln>
        </p:spPr>
        <p:txBody>
          <a:bodyPr spcFirstLastPara="1" wrap="square" lIns="34300" tIns="17150" rIns="34300" bIns="17150" anchor="t" anchorCtr="0">
            <a:spAutoFit/>
          </a:bodyPr>
          <a:lstStyle/>
          <a:p>
            <a:pPr marL="0" marR="0" lvl="0" indent="0" algn="ctr" rtl="0">
              <a:lnSpc>
                <a:spcPct val="100000"/>
              </a:lnSpc>
              <a:spcBef>
                <a:spcPts val="0"/>
              </a:spcBef>
              <a:spcAft>
                <a:spcPts val="0"/>
              </a:spcAft>
              <a:buNone/>
            </a:pPr>
            <a:r>
              <a:rPr lang="en" sz="1100" b="0" i="0" u="none" strike="noStrike" cap="none">
                <a:solidFill>
                  <a:srgbClr val="FFFFFF"/>
                </a:solidFill>
                <a:latin typeface="Arial" panose="020B0604020202020204" pitchFamily="34" charset="0"/>
                <a:ea typeface="Calibri"/>
                <a:cs typeface="Arial" panose="020B0604020202020204" pitchFamily="34" charset="0"/>
                <a:sym typeface="Calibri"/>
              </a:rPr>
              <a:t>Policies</a:t>
            </a:r>
            <a:endParaRPr sz="400" dirty="0">
              <a:latin typeface="Arial" panose="020B0604020202020204" pitchFamily="34" charset="0"/>
              <a:cs typeface="Arial" panose="020B0604020202020204" pitchFamily="34" charset="0"/>
            </a:endParaRPr>
          </a:p>
        </p:txBody>
      </p:sp>
      <p:sp>
        <p:nvSpPr>
          <p:cNvPr id="1002" name="Google Shape;1002;g2fd5af0ed0b_1_383"/>
          <p:cNvSpPr txBox="1"/>
          <p:nvPr/>
        </p:nvSpPr>
        <p:spPr>
          <a:xfrm>
            <a:off x="2174559" y="2388855"/>
            <a:ext cx="968400" cy="373189"/>
          </a:xfrm>
          <a:prstGeom prst="rect">
            <a:avLst/>
          </a:prstGeom>
          <a:noFill/>
          <a:ln>
            <a:noFill/>
          </a:ln>
        </p:spPr>
        <p:txBody>
          <a:bodyPr spcFirstLastPara="1" wrap="square" lIns="34300" tIns="17150" rIns="34300" bIns="17150" anchor="t" anchorCtr="0">
            <a:spAutoFit/>
          </a:bodyPr>
          <a:lstStyle/>
          <a:p>
            <a:pPr marL="0" marR="0" lvl="0" indent="0" algn="ctr" rtl="0">
              <a:lnSpc>
                <a:spcPct val="100000"/>
              </a:lnSpc>
              <a:spcBef>
                <a:spcPts val="0"/>
              </a:spcBef>
              <a:spcAft>
                <a:spcPts val="0"/>
              </a:spcAft>
              <a:buNone/>
            </a:pPr>
            <a:r>
              <a:rPr lang="en" sz="1100" b="0" i="0" u="none" strike="noStrike" cap="none">
                <a:solidFill>
                  <a:srgbClr val="FFFFFF"/>
                </a:solidFill>
                <a:latin typeface="Arial" panose="020B0604020202020204" pitchFamily="34" charset="0"/>
                <a:ea typeface="Calibri"/>
                <a:cs typeface="Arial" panose="020B0604020202020204" pitchFamily="34" charset="0"/>
                <a:sym typeface="Calibri"/>
              </a:rPr>
              <a:t>Governance &amp; Standards</a:t>
            </a:r>
            <a:endParaRPr sz="400" dirty="0">
              <a:latin typeface="Arial" panose="020B0604020202020204" pitchFamily="34" charset="0"/>
              <a:cs typeface="Arial" panose="020B0604020202020204" pitchFamily="34" charset="0"/>
            </a:endParaRPr>
          </a:p>
        </p:txBody>
      </p:sp>
      <p:sp>
        <p:nvSpPr>
          <p:cNvPr id="1003" name="Google Shape;1003;g2fd5af0ed0b_1_383"/>
          <p:cNvSpPr/>
          <p:nvPr/>
        </p:nvSpPr>
        <p:spPr>
          <a:xfrm>
            <a:off x="3648854" y="1463774"/>
            <a:ext cx="1631700" cy="1631400"/>
          </a:xfrm>
          <a:prstGeom prst="pie">
            <a:avLst>
              <a:gd name="adj1" fmla="val 0"/>
              <a:gd name="adj2" fmla="val 7173314"/>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None/>
            </a:pPr>
            <a:endParaRPr sz="1200" b="0"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
        <p:nvSpPr>
          <p:cNvPr id="1004" name="Google Shape;1004;g2fd5af0ed0b_1_383"/>
          <p:cNvSpPr/>
          <p:nvPr/>
        </p:nvSpPr>
        <p:spPr>
          <a:xfrm rot="-7182262">
            <a:off x="3650408" y="1442544"/>
            <a:ext cx="1631603" cy="1631715"/>
          </a:xfrm>
          <a:prstGeom prst="pie">
            <a:avLst>
              <a:gd name="adj1" fmla="val 0"/>
              <a:gd name="adj2" fmla="val 7173314"/>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None/>
            </a:pPr>
            <a:endParaRPr sz="1300" b="0" i="0" u="none" strike="noStrike" cap="none" dirty="0">
              <a:solidFill>
                <a:srgbClr val="000000"/>
              </a:solidFill>
              <a:latin typeface="Calibri"/>
              <a:ea typeface="Calibri"/>
              <a:cs typeface="Calibri"/>
              <a:sym typeface="Calibri"/>
            </a:endParaRPr>
          </a:p>
        </p:txBody>
      </p:sp>
      <p:sp>
        <p:nvSpPr>
          <p:cNvPr id="1005" name="Google Shape;1005;g2fd5af0ed0b_1_383"/>
          <p:cNvSpPr/>
          <p:nvPr/>
        </p:nvSpPr>
        <p:spPr>
          <a:xfrm rot="7202099">
            <a:off x="3627474" y="1457344"/>
            <a:ext cx="1631475" cy="1631734"/>
          </a:xfrm>
          <a:prstGeom prst="pie">
            <a:avLst>
              <a:gd name="adj1" fmla="val 0"/>
              <a:gd name="adj2" fmla="val 7173314"/>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None/>
            </a:pPr>
            <a:endParaRPr sz="1300" b="0" i="0" u="none" strike="noStrike" cap="none" dirty="0">
              <a:solidFill>
                <a:srgbClr val="000000"/>
              </a:solidFill>
              <a:latin typeface="Calibri"/>
              <a:ea typeface="Calibri"/>
              <a:cs typeface="Calibri"/>
              <a:sym typeface="Calibri"/>
            </a:endParaRPr>
          </a:p>
        </p:txBody>
      </p:sp>
      <p:sp>
        <p:nvSpPr>
          <p:cNvPr id="1006" name="Google Shape;1006;g2fd5af0ed0b_1_383"/>
          <p:cNvSpPr txBox="1"/>
          <p:nvPr/>
        </p:nvSpPr>
        <p:spPr>
          <a:xfrm>
            <a:off x="4234285" y="1607720"/>
            <a:ext cx="899700" cy="542466"/>
          </a:xfrm>
          <a:prstGeom prst="rect">
            <a:avLst/>
          </a:prstGeom>
          <a:noFill/>
          <a:ln>
            <a:noFill/>
          </a:ln>
        </p:spPr>
        <p:txBody>
          <a:bodyPr spcFirstLastPara="1" wrap="square" lIns="34300" tIns="17150" rIns="34300" bIns="17150" anchor="t" anchorCtr="0">
            <a:spAutoFit/>
          </a:bodyPr>
          <a:lstStyle/>
          <a:p>
            <a:pPr marL="0" marR="0" lvl="0" indent="0" algn="ctr" rtl="0">
              <a:lnSpc>
                <a:spcPct val="100000"/>
              </a:lnSpc>
              <a:spcBef>
                <a:spcPts val="0"/>
              </a:spcBef>
              <a:spcAft>
                <a:spcPts val="0"/>
              </a:spcAft>
              <a:buNone/>
            </a:pPr>
            <a:r>
              <a:rPr lang="en" sz="1100" b="0" i="0" u="none" strike="noStrike" cap="none">
                <a:solidFill>
                  <a:srgbClr val="FFFFFF"/>
                </a:solidFill>
                <a:latin typeface="Arial" panose="020B0604020202020204" pitchFamily="34" charset="0"/>
                <a:ea typeface="Calibri"/>
                <a:cs typeface="Arial" panose="020B0604020202020204" pitchFamily="34" charset="0"/>
                <a:sym typeface="Calibri"/>
              </a:rPr>
              <a:t>Informatics Knowledge &amp; Skills</a:t>
            </a:r>
            <a:endParaRPr sz="400" dirty="0">
              <a:latin typeface="Arial" panose="020B0604020202020204" pitchFamily="34" charset="0"/>
              <a:cs typeface="Arial" panose="020B0604020202020204" pitchFamily="34" charset="0"/>
            </a:endParaRPr>
          </a:p>
        </p:txBody>
      </p:sp>
      <p:sp>
        <p:nvSpPr>
          <p:cNvPr id="1007" name="Google Shape;1007;g2fd5af0ed0b_1_383"/>
          <p:cNvSpPr txBox="1"/>
          <p:nvPr/>
        </p:nvSpPr>
        <p:spPr>
          <a:xfrm>
            <a:off x="3599345" y="2083669"/>
            <a:ext cx="824700" cy="373189"/>
          </a:xfrm>
          <a:prstGeom prst="rect">
            <a:avLst/>
          </a:prstGeom>
          <a:noFill/>
          <a:ln>
            <a:noFill/>
          </a:ln>
        </p:spPr>
        <p:txBody>
          <a:bodyPr spcFirstLastPara="1" wrap="square" lIns="34300" tIns="17150" rIns="34300" bIns="17150" anchor="t" anchorCtr="0">
            <a:spAutoFit/>
          </a:bodyPr>
          <a:lstStyle/>
          <a:p>
            <a:pPr marL="0" marR="0" lvl="0" indent="0" algn="ctr" rtl="0">
              <a:lnSpc>
                <a:spcPct val="100000"/>
              </a:lnSpc>
              <a:spcBef>
                <a:spcPts val="0"/>
              </a:spcBef>
              <a:spcAft>
                <a:spcPts val="0"/>
              </a:spcAft>
              <a:buNone/>
            </a:pPr>
            <a:r>
              <a:rPr lang="en" sz="1100" b="0" i="0" u="none" strike="noStrike" cap="none">
                <a:solidFill>
                  <a:srgbClr val="FFFFFF"/>
                </a:solidFill>
                <a:latin typeface="Arial" panose="020B0604020202020204" pitchFamily="34" charset="0"/>
                <a:ea typeface="Calibri"/>
                <a:cs typeface="Arial" panose="020B0604020202020204" pitchFamily="34" charset="0"/>
                <a:sym typeface="Calibri"/>
              </a:rPr>
              <a:t>Workforce Strategy</a:t>
            </a:r>
            <a:endParaRPr sz="400" dirty="0">
              <a:latin typeface="Arial" panose="020B0604020202020204" pitchFamily="34" charset="0"/>
              <a:cs typeface="Arial" panose="020B0604020202020204" pitchFamily="34" charset="0"/>
            </a:endParaRPr>
          </a:p>
        </p:txBody>
      </p:sp>
      <p:sp>
        <p:nvSpPr>
          <p:cNvPr id="1008" name="Google Shape;1008;g2fd5af0ed0b_1_383"/>
          <p:cNvSpPr txBox="1"/>
          <p:nvPr/>
        </p:nvSpPr>
        <p:spPr>
          <a:xfrm>
            <a:off x="4251379" y="2401786"/>
            <a:ext cx="968400" cy="373189"/>
          </a:xfrm>
          <a:prstGeom prst="rect">
            <a:avLst/>
          </a:prstGeom>
          <a:noFill/>
          <a:ln>
            <a:noFill/>
          </a:ln>
        </p:spPr>
        <p:txBody>
          <a:bodyPr spcFirstLastPara="1" wrap="square" lIns="34300" tIns="17150" rIns="34300" bIns="17150" anchor="t" anchorCtr="0">
            <a:spAutoFit/>
          </a:bodyPr>
          <a:lstStyle/>
          <a:p>
            <a:pPr marL="0" marR="0" lvl="0" indent="0" algn="ctr" rtl="0">
              <a:lnSpc>
                <a:spcPct val="100000"/>
              </a:lnSpc>
              <a:spcBef>
                <a:spcPts val="0"/>
              </a:spcBef>
              <a:spcAft>
                <a:spcPts val="0"/>
              </a:spcAft>
              <a:buNone/>
            </a:pPr>
            <a:r>
              <a:rPr lang="en" sz="1100" b="0" i="0" u="none" strike="noStrike" cap="none">
                <a:solidFill>
                  <a:srgbClr val="FFFFFF"/>
                </a:solidFill>
                <a:latin typeface="Arial" panose="020B0604020202020204" pitchFamily="34" charset="0"/>
                <a:ea typeface="Calibri"/>
                <a:cs typeface="Arial" panose="020B0604020202020204" pitchFamily="34" charset="0"/>
                <a:sym typeface="Calibri"/>
              </a:rPr>
              <a:t>Informatics Cadre</a:t>
            </a:r>
            <a:endParaRPr sz="400" dirty="0">
              <a:latin typeface="Arial" panose="020B0604020202020204" pitchFamily="34" charset="0"/>
              <a:cs typeface="Arial" panose="020B0604020202020204" pitchFamily="34" charset="0"/>
            </a:endParaRPr>
          </a:p>
        </p:txBody>
      </p:sp>
      <p:sp>
        <p:nvSpPr>
          <p:cNvPr id="1009" name="Google Shape;1009;g2fd5af0ed0b_1_383"/>
          <p:cNvSpPr/>
          <p:nvPr/>
        </p:nvSpPr>
        <p:spPr>
          <a:xfrm>
            <a:off x="5915200" y="1450841"/>
            <a:ext cx="1631700" cy="1631400"/>
          </a:xfrm>
          <a:prstGeom prst="pie">
            <a:avLst>
              <a:gd name="adj1" fmla="val 0"/>
              <a:gd name="adj2" fmla="val 7173314"/>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None/>
            </a:pPr>
            <a:endParaRPr sz="1200" b="0"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
        <p:nvSpPr>
          <p:cNvPr id="1010" name="Google Shape;1010;g2fd5af0ed0b_1_383"/>
          <p:cNvSpPr/>
          <p:nvPr/>
        </p:nvSpPr>
        <p:spPr>
          <a:xfrm rot="-7182262">
            <a:off x="5916755" y="1429612"/>
            <a:ext cx="1631603" cy="1631715"/>
          </a:xfrm>
          <a:prstGeom prst="pie">
            <a:avLst>
              <a:gd name="adj1" fmla="val 0"/>
              <a:gd name="adj2" fmla="val 7173314"/>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None/>
            </a:pPr>
            <a:endParaRPr sz="1300" b="0" i="0" u="none" strike="noStrike" cap="none" dirty="0">
              <a:solidFill>
                <a:srgbClr val="000000"/>
              </a:solidFill>
              <a:latin typeface="Calibri"/>
              <a:ea typeface="Calibri"/>
              <a:cs typeface="Calibri"/>
              <a:sym typeface="Calibri"/>
            </a:endParaRPr>
          </a:p>
        </p:txBody>
      </p:sp>
      <p:sp>
        <p:nvSpPr>
          <p:cNvPr id="1011" name="Google Shape;1011;g2fd5af0ed0b_1_383"/>
          <p:cNvSpPr/>
          <p:nvPr/>
        </p:nvSpPr>
        <p:spPr>
          <a:xfrm rot="7202099">
            <a:off x="5893821" y="1444412"/>
            <a:ext cx="1631475" cy="1631734"/>
          </a:xfrm>
          <a:prstGeom prst="pie">
            <a:avLst>
              <a:gd name="adj1" fmla="val 0"/>
              <a:gd name="adj2" fmla="val 7173314"/>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None/>
            </a:pPr>
            <a:endParaRPr sz="1300" b="0" i="0" u="none" strike="noStrike" cap="none" dirty="0">
              <a:solidFill>
                <a:srgbClr val="000000"/>
              </a:solidFill>
              <a:latin typeface="Calibri"/>
              <a:ea typeface="Calibri"/>
              <a:cs typeface="Calibri"/>
              <a:sym typeface="Calibri"/>
            </a:endParaRPr>
          </a:p>
        </p:txBody>
      </p:sp>
      <p:sp>
        <p:nvSpPr>
          <p:cNvPr id="1012" name="Google Shape;1012;g2fd5af0ed0b_1_383"/>
          <p:cNvSpPr txBox="1"/>
          <p:nvPr/>
        </p:nvSpPr>
        <p:spPr>
          <a:xfrm>
            <a:off x="6539431" y="1645317"/>
            <a:ext cx="926100" cy="373189"/>
          </a:xfrm>
          <a:prstGeom prst="rect">
            <a:avLst/>
          </a:prstGeom>
          <a:noFill/>
          <a:ln>
            <a:noFill/>
          </a:ln>
        </p:spPr>
        <p:txBody>
          <a:bodyPr spcFirstLastPara="1" wrap="square" lIns="34300" tIns="17150" rIns="34300" bIns="17150" anchor="t" anchorCtr="0">
            <a:spAutoFit/>
          </a:bodyPr>
          <a:lstStyle/>
          <a:p>
            <a:pPr marL="0" marR="0" lvl="0" indent="0" algn="ctr" rtl="0">
              <a:lnSpc>
                <a:spcPct val="100000"/>
              </a:lnSpc>
              <a:spcBef>
                <a:spcPts val="0"/>
              </a:spcBef>
              <a:spcAft>
                <a:spcPts val="0"/>
              </a:spcAft>
              <a:buNone/>
            </a:pPr>
            <a:r>
              <a:rPr lang="en" sz="1100" b="0" i="0" u="none" strike="noStrike" cap="none">
                <a:solidFill>
                  <a:srgbClr val="FFFFFF"/>
                </a:solidFill>
                <a:latin typeface="Arial" panose="020B0604020202020204" pitchFamily="34" charset="0"/>
                <a:ea typeface="Calibri"/>
                <a:cs typeface="Arial" panose="020B0604020202020204" pitchFamily="34" charset="0"/>
                <a:sym typeface="Calibri"/>
              </a:rPr>
              <a:t>Inter-operability</a:t>
            </a:r>
            <a:endParaRPr sz="400" dirty="0">
              <a:latin typeface="Arial" panose="020B0604020202020204" pitchFamily="34" charset="0"/>
              <a:cs typeface="Arial" panose="020B0604020202020204" pitchFamily="34" charset="0"/>
            </a:endParaRPr>
          </a:p>
        </p:txBody>
      </p:sp>
      <p:sp>
        <p:nvSpPr>
          <p:cNvPr id="1013" name="Google Shape;1013;g2fd5af0ed0b_1_383"/>
          <p:cNvSpPr txBox="1"/>
          <p:nvPr/>
        </p:nvSpPr>
        <p:spPr>
          <a:xfrm>
            <a:off x="5858957" y="2133338"/>
            <a:ext cx="824700" cy="203912"/>
          </a:xfrm>
          <a:prstGeom prst="rect">
            <a:avLst/>
          </a:prstGeom>
          <a:noFill/>
          <a:ln>
            <a:noFill/>
          </a:ln>
        </p:spPr>
        <p:txBody>
          <a:bodyPr spcFirstLastPara="1" wrap="square" lIns="34300" tIns="17150" rIns="34300" bIns="17150" anchor="t" anchorCtr="0">
            <a:spAutoFit/>
          </a:bodyPr>
          <a:lstStyle/>
          <a:p>
            <a:pPr marL="0" marR="0" lvl="0" indent="0" algn="ctr" rtl="0">
              <a:lnSpc>
                <a:spcPct val="100000"/>
              </a:lnSpc>
              <a:spcBef>
                <a:spcPts val="0"/>
              </a:spcBef>
              <a:spcAft>
                <a:spcPts val="0"/>
              </a:spcAft>
              <a:buNone/>
            </a:pPr>
            <a:r>
              <a:rPr lang="en" sz="1100" b="0" i="0" u="none" strike="noStrike" cap="none">
                <a:solidFill>
                  <a:srgbClr val="FFFFFF"/>
                </a:solidFill>
                <a:latin typeface="Arial" panose="020B0604020202020204" pitchFamily="34" charset="0"/>
                <a:ea typeface="Calibri"/>
                <a:cs typeface="Arial" panose="020B0604020202020204" pitchFamily="34" charset="0"/>
                <a:sym typeface="Calibri"/>
              </a:rPr>
              <a:t>Systems</a:t>
            </a:r>
            <a:endParaRPr sz="400" dirty="0">
              <a:latin typeface="Arial" panose="020B0604020202020204" pitchFamily="34" charset="0"/>
              <a:cs typeface="Arial" panose="020B0604020202020204" pitchFamily="34" charset="0"/>
            </a:endParaRPr>
          </a:p>
        </p:txBody>
      </p:sp>
      <p:sp>
        <p:nvSpPr>
          <p:cNvPr id="1014" name="Google Shape;1014;g2fd5af0ed0b_1_383"/>
          <p:cNvSpPr txBox="1"/>
          <p:nvPr/>
        </p:nvSpPr>
        <p:spPr>
          <a:xfrm>
            <a:off x="6517725" y="2388855"/>
            <a:ext cx="968400" cy="373189"/>
          </a:xfrm>
          <a:prstGeom prst="rect">
            <a:avLst/>
          </a:prstGeom>
          <a:noFill/>
          <a:ln>
            <a:noFill/>
          </a:ln>
        </p:spPr>
        <p:txBody>
          <a:bodyPr spcFirstLastPara="1" wrap="square" lIns="34300" tIns="17150" rIns="34300" bIns="17150" anchor="t" anchorCtr="0">
            <a:spAutoFit/>
          </a:bodyPr>
          <a:lstStyle/>
          <a:p>
            <a:pPr marL="0" marR="0" lvl="0" indent="0" algn="ctr" rtl="0">
              <a:lnSpc>
                <a:spcPct val="100000"/>
              </a:lnSpc>
              <a:spcBef>
                <a:spcPts val="0"/>
              </a:spcBef>
              <a:spcAft>
                <a:spcPts val="0"/>
              </a:spcAft>
              <a:buNone/>
            </a:pPr>
            <a:r>
              <a:rPr lang="en" sz="1100" b="0" i="0" u="none" strike="noStrike" cap="none">
                <a:solidFill>
                  <a:srgbClr val="FFFFFF"/>
                </a:solidFill>
                <a:latin typeface="Arial" panose="020B0604020202020204" pitchFamily="34" charset="0"/>
                <a:ea typeface="Calibri"/>
                <a:cs typeface="Arial" panose="020B0604020202020204" pitchFamily="34" charset="0"/>
                <a:sym typeface="Calibri"/>
              </a:rPr>
              <a:t>Standard Practices</a:t>
            </a:r>
            <a:endParaRPr sz="400" dirty="0">
              <a:latin typeface="Arial" panose="020B0604020202020204" pitchFamily="34" charset="0"/>
              <a:cs typeface="Arial" panose="020B0604020202020204" pitchFamily="34" charset="0"/>
            </a:endParaRPr>
          </a:p>
        </p:txBody>
      </p:sp>
      <p:sp>
        <p:nvSpPr>
          <p:cNvPr id="1015" name="Google Shape;1015;g2fd5af0ed0b_1_383"/>
          <p:cNvSpPr txBox="1"/>
          <p:nvPr/>
        </p:nvSpPr>
        <p:spPr>
          <a:xfrm>
            <a:off x="1233281" y="802497"/>
            <a:ext cx="2124000" cy="280856"/>
          </a:xfrm>
          <a:prstGeom prst="rect">
            <a:avLst/>
          </a:prstGeom>
          <a:noFill/>
          <a:ln>
            <a:noFill/>
          </a:ln>
        </p:spPr>
        <p:txBody>
          <a:bodyPr spcFirstLastPara="1" wrap="square" lIns="34300" tIns="17150" rIns="34300" bIns="17150" anchor="t" anchorCtr="0">
            <a:spAutoFit/>
          </a:bodyPr>
          <a:lstStyle/>
          <a:p>
            <a:pPr marL="0" marR="0" lvl="0" indent="0" algn="ctr" rtl="0">
              <a:lnSpc>
                <a:spcPct val="100000"/>
              </a:lnSpc>
              <a:spcBef>
                <a:spcPts val="0"/>
              </a:spcBef>
              <a:spcAft>
                <a:spcPts val="0"/>
              </a:spcAft>
              <a:buNone/>
            </a:pPr>
            <a:r>
              <a:rPr lang="en" sz="1600" b="1" i="0" u="none" strike="noStrike" cap="none" dirty="0">
                <a:solidFill>
                  <a:srgbClr val="000000"/>
                </a:solidFill>
                <a:latin typeface="Arial" panose="020B0604020202020204" pitchFamily="34" charset="0"/>
                <a:ea typeface="Calibri"/>
                <a:cs typeface="Arial" panose="020B0604020202020204" pitchFamily="34" charset="0"/>
                <a:sym typeface="Calibri"/>
              </a:rPr>
              <a:t>Policy &amp; Governance</a:t>
            </a:r>
            <a:endParaRPr sz="400" dirty="0">
              <a:latin typeface="Arial" panose="020B0604020202020204" pitchFamily="34" charset="0"/>
              <a:cs typeface="Arial" panose="020B0604020202020204" pitchFamily="34" charset="0"/>
            </a:endParaRPr>
          </a:p>
        </p:txBody>
      </p:sp>
      <p:sp>
        <p:nvSpPr>
          <p:cNvPr id="1016" name="Google Shape;1016;g2fd5af0ed0b_1_383"/>
          <p:cNvSpPr txBox="1"/>
          <p:nvPr/>
        </p:nvSpPr>
        <p:spPr>
          <a:xfrm>
            <a:off x="3430270" y="803253"/>
            <a:ext cx="2124000" cy="280856"/>
          </a:xfrm>
          <a:prstGeom prst="rect">
            <a:avLst/>
          </a:prstGeom>
          <a:noFill/>
          <a:ln>
            <a:noFill/>
          </a:ln>
        </p:spPr>
        <p:txBody>
          <a:bodyPr spcFirstLastPara="1" wrap="square" lIns="34300" tIns="17150" rIns="34300" bIns="17150" anchor="t" anchorCtr="0">
            <a:spAutoFit/>
          </a:bodyPr>
          <a:lstStyle/>
          <a:p>
            <a:pPr marL="0" marR="0" lvl="0" indent="0" algn="ctr" rtl="0">
              <a:lnSpc>
                <a:spcPct val="100000"/>
              </a:lnSpc>
              <a:spcBef>
                <a:spcPts val="0"/>
              </a:spcBef>
              <a:spcAft>
                <a:spcPts val="0"/>
              </a:spcAft>
              <a:buNone/>
            </a:pPr>
            <a:r>
              <a:rPr lang="en" sz="1600" b="1" i="0" u="none" strike="noStrike" cap="none" dirty="0">
                <a:solidFill>
                  <a:srgbClr val="000000"/>
                </a:solidFill>
                <a:latin typeface="Arial" panose="020B0604020202020204" pitchFamily="34" charset="0"/>
                <a:ea typeface="Calibri"/>
                <a:cs typeface="Arial" panose="020B0604020202020204" pitchFamily="34" charset="0"/>
                <a:sym typeface="Calibri"/>
              </a:rPr>
              <a:t>Skilled Workforce</a:t>
            </a:r>
            <a:endParaRPr sz="400" dirty="0">
              <a:latin typeface="Arial" panose="020B0604020202020204" pitchFamily="34" charset="0"/>
              <a:cs typeface="Arial" panose="020B0604020202020204" pitchFamily="34" charset="0"/>
            </a:endParaRPr>
          </a:p>
        </p:txBody>
      </p:sp>
      <p:sp>
        <p:nvSpPr>
          <p:cNvPr id="1017" name="Google Shape;1017;g2fd5af0ed0b_1_383"/>
          <p:cNvSpPr txBox="1"/>
          <p:nvPr/>
        </p:nvSpPr>
        <p:spPr>
          <a:xfrm>
            <a:off x="5645026" y="764746"/>
            <a:ext cx="2124000" cy="527077"/>
          </a:xfrm>
          <a:prstGeom prst="rect">
            <a:avLst/>
          </a:prstGeom>
          <a:noFill/>
          <a:ln>
            <a:noFill/>
          </a:ln>
        </p:spPr>
        <p:txBody>
          <a:bodyPr spcFirstLastPara="1" wrap="square" lIns="34300" tIns="17150" rIns="34300" bIns="17150" anchor="t" anchorCtr="0">
            <a:spAutoFit/>
          </a:bodyPr>
          <a:lstStyle/>
          <a:p>
            <a:pPr marL="0" marR="0" lvl="0" indent="0" algn="ctr" rtl="0">
              <a:lnSpc>
                <a:spcPct val="100000"/>
              </a:lnSpc>
              <a:spcBef>
                <a:spcPts val="0"/>
              </a:spcBef>
              <a:spcAft>
                <a:spcPts val="0"/>
              </a:spcAft>
              <a:buNone/>
            </a:pPr>
            <a:r>
              <a:rPr lang="en" sz="1600" b="1" i="0" u="none" strike="noStrike" cap="none" dirty="0">
                <a:solidFill>
                  <a:srgbClr val="000000"/>
                </a:solidFill>
                <a:latin typeface="Arial" panose="020B0604020202020204" pitchFamily="34" charset="0"/>
                <a:ea typeface="Calibri"/>
                <a:cs typeface="Arial" panose="020B0604020202020204" pitchFamily="34" charset="0"/>
                <a:sym typeface="Calibri"/>
              </a:rPr>
              <a:t>Effective Information Systems</a:t>
            </a:r>
            <a:endParaRPr sz="400" dirty="0">
              <a:latin typeface="Arial" panose="020B0604020202020204" pitchFamily="34" charset="0"/>
              <a:cs typeface="Arial" panose="020B0604020202020204" pitchFamily="34" charset="0"/>
            </a:endParaRPr>
          </a:p>
        </p:txBody>
      </p:sp>
      <p:sp>
        <p:nvSpPr>
          <p:cNvPr id="1018" name="Google Shape;1018;g2fd5af0ed0b_1_383"/>
          <p:cNvSpPr/>
          <p:nvPr/>
        </p:nvSpPr>
        <p:spPr>
          <a:xfrm>
            <a:off x="1970593" y="3164468"/>
            <a:ext cx="843300" cy="1713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None/>
            </a:pPr>
            <a:endParaRPr sz="1300" b="0" i="0" u="none" strike="noStrike" cap="none" dirty="0">
              <a:solidFill>
                <a:srgbClr val="FFFFFF"/>
              </a:solidFill>
              <a:latin typeface="Calibri"/>
              <a:ea typeface="Calibri"/>
              <a:cs typeface="Calibri"/>
              <a:sym typeface="Calibri"/>
            </a:endParaRPr>
          </a:p>
        </p:txBody>
      </p:sp>
      <p:sp>
        <p:nvSpPr>
          <p:cNvPr id="1019" name="Google Shape;1019;g2fd5af0ed0b_1_383"/>
          <p:cNvSpPr/>
          <p:nvPr/>
        </p:nvSpPr>
        <p:spPr>
          <a:xfrm>
            <a:off x="4066310" y="3162183"/>
            <a:ext cx="843300" cy="1713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None/>
            </a:pPr>
            <a:endParaRPr sz="1300" b="0" i="0" u="none" strike="noStrike" cap="none" dirty="0">
              <a:solidFill>
                <a:srgbClr val="FFFFFF"/>
              </a:solidFill>
              <a:latin typeface="Calibri"/>
              <a:ea typeface="Calibri"/>
              <a:cs typeface="Calibri"/>
              <a:sym typeface="Calibri"/>
            </a:endParaRPr>
          </a:p>
        </p:txBody>
      </p:sp>
      <p:sp>
        <p:nvSpPr>
          <p:cNvPr id="1020" name="Google Shape;1020;g2fd5af0ed0b_1_383"/>
          <p:cNvSpPr/>
          <p:nvPr/>
        </p:nvSpPr>
        <p:spPr>
          <a:xfrm>
            <a:off x="6347143" y="3166752"/>
            <a:ext cx="843300" cy="1713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None/>
            </a:pPr>
            <a:endParaRPr sz="1300" b="0" i="0" u="none" strike="noStrike" cap="none" dirty="0">
              <a:solidFill>
                <a:srgbClr val="FFFFFF"/>
              </a:solidFill>
              <a:latin typeface="Calibri"/>
              <a:ea typeface="Calibri"/>
              <a:cs typeface="Calibri"/>
              <a:sym typeface="Calibri"/>
            </a:endParaRPr>
          </a:p>
        </p:txBody>
      </p:sp>
      <p:sp>
        <p:nvSpPr>
          <p:cNvPr id="1021" name="Google Shape;1021;g2fd5af0ed0b_1_383"/>
          <p:cNvSpPr/>
          <p:nvPr/>
        </p:nvSpPr>
        <p:spPr>
          <a:xfrm>
            <a:off x="1722825" y="3507021"/>
            <a:ext cx="5742706" cy="1248469"/>
          </a:xfrm>
          <a:prstGeom prst="roundRect">
            <a:avLst>
              <a:gd name="adj" fmla="val 16667"/>
            </a:avLst>
          </a:prstGeom>
          <a:noFill/>
          <a:ln w="57150" cap="flat" cmpd="sng">
            <a:solidFill>
              <a:srgbClr val="31538F"/>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None/>
            </a:pPr>
            <a:endParaRPr sz="1300" b="0" i="0" u="none" strike="noStrike" cap="none" dirty="0">
              <a:solidFill>
                <a:srgbClr val="FFFFFF"/>
              </a:solidFill>
              <a:latin typeface="Calibri"/>
              <a:ea typeface="Calibri"/>
              <a:cs typeface="Calibri"/>
              <a:sym typeface="Calibri"/>
            </a:endParaRPr>
          </a:p>
        </p:txBody>
      </p:sp>
      <p:sp>
        <p:nvSpPr>
          <p:cNvPr id="1022" name="Google Shape;1022;g2fd5af0ed0b_1_383"/>
          <p:cNvSpPr/>
          <p:nvPr/>
        </p:nvSpPr>
        <p:spPr>
          <a:xfrm rot="5400000">
            <a:off x="4250947" y="2258171"/>
            <a:ext cx="637500" cy="4076100"/>
          </a:xfrm>
          <a:prstGeom prst="curvedLeftArrow">
            <a:avLst>
              <a:gd name="adj1" fmla="val 25000"/>
              <a:gd name="adj2" fmla="val 50000"/>
              <a:gd name="adj3" fmla="val 2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p:txBody>
      </p:sp>
      <p:sp>
        <p:nvSpPr>
          <p:cNvPr id="2" name="Google Shape;996;g2fd5af0ed0b_1_383">
            <a:extLst>
              <a:ext uri="{FF2B5EF4-FFF2-40B4-BE49-F238E27FC236}">
                <a16:creationId xmlns:a16="http://schemas.microsoft.com/office/drawing/2014/main" id="{04E5FB59-6DE2-0FD1-3E1E-577473A16AA7}"/>
              </a:ext>
            </a:extLst>
          </p:cNvPr>
          <p:cNvSpPr txBox="1"/>
          <p:nvPr/>
        </p:nvSpPr>
        <p:spPr>
          <a:xfrm>
            <a:off x="3142959" y="3949270"/>
            <a:ext cx="2948032" cy="680966"/>
          </a:xfrm>
          <a:prstGeom prst="rect">
            <a:avLst/>
          </a:prstGeom>
          <a:noFill/>
          <a:ln>
            <a:noFill/>
          </a:ln>
        </p:spPr>
        <p:txBody>
          <a:bodyPr spcFirstLastPara="1" wrap="square" lIns="34300" tIns="17150" rIns="34300" bIns="17150" anchor="t" anchorCtr="0">
            <a:spAutoFit/>
          </a:bodyPr>
          <a:lstStyle/>
          <a:p>
            <a:pPr algn="ctr"/>
            <a:r>
              <a:rPr lang="en" sz="2400" dirty="0">
                <a:latin typeface="Arial" panose="020B0604020202020204" pitchFamily="34" charset="0"/>
                <a:ea typeface="Calibri"/>
                <a:cs typeface="Arial" panose="020B0604020202020204" pitchFamily="34" charset="0"/>
                <a:sym typeface="Calibri"/>
              </a:rPr>
              <a:t>Review and refine</a:t>
            </a:r>
            <a:endParaRPr lang="en-US"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None/>
            </a:pPr>
            <a:endParaRPr lang="en" sz="1800" dirty="0">
              <a:latin typeface="Calibri"/>
              <a:ea typeface="Calibri"/>
              <a:cs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4"/>
        <p:cNvGrpSpPr/>
        <p:nvPr/>
      </p:nvGrpSpPr>
      <p:grpSpPr>
        <a:xfrm>
          <a:off x="0" y="0"/>
          <a:ext cx="0" cy="0"/>
          <a:chOff x="0" y="0"/>
          <a:chExt cx="0" cy="0"/>
        </a:xfrm>
      </p:grpSpPr>
      <p:sp>
        <p:nvSpPr>
          <p:cNvPr id="1169" name="Google Shape;1169;g2fd5af0ed0b_1_545"/>
          <p:cNvSpPr txBox="1">
            <a:spLocks noGrp="1"/>
          </p:cNvSpPr>
          <p:nvPr>
            <p:ph type="title" idx="4294967295"/>
          </p:nvPr>
        </p:nvSpPr>
        <p:spPr>
          <a:xfrm>
            <a:off x="244980" y="228600"/>
            <a:ext cx="6790820" cy="815975"/>
          </a:xfrm>
          <a:prstGeom prst="rect">
            <a:avLst/>
          </a:prstGeom>
          <a:noFill/>
          <a:ln>
            <a:noFill/>
          </a:ln>
        </p:spPr>
        <p:txBody>
          <a:bodyPr spcFirstLastPara="1" wrap="square" lIns="34300" tIns="17150" rIns="34300" bIns="17150" anchor="ctr" anchorCtr="0">
            <a:normAutofit/>
          </a:bodyPr>
          <a:lstStyle/>
          <a:p>
            <a:pPr>
              <a:lnSpc>
                <a:spcPct val="100000"/>
              </a:lnSpc>
              <a:buClr>
                <a:schemeClr val="lt1"/>
              </a:buClr>
              <a:buSzPts val="3600"/>
            </a:pPr>
            <a:r>
              <a:rPr lang="en" sz="2400" dirty="0">
                <a:ea typeface="Calibri"/>
                <a:sym typeface="Calibri"/>
              </a:rPr>
              <a:t>Institutionalization and Sustainability</a:t>
            </a:r>
            <a:br>
              <a:rPr lang="en" sz="2400" dirty="0"/>
            </a:br>
            <a:r>
              <a:rPr lang="en" sz="2400" dirty="0"/>
              <a:t>EXAMPLE: Ethiopia</a:t>
            </a:r>
          </a:p>
        </p:txBody>
      </p:sp>
      <p:sp>
        <p:nvSpPr>
          <p:cNvPr id="1170" name="Google Shape;1170;g2fd5af0ed0b_1_545"/>
          <p:cNvSpPr txBox="1"/>
          <p:nvPr/>
        </p:nvSpPr>
        <p:spPr>
          <a:xfrm>
            <a:off x="212834" y="1285338"/>
            <a:ext cx="4885355" cy="3523800"/>
          </a:xfrm>
          <a:prstGeom prst="rect">
            <a:avLst/>
          </a:prstGeom>
          <a:noFill/>
          <a:ln>
            <a:noFill/>
          </a:ln>
        </p:spPr>
        <p:txBody>
          <a:bodyPr spcFirstLastPara="1" wrap="square" lIns="68575" tIns="34275" rIns="68575" bIns="34275" anchor="t" anchorCtr="0">
            <a:noAutofit/>
          </a:bodyPr>
          <a:lstStyle/>
          <a:p>
            <a:pPr marL="165100" marR="0" lvl="0" indent="-165100" algn="l" rtl="0">
              <a:lnSpc>
                <a:spcPct val="90000"/>
              </a:lnSpc>
              <a:spcBef>
                <a:spcPts val="0"/>
              </a:spcBef>
              <a:spcAft>
                <a:spcPts val="0"/>
              </a:spcAft>
              <a:buClr>
                <a:srgbClr val="000000"/>
              </a:buClr>
              <a:buSzPts val="2000"/>
              <a:buFont typeface="Arial"/>
              <a:buChar char="•"/>
            </a:pPr>
            <a:r>
              <a:rPr lang="en" sz="1600" b="0" i="0" u="none" strike="noStrike" cap="none" dirty="0">
                <a:solidFill>
                  <a:srgbClr val="000000"/>
                </a:solidFill>
                <a:latin typeface="Arial" panose="020B0604020202020204" pitchFamily="34" charset="0"/>
                <a:ea typeface="Calibri"/>
                <a:cs typeface="Arial" panose="020B0604020202020204" pitchFamily="34" charset="0"/>
                <a:sym typeface="Calibri"/>
              </a:rPr>
              <a:t>Digital Health and Implementation Science Center at the University of Gondar</a:t>
            </a:r>
            <a:endParaRPr sz="1600" dirty="0">
              <a:latin typeface="Arial" panose="020B0604020202020204" pitchFamily="34" charset="0"/>
              <a:cs typeface="Arial" panose="020B0604020202020204" pitchFamily="34" charset="0"/>
            </a:endParaRPr>
          </a:p>
          <a:p>
            <a:pPr marL="165100" marR="0" lvl="0" indent="-165100" algn="l" rtl="0">
              <a:lnSpc>
                <a:spcPct val="90000"/>
              </a:lnSpc>
              <a:spcBef>
                <a:spcPts val="1600"/>
              </a:spcBef>
              <a:spcAft>
                <a:spcPts val="0"/>
              </a:spcAft>
              <a:buClr>
                <a:srgbClr val="000000"/>
              </a:buClr>
              <a:buSzPts val="2000"/>
              <a:buFont typeface="Arial"/>
              <a:buChar char="•"/>
            </a:pPr>
            <a:r>
              <a:rPr lang="en" sz="1600" b="0" i="0" u="none" strike="noStrike" cap="none" dirty="0">
                <a:solidFill>
                  <a:srgbClr val="000000"/>
                </a:solidFill>
                <a:latin typeface="Arial" panose="020B0604020202020204" pitchFamily="34" charset="0"/>
                <a:ea typeface="Calibri"/>
                <a:cs typeface="Arial" panose="020B0604020202020204" pitchFamily="34" charset="0"/>
                <a:sym typeface="Calibri"/>
              </a:rPr>
              <a:t>Center closely working with MOH and partners in the ISHO assessment and in continuous implementation of the roadmap</a:t>
            </a:r>
            <a:endParaRPr sz="1600" dirty="0">
              <a:latin typeface="Arial" panose="020B0604020202020204" pitchFamily="34" charset="0"/>
              <a:cs typeface="Arial" panose="020B0604020202020204" pitchFamily="34" charset="0"/>
            </a:endParaRPr>
          </a:p>
          <a:p>
            <a:pPr marL="165100" marR="0" lvl="0" indent="-165100" algn="l" rtl="0">
              <a:lnSpc>
                <a:spcPct val="90000"/>
              </a:lnSpc>
              <a:spcBef>
                <a:spcPts val="1600"/>
              </a:spcBef>
              <a:spcAft>
                <a:spcPts val="0"/>
              </a:spcAft>
              <a:buClr>
                <a:srgbClr val="000000"/>
              </a:buClr>
              <a:buSzPts val="2000"/>
              <a:buFont typeface="Arial"/>
              <a:buChar char="•"/>
            </a:pPr>
            <a:r>
              <a:rPr lang="en" sz="1600" b="0" i="0" u="none" strike="noStrike" cap="none" dirty="0">
                <a:solidFill>
                  <a:srgbClr val="000000"/>
                </a:solidFill>
                <a:latin typeface="Arial" panose="020B0604020202020204" pitchFamily="34" charset="0"/>
                <a:ea typeface="Calibri"/>
                <a:cs typeface="Arial" panose="020B0604020202020204" pitchFamily="34" charset="0"/>
                <a:sym typeface="Calibri"/>
              </a:rPr>
              <a:t>Center institutionalization for sustainability of ISHO and other digital health implementation activities</a:t>
            </a:r>
            <a:endParaRPr sz="1600" dirty="0">
              <a:latin typeface="Arial" panose="020B0604020202020204" pitchFamily="34" charset="0"/>
              <a:cs typeface="Arial" panose="020B0604020202020204" pitchFamily="34" charset="0"/>
            </a:endParaRPr>
          </a:p>
          <a:p>
            <a:pPr marL="165100" marR="0" lvl="0" indent="-165100" algn="l" rtl="0">
              <a:lnSpc>
                <a:spcPct val="90000"/>
              </a:lnSpc>
              <a:spcBef>
                <a:spcPts val="1600"/>
              </a:spcBef>
              <a:spcAft>
                <a:spcPts val="0"/>
              </a:spcAft>
              <a:buClr>
                <a:srgbClr val="000000"/>
              </a:buClr>
              <a:buSzPts val="2000"/>
              <a:buFont typeface="Arial"/>
              <a:buChar char="•"/>
            </a:pPr>
            <a:r>
              <a:rPr lang="en" sz="1600" b="0" i="0" u="none" strike="noStrike" cap="none" dirty="0">
                <a:solidFill>
                  <a:srgbClr val="000000"/>
                </a:solidFill>
                <a:latin typeface="Arial" panose="020B0604020202020204" pitchFamily="34" charset="0"/>
                <a:ea typeface="Calibri"/>
                <a:cs typeface="Arial" panose="020B0604020202020204" pitchFamily="34" charset="0"/>
                <a:sym typeface="Calibri"/>
              </a:rPr>
              <a:t>Engaging master’s &amp; Ph.D. students and in-service personnel for sustainable workforce pipeline </a:t>
            </a:r>
            <a:endParaRPr sz="1600" dirty="0">
              <a:latin typeface="Arial" panose="020B0604020202020204" pitchFamily="34" charset="0"/>
              <a:cs typeface="Arial" panose="020B0604020202020204" pitchFamily="34" charset="0"/>
            </a:endParaRPr>
          </a:p>
        </p:txBody>
      </p:sp>
      <p:pic>
        <p:nvPicPr>
          <p:cNvPr id="1171" name="Google Shape;1171;g2fd5af0ed0b_1_545"/>
          <p:cNvPicPr preferRelativeResize="0"/>
          <p:nvPr/>
        </p:nvPicPr>
        <p:blipFill rotWithShape="1">
          <a:blip r:embed="rId3">
            <a:alphaModFix/>
          </a:blip>
          <a:srcRect/>
          <a:stretch/>
        </p:blipFill>
        <p:spPr>
          <a:xfrm>
            <a:off x="5250911" y="859435"/>
            <a:ext cx="3648109" cy="1883823"/>
          </a:xfrm>
          <a:prstGeom prst="rect">
            <a:avLst/>
          </a:prstGeom>
          <a:noFill/>
          <a:ln>
            <a:noFill/>
          </a:ln>
        </p:spPr>
      </p:pic>
      <p:pic>
        <p:nvPicPr>
          <p:cNvPr id="1172" name="Google Shape;1172;g2fd5af0ed0b_1_545"/>
          <p:cNvPicPr preferRelativeResize="0"/>
          <p:nvPr/>
        </p:nvPicPr>
        <p:blipFill rotWithShape="1">
          <a:blip r:embed="rId4">
            <a:alphaModFix/>
          </a:blip>
          <a:srcRect/>
          <a:stretch/>
        </p:blipFill>
        <p:spPr>
          <a:xfrm>
            <a:off x="5250911" y="2805839"/>
            <a:ext cx="3648109" cy="20032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
          <p:cNvSpPr txBox="1">
            <a:spLocks noGrp="1"/>
          </p:cNvSpPr>
          <p:nvPr>
            <p:ph type="ctrTitle"/>
          </p:nvPr>
        </p:nvSpPr>
        <p:spPr>
          <a:xfrm>
            <a:off x="432914" y="1345427"/>
            <a:ext cx="3854700" cy="17388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2100"/>
              <a:buFont typeface="Calibri"/>
              <a:buNone/>
            </a:pPr>
            <a:r>
              <a:rPr lang="en" dirty="0">
                <a:latin typeface="Arial"/>
                <a:ea typeface="Arial"/>
                <a:cs typeface="Arial"/>
                <a:sym typeface="Arial"/>
              </a:rPr>
              <a:t>WORKSHOP</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2100"/>
              <a:buFont typeface="Calibri"/>
              <a:buNone/>
            </a:pPr>
            <a:r>
              <a:rPr lang="en" dirty="0">
                <a:latin typeface="Arial"/>
                <a:ea typeface="Arial"/>
                <a:cs typeface="Arial"/>
                <a:sym typeface="Arial"/>
              </a:rPr>
              <a:t>ROADMAP</a:t>
            </a:r>
            <a:endParaRPr dirty="0">
              <a:latin typeface="Arial"/>
              <a:ea typeface="Arial"/>
              <a:cs typeface="Arial"/>
              <a:sym typeface="Arial"/>
            </a:endParaRPr>
          </a:p>
        </p:txBody>
      </p:sp>
      <p:sp>
        <p:nvSpPr>
          <p:cNvPr id="414" name="Google Shape;414;p3"/>
          <p:cNvSpPr txBox="1">
            <a:spLocks noGrp="1"/>
          </p:cNvSpPr>
          <p:nvPr>
            <p:ph type="subTitle" idx="1"/>
          </p:nvPr>
        </p:nvSpPr>
        <p:spPr>
          <a:xfrm>
            <a:off x="432925" y="3975750"/>
            <a:ext cx="4507500" cy="863400"/>
          </a:xfrm>
          <a:prstGeom prst="rect">
            <a:avLst/>
          </a:prstGeom>
          <a:noFill/>
          <a:ln>
            <a:noFill/>
          </a:ln>
        </p:spPr>
        <p:txBody>
          <a:bodyPr spcFirstLastPara="1" wrap="square" lIns="68575" tIns="34275" rIns="68575" bIns="34275" anchor="t" anchorCtr="0">
            <a:normAutofit/>
          </a:bodyPr>
          <a:lstStyle/>
          <a:p>
            <a:pPr marL="0" indent="0" algn="l">
              <a:spcBef>
                <a:spcPts val="0"/>
              </a:spcBef>
            </a:pPr>
            <a:r>
              <a:rPr lang="en-US" sz="1600" dirty="0">
                <a:solidFill>
                  <a:srgbClr val="FF0000"/>
                </a:solidFill>
                <a:latin typeface="Arial"/>
                <a:ea typeface="Arial"/>
                <a:cs typeface="Arial"/>
                <a:sym typeface="Arial"/>
              </a:rPr>
              <a:t>// Presenters name // </a:t>
            </a:r>
          </a:p>
        </p:txBody>
      </p:sp>
      <p:pic>
        <p:nvPicPr>
          <p:cNvPr id="416" name="Google Shape;416;p3"/>
          <p:cNvPicPr preferRelativeResize="0"/>
          <p:nvPr/>
        </p:nvPicPr>
        <p:blipFill rotWithShape="1">
          <a:blip r:embed="rId3">
            <a:alphaModFix/>
          </a:blip>
          <a:srcRect l="3660"/>
          <a:stretch/>
        </p:blipFill>
        <p:spPr>
          <a:xfrm>
            <a:off x="5228400" y="0"/>
            <a:ext cx="3915601" cy="5143500"/>
          </a:xfrm>
          <a:prstGeom prst="rect">
            <a:avLst/>
          </a:prstGeom>
          <a:noFill/>
          <a:ln>
            <a:noFill/>
          </a:ln>
        </p:spPr>
      </p:pic>
      <p:pic>
        <p:nvPicPr>
          <p:cNvPr id="2" name="Picture 1">
            <a:extLst>
              <a:ext uri="{FF2B5EF4-FFF2-40B4-BE49-F238E27FC236}">
                <a16:creationId xmlns:a16="http://schemas.microsoft.com/office/drawing/2014/main" id="{1FC5FD55-9DAD-CC69-9290-D37CB2FD0E97}"/>
              </a:ext>
            </a:extLst>
          </p:cNvPr>
          <p:cNvPicPr>
            <a:picLocks noChangeAspect="1"/>
          </p:cNvPicPr>
          <p:nvPr/>
        </p:nvPicPr>
        <p:blipFill>
          <a:blip r:embed="rId4"/>
          <a:stretch>
            <a:fillRect/>
          </a:stretch>
        </p:blipFill>
        <p:spPr>
          <a:xfrm>
            <a:off x="37925" y="0"/>
            <a:ext cx="1585097" cy="54868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1191" name="Google Shape;1191;g2fd5af0ed0b_1_567"/>
          <p:cNvSpPr/>
          <p:nvPr/>
        </p:nvSpPr>
        <p:spPr>
          <a:xfrm>
            <a:off x="0" y="-516"/>
            <a:ext cx="1770900" cy="5142300"/>
          </a:xfrm>
          <a:prstGeom prst="rect">
            <a:avLst/>
          </a:prstGeom>
          <a:solidFill>
            <a:srgbClr val="1B3055"/>
          </a:solidFill>
          <a:ln>
            <a:noFill/>
          </a:ln>
        </p:spPr>
        <p:txBody>
          <a:bodyPr spcFirstLastPara="1" wrap="square" lIns="68550" tIns="34275" rIns="68550" bIns="34275" anchor="ctr" anchorCtr="0">
            <a:noAutofit/>
          </a:bodyPr>
          <a:lstStyle/>
          <a:p>
            <a:pPr algn="ctr">
              <a:buSzPts val="1400"/>
            </a:pPr>
            <a:r>
              <a:rPr lang="en-US" sz="2400" b="1" dirty="0">
                <a:solidFill>
                  <a:srgbClr val="FFFFFF"/>
                </a:solidFill>
                <a:latin typeface="+mj-lt"/>
                <a:ea typeface="Calibri"/>
                <a:cs typeface="Calibri"/>
              </a:rPr>
              <a:t>Quick </a:t>
            </a:r>
            <a:br>
              <a:rPr lang="en-US" sz="2400" b="1" dirty="0">
                <a:latin typeface="+mj-lt"/>
                <a:ea typeface="Calibri"/>
                <a:cs typeface="Calibri"/>
              </a:rPr>
            </a:br>
            <a:r>
              <a:rPr lang="en-US" sz="2400" b="1" dirty="0">
                <a:solidFill>
                  <a:srgbClr val="FFFFFF"/>
                </a:solidFill>
                <a:latin typeface="+mj-lt"/>
                <a:ea typeface="Calibri"/>
                <a:cs typeface="Calibri"/>
              </a:rPr>
              <a:t>Feedback</a:t>
            </a:r>
            <a:endParaRPr lang="en-US" sz="2400" b="1" i="0" u="none" strike="noStrike" cap="none" dirty="0">
              <a:solidFill>
                <a:srgbClr val="FFFFFF"/>
              </a:solidFill>
              <a:latin typeface="+mj-lt"/>
              <a:ea typeface="Calibri"/>
              <a:cs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89">
          <a:extLst>
            <a:ext uri="{FF2B5EF4-FFF2-40B4-BE49-F238E27FC236}">
              <a16:creationId xmlns:a16="http://schemas.microsoft.com/office/drawing/2014/main" id="{8D5F9EB4-2CB1-02F2-77D4-EC2E8D9473EA}"/>
            </a:ext>
          </a:extLst>
        </p:cNvPr>
        <p:cNvGrpSpPr/>
        <p:nvPr/>
      </p:nvGrpSpPr>
      <p:grpSpPr>
        <a:xfrm>
          <a:off x="0" y="0"/>
          <a:ext cx="0" cy="0"/>
          <a:chOff x="0" y="0"/>
          <a:chExt cx="0" cy="0"/>
        </a:xfrm>
      </p:grpSpPr>
      <p:sp>
        <p:nvSpPr>
          <p:cNvPr id="1190" name="Google Shape;1190;g2fd5af0ed0b_1_567">
            <a:extLst>
              <a:ext uri="{FF2B5EF4-FFF2-40B4-BE49-F238E27FC236}">
                <a16:creationId xmlns:a16="http://schemas.microsoft.com/office/drawing/2014/main" id="{2A2A31DB-F253-235A-2210-013C68C9BD4D}"/>
              </a:ext>
            </a:extLst>
          </p:cNvPr>
          <p:cNvSpPr txBox="1"/>
          <p:nvPr/>
        </p:nvSpPr>
        <p:spPr>
          <a:xfrm>
            <a:off x="348825" y="1585775"/>
            <a:ext cx="5556600" cy="3389700"/>
          </a:xfrm>
          <a:prstGeom prst="rect">
            <a:avLst/>
          </a:prstGeom>
          <a:noFill/>
          <a:ln>
            <a:noFill/>
          </a:ln>
        </p:spPr>
        <p:txBody>
          <a:bodyPr spcFirstLastPara="1" wrap="square" lIns="68550" tIns="34275" rIns="68550" bIns="34275" anchor="ctr" anchorCtr="0">
            <a:normAutofit/>
          </a:bodyPr>
          <a:lstStyle/>
          <a:p>
            <a:pPr marL="177800" marR="0" lvl="0" indent="-38100" algn="l" rtl="0">
              <a:lnSpc>
                <a:spcPct val="90000"/>
              </a:lnSpc>
              <a:spcBef>
                <a:spcPts val="0"/>
              </a:spcBef>
              <a:spcAft>
                <a:spcPts val="0"/>
              </a:spcAft>
              <a:buClr>
                <a:srgbClr val="000000"/>
              </a:buClr>
              <a:buSzPts val="800"/>
              <a:buFont typeface="Arial"/>
              <a:buNone/>
            </a:pPr>
            <a:endParaRPr sz="2100" b="0" i="0" u="none" strike="noStrike" cap="none" dirty="0">
              <a:solidFill>
                <a:srgbClr val="000000"/>
              </a:solidFill>
              <a:latin typeface="Calibri"/>
              <a:ea typeface="Calibri"/>
              <a:cs typeface="Calibri"/>
              <a:sym typeface="Calibri"/>
            </a:endParaRPr>
          </a:p>
        </p:txBody>
      </p:sp>
      <p:sp>
        <p:nvSpPr>
          <p:cNvPr id="1191" name="Google Shape;1191;g2fd5af0ed0b_1_567">
            <a:extLst>
              <a:ext uri="{FF2B5EF4-FFF2-40B4-BE49-F238E27FC236}">
                <a16:creationId xmlns:a16="http://schemas.microsoft.com/office/drawing/2014/main" id="{61643E78-0492-8290-4B0A-A85B6F1C3530}"/>
              </a:ext>
            </a:extLst>
          </p:cNvPr>
          <p:cNvSpPr/>
          <p:nvPr/>
        </p:nvSpPr>
        <p:spPr>
          <a:xfrm>
            <a:off x="0" y="-516"/>
            <a:ext cx="1770900" cy="5142300"/>
          </a:xfrm>
          <a:prstGeom prst="rect">
            <a:avLst/>
          </a:prstGeom>
          <a:solidFill>
            <a:srgbClr val="1B3055"/>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a:ea typeface="Calibri"/>
              <a:cs typeface="Calibri"/>
              <a:sym typeface="Calibri"/>
            </a:endParaRPr>
          </a:p>
        </p:txBody>
      </p:sp>
      <p:sp>
        <p:nvSpPr>
          <p:cNvPr id="1192" name="Google Shape;1192;g2fd5af0ed0b_1_567">
            <a:extLst>
              <a:ext uri="{FF2B5EF4-FFF2-40B4-BE49-F238E27FC236}">
                <a16:creationId xmlns:a16="http://schemas.microsoft.com/office/drawing/2014/main" id="{87981D2A-BFA8-BB9B-BC92-9B71D2A465D3}"/>
              </a:ext>
            </a:extLst>
          </p:cNvPr>
          <p:cNvSpPr txBox="1"/>
          <p:nvPr/>
        </p:nvSpPr>
        <p:spPr>
          <a:xfrm>
            <a:off x="0" y="-82501"/>
            <a:ext cx="1770900" cy="5142300"/>
          </a:xfrm>
          <a:prstGeom prst="rect">
            <a:avLst/>
          </a:prstGeom>
          <a:noFill/>
          <a:ln>
            <a:noFill/>
          </a:ln>
        </p:spPr>
        <p:txBody>
          <a:bodyPr spcFirstLastPara="1" wrap="square" lIns="68550" tIns="34275" rIns="68550" bIns="34275" anchor="t" anchorCtr="0">
            <a:normAutofit/>
          </a:bodyPr>
          <a:lstStyle/>
          <a:p>
            <a:pPr marL="0" marR="0" lvl="0" indent="0" algn="ctr" rtl="0">
              <a:lnSpc>
                <a:spcPct val="120000"/>
              </a:lnSpc>
              <a:spcBef>
                <a:spcPts val="0"/>
              </a:spcBef>
              <a:spcAft>
                <a:spcPts val="0"/>
              </a:spcAft>
              <a:buClr>
                <a:srgbClr val="FFFFFF"/>
              </a:buClr>
              <a:buSzPts val="800"/>
              <a:buFont typeface="Arial"/>
              <a:buNone/>
            </a:pPr>
            <a:br>
              <a:rPr lang="en" sz="2100" b="0" i="0" u="none" strike="noStrike" cap="none" dirty="0">
                <a:solidFill>
                  <a:srgbClr val="FFFFFF"/>
                </a:solidFill>
                <a:latin typeface="Calibri"/>
                <a:ea typeface="Calibri"/>
                <a:cs typeface="Calibri"/>
                <a:sym typeface="Calibri"/>
              </a:rPr>
            </a:br>
            <a:endParaRPr sz="2700" b="1" i="0" u="none" strike="noStrike" cap="none" dirty="0">
              <a:solidFill>
                <a:srgbClr val="FFFFFF"/>
              </a:solidFill>
              <a:latin typeface="Calibri"/>
              <a:ea typeface="Calibri"/>
              <a:cs typeface="Calibri"/>
              <a:sym typeface="Calibri"/>
            </a:endParaRPr>
          </a:p>
          <a:p>
            <a:pPr marL="0" marR="0" lvl="0" indent="0" algn="ctr" rtl="0">
              <a:lnSpc>
                <a:spcPct val="120000"/>
              </a:lnSpc>
              <a:spcBef>
                <a:spcPts val="0"/>
              </a:spcBef>
              <a:spcAft>
                <a:spcPts val="0"/>
              </a:spcAft>
              <a:buClr>
                <a:srgbClr val="000000"/>
              </a:buClr>
              <a:buSzPts val="2500"/>
              <a:buFont typeface="Arial"/>
              <a:buNone/>
            </a:pPr>
            <a:r>
              <a:rPr lang="en" sz="2400" b="1" i="0" u="none" strike="noStrike" cap="none" dirty="0">
                <a:solidFill>
                  <a:srgbClr val="FFFFFF"/>
                </a:solidFill>
                <a:latin typeface="+mj-lt"/>
                <a:ea typeface="Calibri"/>
                <a:cs typeface="Calibri"/>
                <a:sym typeface="Calibri"/>
              </a:rPr>
              <a:t>Key</a:t>
            </a:r>
            <a:endParaRPr sz="400" dirty="0">
              <a:latin typeface="+mj-lt"/>
            </a:endParaRPr>
          </a:p>
          <a:p>
            <a:pPr marL="0" marR="0" lvl="0" indent="0" algn="ctr" rtl="0">
              <a:lnSpc>
                <a:spcPct val="120000"/>
              </a:lnSpc>
              <a:spcBef>
                <a:spcPts val="0"/>
              </a:spcBef>
              <a:spcAft>
                <a:spcPts val="0"/>
              </a:spcAft>
              <a:buClr>
                <a:srgbClr val="000000"/>
              </a:buClr>
              <a:buSzPts val="2500"/>
              <a:buFont typeface="Arial"/>
              <a:buNone/>
            </a:pPr>
            <a:r>
              <a:rPr lang="en" sz="2400" b="1" i="0" u="none" strike="noStrike" cap="none" dirty="0">
                <a:solidFill>
                  <a:srgbClr val="FFFFFF"/>
                </a:solidFill>
                <a:latin typeface="+mj-lt"/>
                <a:ea typeface="Calibri"/>
                <a:cs typeface="Calibri"/>
                <a:sym typeface="Calibri"/>
              </a:rPr>
              <a:t>Takeaways</a:t>
            </a:r>
            <a:endParaRPr sz="2400" b="1" i="1" u="none" strike="noStrike" cap="none" dirty="0">
              <a:solidFill>
                <a:srgbClr val="FFFFFF"/>
              </a:solidFill>
              <a:latin typeface="+mj-lt"/>
              <a:ea typeface="Calibri"/>
              <a:cs typeface="Calibri"/>
              <a:sym typeface="Calibri"/>
            </a:endParaRPr>
          </a:p>
        </p:txBody>
      </p:sp>
      <p:sp>
        <p:nvSpPr>
          <p:cNvPr id="1193" name="Google Shape;1193;g2fd5af0ed0b_1_567">
            <a:extLst>
              <a:ext uri="{FF2B5EF4-FFF2-40B4-BE49-F238E27FC236}">
                <a16:creationId xmlns:a16="http://schemas.microsoft.com/office/drawing/2014/main" id="{B37CB635-F5F6-B7B8-89F7-1A3134C821DE}"/>
              </a:ext>
            </a:extLst>
          </p:cNvPr>
          <p:cNvSpPr txBox="1">
            <a:spLocks noGrp="1"/>
          </p:cNvSpPr>
          <p:nvPr>
            <p:ph idx="4294967295"/>
          </p:nvPr>
        </p:nvSpPr>
        <p:spPr>
          <a:xfrm>
            <a:off x="1866900" y="88900"/>
            <a:ext cx="7277100" cy="4970463"/>
          </a:xfrm>
          <a:prstGeom prst="rect">
            <a:avLst/>
          </a:prstGeom>
          <a:noFill/>
          <a:ln>
            <a:noFill/>
          </a:ln>
        </p:spPr>
        <p:txBody>
          <a:bodyPr spcFirstLastPara="1" wrap="square" lIns="68550" tIns="34275" rIns="68550" bIns="34275" anchor="t" anchorCtr="0">
            <a:noAutofit/>
          </a:bodyPr>
          <a:lstStyle/>
          <a:p>
            <a:pPr marL="508000" indent="-425450">
              <a:lnSpc>
                <a:spcPct val="100000"/>
              </a:lnSpc>
              <a:spcBef>
                <a:spcPts val="900"/>
              </a:spcBef>
              <a:buSzPts val="2100"/>
            </a:pPr>
            <a:endParaRPr lang="en" sz="2000" dirty="0">
              <a:latin typeface="+mj-lt"/>
            </a:endParaRPr>
          </a:p>
          <a:p>
            <a:pPr marL="508000" indent="-425450">
              <a:lnSpc>
                <a:spcPct val="100000"/>
              </a:lnSpc>
              <a:spcBef>
                <a:spcPts val="900"/>
              </a:spcBef>
              <a:buSzPts val="2100"/>
            </a:pPr>
            <a:r>
              <a:rPr lang="en" sz="2200" i="0" u="none" strike="noStrike" cap="none" dirty="0">
                <a:latin typeface="+mj-lt"/>
                <a:ea typeface="Calibri"/>
                <a:cs typeface="Calibri"/>
                <a:sym typeface="Calibri"/>
              </a:rPr>
              <a:t>Data are the lifeblood of public health and </a:t>
            </a:r>
            <a:r>
              <a:rPr lang="en" sz="2200" dirty="0">
                <a:latin typeface="+mj-lt"/>
              </a:rPr>
              <a:t>this is </a:t>
            </a:r>
            <a:r>
              <a:rPr lang="en" sz="2200" i="0" u="none" strike="noStrike" cap="none" dirty="0">
                <a:latin typeface="+mj-lt"/>
                <a:ea typeface="Calibri"/>
                <a:cs typeface="Calibri"/>
                <a:sym typeface="Calibri"/>
              </a:rPr>
              <a:t>enabled by ICT.</a:t>
            </a:r>
            <a:endParaRPr sz="2200" dirty="0">
              <a:latin typeface="+mj-lt"/>
            </a:endParaRPr>
          </a:p>
          <a:p>
            <a:pPr marL="508000" lvl="0" indent="-425450" algn="l" rtl="0">
              <a:lnSpc>
                <a:spcPct val="100000"/>
              </a:lnSpc>
              <a:spcBef>
                <a:spcPts val="1600"/>
              </a:spcBef>
              <a:spcAft>
                <a:spcPts val="0"/>
              </a:spcAft>
              <a:buSzPts val="2100"/>
              <a:buFont typeface="Arial"/>
              <a:buChar char="•"/>
            </a:pPr>
            <a:r>
              <a:rPr lang="en" sz="2200" i="0" u="none" strike="noStrike" cap="none" dirty="0">
                <a:latin typeface="+mj-lt"/>
                <a:ea typeface="Calibri"/>
                <a:cs typeface="Calibri"/>
                <a:sym typeface="Calibri"/>
              </a:rPr>
              <a:t>Public health organizations need to be ISHOs: </a:t>
            </a:r>
            <a:r>
              <a:rPr lang="en" sz="2200" b="1" i="0" u="none" strike="noStrike" cap="none" dirty="0">
                <a:latin typeface="+mj-lt"/>
                <a:ea typeface="Calibri"/>
                <a:cs typeface="Calibri"/>
                <a:sym typeface="Calibri"/>
              </a:rPr>
              <a:t>ones that can obtain, effectively use, and securely exchange information </a:t>
            </a:r>
            <a:r>
              <a:rPr lang="en" sz="2200" b="1" i="1" strike="noStrike" cap="none" dirty="0">
                <a:latin typeface="+mj-lt"/>
                <a:ea typeface="Calibri"/>
                <a:cs typeface="Calibri"/>
                <a:sym typeface="Calibri"/>
              </a:rPr>
              <a:t>electronically</a:t>
            </a:r>
            <a:r>
              <a:rPr lang="en" sz="2200" b="1" i="0" strike="noStrike" cap="none" dirty="0">
                <a:latin typeface="+mj-lt"/>
                <a:ea typeface="Calibri"/>
                <a:cs typeface="Calibri"/>
                <a:sym typeface="Calibri"/>
              </a:rPr>
              <a:t> </a:t>
            </a:r>
            <a:r>
              <a:rPr lang="en" sz="2200" b="1" i="0" u="none" strike="noStrike" cap="none" dirty="0">
                <a:latin typeface="+mj-lt"/>
                <a:ea typeface="Calibri"/>
                <a:cs typeface="Calibri"/>
                <a:sym typeface="Calibri"/>
              </a:rPr>
              <a:t>to improve population health outcomes.</a:t>
            </a:r>
            <a:r>
              <a:rPr lang="en" sz="2200" i="0" u="none" strike="noStrike" cap="none" dirty="0">
                <a:latin typeface="+mj-lt"/>
                <a:ea typeface="Calibri"/>
                <a:cs typeface="Calibri"/>
                <a:sym typeface="Calibri"/>
              </a:rPr>
              <a:t> </a:t>
            </a:r>
            <a:endParaRPr sz="2200" dirty="0">
              <a:latin typeface="+mj-lt"/>
            </a:endParaRPr>
          </a:p>
          <a:p>
            <a:pPr marL="508000" lvl="0" indent="-425450" algn="l" rtl="0">
              <a:lnSpc>
                <a:spcPct val="100000"/>
              </a:lnSpc>
              <a:spcBef>
                <a:spcPts val="1600"/>
              </a:spcBef>
              <a:spcAft>
                <a:spcPts val="0"/>
              </a:spcAft>
              <a:buSzPts val="2100"/>
              <a:buFont typeface="Arial"/>
              <a:buChar char="•"/>
            </a:pPr>
            <a:r>
              <a:rPr lang="en" sz="2200" i="0" u="none" strike="noStrike" cap="none" dirty="0">
                <a:latin typeface="+mj-lt"/>
                <a:ea typeface="Calibri"/>
                <a:cs typeface="Calibri"/>
                <a:sym typeface="Calibri"/>
              </a:rPr>
              <a:t>ISHOs have 3 capabilities: policy and governance; skilled workforce; and information systems.</a:t>
            </a:r>
            <a:endParaRPr sz="2200" dirty="0">
              <a:latin typeface="+mj-lt"/>
            </a:endParaRPr>
          </a:p>
          <a:p>
            <a:pPr marL="508000" lvl="0" indent="-425450" algn="l" rtl="0">
              <a:lnSpc>
                <a:spcPct val="100000"/>
              </a:lnSpc>
              <a:spcBef>
                <a:spcPts val="1600"/>
              </a:spcBef>
              <a:spcAft>
                <a:spcPts val="0"/>
              </a:spcAft>
              <a:buSzPts val="2100"/>
              <a:buFont typeface="Arial"/>
              <a:buChar char="•"/>
            </a:pPr>
            <a:endParaRPr dirty="0"/>
          </a:p>
        </p:txBody>
      </p:sp>
    </p:spTree>
    <p:extLst>
      <p:ext uri="{BB962C8B-B14F-4D97-AF65-F5344CB8AC3E}">
        <p14:creationId xmlns:p14="http://schemas.microsoft.com/office/powerpoint/2010/main" val="38136608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sp>
        <p:nvSpPr>
          <p:cNvPr id="1199" name="Google Shape;1199;g2fd5af0ed0b_1_574"/>
          <p:cNvSpPr/>
          <p:nvPr/>
        </p:nvSpPr>
        <p:spPr>
          <a:xfrm>
            <a:off x="0" y="-516"/>
            <a:ext cx="1770900" cy="5142300"/>
          </a:xfrm>
          <a:prstGeom prst="rect">
            <a:avLst/>
          </a:prstGeom>
          <a:solidFill>
            <a:srgbClr val="1B3055"/>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a:ea typeface="Calibri"/>
              <a:cs typeface="Calibri"/>
              <a:sym typeface="Calibri"/>
            </a:endParaRPr>
          </a:p>
        </p:txBody>
      </p:sp>
      <p:sp>
        <p:nvSpPr>
          <p:cNvPr id="1200" name="Google Shape;1200;g2fd5af0ed0b_1_574"/>
          <p:cNvSpPr txBox="1"/>
          <p:nvPr/>
        </p:nvSpPr>
        <p:spPr>
          <a:xfrm>
            <a:off x="0" y="-82501"/>
            <a:ext cx="1770900" cy="5142300"/>
          </a:xfrm>
          <a:prstGeom prst="rect">
            <a:avLst/>
          </a:prstGeom>
          <a:noFill/>
          <a:ln>
            <a:noFill/>
          </a:ln>
        </p:spPr>
        <p:txBody>
          <a:bodyPr spcFirstLastPara="1" wrap="square" lIns="68550" tIns="34275" rIns="68550" bIns="34275" anchor="t" anchorCtr="0">
            <a:normAutofit/>
          </a:bodyPr>
          <a:lstStyle/>
          <a:p>
            <a:pPr marL="0" marR="0" lvl="0" indent="0" algn="ctr" rtl="0">
              <a:lnSpc>
                <a:spcPct val="120000"/>
              </a:lnSpc>
              <a:spcBef>
                <a:spcPts val="0"/>
              </a:spcBef>
              <a:spcAft>
                <a:spcPts val="0"/>
              </a:spcAft>
              <a:buClr>
                <a:srgbClr val="FFFFFF"/>
              </a:buClr>
              <a:buSzPts val="800"/>
              <a:buFont typeface="Arial"/>
              <a:buNone/>
            </a:pPr>
            <a:br>
              <a:rPr lang="en" sz="2100" b="0" i="0" u="none" strike="noStrike" cap="none" dirty="0">
                <a:latin typeface="Calibri"/>
                <a:ea typeface="Calibri"/>
                <a:cs typeface="Calibri"/>
              </a:rPr>
            </a:br>
            <a:endParaRPr sz="2400" b="1" i="0" u="none" strike="noStrike" cap="none" dirty="0">
              <a:solidFill>
                <a:srgbClr val="FFFFFF"/>
              </a:solidFill>
              <a:latin typeface="+mj-lt"/>
              <a:ea typeface="Calibri"/>
              <a:cs typeface="Calibri"/>
              <a:sym typeface="Calibri"/>
            </a:endParaRPr>
          </a:p>
          <a:p>
            <a:pPr marL="0" marR="0" lvl="0" indent="0" algn="ctr" rtl="0">
              <a:lnSpc>
                <a:spcPct val="120000"/>
              </a:lnSpc>
              <a:spcBef>
                <a:spcPts val="0"/>
              </a:spcBef>
              <a:spcAft>
                <a:spcPts val="0"/>
              </a:spcAft>
              <a:buClr>
                <a:srgbClr val="000000"/>
              </a:buClr>
              <a:buSzPts val="2500"/>
              <a:buFont typeface="Arial"/>
              <a:buNone/>
            </a:pPr>
            <a:r>
              <a:rPr lang="en" sz="2400" b="1" i="0" u="none" strike="noStrike" cap="none" dirty="0">
                <a:solidFill>
                  <a:srgbClr val="FFFFFF"/>
                </a:solidFill>
                <a:latin typeface="+mj-lt"/>
                <a:ea typeface="Calibri"/>
                <a:cs typeface="Calibri"/>
                <a:sym typeface="Calibri"/>
              </a:rPr>
              <a:t>Key</a:t>
            </a:r>
            <a:endParaRPr sz="400" dirty="0">
              <a:latin typeface="+mj-lt"/>
            </a:endParaRPr>
          </a:p>
          <a:p>
            <a:pPr marL="0" marR="0" lvl="0" indent="0" algn="ctr" rtl="0">
              <a:lnSpc>
                <a:spcPct val="120000"/>
              </a:lnSpc>
              <a:spcBef>
                <a:spcPts val="0"/>
              </a:spcBef>
              <a:spcAft>
                <a:spcPts val="0"/>
              </a:spcAft>
              <a:buClr>
                <a:srgbClr val="000000"/>
              </a:buClr>
              <a:buSzPts val="2500"/>
              <a:buFont typeface="Arial"/>
              <a:buNone/>
            </a:pPr>
            <a:r>
              <a:rPr lang="en" sz="2400" b="1" i="0" u="none" strike="noStrike" cap="none" dirty="0">
                <a:solidFill>
                  <a:srgbClr val="FFFFFF"/>
                </a:solidFill>
                <a:latin typeface="+mj-lt"/>
                <a:ea typeface="Calibri"/>
                <a:cs typeface="Calibri"/>
                <a:sym typeface="Calibri"/>
              </a:rPr>
              <a:t>Takeaways</a:t>
            </a:r>
            <a:endParaRPr sz="400" dirty="0">
              <a:latin typeface="+mj-lt"/>
            </a:endParaRPr>
          </a:p>
          <a:p>
            <a:pPr marL="0" marR="0" lvl="0" indent="0" algn="ctr" rtl="0">
              <a:lnSpc>
                <a:spcPct val="120000"/>
              </a:lnSpc>
              <a:spcBef>
                <a:spcPts val="0"/>
              </a:spcBef>
              <a:spcAft>
                <a:spcPts val="0"/>
              </a:spcAft>
              <a:buClr>
                <a:srgbClr val="000000"/>
              </a:buClr>
              <a:buSzPts val="2500"/>
              <a:buFont typeface="Arial"/>
              <a:buNone/>
            </a:pPr>
            <a:r>
              <a:rPr lang="en" sz="2400" b="1" dirty="0">
                <a:solidFill>
                  <a:srgbClr val="FFFFFF"/>
                </a:solidFill>
                <a:latin typeface="+mj-lt"/>
                <a:ea typeface="Calibri"/>
                <a:cs typeface="Calibri"/>
                <a:sym typeface="Calibri"/>
              </a:rPr>
              <a:t>cont</a:t>
            </a:r>
            <a:r>
              <a:rPr lang="en" sz="2400" b="1" i="0" u="none" strike="noStrike" cap="none" dirty="0">
                <a:solidFill>
                  <a:srgbClr val="FFFFFF"/>
                </a:solidFill>
                <a:latin typeface="+mj-lt"/>
                <a:ea typeface="Calibri"/>
                <a:cs typeface="Calibri"/>
                <a:sym typeface="Calibri"/>
              </a:rPr>
              <a:t>.</a:t>
            </a:r>
            <a:endParaRPr sz="2400" b="1" i="1" u="none" strike="noStrike" cap="none" dirty="0">
              <a:solidFill>
                <a:srgbClr val="FFFFFF"/>
              </a:solidFill>
              <a:latin typeface="+mj-lt"/>
              <a:ea typeface="Calibri"/>
              <a:cs typeface="Calibri"/>
              <a:sym typeface="Calibri"/>
            </a:endParaRPr>
          </a:p>
        </p:txBody>
      </p:sp>
      <p:sp>
        <p:nvSpPr>
          <p:cNvPr id="1201" name="Google Shape;1201;g2fd5af0ed0b_1_574"/>
          <p:cNvSpPr txBox="1">
            <a:spLocks noGrp="1"/>
          </p:cNvSpPr>
          <p:nvPr>
            <p:ph idx="4294967295"/>
          </p:nvPr>
        </p:nvSpPr>
        <p:spPr>
          <a:xfrm>
            <a:off x="1801813" y="396875"/>
            <a:ext cx="7342187" cy="4268788"/>
          </a:xfrm>
          <a:prstGeom prst="rect">
            <a:avLst/>
          </a:prstGeom>
          <a:noFill/>
          <a:ln>
            <a:noFill/>
          </a:ln>
        </p:spPr>
        <p:txBody>
          <a:bodyPr spcFirstLastPara="1" wrap="square" lIns="68550" tIns="34275" rIns="68550" bIns="34275" anchor="t" anchorCtr="0">
            <a:noAutofit/>
          </a:bodyPr>
          <a:lstStyle/>
          <a:p>
            <a:pPr marL="508000" indent="-425450">
              <a:lnSpc>
                <a:spcPct val="100000"/>
              </a:lnSpc>
              <a:spcBef>
                <a:spcPts val="1600"/>
              </a:spcBef>
              <a:buSzPts val="2100"/>
              <a:buFont typeface="Arial,Sans-Serif"/>
            </a:pPr>
            <a:r>
              <a:rPr lang="en" dirty="0">
                <a:latin typeface="+mj-lt"/>
              </a:rPr>
              <a:t>Knowledgeable leadership is key for setting a clear vision and guiding an ISHO transformation.</a:t>
            </a:r>
            <a:endParaRPr lang="en-US" dirty="0">
              <a:latin typeface="+mj-lt"/>
            </a:endParaRPr>
          </a:p>
          <a:p>
            <a:pPr marL="508000" lvl="0" indent="-425450" algn="l">
              <a:lnSpc>
                <a:spcPct val="100000"/>
              </a:lnSpc>
              <a:spcBef>
                <a:spcPts val="900"/>
              </a:spcBef>
              <a:spcAft>
                <a:spcPts val="0"/>
              </a:spcAft>
              <a:buSzPts val="2100"/>
              <a:buFont typeface="Arial"/>
              <a:buChar char="•"/>
            </a:pPr>
            <a:r>
              <a:rPr lang="en" sz="2100" dirty="0">
                <a:latin typeface="+mj-lt"/>
                <a:ea typeface="Calibri"/>
                <a:cs typeface="Calibri"/>
                <a:sym typeface="Calibri"/>
              </a:rPr>
              <a:t>ISHO assessment </a:t>
            </a:r>
            <a:r>
              <a:rPr lang="en" sz="2100" dirty="0">
                <a:solidFill>
                  <a:srgbClr val="000000"/>
                </a:solidFill>
                <a:latin typeface="+mj-lt"/>
                <a:ea typeface="Calibri"/>
                <a:cs typeface="Calibri"/>
                <a:sym typeface="Calibri"/>
              </a:rPr>
              <a:t>provides baseline for identifying strengths and weaknesses, while ongoing assessments track progress.</a:t>
            </a:r>
            <a:endParaRPr sz="2100" dirty="0">
              <a:latin typeface="+mj-lt"/>
              <a:ea typeface="Calibri"/>
              <a:cs typeface="Calibri"/>
            </a:endParaRPr>
          </a:p>
          <a:p>
            <a:pPr marL="508000" indent="-425450">
              <a:lnSpc>
                <a:spcPct val="100000"/>
              </a:lnSpc>
              <a:spcBef>
                <a:spcPts val="1600"/>
              </a:spcBef>
              <a:buSzPts val="2100"/>
            </a:pPr>
            <a:r>
              <a:rPr lang="en" sz="2100" dirty="0">
                <a:latin typeface="+mj-lt"/>
                <a:ea typeface="Calibri"/>
                <a:cs typeface="Calibri"/>
                <a:sym typeface="Calibri"/>
              </a:rPr>
              <a:t>Investing in capacity development </a:t>
            </a:r>
            <a:r>
              <a:rPr lang="en" sz="2100" dirty="0">
                <a:solidFill>
                  <a:srgbClr val="000000"/>
                </a:solidFill>
                <a:latin typeface="+mj-lt"/>
                <a:ea typeface="Calibri"/>
                <a:cs typeface="Calibri"/>
                <a:sym typeface="Calibri"/>
              </a:rPr>
              <a:t>like I-LEAD </a:t>
            </a:r>
            <a:r>
              <a:rPr lang="en" sz="2100" dirty="0">
                <a:latin typeface="+mj-lt"/>
                <a:ea typeface="Calibri"/>
                <a:cs typeface="Calibri"/>
                <a:sym typeface="Calibri"/>
              </a:rPr>
              <a:t>equip public health professionals</a:t>
            </a:r>
            <a:r>
              <a:rPr lang="en" sz="2100" dirty="0">
                <a:solidFill>
                  <a:srgbClr val="000000"/>
                </a:solidFill>
                <a:latin typeface="+mj-lt"/>
                <a:ea typeface="Calibri"/>
                <a:cs typeface="Calibri"/>
                <a:sym typeface="Calibri"/>
              </a:rPr>
              <a:t> with </a:t>
            </a:r>
            <a:r>
              <a:rPr lang="en" dirty="0">
                <a:solidFill>
                  <a:srgbClr val="000000"/>
                </a:solidFill>
                <a:latin typeface="+mj-lt"/>
              </a:rPr>
              <a:t>the necessary</a:t>
            </a:r>
            <a:r>
              <a:rPr lang="en" sz="2100" dirty="0">
                <a:solidFill>
                  <a:srgbClr val="000000"/>
                </a:solidFill>
                <a:latin typeface="+mj-lt"/>
                <a:ea typeface="Calibri"/>
                <a:cs typeface="Calibri"/>
                <a:sym typeface="Calibri"/>
              </a:rPr>
              <a:t> informatics skills critical for long-term success.</a:t>
            </a:r>
            <a:endParaRPr sz="2100" dirty="0">
              <a:latin typeface="+mj-lt"/>
              <a:ea typeface="Calibri"/>
              <a:cs typeface="Calibri"/>
              <a:sym typeface="Calibri"/>
            </a:endParaRPr>
          </a:p>
          <a:p>
            <a:pPr marL="82550" lvl="0" indent="0" algn="l" rtl="0">
              <a:lnSpc>
                <a:spcPct val="100000"/>
              </a:lnSpc>
              <a:spcBef>
                <a:spcPts val="1600"/>
              </a:spcBef>
              <a:spcAft>
                <a:spcPts val="0"/>
              </a:spcAft>
              <a:buSzPts val="2100"/>
              <a:buNone/>
            </a:pPr>
            <a:endParaRPr lang="en" sz="2100" b="1" i="1" u="none" strike="noStrike" cap="none" dirty="0">
              <a:solidFill>
                <a:srgbClr val="000000"/>
              </a:solidFill>
              <a:latin typeface="Calibri"/>
              <a:ea typeface="Calibri"/>
              <a:cs typeface="Calibri"/>
            </a:endParaRPr>
          </a:p>
          <a:p>
            <a:pPr marL="508000" lvl="0" indent="-317500" algn="l" rtl="0">
              <a:lnSpc>
                <a:spcPct val="100000"/>
              </a:lnSpc>
              <a:spcBef>
                <a:spcPts val="1600"/>
              </a:spcBef>
              <a:spcAft>
                <a:spcPts val="0"/>
              </a:spcAft>
              <a:buSzPts val="1700"/>
              <a:buFont typeface="Arial"/>
              <a:buNone/>
            </a:pPr>
            <a:endParaRPr sz="1700" dirty="0">
              <a:latin typeface="Calibri"/>
              <a:ea typeface="Calibri"/>
              <a:cs typeface="Calibri"/>
              <a:sym typeface="Calibri"/>
            </a:endParaRPr>
          </a:p>
          <a:p>
            <a:pPr marL="508000" lvl="0" indent="-304800" algn="l" rtl="0">
              <a:lnSpc>
                <a:spcPct val="100000"/>
              </a:lnSpc>
              <a:spcBef>
                <a:spcPts val="1600"/>
              </a:spcBef>
              <a:spcAft>
                <a:spcPts val="0"/>
              </a:spcAft>
              <a:buSzPts val="1800"/>
              <a:buFont typeface="Arial"/>
              <a:buNone/>
            </a:pPr>
            <a:endParaRPr sz="1800" i="0" u="none" strike="noStrike" cap="none" dirty="0">
              <a:solidFill>
                <a:schemeClr val="dk1"/>
              </a:solidFill>
              <a:latin typeface="Calibri"/>
              <a:ea typeface="Calibri"/>
              <a:cs typeface="Calibri"/>
              <a:sym typeface="Calibri"/>
            </a:endParaRPr>
          </a:p>
          <a:p>
            <a:pPr marL="177800" marR="0" lvl="0" indent="-50800" algn="l" rtl="0">
              <a:lnSpc>
                <a:spcPct val="140000"/>
              </a:lnSpc>
              <a:spcBef>
                <a:spcPts val="700"/>
              </a:spcBef>
              <a:spcAft>
                <a:spcPts val="0"/>
              </a:spcAft>
              <a:buClr>
                <a:srgbClr val="FFD966"/>
              </a:buClr>
              <a:buSzPts val="2100"/>
              <a:buFont typeface="Helvetica Neue"/>
              <a:buNone/>
            </a:pPr>
            <a:endParaRPr sz="18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102"/>
        <p:cNvGrpSpPr/>
        <p:nvPr/>
      </p:nvGrpSpPr>
      <p:grpSpPr>
        <a:xfrm>
          <a:off x="0" y="0"/>
          <a:ext cx="0" cy="0"/>
          <a:chOff x="0" y="0"/>
          <a:chExt cx="0" cy="0"/>
        </a:xfrm>
      </p:grpSpPr>
      <p:sp>
        <p:nvSpPr>
          <p:cNvPr id="2103" name="Google Shape;2103;p10"/>
          <p:cNvSpPr txBox="1">
            <a:spLocks noGrp="1"/>
          </p:cNvSpPr>
          <p:nvPr>
            <p:ph type="ctrTitle"/>
          </p:nvPr>
        </p:nvSpPr>
        <p:spPr>
          <a:xfrm>
            <a:off x="275757" y="1702350"/>
            <a:ext cx="4821900" cy="17388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2100"/>
              <a:buFont typeface="Calibri"/>
              <a:buNone/>
            </a:pPr>
            <a:r>
              <a:rPr lang="en" sz="4200" b="1">
                <a:latin typeface="Arial"/>
                <a:ea typeface="Arial"/>
                <a:cs typeface="Arial"/>
                <a:sym typeface="Arial"/>
              </a:rPr>
              <a:t>LUNCH</a:t>
            </a:r>
            <a:endParaRPr sz="4200" dirty="0">
              <a:latin typeface="Arial"/>
              <a:ea typeface="Arial"/>
              <a:cs typeface="Arial"/>
              <a:sym typeface="Arial"/>
            </a:endParaRPr>
          </a:p>
        </p:txBody>
      </p:sp>
      <p:sp>
        <p:nvSpPr>
          <p:cNvPr id="2104" name="Google Shape;2104;p10"/>
          <p:cNvSpPr txBox="1">
            <a:spLocks noGrp="1"/>
          </p:cNvSpPr>
          <p:nvPr>
            <p:ph type="subTitle" idx="1"/>
          </p:nvPr>
        </p:nvSpPr>
        <p:spPr>
          <a:xfrm>
            <a:off x="160659" y="3970613"/>
            <a:ext cx="4507500" cy="863400"/>
          </a:xfrm>
          <a:prstGeom prst="rect">
            <a:avLst/>
          </a:prstGeom>
          <a:noFill/>
          <a:ln>
            <a:noFill/>
          </a:ln>
        </p:spPr>
        <p:txBody>
          <a:bodyPr spcFirstLastPara="1" wrap="square" lIns="68575" tIns="34275" rIns="68575" bIns="34275" anchor="t" anchorCtr="0">
            <a:normAutofit/>
          </a:bodyPr>
          <a:lstStyle/>
          <a:p>
            <a:pPr marL="0" indent="0" algn="l">
              <a:spcBef>
                <a:spcPts val="0"/>
              </a:spcBef>
            </a:pPr>
            <a:r>
              <a:rPr lang="en" sz="2400" dirty="0">
                <a:latin typeface="Arial"/>
                <a:ea typeface="Arial"/>
                <a:cs typeface="Arial"/>
                <a:sym typeface="Arial"/>
              </a:rPr>
              <a:t>60</a:t>
            </a:r>
            <a:r>
              <a:rPr lang="en" sz="2400" dirty="0">
                <a:solidFill>
                  <a:srgbClr val="000000"/>
                </a:solidFill>
                <a:latin typeface="Arial"/>
                <a:ea typeface="Arial"/>
                <a:cs typeface="Arial"/>
                <a:sym typeface="Arial"/>
              </a:rPr>
              <a:t> MINUTES</a:t>
            </a:r>
            <a:endParaRPr lang="en-US" dirty="0">
              <a:solidFill>
                <a:srgbClr val="000000"/>
              </a:solidFill>
            </a:endParaRPr>
          </a:p>
          <a:p>
            <a:pPr marL="0" lvl="0" indent="0" algn="l" rtl="0">
              <a:lnSpc>
                <a:spcPct val="90000"/>
              </a:lnSpc>
              <a:spcBef>
                <a:spcPts val="0"/>
              </a:spcBef>
              <a:spcAft>
                <a:spcPts val="0"/>
              </a:spcAft>
              <a:buClr>
                <a:schemeClr val="dk1"/>
              </a:buClr>
              <a:buSzPts val="1800"/>
              <a:buNone/>
            </a:pPr>
            <a:endParaRPr sz="1600" dirty="0">
              <a:latin typeface="Arial"/>
              <a:ea typeface="Arial"/>
              <a:cs typeface="Arial"/>
              <a:sym typeface="Arial"/>
            </a:endParaRPr>
          </a:p>
        </p:txBody>
      </p:sp>
      <p:pic>
        <p:nvPicPr>
          <p:cNvPr id="2106" name="Google Shape;2106;p10" descr="Beef and broccoli"/>
          <p:cNvPicPr preferRelativeResize="0"/>
          <p:nvPr/>
        </p:nvPicPr>
        <p:blipFill rotWithShape="1">
          <a:blip r:embed="rId3">
            <a:alphaModFix/>
          </a:blip>
          <a:srcRect r="56054"/>
          <a:stretch/>
        </p:blipFill>
        <p:spPr>
          <a:xfrm>
            <a:off x="5279514" y="0"/>
            <a:ext cx="3864490" cy="5143498"/>
          </a:xfrm>
          <a:prstGeom prst="rect">
            <a:avLst/>
          </a:prstGeom>
          <a:noFill/>
          <a:ln>
            <a:noFill/>
          </a:ln>
        </p:spPr>
      </p:pic>
      <p:pic>
        <p:nvPicPr>
          <p:cNvPr id="2" name="Picture 1">
            <a:extLst>
              <a:ext uri="{FF2B5EF4-FFF2-40B4-BE49-F238E27FC236}">
                <a16:creationId xmlns:a16="http://schemas.microsoft.com/office/drawing/2014/main" id="{A03734B0-7CE6-8B77-6514-387502C580DC}"/>
              </a:ext>
            </a:extLst>
          </p:cNvPr>
          <p:cNvPicPr>
            <a:picLocks noChangeAspect="1"/>
          </p:cNvPicPr>
          <p:nvPr/>
        </p:nvPicPr>
        <p:blipFill>
          <a:blip r:embed="rId4"/>
          <a:stretch>
            <a:fillRect/>
          </a:stretch>
        </p:blipFill>
        <p:spPr>
          <a:xfrm>
            <a:off x="37925" y="0"/>
            <a:ext cx="1585097" cy="548688"/>
          </a:xfrm>
          <a:prstGeom prst="rect">
            <a:avLst/>
          </a:prstGeom>
        </p:spPr>
      </p:pic>
    </p:spTree>
    <p:extLst>
      <p:ext uri="{BB962C8B-B14F-4D97-AF65-F5344CB8AC3E}">
        <p14:creationId xmlns:p14="http://schemas.microsoft.com/office/powerpoint/2010/main" val="6875588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253"/>
        <p:cNvGrpSpPr/>
        <p:nvPr/>
      </p:nvGrpSpPr>
      <p:grpSpPr>
        <a:xfrm>
          <a:off x="0" y="0"/>
          <a:ext cx="0" cy="0"/>
          <a:chOff x="0" y="0"/>
          <a:chExt cx="0" cy="0"/>
        </a:xfrm>
      </p:grpSpPr>
      <p:sp>
        <p:nvSpPr>
          <p:cNvPr id="2254" name="Google Shape;2254;g2fd5af0ed0b_1_1377"/>
          <p:cNvSpPr txBox="1">
            <a:spLocks noGrp="1"/>
          </p:cNvSpPr>
          <p:nvPr>
            <p:ph type="title"/>
          </p:nvPr>
        </p:nvSpPr>
        <p:spPr>
          <a:xfrm>
            <a:off x="483611" y="674436"/>
            <a:ext cx="7886700" cy="2139553"/>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3600"/>
              <a:buFont typeface="Calibri"/>
              <a:buNone/>
            </a:pPr>
            <a:r>
              <a:rPr lang="en" sz="3600" dirty="0"/>
              <a:t>ISHO Assessment Results</a:t>
            </a:r>
            <a:endParaRPr dirty="0"/>
          </a:p>
        </p:txBody>
      </p:sp>
      <p:sp>
        <p:nvSpPr>
          <p:cNvPr id="2255" name="Google Shape;2255;g2fd5af0ed0b_1_1377"/>
          <p:cNvSpPr txBox="1">
            <a:spLocks noGrp="1"/>
          </p:cNvSpPr>
          <p:nvPr>
            <p:ph type="body" idx="1"/>
          </p:nvPr>
        </p:nvSpPr>
        <p:spPr>
          <a:xfrm>
            <a:off x="483611" y="2834230"/>
            <a:ext cx="7886700" cy="1125140"/>
          </a:xfrm>
          <a:prstGeom prst="rect">
            <a:avLst/>
          </a:prstGeom>
          <a:noFill/>
          <a:ln>
            <a:noFill/>
          </a:ln>
        </p:spPr>
        <p:txBody>
          <a:bodyPr spcFirstLastPara="1" wrap="square" lIns="68575" tIns="34275" rIns="68575" bIns="34275" anchor="t" anchorCtr="0">
            <a:normAutofit/>
          </a:bodyPr>
          <a:lstStyle/>
          <a:p>
            <a:pPr marL="0" indent="0">
              <a:spcBef>
                <a:spcPts val="0"/>
              </a:spcBef>
            </a:pPr>
            <a:r>
              <a:rPr lang="en" i="1" dirty="0">
                <a:solidFill>
                  <a:srgbClr val="FF0000"/>
                </a:solidFill>
              </a:rPr>
              <a:t>Participants : Replace the next slides (54 to 63) with your actual assessment results. </a:t>
            </a:r>
            <a:endParaRPr i="1" dirty="0">
              <a:solidFill>
                <a:srgbClr val="FF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pic>
        <p:nvPicPr>
          <p:cNvPr id="2246" name="Google Shape;2246;g2fd5af0ed0b_1_1370"/>
          <p:cNvPicPr preferRelativeResize="0"/>
          <p:nvPr/>
        </p:nvPicPr>
        <p:blipFill rotWithShape="1">
          <a:blip r:embed="rId3">
            <a:alphaModFix/>
          </a:blip>
          <a:srcRect/>
          <a:stretch/>
        </p:blipFill>
        <p:spPr>
          <a:xfrm>
            <a:off x="2851497" y="2171633"/>
            <a:ext cx="3117678" cy="2215609"/>
          </a:xfrm>
          <a:prstGeom prst="rect">
            <a:avLst/>
          </a:prstGeom>
          <a:noFill/>
          <a:ln>
            <a:noFill/>
          </a:ln>
        </p:spPr>
      </p:pic>
      <p:sp>
        <p:nvSpPr>
          <p:cNvPr id="2247" name="Google Shape;2247;g2fd5af0ed0b_1_1370"/>
          <p:cNvSpPr txBox="1">
            <a:spLocks noGrp="1"/>
          </p:cNvSpPr>
          <p:nvPr>
            <p:ph type="title" idx="4294967295"/>
          </p:nvPr>
        </p:nvSpPr>
        <p:spPr>
          <a:xfrm>
            <a:off x="353291" y="145442"/>
            <a:ext cx="5340350" cy="1171575"/>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rgbClr val="FF0000"/>
              </a:buClr>
              <a:buSzPts val="3600"/>
              <a:buFont typeface="Calibri"/>
              <a:buNone/>
            </a:pPr>
            <a:r>
              <a:rPr lang="en" sz="3200" dirty="0"/>
              <a:t>Baseline ISHO Assessment (Expedited)</a:t>
            </a:r>
            <a:endParaRPr sz="2800" dirty="0"/>
          </a:p>
        </p:txBody>
      </p:sp>
      <p:sp>
        <p:nvSpPr>
          <p:cNvPr id="2248" name="Google Shape;2248;g2fd5af0ed0b_1_1370"/>
          <p:cNvSpPr txBox="1">
            <a:spLocks noGrp="1"/>
          </p:cNvSpPr>
          <p:nvPr>
            <p:ph idx="4294967295"/>
          </p:nvPr>
        </p:nvSpPr>
        <p:spPr>
          <a:xfrm>
            <a:off x="353291" y="1634517"/>
            <a:ext cx="7562850" cy="2752725"/>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888888"/>
              </a:buClr>
              <a:buSzPts val="1800"/>
              <a:buNone/>
            </a:pPr>
            <a:r>
              <a:rPr lang="en" sz="2000" dirty="0">
                <a:solidFill>
                  <a:schemeClr val="tx1"/>
                </a:solidFill>
              </a:rPr>
              <a:t>Building an Informatics-Savvy Organization</a:t>
            </a:r>
            <a:endParaRPr sz="2000" dirty="0">
              <a:solidFill>
                <a:schemeClr val="tx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934"/>
        <p:cNvGrpSpPr/>
        <p:nvPr/>
      </p:nvGrpSpPr>
      <p:grpSpPr>
        <a:xfrm>
          <a:off x="0" y="0"/>
          <a:ext cx="0" cy="0"/>
          <a:chOff x="0" y="0"/>
          <a:chExt cx="0" cy="0"/>
        </a:xfrm>
      </p:grpSpPr>
      <p:sp>
        <p:nvSpPr>
          <p:cNvPr id="2935" name="Google Shape;2935;g2fd5af0ed0b_1_2165"/>
          <p:cNvSpPr txBox="1">
            <a:spLocks noGrp="1"/>
          </p:cNvSpPr>
          <p:nvPr>
            <p:ph type="title" idx="4294967295"/>
          </p:nvPr>
        </p:nvSpPr>
        <p:spPr>
          <a:xfrm>
            <a:off x="0" y="157163"/>
            <a:ext cx="7564438" cy="650875"/>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rgbClr val="0070C0"/>
              </a:buClr>
              <a:buSzPts val="2200"/>
              <a:buFont typeface="Arial"/>
              <a:buNone/>
            </a:pPr>
            <a:r>
              <a:rPr lang="en" sz="2200" b="1" dirty="0">
                <a:solidFill>
                  <a:srgbClr val="0070C0"/>
                </a:solidFill>
                <a:latin typeface="Arial"/>
                <a:ea typeface="Arial"/>
                <a:cs typeface="Arial"/>
                <a:sym typeface="Arial"/>
              </a:rPr>
              <a:t>ISHO Self-assessment Results: </a:t>
            </a:r>
            <a:r>
              <a:rPr lang="en" sz="2200" b="1" i="1" dirty="0">
                <a:solidFill>
                  <a:srgbClr val="002060"/>
                </a:solidFill>
                <a:latin typeface="Arial"/>
                <a:ea typeface="Arial"/>
                <a:cs typeface="Arial"/>
                <a:sym typeface="Arial"/>
              </a:rPr>
              <a:t>Vision &amp; Governance</a:t>
            </a:r>
            <a:endParaRPr sz="2200" b="1" i="1" dirty="0">
              <a:solidFill>
                <a:srgbClr val="00B0F0"/>
              </a:solidFill>
              <a:latin typeface="Arial"/>
              <a:ea typeface="Arial"/>
              <a:cs typeface="Arial"/>
              <a:sym typeface="Arial"/>
            </a:endParaRPr>
          </a:p>
        </p:txBody>
      </p:sp>
      <p:graphicFrame>
        <p:nvGraphicFramePr>
          <p:cNvPr id="2936" name="Google Shape;2936;g2fd5af0ed0b_1_2165"/>
          <p:cNvGraphicFramePr/>
          <p:nvPr>
            <p:extLst>
              <p:ext uri="{D42A27DB-BD31-4B8C-83A1-F6EECF244321}">
                <p14:modId xmlns:p14="http://schemas.microsoft.com/office/powerpoint/2010/main" val="2990103582"/>
              </p:ext>
            </p:extLst>
          </p:nvPr>
        </p:nvGraphicFramePr>
        <p:xfrm>
          <a:off x="237704" y="862734"/>
          <a:ext cx="8668592" cy="3798268"/>
        </p:xfrm>
        <a:graphic>
          <a:graphicData uri="http://schemas.openxmlformats.org/drawingml/2006/table">
            <a:tbl>
              <a:tblPr firstRow="1" bandRow="1">
                <a:noFill/>
                <a:tableStyleId>{8A7ADE60-4A74-4B30-92E7-A8E17184F769}</a:tableStyleId>
              </a:tblPr>
              <a:tblGrid>
                <a:gridCol w="7965135">
                  <a:extLst>
                    <a:ext uri="{9D8B030D-6E8A-4147-A177-3AD203B41FA5}">
                      <a16:colId xmlns:a16="http://schemas.microsoft.com/office/drawing/2014/main" val="20000"/>
                    </a:ext>
                  </a:extLst>
                </a:gridCol>
                <a:gridCol w="703457">
                  <a:extLst>
                    <a:ext uri="{9D8B030D-6E8A-4147-A177-3AD203B41FA5}">
                      <a16:colId xmlns:a16="http://schemas.microsoft.com/office/drawing/2014/main" val="20001"/>
                    </a:ext>
                  </a:extLst>
                </a:gridCol>
              </a:tblGrid>
              <a:tr h="264188">
                <a:tc>
                  <a:txBody>
                    <a:bodyPr/>
                    <a:lstStyle/>
                    <a:p>
                      <a:pPr marL="0" marR="0" lvl="0" indent="0" algn="ctr" rtl="0">
                        <a:lnSpc>
                          <a:spcPct val="100000"/>
                        </a:lnSpc>
                        <a:spcBef>
                          <a:spcPts val="0"/>
                        </a:spcBef>
                        <a:spcAft>
                          <a:spcPts val="0"/>
                        </a:spcAft>
                        <a:buClr>
                          <a:srgbClr val="000000"/>
                        </a:buClr>
                        <a:buSzPts val="1500"/>
                        <a:buFont typeface="Arial"/>
                        <a:buNone/>
                      </a:pPr>
                      <a:r>
                        <a:rPr lang="en" sz="1100" u="none" strike="noStrike" cap="none" dirty="0">
                          <a:latin typeface="Arial" panose="020B0604020202020204" pitchFamily="34" charset="0"/>
                          <a:ea typeface="Arial"/>
                          <a:cs typeface="Arial" panose="020B0604020202020204" pitchFamily="34" charset="0"/>
                          <a:sym typeface="Arial"/>
                        </a:rPr>
                        <a:t>Capabilities</a:t>
                      </a:r>
                      <a:endParaRPr sz="900" u="none" strike="noStrike" cap="none" dirty="0">
                        <a:latin typeface="Arial" panose="020B0604020202020204" pitchFamily="34" charset="0"/>
                        <a:cs typeface="Arial" panose="020B0604020202020204" pitchFamily="34" charset="0"/>
                      </a:endParaRPr>
                    </a:p>
                  </a:txBody>
                  <a:tcPr marL="68600" marR="68600" marT="34300" marB="34300" anchor="ctr"/>
                </a:tc>
                <a:tc>
                  <a:txBody>
                    <a:bodyPr/>
                    <a:lstStyle/>
                    <a:p>
                      <a:pPr marL="0" marR="0" lvl="0" indent="0" algn="ctr" rtl="0">
                        <a:lnSpc>
                          <a:spcPct val="100000"/>
                        </a:lnSpc>
                        <a:spcBef>
                          <a:spcPts val="0"/>
                        </a:spcBef>
                        <a:spcAft>
                          <a:spcPts val="0"/>
                        </a:spcAft>
                        <a:buClr>
                          <a:srgbClr val="000000"/>
                        </a:buClr>
                        <a:buSzPts val="1500"/>
                        <a:buFont typeface="Arial"/>
                        <a:buNone/>
                      </a:pPr>
                      <a:r>
                        <a:rPr lang="en" sz="1100" u="none" strike="noStrike" cap="none">
                          <a:latin typeface="Arial" panose="020B0604020202020204" pitchFamily="34" charset="0"/>
                          <a:ea typeface="Arial"/>
                          <a:cs typeface="Arial" panose="020B0604020202020204" pitchFamily="34" charset="0"/>
                          <a:sym typeface="Arial"/>
                        </a:rPr>
                        <a:t>Score</a:t>
                      </a:r>
                      <a:endParaRPr sz="900" u="none" strike="noStrike" cap="none" dirty="0">
                        <a:latin typeface="Arial" panose="020B0604020202020204" pitchFamily="34" charset="0"/>
                        <a:cs typeface="Arial" panose="020B0604020202020204" pitchFamily="34" charset="0"/>
                      </a:endParaRPr>
                    </a:p>
                  </a:txBody>
                  <a:tcPr marL="68600" marR="68600" marT="34300" marB="34300" anchor="ctr"/>
                </a:tc>
                <a:extLst>
                  <a:ext uri="{0D108BD9-81ED-4DB2-BD59-A6C34878D82A}">
                    <a16:rowId xmlns:a16="http://schemas.microsoft.com/office/drawing/2014/main" val="10000"/>
                  </a:ext>
                </a:extLst>
              </a:tr>
              <a:tr h="321280">
                <a:tc>
                  <a:txBody>
                    <a:bodyPr/>
                    <a:lstStyle/>
                    <a:p>
                      <a:pPr marL="0" marR="0" lvl="0" indent="0" algn="l" rtl="0">
                        <a:lnSpc>
                          <a:spcPct val="100000"/>
                        </a:lnSpc>
                        <a:spcBef>
                          <a:spcPts val="0"/>
                        </a:spcBef>
                        <a:spcAft>
                          <a:spcPts val="0"/>
                        </a:spcAft>
                        <a:buClr>
                          <a:srgbClr val="000000"/>
                        </a:buClr>
                        <a:buSzPts val="1200"/>
                        <a:buFont typeface="Arial"/>
                        <a:buNone/>
                      </a:pPr>
                      <a:r>
                        <a:rPr lang="en" sz="1000" b="0" i="0" u="none" strike="noStrike" cap="none" dirty="0">
                          <a:solidFill>
                            <a:schemeClr val="dk1"/>
                          </a:solidFill>
                          <a:latin typeface="Arial" panose="020B0604020202020204" pitchFamily="34" charset="0"/>
                          <a:ea typeface="Calibri"/>
                          <a:cs typeface="Arial" panose="020B0604020202020204" pitchFamily="34" charset="0"/>
                          <a:sym typeface="Calibri"/>
                        </a:rPr>
                        <a:t>1.1) Does the organization have a defined, documented, and adopted eHealth/Digital Health Strategy and costed plan?</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l"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1"/>
                  </a:ext>
                </a:extLst>
              </a:tr>
              <a:tr h="321280">
                <a:tc>
                  <a:txBody>
                    <a:bodyPr/>
                    <a:lstStyle/>
                    <a:p>
                      <a:pPr marL="0" marR="0" lvl="0" indent="0" algn="l" rtl="0">
                        <a:lnSpc>
                          <a:spcPct val="100000"/>
                        </a:lnSpc>
                        <a:spcBef>
                          <a:spcPts val="0"/>
                        </a:spcBef>
                        <a:spcAft>
                          <a:spcPts val="0"/>
                        </a:spcAft>
                        <a:buClr>
                          <a:srgbClr val="000000"/>
                        </a:buClr>
                        <a:buSzPts val="1200"/>
                        <a:buFont typeface="Arial"/>
                        <a:buNone/>
                      </a:pPr>
                      <a:r>
                        <a:rPr lang="en" sz="1000" b="0" i="0" u="none" strike="noStrike" cap="none" dirty="0">
                          <a:solidFill>
                            <a:schemeClr val="dk1"/>
                          </a:solidFill>
                          <a:latin typeface="Arial" panose="020B0604020202020204" pitchFamily="34" charset="0"/>
                          <a:ea typeface="Calibri"/>
                          <a:cs typeface="Arial" panose="020B0604020202020204" pitchFamily="34" charset="0"/>
                          <a:sym typeface="Calibri"/>
                        </a:rPr>
                        <a:t>1.2) Does the organization have a governing body for eHealth/Digital Health planning and coordination that guides major decisions aligned with the strategic plan and following documented processes?</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l"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2"/>
                  </a:ext>
                </a:extLst>
              </a:tr>
              <a:tr h="321280">
                <a:tc>
                  <a:txBody>
                    <a:bodyPr/>
                    <a:lstStyle/>
                    <a:p>
                      <a:pPr marL="0" marR="0" lvl="0" indent="0" algn="l" rtl="0">
                        <a:lnSpc>
                          <a:spcPct val="100000"/>
                        </a:lnSpc>
                        <a:spcBef>
                          <a:spcPts val="0"/>
                        </a:spcBef>
                        <a:spcAft>
                          <a:spcPts val="0"/>
                        </a:spcAft>
                        <a:buClr>
                          <a:srgbClr val="000000"/>
                        </a:buClr>
                        <a:buSzPts val="1200"/>
                        <a:buFont typeface="Arial"/>
                        <a:buNone/>
                      </a:pPr>
                      <a:r>
                        <a:rPr lang="en" sz="1000" b="0" i="0" u="none" strike="noStrike" cap="none" dirty="0">
                          <a:solidFill>
                            <a:schemeClr val="dk1"/>
                          </a:solidFill>
                          <a:latin typeface="Arial" panose="020B0604020202020204" pitchFamily="34" charset="0"/>
                          <a:ea typeface="Calibri"/>
                          <a:cs typeface="Arial" panose="020B0604020202020204" pitchFamily="34" charset="0"/>
                          <a:sym typeface="Calibri"/>
                        </a:rPr>
                        <a:t>1.3) Does the organization have a financing plan that includes a resource mobilization plan to support staffing needs, infrastructure, and information systems?</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l"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3"/>
                  </a:ext>
                </a:extLst>
              </a:tr>
              <a:tr h="321280">
                <a:tc>
                  <a:txBody>
                    <a:bodyPr/>
                    <a:lstStyle/>
                    <a:p>
                      <a:pPr marL="0" marR="0" lvl="0" indent="0" algn="l" rtl="0">
                        <a:lnSpc>
                          <a:spcPct val="100000"/>
                        </a:lnSpc>
                        <a:spcBef>
                          <a:spcPts val="0"/>
                        </a:spcBef>
                        <a:spcAft>
                          <a:spcPts val="0"/>
                        </a:spcAft>
                        <a:buClr>
                          <a:srgbClr val="000000"/>
                        </a:buClr>
                        <a:buSzPts val="1200"/>
                        <a:buFont typeface="Arial"/>
                        <a:buNone/>
                      </a:pPr>
                      <a:r>
                        <a:rPr lang="en" sz="1000" b="0" i="0" u="none" strike="noStrike" cap="none">
                          <a:solidFill>
                            <a:schemeClr val="dk1"/>
                          </a:solidFill>
                          <a:latin typeface="Arial" panose="020B0604020202020204" pitchFamily="34" charset="0"/>
                          <a:ea typeface="Calibri"/>
                          <a:cs typeface="Arial" panose="020B0604020202020204" pitchFamily="34" charset="0"/>
                          <a:sym typeface="Calibri"/>
                        </a:rPr>
                        <a:t>1.4) Does the organization have a focal point for informatics (e.g., an informatics unit, a Chief Informatics Officer) with cross-organization responsibilities and authorities, including those related to the organization’s information vision, strategies, and policies?</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l"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4"/>
                  </a:ext>
                </a:extLst>
              </a:tr>
              <a:tr h="321280">
                <a:tc>
                  <a:txBody>
                    <a:bodyPr/>
                    <a:lstStyle/>
                    <a:p>
                      <a:pPr marL="0" marR="0" lvl="0" indent="0" algn="l" rtl="0">
                        <a:lnSpc>
                          <a:spcPct val="100000"/>
                        </a:lnSpc>
                        <a:spcBef>
                          <a:spcPts val="0"/>
                        </a:spcBef>
                        <a:spcAft>
                          <a:spcPts val="0"/>
                        </a:spcAft>
                        <a:buClr>
                          <a:srgbClr val="000000"/>
                        </a:buClr>
                        <a:buSzPts val="1200"/>
                        <a:buFont typeface="Arial"/>
                        <a:buNone/>
                      </a:pPr>
                      <a:r>
                        <a:rPr lang="en" sz="1000" b="0" i="0" u="none" strike="noStrike" cap="none" dirty="0">
                          <a:solidFill>
                            <a:schemeClr val="dk1"/>
                          </a:solidFill>
                          <a:latin typeface="Arial" panose="020B0604020202020204" pitchFamily="34" charset="0"/>
                          <a:ea typeface="Calibri"/>
                          <a:cs typeface="Arial" panose="020B0604020202020204" pitchFamily="34" charset="0"/>
                          <a:sym typeface="Calibri"/>
                        </a:rPr>
                        <a:t>1.5)  Has your organization established policies and procedures to ensure privacy, confidentiality, and security (storage, transmission, use) of personally identifiable information (PII)?</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l"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5"/>
                  </a:ext>
                </a:extLst>
              </a:tr>
              <a:tr h="321280">
                <a:tc>
                  <a:txBody>
                    <a:bodyPr/>
                    <a:lstStyle/>
                    <a:p>
                      <a:pPr marL="0" marR="0" lvl="0" indent="0" algn="l" rtl="0">
                        <a:lnSpc>
                          <a:spcPct val="100000"/>
                        </a:lnSpc>
                        <a:spcBef>
                          <a:spcPts val="0"/>
                        </a:spcBef>
                        <a:spcAft>
                          <a:spcPts val="0"/>
                        </a:spcAft>
                        <a:buClr>
                          <a:srgbClr val="000000"/>
                        </a:buClr>
                        <a:buSzPts val="1200"/>
                        <a:buFont typeface="Arial"/>
                        <a:buNone/>
                      </a:pPr>
                      <a:r>
                        <a:rPr lang="en" sz="1000" b="0" i="0" u="none" strike="noStrike" cap="none" dirty="0">
                          <a:solidFill>
                            <a:schemeClr val="dk1"/>
                          </a:solidFill>
                          <a:latin typeface="Arial" panose="020B0604020202020204" pitchFamily="34" charset="0"/>
                          <a:ea typeface="Calibri"/>
                          <a:cs typeface="Arial" panose="020B0604020202020204" pitchFamily="34" charset="0"/>
                          <a:sym typeface="Calibri"/>
                        </a:rPr>
                        <a:t>1.6) Do the organization’s information systems use nationally recognized terminology, exchange, and security standards?</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l"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6"/>
                  </a:ext>
                </a:extLst>
              </a:tr>
              <a:tr h="321280">
                <a:tc>
                  <a:txBody>
                    <a:bodyPr/>
                    <a:lstStyle/>
                    <a:p>
                      <a:pPr marL="0" marR="0" lvl="0" indent="0" algn="l" rtl="0">
                        <a:lnSpc>
                          <a:spcPct val="100000"/>
                        </a:lnSpc>
                        <a:spcBef>
                          <a:spcPts val="0"/>
                        </a:spcBef>
                        <a:spcAft>
                          <a:spcPts val="0"/>
                        </a:spcAft>
                        <a:buClr>
                          <a:srgbClr val="000000"/>
                        </a:buClr>
                        <a:buSzPts val="1200"/>
                        <a:buFont typeface="Arial"/>
                        <a:buNone/>
                      </a:pPr>
                      <a:r>
                        <a:rPr lang="en" sz="1000" b="0" i="0" u="none" strike="noStrike" cap="none">
                          <a:solidFill>
                            <a:schemeClr val="dk1"/>
                          </a:solidFill>
                          <a:latin typeface="Arial" panose="020B0604020202020204" pitchFamily="34" charset="0"/>
                          <a:ea typeface="Calibri"/>
                          <a:cs typeface="Arial" panose="020B0604020202020204" pitchFamily="34" charset="0"/>
                          <a:sym typeface="Calibri"/>
                        </a:rPr>
                        <a:t>1.7)  Has the organization adopted protocols, policies, frameworks, and procedures to support secure data exchange and sharing with internal and external partners?</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l"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7"/>
                  </a:ext>
                </a:extLst>
              </a:tr>
              <a:tr h="321280">
                <a:tc>
                  <a:txBody>
                    <a:bodyPr/>
                    <a:lstStyle/>
                    <a:p>
                      <a:pPr marL="0" marR="0" lvl="0" indent="0" algn="l" rtl="0">
                        <a:lnSpc>
                          <a:spcPct val="100000"/>
                        </a:lnSpc>
                        <a:spcBef>
                          <a:spcPts val="0"/>
                        </a:spcBef>
                        <a:spcAft>
                          <a:spcPts val="0"/>
                        </a:spcAft>
                        <a:buClr>
                          <a:srgbClr val="000000"/>
                        </a:buClr>
                        <a:buSzPts val="1200"/>
                        <a:buFont typeface="Arial"/>
                        <a:buNone/>
                      </a:pPr>
                      <a:r>
                        <a:rPr lang="en" sz="1000" b="0" i="0" u="none" strike="noStrike" cap="none" dirty="0">
                          <a:solidFill>
                            <a:schemeClr val="dk1"/>
                          </a:solidFill>
                          <a:latin typeface="Arial" panose="020B0604020202020204" pitchFamily="34" charset="0"/>
                          <a:ea typeface="Calibri"/>
                          <a:cs typeface="Arial" panose="020B0604020202020204" pitchFamily="34" charset="0"/>
                          <a:sym typeface="Calibri"/>
                        </a:rPr>
                        <a:t>1.8) Do eHealth/Digital Health policies and legislation exist and are they enforced?</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l"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8"/>
                  </a:ext>
                </a:extLst>
              </a:tr>
              <a:tr h="321280">
                <a:tc>
                  <a:txBody>
                    <a:bodyPr/>
                    <a:lstStyle/>
                    <a:p>
                      <a:pPr marL="0" marR="0" lvl="0" indent="0" algn="l" rtl="0">
                        <a:lnSpc>
                          <a:spcPct val="100000"/>
                        </a:lnSpc>
                        <a:spcBef>
                          <a:spcPts val="0"/>
                        </a:spcBef>
                        <a:spcAft>
                          <a:spcPts val="0"/>
                        </a:spcAft>
                        <a:buClr>
                          <a:srgbClr val="000000"/>
                        </a:buClr>
                        <a:buSzPts val="1200"/>
                        <a:buFont typeface="Arial"/>
                        <a:buNone/>
                      </a:pPr>
                      <a:r>
                        <a:rPr lang="en" sz="1000" b="0" i="0" u="none" strike="noStrike" cap="none" dirty="0">
                          <a:solidFill>
                            <a:schemeClr val="dk1"/>
                          </a:solidFill>
                          <a:latin typeface="Arial" panose="020B0604020202020204" pitchFamily="34" charset="0"/>
                          <a:ea typeface="Calibri"/>
                          <a:cs typeface="Arial" panose="020B0604020202020204" pitchFamily="34" charset="0"/>
                          <a:sym typeface="Calibri"/>
                        </a:rPr>
                        <a:t>1.9) Does the adopted eHealth/Digital Health strategy have a Monitoring and Evaluation Plan?</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l"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9"/>
                  </a:ext>
                </a:extLst>
              </a:tr>
              <a:tr h="321280">
                <a:tc>
                  <a:txBody>
                    <a:bodyPr/>
                    <a:lstStyle/>
                    <a:p>
                      <a:pPr marL="0" marR="0" lvl="0" indent="0" algn="l" rtl="0">
                        <a:lnSpc>
                          <a:spcPct val="100000"/>
                        </a:lnSpc>
                        <a:spcBef>
                          <a:spcPts val="0"/>
                        </a:spcBef>
                        <a:spcAft>
                          <a:spcPts val="0"/>
                        </a:spcAft>
                        <a:buClr>
                          <a:srgbClr val="000000"/>
                        </a:buClr>
                        <a:buSzPts val="1200"/>
                        <a:buFont typeface="Arial"/>
                        <a:buNone/>
                      </a:pPr>
                      <a:r>
                        <a:rPr lang="en" sz="1000" b="0" i="0" u="none" strike="noStrike" cap="none" dirty="0">
                          <a:solidFill>
                            <a:schemeClr val="dk1"/>
                          </a:solidFill>
                          <a:latin typeface="Arial" panose="020B0604020202020204" pitchFamily="34" charset="0"/>
                          <a:ea typeface="Calibri"/>
                          <a:cs typeface="Arial" panose="020B0604020202020204" pitchFamily="34" charset="0"/>
                          <a:sym typeface="Calibri"/>
                        </a:rPr>
                        <a:t>1.10) Does the organization have policies and procedures in place for data management, quality, and use?</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l"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10"/>
                  </a:ext>
                </a:extLst>
              </a:tr>
              <a:tr h="321280">
                <a:tc>
                  <a:txBody>
                    <a:bodyPr/>
                    <a:lstStyle/>
                    <a:p>
                      <a:pPr marL="0" marR="0" lvl="0" indent="0" algn="l" rtl="0">
                        <a:lnSpc>
                          <a:spcPct val="100000"/>
                        </a:lnSpc>
                        <a:spcBef>
                          <a:spcPts val="0"/>
                        </a:spcBef>
                        <a:spcAft>
                          <a:spcPts val="0"/>
                        </a:spcAft>
                        <a:buClr>
                          <a:srgbClr val="000000"/>
                        </a:buClr>
                        <a:buSzPts val="1200"/>
                        <a:buFont typeface="Arial"/>
                        <a:buNone/>
                      </a:pPr>
                      <a:r>
                        <a:rPr lang="en" sz="1000" b="0" i="0" u="none" strike="noStrike" cap="none" dirty="0">
                          <a:solidFill>
                            <a:schemeClr val="dk1"/>
                          </a:solidFill>
                          <a:latin typeface="Arial" panose="020B0604020202020204" pitchFamily="34" charset="0"/>
                          <a:ea typeface="Calibri"/>
                          <a:cs typeface="Arial" panose="020B0604020202020204" pitchFamily="34" charset="0"/>
                          <a:sym typeface="Calibri"/>
                        </a:rPr>
                        <a:t>1.11) Does your organization have unique identifier to identify PLWHA on antiretroviral therapy (ART)?</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l"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6762634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260"/>
        <p:cNvGrpSpPr/>
        <p:nvPr/>
      </p:nvGrpSpPr>
      <p:grpSpPr>
        <a:xfrm>
          <a:off x="0" y="0"/>
          <a:ext cx="0" cy="0"/>
          <a:chOff x="0" y="0"/>
          <a:chExt cx="0" cy="0"/>
        </a:xfrm>
      </p:grpSpPr>
      <p:sp>
        <p:nvSpPr>
          <p:cNvPr id="2261" name="Google Shape;2261;g2fd5af0ed0b_1_1383"/>
          <p:cNvSpPr txBox="1">
            <a:spLocks noGrp="1"/>
          </p:cNvSpPr>
          <p:nvPr>
            <p:ph type="title" idx="4294967295"/>
          </p:nvPr>
        </p:nvSpPr>
        <p:spPr>
          <a:xfrm>
            <a:off x="446808" y="101600"/>
            <a:ext cx="7574829" cy="1171575"/>
          </a:xfrm>
          <a:prstGeom prst="rect">
            <a:avLst/>
          </a:prstGeom>
          <a:noFill/>
          <a:ln>
            <a:noFill/>
          </a:ln>
        </p:spPr>
        <p:txBody>
          <a:bodyPr spcFirstLastPara="1" wrap="square" lIns="68575" tIns="34275" rIns="68575" bIns="34275" anchor="ctr" anchorCtr="0">
            <a:normAutofit/>
          </a:bodyPr>
          <a:lstStyle/>
          <a:p>
            <a:pPr marL="0" lvl="0" indent="0" rtl="0">
              <a:lnSpc>
                <a:spcPct val="100000"/>
              </a:lnSpc>
              <a:spcBef>
                <a:spcPts val="0"/>
              </a:spcBef>
              <a:spcAft>
                <a:spcPts val="0"/>
              </a:spcAft>
              <a:buClr>
                <a:srgbClr val="0070C0"/>
              </a:buClr>
              <a:buSzPts val="2200"/>
              <a:buFont typeface="Arial"/>
              <a:buNone/>
            </a:pPr>
            <a:r>
              <a:rPr lang="en" sz="2200" b="1" dirty="0">
                <a:solidFill>
                  <a:srgbClr val="0070C0"/>
                </a:solidFill>
                <a:latin typeface="Arial"/>
                <a:ea typeface="Arial"/>
                <a:cs typeface="Arial"/>
                <a:sym typeface="Arial"/>
              </a:rPr>
              <a:t>ISHO Self-assessment Results: </a:t>
            </a:r>
            <a:r>
              <a:rPr lang="en" sz="2200" b="1" i="1" dirty="0">
                <a:solidFill>
                  <a:srgbClr val="002060"/>
                </a:solidFill>
                <a:latin typeface="Arial"/>
                <a:ea typeface="Arial"/>
                <a:cs typeface="Arial"/>
                <a:sym typeface="Arial"/>
              </a:rPr>
              <a:t>Vision, Policy &amp; Governance</a:t>
            </a:r>
            <a:endParaRPr dirty="0"/>
          </a:p>
        </p:txBody>
      </p:sp>
      <p:graphicFrame>
        <p:nvGraphicFramePr>
          <p:cNvPr id="2263" name="Google Shape;2263;g2fd5af0ed0b_1_1383"/>
          <p:cNvGraphicFramePr/>
          <p:nvPr>
            <p:extLst>
              <p:ext uri="{D42A27DB-BD31-4B8C-83A1-F6EECF244321}">
                <p14:modId xmlns:p14="http://schemas.microsoft.com/office/powerpoint/2010/main" val="4283367521"/>
              </p:ext>
            </p:extLst>
          </p:nvPr>
        </p:nvGraphicFramePr>
        <p:xfrm>
          <a:off x="719187" y="1279160"/>
          <a:ext cx="7705625" cy="3345795"/>
        </p:xfrm>
        <a:graphic>
          <a:graphicData uri="http://schemas.openxmlformats.org/drawingml/2006/table">
            <a:tbl>
              <a:tblPr>
                <a:noFill/>
                <a:tableStyleId>{0BF3FB6A-AF88-4136-A73F-666A56C04FC4}</a:tableStyleId>
              </a:tblPr>
              <a:tblGrid>
                <a:gridCol w="1033875">
                  <a:extLst>
                    <a:ext uri="{9D8B030D-6E8A-4147-A177-3AD203B41FA5}">
                      <a16:colId xmlns:a16="http://schemas.microsoft.com/office/drawing/2014/main" val="20000"/>
                    </a:ext>
                  </a:extLst>
                </a:gridCol>
                <a:gridCol w="4917564">
                  <a:extLst>
                    <a:ext uri="{9D8B030D-6E8A-4147-A177-3AD203B41FA5}">
                      <a16:colId xmlns:a16="http://schemas.microsoft.com/office/drawing/2014/main" val="20001"/>
                    </a:ext>
                  </a:extLst>
                </a:gridCol>
                <a:gridCol w="1754186">
                  <a:extLst>
                    <a:ext uri="{9D8B030D-6E8A-4147-A177-3AD203B41FA5}">
                      <a16:colId xmlns:a16="http://schemas.microsoft.com/office/drawing/2014/main" val="20002"/>
                    </a:ext>
                  </a:extLst>
                </a:gridCol>
              </a:tblGrid>
              <a:tr h="269317">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Arial"/>
                          <a:ea typeface="Arial"/>
                          <a:cs typeface="Arial"/>
                          <a:sym typeface="Arial"/>
                        </a:rPr>
                        <a:t>Item</a:t>
                      </a:r>
                      <a:endParaRPr sz="1400" u="none" strike="noStrike" cap="none" dirty="0"/>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E5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Description</a:t>
                      </a:r>
                      <a:endParaRPr sz="1400" u="none" strike="noStrike" cap="none"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E5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Maturity score</a:t>
                      </a:r>
                      <a:endParaRPr sz="1400" u="none" strike="noStrike" cap="none"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E5FF"/>
                    </a:solidFill>
                  </a:tcPr>
                </a:tc>
                <a:extLst>
                  <a:ext uri="{0D108BD9-81ED-4DB2-BD59-A6C34878D82A}">
                    <a16:rowId xmlns:a16="http://schemas.microsoft.com/office/drawing/2014/main" val="10000"/>
                  </a:ext>
                </a:extLst>
              </a:tr>
              <a:tr h="220967">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chemeClr val="tx1"/>
                          </a:solidFill>
                          <a:latin typeface="Arial" panose="020B0604020202020204" pitchFamily="34" charset="0"/>
                          <a:ea typeface="Arial"/>
                          <a:cs typeface="Arial" panose="020B0604020202020204" pitchFamily="34" charset="0"/>
                          <a:sym typeface="Arial"/>
                        </a:rPr>
                        <a:t>CEE 1.1</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E5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Costed digital health strategy </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0967">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tx1"/>
                          </a:solidFill>
                          <a:latin typeface="Arial" panose="020B0604020202020204" pitchFamily="34" charset="0"/>
                          <a:ea typeface="Arial"/>
                          <a:cs typeface="Arial" panose="020B0604020202020204" pitchFamily="34" charset="0"/>
                          <a:sym typeface="Arial"/>
                        </a:rPr>
                        <a:t>CEE 1.2</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E5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Digital health policies and legislation</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20967">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tx1"/>
                          </a:solidFill>
                          <a:latin typeface="Arial" panose="020B0604020202020204" pitchFamily="34" charset="0"/>
                          <a:ea typeface="Arial"/>
                          <a:cs typeface="Arial" panose="020B0604020202020204" pitchFamily="34" charset="0"/>
                          <a:sym typeface="Arial"/>
                        </a:rPr>
                        <a:t>CEE 1.3</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E5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Digital health governing body</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20967">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tx1"/>
                          </a:solidFill>
                          <a:latin typeface="Arial" panose="020B0604020202020204" pitchFamily="34" charset="0"/>
                          <a:ea typeface="Arial"/>
                          <a:cs typeface="Arial" panose="020B0604020202020204" pitchFamily="34" charset="0"/>
                          <a:sym typeface="Arial"/>
                        </a:rPr>
                        <a:t>CEE 1.4</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E5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Financing and resource mobilization plans</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20967">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tx1"/>
                          </a:solidFill>
                          <a:latin typeface="Arial" panose="020B0604020202020204" pitchFamily="34" charset="0"/>
                          <a:ea typeface="Arial"/>
                          <a:cs typeface="Arial" panose="020B0604020202020204" pitchFamily="34" charset="0"/>
                          <a:sym typeface="Arial"/>
                        </a:rPr>
                        <a:t>CEE 1.5</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E5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Digital health M&amp;E plan</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33404">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tx1"/>
                          </a:solidFill>
                          <a:latin typeface="Arial" panose="020B0604020202020204" pitchFamily="34" charset="0"/>
                          <a:ea typeface="Arial"/>
                          <a:cs typeface="Arial" panose="020B0604020202020204" pitchFamily="34" charset="0"/>
                          <a:sym typeface="Arial"/>
                        </a:rPr>
                        <a:t>CEE 1.6</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E5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Data management and data quality (or data quality assurance) policies and procedures</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20967">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tx1"/>
                          </a:solidFill>
                          <a:latin typeface="Arial" panose="020B0604020202020204" pitchFamily="34" charset="0"/>
                          <a:ea typeface="Arial"/>
                          <a:cs typeface="Arial" panose="020B0604020202020204" pitchFamily="34" charset="0"/>
                          <a:sym typeface="Arial"/>
                        </a:rPr>
                        <a:t>CEE 1.7</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E5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Data governance policies and procedures</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20967">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tx1"/>
                          </a:solidFill>
                          <a:latin typeface="Arial" panose="020B0604020202020204" pitchFamily="34" charset="0"/>
                          <a:ea typeface="Arial"/>
                          <a:cs typeface="Arial" panose="020B0604020202020204" pitchFamily="34" charset="0"/>
                          <a:sym typeface="Arial"/>
                        </a:rPr>
                        <a:t>CEE 1.8</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E5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Secure data exchange policies and protocols</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20967">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tx1"/>
                          </a:solidFill>
                          <a:latin typeface="Arial" panose="020B0604020202020204" pitchFamily="34" charset="0"/>
                          <a:ea typeface="Arial"/>
                          <a:cs typeface="Arial" panose="020B0604020202020204" pitchFamily="34" charset="0"/>
                          <a:sym typeface="Arial"/>
                        </a:rPr>
                        <a:t>CEE 1.9</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E5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Informatics focal point</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dirty="0">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20967">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tx1"/>
                          </a:solidFill>
                          <a:latin typeface="Arial" panose="020B0604020202020204" pitchFamily="34" charset="0"/>
                          <a:ea typeface="Arial"/>
                          <a:cs typeface="Arial" panose="020B0604020202020204" pitchFamily="34" charset="0"/>
                          <a:sym typeface="Arial"/>
                        </a:rPr>
                        <a:t>CEE 1.10</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E5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tx1"/>
                          </a:solidFill>
                          <a:latin typeface="Arial" panose="020B0604020202020204" pitchFamily="34" charset="0"/>
                          <a:ea typeface="Arial"/>
                          <a:cs typeface="Arial" panose="020B0604020202020204" pitchFamily="34" charset="0"/>
                          <a:sym typeface="Arial"/>
                        </a:rPr>
                        <a:t>Personally Identifiable Information policies and procedures</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u="none" strike="noStrike" cap="none" dirty="0">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20967">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tx1"/>
                          </a:solidFill>
                          <a:latin typeface="Arial" panose="020B0604020202020204" pitchFamily="34" charset="0"/>
                          <a:ea typeface="Arial"/>
                          <a:cs typeface="Arial" panose="020B0604020202020204" pitchFamily="34" charset="0"/>
                          <a:sym typeface="Arial"/>
                        </a:rPr>
                        <a:t>CEE 1.11</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E5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Information System Standards </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dirty="0">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433404">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tx1"/>
                          </a:solidFill>
                          <a:latin typeface="Arial" panose="020B0604020202020204" pitchFamily="34" charset="0"/>
                          <a:ea typeface="Arial"/>
                          <a:cs typeface="Arial" panose="020B0604020202020204" pitchFamily="34" charset="0"/>
                          <a:sym typeface="Arial"/>
                        </a:rPr>
                        <a:t>CEE 1.12</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E5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Policies governing the use of artificial intelligence in public health informatics </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dirty="0">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940"/>
        <p:cNvGrpSpPr/>
        <p:nvPr/>
      </p:nvGrpSpPr>
      <p:grpSpPr>
        <a:xfrm>
          <a:off x="0" y="0"/>
          <a:ext cx="0" cy="0"/>
          <a:chOff x="0" y="0"/>
          <a:chExt cx="0" cy="0"/>
        </a:xfrm>
      </p:grpSpPr>
      <p:sp>
        <p:nvSpPr>
          <p:cNvPr id="2941" name="Google Shape;2941;g2fd5af0ed0b_1_2170"/>
          <p:cNvSpPr txBox="1">
            <a:spLocks noGrp="1"/>
          </p:cNvSpPr>
          <p:nvPr>
            <p:ph type="title" idx="4294967295"/>
          </p:nvPr>
        </p:nvSpPr>
        <p:spPr>
          <a:xfrm>
            <a:off x="389742" y="0"/>
            <a:ext cx="7174695" cy="1171575"/>
          </a:xfrm>
          <a:prstGeom prst="rect">
            <a:avLst/>
          </a:prstGeom>
          <a:noFill/>
          <a:ln>
            <a:noFill/>
          </a:ln>
        </p:spPr>
        <p:txBody>
          <a:bodyPr spcFirstLastPara="1" wrap="square" lIns="68575" tIns="34275" rIns="68575" bIns="34275" anchor="ctr" anchorCtr="0">
            <a:normAutofit/>
          </a:bodyPr>
          <a:lstStyle/>
          <a:p>
            <a:pPr marL="0" lvl="0" indent="0" rtl="0">
              <a:lnSpc>
                <a:spcPct val="100000"/>
              </a:lnSpc>
              <a:spcBef>
                <a:spcPts val="0"/>
              </a:spcBef>
              <a:spcAft>
                <a:spcPts val="0"/>
              </a:spcAft>
              <a:buClr>
                <a:srgbClr val="0070C0"/>
              </a:buClr>
              <a:buSzPts val="2200"/>
              <a:buFont typeface="Arial"/>
              <a:buNone/>
            </a:pPr>
            <a:r>
              <a:rPr lang="en" sz="2200" b="1" dirty="0">
                <a:solidFill>
                  <a:srgbClr val="0070C0"/>
                </a:solidFill>
                <a:latin typeface="Arial"/>
                <a:ea typeface="Arial"/>
                <a:cs typeface="Arial"/>
                <a:sym typeface="Arial"/>
              </a:rPr>
              <a:t>ISHO Self-assessment Results: </a:t>
            </a:r>
            <a:r>
              <a:rPr lang="en" sz="2200" b="1" i="1" dirty="0">
                <a:solidFill>
                  <a:srgbClr val="002060"/>
                </a:solidFill>
                <a:latin typeface="Arial"/>
                <a:ea typeface="Arial"/>
                <a:cs typeface="Arial"/>
                <a:sym typeface="Arial"/>
              </a:rPr>
              <a:t>Skilled Workforce </a:t>
            </a:r>
            <a:endParaRPr sz="2200" b="1" i="1" dirty="0">
              <a:solidFill>
                <a:srgbClr val="00B0F0"/>
              </a:solidFill>
              <a:latin typeface="Arial"/>
              <a:ea typeface="Arial"/>
              <a:cs typeface="Arial"/>
              <a:sym typeface="Arial"/>
            </a:endParaRPr>
          </a:p>
        </p:txBody>
      </p:sp>
      <p:graphicFrame>
        <p:nvGraphicFramePr>
          <p:cNvPr id="2942" name="Google Shape;2942;g2fd5af0ed0b_1_2170"/>
          <p:cNvGraphicFramePr/>
          <p:nvPr>
            <p:extLst>
              <p:ext uri="{D42A27DB-BD31-4B8C-83A1-F6EECF244321}">
                <p14:modId xmlns:p14="http://schemas.microsoft.com/office/powerpoint/2010/main" val="3615163590"/>
              </p:ext>
            </p:extLst>
          </p:nvPr>
        </p:nvGraphicFramePr>
        <p:xfrm>
          <a:off x="389743" y="944381"/>
          <a:ext cx="8329536" cy="3774400"/>
        </p:xfrm>
        <a:graphic>
          <a:graphicData uri="http://schemas.openxmlformats.org/drawingml/2006/table">
            <a:tbl>
              <a:tblPr firstRow="1" bandRow="1">
                <a:noFill/>
                <a:tableStyleId>{8A7ADE60-4A74-4B30-92E7-A8E17184F769}</a:tableStyleId>
              </a:tblPr>
              <a:tblGrid>
                <a:gridCol w="7692484">
                  <a:extLst>
                    <a:ext uri="{9D8B030D-6E8A-4147-A177-3AD203B41FA5}">
                      <a16:colId xmlns:a16="http://schemas.microsoft.com/office/drawing/2014/main" val="20000"/>
                    </a:ext>
                  </a:extLst>
                </a:gridCol>
                <a:gridCol w="637052">
                  <a:extLst>
                    <a:ext uri="{9D8B030D-6E8A-4147-A177-3AD203B41FA5}">
                      <a16:colId xmlns:a16="http://schemas.microsoft.com/office/drawing/2014/main" val="20001"/>
                    </a:ext>
                  </a:extLst>
                </a:gridCol>
              </a:tblGrid>
              <a:tr h="539200">
                <a:tc>
                  <a:txBody>
                    <a:bodyPr/>
                    <a:lstStyle/>
                    <a:p>
                      <a:pPr marL="0" marR="0" lvl="0" indent="0" algn="ctr" rtl="0">
                        <a:lnSpc>
                          <a:spcPct val="100000"/>
                        </a:lnSpc>
                        <a:spcBef>
                          <a:spcPts val="0"/>
                        </a:spcBef>
                        <a:spcAft>
                          <a:spcPts val="0"/>
                        </a:spcAft>
                        <a:buClr>
                          <a:srgbClr val="000000"/>
                        </a:buClr>
                        <a:buSzPts val="2100"/>
                        <a:buFont typeface="Arial"/>
                        <a:buNone/>
                      </a:pPr>
                      <a:r>
                        <a:rPr lang="en" sz="1400" u="none" strike="noStrike" cap="none" dirty="0">
                          <a:latin typeface="Arial" panose="020B0604020202020204" pitchFamily="34" charset="0"/>
                          <a:ea typeface="Arial"/>
                          <a:cs typeface="Arial" panose="020B0604020202020204" pitchFamily="34" charset="0"/>
                          <a:sym typeface="Arial"/>
                        </a:rPr>
                        <a:t>Capabilities</a:t>
                      </a:r>
                      <a:endParaRPr sz="1400" u="none" strike="noStrike" cap="none" dirty="0">
                        <a:latin typeface="Arial" panose="020B0604020202020204" pitchFamily="34" charset="0"/>
                        <a:cs typeface="Arial" panose="020B0604020202020204" pitchFamily="34" charset="0"/>
                      </a:endParaRPr>
                    </a:p>
                  </a:txBody>
                  <a:tcPr marL="68600" marR="68600" marT="34300" marB="34300" anchor="ctr">
                    <a:solidFill>
                      <a:srgbClr val="1A305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 sz="1400" u="none" strike="noStrike" cap="none" dirty="0">
                          <a:latin typeface="Arial" panose="020B0604020202020204" pitchFamily="34" charset="0"/>
                          <a:ea typeface="Arial"/>
                          <a:cs typeface="Arial" panose="020B0604020202020204" pitchFamily="34" charset="0"/>
                          <a:sym typeface="Arial"/>
                        </a:rPr>
                        <a:t>Score</a:t>
                      </a:r>
                      <a:endParaRPr sz="1400" u="none" strike="noStrike" cap="none" dirty="0">
                        <a:latin typeface="Arial" panose="020B0604020202020204" pitchFamily="34" charset="0"/>
                        <a:cs typeface="Arial" panose="020B0604020202020204" pitchFamily="34" charset="0"/>
                      </a:endParaRPr>
                    </a:p>
                  </a:txBody>
                  <a:tcPr marL="68600" marR="68600" marT="34300" marB="34300" anchor="ctr">
                    <a:solidFill>
                      <a:srgbClr val="1A3055"/>
                    </a:solidFill>
                  </a:tcPr>
                </a:tc>
                <a:extLst>
                  <a:ext uri="{0D108BD9-81ED-4DB2-BD59-A6C34878D82A}">
                    <a16:rowId xmlns:a16="http://schemas.microsoft.com/office/drawing/2014/main" val="10000"/>
                  </a:ext>
                </a:extLst>
              </a:tr>
              <a:tr h="539200">
                <a:tc>
                  <a:txBody>
                    <a:bodyPr/>
                    <a:lstStyle/>
                    <a:p>
                      <a:pPr marL="0" marR="0" lvl="0" indent="0" algn="l" rtl="0">
                        <a:lnSpc>
                          <a:spcPct val="100000"/>
                        </a:lnSpc>
                        <a:spcBef>
                          <a:spcPts val="0"/>
                        </a:spcBef>
                        <a:spcAft>
                          <a:spcPts val="0"/>
                        </a:spcAft>
                        <a:buClr>
                          <a:srgbClr val="000000"/>
                        </a:buClr>
                        <a:buSzPts val="1200"/>
                        <a:buFont typeface="Arial"/>
                        <a:buNone/>
                      </a:pPr>
                      <a:r>
                        <a:rPr lang="en" sz="1100" b="0" i="0" u="none" strike="noStrike" cap="none" dirty="0">
                          <a:solidFill>
                            <a:schemeClr val="dk1"/>
                          </a:solidFill>
                          <a:latin typeface="Arial" panose="020B0604020202020204" pitchFamily="34" charset="0"/>
                          <a:ea typeface="Calibri"/>
                          <a:cs typeface="Arial" panose="020B0604020202020204" pitchFamily="34" charset="0"/>
                          <a:sym typeface="Calibri"/>
                        </a:rPr>
                        <a:t>2.1. Workforce Strategy: Does the MoH have a workforce strategy that describes its needed informatics capabilities and/or positions and have action plans for recruiting, hiring and/or developing existing staff to meet those needs?</a:t>
                      </a:r>
                      <a:endParaRPr sz="105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200"/>
                        <a:buFont typeface="Calibri"/>
                        <a:buNone/>
                      </a:pPr>
                      <a:endParaRPr sz="11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1"/>
                  </a:ext>
                </a:extLst>
              </a:tr>
              <a:tr h="539200">
                <a:tc>
                  <a:txBody>
                    <a:bodyPr/>
                    <a:lstStyle/>
                    <a:p>
                      <a:pPr marL="0" marR="0" lvl="0" indent="0" algn="l" rtl="0">
                        <a:lnSpc>
                          <a:spcPct val="100000"/>
                        </a:lnSpc>
                        <a:spcBef>
                          <a:spcPts val="0"/>
                        </a:spcBef>
                        <a:spcAft>
                          <a:spcPts val="0"/>
                        </a:spcAft>
                        <a:buClr>
                          <a:srgbClr val="000000"/>
                        </a:buClr>
                        <a:buSzPts val="1200"/>
                        <a:buFont typeface="Arial"/>
                        <a:buNone/>
                      </a:pPr>
                      <a:r>
                        <a:rPr lang="en" sz="1100" b="0" i="0" u="none" strike="noStrike" cap="none" dirty="0">
                          <a:solidFill>
                            <a:schemeClr val="dk1"/>
                          </a:solidFill>
                          <a:latin typeface="Arial" panose="020B0604020202020204" pitchFamily="34" charset="0"/>
                          <a:ea typeface="Calibri"/>
                          <a:cs typeface="Arial" panose="020B0604020202020204" pitchFamily="34" charset="0"/>
                          <a:sym typeface="Calibri"/>
                        </a:rPr>
                        <a:t>2.2. Job Classifications for Informatics Professionals: Does the MoH have appropriate job classifications, including position descriptions and pay scales, for informatics professionals?</a:t>
                      </a:r>
                      <a:endParaRPr sz="105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200"/>
                        <a:buFont typeface="Calibri"/>
                        <a:buNone/>
                      </a:pPr>
                      <a:endParaRPr sz="11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2"/>
                  </a:ext>
                </a:extLst>
              </a:tr>
              <a:tr h="539200">
                <a:tc>
                  <a:txBody>
                    <a:bodyPr/>
                    <a:lstStyle/>
                    <a:p>
                      <a:pPr marL="0" marR="0" lvl="0" indent="0" algn="l" rtl="0">
                        <a:lnSpc>
                          <a:spcPct val="100000"/>
                        </a:lnSpc>
                        <a:spcBef>
                          <a:spcPts val="0"/>
                        </a:spcBef>
                        <a:spcAft>
                          <a:spcPts val="0"/>
                        </a:spcAft>
                        <a:buClr>
                          <a:srgbClr val="000000"/>
                        </a:buClr>
                        <a:buSzPts val="1200"/>
                        <a:buFont typeface="Arial"/>
                        <a:buNone/>
                      </a:pPr>
                      <a:r>
                        <a:rPr lang="en" sz="1100" b="0" i="0" u="none" strike="noStrike" cap="none" dirty="0">
                          <a:solidFill>
                            <a:schemeClr val="dk1"/>
                          </a:solidFill>
                          <a:latin typeface="Arial" panose="020B0604020202020204" pitchFamily="34" charset="0"/>
                          <a:ea typeface="Calibri"/>
                          <a:cs typeface="Arial" panose="020B0604020202020204" pitchFamily="34" charset="0"/>
                          <a:sym typeface="Calibri"/>
                        </a:rPr>
                        <a:t>2.3  Training: Does the MoH support staff members across a broad range of job classifications to participate in informatics training?</a:t>
                      </a:r>
                      <a:endParaRPr sz="105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200"/>
                        <a:buFont typeface="Calibri"/>
                        <a:buNone/>
                      </a:pPr>
                      <a:endParaRPr sz="11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3"/>
                  </a:ext>
                </a:extLst>
              </a:tr>
              <a:tr h="539200">
                <a:tc>
                  <a:txBody>
                    <a:bodyPr/>
                    <a:lstStyle/>
                    <a:p>
                      <a:pPr marL="0" marR="0" lvl="0" indent="0" algn="l" rtl="0">
                        <a:lnSpc>
                          <a:spcPct val="100000"/>
                        </a:lnSpc>
                        <a:spcBef>
                          <a:spcPts val="0"/>
                        </a:spcBef>
                        <a:spcAft>
                          <a:spcPts val="0"/>
                        </a:spcAft>
                        <a:buClr>
                          <a:srgbClr val="000000"/>
                        </a:buClr>
                        <a:buSzPts val="1200"/>
                        <a:buFont typeface="Arial"/>
                        <a:buNone/>
                      </a:pPr>
                      <a:r>
                        <a:rPr lang="en" sz="1100" b="0" i="0" u="none" strike="noStrike" cap="none" dirty="0">
                          <a:solidFill>
                            <a:schemeClr val="dk1"/>
                          </a:solidFill>
                          <a:latin typeface="Arial" panose="020B0604020202020204" pitchFamily="34" charset="0"/>
                          <a:ea typeface="Calibri"/>
                          <a:cs typeface="Arial" panose="020B0604020202020204" pitchFamily="34" charset="0"/>
                          <a:sym typeface="Calibri"/>
                        </a:rPr>
                        <a:t>2.4  Informatics Professionals: Does the MoH have highly experienced or academically prepared informaticians in key roles at department and/or program levels, with backgrounds and training commensurate to their responsibilities?</a:t>
                      </a:r>
                      <a:endParaRPr sz="105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200"/>
                        <a:buFont typeface="Calibri"/>
                        <a:buNone/>
                      </a:pPr>
                      <a:endParaRPr sz="11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4"/>
                  </a:ext>
                </a:extLst>
              </a:tr>
              <a:tr h="539200">
                <a:tc>
                  <a:txBody>
                    <a:bodyPr/>
                    <a:lstStyle/>
                    <a:p>
                      <a:pPr marL="0" marR="0" lvl="0" indent="0" algn="l" rtl="0">
                        <a:lnSpc>
                          <a:spcPct val="100000"/>
                        </a:lnSpc>
                        <a:spcBef>
                          <a:spcPts val="0"/>
                        </a:spcBef>
                        <a:spcAft>
                          <a:spcPts val="0"/>
                        </a:spcAft>
                        <a:buClr>
                          <a:srgbClr val="000000"/>
                        </a:buClr>
                        <a:buSzPts val="1200"/>
                        <a:buFont typeface="Arial"/>
                        <a:buNone/>
                      </a:pPr>
                      <a:r>
                        <a:rPr lang="en" sz="1100" b="0" i="0" u="none" strike="noStrike" cap="none" dirty="0">
                          <a:solidFill>
                            <a:schemeClr val="dk1"/>
                          </a:solidFill>
                          <a:latin typeface="Arial" panose="020B0604020202020204" pitchFamily="34" charset="0"/>
                          <a:ea typeface="Calibri"/>
                          <a:cs typeface="Arial" panose="020B0604020202020204" pitchFamily="34" charset="0"/>
                          <a:sym typeface="Calibri"/>
                        </a:rPr>
                        <a:t>2.5  Informatics Knowledge and Skills (Program Level): Do staff members at the program level (e.g., epidemiologists, medical officers, public health nurses, data analysts) have the skills to effectively use information systems and tools, and the knowledge of how to identify and document needed system improvements?</a:t>
                      </a:r>
                      <a:endParaRPr sz="105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200"/>
                        <a:buFont typeface="Calibri"/>
                        <a:buNone/>
                      </a:pPr>
                      <a:endParaRPr sz="11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5"/>
                  </a:ext>
                </a:extLst>
              </a:tr>
              <a:tr h="539200">
                <a:tc>
                  <a:txBody>
                    <a:bodyPr/>
                    <a:lstStyle/>
                    <a:p>
                      <a:pPr marL="0" marR="0" lvl="0" indent="0" algn="l" rtl="0">
                        <a:lnSpc>
                          <a:spcPct val="100000"/>
                        </a:lnSpc>
                        <a:spcBef>
                          <a:spcPts val="0"/>
                        </a:spcBef>
                        <a:spcAft>
                          <a:spcPts val="0"/>
                        </a:spcAft>
                        <a:buClr>
                          <a:srgbClr val="000000"/>
                        </a:buClr>
                        <a:buSzPts val="1200"/>
                        <a:buFont typeface="Arial"/>
                        <a:buNone/>
                      </a:pPr>
                      <a:r>
                        <a:rPr lang="en" sz="1100" b="0" i="0" u="none" strike="noStrike" cap="none" dirty="0">
                          <a:solidFill>
                            <a:schemeClr val="dk1"/>
                          </a:solidFill>
                          <a:latin typeface="Arial" panose="020B0604020202020204" pitchFamily="34" charset="0"/>
                          <a:ea typeface="Calibri"/>
                          <a:cs typeface="Arial" panose="020B0604020202020204" pitchFamily="34" charset="0"/>
                          <a:sym typeface="Calibri"/>
                        </a:rPr>
                        <a:t>2.6  Informatics Knowledge and Skills (Program Managers): Do managers/supervisors of large information system programs have knowledge and skills of informatics principles, concepts, methods, and tools gained through education, training or experience?</a:t>
                      </a:r>
                      <a:endParaRPr sz="105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200"/>
                        <a:buFont typeface="Calibri"/>
                        <a:buNone/>
                      </a:pPr>
                      <a:endParaRPr sz="11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088298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267"/>
        <p:cNvGrpSpPr/>
        <p:nvPr/>
      </p:nvGrpSpPr>
      <p:grpSpPr>
        <a:xfrm>
          <a:off x="0" y="0"/>
          <a:ext cx="0" cy="0"/>
          <a:chOff x="0" y="0"/>
          <a:chExt cx="0" cy="0"/>
        </a:xfrm>
      </p:grpSpPr>
      <p:sp>
        <p:nvSpPr>
          <p:cNvPr id="2268" name="Google Shape;2268;g2fd5af0ed0b_1_1389"/>
          <p:cNvSpPr txBox="1">
            <a:spLocks noGrp="1"/>
          </p:cNvSpPr>
          <p:nvPr>
            <p:ph type="title" idx="4294967295"/>
          </p:nvPr>
        </p:nvSpPr>
        <p:spPr>
          <a:xfrm>
            <a:off x="477981" y="209550"/>
            <a:ext cx="6790459" cy="884238"/>
          </a:xfrm>
          <a:prstGeom prst="rect">
            <a:avLst/>
          </a:prstGeom>
          <a:noFill/>
          <a:ln>
            <a:noFill/>
          </a:ln>
        </p:spPr>
        <p:txBody>
          <a:bodyPr spcFirstLastPara="1" wrap="square" lIns="68575" tIns="34275" rIns="68575" bIns="34275" anchor="ctr" anchorCtr="0">
            <a:normAutofit/>
          </a:bodyPr>
          <a:lstStyle/>
          <a:p>
            <a:pPr marL="0" lvl="0" indent="0" rtl="0">
              <a:lnSpc>
                <a:spcPct val="100000"/>
              </a:lnSpc>
              <a:spcBef>
                <a:spcPts val="0"/>
              </a:spcBef>
              <a:spcAft>
                <a:spcPts val="0"/>
              </a:spcAft>
              <a:buClr>
                <a:srgbClr val="0070C0"/>
              </a:buClr>
              <a:buSzPts val="2200"/>
              <a:buNone/>
            </a:pPr>
            <a:r>
              <a:rPr lang="en" sz="2200" b="1" dirty="0">
                <a:solidFill>
                  <a:srgbClr val="0070C0"/>
                </a:solidFill>
                <a:latin typeface="Arial"/>
                <a:ea typeface="Arial"/>
                <a:cs typeface="Arial"/>
                <a:sym typeface="Arial"/>
              </a:rPr>
              <a:t>ISHO Self-assessment Results: </a:t>
            </a:r>
            <a:r>
              <a:rPr lang="en" sz="2200" b="1" i="1" dirty="0">
                <a:solidFill>
                  <a:srgbClr val="002060"/>
                </a:solidFill>
                <a:latin typeface="Arial"/>
                <a:ea typeface="Arial"/>
                <a:cs typeface="Arial"/>
                <a:sym typeface="Arial"/>
              </a:rPr>
              <a:t>Skilled Workforce </a:t>
            </a:r>
            <a:endParaRPr i="1" dirty="0"/>
          </a:p>
        </p:txBody>
      </p:sp>
      <p:graphicFrame>
        <p:nvGraphicFramePr>
          <p:cNvPr id="2270" name="Google Shape;2270;g2fd5af0ed0b_1_1389"/>
          <p:cNvGraphicFramePr/>
          <p:nvPr>
            <p:extLst>
              <p:ext uri="{D42A27DB-BD31-4B8C-83A1-F6EECF244321}">
                <p14:modId xmlns:p14="http://schemas.microsoft.com/office/powerpoint/2010/main" val="2597666692"/>
              </p:ext>
            </p:extLst>
          </p:nvPr>
        </p:nvGraphicFramePr>
        <p:xfrm>
          <a:off x="915179" y="1520315"/>
          <a:ext cx="7313641" cy="2687050"/>
        </p:xfrm>
        <a:graphic>
          <a:graphicData uri="http://schemas.openxmlformats.org/drawingml/2006/table">
            <a:tbl>
              <a:tblPr>
                <a:noFill/>
                <a:tableStyleId>{0BF3FB6A-AF88-4136-A73F-666A56C04FC4}</a:tableStyleId>
              </a:tblPr>
              <a:tblGrid>
                <a:gridCol w="1058175">
                  <a:extLst>
                    <a:ext uri="{9D8B030D-6E8A-4147-A177-3AD203B41FA5}">
                      <a16:colId xmlns:a16="http://schemas.microsoft.com/office/drawing/2014/main" val="20000"/>
                    </a:ext>
                  </a:extLst>
                </a:gridCol>
                <a:gridCol w="4541591">
                  <a:extLst>
                    <a:ext uri="{9D8B030D-6E8A-4147-A177-3AD203B41FA5}">
                      <a16:colId xmlns:a16="http://schemas.microsoft.com/office/drawing/2014/main" val="20001"/>
                    </a:ext>
                  </a:extLst>
                </a:gridCol>
                <a:gridCol w="1713875">
                  <a:extLst>
                    <a:ext uri="{9D8B030D-6E8A-4147-A177-3AD203B41FA5}">
                      <a16:colId xmlns:a16="http://schemas.microsoft.com/office/drawing/2014/main" val="20002"/>
                    </a:ext>
                  </a:extLst>
                </a:gridCol>
              </a:tblGrid>
              <a:tr h="311075">
                <a:tc>
                  <a:txBody>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dirty="0">
                          <a:solidFill>
                            <a:schemeClr val="bg1"/>
                          </a:solidFill>
                          <a:latin typeface="Arial" panose="020B0604020202020204" pitchFamily="34" charset="0"/>
                          <a:ea typeface="Arial"/>
                          <a:cs typeface="Arial" panose="020B0604020202020204" pitchFamily="34" charset="0"/>
                          <a:sym typeface="Arial"/>
                        </a:rPr>
                        <a:t>Item</a:t>
                      </a:r>
                      <a:endParaRPr sz="1700" u="none" strike="noStrike" cap="none" dirty="0">
                        <a:solidFill>
                          <a:schemeClr val="bg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A3055"/>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dirty="0">
                          <a:solidFill>
                            <a:schemeClr val="bg1"/>
                          </a:solidFill>
                          <a:latin typeface="Arial" panose="020B0604020202020204" pitchFamily="34" charset="0"/>
                          <a:ea typeface="Arial"/>
                          <a:cs typeface="Arial" panose="020B0604020202020204" pitchFamily="34" charset="0"/>
                          <a:sym typeface="Arial"/>
                        </a:rPr>
                        <a:t>Description</a:t>
                      </a:r>
                      <a:endParaRPr sz="1700" u="none" strike="noStrike" cap="none" dirty="0">
                        <a:solidFill>
                          <a:schemeClr val="bg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A3055"/>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dirty="0">
                          <a:solidFill>
                            <a:schemeClr val="bg1"/>
                          </a:solidFill>
                          <a:latin typeface="Arial" panose="020B0604020202020204" pitchFamily="34" charset="0"/>
                          <a:ea typeface="Arial"/>
                          <a:cs typeface="Arial" panose="020B0604020202020204" pitchFamily="34" charset="0"/>
                          <a:sym typeface="Arial"/>
                        </a:rPr>
                        <a:t>Maturity score</a:t>
                      </a:r>
                      <a:endParaRPr sz="1700" u="none" strike="noStrike" cap="none" dirty="0">
                        <a:solidFill>
                          <a:schemeClr val="bg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A3055"/>
                    </a:solidFill>
                  </a:tcPr>
                </a:tc>
                <a:extLst>
                  <a:ext uri="{0D108BD9-81ED-4DB2-BD59-A6C34878D82A}">
                    <a16:rowId xmlns:a16="http://schemas.microsoft.com/office/drawing/2014/main" val="10000"/>
                  </a:ext>
                </a:extLst>
              </a:tr>
              <a:tr h="339425">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chemeClr val="tx1"/>
                          </a:solidFill>
                          <a:latin typeface="Arial" panose="020B0604020202020204" pitchFamily="34" charset="0"/>
                          <a:ea typeface="Arial"/>
                          <a:cs typeface="Arial" panose="020B0604020202020204" pitchFamily="34" charset="0"/>
                          <a:sym typeface="Arial"/>
                        </a:rPr>
                        <a:t>CEE 2.1</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Informatics workforce strategy</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dirty="0">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39425">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chemeClr val="tx1"/>
                          </a:solidFill>
                          <a:latin typeface="Arial" panose="020B0604020202020204" pitchFamily="34" charset="0"/>
                          <a:ea typeface="Arial"/>
                          <a:cs typeface="Arial" panose="020B0604020202020204" pitchFamily="34" charset="0"/>
                          <a:sym typeface="Arial"/>
                        </a:rPr>
                        <a:t>CEE 2.2</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Informatics professional job classifications</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39425">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chemeClr val="tx1"/>
                          </a:solidFill>
                          <a:latin typeface="Arial" panose="020B0604020202020204" pitchFamily="34" charset="0"/>
                          <a:ea typeface="Arial"/>
                          <a:cs typeface="Arial" panose="020B0604020202020204" pitchFamily="34" charset="0"/>
                          <a:sym typeface="Arial"/>
                        </a:rPr>
                        <a:t>CEE 2.3</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Staff informatics training support </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39425">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chemeClr val="tx1"/>
                          </a:solidFill>
                          <a:latin typeface="Arial" panose="020B0604020202020204" pitchFamily="34" charset="0"/>
                          <a:ea typeface="Arial"/>
                          <a:cs typeface="Arial" panose="020B0604020202020204" pitchFamily="34" charset="0"/>
                          <a:sym typeface="Arial"/>
                        </a:rPr>
                        <a:t>CEE 2.4</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Competent informaticians in key roles </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39425">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tx1"/>
                          </a:solidFill>
                          <a:latin typeface="Arial" panose="020B0604020202020204" pitchFamily="34" charset="0"/>
                          <a:ea typeface="Arial"/>
                          <a:cs typeface="Arial" panose="020B0604020202020204" pitchFamily="34" charset="0"/>
                          <a:sym typeface="Arial"/>
                        </a:rPr>
                        <a:t>CEE 2.5</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Information system capabilities among key personnel</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dirty="0">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339425">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chemeClr val="tx1"/>
                          </a:solidFill>
                          <a:latin typeface="Arial" panose="020B0604020202020204" pitchFamily="34" charset="0"/>
                          <a:ea typeface="Arial"/>
                          <a:cs typeface="Arial" panose="020B0604020202020204" pitchFamily="34" charset="0"/>
                          <a:sym typeface="Arial"/>
                        </a:rPr>
                        <a:t>CEE 2.6</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Informatics capabilities among leadership/management</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dirty="0">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39425">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chemeClr val="tx1"/>
                          </a:solidFill>
                          <a:latin typeface="Arial" panose="020B0604020202020204" pitchFamily="34" charset="0"/>
                          <a:ea typeface="Arial"/>
                          <a:cs typeface="Arial" panose="020B0604020202020204" pitchFamily="34" charset="0"/>
                          <a:sym typeface="Arial"/>
                        </a:rPr>
                        <a:t>CEE 2.7</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Geospatial Capabilities </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dirty="0">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
          <p:cNvSpPr txBox="1">
            <a:spLocks noGrp="1"/>
          </p:cNvSpPr>
          <p:nvPr>
            <p:ph type="title" idx="4294967295"/>
          </p:nvPr>
        </p:nvSpPr>
        <p:spPr>
          <a:xfrm>
            <a:off x="430618" y="152400"/>
            <a:ext cx="7132231" cy="116998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0" indent="0" algn="l" rtl="0">
              <a:lnSpc>
                <a:spcPct val="80000"/>
              </a:lnSpc>
              <a:spcBef>
                <a:spcPts val="0"/>
              </a:spcBef>
              <a:spcAft>
                <a:spcPts val="0"/>
              </a:spcAft>
              <a:buClr>
                <a:schemeClr val="dk1"/>
              </a:buClr>
              <a:buSzPts val="4000"/>
              <a:buFont typeface="Franklin Gothic"/>
              <a:buNone/>
            </a:pPr>
            <a:r>
              <a:rPr lang="en-US" sz="3000" dirty="0"/>
              <a:t>I-LEAD Roadmap – Daily Outputs </a:t>
            </a:r>
            <a:endParaRPr dirty="0"/>
          </a:p>
        </p:txBody>
      </p:sp>
      <p:sp>
        <p:nvSpPr>
          <p:cNvPr id="143" name="Google Shape;143;p1"/>
          <p:cNvSpPr/>
          <p:nvPr/>
        </p:nvSpPr>
        <p:spPr>
          <a:xfrm>
            <a:off x="284019" y="1496291"/>
            <a:ext cx="1935401" cy="16748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350" dirty="0">
              <a:solidFill>
                <a:schemeClr val="lt1"/>
              </a:solidFill>
              <a:latin typeface="Libre Franklin"/>
              <a:ea typeface="Libre Franklin"/>
              <a:cs typeface="Libre Franklin"/>
              <a:sym typeface="Libre Franklin"/>
            </a:endParaRPr>
          </a:p>
        </p:txBody>
      </p:sp>
      <p:grpSp>
        <p:nvGrpSpPr>
          <p:cNvPr id="144" name="Google Shape;144;p1"/>
          <p:cNvGrpSpPr/>
          <p:nvPr/>
        </p:nvGrpSpPr>
        <p:grpSpPr>
          <a:xfrm>
            <a:off x="1043691" y="1344920"/>
            <a:ext cx="7539622" cy="3251699"/>
            <a:chOff x="671502" y="94862"/>
            <a:chExt cx="10052829" cy="4335599"/>
          </a:xfrm>
        </p:grpSpPr>
        <p:sp>
          <p:nvSpPr>
            <p:cNvPr id="145" name="Google Shape;145;p1"/>
            <p:cNvSpPr/>
            <p:nvPr/>
          </p:nvSpPr>
          <p:spPr>
            <a:xfrm rot="5400000">
              <a:off x="844761" y="819754"/>
              <a:ext cx="653927" cy="744473"/>
            </a:xfrm>
            <a:prstGeom prst="bentUpArrow">
              <a:avLst>
                <a:gd name="adj1" fmla="val 32840"/>
                <a:gd name="adj2" fmla="val 25000"/>
                <a:gd name="adj3" fmla="val 35780"/>
              </a:avLst>
            </a:prstGeom>
            <a:solidFill>
              <a:srgbClr val="BED2D7"/>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788" dirty="0"/>
            </a:p>
          </p:txBody>
        </p:sp>
        <p:sp>
          <p:nvSpPr>
            <p:cNvPr id="146" name="Google Shape;146;p1"/>
            <p:cNvSpPr/>
            <p:nvPr/>
          </p:nvSpPr>
          <p:spPr>
            <a:xfrm>
              <a:off x="671502" y="94862"/>
              <a:ext cx="1100829" cy="770544"/>
            </a:xfrm>
            <a:prstGeom prst="roundRect">
              <a:avLst>
                <a:gd name="adj" fmla="val 16670"/>
              </a:avLst>
            </a:prstGeom>
            <a:solidFill>
              <a:srgbClr val="4295A2"/>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788" dirty="0"/>
            </a:p>
          </p:txBody>
        </p:sp>
        <p:sp>
          <p:nvSpPr>
            <p:cNvPr id="147" name="Google Shape;147;p1"/>
            <p:cNvSpPr txBox="1"/>
            <p:nvPr/>
          </p:nvSpPr>
          <p:spPr>
            <a:xfrm>
              <a:off x="709124" y="132484"/>
              <a:ext cx="1025585" cy="695300"/>
            </a:xfrm>
            <a:prstGeom prst="rect">
              <a:avLst/>
            </a:prstGeom>
            <a:noFill/>
            <a:ln>
              <a:noFill/>
            </a:ln>
          </p:spPr>
          <p:txBody>
            <a:bodyPr spcFirstLastPara="1" wrap="square" lIns="57150" tIns="57150" rIns="57150" bIns="571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2000"/>
                <a:buFont typeface="Libre Franklin"/>
                <a:buNone/>
              </a:pPr>
              <a:r>
                <a:rPr lang="en-US" sz="1500" b="1" dirty="0">
                  <a:solidFill>
                    <a:schemeClr val="lt1"/>
                  </a:solidFill>
                  <a:latin typeface="Libre Franklin"/>
                  <a:ea typeface="Libre Franklin"/>
                  <a:cs typeface="Libre Franklin"/>
                  <a:sym typeface="Libre Franklin"/>
                </a:rPr>
                <a:t>Day 1</a:t>
              </a:r>
              <a:endParaRPr sz="788" dirty="0"/>
            </a:p>
          </p:txBody>
        </p:sp>
        <p:sp>
          <p:nvSpPr>
            <p:cNvPr id="148" name="Google Shape;148;p1"/>
            <p:cNvSpPr/>
            <p:nvPr/>
          </p:nvSpPr>
          <p:spPr>
            <a:xfrm>
              <a:off x="1940065" y="148892"/>
              <a:ext cx="3725882" cy="620265"/>
            </a:xfrm>
            <a:prstGeom prst="rect">
              <a:avLst/>
            </a:prstGeom>
            <a:solidFill>
              <a:schemeClr val="accent1"/>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788" dirty="0"/>
            </a:p>
          </p:txBody>
        </p:sp>
        <p:sp>
          <p:nvSpPr>
            <p:cNvPr id="149" name="Google Shape;149;p1"/>
            <p:cNvSpPr txBox="1"/>
            <p:nvPr/>
          </p:nvSpPr>
          <p:spPr>
            <a:xfrm>
              <a:off x="1863865" y="258149"/>
              <a:ext cx="3828228" cy="457969"/>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85725" lvl="1" indent="-85725" algn="ctr">
                <a:lnSpc>
                  <a:spcPct val="90000"/>
                </a:lnSpc>
              </a:pPr>
              <a:r>
                <a:rPr lang="en-US" sz="1100" b="1" dirty="0">
                  <a:solidFill>
                    <a:schemeClr val="bg1"/>
                  </a:solidFill>
                  <a:sym typeface="Libre Franklin"/>
                </a:rPr>
                <a:t>ISHO rapid assessment review and country presentation initiation</a:t>
              </a:r>
              <a:endParaRPr lang="en-US" sz="1100" b="1" dirty="0">
                <a:solidFill>
                  <a:schemeClr val="bg1"/>
                </a:solidFill>
              </a:endParaRPr>
            </a:p>
          </p:txBody>
        </p:sp>
        <p:sp>
          <p:nvSpPr>
            <p:cNvPr id="150" name="Google Shape;150;p1"/>
            <p:cNvSpPr/>
            <p:nvPr/>
          </p:nvSpPr>
          <p:spPr>
            <a:xfrm rot="5400000">
              <a:off x="2061537" y="1685330"/>
              <a:ext cx="653927" cy="744473"/>
            </a:xfrm>
            <a:prstGeom prst="bentUpArrow">
              <a:avLst>
                <a:gd name="adj1" fmla="val 32840"/>
                <a:gd name="adj2" fmla="val 25000"/>
                <a:gd name="adj3" fmla="val 35780"/>
              </a:avLst>
            </a:prstGeom>
            <a:solidFill>
              <a:srgbClr val="CCCBDE"/>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788" dirty="0"/>
            </a:p>
          </p:txBody>
        </p:sp>
        <p:sp>
          <p:nvSpPr>
            <p:cNvPr id="151" name="Google Shape;151;p1"/>
            <p:cNvSpPr/>
            <p:nvPr/>
          </p:nvSpPr>
          <p:spPr>
            <a:xfrm>
              <a:off x="1888286" y="960438"/>
              <a:ext cx="1100829" cy="770544"/>
            </a:xfrm>
            <a:prstGeom prst="roundRect">
              <a:avLst>
                <a:gd name="adj" fmla="val 16670"/>
              </a:avLst>
            </a:prstGeom>
            <a:solidFill>
              <a:srgbClr val="4760A3"/>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788" dirty="0"/>
            </a:p>
          </p:txBody>
        </p:sp>
        <p:sp>
          <p:nvSpPr>
            <p:cNvPr id="152" name="Google Shape;152;p1"/>
            <p:cNvSpPr txBox="1"/>
            <p:nvPr/>
          </p:nvSpPr>
          <p:spPr>
            <a:xfrm>
              <a:off x="1925908" y="998060"/>
              <a:ext cx="1025585" cy="695300"/>
            </a:xfrm>
            <a:prstGeom prst="rect">
              <a:avLst/>
            </a:prstGeom>
            <a:noFill/>
            <a:ln>
              <a:noFill/>
            </a:ln>
          </p:spPr>
          <p:txBody>
            <a:bodyPr spcFirstLastPara="1" wrap="square" lIns="57150" tIns="57150" rIns="57150" bIns="571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2000"/>
                <a:buFont typeface="Libre Franklin"/>
                <a:buNone/>
              </a:pPr>
              <a:r>
                <a:rPr lang="en-US" sz="1500" dirty="0">
                  <a:solidFill>
                    <a:schemeClr val="lt1"/>
                  </a:solidFill>
                  <a:latin typeface="Libre Franklin"/>
                  <a:ea typeface="Libre Franklin"/>
                  <a:cs typeface="Libre Franklin"/>
                  <a:sym typeface="Libre Franklin"/>
                </a:rPr>
                <a:t>Day 2</a:t>
              </a:r>
              <a:endParaRPr sz="1500" dirty="0">
                <a:solidFill>
                  <a:srgbClr val="000000"/>
                </a:solidFill>
                <a:latin typeface="Calibri"/>
                <a:ea typeface="Calibri"/>
                <a:cs typeface="Calibri"/>
                <a:sym typeface="Calibri"/>
              </a:endParaRPr>
            </a:p>
          </p:txBody>
        </p:sp>
        <p:sp>
          <p:nvSpPr>
            <p:cNvPr id="153" name="Google Shape;153;p1"/>
            <p:cNvSpPr/>
            <p:nvPr/>
          </p:nvSpPr>
          <p:spPr>
            <a:xfrm>
              <a:off x="3148590" y="887134"/>
              <a:ext cx="3697125" cy="827550"/>
            </a:xfrm>
            <a:prstGeom prst="rect">
              <a:avLst/>
            </a:prstGeom>
            <a:solidFill>
              <a:srgbClr val="8294C8"/>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788" dirty="0"/>
            </a:p>
          </p:txBody>
        </p:sp>
        <p:sp>
          <p:nvSpPr>
            <p:cNvPr id="154" name="Google Shape;154;p1"/>
            <p:cNvSpPr txBox="1"/>
            <p:nvPr/>
          </p:nvSpPr>
          <p:spPr>
            <a:xfrm>
              <a:off x="3167641" y="1093523"/>
              <a:ext cx="3611400" cy="548100"/>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lvl="1" algn="ctr"/>
              <a:r>
                <a:rPr lang="en-US" sz="1125" dirty="0">
                  <a:solidFill>
                    <a:schemeClr val="dk1"/>
                  </a:solidFill>
                  <a:sym typeface="Libre Franklin"/>
                </a:rPr>
                <a:t>Prioritized lists of gaps &amp; opportunities for capacity strengthening across the 3WS</a:t>
              </a:r>
              <a:endParaRPr lang="en-US" sz="1125" dirty="0">
                <a:solidFill>
                  <a:schemeClr val="dk1"/>
                </a:solidFill>
              </a:endParaRPr>
            </a:p>
            <a:p>
              <a:pPr marL="85725" marR="0" lvl="1" indent="-85725" algn="ctr">
                <a:lnSpc>
                  <a:spcPct val="90000"/>
                </a:lnSpc>
                <a:spcAft>
                  <a:spcPts val="0"/>
                </a:spcAft>
                <a:buNone/>
              </a:pPr>
              <a:endParaRPr lang="en-US" sz="788" dirty="0"/>
            </a:p>
          </p:txBody>
        </p:sp>
        <p:sp>
          <p:nvSpPr>
            <p:cNvPr id="155" name="Google Shape;155;p1"/>
            <p:cNvSpPr/>
            <p:nvPr/>
          </p:nvSpPr>
          <p:spPr>
            <a:xfrm rot="5400000">
              <a:off x="3294179" y="2591862"/>
              <a:ext cx="653927" cy="744473"/>
            </a:xfrm>
            <a:prstGeom prst="bentUpArrow">
              <a:avLst>
                <a:gd name="adj1" fmla="val 32840"/>
                <a:gd name="adj2" fmla="val 25000"/>
                <a:gd name="adj3" fmla="val 35780"/>
              </a:avLst>
            </a:prstGeom>
            <a:solidFill>
              <a:srgbClr val="E4D9E7"/>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788" dirty="0"/>
            </a:p>
          </p:txBody>
        </p:sp>
        <p:sp>
          <p:nvSpPr>
            <p:cNvPr id="156" name="Google Shape;156;p1"/>
            <p:cNvSpPr/>
            <p:nvPr/>
          </p:nvSpPr>
          <p:spPr>
            <a:xfrm>
              <a:off x="3120923" y="1866969"/>
              <a:ext cx="1100829" cy="770544"/>
            </a:xfrm>
            <a:prstGeom prst="roundRect">
              <a:avLst>
                <a:gd name="adj" fmla="val 16670"/>
              </a:avLst>
            </a:prstGeom>
            <a:solidFill>
              <a:srgbClr val="684BA6"/>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788" dirty="0"/>
            </a:p>
          </p:txBody>
        </p:sp>
        <p:sp>
          <p:nvSpPr>
            <p:cNvPr id="157" name="Google Shape;157;p1"/>
            <p:cNvSpPr txBox="1"/>
            <p:nvPr/>
          </p:nvSpPr>
          <p:spPr>
            <a:xfrm>
              <a:off x="3158545" y="1904591"/>
              <a:ext cx="1025585" cy="695300"/>
            </a:xfrm>
            <a:prstGeom prst="rect">
              <a:avLst/>
            </a:prstGeom>
            <a:noFill/>
            <a:ln>
              <a:noFill/>
            </a:ln>
          </p:spPr>
          <p:txBody>
            <a:bodyPr spcFirstLastPara="1" wrap="square" lIns="57150" tIns="57150" rIns="57150" bIns="571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2000"/>
                <a:buFont typeface="Libre Franklin"/>
                <a:buNone/>
              </a:pPr>
              <a:r>
                <a:rPr lang="en-US" sz="1500" dirty="0">
                  <a:solidFill>
                    <a:schemeClr val="lt1"/>
                  </a:solidFill>
                  <a:latin typeface="Libre Franklin"/>
                  <a:ea typeface="Libre Franklin"/>
                  <a:cs typeface="Libre Franklin"/>
                  <a:sym typeface="Libre Franklin"/>
                </a:rPr>
                <a:t>Day 3</a:t>
              </a:r>
              <a:endParaRPr sz="1500" dirty="0">
                <a:solidFill>
                  <a:srgbClr val="000000"/>
                </a:solidFill>
                <a:latin typeface="Calibri"/>
                <a:ea typeface="Calibri"/>
                <a:cs typeface="Calibri"/>
                <a:sym typeface="Calibri"/>
              </a:endParaRPr>
            </a:p>
          </p:txBody>
        </p:sp>
        <p:sp>
          <p:nvSpPr>
            <p:cNvPr id="158" name="Google Shape;158;p1"/>
            <p:cNvSpPr/>
            <p:nvPr/>
          </p:nvSpPr>
          <p:spPr>
            <a:xfrm>
              <a:off x="4377916" y="1911426"/>
              <a:ext cx="3664257" cy="664309"/>
            </a:xfrm>
            <a:prstGeom prst="rect">
              <a:avLst/>
            </a:prstGeom>
            <a:solidFill>
              <a:srgbClr val="AB98D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788" dirty="0"/>
            </a:p>
          </p:txBody>
        </p:sp>
        <p:sp>
          <p:nvSpPr>
            <p:cNvPr id="159" name="Google Shape;159;p1"/>
            <p:cNvSpPr txBox="1"/>
            <p:nvPr/>
          </p:nvSpPr>
          <p:spPr>
            <a:xfrm>
              <a:off x="4377916" y="1911426"/>
              <a:ext cx="3664257" cy="664309"/>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85725" lvl="1" indent="-85725" algn="ctr">
                <a:lnSpc>
                  <a:spcPct val="90000"/>
                </a:lnSpc>
              </a:pPr>
              <a:r>
                <a:rPr lang="en-US" sz="1125" dirty="0">
                  <a:solidFill>
                    <a:schemeClr val="dk1"/>
                  </a:solidFill>
                  <a:sym typeface="Libre Franklin"/>
                </a:rPr>
                <a:t>Documented key problem(s) and process for addressing them</a:t>
              </a:r>
              <a:endParaRPr lang="en-US" sz="1125" dirty="0">
                <a:solidFill>
                  <a:schemeClr val="dk1"/>
                </a:solidFill>
              </a:endParaRPr>
            </a:p>
          </p:txBody>
        </p:sp>
        <p:sp>
          <p:nvSpPr>
            <p:cNvPr id="160" name="Google Shape;160;p1"/>
            <p:cNvSpPr/>
            <p:nvPr/>
          </p:nvSpPr>
          <p:spPr>
            <a:xfrm rot="5400000">
              <a:off x="4524287" y="3563877"/>
              <a:ext cx="653927" cy="744473"/>
            </a:xfrm>
            <a:prstGeom prst="bentUpArrow">
              <a:avLst>
                <a:gd name="adj1" fmla="val 32840"/>
                <a:gd name="adj2" fmla="val 25000"/>
                <a:gd name="adj3" fmla="val 35780"/>
              </a:avLst>
            </a:prstGeom>
            <a:solidFill>
              <a:srgbClr val="F0E7EA"/>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788" dirty="0"/>
            </a:p>
          </p:txBody>
        </p:sp>
        <p:sp>
          <p:nvSpPr>
            <p:cNvPr id="161" name="Google Shape;161;p1"/>
            <p:cNvSpPr/>
            <p:nvPr/>
          </p:nvSpPr>
          <p:spPr>
            <a:xfrm>
              <a:off x="4378354" y="2796407"/>
              <a:ext cx="1100829" cy="770544"/>
            </a:xfrm>
            <a:prstGeom prst="roundRect">
              <a:avLst>
                <a:gd name="adj" fmla="val 16670"/>
              </a:avLst>
            </a:prstGeom>
            <a:solidFill>
              <a:srgbClr val="A050A8"/>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788" dirty="0"/>
            </a:p>
          </p:txBody>
        </p:sp>
        <p:sp>
          <p:nvSpPr>
            <p:cNvPr id="162" name="Google Shape;162;p1"/>
            <p:cNvSpPr txBox="1"/>
            <p:nvPr/>
          </p:nvSpPr>
          <p:spPr>
            <a:xfrm>
              <a:off x="4415976" y="2834029"/>
              <a:ext cx="1025585" cy="695300"/>
            </a:xfrm>
            <a:prstGeom prst="rect">
              <a:avLst/>
            </a:prstGeom>
            <a:noFill/>
            <a:ln>
              <a:noFill/>
            </a:ln>
          </p:spPr>
          <p:txBody>
            <a:bodyPr spcFirstLastPara="1" wrap="square" lIns="57150" tIns="57150" rIns="57150" bIns="571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2000"/>
                <a:buFont typeface="Libre Franklin"/>
                <a:buNone/>
              </a:pPr>
              <a:r>
                <a:rPr lang="en-US" sz="1500" dirty="0">
                  <a:solidFill>
                    <a:schemeClr val="lt1"/>
                  </a:solidFill>
                  <a:latin typeface="Libre Franklin"/>
                  <a:ea typeface="Libre Franklin"/>
                  <a:cs typeface="Libre Franklin"/>
                  <a:sym typeface="Libre Franklin"/>
                </a:rPr>
                <a:t>Day 4</a:t>
              </a:r>
              <a:endParaRPr sz="1500" dirty="0">
                <a:solidFill>
                  <a:srgbClr val="000000"/>
                </a:solidFill>
                <a:latin typeface="Calibri"/>
                <a:ea typeface="Calibri"/>
                <a:cs typeface="Calibri"/>
                <a:sym typeface="Calibri"/>
              </a:endParaRPr>
            </a:p>
          </p:txBody>
        </p:sp>
        <p:sp>
          <p:nvSpPr>
            <p:cNvPr id="163" name="Google Shape;163;p1"/>
            <p:cNvSpPr/>
            <p:nvPr/>
          </p:nvSpPr>
          <p:spPr>
            <a:xfrm>
              <a:off x="5569704" y="2844640"/>
              <a:ext cx="4462189" cy="688168"/>
            </a:xfrm>
            <a:prstGeom prst="rect">
              <a:avLst/>
            </a:prstGeom>
            <a:solidFill>
              <a:srgbClr val="D2AAD6"/>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788" dirty="0"/>
            </a:p>
          </p:txBody>
        </p:sp>
        <p:sp>
          <p:nvSpPr>
            <p:cNvPr id="164" name="Google Shape;164;p1"/>
            <p:cNvSpPr txBox="1"/>
            <p:nvPr/>
          </p:nvSpPr>
          <p:spPr>
            <a:xfrm>
              <a:off x="5569704" y="2844640"/>
              <a:ext cx="4462189" cy="688168"/>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64294" lvl="1" indent="-64294" algn="ctr">
                <a:lnSpc>
                  <a:spcPct val="90000"/>
                </a:lnSpc>
              </a:pPr>
              <a:r>
                <a:rPr lang="en-US" sz="1125" b="0" i="0" u="none" strike="noStrike" cap="none" dirty="0">
                  <a:solidFill>
                    <a:schemeClr val="dk1"/>
                  </a:solidFill>
                  <a:ea typeface="Libre Franklin"/>
                  <a:cs typeface="Libre Franklin"/>
                  <a:sym typeface="Libre Franklin"/>
                </a:rPr>
                <a:t>Documented </a:t>
              </a:r>
              <a:r>
                <a:rPr lang="en-US" sz="1125" dirty="0">
                  <a:solidFill>
                    <a:schemeClr val="dk1"/>
                  </a:solidFill>
                  <a:ea typeface="Libre Franklin"/>
                  <a:cs typeface="Libre Franklin"/>
                  <a:sym typeface="Libre Franklin"/>
                </a:rPr>
                <a:t>list of solution options</a:t>
              </a:r>
              <a:endParaRPr lang="en-US" sz="1125" dirty="0">
                <a:solidFill>
                  <a:schemeClr val="dk1"/>
                </a:solidFill>
                <a:ea typeface="Libre Franklin"/>
                <a:cs typeface="Libre Franklin"/>
              </a:endParaRPr>
            </a:p>
            <a:p>
              <a:pPr marL="64294" lvl="1" indent="-64294" algn="ctr">
                <a:lnSpc>
                  <a:spcPct val="90000"/>
                </a:lnSpc>
                <a:spcBef>
                  <a:spcPts val="127"/>
                </a:spcBef>
              </a:pPr>
              <a:r>
                <a:rPr lang="en-US" sz="1125" dirty="0">
                  <a:solidFill>
                    <a:schemeClr val="dk1"/>
                  </a:solidFill>
                  <a:ea typeface="Libre Franklin"/>
                  <a:cs typeface="Libre Franklin"/>
                  <a:sym typeface="Libre Franklin"/>
                </a:rPr>
                <a:t>ranked according to country priorities</a:t>
              </a:r>
              <a:endParaRPr lang="en-US" sz="1125" dirty="0">
                <a:solidFill>
                  <a:schemeClr val="dk1"/>
                </a:solidFill>
              </a:endParaRPr>
            </a:p>
          </p:txBody>
        </p:sp>
        <p:sp>
          <p:nvSpPr>
            <p:cNvPr id="165" name="Google Shape;165;p1"/>
            <p:cNvSpPr/>
            <p:nvPr/>
          </p:nvSpPr>
          <p:spPr>
            <a:xfrm>
              <a:off x="5652652" y="3652028"/>
              <a:ext cx="1100829" cy="770544"/>
            </a:xfrm>
            <a:prstGeom prst="roundRect">
              <a:avLst>
                <a:gd name="adj" fmla="val 16670"/>
              </a:avLst>
            </a:prstGeom>
            <a:solidFill>
              <a:srgbClr val="AA557F"/>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788" dirty="0"/>
            </a:p>
          </p:txBody>
        </p:sp>
        <p:sp>
          <p:nvSpPr>
            <p:cNvPr id="166" name="Google Shape;166;p1"/>
            <p:cNvSpPr txBox="1"/>
            <p:nvPr/>
          </p:nvSpPr>
          <p:spPr>
            <a:xfrm>
              <a:off x="5690274" y="3689650"/>
              <a:ext cx="1025585" cy="695300"/>
            </a:xfrm>
            <a:prstGeom prst="rect">
              <a:avLst/>
            </a:prstGeom>
            <a:noFill/>
            <a:ln>
              <a:noFill/>
            </a:ln>
          </p:spPr>
          <p:txBody>
            <a:bodyPr spcFirstLastPara="1" wrap="square" lIns="57150" tIns="57150" rIns="57150" bIns="571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2000"/>
                <a:buFont typeface="Libre Franklin"/>
                <a:buNone/>
              </a:pPr>
              <a:r>
                <a:rPr lang="en-US" sz="1500" dirty="0">
                  <a:solidFill>
                    <a:schemeClr val="lt1"/>
                  </a:solidFill>
                  <a:latin typeface="Libre Franklin"/>
                  <a:ea typeface="Libre Franklin"/>
                  <a:cs typeface="Libre Franklin"/>
                  <a:sym typeface="Libre Franklin"/>
                </a:rPr>
                <a:t>Day 5</a:t>
              </a:r>
              <a:endParaRPr sz="1500" dirty="0">
                <a:solidFill>
                  <a:srgbClr val="000000"/>
                </a:solidFill>
                <a:latin typeface="Calibri"/>
                <a:ea typeface="Calibri"/>
                <a:cs typeface="Calibri"/>
                <a:sym typeface="Calibri"/>
              </a:endParaRPr>
            </a:p>
          </p:txBody>
        </p:sp>
        <p:sp>
          <p:nvSpPr>
            <p:cNvPr id="167" name="Google Shape;167;p1"/>
            <p:cNvSpPr/>
            <p:nvPr/>
          </p:nvSpPr>
          <p:spPr>
            <a:xfrm>
              <a:off x="6837793" y="3702898"/>
              <a:ext cx="3867488" cy="708513"/>
            </a:xfrm>
            <a:prstGeom prst="rect">
              <a:avLst/>
            </a:prstGeom>
            <a:solidFill>
              <a:srgbClr val="D2A6BC"/>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788" dirty="0"/>
            </a:p>
          </p:txBody>
        </p:sp>
        <p:sp>
          <p:nvSpPr>
            <p:cNvPr id="168" name="Google Shape;168;p1"/>
            <p:cNvSpPr txBox="1"/>
            <p:nvPr/>
          </p:nvSpPr>
          <p:spPr>
            <a:xfrm>
              <a:off x="6837793" y="3683848"/>
              <a:ext cx="3886538" cy="746613"/>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85725" lvl="1" indent="-85725" algn="ctr">
                <a:lnSpc>
                  <a:spcPct val="90000"/>
                </a:lnSpc>
              </a:pPr>
              <a:r>
                <a:rPr lang="en-US" sz="1125" dirty="0">
                  <a:solidFill>
                    <a:schemeClr val="dk1"/>
                  </a:solidFill>
                </a:rPr>
                <a:t>Documented high-level action plan</a:t>
              </a:r>
            </a:p>
          </p:txBody>
        </p:sp>
      </p:grpSp>
      <p:sp>
        <p:nvSpPr>
          <p:cNvPr id="2" name="Arrow: Left 1">
            <a:extLst>
              <a:ext uri="{FF2B5EF4-FFF2-40B4-BE49-F238E27FC236}">
                <a16:creationId xmlns:a16="http://schemas.microsoft.com/office/drawing/2014/main" id="{44A45FEB-CEE1-A779-745A-2539A3131046}"/>
              </a:ext>
            </a:extLst>
          </p:cNvPr>
          <p:cNvSpPr/>
          <p:nvPr/>
        </p:nvSpPr>
        <p:spPr>
          <a:xfrm>
            <a:off x="5020826" y="1337329"/>
            <a:ext cx="1332996" cy="47269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dirty="0"/>
          </a:p>
        </p:txBody>
      </p:sp>
    </p:spTree>
    <p:extLst>
      <p:ext uri="{BB962C8B-B14F-4D97-AF65-F5344CB8AC3E}">
        <p14:creationId xmlns:p14="http://schemas.microsoft.com/office/powerpoint/2010/main" val="36499261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946"/>
        <p:cNvGrpSpPr/>
        <p:nvPr/>
      </p:nvGrpSpPr>
      <p:grpSpPr>
        <a:xfrm>
          <a:off x="0" y="0"/>
          <a:ext cx="0" cy="0"/>
          <a:chOff x="0" y="0"/>
          <a:chExt cx="0" cy="0"/>
        </a:xfrm>
      </p:grpSpPr>
      <p:sp>
        <p:nvSpPr>
          <p:cNvPr id="2947" name="Google Shape;2947;g2fd5af0ed0b_1_2175"/>
          <p:cNvSpPr txBox="1">
            <a:spLocks noGrp="1"/>
          </p:cNvSpPr>
          <p:nvPr>
            <p:ph type="title" idx="4294967295"/>
          </p:nvPr>
        </p:nvSpPr>
        <p:spPr>
          <a:xfrm>
            <a:off x="311726" y="-36513"/>
            <a:ext cx="7251123" cy="1171576"/>
          </a:xfrm>
          <a:prstGeom prst="rect">
            <a:avLst/>
          </a:prstGeom>
          <a:noFill/>
          <a:ln>
            <a:noFill/>
          </a:ln>
        </p:spPr>
        <p:txBody>
          <a:bodyPr spcFirstLastPara="1" wrap="square" lIns="68575" tIns="34275" rIns="68575" bIns="34275" anchor="ctr" anchorCtr="0">
            <a:normAutofit/>
          </a:bodyPr>
          <a:lstStyle/>
          <a:p>
            <a:pPr marL="0" lvl="0" indent="0" rtl="0">
              <a:lnSpc>
                <a:spcPct val="100000"/>
              </a:lnSpc>
              <a:spcBef>
                <a:spcPts val="0"/>
              </a:spcBef>
              <a:spcAft>
                <a:spcPts val="0"/>
              </a:spcAft>
              <a:buClr>
                <a:srgbClr val="0070C0"/>
              </a:buClr>
              <a:buSzPts val="2200"/>
              <a:buFont typeface="Arial"/>
              <a:buNone/>
            </a:pPr>
            <a:r>
              <a:rPr lang="en" sz="2200" b="1" dirty="0">
                <a:solidFill>
                  <a:srgbClr val="0070C0"/>
                </a:solidFill>
                <a:latin typeface="Arial"/>
                <a:ea typeface="Arial"/>
                <a:cs typeface="Arial"/>
                <a:sym typeface="Arial"/>
              </a:rPr>
              <a:t>ISHO Self-assessment Results: </a:t>
            </a:r>
            <a:r>
              <a:rPr lang="en" sz="2200" b="1" i="1" dirty="0">
                <a:solidFill>
                  <a:srgbClr val="002060"/>
                </a:solidFill>
                <a:latin typeface="Arial"/>
                <a:ea typeface="Arial"/>
                <a:cs typeface="Arial"/>
                <a:sym typeface="Arial"/>
              </a:rPr>
              <a:t>Information Systems</a:t>
            </a:r>
            <a:endParaRPr sz="2200" b="1" i="1" dirty="0">
              <a:solidFill>
                <a:srgbClr val="00B0F0"/>
              </a:solidFill>
              <a:latin typeface="Arial"/>
              <a:ea typeface="Arial"/>
              <a:cs typeface="Arial"/>
              <a:sym typeface="Arial"/>
            </a:endParaRPr>
          </a:p>
        </p:txBody>
      </p:sp>
      <p:graphicFrame>
        <p:nvGraphicFramePr>
          <p:cNvPr id="2948" name="Google Shape;2948;g2fd5af0ed0b_1_2175"/>
          <p:cNvGraphicFramePr/>
          <p:nvPr>
            <p:extLst>
              <p:ext uri="{D42A27DB-BD31-4B8C-83A1-F6EECF244321}">
                <p14:modId xmlns:p14="http://schemas.microsoft.com/office/powerpoint/2010/main" val="3856046606"/>
              </p:ext>
            </p:extLst>
          </p:nvPr>
        </p:nvGraphicFramePr>
        <p:xfrm>
          <a:off x="442210" y="829455"/>
          <a:ext cx="8259580" cy="3932516"/>
        </p:xfrm>
        <a:graphic>
          <a:graphicData uri="http://schemas.openxmlformats.org/drawingml/2006/table">
            <a:tbl>
              <a:tblPr firstRow="1" bandRow="1">
                <a:noFill/>
                <a:tableStyleId>{8A7ADE60-4A74-4B30-92E7-A8E17184F769}</a:tableStyleId>
              </a:tblPr>
              <a:tblGrid>
                <a:gridCol w="7560873">
                  <a:extLst>
                    <a:ext uri="{9D8B030D-6E8A-4147-A177-3AD203B41FA5}">
                      <a16:colId xmlns:a16="http://schemas.microsoft.com/office/drawing/2014/main" val="20000"/>
                    </a:ext>
                  </a:extLst>
                </a:gridCol>
                <a:gridCol w="698707">
                  <a:extLst>
                    <a:ext uri="{9D8B030D-6E8A-4147-A177-3AD203B41FA5}">
                      <a16:colId xmlns:a16="http://schemas.microsoft.com/office/drawing/2014/main" val="20001"/>
                    </a:ext>
                  </a:extLst>
                </a:gridCol>
              </a:tblGrid>
              <a:tr h="280894">
                <a:tc>
                  <a:txBody>
                    <a:bodyPr/>
                    <a:lstStyle/>
                    <a:p>
                      <a:pPr marL="0" marR="0" lvl="0" indent="0" algn="ctr" rtl="0">
                        <a:lnSpc>
                          <a:spcPct val="100000"/>
                        </a:lnSpc>
                        <a:spcBef>
                          <a:spcPts val="0"/>
                        </a:spcBef>
                        <a:spcAft>
                          <a:spcPts val="0"/>
                        </a:spcAft>
                        <a:buClr>
                          <a:srgbClr val="000000"/>
                        </a:buClr>
                        <a:buSzPts val="1500"/>
                        <a:buFont typeface="Arial"/>
                        <a:buNone/>
                      </a:pPr>
                      <a:r>
                        <a:rPr lang="en" sz="900" u="none" strike="noStrike" cap="none" dirty="0">
                          <a:latin typeface="Arial" panose="020B0604020202020204" pitchFamily="34" charset="0"/>
                          <a:ea typeface="Arial"/>
                          <a:cs typeface="Arial" panose="020B0604020202020204" pitchFamily="34" charset="0"/>
                          <a:sym typeface="Arial"/>
                        </a:rPr>
                        <a:t>Capabilities</a:t>
                      </a:r>
                      <a:endParaRPr sz="900" u="none" strike="noStrike" cap="none" dirty="0">
                        <a:latin typeface="Arial" panose="020B0604020202020204" pitchFamily="34" charset="0"/>
                        <a:cs typeface="Arial" panose="020B0604020202020204" pitchFamily="34" charset="0"/>
                      </a:endParaRPr>
                    </a:p>
                  </a:txBody>
                  <a:tcPr marL="68600" marR="68600" marT="34300" marB="34300" anchor="ctr">
                    <a:solidFill>
                      <a:srgbClr val="1A305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 sz="900" u="none" strike="noStrike" cap="none" dirty="0">
                          <a:latin typeface="Arial" panose="020B0604020202020204" pitchFamily="34" charset="0"/>
                          <a:ea typeface="Arial"/>
                          <a:cs typeface="Arial" panose="020B0604020202020204" pitchFamily="34" charset="0"/>
                          <a:sym typeface="Arial"/>
                        </a:rPr>
                        <a:t>Score</a:t>
                      </a:r>
                      <a:endParaRPr sz="900" u="none" strike="noStrike" cap="none" dirty="0">
                        <a:latin typeface="Arial" panose="020B0604020202020204" pitchFamily="34" charset="0"/>
                        <a:cs typeface="Arial" panose="020B0604020202020204" pitchFamily="34" charset="0"/>
                      </a:endParaRPr>
                    </a:p>
                  </a:txBody>
                  <a:tcPr marL="68600" marR="68600" marT="34300" marB="34300" anchor="ctr">
                    <a:solidFill>
                      <a:srgbClr val="1A3055"/>
                    </a:solidFill>
                  </a:tcPr>
                </a:tc>
                <a:extLst>
                  <a:ext uri="{0D108BD9-81ED-4DB2-BD59-A6C34878D82A}">
                    <a16:rowId xmlns:a16="http://schemas.microsoft.com/office/drawing/2014/main" val="10000"/>
                  </a:ext>
                </a:extLst>
              </a:tr>
              <a:tr h="280894">
                <a:tc>
                  <a:txBody>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dirty="0">
                          <a:solidFill>
                            <a:schemeClr val="dk1"/>
                          </a:solidFill>
                          <a:latin typeface="Arial" panose="020B0604020202020204" pitchFamily="34" charset="0"/>
                          <a:ea typeface="Calibri"/>
                          <a:cs typeface="Arial" panose="020B0604020202020204" pitchFamily="34" charset="0"/>
                          <a:sym typeface="Calibri"/>
                        </a:rPr>
                        <a:t>3.1) Does the organization practice a standard software development life cycle (SDLC) process for requirements definition, system design, implementation, maintenance, and system disposition?</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1"/>
                  </a:ext>
                </a:extLst>
              </a:tr>
              <a:tr h="280894">
                <a:tc>
                  <a:txBody>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dirty="0">
                          <a:solidFill>
                            <a:schemeClr val="dk1"/>
                          </a:solidFill>
                          <a:latin typeface="Arial" panose="020B0604020202020204" pitchFamily="34" charset="0"/>
                          <a:ea typeface="Calibri"/>
                          <a:cs typeface="Arial" panose="020B0604020202020204" pitchFamily="34" charset="0"/>
                          <a:sym typeface="Calibri"/>
                        </a:rPr>
                        <a:t>3.2)  Has the organization adopted and documented standard project management procedures for information technology projects?</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2"/>
                  </a:ext>
                </a:extLst>
              </a:tr>
              <a:tr h="280894">
                <a:tc>
                  <a:txBody>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dirty="0">
                          <a:solidFill>
                            <a:schemeClr val="dk1"/>
                          </a:solidFill>
                          <a:latin typeface="Arial" panose="020B0604020202020204" pitchFamily="34" charset="0"/>
                          <a:ea typeface="Calibri"/>
                          <a:cs typeface="Arial" panose="020B0604020202020204" pitchFamily="34" charset="0"/>
                          <a:sym typeface="Calibri"/>
                        </a:rPr>
                        <a:t>3.3) Has the organization conducted an inventory of its information systems and the services/information they provide?</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3"/>
                  </a:ext>
                </a:extLst>
              </a:tr>
              <a:tr h="280894">
                <a:tc>
                  <a:txBody>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a:solidFill>
                            <a:schemeClr val="dk1"/>
                          </a:solidFill>
                          <a:latin typeface="Arial" panose="020B0604020202020204" pitchFamily="34" charset="0"/>
                          <a:ea typeface="Calibri"/>
                          <a:cs typeface="Arial" panose="020B0604020202020204" pitchFamily="34" charset="0"/>
                          <a:sym typeface="Calibri"/>
                        </a:rPr>
                        <a:t>3.4) Does the organization have capabilities to securely send, receive, and process electronic health data and/or messages between programmatic information systems?</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4"/>
                  </a:ext>
                </a:extLst>
              </a:tr>
              <a:tr h="280894">
                <a:tc>
                  <a:txBody>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dirty="0">
                          <a:solidFill>
                            <a:schemeClr val="dk1"/>
                          </a:solidFill>
                          <a:latin typeface="Arial" panose="020B0604020202020204" pitchFamily="34" charset="0"/>
                          <a:ea typeface="Calibri"/>
                          <a:cs typeface="Arial" panose="020B0604020202020204" pitchFamily="34" charset="0"/>
                          <a:sym typeface="Calibri"/>
                        </a:rPr>
                        <a:t>3.5) Does the organization have the capability to securely send and receive electronic health data with health facilities/clinical partners?</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5"/>
                  </a:ext>
                </a:extLst>
              </a:tr>
              <a:tr h="280894">
                <a:tc>
                  <a:txBody>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dirty="0">
                          <a:solidFill>
                            <a:schemeClr val="dk1"/>
                          </a:solidFill>
                          <a:latin typeface="Arial" panose="020B0604020202020204" pitchFamily="34" charset="0"/>
                          <a:ea typeface="Calibri"/>
                          <a:cs typeface="Arial" panose="020B0604020202020204" pitchFamily="34" charset="0"/>
                          <a:sym typeface="Calibri"/>
                        </a:rPr>
                        <a:t>3.6) Does the organization have the capability to receive and process electronic data and/or messages sent from external partners, including the private sector?</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6"/>
                  </a:ext>
                </a:extLst>
              </a:tr>
              <a:tr h="280894">
                <a:tc>
                  <a:txBody>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a:solidFill>
                            <a:schemeClr val="dk1"/>
                          </a:solidFill>
                          <a:latin typeface="Arial" panose="020B0604020202020204" pitchFamily="34" charset="0"/>
                          <a:ea typeface="Calibri"/>
                          <a:cs typeface="Arial" panose="020B0604020202020204" pitchFamily="34" charset="0"/>
                          <a:sym typeface="Calibri"/>
                        </a:rPr>
                        <a:t>3.7) Do programs share relevant services across the organization, such as an integrated provider registry, master facility list, master person index, terminology management, integration engine, and other applicable services?</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7"/>
                  </a:ext>
                </a:extLst>
              </a:tr>
              <a:tr h="280894">
                <a:tc>
                  <a:txBody>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a:solidFill>
                            <a:schemeClr val="dk1"/>
                          </a:solidFill>
                          <a:latin typeface="Arial" panose="020B0604020202020204" pitchFamily="34" charset="0"/>
                          <a:ea typeface="Calibri"/>
                          <a:cs typeface="Arial" panose="020B0604020202020204" pitchFamily="34" charset="0"/>
                          <a:sym typeface="Calibri"/>
                        </a:rPr>
                        <a:t>3.8) Does the organization have sufficient hardware, software, networking, connectivity, and ICT support infrastructure in place to ensure its operation and maintenance are in line with industry standards?</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8"/>
                  </a:ext>
                </a:extLst>
              </a:tr>
              <a:tr h="280894">
                <a:tc>
                  <a:txBody>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dirty="0">
                          <a:solidFill>
                            <a:schemeClr val="dk1"/>
                          </a:solidFill>
                          <a:latin typeface="Arial" panose="020B0604020202020204" pitchFamily="34" charset="0"/>
                          <a:ea typeface="Calibri"/>
                          <a:cs typeface="Arial" panose="020B0604020202020204" pitchFamily="34" charset="0"/>
                          <a:sym typeface="Calibri"/>
                        </a:rPr>
                        <a:t>3.9) Does the organization have an aggregate data reporting system (ADRS) at national level? </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9"/>
                  </a:ext>
                </a:extLst>
              </a:tr>
              <a:tr h="280894">
                <a:tc>
                  <a:txBody>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dirty="0">
                          <a:solidFill>
                            <a:schemeClr val="dk1"/>
                          </a:solidFill>
                          <a:latin typeface="Arial" panose="020B0604020202020204" pitchFamily="34" charset="0"/>
                          <a:ea typeface="Calibri"/>
                          <a:cs typeface="Arial" panose="020B0604020202020204" pitchFamily="34" charset="0"/>
                          <a:sym typeface="Calibri"/>
                        </a:rPr>
                        <a:t>3.10) Does the organization have a national Electronic Medical Records system (EMR)? </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10"/>
                  </a:ext>
                </a:extLst>
              </a:tr>
              <a:tr h="280894">
                <a:tc>
                  <a:txBody>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dirty="0">
                          <a:solidFill>
                            <a:schemeClr val="dk1"/>
                          </a:solidFill>
                          <a:latin typeface="Arial" panose="020B0604020202020204" pitchFamily="34" charset="0"/>
                          <a:ea typeface="Calibri"/>
                          <a:cs typeface="Arial" panose="020B0604020202020204" pitchFamily="34" charset="0"/>
                          <a:sym typeface="Calibri"/>
                        </a:rPr>
                        <a:t>3.11) Does the organization have a national Laboratory Information System (LIS)?</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11"/>
                  </a:ext>
                </a:extLst>
              </a:tr>
              <a:tr h="280894">
                <a:tc>
                  <a:txBody>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dirty="0">
                          <a:solidFill>
                            <a:schemeClr val="dk1"/>
                          </a:solidFill>
                          <a:latin typeface="Arial" panose="020B0604020202020204" pitchFamily="34" charset="0"/>
                          <a:ea typeface="Calibri"/>
                          <a:cs typeface="Arial" panose="020B0604020202020204" pitchFamily="34" charset="0"/>
                          <a:sym typeface="Calibri"/>
                        </a:rPr>
                        <a:t>3.12) Does the organization have a National Data Repository (NDR)? </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12"/>
                  </a:ext>
                </a:extLst>
              </a:tr>
              <a:tr h="280894">
                <a:tc>
                  <a:txBody>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dirty="0">
                          <a:solidFill>
                            <a:schemeClr val="dk1"/>
                          </a:solidFill>
                          <a:latin typeface="Arial" panose="020B0604020202020204" pitchFamily="34" charset="0"/>
                          <a:ea typeface="Calibri"/>
                          <a:cs typeface="Arial" panose="020B0604020202020204" pitchFamily="34" charset="0"/>
                          <a:sym typeface="Calibri"/>
                        </a:rPr>
                        <a:t>3.13) Does the organization have a national HIV Case-Based Surveillance (CBS) information management system (IS)? </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1782652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274"/>
        <p:cNvGrpSpPr/>
        <p:nvPr/>
      </p:nvGrpSpPr>
      <p:grpSpPr>
        <a:xfrm>
          <a:off x="0" y="0"/>
          <a:ext cx="0" cy="0"/>
          <a:chOff x="0" y="0"/>
          <a:chExt cx="0" cy="0"/>
        </a:xfrm>
      </p:grpSpPr>
      <p:sp>
        <p:nvSpPr>
          <p:cNvPr id="2275" name="Google Shape;2275;g2fd5af0ed0b_1_1395"/>
          <p:cNvSpPr txBox="1">
            <a:spLocks noGrp="1"/>
          </p:cNvSpPr>
          <p:nvPr>
            <p:ph type="title" idx="4294967295"/>
          </p:nvPr>
        </p:nvSpPr>
        <p:spPr>
          <a:xfrm>
            <a:off x="394854" y="-36513"/>
            <a:ext cx="7167995" cy="1171576"/>
          </a:xfrm>
          <a:prstGeom prst="rect">
            <a:avLst/>
          </a:prstGeom>
          <a:noFill/>
          <a:ln>
            <a:noFill/>
          </a:ln>
        </p:spPr>
        <p:txBody>
          <a:bodyPr spcFirstLastPara="1" wrap="square" lIns="68575" tIns="34275" rIns="68575" bIns="34275" anchor="ctr" anchorCtr="0">
            <a:normAutofit/>
          </a:bodyPr>
          <a:lstStyle/>
          <a:p>
            <a:pPr marL="0" lvl="0" indent="0" rtl="0">
              <a:lnSpc>
                <a:spcPct val="100000"/>
              </a:lnSpc>
              <a:spcBef>
                <a:spcPts val="0"/>
              </a:spcBef>
              <a:spcAft>
                <a:spcPts val="0"/>
              </a:spcAft>
              <a:buClr>
                <a:srgbClr val="0070C0"/>
              </a:buClr>
              <a:buSzPts val="2200"/>
              <a:buNone/>
            </a:pPr>
            <a:r>
              <a:rPr lang="en" sz="2200" b="1" dirty="0">
                <a:solidFill>
                  <a:srgbClr val="0070C0"/>
                </a:solidFill>
                <a:latin typeface="Arial"/>
                <a:ea typeface="Arial"/>
                <a:cs typeface="Arial"/>
                <a:sym typeface="Arial"/>
              </a:rPr>
              <a:t>ISHO Self-assessment Results: </a:t>
            </a:r>
            <a:r>
              <a:rPr lang="en" sz="2200" b="1" i="1" dirty="0">
                <a:solidFill>
                  <a:srgbClr val="002060"/>
                </a:solidFill>
                <a:latin typeface="Arial"/>
                <a:ea typeface="Arial"/>
                <a:cs typeface="Arial"/>
                <a:sym typeface="Arial"/>
              </a:rPr>
              <a:t>Information Systems</a:t>
            </a:r>
            <a:endParaRPr dirty="0"/>
          </a:p>
        </p:txBody>
      </p:sp>
      <p:graphicFrame>
        <p:nvGraphicFramePr>
          <p:cNvPr id="2277" name="Google Shape;2277;g2fd5af0ed0b_1_1395"/>
          <p:cNvGraphicFramePr/>
          <p:nvPr>
            <p:extLst>
              <p:ext uri="{D42A27DB-BD31-4B8C-83A1-F6EECF244321}">
                <p14:modId xmlns:p14="http://schemas.microsoft.com/office/powerpoint/2010/main" val="609795576"/>
              </p:ext>
            </p:extLst>
          </p:nvPr>
        </p:nvGraphicFramePr>
        <p:xfrm>
          <a:off x="536878" y="1185762"/>
          <a:ext cx="7886700" cy="3108420"/>
        </p:xfrm>
        <a:graphic>
          <a:graphicData uri="http://schemas.openxmlformats.org/drawingml/2006/table">
            <a:tbl>
              <a:tblPr>
                <a:noFill/>
                <a:tableStyleId>{0BF3FB6A-AF88-4136-A73F-666A56C04FC4}</a:tableStyleId>
              </a:tblPr>
              <a:tblGrid>
                <a:gridCol w="1058150">
                  <a:extLst>
                    <a:ext uri="{9D8B030D-6E8A-4147-A177-3AD203B41FA5}">
                      <a16:colId xmlns:a16="http://schemas.microsoft.com/office/drawing/2014/main" val="20000"/>
                    </a:ext>
                  </a:extLst>
                </a:gridCol>
                <a:gridCol w="5423150">
                  <a:extLst>
                    <a:ext uri="{9D8B030D-6E8A-4147-A177-3AD203B41FA5}">
                      <a16:colId xmlns:a16="http://schemas.microsoft.com/office/drawing/2014/main" val="20001"/>
                    </a:ext>
                  </a:extLst>
                </a:gridCol>
                <a:gridCol w="1405400">
                  <a:extLst>
                    <a:ext uri="{9D8B030D-6E8A-4147-A177-3AD203B41FA5}">
                      <a16:colId xmlns:a16="http://schemas.microsoft.com/office/drawing/2014/main" val="20002"/>
                    </a:ext>
                  </a:extLst>
                </a:gridCol>
              </a:tblGrid>
              <a:tr h="223475">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chemeClr val="bg1"/>
                          </a:solidFill>
                          <a:latin typeface="Arial"/>
                          <a:ea typeface="Arial"/>
                          <a:cs typeface="Arial"/>
                          <a:sym typeface="Arial"/>
                        </a:rPr>
                        <a:t>Item</a:t>
                      </a:r>
                      <a:endParaRPr sz="1400" u="none" strike="noStrike" cap="none" dirty="0">
                        <a:solidFill>
                          <a:schemeClr val="bg1"/>
                        </a:solidFill>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A3055"/>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chemeClr val="bg1"/>
                          </a:solidFill>
                          <a:latin typeface="Arial"/>
                          <a:ea typeface="Arial"/>
                          <a:cs typeface="Arial"/>
                          <a:sym typeface="Arial"/>
                        </a:rPr>
                        <a:t>Description</a:t>
                      </a:r>
                      <a:endParaRPr sz="1400" u="none" strike="noStrike" cap="none" dirty="0">
                        <a:solidFill>
                          <a:schemeClr val="bg1"/>
                        </a:solidFill>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A3055"/>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chemeClr val="bg1"/>
                          </a:solidFill>
                          <a:latin typeface="Arial"/>
                          <a:ea typeface="Arial"/>
                          <a:cs typeface="Arial"/>
                          <a:sym typeface="Arial"/>
                        </a:rPr>
                        <a:t>Maturity score</a:t>
                      </a:r>
                      <a:endParaRPr sz="1400" u="none" strike="noStrike" cap="none" dirty="0">
                        <a:solidFill>
                          <a:schemeClr val="bg1"/>
                        </a:solidFill>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A3055"/>
                    </a:solidFill>
                  </a:tcPr>
                </a:tc>
                <a:extLst>
                  <a:ext uri="{0D108BD9-81ED-4DB2-BD59-A6C34878D82A}">
                    <a16:rowId xmlns:a16="http://schemas.microsoft.com/office/drawing/2014/main" val="10000"/>
                  </a:ext>
                </a:extLst>
              </a:tr>
              <a:tr h="223475">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CEE 3.1</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Software development life cycle</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1"/>
                  </a:ext>
                </a:extLst>
              </a:tr>
              <a:tr h="223475">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CEE 3.2</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IT project management procedures</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2"/>
                  </a:ext>
                </a:extLst>
              </a:tr>
              <a:tr h="223475">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CEE 3.3</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Health Information system and services inventory</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3"/>
                  </a:ext>
                </a:extLst>
              </a:tr>
              <a:tr h="223475">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tx1"/>
                          </a:solidFill>
                          <a:latin typeface="Arial" panose="020B0604020202020204" pitchFamily="34" charset="0"/>
                          <a:ea typeface="Arial"/>
                          <a:cs typeface="Arial" panose="020B0604020202020204" pitchFamily="34" charset="0"/>
                          <a:sym typeface="Arial"/>
                        </a:rPr>
                        <a:t>CEE 3.4</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Electronic Medical Records (EMR) system coverage</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4"/>
                  </a:ext>
                </a:extLst>
              </a:tr>
              <a:tr h="223475">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tx1"/>
                          </a:solidFill>
                          <a:latin typeface="Arial" panose="020B0604020202020204" pitchFamily="34" charset="0"/>
                          <a:ea typeface="Arial"/>
                          <a:cs typeface="Arial" panose="020B0604020202020204" pitchFamily="34" charset="0"/>
                          <a:sym typeface="Arial"/>
                        </a:rPr>
                        <a:t>CEE 3.5</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EMR Interoperability</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dirty="0">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5"/>
                  </a:ext>
                </a:extLst>
              </a:tr>
              <a:tr h="223475">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CEE 3.6</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Laboratory Information System</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23475">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CEE 3.7</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National Data Repository</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23475">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CEE 3.8</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National-level aggregate data reporting system</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dirty="0">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223475">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CEE 3.9</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Integrated Disease Surveillance and Response </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dirty="0">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223475">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CEE 3.10</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Secure digital health data exchange capabilities across health programs</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dirty="0">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223475">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CEE 3.11</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Organization-wide service sharing and integration</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dirty="0">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223475">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CEE 3.12</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Unique Patient Identifier (UPI)</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dirty="0">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282"/>
        <p:cNvGrpSpPr/>
        <p:nvPr/>
      </p:nvGrpSpPr>
      <p:grpSpPr>
        <a:xfrm>
          <a:off x="0" y="0"/>
          <a:ext cx="0" cy="0"/>
          <a:chOff x="0" y="0"/>
          <a:chExt cx="0" cy="0"/>
        </a:xfrm>
      </p:grpSpPr>
      <p:sp>
        <p:nvSpPr>
          <p:cNvPr id="2283" name="Google Shape;2283;g2fd5af0ed0b_1_1401"/>
          <p:cNvSpPr txBox="1">
            <a:spLocks noGrp="1"/>
          </p:cNvSpPr>
          <p:nvPr>
            <p:ph type="title" idx="4294967295"/>
          </p:nvPr>
        </p:nvSpPr>
        <p:spPr>
          <a:xfrm>
            <a:off x="524740" y="169863"/>
            <a:ext cx="6455497" cy="1171575"/>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0C0C0C"/>
              </a:buClr>
              <a:buSzPts val="3300"/>
              <a:buFont typeface="Calibri"/>
              <a:buNone/>
            </a:pPr>
            <a:r>
              <a:rPr lang="en" sz="2400" dirty="0">
                <a:solidFill>
                  <a:srgbClr val="0C0C0C"/>
                </a:solidFill>
                <a:ea typeface="Calibri"/>
                <a:sym typeface="Calibri"/>
              </a:rPr>
              <a:t>Key Issues/Gaps to be Addressed from the Assessment</a:t>
            </a:r>
            <a:endParaRPr sz="2400" dirty="0">
              <a:solidFill>
                <a:srgbClr val="0C0C0C"/>
              </a:solidFill>
              <a:ea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288"/>
        <p:cNvGrpSpPr/>
        <p:nvPr/>
      </p:nvGrpSpPr>
      <p:grpSpPr>
        <a:xfrm>
          <a:off x="0" y="0"/>
          <a:ext cx="0" cy="0"/>
          <a:chOff x="0" y="0"/>
          <a:chExt cx="0" cy="0"/>
        </a:xfrm>
      </p:grpSpPr>
      <p:sp>
        <p:nvSpPr>
          <p:cNvPr id="2289" name="Google Shape;2289;g2fd5af0ed0b_1_1407"/>
          <p:cNvSpPr txBox="1">
            <a:spLocks noGrp="1"/>
          </p:cNvSpPr>
          <p:nvPr>
            <p:ph type="title" idx="4294967295"/>
          </p:nvPr>
        </p:nvSpPr>
        <p:spPr>
          <a:xfrm>
            <a:off x="441614" y="274638"/>
            <a:ext cx="7121236" cy="1169987"/>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0C0C0C"/>
              </a:buClr>
              <a:buSzPts val="3300"/>
              <a:buFont typeface="Calibri"/>
              <a:buNone/>
            </a:pPr>
            <a:r>
              <a:rPr lang="en" sz="2800" dirty="0">
                <a:solidFill>
                  <a:srgbClr val="0C0C0C"/>
                </a:solidFill>
                <a:ea typeface="Calibri"/>
                <a:sym typeface="Calibri"/>
              </a:rPr>
              <a:t>Recommendations</a:t>
            </a:r>
            <a:endParaRPr sz="2800" dirty="0">
              <a:solidFill>
                <a:srgbClr val="0C0C0C"/>
              </a:solidFill>
              <a:ea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301"/>
        <p:cNvGrpSpPr/>
        <p:nvPr/>
      </p:nvGrpSpPr>
      <p:grpSpPr>
        <a:xfrm>
          <a:off x="0" y="0"/>
          <a:ext cx="0" cy="0"/>
          <a:chOff x="0" y="0"/>
          <a:chExt cx="0" cy="0"/>
        </a:xfrm>
      </p:grpSpPr>
      <p:sp>
        <p:nvSpPr>
          <p:cNvPr id="2302" name="Google Shape;2302;g2fd5af0ed0b_1_1418"/>
          <p:cNvSpPr txBox="1">
            <a:spLocks noGrp="1"/>
          </p:cNvSpPr>
          <p:nvPr>
            <p:ph type="title" idx="4294967295"/>
          </p:nvPr>
        </p:nvSpPr>
        <p:spPr>
          <a:xfrm>
            <a:off x="415636" y="228600"/>
            <a:ext cx="7148802" cy="1171575"/>
          </a:xfrm>
          <a:prstGeom prst="rect">
            <a:avLst/>
          </a:prstGeom>
          <a:noFill/>
          <a:ln>
            <a:noFill/>
          </a:ln>
        </p:spPr>
        <p:txBody>
          <a:bodyPr spcFirstLastPara="1" wrap="square" lIns="68575" tIns="34275" rIns="68575" bIns="34275" anchor="ctr" anchorCtr="0">
            <a:normAutofit/>
          </a:bodyPr>
          <a:lstStyle/>
          <a:p>
            <a:pPr marL="0" lvl="0" indent="0" rtl="0">
              <a:lnSpc>
                <a:spcPct val="90000"/>
              </a:lnSpc>
              <a:spcBef>
                <a:spcPts val="0"/>
              </a:spcBef>
              <a:spcAft>
                <a:spcPts val="0"/>
              </a:spcAft>
              <a:buClr>
                <a:srgbClr val="0070C0"/>
              </a:buClr>
              <a:buSzPts val="2700"/>
              <a:buFont typeface="Arial"/>
              <a:buNone/>
            </a:pPr>
            <a:r>
              <a:rPr lang="en" sz="2400" b="1" dirty="0">
                <a:solidFill>
                  <a:srgbClr val="0070C0"/>
                </a:solidFill>
                <a:latin typeface="Arial"/>
                <a:ea typeface="Arial"/>
                <a:cs typeface="Arial"/>
                <a:sym typeface="Arial"/>
              </a:rPr>
              <a:t>Feedback on the ISHO Self-assessment Tool</a:t>
            </a:r>
            <a:br>
              <a:rPr lang="en" sz="2400" b="1" dirty="0">
                <a:solidFill>
                  <a:srgbClr val="0070C0"/>
                </a:solidFill>
                <a:latin typeface="Arial"/>
                <a:ea typeface="Arial"/>
                <a:cs typeface="Arial"/>
                <a:sym typeface="Arial"/>
              </a:rPr>
            </a:br>
            <a:r>
              <a:rPr lang="en" sz="2400" b="1" i="1" dirty="0">
                <a:solidFill>
                  <a:srgbClr val="002060"/>
                </a:solidFill>
                <a:latin typeface="Arial"/>
                <a:ea typeface="Arial"/>
                <a:cs typeface="Arial"/>
                <a:sym typeface="Arial"/>
              </a:rPr>
              <a:t>Utilities and Limitations </a:t>
            </a:r>
            <a:endParaRPr sz="2400" b="1" i="1" dirty="0">
              <a:solidFill>
                <a:srgbClr val="00206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253">
          <a:extLst>
            <a:ext uri="{FF2B5EF4-FFF2-40B4-BE49-F238E27FC236}">
              <a16:creationId xmlns:a16="http://schemas.microsoft.com/office/drawing/2014/main" id="{A0F23ECE-D0EF-DDD1-064B-A28475F90D65}"/>
            </a:ext>
          </a:extLst>
        </p:cNvPr>
        <p:cNvGrpSpPr/>
        <p:nvPr/>
      </p:nvGrpSpPr>
      <p:grpSpPr>
        <a:xfrm>
          <a:off x="0" y="0"/>
          <a:ext cx="0" cy="0"/>
          <a:chOff x="0" y="0"/>
          <a:chExt cx="0" cy="0"/>
        </a:xfrm>
      </p:grpSpPr>
      <p:sp>
        <p:nvSpPr>
          <p:cNvPr id="2254" name="Google Shape;2254;g2fd5af0ed0b_1_1377">
            <a:extLst>
              <a:ext uri="{FF2B5EF4-FFF2-40B4-BE49-F238E27FC236}">
                <a16:creationId xmlns:a16="http://schemas.microsoft.com/office/drawing/2014/main" id="{E818A2CE-7EB7-C8C8-98AD-E862C56A98F8}"/>
              </a:ext>
            </a:extLst>
          </p:cNvPr>
          <p:cNvSpPr txBox="1">
            <a:spLocks noGrp="1"/>
          </p:cNvSpPr>
          <p:nvPr>
            <p:ph type="title"/>
          </p:nvPr>
        </p:nvSpPr>
        <p:spPr>
          <a:xfrm>
            <a:off x="483611" y="674436"/>
            <a:ext cx="7886700" cy="2139553"/>
          </a:xfrm>
          <a:prstGeom prst="rect">
            <a:avLst/>
          </a:prstGeom>
          <a:noFill/>
          <a:ln>
            <a:noFill/>
          </a:ln>
        </p:spPr>
        <p:txBody>
          <a:bodyPr spcFirstLastPara="1" wrap="square" lIns="68575" tIns="34275" rIns="68575" bIns="34275" anchor="b" anchorCtr="0">
            <a:normAutofit/>
          </a:bodyPr>
          <a:lstStyle/>
          <a:p>
            <a:pPr>
              <a:spcBef>
                <a:spcPts val="0"/>
              </a:spcBef>
              <a:buClr>
                <a:schemeClr val="dk1"/>
              </a:buClr>
              <a:buSzPts val="3600"/>
            </a:pPr>
            <a:r>
              <a:rPr lang="en" sz="3600" dirty="0"/>
              <a:t>ISHO Assessment Results Q&amp;A </a:t>
            </a:r>
            <a:endParaRPr lang="en" sz="3600" dirty="0">
              <a:cs typeface="Arial"/>
            </a:endParaRPr>
          </a:p>
        </p:txBody>
      </p:sp>
      <p:sp>
        <p:nvSpPr>
          <p:cNvPr id="2255" name="Google Shape;2255;g2fd5af0ed0b_1_1377">
            <a:extLst>
              <a:ext uri="{FF2B5EF4-FFF2-40B4-BE49-F238E27FC236}">
                <a16:creationId xmlns:a16="http://schemas.microsoft.com/office/drawing/2014/main" id="{CB0C8B8B-D945-13DD-BE4C-E2300C46EF31}"/>
              </a:ext>
            </a:extLst>
          </p:cNvPr>
          <p:cNvSpPr txBox="1">
            <a:spLocks noGrp="1"/>
          </p:cNvSpPr>
          <p:nvPr>
            <p:ph type="body" idx="1"/>
          </p:nvPr>
        </p:nvSpPr>
        <p:spPr>
          <a:xfrm>
            <a:off x="483611" y="2834230"/>
            <a:ext cx="7886700" cy="1125140"/>
          </a:xfrm>
          <a:prstGeom prst="rect">
            <a:avLst/>
          </a:prstGeom>
          <a:noFill/>
          <a:ln>
            <a:noFill/>
          </a:ln>
        </p:spPr>
        <p:txBody>
          <a:bodyPr spcFirstLastPara="1" wrap="square" lIns="68575" tIns="34275" rIns="68575" bIns="34275" anchor="t" anchorCtr="0">
            <a:normAutofit/>
          </a:bodyPr>
          <a:lstStyle/>
          <a:p>
            <a:pPr marL="0" indent="0">
              <a:spcBef>
                <a:spcPts val="0"/>
              </a:spcBef>
            </a:pPr>
            <a:endParaRPr lang="en" i="1" dirty="0">
              <a:solidFill>
                <a:srgbClr val="FF0000"/>
              </a:solidFill>
              <a:cs typeface="Arial"/>
            </a:endParaRPr>
          </a:p>
        </p:txBody>
      </p:sp>
    </p:spTree>
    <p:extLst>
      <p:ext uri="{BB962C8B-B14F-4D97-AF65-F5344CB8AC3E}">
        <p14:creationId xmlns:p14="http://schemas.microsoft.com/office/powerpoint/2010/main" val="16169163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253">
          <a:extLst>
            <a:ext uri="{FF2B5EF4-FFF2-40B4-BE49-F238E27FC236}">
              <a16:creationId xmlns:a16="http://schemas.microsoft.com/office/drawing/2014/main" id="{E03BDA2F-2D84-B109-29AF-50EF15BD3FE4}"/>
            </a:ext>
          </a:extLst>
        </p:cNvPr>
        <p:cNvGrpSpPr/>
        <p:nvPr/>
      </p:nvGrpSpPr>
      <p:grpSpPr>
        <a:xfrm>
          <a:off x="0" y="0"/>
          <a:ext cx="0" cy="0"/>
          <a:chOff x="0" y="0"/>
          <a:chExt cx="0" cy="0"/>
        </a:xfrm>
      </p:grpSpPr>
      <p:sp>
        <p:nvSpPr>
          <p:cNvPr id="2254" name="Google Shape;2254;g2fd5af0ed0b_1_1377">
            <a:extLst>
              <a:ext uri="{FF2B5EF4-FFF2-40B4-BE49-F238E27FC236}">
                <a16:creationId xmlns:a16="http://schemas.microsoft.com/office/drawing/2014/main" id="{FC6DC91C-8F82-9F07-BB1A-DE5C2529F9B1}"/>
              </a:ext>
            </a:extLst>
          </p:cNvPr>
          <p:cNvSpPr txBox="1">
            <a:spLocks noGrp="1"/>
          </p:cNvSpPr>
          <p:nvPr>
            <p:ph type="title"/>
          </p:nvPr>
        </p:nvSpPr>
        <p:spPr>
          <a:xfrm>
            <a:off x="483611" y="674436"/>
            <a:ext cx="7886700" cy="2139553"/>
          </a:xfrm>
          <a:prstGeom prst="rect">
            <a:avLst/>
          </a:prstGeom>
          <a:noFill/>
          <a:ln>
            <a:noFill/>
          </a:ln>
        </p:spPr>
        <p:txBody>
          <a:bodyPr spcFirstLastPara="1" wrap="square" lIns="68575" tIns="34275" rIns="68575" bIns="34275" anchor="b" anchorCtr="0">
            <a:normAutofit/>
          </a:bodyPr>
          <a:lstStyle/>
          <a:p>
            <a:pPr>
              <a:spcBef>
                <a:spcPts val="0"/>
              </a:spcBef>
              <a:buClr>
                <a:schemeClr val="dk1"/>
              </a:buClr>
              <a:buSzPts val="3600"/>
            </a:pPr>
            <a:r>
              <a:rPr lang="en" sz="3600" dirty="0"/>
              <a:t>Discussion about key areas of focus for the week based on ISHO rapid assessment outcomes </a:t>
            </a:r>
            <a:endParaRPr lang="en" sz="3600" dirty="0">
              <a:cs typeface="Arial"/>
            </a:endParaRPr>
          </a:p>
        </p:txBody>
      </p:sp>
      <p:sp>
        <p:nvSpPr>
          <p:cNvPr id="2255" name="Google Shape;2255;g2fd5af0ed0b_1_1377">
            <a:extLst>
              <a:ext uri="{FF2B5EF4-FFF2-40B4-BE49-F238E27FC236}">
                <a16:creationId xmlns:a16="http://schemas.microsoft.com/office/drawing/2014/main" id="{F8EE5922-A584-8BE1-213F-6ACEB925D555}"/>
              </a:ext>
            </a:extLst>
          </p:cNvPr>
          <p:cNvSpPr txBox="1">
            <a:spLocks noGrp="1"/>
          </p:cNvSpPr>
          <p:nvPr>
            <p:ph type="body" idx="1"/>
          </p:nvPr>
        </p:nvSpPr>
        <p:spPr>
          <a:xfrm>
            <a:off x="483611" y="2834230"/>
            <a:ext cx="7886700" cy="1125140"/>
          </a:xfrm>
          <a:prstGeom prst="rect">
            <a:avLst/>
          </a:prstGeom>
          <a:noFill/>
          <a:ln>
            <a:noFill/>
          </a:ln>
        </p:spPr>
        <p:txBody>
          <a:bodyPr spcFirstLastPara="1" wrap="square" lIns="68575" tIns="34275" rIns="68575" bIns="34275" anchor="t" anchorCtr="0">
            <a:normAutofit/>
          </a:bodyPr>
          <a:lstStyle/>
          <a:p>
            <a:pPr marL="0" indent="0">
              <a:spcBef>
                <a:spcPts val="0"/>
              </a:spcBef>
            </a:pPr>
            <a:r>
              <a:rPr lang="en" i="1" dirty="0">
                <a:solidFill>
                  <a:srgbClr val="FF0000"/>
                </a:solidFill>
              </a:rPr>
              <a:t> </a:t>
            </a:r>
            <a:endParaRPr i="1" dirty="0">
              <a:solidFill>
                <a:srgbClr val="FF0000"/>
              </a:solidFill>
            </a:endParaRPr>
          </a:p>
        </p:txBody>
      </p:sp>
    </p:spTree>
    <p:extLst>
      <p:ext uri="{BB962C8B-B14F-4D97-AF65-F5344CB8AC3E}">
        <p14:creationId xmlns:p14="http://schemas.microsoft.com/office/powerpoint/2010/main" val="19839540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253">
          <a:extLst>
            <a:ext uri="{FF2B5EF4-FFF2-40B4-BE49-F238E27FC236}">
              <a16:creationId xmlns:a16="http://schemas.microsoft.com/office/drawing/2014/main" id="{96BAFB88-AF8C-0CA1-DC56-6B2288719C03}"/>
            </a:ext>
          </a:extLst>
        </p:cNvPr>
        <p:cNvGrpSpPr/>
        <p:nvPr/>
      </p:nvGrpSpPr>
      <p:grpSpPr>
        <a:xfrm>
          <a:off x="0" y="0"/>
          <a:ext cx="0" cy="0"/>
          <a:chOff x="0" y="0"/>
          <a:chExt cx="0" cy="0"/>
        </a:xfrm>
      </p:grpSpPr>
      <p:sp>
        <p:nvSpPr>
          <p:cNvPr id="2254" name="Google Shape;2254;g2fd5af0ed0b_1_1377">
            <a:extLst>
              <a:ext uri="{FF2B5EF4-FFF2-40B4-BE49-F238E27FC236}">
                <a16:creationId xmlns:a16="http://schemas.microsoft.com/office/drawing/2014/main" id="{8823BDE8-597F-1D47-0224-FE5C12AF5F06}"/>
              </a:ext>
            </a:extLst>
          </p:cNvPr>
          <p:cNvSpPr txBox="1">
            <a:spLocks noGrp="1"/>
          </p:cNvSpPr>
          <p:nvPr>
            <p:ph type="title"/>
          </p:nvPr>
        </p:nvSpPr>
        <p:spPr>
          <a:xfrm>
            <a:off x="483611" y="674436"/>
            <a:ext cx="7886700" cy="2139553"/>
          </a:xfrm>
          <a:prstGeom prst="rect">
            <a:avLst/>
          </a:prstGeom>
          <a:noFill/>
          <a:ln>
            <a:noFill/>
          </a:ln>
        </p:spPr>
        <p:txBody>
          <a:bodyPr spcFirstLastPara="1" wrap="square" lIns="68575" tIns="34275" rIns="68575" bIns="34275" anchor="b" anchorCtr="0">
            <a:normAutofit/>
          </a:bodyPr>
          <a:lstStyle/>
          <a:p>
            <a:pPr>
              <a:spcBef>
                <a:spcPts val="0"/>
              </a:spcBef>
              <a:buClr>
                <a:schemeClr val="dk1"/>
              </a:buClr>
              <a:buSzPts val="3600"/>
            </a:pPr>
            <a:r>
              <a:rPr lang="en" sz="3600" dirty="0"/>
              <a:t>I-LEAD slide deck part 2 </a:t>
            </a:r>
            <a:endParaRPr lang="en" sz="3600" dirty="0">
              <a:cs typeface="Arial"/>
            </a:endParaRPr>
          </a:p>
        </p:txBody>
      </p:sp>
      <p:sp>
        <p:nvSpPr>
          <p:cNvPr id="2255" name="Google Shape;2255;g2fd5af0ed0b_1_1377">
            <a:extLst>
              <a:ext uri="{FF2B5EF4-FFF2-40B4-BE49-F238E27FC236}">
                <a16:creationId xmlns:a16="http://schemas.microsoft.com/office/drawing/2014/main" id="{833293FC-1552-AC32-CE9A-DC9CF3470852}"/>
              </a:ext>
            </a:extLst>
          </p:cNvPr>
          <p:cNvSpPr txBox="1">
            <a:spLocks noGrp="1"/>
          </p:cNvSpPr>
          <p:nvPr>
            <p:ph type="body" idx="1"/>
          </p:nvPr>
        </p:nvSpPr>
        <p:spPr>
          <a:xfrm>
            <a:off x="483611" y="2834230"/>
            <a:ext cx="7886700" cy="1125140"/>
          </a:xfrm>
          <a:prstGeom prst="rect">
            <a:avLst/>
          </a:prstGeom>
          <a:noFill/>
          <a:ln>
            <a:noFill/>
          </a:ln>
        </p:spPr>
        <p:txBody>
          <a:bodyPr spcFirstLastPara="1" wrap="square" lIns="68575" tIns="34275" rIns="68575" bIns="34275" anchor="t" anchorCtr="0">
            <a:normAutofit/>
          </a:bodyPr>
          <a:lstStyle/>
          <a:p>
            <a:pPr marL="0" indent="0">
              <a:spcBef>
                <a:spcPts val="0"/>
              </a:spcBef>
            </a:pPr>
            <a:r>
              <a:rPr lang="en" i="1" dirty="0">
                <a:solidFill>
                  <a:srgbClr val="FF0000"/>
                </a:solidFill>
              </a:rPr>
              <a:t> </a:t>
            </a:r>
            <a:endParaRPr i="1" dirty="0">
              <a:solidFill>
                <a:srgbClr val="FF0000"/>
              </a:solidFill>
            </a:endParaRPr>
          </a:p>
        </p:txBody>
      </p:sp>
    </p:spTree>
    <p:extLst>
      <p:ext uri="{BB962C8B-B14F-4D97-AF65-F5344CB8AC3E}">
        <p14:creationId xmlns:p14="http://schemas.microsoft.com/office/powerpoint/2010/main" val="39971489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978"/>
        <p:cNvGrpSpPr/>
        <p:nvPr/>
      </p:nvGrpSpPr>
      <p:grpSpPr>
        <a:xfrm>
          <a:off x="0" y="0"/>
          <a:ext cx="0" cy="0"/>
          <a:chOff x="0" y="0"/>
          <a:chExt cx="0" cy="0"/>
        </a:xfrm>
      </p:grpSpPr>
      <p:sp>
        <p:nvSpPr>
          <p:cNvPr id="2979" name="Google Shape;2979;p15"/>
          <p:cNvSpPr txBox="1">
            <a:spLocks noGrp="1"/>
          </p:cNvSpPr>
          <p:nvPr>
            <p:ph type="ctrTitle" idx="4294967295"/>
          </p:nvPr>
        </p:nvSpPr>
        <p:spPr>
          <a:xfrm>
            <a:off x="426027" y="1129001"/>
            <a:ext cx="4822825" cy="1738312"/>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2100"/>
              <a:buFont typeface="Calibri"/>
              <a:buNone/>
            </a:pPr>
            <a:r>
              <a:rPr lang="en" sz="3600" b="1" dirty="0">
                <a:latin typeface="Arial"/>
                <a:ea typeface="Arial"/>
                <a:cs typeface="Arial"/>
                <a:sym typeface="Arial"/>
              </a:rPr>
              <a:t>END OF DAY EVALUATION</a:t>
            </a:r>
            <a:endParaRPr sz="3600" dirty="0">
              <a:latin typeface="Arial"/>
              <a:ea typeface="Arial"/>
              <a:cs typeface="Arial"/>
              <a:sym typeface="Arial"/>
            </a:endParaRPr>
          </a:p>
        </p:txBody>
      </p:sp>
      <p:sp>
        <p:nvSpPr>
          <p:cNvPr id="2980" name="Google Shape;2980;p15"/>
          <p:cNvSpPr txBox="1">
            <a:spLocks noGrp="1"/>
          </p:cNvSpPr>
          <p:nvPr>
            <p:ph type="subTitle" idx="4294967295"/>
          </p:nvPr>
        </p:nvSpPr>
        <p:spPr>
          <a:xfrm>
            <a:off x="426027" y="3822988"/>
            <a:ext cx="2395538" cy="863600"/>
          </a:xfrm>
          <a:prstGeom prst="rect">
            <a:avLst/>
          </a:prstGeom>
          <a:noFill/>
          <a:ln>
            <a:noFill/>
          </a:ln>
        </p:spPr>
        <p:txBody>
          <a:bodyPr spcFirstLastPara="1" wrap="square" lIns="68575" tIns="34275" rIns="68575" bIns="34275" anchor="t" anchorCtr="0">
            <a:normAutofit lnSpcReduction="10000"/>
          </a:bodyPr>
          <a:lstStyle/>
          <a:p>
            <a:pPr marL="0" indent="0" algn="l">
              <a:spcBef>
                <a:spcPts val="0"/>
              </a:spcBef>
              <a:buNone/>
            </a:pPr>
            <a:r>
              <a:rPr lang="en" sz="1600" dirty="0">
                <a:solidFill>
                  <a:srgbClr val="FF0000"/>
                </a:solidFill>
                <a:latin typeface="Arial"/>
                <a:ea typeface="Arial"/>
                <a:cs typeface="Arial"/>
                <a:sym typeface="Arial"/>
              </a:rPr>
              <a:t>// Replace this QR code with the one generated for your evaluation form. // </a:t>
            </a:r>
            <a:endParaRPr lang="en" sz="1600" dirty="0">
              <a:latin typeface="Arial"/>
              <a:ea typeface="Arial"/>
              <a:cs typeface="Arial"/>
            </a:endParaRPr>
          </a:p>
        </p:txBody>
      </p:sp>
      <p:pic>
        <p:nvPicPr>
          <p:cNvPr id="2982" name="Google Shape;2982;p15" descr="Close up of person typing"/>
          <p:cNvPicPr preferRelativeResize="0"/>
          <p:nvPr/>
        </p:nvPicPr>
        <p:blipFill rotWithShape="1">
          <a:blip r:embed="rId3">
            <a:alphaModFix/>
          </a:blip>
          <a:srcRect r="50226"/>
          <a:stretch/>
        </p:blipFill>
        <p:spPr>
          <a:xfrm>
            <a:off x="5304602" y="0"/>
            <a:ext cx="3839401" cy="5143502"/>
          </a:xfrm>
          <a:prstGeom prst="rect">
            <a:avLst/>
          </a:prstGeom>
          <a:noFill/>
          <a:ln>
            <a:noFill/>
          </a:ln>
        </p:spPr>
      </p:pic>
      <p:pic>
        <p:nvPicPr>
          <p:cNvPr id="2983" name="Google Shape;2983;p15"/>
          <p:cNvPicPr preferRelativeResize="0"/>
          <p:nvPr/>
        </p:nvPicPr>
        <p:blipFill>
          <a:blip r:embed="rId4">
            <a:alphaModFix/>
          </a:blip>
          <a:stretch>
            <a:fillRect/>
          </a:stretch>
        </p:blipFill>
        <p:spPr>
          <a:xfrm>
            <a:off x="2781125" y="2826375"/>
            <a:ext cx="1915350" cy="1915350"/>
          </a:xfrm>
          <a:prstGeom prst="rect">
            <a:avLst/>
          </a:prstGeom>
          <a:noFill/>
          <a:ln>
            <a:noFill/>
          </a:ln>
        </p:spPr>
      </p:pic>
      <p:pic>
        <p:nvPicPr>
          <p:cNvPr id="2" name="Picture 1">
            <a:extLst>
              <a:ext uri="{FF2B5EF4-FFF2-40B4-BE49-F238E27FC236}">
                <a16:creationId xmlns:a16="http://schemas.microsoft.com/office/drawing/2014/main" id="{C88A8DFC-E204-8258-74FE-FA22EDC29627}"/>
              </a:ext>
            </a:extLst>
          </p:cNvPr>
          <p:cNvPicPr>
            <a:picLocks noChangeAspect="1"/>
          </p:cNvPicPr>
          <p:nvPr/>
        </p:nvPicPr>
        <p:blipFill>
          <a:blip r:embed="rId5"/>
          <a:stretch>
            <a:fillRect/>
          </a:stretch>
        </p:blipFill>
        <p:spPr>
          <a:xfrm>
            <a:off x="37925" y="0"/>
            <a:ext cx="1585097" cy="548688"/>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0B441-806E-04CD-AC85-42C5C768D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79B172-FA99-542F-A427-3F784FD65A4F}"/>
              </a:ext>
            </a:extLst>
          </p:cNvPr>
          <p:cNvSpPr>
            <a:spLocks noGrp="1"/>
          </p:cNvSpPr>
          <p:nvPr>
            <p:ph type="title" idx="4294967295"/>
          </p:nvPr>
        </p:nvSpPr>
        <p:spPr>
          <a:xfrm>
            <a:off x="479204" y="104775"/>
            <a:ext cx="7407496" cy="995363"/>
          </a:xfrm>
        </p:spPr>
        <p:txBody>
          <a:bodyPr>
            <a:normAutofit/>
          </a:bodyPr>
          <a:lstStyle/>
          <a:p>
            <a:r>
              <a:rPr lang="en-US" sz="2800" dirty="0">
                <a:solidFill>
                  <a:srgbClr val="FF0000"/>
                </a:solidFill>
                <a:latin typeface="+mj-lt"/>
              </a:rPr>
              <a:t>End of day evaluation questions </a:t>
            </a:r>
          </a:p>
        </p:txBody>
      </p:sp>
      <p:sp>
        <p:nvSpPr>
          <p:cNvPr id="3" name="Text Placeholder 2">
            <a:extLst>
              <a:ext uri="{FF2B5EF4-FFF2-40B4-BE49-F238E27FC236}">
                <a16:creationId xmlns:a16="http://schemas.microsoft.com/office/drawing/2014/main" id="{9E396958-CB83-73A6-719B-5CDB23D9A00E}"/>
              </a:ext>
            </a:extLst>
          </p:cNvPr>
          <p:cNvSpPr>
            <a:spLocks noGrp="1"/>
          </p:cNvSpPr>
          <p:nvPr>
            <p:ph idx="4294967295"/>
          </p:nvPr>
        </p:nvSpPr>
        <p:spPr>
          <a:xfrm>
            <a:off x="317840" y="1016796"/>
            <a:ext cx="4075375" cy="3262313"/>
          </a:xfrm>
        </p:spPr>
        <p:txBody>
          <a:bodyPr>
            <a:noAutofit/>
          </a:bodyPr>
          <a:lstStyle/>
          <a:p>
            <a:pPr marL="228600" marR="0" lvl="0"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Communications leading up to I-LEAD were clear. </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685800" marR="0" lvl="1"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Strongly disagree</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685800" marR="0" lvl="1"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Disagree</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685800" marR="0" lvl="1"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Neutral</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685800" marR="0" lvl="1"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Agree</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685800" marR="0" lvl="1"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Strongly agree</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228600" marR="0" lvl="0"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I was satisfied with today’s sessions overall. </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685800" marR="0" lvl="1"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Strongly disagree</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685800" marR="0" lvl="1"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Disagree</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685800" marR="0" lvl="1"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Neutral</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685800" marR="0" lvl="1"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Agree</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685800" marR="0" lvl="1"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Strongly agree</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228600" marR="0" lvl="0"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The </a:t>
            </a:r>
            <a:r>
              <a:rPr lang="en-US" sz="1000" b="1" dirty="0">
                <a:solidFill>
                  <a:srgbClr val="FF0000"/>
                </a:solidFill>
                <a:effectLst/>
                <a:latin typeface="+mj-lt"/>
                <a:ea typeface="Arial" panose="020B0604020202020204" pitchFamily="34" charset="0"/>
                <a:cs typeface="Times New Roman" panose="02020603050405020304" pitchFamily="18" charset="0"/>
              </a:rPr>
              <a:t>Leading and managing an Informatics-Savvy Health Organization (ISHO)</a:t>
            </a:r>
            <a:r>
              <a:rPr lang="en-US" sz="1000" dirty="0">
                <a:solidFill>
                  <a:srgbClr val="FF0000"/>
                </a:solidFill>
                <a:effectLst/>
                <a:latin typeface="+mj-lt"/>
                <a:ea typeface="Arial" panose="020B0604020202020204" pitchFamily="34" charset="0"/>
                <a:cs typeface="Times New Roman" panose="02020603050405020304" pitchFamily="18" charset="0"/>
              </a:rPr>
              <a:t> session was relevant to my department/country’s needs. </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685800" marR="0" lvl="1"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Strongly disagree</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685800" marR="0" lvl="1"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Disagree</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685800" marR="0" lvl="1"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Neutral</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685800" marR="0" lvl="1"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Agree</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685800" marR="0" lvl="1"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Strongly Agree</a:t>
            </a:r>
            <a:endParaRPr lang="en-US" sz="1000" dirty="0">
              <a:solidFill>
                <a:srgbClr val="FF0000"/>
              </a:solidFill>
              <a:effectLst/>
              <a:latin typeface="+mj-lt"/>
              <a:ea typeface="Calibri" panose="020F0502020204030204" pitchFamily="34" charset="0"/>
              <a:cs typeface="Times New Roman" panose="02020603050405020304" pitchFamily="18" charset="0"/>
            </a:endParaRPr>
          </a:p>
        </p:txBody>
      </p:sp>
      <p:sp>
        <p:nvSpPr>
          <p:cNvPr id="4" name="Google Shape;2980;p15">
            <a:extLst>
              <a:ext uri="{FF2B5EF4-FFF2-40B4-BE49-F238E27FC236}">
                <a16:creationId xmlns:a16="http://schemas.microsoft.com/office/drawing/2014/main" id="{F630F982-8534-F487-7A9F-64CDB2425E9E}"/>
              </a:ext>
            </a:extLst>
          </p:cNvPr>
          <p:cNvSpPr txBox="1">
            <a:spLocks/>
          </p:cNvSpPr>
          <p:nvPr/>
        </p:nvSpPr>
        <p:spPr>
          <a:xfrm>
            <a:off x="99281" y="4904539"/>
            <a:ext cx="7194951" cy="377155"/>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6195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2385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pPr marL="0" indent="0" algn="l">
              <a:spcBef>
                <a:spcPts val="0"/>
              </a:spcBef>
            </a:pPr>
            <a:r>
              <a:rPr lang="en" sz="1200" dirty="0">
                <a:solidFill>
                  <a:srgbClr val="FF0000"/>
                </a:solidFill>
                <a:latin typeface="Arial"/>
                <a:ea typeface="Arial"/>
                <a:cs typeface="Arial"/>
                <a:sym typeface="Arial"/>
              </a:rPr>
              <a:t>Link to EOD evaluation: </a:t>
            </a:r>
            <a:r>
              <a:rPr lang="en-US" sz="1200" dirty="0">
                <a:solidFill>
                  <a:srgbClr val="FF0000"/>
                </a:solidFill>
                <a:latin typeface="Arial"/>
                <a:ea typeface="Arial"/>
                <a:cs typeface="Arial"/>
                <a:sym typeface="Arial"/>
                <a:hlinkClick r:id="rId3"/>
              </a:rPr>
              <a:t>https://path.box.com/s/ve2wudlqp2y4cm9cmbozgq2fhpn69wyw</a:t>
            </a:r>
            <a:r>
              <a:rPr lang="en-US" sz="1200" dirty="0">
                <a:solidFill>
                  <a:srgbClr val="FF0000"/>
                </a:solidFill>
                <a:latin typeface="Arial"/>
                <a:ea typeface="Arial"/>
                <a:cs typeface="Arial"/>
                <a:sym typeface="Arial"/>
              </a:rPr>
              <a:t>  </a:t>
            </a:r>
            <a:endParaRPr lang="en" sz="1200" dirty="0">
              <a:latin typeface="Arial"/>
              <a:ea typeface="Arial"/>
              <a:cs typeface="Arial"/>
            </a:endParaRPr>
          </a:p>
        </p:txBody>
      </p:sp>
      <p:sp>
        <p:nvSpPr>
          <p:cNvPr id="5" name="Text Placeholder 2">
            <a:extLst>
              <a:ext uri="{FF2B5EF4-FFF2-40B4-BE49-F238E27FC236}">
                <a16:creationId xmlns:a16="http://schemas.microsoft.com/office/drawing/2014/main" id="{BF2F53E0-FB2A-4B36-8F3F-F2E8F8F0AAD9}"/>
              </a:ext>
            </a:extLst>
          </p:cNvPr>
          <p:cNvSpPr txBox="1">
            <a:spLocks/>
          </p:cNvSpPr>
          <p:nvPr/>
        </p:nvSpPr>
        <p:spPr>
          <a:xfrm>
            <a:off x="4620934" y="917696"/>
            <a:ext cx="4332361" cy="326340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228600" indent="-228600">
              <a:buClr>
                <a:srgbClr val="FF0000"/>
              </a:buClr>
              <a:buSzPct val="100000"/>
              <a:buFont typeface="+mj-lt"/>
              <a:buAutoNum type="arabicPeriod" startAt="4"/>
            </a:pPr>
            <a:r>
              <a:rPr lang="en-US" sz="1000" dirty="0">
                <a:solidFill>
                  <a:srgbClr val="FF0000"/>
                </a:solidFill>
                <a:latin typeface="+mj-lt"/>
                <a:ea typeface="Arial" panose="020B0604020202020204" pitchFamily="34" charset="0"/>
                <a:cs typeface="Times New Roman" panose="02020603050405020304" pitchFamily="18" charset="0"/>
              </a:rPr>
              <a:t>Do you have any additional feedback on the </a:t>
            </a:r>
            <a:r>
              <a:rPr lang="en-US" sz="1000" b="1" dirty="0">
                <a:solidFill>
                  <a:srgbClr val="FF0000"/>
                </a:solidFill>
                <a:latin typeface="+mj-lt"/>
                <a:ea typeface="Arial" panose="020B0604020202020204" pitchFamily="34" charset="0"/>
                <a:cs typeface="Times New Roman" panose="02020603050405020304" pitchFamily="18" charset="0"/>
              </a:rPr>
              <a:t>Leading and managing an Informatics-Savvy Health Organization (ISHO)</a:t>
            </a:r>
            <a:r>
              <a:rPr lang="en-US" sz="1000" dirty="0">
                <a:solidFill>
                  <a:srgbClr val="FF0000"/>
                </a:solidFill>
                <a:latin typeface="+mj-lt"/>
                <a:ea typeface="Arial" panose="020B0604020202020204" pitchFamily="34" charset="0"/>
                <a:cs typeface="Times New Roman" panose="02020603050405020304" pitchFamily="18" charset="0"/>
              </a:rPr>
              <a:t> session? (Optional)</a:t>
            </a:r>
            <a:endParaRPr lang="en-US" sz="1000" dirty="0">
              <a:solidFill>
                <a:srgbClr val="FF0000"/>
              </a:solidFill>
              <a:latin typeface="+mj-lt"/>
              <a:ea typeface="Calibri" panose="020F0502020204030204" pitchFamily="34" charset="0"/>
              <a:cs typeface="Times New Roman" panose="02020603050405020304" pitchFamily="18" charset="0"/>
            </a:endParaRPr>
          </a:p>
          <a:p>
            <a:pPr marL="228600" indent="-228600">
              <a:buClr>
                <a:srgbClr val="FF0000"/>
              </a:buClr>
              <a:buSzPct val="100000"/>
              <a:buFont typeface="+mj-lt"/>
              <a:buAutoNum type="arabicPeriod" startAt="4"/>
            </a:pPr>
            <a:r>
              <a:rPr lang="en-US" sz="1000" dirty="0">
                <a:solidFill>
                  <a:srgbClr val="FF0000"/>
                </a:solidFill>
                <a:latin typeface="+mj-lt"/>
                <a:ea typeface="Arial" panose="020B0604020202020204" pitchFamily="34" charset="0"/>
                <a:cs typeface="Times New Roman" panose="02020603050405020304" pitchFamily="18" charset="0"/>
              </a:rPr>
              <a:t>The </a:t>
            </a:r>
            <a:r>
              <a:rPr lang="en-US" sz="1000" b="1" dirty="0">
                <a:solidFill>
                  <a:srgbClr val="FF0000"/>
                </a:solidFill>
                <a:latin typeface="+mj-lt"/>
                <a:ea typeface="Arial" panose="020B0604020202020204" pitchFamily="34" charset="0"/>
                <a:cs typeface="Times New Roman" panose="02020603050405020304" pitchFamily="18" charset="0"/>
              </a:rPr>
              <a:t>Rapid ISHO Assessment </a:t>
            </a:r>
            <a:r>
              <a:rPr lang="en-US" sz="1000" dirty="0">
                <a:solidFill>
                  <a:srgbClr val="FF0000"/>
                </a:solidFill>
                <a:latin typeface="+mj-lt"/>
                <a:ea typeface="Arial" panose="020B0604020202020204" pitchFamily="34" charset="0"/>
                <a:cs typeface="Times New Roman" panose="02020603050405020304" pitchFamily="18" charset="0"/>
              </a:rPr>
              <a:t>session was relevant to my department/country’s needs. </a:t>
            </a:r>
            <a:endParaRPr lang="en-US" sz="1000" dirty="0">
              <a:solidFill>
                <a:srgbClr val="FF0000"/>
              </a:solidFill>
              <a:latin typeface="+mj-lt"/>
              <a:ea typeface="Calibri" panose="020F0502020204030204" pitchFamily="34" charset="0"/>
              <a:cs typeface="Times New Roman" panose="02020603050405020304" pitchFamily="18" charset="0"/>
            </a:endParaRPr>
          </a:p>
          <a:p>
            <a:pPr marL="685800" lvl="1" indent="-228600">
              <a:buClr>
                <a:srgbClr val="FF0000"/>
              </a:buClr>
              <a:buSzPct val="100000"/>
              <a:buFont typeface="+mj-lt"/>
              <a:buAutoNum type="alphaLcPeriod"/>
            </a:pPr>
            <a:r>
              <a:rPr lang="en-US" sz="1000" dirty="0">
                <a:solidFill>
                  <a:srgbClr val="FF0000"/>
                </a:solidFill>
                <a:latin typeface="+mj-lt"/>
                <a:ea typeface="Arial" panose="020B0604020202020204" pitchFamily="34" charset="0"/>
                <a:cs typeface="Times New Roman" panose="02020603050405020304" pitchFamily="18" charset="0"/>
              </a:rPr>
              <a:t>Strongly disagree</a:t>
            </a:r>
            <a:endParaRPr lang="en-US" sz="1000" dirty="0">
              <a:solidFill>
                <a:srgbClr val="FF0000"/>
              </a:solidFill>
              <a:latin typeface="+mj-lt"/>
              <a:ea typeface="Calibri" panose="020F0502020204030204" pitchFamily="34" charset="0"/>
              <a:cs typeface="Times New Roman" panose="02020603050405020304" pitchFamily="18" charset="0"/>
            </a:endParaRPr>
          </a:p>
          <a:p>
            <a:pPr marL="685800" lvl="1" indent="-228600">
              <a:buClr>
                <a:srgbClr val="FF0000"/>
              </a:buClr>
              <a:buSzPct val="100000"/>
              <a:buFont typeface="+mj-lt"/>
              <a:buAutoNum type="alphaLcPeriod"/>
            </a:pPr>
            <a:r>
              <a:rPr lang="en-US" sz="1000" dirty="0">
                <a:solidFill>
                  <a:srgbClr val="FF0000"/>
                </a:solidFill>
                <a:latin typeface="+mj-lt"/>
                <a:ea typeface="Arial" panose="020B0604020202020204" pitchFamily="34" charset="0"/>
                <a:cs typeface="Times New Roman" panose="02020603050405020304" pitchFamily="18" charset="0"/>
              </a:rPr>
              <a:t>Disagree</a:t>
            </a:r>
            <a:endParaRPr lang="en-US" sz="1000" dirty="0">
              <a:solidFill>
                <a:srgbClr val="FF0000"/>
              </a:solidFill>
              <a:latin typeface="+mj-lt"/>
              <a:ea typeface="Calibri" panose="020F0502020204030204" pitchFamily="34" charset="0"/>
              <a:cs typeface="Times New Roman" panose="02020603050405020304" pitchFamily="18" charset="0"/>
            </a:endParaRPr>
          </a:p>
          <a:p>
            <a:pPr marL="685800" lvl="1" indent="-228600">
              <a:buClr>
                <a:srgbClr val="FF0000"/>
              </a:buClr>
              <a:buSzPct val="100000"/>
              <a:buFont typeface="+mj-lt"/>
              <a:buAutoNum type="alphaLcPeriod"/>
            </a:pPr>
            <a:r>
              <a:rPr lang="en-US" sz="1000" dirty="0">
                <a:solidFill>
                  <a:srgbClr val="FF0000"/>
                </a:solidFill>
                <a:latin typeface="+mj-lt"/>
                <a:ea typeface="Arial" panose="020B0604020202020204" pitchFamily="34" charset="0"/>
                <a:cs typeface="Times New Roman" panose="02020603050405020304" pitchFamily="18" charset="0"/>
              </a:rPr>
              <a:t>Neutral</a:t>
            </a:r>
            <a:endParaRPr lang="en-US" sz="1000" dirty="0">
              <a:solidFill>
                <a:srgbClr val="FF0000"/>
              </a:solidFill>
              <a:latin typeface="+mj-lt"/>
              <a:ea typeface="Calibri" panose="020F0502020204030204" pitchFamily="34" charset="0"/>
              <a:cs typeface="Times New Roman" panose="02020603050405020304" pitchFamily="18" charset="0"/>
            </a:endParaRPr>
          </a:p>
          <a:p>
            <a:pPr marL="685800" lvl="1" indent="-228600">
              <a:buClr>
                <a:srgbClr val="FF0000"/>
              </a:buClr>
              <a:buSzPct val="100000"/>
              <a:buFont typeface="+mj-lt"/>
              <a:buAutoNum type="alphaLcPeriod"/>
            </a:pPr>
            <a:r>
              <a:rPr lang="en-US" sz="1000" dirty="0">
                <a:solidFill>
                  <a:srgbClr val="FF0000"/>
                </a:solidFill>
                <a:latin typeface="+mj-lt"/>
                <a:ea typeface="Arial" panose="020B0604020202020204" pitchFamily="34" charset="0"/>
                <a:cs typeface="Times New Roman" panose="02020603050405020304" pitchFamily="18" charset="0"/>
              </a:rPr>
              <a:t>Agree</a:t>
            </a:r>
            <a:endParaRPr lang="en-US" sz="1000" dirty="0">
              <a:solidFill>
                <a:srgbClr val="FF0000"/>
              </a:solidFill>
              <a:latin typeface="+mj-lt"/>
              <a:ea typeface="Calibri" panose="020F0502020204030204" pitchFamily="34" charset="0"/>
              <a:cs typeface="Times New Roman" panose="02020603050405020304" pitchFamily="18" charset="0"/>
            </a:endParaRPr>
          </a:p>
          <a:p>
            <a:pPr marL="685800" lvl="1" indent="-228600">
              <a:buClr>
                <a:srgbClr val="FF0000"/>
              </a:buClr>
              <a:buSzPct val="100000"/>
              <a:buFont typeface="+mj-lt"/>
              <a:buAutoNum type="alphaLcPeriod"/>
            </a:pPr>
            <a:r>
              <a:rPr lang="en-US" sz="1000" dirty="0">
                <a:solidFill>
                  <a:srgbClr val="FF0000"/>
                </a:solidFill>
                <a:latin typeface="+mj-lt"/>
                <a:ea typeface="Arial" panose="020B0604020202020204" pitchFamily="34" charset="0"/>
                <a:cs typeface="Times New Roman" panose="02020603050405020304" pitchFamily="18" charset="0"/>
              </a:rPr>
              <a:t>Strongly Agree</a:t>
            </a:r>
            <a:endParaRPr lang="en-US" sz="1000" dirty="0">
              <a:solidFill>
                <a:srgbClr val="FF0000"/>
              </a:solidFill>
              <a:latin typeface="+mj-lt"/>
              <a:ea typeface="Calibri" panose="020F0502020204030204" pitchFamily="34" charset="0"/>
              <a:cs typeface="Times New Roman" panose="02020603050405020304" pitchFamily="18" charset="0"/>
            </a:endParaRPr>
          </a:p>
          <a:p>
            <a:pPr marL="228600" indent="-228600">
              <a:buClr>
                <a:srgbClr val="FF0000"/>
              </a:buClr>
              <a:buSzPct val="100000"/>
              <a:buFont typeface="+mj-lt"/>
              <a:buAutoNum type="arabicPeriod" startAt="4"/>
            </a:pPr>
            <a:r>
              <a:rPr lang="en-US" sz="1000" dirty="0">
                <a:solidFill>
                  <a:srgbClr val="FF0000"/>
                </a:solidFill>
                <a:latin typeface="+mj-lt"/>
                <a:ea typeface="Arial" panose="020B0604020202020204" pitchFamily="34" charset="0"/>
                <a:cs typeface="Times New Roman" panose="02020603050405020304" pitchFamily="18" charset="0"/>
              </a:rPr>
              <a:t>Do you have any additional feedback on the </a:t>
            </a:r>
            <a:r>
              <a:rPr lang="en-US" sz="1000" b="1" dirty="0">
                <a:solidFill>
                  <a:srgbClr val="FF0000"/>
                </a:solidFill>
                <a:latin typeface="+mj-lt"/>
                <a:ea typeface="Arial" panose="020B0604020202020204" pitchFamily="34" charset="0"/>
                <a:cs typeface="Times New Roman" panose="02020603050405020304" pitchFamily="18" charset="0"/>
              </a:rPr>
              <a:t>Rapid ISHO Assessment </a:t>
            </a:r>
            <a:r>
              <a:rPr lang="en-US" sz="1000" dirty="0">
                <a:solidFill>
                  <a:srgbClr val="FF0000"/>
                </a:solidFill>
                <a:latin typeface="+mj-lt"/>
                <a:ea typeface="Arial" panose="020B0604020202020204" pitchFamily="34" charset="0"/>
                <a:cs typeface="Times New Roman" panose="02020603050405020304" pitchFamily="18" charset="0"/>
              </a:rPr>
              <a:t>session? (Optional)</a:t>
            </a:r>
            <a:endParaRPr lang="en-US" sz="1000" dirty="0">
              <a:solidFill>
                <a:srgbClr val="FF0000"/>
              </a:solidFill>
              <a:latin typeface="+mj-lt"/>
              <a:ea typeface="Calibri" panose="020F0502020204030204" pitchFamily="34" charset="0"/>
              <a:cs typeface="Times New Roman" panose="02020603050405020304" pitchFamily="18" charset="0"/>
            </a:endParaRPr>
          </a:p>
          <a:p>
            <a:pPr marL="228600" indent="-228600">
              <a:buClr>
                <a:srgbClr val="FF0000"/>
              </a:buClr>
              <a:buSzPct val="100000"/>
              <a:buFont typeface="+mj-lt"/>
              <a:buAutoNum type="arabicPeriod" startAt="4"/>
            </a:pPr>
            <a:r>
              <a:rPr lang="en-US" sz="1000" dirty="0">
                <a:solidFill>
                  <a:srgbClr val="FF0000"/>
                </a:solidFill>
                <a:latin typeface="+mj-lt"/>
                <a:ea typeface="Arial" panose="020B0604020202020204" pitchFamily="34" charset="0"/>
                <a:cs typeface="Times New Roman" panose="02020603050405020304" pitchFamily="18" charset="0"/>
              </a:rPr>
              <a:t>How useful were the following sessions for your country's needs? </a:t>
            </a:r>
            <a:r>
              <a:rPr lang="en-US" sz="1000" b="1" dirty="0">
                <a:solidFill>
                  <a:srgbClr val="FF0000"/>
                </a:solidFill>
                <a:latin typeface="+mj-lt"/>
                <a:ea typeface="Arial" panose="020B0604020202020204" pitchFamily="34" charset="0"/>
                <a:cs typeface="Times New Roman" panose="02020603050405020304" pitchFamily="18" charset="0"/>
              </a:rPr>
              <a:t>Not useful, useful, very useful</a:t>
            </a:r>
            <a:endParaRPr lang="en-US" sz="1000" dirty="0">
              <a:solidFill>
                <a:srgbClr val="FF0000"/>
              </a:solidFill>
              <a:latin typeface="+mj-lt"/>
              <a:ea typeface="Calibri" panose="020F0502020204030204" pitchFamily="34" charset="0"/>
              <a:cs typeface="Times New Roman" panose="02020603050405020304" pitchFamily="18" charset="0"/>
            </a:endParaRPr>
          </a:p>
          <a:p>
            <a:pPr marL="685800" lvl="1" indent="-228600">
              <a:buClr>
                <a:srgbClr val="FF0000"/>
              </a:buClr>
              <a:buSzPct val="100000"/>
              <a:buFont typeface="+mj-lt"/>
              <a:buAutoNum type="alphaLcPeriod"/>
            </a:pPr>
            <a:r>
              <a:rPr lang="en-US" sz="1000" dirty="0">
                <a:solidFill>
                  <a:srgbClr val="FF0000"/>
                </a:solidFill>
                <a:latin typeface="+mj-lt"/>
                <a:ea typeface="Arial" panose="020B0604020202020204" pitchFamily="34" charset="0"/>
                <a:cs typeface="Times New Roman" panose="02020603050405020304" pitchFamily="18" charset="0"/>
              </a:rPr>
              <a:t>Leading and managing an Informatics-Savvy Health Organization (ISHO) </a:t>
            </a:r>
            <a:endParaRPr lang="en-US" sz="1000" dirty="0">
              <a:solidFill>
                <a:srgbClr val="FF0000"/>
              </a:solidFill>
              <a:latin typeface="+mj-lt"/>
              <a:ea typeface="Calibri" panose="020F0502020204030204" pitchFamily="34" charset="0"/>
              <a:cs typeface="Times New Roman" panose="02020603050405020304" pitchFamily="18" charset="0"/>
            </a:endParaRPr>
          </a:p>
          <a:p>
            <a:pPr marL="685800" lvl="1" indent="-228600">
              <a:buClr>
                <a:srgbClr val="FF0000"/>
              </a:buClr>
              <a:buSzPct val="100000"/>
              <a:buFont typeface="+mj-lt"/>
              <a:buAutoNum type="alphaLcPeriod"/>
            </a:pPr>
            <a:r>
              <a:rPr lang="en-US" sz="1000" dirty="0">
                <a:solidFill>
                  <a:srgbClr val="FF0000"/>
                </a:solidFill>
                <a:latin typeface="+mj-lt"/>
                <a:ea typeface="Arial" panose="020B0604020202020204" pitchFamily="34" charset="0"/>
                <a:cs typeface="Times New Roman" panose="02020603050405020304" pitchFamily="18" charset="0"/>
              </a:rPr>
              <a:t>Rapid ISHO Assessment</a:t>
            </a:r>
            <a:endParaRPr lang="en-US" sz="1000" dirty="0">
              <a:solidFill>
                <a:srgbClr val="FF0000"/>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6687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pSp>
        <p:nvGrpSpPr>
          <p:cNvPr id="174" name="Google Shape;174;p2"/>
          <p:cNvGrpSpPr/>
          <p:nvPr/>
        </p:nvGrpSpPr>
        <p:grpSpPr>
          <a:xfrm>
            <a:off x="7609773" y="3750170"/>
            <a:ext cx="1487090" cy="826002"/>
            <a:chOff x="6957905" y="3750523"/>
            <a:chExt cx="3124538" cy="622788"/>
          </a:xfrm>
        </p:grpSpPr>
        <p:sp>
          <p:nvSpPr>
            <p:cNvPr id="175" name="Google Shape;175;p2"/>
            <p:cNvSpPr/>
            <p:nvPr/>
          </p:nvSpPr>
          <p:spPr>
            <a:xfrm>
              <a:off x="6957905" y="3750523"/>
              <a:ext cx="3124538" cy="622788"/>
            </a:xfrm>
            <a:prstGeom prst="rect">
              <a:avLst/>
            </a:prstGeom>
            <a:solidFill>
              <a:srgbClr val="D2A6BC"/>
            </a:solid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000" dirty="0">
                <a:solidFill>
                  <a:schemeClr val="lt1"/>
                </a:solidFill>
                <a:latin typeface="Libre Franklin"/>
                <a:ea typeface="Libre Franklin"/>
                <a:cs typeface="Libre Franklin"/>
                <a:sym typeface="Libre Franklin"/>
              </a:endParaRPr>
            </a:p>
          </p:txBody>
        </p:sp>
        <p:sp>
          <p:nvSpPr>
            <p:cNvPr id="176" name="Google Shape;176;p2"/>
            <p:cNvSpPr txBox="1"/>
            <p:nvPr/>
          </p:nvSpPr>
          <p:spPr>
            <a:xfrm>
              <a:off x="6957905" y="3750523"/>
              <a:ext cx="3124538" cy="622788"/>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85725" lvl="1" indent="-85725" algn="ctr">
                <a:lnSpc>
                  <a:spcPct val="90000"/>
                </a:lnSpc>
              </a:pPr>
              <a:r>
                <a:rPr lang="en-US" sz="1000" dirty="0">
                  <a:solidFill>
                    <a:schemeClr val="dk1"/>
                  </a:solidFill>
                  <a:sym typeface="Libre Franklin"/>
                </a:rPr>
                <a:t>Complete I-LEAD slide deck, action plan and next steps</a:t>
              </a:r>
              <a:endParaRPr lang="en-US" sz="1000" dirty="0">
                <a:solidFill>
                  <a:schemeClr val="dk1"/>
                </a:solidFill>
              </a:endParaRPr>
            </a:p>
          </p:txBody>
        </p:sp>
      </p:grpSp>
      <p:grpSp>
        <p:nvGrpSpPr>
          <p:cNvPr id="178" name="Google Shape;178;p2"/>
          <p:cNvGrpSpPr/>
          <p:nvPr/>
        </p:nvGrpSpPr>
        <p:grpSpPr>
          <a:xfrm>
            <a:off x="7594617" y="1345655"/>
            <a:ext cx="1488727" cy="1817539"/>
            <a:chOff x="10001177" y="2254650"/>
            <a:chExt cx="2194560" cy="2515065"/>
          </a:xfrm>
        </p:grpSpPr>
        <p:sp>
          <p:nvSpPr>
            <p:cNvPr id="179" name="Google Shape;179;p2"/>
            <p:cNvSpPr/>
            <p:nvPr/>
          </p:nvSpPr>
          <p:spPr>
            <a:xfrm rot="-5400000">
              <a:off x="9859976" y="2433955"/>
              <a:ext cx="2476961" cy="2194560"/>
            </a:xfrm>
            <a:custGeom>
              <a:avLst/>
              <a:gdLst/>
              <a:ahLst/>
              <a:cxnLst/>
              <a:rect l="l" t="t" r="r" b="b"/>
              <a:pathLst>
                <a:path w="1632173" h="2476961" extrusionOk="0">
                  <a:moveTo>
                    <a:pt x="1578397" y="2"/>
                  </a:moveTo>
                  <a:cubicBezTo>
                    <a:pt x="1608096" y="2"/>
                    <a:pt x="1632172" y="55451"/>
                    <a:pt x="1632172" y="123850"/>
                  </a:cubicBezTo>
                  <a:lnTo>
                    <a:pt x="1632172" y="2353111"/>
                  </a:lnTo>
                  <a:cubicBezTo>
                    <a:pt x="1632172" y="2421510"/>
                    <a:pt x="1608096" y="2476959"/>
                    <a:pt x="1578397" y="2476959"/>
                  </a:cubicBezTo>
                  <a:lnTo>
                    <a:pt x="53776" y="2476959"/>
                  </a:lnTo>
                  <a:cubicBezTo>
                    <a:pt x="24077" y="2476959"/>
                    <a:pt x="1" y="2421510"/>
                    <a:pt x="1" y="2353111"/>
                  </a:cubicBezTo>
                  <a:lnTo>
                    <a:pt x="1" y="123850"/>
                  </a:lnTo>
                  <a:cubicBezTo>
                    <a:pt x="1" y="55451"/>
                    <a:pt x="24077" y="2"/>
                    <a:pt x="53776" y="2"/>
                  </a:cubicBezTo>
                  <a:lnTo>
                    <a:pt x="1578397" y="2"/>
                  </a:lnTo>
                  <a:close/>
                </a:path>
              </a:pathLst>
            </a:custGeom>
            <a:solidFill>
              <a:srgbClr val="AE3535"/>
            </a:solidFill>
            <a:ln w="12700" cap="flat" cmpd="sng">
              <a:solidFill>
                <a:schemeClr val="lt1"/>
              </a:solidFill>
              <a:prstDash val="solid"/>
              <a:miter lim="800000"/>
              <a:headEnd type="none" w="sm" len="sm"/>
              <a:tailEnd type="none" w="sm" len="sm"/>
            </a:ln>
          </p:spPr>
          <p:txBody>
            <a:bodyPr spcFirstLastPara="1" wrap="square" lIns="334388" tIns="48863" rIns="63338" bIns="979294"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r" rtl="0">
                <a:lnSpc>
                  <a:spcPct val="90000"/>
                </a:lnSpc>
                <a:spcBef>
                  <a:spcPts val="0"/>
                </a:spcBef>
                <a:spcAft>
                  <a:spcPts val="0"/>
                </a:spcAft>
                <a:buClr>
                  <a:schemeClr val="lt1"/>
                </a:buClr>
                <a:buSzPts val="1900"/>
                <a:buFont typeface="Libre Franklin"/>
                <a:buNone/>
              </a:pPr>
              <a:r>
                <a:rPr lang="en-US" sz="1425" dirty="0">
                  <a:solidFill>
                    <a:schemeClr val="lt1"/>
                  </a:solidFill>
                  <a:latin typeface="Libre Franklin"/>
                  <a:ea typeface="Libre Franklin"/>
                  <a:cs typeface="Libre Franklin"/>
                  <a:sym typeface="Libre Franklin"/>
                </a:rPr>
                <a:t>Day 5</a:t>
              </a:r>
              <a:endParaRPr sz="788" dirty="0"/>
            </a:p>
          </p:txBody>
        </p:sp>
        <p:sp>
          <p:nvSpPr>
            <p:cNvPr id="180" name="Google Shape;180;p2"/>
            <p:cNvSpPr txBox="1"/>
            <p:nvPr/>
          </p:nvSpPr>
          <p:spPr>
            <a:xfrm>
              <a:off x="10425420" y="2254650"/>
              <a:ext cx="1760858" cy="2476964"/>
            </a:xfrm>
            <a:prstGeom prst="rect">
              <a:avLst/>
            </a:prstGeom>
            <a:noFill/>
            <a:ln>
              <a:noFill/>
            </a:ln>
          </p:spPr>
          <p:txBody>
            <a:bodyPr spcFirstLastPara="1" wrap="square" lIns="0" tIns="41138"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nSpc>
                  <a:spcPct val="90000"/>
                </a:lnSpc>
              </a:pPr>
              <a:r>
                <a:rPr lang="en-US" sz="850" dirty="0">
                  <a:solidFill>
                    <a:schemeClr val="lt1"/>
                  </a:solidFill>
                  <a:ea typeface="Libre Franklin"/>
                  <a:cs typeface="Libre Franklin"/>
                </a:rPr>
                <a:t>I-LEAD slide deck presentation</a:t>
              </a:r>
              <a:endParaRPr lang="en-US" sz="850" dirty="0">
                <a:solidFill>
                  <a:schemeClr val="lt1"/>
                </a:solidFill>
              </a:endParaRPr>
            </a:p>
            <a:p>
              <a:pPr>
                <a:lnSpc>
                  <a:spcPct val="90000"/>
                </a:lnSpc>
              </a:pPr>
              <a:endParaRPr lang="en-US" sz="850" dirty="0">
                <a:solidFill>
                  <a:schemeClr val="lt1"/>
                </a:solidFill>
                <a:ea typeface="Libre Franklin"/>
                <a:cs typeface="Libre Franklin"/>
              </a:endParaRPr>
            </a:p>
            <a:p>
              <a:pPr>
                <a:lnSpc>
                  <a:spcPct val="90000"/>
                </a:lnSpc>
              </a:pPr>
              <a:r>
                <a:rPr lang="en-US" sz="850" dirty="0">
                  <a:solidFill>
                    <a:schemeClr val="lt1"/>
                  </a:solidFill>
                  <a:ea typeface="Libre Franklin"/>
                  <a:cs typeface="Libre Franklin"/>
                </a:rPr>
                <a:t>Action plans and next steps </a:t>
              </a:r>
              <a:endParaRPr lang="en-US" sz="850" dirty="0">
                <a:solidFill>
                  <a:schemeClr val="lt1"/>
                </a:solidFill>
              </a:endParaRPr>
            </a:p>
            <a:p>
              <a:pPr>
                <a:lnSpc>
                  <a:spcPct val="90000"/>
                </a:lnSpc>
              </a:pPr>
              <a:endParaRPr lang="en-US" sz="850" dirty="0">
                <a:ea typeface="Libre Franklin"/>
                <a:cs typeface="Libre Franklin"/>
              </a:endParaRPr>
            </a:p>
            <a:p>
              <a:pPr>
                <a:lnSpc>
                  <a:spcPct val="90000"/>
                </a:lnSpc>
              </a:pPr>
              <a:r>
                <a:rPr lang="en-US" sz="850" dirty="0">
                  <a:solidFill>
                    <a:schemeClr val="lt1"/>
                  </a:solidFill>
                  <a:ea typeface="Libre Franklin"/>
                  <a:cs typeface="Libre Franklin"/>
                </a:rPr>
                <a:t>Jeopardy Game</a:t>
              </a:r>
            </a:p>
            <a:p>
              <a:pPr>
                <a:lnSpc>
                  <a:spcPct val="90000"/>
                </a:lnSpc>
              </a:pPr>
              <a:endParaRPr lang="en-US" sz="850" dirty="0">
                <a:ea typeface="Libre Franklin"/>
                <a:cs typeface="Libre Franklin"/>
              </a:endParaRPr>
            </a:p>
            <a:p>
              <a:pPr>
                <a:lnSpc>
                  <a:spcPct val="90000"/>
                </a:lnSpc>
              </a:pPr>
              <a:r>
                <a:rPr lang="en-US" sz="850" dirty="0">
                  <a:solidFill>
                    <a:schemeClr val="lt1"/>
                  </a:solidFill>
                  <a:ea typeface="Libre Franklin"/>
                  <a:cs typeface="Libre Franklin"/>
                </a:rPr>
                <a:t>Communities of Practice (HELINA, RECAINSA, </a:t>
              </a:r>
              <a:r>
                <a:rPr lang="en-US" sz="850" dirty="0" err="1">
                  <a:solidFill>
                    <a:schemeClr val="lt1"/>
                  </a:solidFill>
                  <a:ea typeface="Libre Franklin"/>
                  <a:cs typeface="Libre Franklin"/>
                </a:rPr>
                <a:t>AeHIN</a:t>
              </a:r>
              <a:r>
                <a:rPr lang="en-US" sz="850" dirty="0">
                  <a:solidFill>
                    <a:schemeClr val="lt1"/>
                  </a:solidFill>
                  <a:ea typeface="Libre Franklin"/>
                  <a:cs typeface="Libre Franklin"/>
                </a:rPr>
                <a:t>)</a:t>
              </a:r>
              <a:endParaRPr lang="en-US" sz="850" dirty="0">
                <a:solidFill>
                  <a:schemeClr val="lt1"/>
                </a:solidFill>
              </a:endParaRPr>
            </a:p>
            <a:p>
              <a:pPr>
                <a:lnSpc>
                  <a:spcPct val="90000"/>
                </a:lnSpc>
                <a:buSzPts val="1500"/>
              </a:pPr>
              <a:endParaRPr lang="en-US" sz="825" b="1" dirty="0">
                <a:solidFill>
                  <a:schemeClr val="lt1"/>
                </a:solidFill>
                <a:latin typeface="Libre Franklin"/>
              </a:endParaRPr>
            </a:p>
          </p:txBody>
        </p:sp>
      </p:grpSp>
      <p:grpSp>
        <p:nvGrpSpPr>
          <p:cNvPr id="182" name="Google Shape;182;p2"/>
          <p:cNvGrpSpPr/>
          <p:nvPr/>
        </p:nvGrpSpPr>
        <p:grpSpPr>
          <a:xfrm>
            <a:off x="446549" y="3750170"/>
            <a:ext cx="1465638" cy="826002"/>
            <a:chOff x="1561363" y="148892"/>
            <a:chExt cx="3725882" cy="620265"/>
          </a:xfrm>
        </p:grpSpPr>
        <p:sp>
          <p:nvSpPr>
            <p:cNvPr id="183" name="Google Shape;183;p2"/>
            <p:cNvSpPr/>
            <p:nvPr/>
          </p:nvSpPr>
          <p:spPr>
            <a:xfrm>
              <a:off x="1561363" y="148892"/>
              <a:ext cx="3725882" cy="620265"/>
            </a:xfrm>
            <a:prstGeom prst="rect">
              <a:avLst/>
            </a:prstGeom>
            <a:solidFill>
              <a:schemeClr val="accent1"/>
            </a:solid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350" dirty="0">
                <a:solidFill>
                  <a:schemeClr val="lt1"/>
                </a:solidFill>
                <a:latin typeface="Libre Franklin"/>
                <a:ea typeface="Libre Franklin"/>
                <a:cs typeface="Libre Franklin"/>
                <a:sym typeface="Libre Franklin"/>
              </a:endParaRPr>
            </a:p>
          </p:txBody>
        </p:sp>
        <p:sp>
          <p:nvSpPr>
            <p:cNvPr id="184" name="Google Shape;184;p2"/>
            <p:cNvSpPr txBox="1"/>
            <p:nvPr/>
          </p:nvSpPr>
          <p:spPr>
            <a:xfrm>
              <a:off x="1561363" y="148892"/>
              <a:ext cx="3725882" cy="620265"/>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85725" lvl="1" indent="-85725" algn="ctr">
                <a:lnSpc>
                  <a:spcPct val="90000"/>
                </a:lnSpc>
                <a:buClr>
                  <a:schemeClr val="dk1"/>
                </a:buClr>
                <a:buSzPts val="1500"/>
              </a:pPr>
              <a:r>
                <a:rPr lang="en-US" sz="1100" b="1" dirty="0">
                  <a:solidFill>
                    <a:schemeClr val="bg1"/>
                  </a:solidFill>
                  <a:ea typeface="Libre Franklin"/>
                  <a:cs typeface="Libre Franklin"/>
                  <a:sym typeface="Libre Franklin"/>
                </a:rPr>
                <a:t>Agreed Rapid ISHO and country </a:t>
              </a:r>
            </a:p>
            <a:p>
              <a:pPr marL="85725" lvl="1" indent="-85725" algn="ctr">
                <a:lnSpc>
                  <a:spcPct val="90000"/>
                </a:lnSpc>
                <a:buClr>
                  <a:schemeClr val="dk1"/>
                </a:buClr>
                <a:buSzPts val="1500"/>
              </a:pPr>
              <a:r>
                <a:rPr lang="en-US" sz="1100" b="1" dirty="0">
                  <a:solidFill>
                    <a:schemeClr val="bg1"/>
                  </a:solidFill>
                  <a:ea typeface="Libre Franklin"/>
                  <a:cs typeface="Libre Franklin"/>
                  <a:sym typeface="Libre Franklin"/>
                </a:rPr>
                <a:t>I-LEAD slide deck initiation</a:t>
              </a:r>
              <a:endParaRPr lang="en-US" sz="1100" b="1" i="0" u="none" strike="noStrike" cap="none" dirty="0">
                <a:solidFill>
                  <a:schemeClr val="bg1"/>
                </a:solidFill>
                <a:ea typeface="Libre Franklin"/>
                <a:cs typeface="Libre Franklin"/>
              </a:endParaRPr>
            </a:p>
          </p:txBody>
        </p:sp>
      </p:grpSp>
      <p:grpSp>
        <p:nvGrpSpPr>
          <p:cNvPr id="185" name="Google Shape;185;p2"/>
          <p:cNvGrpSpPr/>
          <p:nvPr/>
        </p:nvGrpSpPr>
        <p:grpSpPr>
          <a:xfrm>
            <a:off x="2221206" y="3750170"/>
            <a:ext cx="1486701" cy="826002"/>
            <a:chOff x="2988735" y="1034905"/>
            <a:chExt cx="2601634" cy="622788"/>
          </a:xfrm>
        </p:grpSpPr>
        <p:sp>
          <p:nvSpPr>
            <p:cNvPr id="186" name="Google Shape;186;p2"/>
            <p:cNvSpPr/>
            <p:nvPr/>
          </p:nvSpPr>
          <p:spPr>
            <a:xfrm>
              <a:off x="2988735" y="1034905"/>
              <a:ext cx="2601634" cy="622788"/>
            </a:xfrm>
            <a:prstGeom prst="rect">
              <a:avLst/>
            </a:prstGeom>
            <a:solidFill>
              <a:srgbClr val="8294C8"/>
            </a:solid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000" dirty="0">
                <a:solidFill>
                  <a:schemeClr val="lt1"/>
                </a:solidFill>
                <a:latin typeface="Libre Franklin"/>
                <a:ea typeface="Libre Franklin"/>
                <a:cs typeface="Libre Franklin"/>
                <a:sym typeface="Libre Franklin"/>
              </a:endParaRPr>
            </a:p>
          </p:txBody>
        </p:sp>
        <p:sp>
          <p:nvSpPr>
            <p:cNvPr id="187" name="Google Shape;187;p2"/>
            <p:cNvSpPr txBox="1"/>
            <p:nvPr/>
          </p:nvSpPr>
          <p:spPr>
            <a:xfrm>
              <a:off x="2988735" y="1034905"/>
              <a:ext cx="2601634" cy="622788"/>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lvl="1" algn="ctr"/>
              <a:r>
                <a:rPr lang="en-US" sz="1000" dirty="0">
                  <a:solidFill>
                    <a:schemeClr val="dk1"/>
                  </a:solidFill>
                  <a:sym typeface="Libre Franklin"/>
                </a:rPr>
                <a:t>Prioritized lists of gaps &amp; opportunities for capacity strengthening across the 3WS</a:t>
              </a:r>
              <a:endParaRPr lang="en-US" sz="1000" dirty="0">
                <a:solidFill>
                  <a:schemeClr val="dk1"/>
                </a:solidFill>
              </a:endParaRPr>
            </a:p>
          </p:txBody>
        </p:sp>
      </p:grpSp>
      <p:grpSp>
        <p:nvGrpSpPr>
          <p:cNvPr id="188" name="Google Shape;188;p2"/>
          <p:cNvGrpSpPr/>
          <p:nvPr/>
        </p:nvGrpSpPr>
        <p:grpSpPr>
          <a:xfrm>
            <a:off x="3992605" y="3750170"/>
            <a:ext cx="1487090" cy="826002"/>
            <a:chOff x="4377916" y="1911426"/>
            <a:chExt cx="3664257" cy="664309"/>
          </a:xfrm>
        </p:grpSpPr>
        <p:sp>
          <p:nvSpPr>
            <p:cNvPr id="189" name="Google Shape;189;p2"/>
            <p:cNvSpPr/>
            <p:nvPr/>
          </p:nvSpPr>
          <p:spPr>
            <a:xfrm>
              <a:off x="4377916" y="1911426"/>
              <a:ext cx="3664257" cy="664309"/>
            </a:xfrm>
            <a:prstGeom prst="rect">
              <a:avLst/>
            </a:prstGeom>
            <a:solidFill>
              <a:srgbClr val="AB98D0"/>
            </a:solid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000" dirty="0">
                <a:solidFill>
                  <a:schemeClr val="lt1"/>
                </a:solidFill>
                <a:latin typeface="Libre Franklin"/>
                <a:ea typeface="Libre Franklin"/>
                <a:cs typeface="Libre Franklin"/>
                <a:sym typeface="Libre Franklin"/>
              </a:endParaRPr>
            </a:p>
          </p:txBody>
        </p:sp>
        <p:sp>
          <p:nvSpPr>
            <p:cNvPr id="190" name="Google Shape;190;p2"/>
            <p:cNvSpPr txBox="1"/>
            <p:nvPr/>
          </p:nvSpPr>
          <p:spPr>
            <a:xfrm>
              <a:off x="4377916" y="1911426"/>
              <a:ext cx="3664257" cy="664309"/>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85725" lvl="1" indent="-85725" algn="ctr">
                <a:lnSpc>
                  <a:spcPct val="90000"/>
                </a:lnSpc>
              </a:pPr>
              <a:r>
                <a:rPr lang="en-US" sz="1000" b="0" i="0" u="none" strike="noStrike" cap="none" dirty="0">
                  <a:solidFill>
                    <a:schemeClr val="dk1"/>
                  </a:solidFill>
                  <a:ea typeface="Libre Franklin"/>
                  <a:cs typeface="Libre Franklin"/>
                  <a:sym typeface="Libre Franklin"/>
                </a:rPr>
                <a:t>Documented </a:t>
              </a:r>
              <a:r>
                <a:rPr lang="en-US" sz="1000" dirty="0">
                  <a:solidFill>
                    <a:schemeClr val="dk1"/>
                  </a:solidFill>
                  <a:ea typeface="Libre Franklin"/>
                  <a:cs typeface="Libre Franklin"/>
                  <a:sym typeface="Libre Franklin"/>
                </a:rPr>
                <a:t>key problem(s) and process </a:t>
              </a:r>
              <a:r>
                <a:rPr lang="en-US" sz="1000" dirty="0">
                  <a:solidFill>
                    <a:schemeClr val="dk1"/>
                  </a:solidFill>
                  <a:sym typeface="Libre Franklin"/>
                </a:rPr>
                <a:t>for addressing them</a:t>
              </a:r>
              <a:endParaRPr lang="en-US" sz="1000" dirty="0">
                <a:solidFill>
                  <a:schemeClr val="dk1"/>
                </a:solidFill>
              </a:endParaRPr>
            </a:p>
          </p:txBody>
        </p:sp>
      </p:grpSp>
      <p:grpSp>
        <p:nvGrpSpPr>
          <p:cNvPr id="191" name="Google Shape;191;p2"/>
          <p:cNvGrpSpPr/>
          <p:nvPr/>
        </p:nvGrpSpPr>
        <p:grpSpPr>
          <a:xfrm>
            <a:off x="5804012" y="3750170"/>
            <a:ext cx="1487090" cy="826002"/>
            <a:chOff x="5699055" y="2844640"/>
            <a:chExt cx="4462189" cy="688168"/>
          </a:xfrm>
        </p:grpSpPr>
        <p:sp>
          <p:nvSpPr>
            <p:cNvPr id="192" name="Google Shape;192;p2"/>
            <p:cNvSpPr/>
            <p:nvPr/>
          </p:nvSpPr>
          <p:spPr>
            <a:xfrm>
              <a:off x="5699055" y="2844640"/>
              <a:ext cx="4462189" cy="688168"/>
            </a:xfrm>
            <a:prstGeom prst="rect">
              <a:avLst/>
            </a:prstGeom>
            <a:solidFill>
              <a:srgbClr val="D2AAD6"/>
            </a:solid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000" dirty="0">
                <a:solidFill>
                  <a:schemeClr val="lt1"/>
                </a:solidFill>
                <a:latin typeface="Libre Franklin"/>
                <a:ea typeface="Libre Franklin"/>
                <a:cs typeface="Libre Franklin"/>
                <a:sym typeface="Libre Franklin"/>
              </a:endParaRPr>
            </a:p>
          </p:txBody>
        </p:sp>
        <p:sp>
          <p:nvSpPr>
            <p:cNvPr id="193" name="Google Shape;193;p2"/>
            <p:cNvSpPr txBox="1"/>
            <p:nvPr/>
          </p:nvSpPr>
          <p:spPr>
            <a:xfrm>
              <a:off x="5699055" y="2844640"/>
              <a:ext cx="4462189" cy="688168"/>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64294" lvl="1" indent="-64294" algn="ctr">
                <a:lnSpc>
                  <a:spcPct val="90000"/>
                </a:lnSpc>
              </a:pPr>
              <a:r>
                <a:rPr lang="en-US" sz="1000" b="0" i="0" u="none" strike="noStrike" cap="none" dirty="0">
                  <a:solidFill>
                    <a:schemeClr val="dk1"/>
                  </a:solidFill>
                  <a:ea typeface="Libre Franklin"/>
                  <a:cs typeface="Libre Franklin"/>
                  <a:sym typeface="Libre Franklin"/>
                </a:rPr>
                <a:t>Documented </a:t>
              </a:r>
              <a:r>
                <a:rPr lang="en-US" sz="1000" dirty="0">
                  <a:solidFill>
                    <a:schemeClr val="dk1"/>
                  </a:solidFill>
                  <a:ea typeface="Libre Franklin"/>
                  <a:cs typeface="Libre Franklin"/>
                  <a:sym typeface="Libre Franklin"/>
                </a:rPr>
                <a:t>list </a:t>
              </a:r>
              <a:r>
                <a:rPr lang="en-US" sz="1000" dirty="0">
                  <a:solidFill>
                    <a:schemeClr val="dk1"/>
                  </a:solidFill>
                  <a:sym typeface="Libre Franklin"/>
                </a:rPr>
                <a:t>of solution options</a:t>
              </a:r>
              <a:endParaRPr lang="en-US" sz="1000" dirty="0">
                <a:solidFill>
                  <a:schemeClr val="dk1"/>
                </a:solidFill>
              </a:endParaRPr>
            </a:p>
            <a:p>
              <a:pPr marL="64294" lvl="1" indent="-64294" algn="ctr">
                <a:lnSpc>
                  <a:spcPct val="90000"/>
                </a:lnSpc>
                <a:spcBef>
                  <a:spcPts val="127"/>
                </a:spcBef>
              </a:pPr>
              <a:r>
                <a:rPr lang="en-US" sz="1000" dirty="0">
                  <a:solidFill>
                    <a:schemeClr val="dk1"/>
                  </a:solidFill>
                  <a:sym typeface="Libre Franklin"/>
                </a:rPr>
                <a:t>ranked according to country priorities</a:t>
              </a:r>
              <a:endParaRPr sz="1000" dirty="0">
                <a:solidFill>
                  <a:schemeClr val="dk1"/>
                </a:solidFill>
              </a:endParaRPr>
            </a:p>
          </p:txBody>
        </p:sp>
      </p:grpSp>
      <p:grpSp>
        <p:nvGrpSpPr>
          <p:cNvPr id="194" name="Google Shape;194;p2"/>
          <p:cNvGrpSpPr/>
          <p:nvPr/>
        </p:nvGrpSpPr>
        <p:grpSpPr>
          <a:xfrm>
            <a:off x="5810103" y="1373190"/>
            <a:ext cx="1748895" cy="1790006"/>
            <a:chOff x="7772748" y="2292752"/>
            <a:chExt cx="2578078" cy="2476964"/>
          </a:xfrm>
        </p:grpSpPr>
        <p:sp>
          <p:nvSpPr>
            <p:cNvPr id="195" name="Google Shape;195;p2"/>
            <p:cNvSpPr/>
            <p:nvPr/>
          </p:nvSpPr>
          <p:spPr>
            <a:xfrm rot="-5400000">
              <a:off x="7631547" y="2433955"/>
              <a:ext cx="2476962" cy="2194560"/>
            </a:xfrm>
            <a:custGeom>
              <a:avLst/>
              <a:gdLst/>
              <a:ahLst/>
              <a:cxnLst/>
              <a:rect l="l" t="t" r="r" b="b"/>
              <a:pathLst>
                <a:path w="2064134" h="2476961" extrusionOk="0">
                  <a:moveTo>
                    <a:pt x="1978128" y="1"/>
                  </a:moveTo>
                  <a:cubicBezTo>
                    <a:pt x="2025628" y="1"/>
                    <a:pt x="2064134" y="55449"/>
                    <a:pt x="2064134" y="123849"/>
                  </a:cubicBezTo>
                  <a:lnTo>
                    <a:pt x="2064134" y="2353112"/>
                  </a:lnTo>
                  <a:cubicBezTo>
                    <a:pt x="2064134" y="2421512"/>
                    <a:pt x="2025628" y="2476960"/>
                    <a:pt x="1978128" y="2476960"/>
                  </a:cubicBezTo>
                  <a:lnTo>
                    <a:pt x="86006" y="2476960"/>
                  </a:lnTo>
                  <a:cubicBezTo>
                    <a:pt x="38506" y="2476960"/>
                    <a:pt x="0" y="2421512"/>
                    <a:pt x="0" y="2353112"/>
                  </a:cubicBezTo>
                  <a:lnTo>
                    <a:pt x="0" y="123849"/>
                  </a:lnTo>
                  <a:cubicBezTo>
                    <a:pt x="0" y="55449"/>
                    <a:pt x="38506" y="1"/>
                    <a:pt x="86006" y="1"/>
                  </a:cubicBezTo>
                  <a:lnTo>
                    <a:pt x="1978128" y="1"/>
                  </a:lnTo>
                  <a:close/>
                </a:path>
              </a:pathLst>
            </a:custGeom>
            <a:solidFill>
              <a:srgbClr val="A933C2"/>
            </a:solidFill>
            <a:ln w="12700" cap="flat" cmpd="sng">
              <a:solidFill>
                <a:schemeClr val="lt1"/>
              </a:solidFill>
              <a:prstDash val="solid"/>
              <a:miter lim="800000"/>
              <a:headEnd type="none" w="sm" len="sm"/>
              <a:tailEnd type="none" w="sm" len="sm"/>
            </a:ln>
          </p:spPr>
          <p:txBody>
            <a:bodyPr spcFirstLastPara="1" wrap="square" lIns="334388" tIns="48863" rIns="63338" bIns="12384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r" rtl="0">
                <a:lnSpc>
                  <a:spcPct val="90000"/>
                </a:lnSpc>
                <a:spcBef>
                  <a:spcPts val="0"/>
                </a:spcBef>
                <a:spcAft>
                  <a:spcPts val="0"/>
                </a:spcAft>
                <a:buClr>
                  <a:schemeClr val="lt1"/>
                </a:buClr>
                <a:buSzPts val="1900"/>
                <a:buFont typeface="Libre Franklin"/>
                <a:buNone/>
              </a:pPr>
              <a:r>
                <a:rPr lang="en-US" sz="1425" dirty="0">
                  <a:solidFill>
                    <a:schemeClr val="lt1"/>
                  </a:solidFill>
                  <a:latin typeface="Libre Franklin"/>
                  <a:ea typeface="Libre Franklin"/>
                  <a:cs typeface="Libre Franklin"/>
                  <a:sym typeface="Libre Franklin"/>
                </a:rPr>
                <a:t>Day 4</a:t>
              </a:r>
              <a:endParaRPr sz="788" dirty="0"/>
            </a:p>
          </p:txBody>
        </p:sp>
        <p:sp>
          <p:nvSpPr>
            <p:cNvPr id="196" name="Google Shape;196;p2"/>
            <p:cNvSpPr txBox="1"/>
            <p:nvPr/>
          </p:nvSpPr>
          <p:spPr>
            <a:xfrm>
              <a:off x="8153277" y="2292752"/>
              <a:ext cx="1709716" cy="2476964"/>
            </a:xfrm>
            <a:prstGeom prst="rect">
              <a:avLst/>
            </a:prstGeom>
            <a:noFill/>
            <a:ln>
              <a:noFill/>
            </a:ln>
          </p:spPr>
          <p:txBody>
            <a:bodyPr spcFirstLastPara="1" wrap="square" lIns="0" tIns="41138"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R="0" lvl="0" algn="l" rtl="0">
                <a:lnSpc>
                  <a:spcPct val="90000"/>
                </a:lnSpc>
                <a:spcAft>
                  <a:spcPts val="0"/>
                </a:spcAft>
                <a:buClr>
                  <a:schemeClr val="lt1"/>
                </a:buClr>
                <a:buSzPts val="1500"/>
                <a:buFont typeface="Libre Franklin"/>
                <a:buNone/>
              </a:pPr>
              <a:endParaRPr lang="en-US" sz="825" b="1" dirty="0">
                <a:solidFill>
                  <a:schemeClr val="lt1"/>
                </a:solidFill>
                <a:latin typeface="Libre Franklin"/>
                <a:ea typeface="Libre Franklin"/>
                <a:cs typeface="Libre Franklin"/>
              </a:endParaRPr>
            </a:p>
          </p:txBody>
        </p:sp>
        <p:sp>
          <p:nvSpPr>
            <p:cNvPr id="198" name="Google Shape;198;p2"/>
            <p:cNvSpPr/>
            <p:nvPr/>
          </p:nvSpPr>
          <p:spPr>
            <a:xfrm rot="5400000">
              <a:off x="10014066" y="4256613"/>
              <a:ext cx="363902" cy="309619"/>
            </a:xfrm>
            <a:prstGeom prst="flowChartExtract">
              <a:avLst/>
            </a:prstGeom>
            <a:solidFill>
              <a:schemeClr val="lt1"/>
            </a:solidFill>
            <a:ln w="12700" cap="flat" cmpd="sng">
              <a:solidFill>
                <a:srgbClr val="A933C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350" dirty="0">
                <a:solidFill>
                  <a:schemeClr val="dk1"/>
                </a:solidFill>
                <a:latin typeface="Libre Franklin"/>
                <a:ea typeface="Libre Franklin"/>
                <a:cs typeface="Libre Franklin"/>
                <a:sym typeface="Libre Franklin"/>
              </a:endParaRPr>
            </a:p>
          </p:txBody>
        </p:sp>
      </p:grpSp>
      <p:grpSp>
        <p:nvGrpSpPr>
          <p:cNvPr id="199" name="Google Shape;199;p2"/>
          <p:cNvGrpSpPr/>
          <p:nvPr/>
        </p:nvGrpSpPr>
        <p:grpSpPr>
          <a:xfrm>
            <a:off x="4001494" y="1373189"/>
            <a:ext cx="1767206" cy="1790005"/>
            <a:chOff x="5284640" y="2327395"/>
            <a:chExt cx="2605070" cy="2476963"/>
          </a:xfrm>
        </p:grpSpPr>
        <p:sp>
          <p:nvSpPr>
            <p:cNvPr id="200" name="Google Shape;200;p2"/>
            <p:cNvSpPr/>
            <p:nvPr/>
          </p:nvSpPr>
          <p:spPr>
            <a:xfrm rot="-5400000">
              <a:off x="5143439" y="2468597"/>
              <a:ext cx="2476962" cy="2194560"/>
            </a:xfrm>
            <a:custGeom>
              <a:avLst/>
              <a:gdLst/>
              <a:ahLst/>
              <a:cxnLst/>
              <a:rect l="l" t="t" r="r" b="b"/>
              <a:pathLst>
                <a:path w="2064134" h="2476961" extrusionOk="0">
                  <a:moveTo>
                    <a:pt x="1978128" y="1"/>
                  </a:moveTo>
                  <a:cubicBezTo>
                    <a:pt x="2025628" y="1"/>
                    <a:pt x="2064134" y="55449"/>
                    <a:pt x="2064134" y="123849"/>
                  </a:cubicBezTo>
                  <a:lnTo>
                    <a:pt x="2064134" y="2353112"/>
                  </a:lnTo>
                  <a:cubicBezTo>
                    <a:pt x="2064134" y="2421512"/>
                    <a:pt x="2025628" y="2476960"/>
                    <a:pt x="1978128" y="2476960"/>
                  </a:cubicBezTo>
                  <a:lnTo>
                    <a:pt x="86006" y="2476960"/>
                  </a:lnTo>
                  <a:cubicBezTo>
                    <a:pt x="38506" y="2476960"/>
                    <a:pt x="0" y="2421512"/>
                    <a:pt x="0" y="2353112"/>
                  </a:cubicBezTo>
                  <a:lnTo>
                    <a:pt x="0" y="123849"/>
                  </a:lnTo>
                  <a:cubicBezTo>
                    <a:pt x="0" y="55449"/>
                    <a:pt x="38506" y="1"/>
                    <a:pt x="86006" y="1"/>
                  </a:cubicBezTo>
                  <a:lnTo>
                    <a:pt x="1978128" y="1"/>
                  </a:lnTo>
                  <a:close/>
                </a:path>
              </a:pathLst>
            </a:custGeom>
            <a:solidFill>
              <a:srgbClr val="D133A2"/>
            </a:solidFill>
            <a:ln w="12700" cap="flat" cmpd="sng">
              <a:solidFill>
                <a:schemeClr val="lt1"/>
              </a:solidFill>
              <a:prstDash val="solid"/>
              <a:miter lim="800000"/>
              <a:headEnd type="none" w="sm" len="sm"/>
              <a:tailEnd type="none" w="sm" len="sm"/>
            </a:ln>
          </p:spPr>
          <p:txBody>
            <a:bodyPr spcFirstLastPara="1" wrap="square" lIns="334388" tIns="48863" rIns="63338" bIns="12384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r" rtl="0">
                <a:lnSpc>
                  <a:spcPct val="90000"/>
                </a:lnSpc>
                <a:spcBef>
                  <a:spcPts val="0"/>
                </a:spcBef>
                <a:spcAft>
                  <a:spcPts val="0"/>
                </a:spcAft>
                <a:buClr>
                  <a:schemeClr val="lt1"/>
                </a:buClr>
                <a:buSzPts val="1900"/>
                <a:buFont typeface="Libre Franklin"/>
                <a:buNone/>
              </a:pPr>
              <a:r>
                <a:rPr lang="en-US" sz="1425" dirty="0">
                  <a:solidFill>
                    <a:schemeClr val="lt1"/>
                  </a:solidFill>
                  <a:latin typeface="Libre Franklin"/>
                  <a:ea typeface="Libre Franklin"/>
                  <a:cs typeface="Libre Franklin"/>
                  <a:sym typeface="Libre Franklin"/>
                </a:rPr>
                <a:t>Day 3</a:t>
              </a:r>
              <a:endParaRPr sz="788" dirty="0"/>
            </a:p>
          </p:txBody>
        </p:sp>
        <p:sp>
          <p:nvSpPr>
            <p:cNvPr id="201" name="Google Shape;201;p2"/>
            <p:cNvSpPr/>
            <p:nvPr/>
          </p:nvSpPr>
          <p:spPr>
            <a:xfrm>
              <a:off x="5658514" y="2327395"/>
              <a:ext cx="1758349" cy="2442322"/>
            </a:xfrm>
            <a:custGeom>
              <a:avLst/>
              <a:gdLst/>
              <a:ahLst/>
              <a:cxnLst/>
              <a:rect l="l" t="t" r="r" b="b"/>
              <a:pathLst>
                <a:path w="1537780" h="2476961" extrusionOk="0">
                  <a:moveTo>
                    <a:pt x="0" y="0"/>
                  </a:moveTo>
                  <a:lnTo>
                    <a:pt x="1537780" y="0"/>
                  </a:lnTo>
                  <a:lnTo>
                    <a:pt x="1537780" y="2476961"/>
                  </a:lnTo>
                  <a:lnTo>
                    <a:pt x="0" y="2476961"/>
                  </a:lnTo>
                  <a:lnTo>
                    <a:pt x="0" y="0"/>
                  </a:lnTo>
                  <a:close/>
                </a:path>
              </a:pathLst>
            </a:custGeom>
            <a:noFill/>
            <a:ln>
              <a:noFill/>
            </a:ln>
          </p:spPr>
          <p:txBody>
            <a:bodyPr spcFirstLastPara="1" wrap="square" lIns="0" tIns="3600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nSpc>
                  <a:spcPct val="90000"/>
                </a:lnSpc>
              </a:pPr>
              <a:r>
                <a:rPr lang="en-US" sz="825" dirty="0">
                  <a:solidFill>
                    <a:schemeClr val="lt1"/>
                  </a:solidFill>
                </a:rPr>
                <a:t> </a:t>
              </a:r>
              <a:r>
                <a:rPr lang="en-US" sz="850" dirty="0">
                  <a:solidFill>
                    <a:schemeClr val="lt1"/>
                  </a:solidFill>
                </a:rPr>
                <a:t>Draw Toast - Process for definition of current state to future state</a:t>
              </a:r>
            </a:p>
            <a:p>
              <a:pPr>
                <a:lnSpc>
                  <a:spcPct val="90000"/>
                </a:lnSpc>
              </a:pPr>
              <a:endParaRPr lang="en-US" sz="850" dirty="0"/>
            </a:p>
            <a:p>
              <a:pPr>
                <a:lnSpc>
                  <a:spcPct val="90000"/>
                </a:lnSpc>
              </a:pPr>
              <a:r>
                <a:rPr lang="en-US" sz="850" dirty="0">
                  <a:solidFill>
                    <a:schemeClr val="lt1"/>
                  </a:solidFill>
                </a:rPr>
                <a:t>Data use for decision making and a unified a data ecosystem</a:t>
              </a:r>
            </a:p>
            <a:p>
              <a:pPr>
                <a:lnSpc>
                  <a:spcPct val="90000"/>
                </a:lnSpc>
              </a:pPr>
              <a:endParaRPr lang="en-US" sz="850" dirty="0"/>
            </a:p>
            <a:p>
              <a:pPr>
                <a:lnSpc>
                  <a:spcPct val="90000"/>
                </a:lnSpc>
              </a:pPr>
              <a:r>
                <a:rPr lang="en-US" sz="850" dirty="0">
                  <a:solidFill>
                    <a:schemeClr val="lt1"/>
                  </a:solidFill>
                </a:rPr>
                <a:t>Data sharing and protection</a:t>
              </a:r>
            </a:p>
          </p:txBody>
        </p:sp>
        <p:sp>
          <p:nvSpPr>
            <p:cNvPr id="202" name="Google Shape;202;p2"/>
            <p:cNvSpPr/>
            <p:nvPr/>
          </p:nvSpPr>
          <p:spPr>
            <a:xfrm rot="5400000">
              <a:off x="7552950" y="4247600"/>
              <a:ext cx="363902" cy="309619"/>
            </a:xfrm>
            <a:prstGeom prst="flowChartExtract">
              <a:avLst/>
            </a:prstGeom>
            <a:solidFill>
              <a:schemeClr val="lt1"/>
            </a:solidFill>
            <a:ln w="12700" cap="flat" cmpd="sng">
              <a:solidFill>
                <a:srgbClr val="D133A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350" dirty="0">
                <a:solidFill>
                  <a:schemeClr val="dk1"/>
                </a:solidFill>
                <a:latin typeface="Libre Franklin"/>
                <a:ea typeface="Libre Franklin"/>
                <a:cs typeface="Libre Franklin"/>
                <a:sym typeface="Libre Franklin"/>
              </a:endParaRPr>
            </a:p>
          </p:txBody>
        </p:sp>
      </p:grpSp>
      <p:grpSp>
        <p:nvGrpSpPr>
          <p:cNvPr id="204" name="Google Shape;204;p2"/>
          <p:cNvGrpSpPr/>
          <p:nvPr/>
        </p:nvGrpSpPr>
        <p:grpSpPr>
          <a:xfrm>
            <a:off x="2226936" y="1373191"/>
            <a:ext cx="1735963" cy="1790004"/>
            <a:chOff x="2848840" y="2342532"/>
            <a:chExt cx="2559014" cy="2476962"/>
          </a:xfrm>
        </p:grpSpPr>
        <p:sp>
          <p:nvSpPr>
            <p:cNvPr id="205" name="Google Shape;205;p2"/>
            <p:cNvSpPr/>
            <p:nvPr/>
          </p:nvSpPr>
          <p:spPr>
            <a:xfrm rot="-5400000">
              <a:off x="2707639" y="2483733"/>
              <a:ext cx="2476962" cy="2194560"/>
            </a:xfrm>
            <a:custGeom>
              <a:avLst/>
              <a:gdLst/>
              <a:ahLst/>
              <a:cxnLst/>
              <a:rect l="l" t="t" r="r" b="b"/>
              <a:pathLst>
                <a:path w="2064134" h="2476961" extrusionOk="0">
                  <a:moveTo>
                    <a:pt x="1978128" y="1"/>
                  </a:moveTo>
                  <a:cubicBezTo>
                    <a:pt x="2025628" y="1"/>
                    <a:pt x="2064134" y="55449"/>
                    <a:pt x="2064134" y="123849"/>
                  </a:cubicBezTo>
                  <a:lnTo>
                    <a:pt x="2064134" y="2353112"/>
                  </a:lnTo>
                  <a:cubicBezTo>
                    <a:pt x="2064134" y="2421512"/>
                    <a:pt x="2025628" y="2476960"/>
                    <a:pt x="1978128" y="2476960"/>
                  </a:cubicBezTo>
                  <a:lnTo>
                    <a:pt x="86006" y="2476960"/>
                  </a:lnTo>
                  <a:cubicBezTo>
                    <a:pt x="38506" y="2476960"/>
                    <a:pt x="0" y="2421512"/>
                    <a:pt x="0" y="2353112"/>
                  </a:cubicBezTo>
                  <a:lnTo>
                    <a:pt x="0" y="123849"/>
                  </a:lnTo>
                  <a:cubicBezTo>
                    <a:pt x="0" y="55449"/>
                    <a:pt x="38506" y="1"/>
                    <a:pt x="86006" y="1"/>
                  </a:cubicBezTo>
                  <a:lnTo>
                    <a:pt x="1978128" y="1"/>
                  </a:lnTo>
                  <a:close/>
                </a:path>
              </a:pathLst>
            </a:custGeom>
            <a:solidFill>
              <a:srgbClr val="D73939"/>
            </a:solidFill>
            <a:ln w="12700" cap="flat" cmpd="sng">
              <a:solidFill>
                <a:schemeClr val="lt1"/>
              </a:solidFill>
              <a:prstDash val="solid"/>
              <a:miter lim="800000"/>
              <a:headEnd type="none" w="sm" len="sm"/>
              <a:tailEnd type="none" w="sm" len="sm"/>
            </a:ln>
          </p:spPr>
          <p:txBody>
            <a:bodyPr spcFirstLastPara="1" wrap="square" lIns="334388" tIns="48863" rIns="63338" bIns="12384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r" rtl="0">
                <a:lnSpc>
                  <a:spcPct val="90000"/>
                </a:lnSpc>
                <a:spcBef>
                  <a:spcPts val="0"/>
                </a:spcBef>
                <a:spcAft>
                  <a:spcPts val="0"/>
                </a:spcAft>
                <a:buClr>
                  <a:schemeClr val="lt1"/>
                </a:buClr>
                <a:buSzPts val="1900"/>
                <a:buFont typeface="Libre Franklin"/>
                <a:buNone/>
              </a:pPr>
              <a:r>
                <a:rPr lang="en-US" sz="1425" dirty="0">
                  <a:solidFill>
                    <a:schemeClr val="lt1"/>
                  </a:solidFill>
                  <a:latin typeface="Libre Franklin"/>
                  <a:ea typeface="Libre Franklin"/>
                  <a:cs typeface="Libre Franklin"/>
                  <a:sym typeface="Libre Franklin"/>
                </a:rPr>
                <a:t>Day 2</a:t>
              </a:r>
              <a:endParaRPr sz="788" dirty="0"/>
            </a:p>
          </p:txBody>
        </p:sp>
        <p:sp>
          <p:nvSpPr>
            <p:cNvPr id="206" name="Google Shape;206;p2"/>
            <p:cNvSpPr/>
            <p:nvPr/>
          </p:nvSpPr>
          <p:spPr>
            <a:xfrm>
              <a:off x="3217244" y="2363262"/>
              <a:ext cx="1749415" cy="2362222"/>
            </a:xfrm>
            <a:custGeom>
              <a:avLst/>
              <a:gdLst/>
              <a:ahLst/>
              <a:cxnLst/>
              <a:rect l="l" t="t" r="r" b="b"/>
              <a:pathLst>
                <a:path w="1537780" h="2476961" extrusionOk="0">
                  <a:moveTo>
                    <a:pt x="0" y="0"/>
                  </a:moveTo>
                  <a:lnTo>
                    <a:pt x="1537780" y="0"/>
                  </a:lnTo>
                  <a:lnTo>
                    <a:pt x="1537780" y="2476961"/>
                  </a:lnTo>
                  <a:lnTo>
                    <a:pt x="0" y="2476961"/>
                  </a:lnTo>
                  <a:lnTo>
                    <a:pt x="0" y="0"/>
                  </a:lnTo>
                  <a:close/>
                </a:path>
              </a:pathLst>
            </a:custGeom>
            <a:noFill/>
            <a:ln>
              <a:noFill/>
            </a:ln>
          </p:spPr>
          <p:txBody>
            <a:bodyPr spcFirstLastPara="1" wrap="square" lIns="0" tIns="38569"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en-US" sz="850" dirty="0">
                  <a:solidFill>
                    <a:schemeClr val="lt1"/>
                  </a:solidFill>
                </a:rPr>
                <a:t>Informatics Problem Solving (Thinking Hats, Systems Thinking)</a:t>
              </a:r>
            </a:p>
            <a:p>
              <a:pPr>
                <a:lnSpc>
                  <a:spcPct val="90000"/>
                </a:lnSpc>
              </a:pPr>
              <a:endParaRPr lang="en-US" sz="850" dirty="0">
                <a:ea typeface="Libre Franklin"/>
              </a:endParaRPr>
            </a:p>
            <a:p>
              <a:pPr>
                <a:lnSpc>
                  <a:spcPct val="90000"/>
                </a:lnSpc>
              </a:pPr>
              <a:r>
                <a:rPr lang="en-US" sz="850" dirty="0">
                  <a:solidFill>
                    <a:schemeClr val="lt1"/>
                  </a:solidFill>
                  <a:ea typeface="Libre Franklin"/>
                  <a:cs typeface="Libre Franklin"/>
                  <a:sym typeface="Libre Franklin"/>
                </a:rPr>
                <a:t>Marshmallow Challenge (Design Thinking)</a:t>
              </a:r>
              <a:endParaRPr lang="en-US" sz="850" dirty="0">
                <a:solidFill>
                  <a:schemeClr val="lt1"/>
                </a:solidFill>
                <a:ea typeface="Libre Franklin"/>
                <a:cs typeface="Libre Franklin"/>
              </a:endParaRPr>
            </a:p>
            <a:p>
              <a:pPr>
                <a:lnSpc>
                  <a:spcPct val="90000"/>
                </a:lnSpc>
              </a:pPr>
              <a:endParaRPr lang="en-US" sz="850" dirty="0">
                <a:ea typeface="Libre Franklin"/>
                <a:cs typeface="Libre Franklin"/>
              </a:endParaRPr>
            </a:p>
            <a:p>
              <a:pPr>
                <a:lnSpc>
                  <a:spcPct val="90000"/>
                </a:lnSpc>
              </a:pPr>
              <a:r>
                <a:rPr lang="en-US" sz="850" dirty="0">
                  <a:solidFill>
                    <a:schemeClr val="lt1"/>
                  </a:solidFill>
                  <a:ea typeface="Libre Franklin"/>
                  <a:cs typeface="Libre Franklin"/>
                  <a:sym typeface="Libre Franklin"/>
                </a:rPr>
                <a:t>Workstream Breakout Sessions per ISHO pillar</a:t>
              </a:r>
              <a:endParaRPr sz="850" dirty="0">
                <a:solidFill>
                  <a:schemeClr val="lt1"/>
                </a:solidFill>
              </a:endParaRPr>
            </a:p>
          </p:txBody>
        </p:sp>
        <p:sp>
          <p:nvSpPr>
            <p:cNvPr id="207" name="Google Shape;207;p2"/>
            <p:cNvSpPr/>
            <p:nvPr/>
          </p:nvSpPr>
          <p:spPr>
            <a:xfrm rot="5400000">
              <a:off x="5071094" y="4266790"/>
              <a:ext cx="363902" cy="309619"/>
            </a:xfrm>
            <a:prstGeom prst="flowChartExtract">
              <a:avLst/>
            </a:prstGeom>
            <a:solidFill>
              <a:schemeClr val="lt1"/>
            </a:solidFill>
            <a:ln w="12700" cap="flat" cmpd="sng">
              <a:solidFill>
                <a:srgbClr val="D43737"/>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350" dirty="0">
                <a:solidFill>
                  <a:schemeClr val="dk1"/>
                </a:solidFill>
                <a:latin typeface="Libre Franklin"/>
                <a:ea typeface="Libre Franklin"/>
                <a:cs typeface="Libre Franklin"/>
                <a:sym typeface="Libre Franklin"/>
              </a:endParaRPr>
            </a:p>
          </p:txBody>
        </p:sp>
      </p:grpSp>
      <p:sp>
        <p:nvSpPr>
          <p:cNvPr id="209" name="Google Shape;209;p2"/>
          <p:cNvSpPr/>
          <p:nvPr/>
        </p:nvSpPr>
        <p:spPr>
          <a:xfrm>
            <a:off x="1129213" y="737393"/>
            <a:ext cx="7639785" cy="3838779"/>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350" dirty="0">
              <a:solidFill>
                <a:schemeClr val="lt1"/>
              </a:solidFill>
              <a:latin typeface="Libre Franklin"/>
              <a:ea typeface="Libre Franklin"/>
              <a:cs typeface="Libre Franklin"/>
              <a:sym typeface="Libre Franklin"/>
            </a:endParaRPr>
          </a:p>
        </p:txBody>
      </p:sp>
      <p:sp>
        <p:nvSpPr>
          <p:cNvPr id="210" name="Google Shape;210;p2"/>
          <p:cNvSpPr/>
          <p:nvPr/>
        </p:nvSpPr>
        <p:spPr>
          <a:xfrm>
            <a:off x="6088699" y="988301"/>
            <a:ext cx="1153335" cy="1857721"/>
          </a:xfrm>
          <a:custGeom>
            <a:avLst/>
            <a:gdLst/>
            <a:ahLst/>
            <a:cxnLst/>
            <a:rect l="l" t="t" r="r" b="b"/>
            <a:pathLst>
              <a:path w="1537780" h="2476961" extrusionOk="0">
                <a:moveTo>
                  <a:pt x="0" y="0"/>
                </a:moveTo>
                <a:lnTo>
                  <a:pt x="1537780" y="0"/>
                </a:lnTo>
                <a:lnTo>
                  <a:pt x="1537780" y="2476961"/>
                </a:lnTo>
                <a:lnTo>
                  <a:pt x="0" y="2476961"/>
                </a:lnTo>
                <a:lnTo>
                  <a:pt x="0" y="0"/>
                </a:lnTo>
                <a:close/>
              </a:path>
            </a:pathLst>
          </a:custGeom>
          <a:noFill/>
          <a:ln>
            <a:noFill/>
          </a:ln>
        </p:spPr>
        <p:txBody>
          <a:bodyPr spcFirstLastPara="1" wrap="square" lIns="0" tIns="16715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Clr>
                <a:schemeClr val="lt1"/>
              </a:buClr>
              <a:buSzPts val="6500"/>
              <a:buFont typeface="Libre Franklin"/>
              <a:buNone/>
            </a:pPr>
            <a:endParaRPr sz="4875" dirty="0">
              <a:solidFill>
                <a:schemeClr val="lt1"/>
              </a:solidFill>
              <a:latin typeface="Libre Franklin"/>
              <a:ea typeface="Libre Franklin"/>
              <a:cs typeface="Libre Franklin"/>
              <a:sym typeface="Libre Franklin"/>
            </a:endParaRPr>
          </a:p>
        </p:txBody>
      </p:sp>
      <p:sp>
        <p:nvSpPr>
          <p:cNvPr id="211" name="Google Shape;211;p2"/>
          <p:cNvSpPr/>
          <p:nvPr/>
        </p:nvSpPr>
        <p:spPr>
          <a:xfrm>
            <a:off x="7649677" y="988301"/>
            <a:ext cx="911977" cy="1857721"/>
          </a:xfrm>
          <a:custGeom>
            <a:avLst/>
            <a:gdLst/>
            <a:ahLst/>
            <a:cxnLst/>
            <a:rect l="l" t="t" r="r" b="b"/>
            <a:pathLst>
              <a:path w="1215969" h="2476961" extrusionOk="0">
                <a:moveTo>
                  <a:pt x="0" y="0"/>
                </a:moveTo>
                <a:lnTo>
                  <a:pt x="1215969" y="0"/>
                </a:lnTo>
                <a:lnTo>
                  <a:pt x="1215969" y="2476961"/>
                </a:lnTo>
                <a:lnTo>
                  <a:pt x="0" y="2476961"/>
                </a:lnTo>
                <a:lnTo>
                  <a:pt x="0" y="0"/>
                </a:lnTo>
                <a:close/>
              </a:path>
            </a:pathLst>
          </a:custGeom>
          <a:noFill/>
          <a:ln>
            <a:noFill/>
          </a:ln>
        </p:spPr>
        <p:txBody>
          <a:bodyPr spcFirstLastPara="1" wrap="square" lIns="0" tIns="16715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Clr>
                <a:schemeClr val="lt1"/>
              </a:buClr>
              <a:buSzPts val="6500"/>
              <a:buFont typeface="Libre Franklin"/>
              <a:buNone/>
            </a:pPr>
            <a:endParaRPr sz="4875" dirty="0">
              <a:solidFill>
                <a:schemeClr val="lt1"/>
              </a:solidFill>
              <a:latin typeface="Libre Franklin"/>
              <a:ea typeface="Libre Franklin"/>
              <a:cs typeface="Libre Franklin"/>
              <a:sym typeface="Libre Franklin"/>
            </a:endParaRPr>
          </a:p>
        </p:txBody>
      </p:sp>
      <p:grpSp>
        <p:nvGrpSpPr>
          <p:cNvPr id="213" name="Google Shape;213;p2"/>
          <p:cNvGrpSpPr/>
          <p:nvPr/>
        </p:nvGrpSpPr>
        <p:grpSpPr>
          <a:xfrm>
            <a:off x="439803" y="1382452"/>
            <a:ext cx="1746737" cy="2034823"/>
            <a:chOff x="441691" y="2327396"/>
            <a:chExt cx="2574897" cy="2815736"/>
          </a:xfrm>
        </p:grpSpPr>
        <p:sp>
          <p:nvSpPr>
            <p:cNvPr id="214" name="Google Shape;214;p2"/>
            <p:cNvSpPr/>
            <p:nvPr/>
          </p:nvSpPr>
          <p:spPr>
            <a:xfrm rot="-5400000">
              <a:off x="300490" y="2468597"/>
              <a:ext cx="2476962" cy="2194560"/>
            </a:xfrm>
            <a:custGeom>
              <a:avLst/>
              <a:gdLst/>
              <a:ahLst/>
              <a:cxnLst/>
              <a:rect l="l" t="t" r="r" b="b"/>
              <a:pathLst>
                <a:path w="2064134" h="2476961" extrusionOk="0">
                  <a:moveTo>
                    <a:pt x="1978128" y="1"/>
                  </a:moveTo>
                  <a:cubicBezTo>
                    <a:pt x="2025628" y="1"/>
                    <a:pt x="2064134" y="55449"/>
                    <a:pt x="2064134" y="123849"/>
                  </a:cubicBezTo>
                  <a:lnTo>
                    <a:pt x="2064134" y="2353112"/>
                  </a:lnTo>
                  <a:cubicBezTo>
                    <a:pt x="2064134" y="2421512"/>
                    <a:pt x="2025628" y="2476960"/>
                    <a:pt x="1978128" y="2476960"/>
                  </a:cubicBezTo>
                  <a:lnTo>
                    <a:pt x="86006" y="2476960"/>
                  </a:lnTo>
                  <a:cubicBezTo>
                    <a:pt x="38506" y="2476960"/>
                    <a:pt x="0" y="2421512"/>
                    <a:pt x="0" y="2353112"/>
                  </a:cubicBezTo>
                  <a:lnTo>
                    <a:pt x="0" y="123849"/>
                  </a:lnTo>
                  <a:cubicBezTo>
                    <a:pt x="0" y="55449"/>
                    <a:pt x="38506" y="1"/>
                    <a:pt x="86006" y="1"/>
                  </a:cubicBezTo>
                  <a:lnTo>
                    <a:pt x="1978128" y="1"/>
                  </a:lnTo>
                  <a:close/>
                </a:path>
              </a:pathLst>
            </a:custGeom>
            <a:solidFill>
              <a:srgbClr val="DE6742"/>
            </a:solidFill>
            <a:ln w="12700" cap="flat" cmpd="sng">
              <a:solidFill>
                <a:schemeClr val="lt1"/>
              </a:solidFill>
              <a:prstDash val="solid"/>
              <a:miter lim="800000"/>
              <a:headEnd type="none" w="sm" len="sm"/>
              <a:tailEnd type="none" w="sm" len="sm"/>
            </a:ln>
          </p:spPr>
          <p:txBody>
            <a:bodyPr spcFirstLastPara="1" wrap="square" lIns="334388" tIns="48863" rIns="63338" bIns="12384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r" rtl="0">
                <a:lnSpc>
                  <a:spcPct val="90000"/>
                </a:lnSpc>
                <a:spcBef>
                  <a:spcPts val="0"/>
                </a:spcBef>
                <a:spcAft>
                  <a:spcPts val="0"/>
                </a:spcAft>
                <a:buClr>
                  <a:schemeClr val="lt1"/>
                </a:buClr>
                <a:buSzPts val="1900"/>
                <a:buFont typeface="Libre Franklin"/>
                <a:buNone/>
              </a:pPr>
              <a:r>
                <a:rPr lang="en-US" sz="1425" dirty="0">
                  <a:solidFill>
                    <a:schemeClr val="lt1"/>
                  </a:solidFill>
                  <a:latin typeface="Libre Franklin"/>
                  <a:ea typeface="Libre Franklin"/>
                  <a:cs typeface="Libre Franklin"/>
                  <a:sym typeface="Libre Franklin"/>
                </a:rPr>
                <a:t>Day 1</a:t>
              </a:r>
              <a:endParaRPr sz="788" dirty="0"/>
            </a:p>
          </p:txBody>
        </p:sp>
        <p:sp>
          <p:nvSpPr>
            <p:cNvPr id="215" name="Google Shape;215;p2"/>
            <p:cNvSpPr/>
            <p:nvPr/>
          </p:nvSpPr>
          <p:spPr>
            <a:xfrm>
              <a:off x="808767" y="2342532"/>
              <a:ext cx="1791514" cy="2445999"/>
            </a:xfrm>
            <a:custGeom>
              <a:avLst/>
              <a:gdLst/>
              <a:ahLst/>
              <a:cxnLst/>
              <a:rect l="l" t="t" r="r" b="b"/>
              <a:pathLst>
                <a:path w="1537780" h="2476961" extrusionOk="0">
                  <a:moveTo>
                    <a:pt x="0" y="0"/>
                  </a:moveTo>
                  <a:lnTo>
                    <a:pt x="1537780" y="0"/>
                  </a:lnTo>
                  <a:lnTo>
                    <a:pt x="1537780" y="2476961"/>
                  </a:lnTo>
                  <a:lnTo>
                    <a:pt x="0" y="2476961"/>
                  </a:lnTo>
                  <a:lnTo>
                    <a:pt x="0" y="0"/>
                  </a:lnTo>
                  <a:close/>
                </a:path>
              </a:pathLst>
            </a:custGeom>
            <a:noFill/>
            <a:ln>
              <a:noFill/>
            </a:ln>
          </p:spPr>
          <p:txBody>
            <a:bodyPr spcFirstLastPara="1" wrap="square" lIns="0" tIns="38569"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Clr>
                  <a:schemeClr val="lt1"/>
                </a:buClr>
                <a:buSzPts val="1470"/>
                <a:buFont typeface="Libre Franklin"/>
                <a:buNone/>
              </a:pPr>
              <a:r>
                <a:rPr lang="en-US" sz="850" b="1" dirty="0">
                  <a:solidFill>
                    <a:schemeClr val="lt1"/>
                  </a:solidFill>
                  <a:ea typeface="Libre Franklin"/>
                  <a:cs typeface="Libre Franklin"/>
                  <a:sym typeface="Libre Franklin"/>
                </a:rPr>
                <a:t>Informatics Savvy Health Organization (ISHO) and Assessment</a:t>
              </a:r>
              <a:endParaRPr lang="en-US" sz="850" b="1" dirty="0">
                <a:solidFill>
                  <a:schemeClr val="lt1"/>
                </a:solidFill>
              </a:endParaRPr>
            </a:p>
            <a:p>
              <a:pPr>
                <a:lnSpc>
                  <a:spcPct val="90000"/>
                </a:lnSpc>
                <a:spcBef>
                  <a:spcPts val="386"/>
                </a:spcBef>
              </a:pPr>
              <a:r>
                <a:rPr lang="en-US" sz="850" b="1" dirty="0">
                  <a:solidFill>
                    <a:schemeClr val="lt1"/>
                  </a:solidFill>
                  <a:sym typeface="Libre Franklin"/>
                </a:rPr>
                <a:t>Country ISHO presentation and discussion</a:t>
              </a:r>
            </a:p>
            <a:p>
              <a:pPr>
                <a:lnSpc>
                  <a:spcPct val="90000"/>
                </a:lnSpc>
                <a:spcBef>
                  <a:spcPts val="386"/>
                </a:spcBef>
              </a:pPr>
              <a:r>
                <a:rPr lang="en-US" sz="850" b="1" dirty="0">
                  <a:solidFill>
                    <a:schemeClr val="lt1"/>
                  </a:solidFill>
                </a:rPr>
                <a:t>Country I-LEAD slide deck initiation</a:t>
              </a:r>
            </a:p>
            <a:p>
              <a:pPr>
                <a:lnSpc>
                  <a:spcPct val="90000"/>
                </a:lnSpc>
                <a:spcBef>
                  <a:spcPts val="386"/>
                </a:spcBef>
                <a:buClr>
                  <a:schemeClr val="lt1"/>
                </a:buClr>
                <a:buSzPts val="1470"/>
              </a:pPr>
              <a:r>
                <a:rPr lang="en-US" sz="850" dirty="0">
                  <a:solidFill>
                    <a:schemeClr val="lt1"/>
                  </a:solidFill>
                  <a:latin typeface="Libre Franklin"/>
                  <a:ea typeface="Libre Franklin"/>
                  <a:cs typeface="Libre Franklin"/>
                  <a:sym typeface="Libre Franklin"/>
                </a:rPr>
                <a:t> </a:t>
              </a:r>
              <a:endParaRPr sz="850" dirty="0">
                <a:solidFill>
                  <a:schemeClr val="lt1"/>
                </a:solidFill>
              </a:endParaRPr>
            </a:p>
          </p:txBody>
        </p:sp>
        <p:sp>
          <p:nvSpPr>
            <p:cNvPr id="216" name="Google Shape;216;p2"/>
            <p:cNvSpPr/>
            <p:nvPr/>
          </p:nvSpPr>
          <p:spPr>
            <a:xfrm rot="5400000">
              <a:off x="2679828" y="4244950"/>
              <a:ext cx="363902" cy="309619"/>
            </a:xfrm>
            <a:prstGeom prst="flowChartExtract">
              <a:avLst/>
            </a:prstGeom>
            <a:solidFill>
              <a:schemeClr val="lt1"/>
            </a:solidFill>
            <a:ln w="12700" cap="flat" cmpd="sng">
              <a:solidFill>
                <a:srgbClr val="DE674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350" dirty="0">
                <a:solidFill>
                  <a:schemeClr val="dk1"/>
                </a:solidFill>
                <a:latin typeface="Libre Franklin"/>
                <a:ea typeface="Libre Franklin"/>
                <a:cs typeface="Libre Franklin"/>
                <a:sym typeface="Libre Franklin"/>
              </a:endParaRPr>
            </a:p>
          </p:txBody>
        </p:sp>
        <p:sp>
          <p:nvSpPr>
            <p:cNvPr id="217" name="Google Shape;217;p2"/>
            <p:cNvSpPr/>
            <p:nvPr/>
          </p:nvSpPr>
          <p:spPr>
            <a:xfrm rot="10800000">
              <a:off x="1247879" y="4833512"/>
              <a:ext cx="363903" cy="309620"/>
            </a:xfrm>
            <a:prstGeom prst="flowChartExtract">
              <a:avLst/>
            </a:prstGeom>
            <a:solidFill>
              <a:schemeClr val="lt1"/>
            </a:solidFill>
            <a:ln w="12700" cap="flat" cmpd="sng">
              <a:solidFill>
                <a:srgbClr val="DE674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350" b="1" dirty="0">
                <a:ln w="38100">
                  <a:solidFill>
                    <a:schemeClr val="tx1"/>
                  </a:solidFill>
                </a:ln>
                <a:solidFill>
                  <a:schemeClr val="dk1"/>
                </a:solidFill>
                <a:latin typeface="Libre Franklin"/>
                <a:ea typeface="Libre Franklin"/>
                <a:cs typeface="Libre Franklin"/>
                <a:sym typeface="Libre Franklin"/>
              </a:endParaRPr>
            </a:p>
          </p:txBody>
        </p:sp>
      </p:grpSp>
      <p:sp>
        <p:nvSpPr>
          <p:cNvPr id="218" name="Google Shape;218;p2"/>
          <p:cNvSpPr/>
          <p:nvPr/>
        </p:nvSpPr>
        <p:spPr>
          <a:xfrm>
            <a:off x="439801" y="1087826"/>
            <a:ext cx="8643543" cy="242604"/>
          </a:xfrm>
          <a:prstGeom prst="rect">
            <a:avLst/>
          </a:prstGeom>
          <a:solidFill>
            <a:srgbClr val="92D05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US" sz="1350" b="1" dirty="0">
                <a:solidFill>
                  <a:schemeClr val="lt1"/>
                </a:solidFill>
                <a:latin typeface="Libre Franklin"/>
                <a:ea typeface="Libre Franklin"/>
                <a:cs typeface="Libre Franklin"/>
                <a:sym typeface="Libre Franklin"/>
              </a:rPr>
              <a:t>Learning Inputs</a:t>
            </a:r>
            <a:endParaRPr sz="788" b="1" dirty="0"/>
          </a:p>
        </p:txBody>
      </p:sp>
      <p:sp>
        <p:nvSpPr>
          <p:cNvPr id="219" name="Google Shape;219;p2"/>
          <p:cNvSpPr/>
          <p:nvPr/>
        </p:nvSpPr>
        <p:spPr>
          <a:xfrm>
            <a:off x="439801" y="3496781"/>
            <a:ext cx="8657061" cy="233761"/>
          </a:xfrm>
          <a:prstGeom prst="rect">
            <a:avLst/>
          </a:prstGeom>
          <a:solidFill>
            <a:srgbClr val="FFC00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US" sz="1350" b="1" dirty="0">
                <a:solidFill>
                  <a:schemeClr val="lt1"/>
                </a:solidFill>
                <a:latin typeface="Libre Franklin"/>
                <a:ea typeface="Libre Franklin"/>
                <a:cs typeface="Libre Franklin"/>
                <a:sym typeface="Libre Franklin"/>
              </a:rPr>
              <a:t>Country Outputs</a:t>
            </a:r>
            <a:endParaRPr sz="788" b="1" dirty="0"/>
          </a:p>
        </p:txBody>
      </p:sp>
      <p:sp>
        <p:nvSpPr>
          <p:cNvPr id="220" name="Google Shape;220;p2"/>
          <p:cNvSpPr/>
          <p:nvPr/>
        </p:nvSpPr>
        <p:spPr>
          <a:xfrm rot="5400000">
            <a:off x="1988329" y="4055037"/>
            <a:ext cx="194162" cy="155076"/>
          </a:xfrm>
          <a:prstGeom prst="flowChartExtract">
            <a:avLst/>
          </a:prstGeom>
          <a:solidFill>
            <a:schemeClr val="lt1"/>
          </a:solidFill>
          <a:ln w="12700" cap="flat" cmpd="sng">
            <a:solidFill>
              <a:srgbClr val="DE674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000" dirty="0">
              <a:solidFill>
                <a:schemeClr val="dk1"/>
              </a:solidFill>
              <a:latin typeface="Libre Franklin"/>
              <a:ea typeface="Libre Franklin"/>
              <a:cs typeface="Libre Franklin"/>
              <a:sym typeface="Libre Franklin"/>
            </a:endParaRPr>
          </a:p>
        </p:txBody>
      </p:sp>
      <p:sp>
        <p:nvSpPr>
          <p:cNvPr id="221" name="Google Shape;221;p2"/>
          <p:cNvSpPr/>
          <p:nvPr/>
        </p:nvSpPr>
        <p:spPr>
          <a:xfrm rot="5400000">
            <a:off x="3770161" y="4055037"/>
            <a:ext cx="194162" cy="155076"/>
          </a:xfrm>
          <a:prstGeom prst="flowChartExtract">
            <a:avLst/>
          </a:prstGeom>
          <a:solidFill>
            <a:schemeClr val="lt1"/>
          </a:solidFill>
          <a:ln w="12700" cap="flat" cmpd="sng">
            <a:solidFill>
              <a:srgbClr val="D43737"/>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000" dirty="0">
              <a:solidFill>
                <a:schemeClr val="dk1"/>
              </a:solidFill>
              <a:latin typeface="Libre Franklin"/>
              <a:ea typeface="Libre Franklin"/>
              <a:cs typeface="Libre Franklin"/>
              <a:sym typeface="Libre Franklin"/>
            </a:endParaRPr>
          </a:p>
        </p:txBody>
      </p:sp>
      <p:sp>
        <p:nvSpPr>
          <p:cNvPr id="222" name="Google Shape;222;p2"/>
          <p:cNvSpPr/>
          <p:nvPr/>
        </p:nvSpPr>
        <p:spPr>
          <a:xfrm rot="5400000">
            <a:off x="5552177" y="4055037"/>
            <a:ext cx="194162" cy="155076"/>
          </a:xfrm>
          <a:prstGeom prst="flowChartExtract">
            <a:avLst/>
          </a:prstGeom>
          <a:solidFill>
            <a:schemeClr val="lt1"/>
          </a:solidFill>
          <a:ln w="12700" cap="flat" cmpd="sng">
            <a:solidFill>
              <a:srgbClr val="D133A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000" dirty="0">
              <a:solidFill>
                <a:schemeClr val="dk1"/>
              </a:solidFill>
              <a:latin typeface="Libre Franklin"/>
              <a:ea typeface="Libre Franklin"/>
              <a:cs typeface="Libre Franklin"/>
              <a:sym typeface="Libre Franklin"/>
            </a:endParaRPr>
          </a:p>
        </p:txBody>
      </p:sp>
      <p:sp>
        <p:nvSpPr>
          <p:cNvPr id="223" name="Google Shape;223;p2"/>
          <p:cNvSpPr/>
          <p:nvPr/>
        </p:nvSpPr>
        <p:spPr>
          <a:xfrm rot="5400000">
            <a:off x="7350067" y="4049709"/>
            <a:ext cx="194162" cy="155076"/>
          </a:xfrm>
          <a:prstGeom prst="flowChartExtract">
            <a:avLst/>
          </a:prstGeom>
          <a:solidFill>
            <a:schemeClr val="lt1"/>
          </a:solidFill>
          <a:ln w="12700" cap="flat" cmpd="sng">
            <a:solidFill>
              <a:srgbClr val="A933C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000" dirty="0">
              <a:solidFill>
                <a:schemeClr val="dk1"/>
              </a:solidFill>
              <a:latin typeface="Libre Franklin"/>
              <a:ea typeface="Libre Franklin"/>
              <a:cs typeface="Libre Franklin"/>
              <a:sym typeface="Libre Franklin"/>
            </a:endParaRPr>
          </a:p>
        </p:txBody>
      </p:sp>
      <p:sp>
        <p:nvSpPr>
          <p:cNvPr id="225" name="Google Shape;225;p2"/>
          <p:cNvSpPr txBox="1"/>
          <p:nvPr/>
        </p:nvSpPr>
        <p:spPr>
          <a:xfrm>
            <a:off x="135315" y="102034"/>
            <a:ext cx="8155305" cy="427561"/>
          </a:xfrm>
          <a:prstGeom prst="rect">
            <a:avLst/>
          </a:prstGeom>
          <a:noFill/>
          <a:ln>
            <a:noFill/>
          </a:ln>
        </p:spPr>
        <p:txBody>
          <a:bodyPr spcFirstLastPara="1" wrap="square" lIns="68569" tIns="34275" rIns="68569" bIns="34275" anchor="ctr"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rtl="0">
              <a:lnSpc>
                <a:spcPct val="90000"/>
              </a:lnSpc>
              <a:spcBef>
                <a:spcPts val="0"/>
              </a:spcBef>
              <a:spcAft>
                <a:spcPts val="0"/>
              </a:spcAft>
              <a:buClr>
                <a:schemeClr val="dk1"/>
              </a:buClr>
              <a:buSzPts val="6000"/>
              <a:buFont typeface="Arial"/>
              <a:buNone/>
            </a:pPr>
            <a:r>
              <a:rPr lang="en-US" sz="2700" i="0" dirty="0">
                <a:solidFill>
                  <a:schemeClr val="dk1"/>
                </a:solidFill>
                <a:ea typeface="Franklin Gothic"/>
                <a:cs typeface="Franklin Gothic"/>
                <a:sym typeface="Franklin Gothic"/>
              </a:rPr>
              <a:t>I-LEAD Roadmap – Daily Inputs and Outputs </a:t>
            </a:r>
            <a:endParaRPr sz="788" dirty="0">
              <a:solidFill>
                <a:schemeClr val="dk1"/>
              </a:solidFill>
            </a:endParaRPr>
          </a:p>
        </p:txBody>
      </p:sp>
      <p:sp>
        <p:nvSpPr>
          <p:cNvPr id="3" name="TextBox 2">
            <a:extLst>
              <a:ext uri="{FF2B5EF4-FFF2-40B4-BE49-F238E27FC236}">
                <a16:creationId xmlns:a16="http://schemas.microsoft.com/office/drawing/2014/main" id="{D136FF53-3CD3-CC23-EC77-945279927B21}"/>
              </a:ext>
            </a:extLst>
          </p:cNvPr>
          <p:cNvSpPr txBox="1"/>
          <p:nvPr/>
        </p:nvSpPr>
        <p:spPr>
          <a:xfrm>
            <a:off x="6019100" y="1692899"/>
            <a:ext cx="1204175" cy="150425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en-US" sz="850" dirty="0">
                <a:solidFill>
                  <a:srgbClr val="FFFFFF"/>
                </a:solidFill>
              </a:rPr>
              <a:t>Planning and Decision-Making Process (PDMP)</a:t>
            </a:r>
            <a:endParaRPr lang="en-US" sz="850" dirty="0"/>
          </a:p>
          <a:p>
            <a:endParaRPr lang="en-US" sz="850" dirty="0"/>
          </a:p>
          <a:p>
            <a:r>
              <a:rPr lang="en-US" sz="850" dirty="0">
                <a:solidFill>
                  <a:srgbClr val="FFFFFF"/>
                </a:solidFill>
              </a:rPr>
              <a:t>Value Claims of Digital Health Systems</a:t>
            </a:r>
            <a:endParaRPr lang="en-US" sz="850" dirty="0"/>
          </a:p>
          <a:p>
            <a:endParaRPr lang="en-US" sz="850" dirty="0">
              <a:solidFill>
                <a:srgbClr val="FFFFFF"/>
              </a:solidFill>
            </a:endParaRPr>
          </a:p>
          <a:p>
            <a:r>
              <a:rPr lang="en-US" sz="850" dirty="0">
                <a:solidFill>
                  <a:srgbClr val="FFFFFF"/>
                </a:solidFill>
              </a:rPr>
              <a:t>I-LEAD slide deck development</a:t>
            </a:r>
          </a:p>
          <a:p>
            <a:endParaRPr lang="en-US" sz="825" dirty="0"/>
          </a:p>
        </p:txBody>
      </p:sp>
      <p:sp>
        <p:nvSpPr>
          <p:cNvPr id="5" name="Google Shape;217;p2">
            <a:extLst>
              <a:ext uri="{FF2B5EF4-FFF2-40B4-BE49-F238E27FC236}">
                <a16:creationId xmlns:a16="http://schemas.microsoft.com/office/drawing/2014/main" id="{DDC2CB6C-ED20-1992-4A95-1E96F62C8FAF}"/>
              </a:ext>
            </a:extLst>
          </p:cNvPr>
          <p:cNvSpPr/>
          <p:nvPr/>
        </p:nvSpPr>
        <p:spPr>
          <a:xfrm rot="10800000">
            <a:off x="2785786" y="3193525"/>
            <a:ext cx="246861" cy="223750"/>
          </a:xfrm>
          <a:prstGeom prst="flowChartExtract">
            <a:avLst/>
          </a:prstGeom>
          <a:solidFill>
            <a:schemeClr val="lt1"/>
          </a:solidFill>
          <a:ln w="12700" cap="flat" cmpd="sng">
            <a:solidFill>
              <a:srgbClr val="DE674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350" dirty="0">
              <a:solidFill>
                <a:schemeClr val="dk1"/>
              </a:solidFill>
              <a:latin typeface="Libre Franklin"/>
              <a:ea typeface="Libre Franklin"/>
              <a:cs typeface="Libre Franklin"/>
              <a:sym typeface="Libre Franklin"/>
            </a:endParaRPr>
          </a:p>
        </p:txBody>
      </p:sp>
      <p:sp>
        <p:nvSpPr>
          <p:cNvPr id="6" name="Google Shape;217;p2">
            <a:extLst>
              <a:ext uri="{FF2B5EF4-FFF2-40B4-BE49-F238E27FC236}">
                <a16:creationId xmlns:a16="http://schemas.microsoft.com/office/drawing/2014/main" id="{21873E96-7683-D830-F77D-B4A8CBF1F450}"/>
              </a:ext>
            </a:extLst>
          </p:cNvPr>
          <p:cNvSpPr/>
          <p:nvPr/>
        </p:nvSpPr>
        <p:spPr>
          <a:xfrm rot="10800000">
            <a:off x="4576414" y="3193525"/>
            <a:ext cx="246861" cy="223750"/>
          </a:xfrm>
          <a:prstGeom prst="flowChartExtract">
            <a:avLst/>
          </a:prstGeom>
          <a:solidFill>
            <a:schemeClr val="lt1"/>
          </a:solidFill>
          <a:ln w="12700" cap="flat" cmpd="sng">
            <a:solidFill>
              <a:srgbClr val="DE674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350" dirty="0">
              <a:solidFill>
                <a:schemeClr val="dk1"/>
              </a:solidFill>
              <a:latin typeface="Libre Franklin"/>
              <a:ea typeface="Libre Franklin"/>
              <a:cs typeface="Libre Franklin"/>
              <a:sym typeface="Libre Franklin"/>
            </a:endParaRPr>
          </a:p>
        </p:txBody>
      </p:sp>
      <p:sp>
        <p:nvSpPr>
          <p:cNvPr id="7" name="Google Shape;217;p2">
            <a:extLst>
              <a:ext uri="{FF2B5EF4-FFF2-40B4-BE49-F238E27FC236}">
                <a16:creationId xmlns:a16="http://schemas.microsoft.com/office/drawing/2014/main" id="{DBB7C5A9-D3A0-CFEA-3BF4-074820F21011}"/>
              </a:ext>
            </a:extLst>
          </p:cNvPr>
          <p:cNvSpPr/>
          <p:nvPr/>
        </p:nvSpPr>
        <p:spPr>
          <a:xfrm rot="10800000">
            <a:off x="6382822" y="3193525"/>
            <a:ext cx="246861" cy="223750"/>
          </a:xfrm>
          <a:prstGeom prst="flowChartExtract">
            <a:avLst/>
          </a:prstGeom>
          <a:solidFill>
            <a:schemeClr val="lt1"/>
          </a:solidFill>
          <a:ln w="12700" cap="flat" cmpd="sng">
            <a:solidFill>
              <a:srgbClr val="DE674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350" dirty="0">
              <a:solidFill>
                <a:schemeClr val="dk1"/>
              </a:solidFill>
              <a:latin typeface="Libre Franklin"/>
              <a:ea typeface="Libre Franklin"/>
              <a:cs typeface="Libre Franklin"/>
              <a:sym typeface="Libre Franklin"/>
            </a:endParaRPr>
          </a:p>
        </p:txBody>
      </p:sp>
      <p:sp>
        <p:nvSpPr>
          <p:cNvPr id="8" name="Google Shape;217;p2">
            <a:extLst>
              <a:ext uri="{FF2B5EF4-FFF2-40B4-BE49-F238E27FC236}">
                <a16:creationId xmlns:a16="http://schemas.microsoft.com/office/drawing/2014/main" id="{F42DCBBC-BA47-23CF-17DF-46F8A88B8148}"/>
              </a:ext>
            </a:extLst>
          </p:cNvPr>
          <p:cNvSpPr/>
          <p:nvPr/>
        </p:nvSpPr>
        <p:spPr>
          <a:xfrm rot="10800000">
            <a:off x="8169067" y="3200237"/>
            <a:ext cx="246861" cy="223750"/>
          </a:xfrm>
          <a:prstGeom prst="flowChartExtract">
            <a:avLst/>
          </a:prstGeom>
          <a:solidFill>
            <a:schemeClr val="lt1"/>
          </a:solidFill>
          <a:ln w="12700" cap="flat" cmpd="sng">
            <a:solidFill>
              <a:srgbClr val="DE674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350" dirty="0">
              <a:solidFill>
                <a:schemeClr val="dk1"/>
              </a:solidFill>
              <a:latin typeface="Libre Franklin"/>
              <a:ea typeface="Libre Franklin"/>
              <a:cs typeface="Libre Franklin"/>
              <a:sym typeface="Libre Franklin"/>
            </a:endParaRPr>
          </a:p>
        </p:txBody>
      </p:sp>
      <p:grpSp>
        <p:nvGrpSpPr>
          <p:cNvPr id="2" name="Google Shape;235;p31">
            <a:extLst>
              <a:ext uri="{FF2B5EF4-FFF2-40B4-BE49-F238E27FC236}">
                <a16:creationId xmlns:a16="http://schemas.microsoft.com/office/drawing/2014/main" id="{B63BCD12-9175-547E-6BD6-1CA31F0DCDF7}"/>
              </a:ext>
            </a:extLst>
          </p:cNvPr>
          <p:cNvGrpSpPr/>
          <p:nvPr/>
        </p:nvGrpSpPr>
        <p:grpSpPr>
          <a:xfrm>
            <a:off x="432955" y="614117"/>
            <a:ext cx="8657062" cy="412253"/>
            <a:chOff x="49928" y="-86734"/>
            <a:chExt cx="3404658" cy="1098633"/>
          </a:xfrm>
        </p:grpSpPr>
        <p:sp>
          <p:nvSpPr>
            <p:cNvPr id="4" name="Google Shape;236;p31">
              <a:extLst>
                <a:ext uri="{FF2B5EF4-FFF2-40B4-BE49-F238E27FC236}">
                  <a16:creationId xmlns:a16="http://schemas.microsoft.com/office/drawing/2014/main" id="{25698450-D756-50C3-7598-F5DBC0F0B51C}"/>
                </a:ext>
              </a:extLst>
            </p:cNvPr>
            <p:cNvSpPr/>
            <p:nvPr/>
          </p:nvSpPr>
          <p:spPr>
            <a:xfrm>
              <a:off x="49928" y="-86734"/>
              <a:ext cx="3404658" cy="1098633"/>
            </a:xfrm>
            <a:prstGeom prst="roundRect">
              <a:avLst>
                <a:gd name="adj" fmla="val 10000"/>
              </a:avLst>
            </a:prstGeom>
            <a:solidFill>
              <a:srgbClr val="F7CAAC"/>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Google Shape;237;p31">
              <a:extLst>
                <a:ext uri="{FF2B5EF4-FFF2-40B4-BE49-F238E27FC236}">
                  <a16:creationId xmlns:a16="http://schemas.microsoft.com/office/drawing/2014/main" id="{BB1E8CA4-A2B2-C680-421E-7DA6DE06E3D3}"/>
                </a:ext>
              </a:extLst>
            </p:cNvPr>
            <p:cNvSpPr txBox="1"/>
            <p:nvPr/>
          </p:nvSpPr>
          <p:spPr>
            <a:xfrm>
              <a:off x="67456" y="-56356"/>
              <a:ext cx="3380332" cy="998956"/>
            </a:xfrm>
            <a:prstGeom prst="rect">
              <a:avLst/>
            </a:prstGeom>
            <a:noFill/>
            <a:ln>
              <a:noFill/>
            </a:ln>
          </p:spPr>
          <p:txBody>
            <a:bodyPr spcFirstLastPara="1" wrap="square" lIns="72375" tIns="72375" rIns="72375" bIns="72375" anchor="ctr" anchorCtr="0">
              <a:noAutofit/>
            </a:bodyPr>
            <a:lstStyle/>
            <a:p>
              <a:pPr marR="0" lvl="0" algn="l" rtl="0">
                <a:lnSpc>
                  <a:spcPct val="90000"/>
                </a:lnSpc>
                <a:spcBef>
                  <a:spcPts val="0"/>
                </a:spcBef>
                <a:spcAft>
                  <a:spcPts val="0"/>
                </a:spcAft>
                <a:buClr>
                  <a:srgbClr val="000000"/>
                </a:buClr>
                <a:buSzPct val="100000"/>
              </a:pPr>
              <a:r>
                <a:rPr lang="en-US" sz="900" b="0" i="0" u="none" strike="noStrike" cap="none" dirty="0">
                  <a:solidFill>
                    <a:schemeClr val="dk1"/>
                  </a:solidFill>
                  <a:latin typeface="Arial"/>
                  <a:ea typeface="Arial"/>
                  <a:cs typeface="Arial"/>
                  <a:sym typeface="Arial"/>
                </a:rPr>
                <a:t>Achieve consensus on maturity levels (strengths and gaps) based on ISHO framework pillars; Collaboratively identify country priorities </a:t>
              </a:r>
              <a:r>
                <a:rPr lang="en-US" sz="900" dirty="0">
                  <a:solidFill>
                    <a:schemeClr val="dk1"/>
                  </a:solidFill>
                </a:rPr>
                <a:t>&amp; dev</a:t>
              </a:r>
              <a:r>
                <a:rPr lang="en-US" sz="900" b="0" i="0" u="none" strike="noStrike" cap="none" dirty="0">
                  <a:solidFill>
                    <a:schemeClr val="dk1"/>
                  </a:solidFill>
                  <a:latin typeface="Arial"/>
                  <a:ea typeface="Arial"/>
                  <a:cs typeface="Arial"/>
                  <a:sym typeface="Arial"/>
                </a:rPr>
                <a:t>elop country presentation</a:t>
              </a:r>
              <a:endParaRPr sz="900" b="0" i="0" u="none" strike="noStrike" cap="none" dirty="0">
                <a:solidFill>
                  <a:schemeClr val="dk1"/>
                </a:solidFill>
                <a:latin typeface="Arial"/>
                <a:ea typeface="Arial"/>
                <a:cs typeface="Arial"/>
                <a:sym typeface="Arial"/>
              </a:endParaRPr>
            </a:p>
          </p:txBody>
        </p:sp>
      </p:grpSp>
      <p:grpSp>
        <p:nvGrpSpPr>
          <p:cNvPr id="23" name="Google Shape;235;p31">
            <a:extLst>
              <a:ext uri="{FF2B5EF4-FFF2-40B4-BE49-F238E27FC236}">
                <a16:creationId xmlns:a16="http://schemas.microsoft.com/office/drawing/2014/main" id="{077B5C7D-857B-43A5-BF70-896DA5DD7282}"/>
              </a:ext>
            </a:extLst>
          </p:cNvPr>
          <p:cNvGrpSpPr/>
          <p:nvPr/>
        </p:nvGrpSpPr>
        <p:grpSpPr>
          <a:xfrm>
            <a:off x="446597" y="4635456"/>
            <a:ext cx="8657062" cy="434381"/>
            <a:chOff x="49928" y="-86734"/>
            <a:chExt cx="3404658" cy="1098633"/>
          </a:xfrm>
        </p:grpSpPr>
        <p:sp>
          <p:nvSpPr>
            <p:cNvPr id="24" name="Google Shape;236;p31">
              <a:extLst>
                <a:ext uri="{FF2B5EF4-FFF2-40B4-BE49-F238E27FC236}">
                  <a16:creationId xmlns:a16="http://schemas.microsoft.com/office/drawing/2014/main" id="{11D98DC9-A839-1B32-BA47-84B3D96B3860}"/>
                </a:ext>
              </a:extLst>
            </p:cNvPr>
            <p:cNvSpPr/>
            <p:nvPr/>
          </p:nvSpPr>
          <p:spPr>
            <a:xfrm>
              <a:off x="49928" y="-86734"/>
              <a:ext cx="3404658" cy="1098633"/>
            </a:xfrm>
            <a:prstGeom prst="roundRect">
              <a:avLst>
                <a:gd name="adj" fmla="val 10000"/>
              </a:avLst>
            </a:prstGeom>
            <a:solidFill>
              <a:srgbClr val="F7CAAC"/>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37;p31">
              <a:extLst>
                <a:ext uri="{FF2B5EF4-FFF2-40B4-BE49-F238E27FC236}">
                  <a16:creationId xmlns:a16="http://schemas.microsoft.com/office/drawing/2014/main" id="{DBE0BE6E-8BB4-62D0-775B-505EE4230B8D}"/>
                </a:ext>
              </a:extLst>
            </p:cNvPr>
            <p:cNvSpPr txBox="1"/>
            <p:nvPr/>
          </p:nvSpPr>
          <p:spPr>
            <a:xfrm>
              <a:off x="65491" y="-56356"/>
              <a:ext cx="3380332" cy="998956"/>
            </a:xfrm>
            <a:prstGeom prst="rect">
              <a:avLst/>
            </a:prstGeom>
            <a:noFill/>
            <a:ln>
              <a:noFill/>
            </a:ln>
          </p:spPr>
          <p:txBody>
            <a:bodyPr spcFirstLastPara="1" wrap="square" lIns="72375" tIns="72375" rIns="72375" bIns="72375" anchor="ctr" anchorCtr="0">
              <a:noAutofit/>
            </a:bodyPr>
            <a:lstStyle/>
            <a:p>
              <a:pPr marR="0" lvl="0" algn="l" rtl="0">
                <a:lnSpc>
                  <a:spcPct val="90000"/>
                </a:lnSpc>
                <a:spcBef>
                  <a:spcPts val="0"/>
                </a:spcBef>
                <a:spcAft>
                  <a:spcPts val="0"/>
                </a:spcAft>
                <a:buClr>
                  <a:srgbClr val="000000"/>
                </a:buClr>
                <a:buSzPct val="100000"/>
              </a:pPr>
              <a:r>
                <a:rPr lang="en-US" sz="900" b="0" i="0" u="none" strike="noStrike" cap="none" dirty="0">
                  <a:solidFill>
                    <a:schemeClr val="dk1"/>
                  </a:solidFill>
                  <a:latin typeface="Arial"/>
                  <a:ea typeface="Arial"/>
                  <a:cs typeface="Arial"/>
                  <a:sym typeface="Arial"/>
                </a:rPr>
                <a:t>Prioritize strategies for PHI advancement; Apply frameworks that have been used at I-LEAD; Champion data modernization; Implement strategies as projects </a:t>
              </a:r>
              <a:endParaRPr sz="900" b="0" i="0" u="none" strike="noStrike" cap="none" dirty="0">
                <a:solidFill>
                  <a:schemeClr val="dk1"/>
                </a:solidFill>
                <a:latin typeface="Arial"/>
                <a:ea typeface="Arial"/>
                <a:cs typeface="Arial"/>
                <a:sym typeface="Arial"/>
              </a:endParaRPr>
            </a:p>
          </p:txBody>
        </p:sp>
      </p:grpSp>
      <p:grpSp>
        <p:nvGrpSpPr>
          <p:cNvPr id="26" name="Google Shape;243;p31">
            <a:extLst>
              <a:ext uri="{FF2B5EF4-FFF2-40B4-BE49-F238E27FC236}">
                <a16:creationId xmlns:a16="http://schemas.microsoft.com/office/drawing/2014/main" id="{B4C2817A-85FE-F730-7F9D-BB97F5E32F7C}"/>
              </a:ext>
            </a:extLst>
          </p:cNvPr>
          <p:cNvGrpSpPr/>
          <p:nvPr/>
        </p:nvGrpSpPr>
        <p:grpSpPr>
          <a:xfrm>
            <a:off x="74523" y="614117"/>
            <a:ext cx="307148" cy="4456087"/>
            <a:chOff x="601813" y="-600021"/>
            <a:chExt cx="510482" cy="6574883"/>
          </a:xfrm>
        </p:grpSpPr>
        <p:sp>
          <p:nvSpPr>
            <p:cNvPr id="27" name="Google Shape;244;p31">
              <a:extLst>
                <a:ext uri="{FF2B5EF4-FFF2-40B4-BE49-F238E27FC236}">
                  <a16:creationId xmlns:a16="http://schemas.microsoft.com/office/drawing/2014/main" id="{9093100D-83BE-13EC-8155-7527CA70DDD8}"/>
                </a:ext>
              </a:extLst>
            </p:cNvPr>
            <p:cNvSpPr/>
            <p:nvPr/>
          </p:nvSpPr>
          <p:spPr>
            <a:xfrm rot="16200000">
              <a:off x="351140" y="-347396"/>
              <a:ext cx="997769" cy="496423"/>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b="1"/>
            </a:p>
          </p:txBody>
        </p:sp>
        <p:sp>
          <p:nvSpPr>
            <p:cNvPr id="28" name="Google Shape;245;p31">
              <a:extLst>
                <a:ext uri="{FF2B5EF4-FFF2-40B4-BE49-F238E27FC236}">
                  <a16:creationId xmlns:a16="http://schemas.microsoft.com/office/drawing/2014/main" id="{31549252-FE52-7574-C698-0AAB11B78C00}"/>
                </a:ext>
              </a:extLst>
            </p:cNvPr>
            <p:cNvSpPr txBox="1"/>
            <p:nvPr/>
          </p:nvSpPr>
          <p:spPr>
            <a:xfrm rot="16200000">
              <a:off x="320444" y="-313688"/>
              <a:ext cx="1040009" cy="467343"/>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900" b="1" i="0" u="none" strike="noStrike" cap="none" dirty="0">
                  <a:solidFill>
                    <a:schemeClr val="lt1"/>
                  </a:solidFill>
                  <a:latin typeface="Arial"/>
                  <a:ea typeface="Arial"/>
                  <a:cs typeface="Arial"/>
                  <a:sym typeface="Arial"/>
                </a:rPr>
                <a:t>Pre</a:t>
              </a:r>
            </a:p>
            <a:p>
              <a:pPr marL="0" marR="0" lvl="0" indent="0" algn="ctr" rtl="0">
                <a:lnSpc>
                  <a:spcPct val="90000"/>
                </a:lnSpc>
                <a:spcBef>
                  <a:spcPts val="0"/>
                </a:spcBef>
                <a:spcAft>
                  <a:spcPts val="0"/>
                </a:spcAft>
                <a:buClr>
                  <a:srgbClr val="000000"/>
                </a:buClr>
                <a:buSzPts val="2000"/>
                <a:buFont typeface="Arial"/>
                <a:buNone/>
              </a:pPr>
              <a:r>
                <a:rPr lang="en-US" sz="900" b="1" i="0" u="none" strike="noStrike" cap="none" dirty="0">
                  <a:solidFill>
                    <a:schemeClr val="lt1"/>
                  </a:solidFill>
                  <a:latin typeface="Arial"/>
                  <a:ea typeface="Arial"/>
                  <a:cs typeface="Arial"/>
                  <a:sym typeface="Arial"/>
                </a:rPr>
                <a:t>I-LEAD</a:t>
              </a:r>
              <a:endParaRPr sz="900" b="1" dirty="0"/>
            </a:p>
          </p:txBody>
        </p:sp>
        <p:sp>
          <p:nvSpPr>
            <p:cNvPr id="31" name="Google Shape;248;p31">
              <a:extLst>
                <a:ext uri="{FF2B5EF4-FFF2-40B4-BE49-F238E27FC236}">
                  <a16:creationId xmlns:a16="http://schemas.microsoft.com/office/drawing/2014/main" id="{C207C8E5-5CE3-4A7A-87F3-385FF4943ED6}"/>
                </a:ext>
              </a:extLst>
            </p:cNvPr>
            <p:cNvSpPr/>
            <p:nvPr/>
          </p:nvSpPr>
          <p:spPr>
            <a:xfrm rot="16200000">
              <a:off x="-1425719" y="2482369"/>
              <a:ext cx="4564006" cy="508935"/>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b="1"/>
            </a:p>
          </p:txBody>
        </p:sp>
        <p:sp>
          <p:nvSpPr>
            <p:cNvPr id="224" name="Google Shape;249;p31">
              <a:extLst>
                <a:ext uri="{FF2B5EF4-FFF2-40B4-BE49-F238E27FC236}">
                  <a16:creationId xmlns:a16="http://schemas.microsoft.com/office/drawing/2014/main" id="{C0377996-15C6-06B1-0A32-541E5151153A}"/>
                </a:ext>
              </a:extLst>
            </p:cNvPr>
            <p:cNvSpPr txBox="1"/>
            <p:nvPr/>
          </p:nvSpPr>
          <p:spPr>
            <a:xfrm rot="16200000">
              <a:off x="258620" y="2543936"/>
              <a:ext cx="1182959" cy="47025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900" b="1" i="0" u="none" strike="noStrike" cap="none" dirty="0">
                  <a:solidFill>
                    <a:schemeClr val="lt1"/>
                  </a:solidFill>
                  <a:latin typeface="Arial"/>
                  <a:ea typeface="Arial"/>
                  <a:cs typeface="Arial"/>
                  <a:sym typeface="Arial"/>
                </a:rPr>
                <a:t>I-LEAD</a:t>
              </a:r>
              <a:endParaRPr sz="900" b="1" dirty="0"/>
            </a:p>
          </p:txBody>
        </p:sp>
        <p:sp>
          <p:nvSpPr>
            <p:cNvPr id="228" name="Google Shape;252;p31">
              <a:extLst>
                <a:ext uri="{FF2B5EF4-FFF2-40B4-BE49-F238E27FC236}">
                  <a16:creationId xmlns:a16="http://schemas.microsoft.com/office/drawing/2014/main" id="{B4796C79-DF2C-034A-CF2A-1F83C3DC218B}"/>
                </a:ext>
              </a:extLst>
            </p:cNvPr>
            <p:cNvSpPr/>
            <p:nvPr/>
          </p:nvSpPr>
          <p:spPr>
            <a:xfrm rot="16200000">
              <a:off x="410494" y="5273061"/>
              <a:ext cx="900886" cy="502716"/>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b="1"/>
            </a:p>
          </p:txBody>
        </p:sp>
        <p:sp>
          <p:nvSpPr>
            <p:cNvPr id="229" name="Google Shape;253;p31">
              <a:extLst>
                <a:ext uri="{FF2B5EF4-FFF2-40B4-BE49-F238E27FC236}">
                  <a16:creationId xmlns:a16="http://schemas.microsoft.com/office/drawing/2014/main" id="{668FAAB1-6C3A-8591-7D96-56A4405FEA89}"/>
                </a:ext>
              </a:extLst>
            </p:cNvPr>
            <p:cNvSpPr txBox="1"/>
            <p:nvPr/>
          </p:nvSpPr>
          <p:spPr>
            <a:xfrm rot="16200000">
              <a:off x="397262" y="5282951"/>
              <a:ext cx="900883" cy="481855"/>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900" b="1" i="0" u="none" strike="noStrike" cap="none" dirty="0">
                  <a:solidFill>
                    <a:schemeClr val="lt1"/>
                  </a:solidFill>
                  <a:latin typeface="Arial"/>
                  <a:ea typeface="Arial"/>
                  <a:cs typeface="Arial"/>
                  <a:sym typeface="Arial"/>
                </a:rPr>
                <a:t>Post </a:t>
              </a:r>
            </a:p>
            <a:p>
              <a:pPr marL="0" marR="0" lvl="0" indent="0" algn="ctr" rtl="0">
                <a:lnSpc>
                  <a:spcPct val="90000"/>
                </a:lnSpc>
                <a:spcBef>
                  <a:spcPts val="0"/>
                </a:spcBef>
                <a:spcAft>
                  <a:spcPts val="0"/>
                </a:spcAft>
                <a:buClr>
                  <a:srgbClr val="000000"/>
                </a:buClr>
                <a:buSzPts val="2000"/>
                <a:buFont typeface="Arial"/>
                <a:buNone/>
              </a:pPr>
              <a:r>
                <a:rPr lang="en-US" sz="900" b="1" i="0" u="none" strike="noStrike" cap="none" dirty="0">
                  <a:solidFill>
                    <a:schemeClr val="lt1"/>
                  </a:solidFill>
                  <a:latin typeface="Arial"/>
                  <a:ea typeface="Arial"/>
                  <a:cs typeface="Arial"/>
                  <a:sym typeface="Arial"/>
                </a:rPr>
                <a:t>I-LEAD</a:t>
              </a:r>
              <a:endParaRPr sz="900" b="1" dirty="0"/>
            </a:p>
          </p:txBody>
        </p:sp>
      </p:grpSp>
      <p:sp>
        <p:nvSpPr>
          <p:cNvPr id="230" name="Google Shape;246;p31">
            <a:extLst>
              <a:ext uri="{FF2B5EF4-FFF2-40B4-BE49-F238E27FC236}">
                <a16:creationId xmlns:a16="http://schemas.microsoft.com/office/drawing/2014/main" id="{D7A0256A-3744-11E2-787F-5F68D63ABE96}"/>
              </a:ext>
            </a:extLst>
          </p:cNvPr>
          <p:cNvSpPr/>
          <p:nvPr/>
        </p:nvSpPr>
        <p:spPr>
          <a:xfrm rot="5434170">
            <a:off x="108148" y="1244582"/>
            <a:ext cx="225195" cy="168630"/>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46;p31">
            <a:extLst>
              <a:ext uri="{FF2B5EF4-FFF2-40B4-BE49-F238E27FC236}">
                <a16:creationId xmlns:a16="http://schemas.microsoft.com/office/drawing/2014/main" id="{CC9366C1-58E8-8676-49A1-D7150B3DFF31}"/>
              </a:ext>
            </a:extLst>
          </p:cNvPr>
          <p:cNvSpPr/>
          <p:nvPr/>
        </p:nvSpPr>
        <p:spPr>
          <a:xfrm rot="5434170">
            <a:off x="111452" y="4328375"/>
            <a:ext cx="225195" cy="168630"/>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39134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E0704F-9C20-F126-FB62-C4E352D9B260}"/>
              </a:ext>
            </a:extLst>
          </p:cNvPr>
          <p:cNvSpPr>
            <a:spLocks noGrp="1"/>
          </p:cNvSpPr>
          <p:nvPr>
            <p:ph type="title" idx="4294967295"/>
          </p:nvPr>
        </p:nvSpPr>
        <p:spPr>
          <a:xfrm>
            <a:off x="547662" y="313756"/>
            <a:ext cx="7562850" cy="1169987"/>
          </a:xfrm>
        </p:spPr>
        <p:txBody>
          <a:bodyPr>
            <a:normAutofit/>
          </a:bodyPr>
          <a:lstStyle/>
          <a:p>
            <a:r>
              <a:rPr lang="en" sz="2800" dirty="0"/>
              <a:t>Day One – Wrap up</a:t>
            </a:r>
            <a:endParaRPr lang="en-US" sz="2800" dirty="0"/>
          </a:p>
        </p:txBody>
      </p:sp>
      <p:sp>
        <p:nvSpPr>
          <p:cNvPr id="5" name="Content Placeholder 4">
            <a:extLst>
              <a:ext uri="{FF2B5EF4-FFF2-40B4-BE49-F238E27FC236}">
                <a16:creationId xmlns:a16="http://schemas.microsoft.com/office/drawing/2014/main" id="{362A3376-B0FB-6FAD-9ADF-0F239E0FF4F8}"/>
              </a:ext>
            </a:extLst>
          </p:cNvPr>
          <p:cNvSpPr>
            <a:spLocks noGrp="1"/>
          </p:cNvSpPr>
          <p:nvPr>
            <p:ph idx="4294967295"/>
          </p:nvPr>
        </p:nvSpPr>
        <p:spPr>
          <a:xfrm>
            <a:off x="547662" y="1674243"/>
            <a:ext cx="7562850" cy="2752725"/>
          </a:xfrm>
        </p:spPr>
        <p:txBody>
          <a:bodyPr/>
          <a:lstStyle/>
          <a:p>
            <a:pPr>
              <a:spcBef>
                <a:spcPts val="800"/>
              </a:spcBef>
              <a:buSzPts val="2000"/>
            </a:pPr>
            <a:r>
              <a:rPr lang="en-US" sz="1400" dirty="0">
                <a:latin typeface="+mj-lt"/>
                <a:ea typeface="Calibri"/>
              </a:rPr>
              <a:t>Q and A on any of the sessions today</a:t>
            </a:r>
            <a:br>
              <a:rPr lang="en-US" sz="1400" dirty="0">
                <a:latin typeface="+mj-lt"/>
                <a:ea typeface="Calibri"/>
              </a:rPr>
            </a:br>
            <a:endParaRPr lang="en-US" sz="1400" dirty="0">
              <a:latin typeface="+mj-lt"/>
              <a:ea typeface="Calibri"/>
            </a:endParaRPr>
          </a:p>
          <a:p>
            <a:pPr>
              <a:spcBef>
                <a:spcPts val="800"/>
              </a:spcBef>
              <a:buSzPts val="2000"/>
            </a:pPr>
            <a:r>
              <a:rPr lang="en-US" sz="1400" dirty="0">
                <a:latin typeface="+mj-lt"/>
                <a:ea typeface="Calibri"/>
              </a:rPr>
              <a:t>What to expect on Day Two </a:t>
            </a:r>
          </a:p>
          <a:p>
            <a:pPr>
              <a:spcBef>
                <a:spcPts val="800"/>
              </a:spcBef>
              <a:buSzPts val="2000"/>
            </a:pPr>
            <a:endParaRPr lang="en-US" sz="1400" dirty="0">
              <a:latin typeface="+mj-lt"/>
              <a:ea typeface="Calibri"/>
            </a:endParaRPr>
          </a:p>
          <a:p>
            <a:pPr>
              <a:spcBef>
                <a:spcPts val="800"/>
              </a:spcBef>
              <a:buSzPts val="2000"/>
            </a:pPr>
            <a:r>
              <a:rPr lang="en-US" sz="1400" dirty="0">
                <a:latin typeface="+mj-lt"/>
                <a:ea typeface="Calibri"/>
              </a:rPr>
              <a:t>Day One reflections:</a:t>
            </a:r>
          </a:p>
          <a:p>
            <a:pPr lvl="1">
              <a:spcBef>
                <a:spcPts val="800"/>
              </a:spcBef>
              <a:buSzPts val="2000"/>
            </a:pPr>
            <a:r>
              <a:rPr lang="en-US" sz="1400" dirty="0">
                <a:latin typeface="+mj-lt"/>
                <a:ea typeface="Calibri"/>
              </a:rPr>
              <a:t>What did you expect ?</a:t>
            </a:r>
          </a:p>
          <a:p>
            <a:pPr lvl="1">
              <a:spcBef>
                <a:spcPts val="800"/>
              </a:spcBef>
              <a:buSzPts val="2000"/>
            </a:pPr>
            <a:r>
              <a:rPr lang="en-US" sz="1400" dirty="0">
                <a:latin typeface="+mj-lt"/>
                <a:ea typeface="Calibri"/>
              </a:rPr>
              <a:t>Did this meet those expectations?</a:t>
            </a:r>
          </a:p>
          <a:p>
            <a:pPr lvl="1">
              <a:spcBef>
                <a:spcPts val="800"/>
              </a:spcBef>
              <a:buSzPts val="2000"/>
            </a:pPr>
            <a:r>
              <a:rPr lang="en-US" sz="1400" dirty="0">
                <a:latin typeface="+mj-lt"/>
                <a:ea typeface="Calibri"/>
              </a:rPr>
              <a:t>What can we do differently? </a:t>
            </a:r>
          </a:p>
        </p:txBody>
      </p:sp>
    </p:spTree>
    <p:extLst>
      <p:ext uri="{BB962C8B-B14F-4D97-AF65-F5344CB8AC3E}">
        <p14:creationId xmlns:p14="http://schemas.microsoft.com/office/powerpoint/2010/main" val="14124532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9"/>
          <p:cNvSpPr txBox="1">
            <a:spLocks noGrp="1"/>
          </p:cNvSpPr>
          <p:nvPr>
            <p:ph type="ctrTitle" idx="4294967295"/>
          </p:nvPr>
        </p:nvSpPr>
        <p:spPr>
          <a:xfrm>
            <a:off x="376518" y="1962150"/>
            <a:ext cx="3655732" cy="1738313"/>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2100"/>
              <a:buFont typeface="Calibri"/>
              <a:buNone/>
            </a:pPr>
            <a:r>
              <a:rPr lang="en-US" sz="3200" b="1" dirty="0">
                <a:latin typeface="Arial"/>
                <a:ea typeface="Arial"/>
                <a:cs typeface="Arial"/>
                <a:sym typeface="Arial"/>
              </a:rPr>
              <a:t>GROUP PHOTO</a:t>
            </a:r>
            <a:endParaRPr sz="3200" dirty="0">
              <a:latin typeface="Arial"/>
              <a:ea typeface="Arial"/>
              <a:cs typeface="Arial"/>
              <a:sym typeface="Arial"/>
            </a:endParaRPr>
          </a:p>
        </p:txBody>
      </p:sp>
      <p:pic>
        <p:nvPicPr>
          <p:cNvPr id="760" name="Google Shape;760;p9" descr="Close-up of a camera lens"/>
          <p:cNvPicPr preferRelativeResize="0"/>
          <p:nvPr/>
        </p:nvPicPr>
        <p:blipFill rotWithShape="1">
          <a:blip r:embed="rId3"/>
          <a:srcRect l="29809" r="29809"/>
          <a:stretch/>
        </p:blipFill>
        <p:spPr>
          <a:xfrm>
            <a:off x="5228403" y="0"/>
            <a:ext cx="3924092" cy="5143500"/>
          </a:xfrm>
          <a:prstGeom prst="rect">
            <a:avLst/>
          </a:prstGeom>
          <a:noFill/>
          <a:ln>
            <a:noFill/>
          </a:ln>
        </p:spPr>
      </p:pic>
      <p:pic>
        <p:nvPicPr>
          <p:cNvPr id="2" name="Picture 1">
            <a:extLst>
              <a:ext uri="{FF2B5EF4-FFF2-40B4-BE49-F238E27FC236}">
                <a16:creationId xmlns:a16="http://schemas.microsoft.com/office/drawing/2014/main" id="{5A816B4B-E6A1-7A77-5A4D-586BCF0F591C}"/>
              </a:ext>
            </a:extLst>
          </p:cNvPr>
          <p:cNvPicPr>
            <a:picLocks noChangeAspect="1"/>
          </p:cNvPicPr>
          <p:nvPr/>
        </p:nvPicPr>
        <p:blipFill>
          <a:blip r:embed="rId4"/>
          <a:stretch>
            <a:fillRect/>
          </a:stretch>
        </p:blipFill>
        <p:spPr>
          <a:xfrm>
            <a:off x="37925" y="0"/>
            <a:ext cx="1585097" cy="548688"/>
          </a:xfrm>
          <a:prstGeom prst="rect">
            <a:avLst/>
          </a:prstGeom>
        </p:spPr>
      </p:pic>
    </p:spTree>
    <p:extLst>
      <p:ext uri="{BB962C8B-B14F-4D97-AF65-F5344CB8AC3E}">
        <p14:creationId xmlns:p14="http://schemas.microsoft.com/office/powerpoint/2010/main" val="26592466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2" name="Title 1">
            <a:extLst>
              <a:ext uri="{FF2B5EF4-FFF2-40B4-BE49-F238E27FC236}">
                <a16:creationId xmlns:a16="http://schemas.microsoft.com/office/drawing/2014/main" id="{560F6A1D-D6C2-6689-9012-4BA363B203CC}"/>
              </a:ext>
            </a:extLst>
          </p:cNvPr>
          <p:cNvSpPr>
            <a:spLocks noGrp="1"/>
          </p:cNvSpPr>
          <p:nvPr>
            <p:ph type="title" idx="4294967295"/>
          </p:nvPr>
        </p:nvSpPr>
        <p:spPr>
          <a:xfrm>
            <a:off x="0" y="169863"/>
            <a:ext cx="7316788" cy="1171575"/>
          </a:xfrm>
        </p:spPr>
        <p:txBody>
          <a:bodyPr>
            <a:normAutofit fontScale="90000"/>
          </a:bodyPr>
          <a:lstStyle/>
          <a:p>
            <a:pPr lvl="0">
              <a:lnSpc>
                <a:spcPct val="100000"/>
              </a:lnSpc>
              <a:spcBef>
                <a:spcPts val="0"/>
              </a:spcBef>
            </a:pPr>
            <a:r>
              <a:rPr lang="en-US" sz="2700" dirty="0">
                <a:ea typeface="Helvetica Neue"/>
                <a:sym typeface="Helvetica Neue"/>
              </a:rPr>
              <a:t>Acknowledgement: Global Informatics-Savvy </a:t>
            </a:r>
            <a:br>
              <a:rPr lang="en-US" sz="400" dirty="0"/>
            </a:br>
            <a:r>
              <a:rPr lang="en-US" sz="2700" dirty="0">
                <a:ea typeface="Helvetica Neue"/>
                <a:sym typeface="Helvetica Neue"/>
              </a:rPr>
              <a:t>Community of Practice*</a:t>
            </a:r>
            <a:br>
              <a:rPr lang="en-US" sz="3200" b="1" dirty="0">
                <a:solidFill>
                  <a:srgbClr val="002060"/>
                </a:solidFill>
                <a:latin typeface="Arial"/>
                <a:ea typeface="Arial"/>
                <a:cs typeface="Arial"/>
                <a:sym typeface="Arial"/>
              </a:rPr>
            </a:br>
            <a:endParaRPr lang="en-US" dirty="0"/>
          </a:p>
        </p:txBody>
      </p:sp>
      <p:sp>
        <p:nvSpPr>
          <p:cNvPr id="1208" name="Google Shape;1208;g2fd5af0ed0b_1_581"/>
          <p:cNvSpPr txBox="1">
            <a:spLocks noGrp="1"/>
          </p:cNvSpPr>
          <p:nvPr>
            <p:ph idx="4294967295"/>
          </p:nvPr>
        </p:nvSpPr>
        <p:spPr>
          <a:xfrm>
            <a:off x="2802309" y="1492250"/>
            <a:ext cx="6341691" cy="2751138"/>
          </a:xfrm>
          <a:prstGeom prst="rect">
            <a:avLst/>
          </a:prstGeom>
          <a:noFill/>
          <a:ln>
            <a:noFill/>
          </a:ln>
        </p:spPr>
        <p:txBody>
          <a:bodyPr spcFirstLastPara="1" wrap="square" lIns="0" tIns="0" rIns="0" bIns="0" anchor="ctr" anchorCtr="0">
            <a:noAutofit/>
          </a:bodyPr>
          <a:lstStyle/>
          <a:p>
            <a:pPr marL="177800" lvl="0" indent="-158750" algn="l" rtl="0">
              <a:lnSpc>
                <a:spcPct val="90000"/>
              </a:lnSpc>
              <a:spcBef>
                <a:spcPts val="200"/>
              </a:spcBef>
              <a:spcAft>
                <a:spcPts val="0"/>
              </a:spcAft>
              <a:buSzPct val="95000"/>
              <a:buChar char="•"/>
            </a:pPr>
            <a:r>
              <a:rPr lang="en" sz="1100" dirty="0">
                <a:ea typeface="Helvetica Neue"/>
                <a:sym typeface="Helvetica Neue"/>
              </a:rPr>
              <a:t>Ed Baker</a:t>
            </a:r>
            <a:endParaRPr sz="1800" dirty="0"/>
          </a:p>
          <a:p>
            <a:pPr marL="177800" lvl="0" indent="-158750" algn="l" rtl="0">
              <a:lnSpc>
                <a:spcPct val="90000"/>
              </a:lnSpc>
              <a:spcBef>
                <a:spcPts val="200"/>
              </a:spcBef>
              <a:spcAft>
                <a:spcPts val="0"/>
              </a:spcAft>
              <a:buSzPct val="95000"/>
              <a:buChar char="•"/>
            </a:pPr>
            <a:r>
              <a:rPr lang="en" sz="1100" dirty="0">
                <a:ea typeface="Helvetica Neue"/>
                <a:sym typeface="Helvetica Neue"/>
              </a:rPr>
              <a:t>Paul Biondich</a:t>
            </a:r>
            <a:endParaRPr sz="1100" dirty="0">
              <a:ea typeface="Helvetica Neue"/>
              <a:sym typeface="Helvetica Neue"/>
            </a:endParaRPr>
          </a:p>
          <a:p>
            <a:pPr marL="177800" lvl="0" indent="-158750" algn="l" rtl="0">
              <a:lnSpc>
                <a:spcPct val="90000"/>
              </a:lnSpc>
              <a:spcBef>
                <a:spcPts val="200"/>
              </a:spcBef>
              <a:spcAft>
                <a:spcPts val="0"/>
              </a:spcAft>
              <a:buSzPct val="95000"/>
              <a:buChar char="•"/>
            </a:pPr>
            <a:r>
              <a:rPr lang="en" sz="1100" dirty="0">
                <a:ea typeface="Helvetica Neue"/>
                <a:sym typeface="Helvetica Neue"/>
              </a:rPr>
              <a:t>Wendy Blumenthal</a:t>
            </a:r>
            <a:endParaRPr sz="1800" dirty="0"/>
          </a:p>
          <a:p>
            <a:pPr marL="177800" lvl="0" indent="-158750" algn="l" rtl="0">
              <a:lnSpc>
                <a:spcPct val="90000"/>
              </a:lnSpc>
              <a:spcBef>
                <a:spcPts val="200"/>
              </a:spcBef>
              <a:spcAft>
                <a:spcPts val="0"/>
              </a:spcAft>
              <a:buSzPct val="95000"/>
              <a:buChar char="•"/>
            </a:pPr>
            <a:r>
              <a:rPr lang="en" sz="1100" dirty="0">
                <a:ea typeface="Helvetica Neue"/>
                <a:sym typeface="Helvetica Neue"/>
              </a:rPr>
              <a:t>Bill Brand</a:t>
            </a:r>
            <a:endParaRPr sz="1800" dirty="0"/>
          </a:p>
          <a:p>
            <a:pPr marL="177800" lvl="0" indent="-158750" algn="l" rtl="0">
              <a:lnSpc>
                <a:spcPct val="90000"/>
              </a:lnSpc>
              <a:spcBef>
                <a:spcPts val="200"/>
              </a:spcBef>
              <a:spcAft>
                <a:spcPts val="0"/>
              </a:spcAft>
              <a:buSzPct val="95000"/>
              <a:buChar char="•"/>
            </a:pPr>
            <a:r>
              <a:rPr lang="en" sz="1100" dirty="0">
                <a:ea typeface="Helvetica Neue"/>
                <a:sym typeface="Helvetica Neue"/>
              </a:rPr>
              <a:t>Kelley Chester </a:t>
            </a:r>
            <a:endParaRPr sz="1800" dirty="0"/>
          </a:p>
          <a:p>
            <a:pPr marL="177800" lvl="0" indent="-158750" algn="l" rtl="0">
              <a:lnSpc>
                <a:spcPct val="90000"/>
              </a:lnSpc>
              <a:spcBef>
                <a:spcPts val="200"/>
              </a:spcBef>
              <a:spcAft>
                <a:spcPts val="0"/>
              </a:spcAft>
              <a:buSzPct val="95000"/>
              <a:buChar char="•"/>
            </a:pPr>
            <a:r>
              <a:rPr lang="en" sz="1100" dirty="0">
                <a:ea typeface="Helvetica Neue"/>
                <a:sym typeface="Helvetica Neue"/>
              </a:rPr>
              <a:t>Nicolas De Kerorguen</a:t>
            </a:r>
            <a:endParaRPr sz="1800" dirty="0"/>
          </a:p>
          <a:p>
            <a:pPr marL="177800" lvl="0" indent="-158750" algn="l" rtl="0">
              <a:lnSpc>
                <a:spcPct val="90000"/>
              </a:lnSpc>
              <a:spcBef>
                <a:spcPts val="200"/>
              </a:spcBef>
              <a:spcAft>
                <a:spcPts val="0"/>
              </a:spcAft>
              <a:buSzPct val="95000"/>
              <a:buChar char="•"/>
            </a:pPr>
            <a:r>
              <a:rPr lang="en" sz="1100" dirty="0">
                <a:ea typeface="Helvetica Neue"/>
                <a:sym typeface="Helvetica Neue"/>
              </a:rPr>
              <a:t>Cameron England</a:t>
            </a:r>
            <a:endParaRPr sz="1800" dirty="0"/>
          </a:p>
          <a:p>
            <a:pPr marL="177800" lvl="0" indent="-158750" algn="l" rtl="0">
              <a:lnSpc>
                <a:spcPct val="90000"/>
              </a:lnSpc>
              <a:spcBef>
                <a:spcPts val="200"/>
              </a:spcBef>
              <a:spcAft>
                <a:spcPts val="0"/>
              </a:spcAft>
              <a:buSzPct val="95000"/>
              <a:buChar char="•"/>
            </a:pPr>
            <a:r>
              <a:rPr lang="en" sz="1100" dirty="0">
                <a:ea typeface="Helvetica Neue"/>
                <a:sym typeface="Helvetica Neue"/>
              </a:rPr>
              <a:t>Jennifer Fritz </a:t>
            </a:r>
            <a:endParaRPr sz="1800" dirty="0"/>
          </a:p>
          <a:p>
            <a:pPr marL="177800" lvl="0" indent="-158750" algn="l" rtl="0">
              <a:lnSpc>
                <a:spcPct val="90000"/>
              </a:lnSpc>
              <a:spcBef>
                <a:spcPts val="200"/>
              </a:spcBef>
              <a:spcAft>
                <a:spcPts val="0"/>
              </a:spcAft>
              <a:buSzPct val="95000"/>
              <a:buChar char="•"/>
            </a:pPr>
            <a:r>
              <a:rPr lang="en" sz="1100" dirty="0">
                <a:ea typeface="Helvetica Neue"/>
                <a:sym typeface="Helvetica Neue"/>
              </a:rPr>
              <a:t>Jeneice George</a:t>
            </a:r>
            <a:endParaRPr sz="1800" dirty="0"/>
          </a:p>
          <a:p>
            <a:pPr marL="177800" lvl="0" indent="-158750" algn="l" rtl="0">
              <a:lnSpc>
                <a:spcPct val="90000"/>
              </a:lnSpc>
              <a:spcBef>
                <a:spcPts val="200"/>
              </a:spcBef>
              <a:spcAft>
                <a:spcPts val="0"/>
              </a:spcAft>
              <a:buSzPct val="95000"/>
              <a:buChar char="•"/>
            </a:pPr>
            <a:r>
              <a:rPr lang="en" sz="1100" dirty="0">
                <a:ea typeface="Helvetica Neue"/>
                <a:sym typeface="Helvetica Neue"/>
              </a:rPr>
              <a:t>Kari Guida</a:t>
            </a:r>
            <a:endParaRPr sz="1800" dirty="0"/>
          </a:p>
          <a:p>
            <a:pPr marL="177800" lvl="0" indent="-158750" algn="l" rtl="0">
              <a:lnSpc>
                <a:spcPct val="90000"/>
              </a:lnSpc>
              <a:spcBef>
                <a:spcPts val="200"/>
              </a:spcBef>
              <a:spcAft>
                <a:spcPts val="0"/>
              </a:spcAft>
              <a:buSzPct val="95000"/>
              <a:buChar char="•"/>
            </a:pPr>
            <a:r>
              <a:rPr lang="en" sz="1100" dirty="0">
                <a:ea typeface="Helvetica Neue"/>
                <a:sym typeface="Helvetica Neue"/>
              </a:rPr>
              <a:t>Rebecca Johnson </a:t>
            </a:r>
            <a:endParaRPr sz="1800" dirty="0"/>
          </a:p>
          <a:p>
            <a:pPr marL="177800" lvl="0" indent="-158750" algn="l" rtl="0">
              <a:lnSpc>
                <a:spcPct val="90000"/>
              </a:lnSpc>
              <a:spcBef>
                <a:spcPts val="200"/>
              </a:spcBef>
              <a:spcAft>
                <a:spcPts val="0"/>
              </a:spcAft>
              <a:buSzPct val="95000"/>
              <a:buChar char="•"/>
            </a:pPr>
            <a:r>
              <a:rPr lang="en" sz="1100" dirty="0">
                <a:ea typeface="Helvetica Neue"/>
                <a:sym typeface="Helvetica Neue"/>
              </a:rPr>
              <a:t>James Kariuki</a:t>
            </a:r>
            <a:endParaRPr sz="1800" dirty="0"/>
          </a:p>
          <a:p>
            <a:pPr marL="177800" lvl="0" indent="-158750" algn="l" rtl="0">
              <a:lnSpc>
                <a:spcPct val="90000"/>
              </a:lnSpc>
              <a:spcBef>
                <a:spcPts val="200"/>
              </a:spcBef>
              <a:spcAft>
                <a:spcPts val="0"/>
              </a:spcAft>
              <a:buSzPct val="95000"/>
              <a:buChar char="•"/>
            </a:pPr>
            <a:r>
              <a:rPr lang="en" sz="1100" dirty="0">
                <a:ea typeface="Helvetica Neue"/>
                <a:sym typeface="Helvetica Neue"/>
              </a:rPr>
              <a:t>Bryant Karras</a:t>
            </a:r>
            <a:endParaRPr sz="1800" dirty="0"/>
          </a:p>
          <a:p>
            <a:pPr marL="177800" lvl="0" indent="-158750" algn="l" rtl="0">
              <a:lnSpc>
                <a:spcPct val="90000"/>
              </a:lnSpc>
              <a:spcBef>
                <a:spcPts val="200"/>
              </a:spcBef>
              <a:spcAft>
                <a:spcPts val="0"/>
              </a:spcAft>
              <a:buSzPct val="95000"/>
              <a:buChar char="•"/>
            </a:pPr>
            <a:r>
              <a:rPr lang="en" sz="1100" dirty="0">
                <a:ea typeface="Helvetica Neue"/>
                <a:sym typeface="Helvetica Neue"/>
              </a:rPr>
              <a:t>Ramesh Krishnamurthy</a:t>
            </a:r>
            <a:endParaRPr sz="1800" dirty="0"/>
          </a:p>
          <a:p>
            <a:pPr marL="177800" lvl="0" indent="-158750" algn="l" rtl="0">
              <a:lnSpc>
                <a:spcPct val="90000"/>
              </a:lnSpc>
              <a:spcBef>
                <a:spcPts val="200"/>
              </a:spcBef>
              <a:spcAft>
                <a:spcPts val="0"/>
              </a:spcAft>
              <a:buSzPct val="95000"/>
              <a:buChar char="•"/>
            </a:pPr>
            <a:r>
              <a:rPr lang="en" sz="1100" dirty="0">
                <a:ea typeface="Helvetica Neue"/>
                <a:sym typeface="Helvetica Neue"/>
              </a:rPr>
              <a:t>Judith A. Lipshutz</a:t>
            </a:r>
            <a:endParaRPr sz="1100" dirty="0">
              <a:ea typeface="Helvetica Neue"/>
              <a:sym typeface="Helvetica Neue"/>
            </a:endParaRPr>
          </a:p>
          <a:p>
            <a:pPr marL="177800" lvl="0" indent="-158750" algn="l" rtl="0">
              <a:lnSpc>
                <a:spcPct val="90000"/>
              </a:lnSpc>
              <a:spcBef>
                <a:spcPts val="200"/>
              </a:spcBef>
              <a:spcAft>
                <a:spcPts val="0"/>
              </a:spcAft>
              <a:buSzPct val="95000"/>
              <a:buChar char="•"/>
            </a:pPr>
            <a:r>
              <a:rPr lang="en" sz="1100" dirty="0">
                <a:ea typeface="Helvetica Neue"/>
                <a:sym typeface="Helvetica Neue"/>
              </a:rPr>
              <a:t>Marty LaVenture</a:t>
            </a:r>
            <a:endParaRPr sz="1100" dirty="0">
              <a:ea typeface="Helvetica Neue"/>
              <a:sym typeface="Helvetica Neue"/>
            </a:endParaRPr>
          </a:p>
          <a:p>
            <a:pPr marL="177800" lvl="0" indent="-63500" algn="l" rtl="0">
              <a:lnSpc>
                <a:spcPct val="90000"/>
              </a:lnSpc>
              <a:spcBef>
                <a:spcPts val="200"/>
              </a:spcBef>
              <a:spcAft>
                <a:spcPts val="0"/>
              </a:spcAft>
              <a:buClr>
                <a:srgbClr val="FFD579"/>
              </a:buClr>
              <a:buSzPts val="1800"/>
              <a:buNone/>
            </a:pPr>
            <a:endParaRPr sz="1200" dirty="0">
              <a:ea typeface="Helvetica Neue"/>
              <a:sym typeface="Helvetica Neue"/>
            </a:endParaRPr>
          </a:p>
          <a:p>
            <a:pPr marL="177800" lvl="0" indent="-63500" algn="l" rtl="0">
              <a:lnSpc>
                <a:spcPct val="90000"/>
              </a:lnSpc>
              <a:spcBef>
                <a:spcPts val="200"/>
              </a:spcBef>
              <a:spcAft>
                <a:spcPts val="0"/>
              </a:spcAft>
              <a:buClr>
                <a:srgbClr val="FFD579"/>
              </a:buClr>
              <a:buSzPts val="1800"/>
              <a:buNone/>
            </a:pPr>
            <a:endParaRPr sz="1200" dirty="0">
              <a:latin typeface="Helvetica Neue"/>
              <a:ea typeface="Helvetica Neue"/>
              <a:cs typeface="Helvetica Neue"/>
              <a:sym typeface="Helvetica Neue"/>
            </a:endParaRPr>
          </a:p>
        </p:txBody>
      </p:sp>
      <p:sp>
        <p:nvSpPr>
          <p:cNvPr id="1209" name="Google Shape;1209;g2fd5af0ed0b_1_581"/>
          <p:cNvSpPr/>
          <p:nvPr/>
        </p:nvSpPr>
        <p:spPr>
          <a:xfrm>
            <a:off x="2230618" y="-400794"/>
            <a:ext cx="2857500" cy="3999600"/>
          </a:xfrm>
          <a:prstGeom prst="rect">
            <a:avLst/>
          </a:prstGeom>
          <a:noFill/>
          <a:ln>
            <a:noFill/>
          </a:ln>
        </p:spPr>
        <p:txBody>
          <a:bodyPr spcFirstLastPara="1" wrap="square" lIns="0" tIns="0" rIns="0" bIns="0" anchor="t" anchorCtr="0">
            <a:noAutofit/>
          </a:bodyPr>
          <a:lstStyle/>
          <a:p>
            <a:pPr marL="165100" marR="0" lvl="0" indent="-165100" algn="l" rtl="0">
              <a:lnSpc>
                <a:spcPct val="100000"/>
              </a:lnSpc>
              <a:spcBef>
                <a:spcPts val="0"/>
              </a:spcBef>
              <a:spcAft>
                <a:spcPts val="0"/>
              </a:spcAft>
              <a:buClr>
                <a:schemeClr val="dk1"/>
              </a:buClr>
              <a:buSzPts val="1500"/>
              <a:buFont typeface="Noto Sans Symbols"/>
              <a:buNone/>
            </a:pPr>
            <a:endParaRPr sz="1500" b="1" i="0" u="none" strike="noStrike" cap="none" dirty="0">
              <a:solidFill>
                <a:srgbClr val="FFFF99"/>
              </a:solidFill>
              <a:latin typeface="Arial"/>
              <a:ea typeface="Arial"/>
              <a:cs typeface="Arial"/>
              <a:sym typeface="Arial"/>
            </a:endParaRPr>
          </a:p>
          <a:p>
            <a:pPr marL="165100" marR="0" lvl="0" indent="-38100" algn="l" rtl="0">
              <a:lnSpc>
                <a:spcPct val="95000"/>
              </a:lnSpc>
              <a:spcBef>
                <a:spcPts val="300"/>
              </a:spcBef>
              <a:spcAft>
                <a:spcPts val="0"/>
              </a:spcAft>
              <a:buClr>
                <a:srgbClr val="FFFF99"/>
              </a:buClr>
              <a:buSzPts val="1900"/>
              <a:buFont typeface="Noto Sans Symbols"/>
              <a:buNone/>
            </a:pPr>
            <a:endParaRPr sz="1900" b="1" i="0" u="none" strike="noStrike" cap="none" dirty="0">
              <a:solidFill>
                <a:srgbClr val="1F497D"/>
              </a:solidFill>
              <a:latin typeface="Arial"/>
              <a:ea typeface="Arial"/>
              <a:cs typeface="Arial"/>
              <a:sym typeface="Arial"/>
            </a:endParaRPr>
          </a:p>
          <a:p>
            <a:pPr marL="165100" marR="0" lvl="0" indent="-38100" algn="l" rtl="0">
              <a:lnSpc>
                <a:spcPct val="100000"/>
              </a:lnSpc>
              <a:spcBef>
                <a:spcPts val="900"/>
              </a:spcBef>
              <a:spcAft>
                <a:spcPts val="0"/>
              </a:spcAft>
              <a:buClr>
                <a:srgbClr val="FFFF99"/>
              </a:buClr>
              <a:buSzPts val="1900"/>
              <a:buFont typeface="Noto Sans Symbols"/>
              <a:buNone/>
            </a:pPr>
            <a:endParaRPr sz="1900" b="1" i="0" u="none" strike="noStrike" cap="none" dirty="0">
              <a:solidFill>
                <a:srgbClr val="000000"/>
              </a:solidFill>
              <a:latin typeface="Arial"/>
              <a:ea typeface="Arial"/>
              <a:cs typeface="Arial"/>
              <a:sym typeface="Arial"/>
            </a:endParaRPr>
          </a:p>
        </p:txBody>
      </p:sp>
      <p:sp>
        <p:nvSpPr>
          <p:cNvPr id="1210" name="Google Shape;1210;g2fd5af0ed0b_1_581"/>
          <p:cNvSpPr/>
          <p:nvPr/>
        </p:nvSpPr>
        <p:spPr>
          <a:xfrm>
            <a:off x="5439492" y="513696"/>
            <a:ext cx="2857500" cy="3999600"/>
          </a:xfrm>
          <a:prstGeom prst="rect">
            <a:avLst/>
          </a:prstGeom>
          <a:noFill/>
          <a:ln>
            <a:noFill/>
          </a:ln>
        </p:spPr>
        <p:txBody>
          <a:bodyPr spcFirstLastPara="1" wrap="square" lIns="0" tIns="0" rIns="0" bIns="0" anchor="t" anchorCtr="0">
            <a:noAutofit/>
          </a:bodyPr>
          <a:lstStyle/>
          <a:p>
            <a:pPr marL="558800" marR="0" lvl="1" indent="-215900" algn="l" rtl="0">
              <a:lnSpc>
                <a:spcPct val="85000"/>
              </a:lnSpc>
              <a:spcBef>
                <a:spcPts val="0"/>
              </a:spcBef>
              <a:spcAft>
                <a:spcPts val="0"/>
              </a:spcAft>
              <a:buClr>
                <a:srgbClr val="FFFF99"/>
              </a:buClr>
              <a:buSzPts val="1500"/>
              <a:buFont typeface="Noto Sans Symbols"/>
              <a:buNone/>
            </a:pPr>
            <a:endParaRPr sz="1500" b="0" i="0" u="none" strike="noStrike" cap="none" dirty="0">
              <a:solidFill>
                <a:srgbClr val="1F497D"/>
              </a:solidFill>
              <a:latin typeface="Arial"/>
              <a:ea typeface="Arial"/>
              <a:cs typeface="Arial"/>
              <a:sym typeface="Arial"/>
            </a:endParaRPr>
          </a:p>
        </p:txBody>
      </p:sp>
      <p:sp>
        <p:nvSpPr>
          <p:cNvPr id="1211" name="Google Shape;1211;g2fd5af0ed0b_1_581"/>
          <p:cNvSpPr txBox="1"/>
          <p:nvPr/>
        </p:nvSpPr>
        <p:spPr>
          <a:xfrm>
            <a:off x="6820485" y="1218604"/>
            <a:ext cx="1792500" cy="3025500"/>
          </a:xfrm>
          <a:prstGeom prst="rect">
            <a:avLst/>
          </a:prstGeom>
          <a:noFill/>
          <a:ln>
            <a:noFill/>
          </a:ln>
        </p:spPr>
        <p:txBody>
          <a:bodyPr spcFirstLastPara="1" wrap="square" lIns="0" tIns="0" rIns="0" bIns="0" anchor="ctr" anchorCtr="0">
            <a:noAutofit/>
          </a:bodyPr>
          <a:lstStyle/>
          <a:p>
            <a:pPr marL="203200" marR="0" lvl="0" indent="-177800" algn="l" rtl="0">
              <a:lnSpc>
                <a:spcPct val="100000"/>
              </a:lnSpc>
              <a:spcBef>
                <a:spcPts val="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Jan MacGregor</a:t>
            </a:r>
            <a:endParaRPr sz="1100" dirty="0">
              <a:solidFill>
                <a:schemeClr val="dk1"/>
              </a:solidFill>
              <a:latin typeface="Arial" panose="020B0604020202020204" pitchFamily="34" charset="0"/>
              <a:cs typeface="Arial" panose="020B0604020202020204" pitchFamily="34" charset="0"/>
            </a:endParaRPr>
          </a:p>
          <a:p>
            <a:pPr marL="203200" marR="0" lvl="0" indent="-17780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Phiona Marongwe</a:t>
            </a:r>
            <a:endParaRPr sz="1100" dirty="0">
              <a:solidFill>
                <a:schemeClr val="dk1"/>
              </a:solidFill>
              <a:latin typeface="Arial" panose="020B0604020202020204" pitchFamily="34" charset="0"/>
              <a:cs typeface="Arial" panose="020B0604020202020204" pitchFamily="34" charset="0"/>
            </a:endParaRPr>
          </a:p>
          <a:p>
            <a:pPr marL="203200" marR="0" lvl="0" indent="-17780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Lisa Murie</a:t>
            </a:r>
            <a:endParaRPr sz="1100" dirty="0">
              <a:solidFill>
                <a:schemeClr val="dk1"/>
              </a:solidFill>
              <a:latin typeface="Arial" panose="020B0604020202020204" pitchFamily="34" charset="0"/>
              <a:cs typeface="Arial" panose="020B0604020202020204" pitchFamily="34" charset="0"/>
            </a:endParaRPr>
          </a:p>
          <a:p>
            <a:pPr marL="203200" marR="0" lvl="0" indent="-17780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Manish Kumar</a:t>
            </a:r>
            <a:endParaRPr sz="1100" dirty="0">
              <a:solidFill>
                <a:schemeClr val="dk1"/>
              </a:solidFill>
              <a:latin typeface="Arial" panose="020B0604020202020204" pitchFamily="34" charset="0"/>
              <a:cs typeface="Arial" panose="020B0604020202020204" pitchFamily="34" charset="0"/>
            </a:endParaRPr>
          </a:p>
          <a:p>
            <a:pPr marL="203200" marR="0" lvl="0" indent="-17780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Neranga Liyanaarachchige </a:t>
            </a:r>
            <a:endParaRPr sz="1100" dirty="0">
              <a:solidFill>
                <a:schemeClr val="dk1"/>
              </a:solidFill>
              <a:latin typeface="Arial" panose="020B0604020202020204" pitchFamily="34" charset="0"/>
              <a:cs typeface="Arial" panose="020B0604020202020204" pitchFamily="34" charset="0"/>
            </a:endParaRPr>
          </a:p>
          <a:p>
            <a:pPr marL="203200" marR="0" lvl="0" indent="-17780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Muzna Mirza</a:t>
            </a:r>
            <a:endParaRPr sz="1100" dirty="0">
              <a:solidFill>
                <a:schemeClr val="dk1"/>
              </a:solidFill>
              <a:latin typeface="Arial" panose="020B0604020202020204" pitchFamily="34" charset="0"/>
              <a:cs typeface="Arial" panose="020B0604020202020204" pitchFamily="34" charset="0"/>
            </a:endParaRPr>
          </a:p>
          <a:p>
            <a:pPr marL="203200" marR="0" lvl="0" indent="-17780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Katherine Norwood</a:t>
            </a:r>
            <a:endParaRPr sz="1100" dirty="0">
              <a:solidFill>
                <a:schemeClr val="dk1"/>
              </a:solidFill>
              <a:latin typeface="Arial" panose="020B0604020202020204" pitchFamily="34" charset="0"/>
              <a:cs typeface="Arial" panose="020B0604020202020204" pitchFamily="34" charset="0"/>
            </a:endParaRPr>
          </a:p>
          <a:p>
            <a:pPr marL="203200" marR="0" lvl="0" indent="-17780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Patrick O’Carroll </a:t>
            </a:r>
            <a:endParaRPr sz="1100" dirty="0">
              <a:solidFill>
                <a:schemeClr val="dk1"/>
              </a:solidFill>
              <a:latin typeface="Arial" panose="020B0604020202020204" pitchFamily="34" charset="0"/>
              <a:cs typeface="Arial" panose="020B0604020202020204" pitchFamily="34" charset="0"/>
            </a:endParaRPr>
          </a:p>
          <a:p>
            <a:pPr marL="203200" marR="0" lvl="0" indent="-17780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Tom Oluoch</a:t>
            </a:r>
            <a:endParaRPr sz="1100" dirty="0">
              <a:solidFill>
                <a:schemeClr val="dk1"/>
              </a:solidFill>
              <a:latin typeface="Arial" panose="020B0604020202020204" pitchFamily="34" charset="0"/>
              <a:cs typeface="Arial" panose="020B0604020202020204" pitchFamily="34" charset="0"/>
            </a:endParaRPr>
          </a:p>
          <a:p>
            <a:pPr marL="203200" marR="0" lvl="0" indent="-17780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Yakubu Owolabi </a:t>
            </a:r>
            <a:endParaRPr sz="1100" dirty="0">
              <a:solidFill>
                <a:schemeClr val="dk1"/>
              </a:solidFill>
              <a:latin typeface="Arial" panose="020B0604020202020204" pitchFamily="34" charset="0"/>
              <a:cs typeface="Arial" panose="020B0604020202020204" pitchFamily="34" charset="0"/>
            </a:endParaRPr>
          </a:p>
          <a:p>
            <a:pPr marL="203200" marR="0" lvl="0" indent="-17780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Nancy Puttkammer</a:t>
            </a:r>
            <a:endParaRPr sz="1100" dirty="0">
              <a:solidFill>
                <a:schemeClr val="dk1"/>
              </a:solidFill>
              <a:latin typeface="Arial" panose="020B0604020202020204" pitchFamily="34" charset="0"/>
              <a:cs typeface="Arial" panose="020B0604020202020204" pitchFamily="34" charset="0"/>
            </a:endParaRPr>
          </a:p>
          <a:p>
            <a:pPr marL="203200" marR="0" lvl="0" indent="-17780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Dave Ross</a:t>
            </a:r>
            <a:endParaRPr sz="1100" dirty="0">
              <a:solidFill>
                <a:schemeClr val="dk1"/>
              </a:solidFill>
              <a:latin typeface="Arial" panose="020B0604020202020204" pitchFamily="34" charset="0"/>
              <a:cs typeface="Arial" panose="020B0604020202020204" pitchFamily="34" charset="0"/>
            </a:endParaRPr>
          </a:p>
          <a:p>
            <a:pPr marL="203200" marR="0" lvl="0" indent="-17780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Anne Schloegel </a:t>
            </a:r>
            <a:endParaRPr sz="1100" dirty="0">
              <a:solidFill>
                <a:schemeClr val="dk1"/>
              </a:solidFill>
              <a:latin typeface="Arial" panose="020B0604020202020204" pitchFamily="34" charset="0"/>
              <a:cs typeface="Arial" panose="020B0604020202020204" pitchFamily="34" charset="0"/>
            </a:endParaRPr>
          </a:p>
          <a:p>
            <a:pPr marL="203200" marR="0" lvl="0" indent="-17780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Meredith Silver</a:t>
            </a:r>
            <a:endParaRPr sz="1100" dirty="0">
              <a:solidFill>
                <a:schemeClr val="dk1"/>
              </a:solidFill>
              <a:latin typeface="Arial" panose="020B0604020202020204" pitchFamily="34" charset="0"/>
              <a:cs typeface="Arial" panose="020B0604020202020204" pitchFamily="34" charset="0"/>
            </a:endParaRPr>
          </a:p>
          <a:p>
            <a:pPr marL="203200" marR="0" lvl="0" indent="-17780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Vivian Singletary </a:t>
            </a:r>
            <a:endParaRPr sz="1100" dirty="0">
              <a:solidFill>
                <a:schemeClr val="dk1"/>
              </a:solidFill>
              <a:latin typeface="Arial" panose="020B0604020202020204" pitchFamily="34" charset="0"/>
              <a:cs typeface="Arial" panose="020B0604020202020204" pitchFamily="34" charset="0"/>
            </a:endParaRPr>
          </a:p>
        </p:txBody>
      </p:sp>
      <p:sp>
        <p:nvSpPr>
          <p:cNvPr id="1212" name="Google Shape;1212;g2fd5af0ed0b_1_581"/>
          <p:cNvSpPr/>
          <p:nvPr/>
        </p:nvSpPr>
        <p:spPr>
          <a:xfrm>
            <a:off x="88990" y="4727946"/>
            <a:ext cx="8654700" cy="450000"/>
          </a:xfrm>
          <a:prstGeom prst="rect">
            <a:avLst/>
          </a:prstGeom>
          <a:noFill/>
          <a:ln>
            <a:noFill/>
          </a:ln>
        </p:spPr>
        <p:txBody>
          <a:bodyPr spcFirstLastPara="1" wrap="square" lIns="34300" tIns="17150" rIns="34300" bIns="17150" anchor="t" anchorCtr="0">
            <a:noAutofit/>
          </a:bodyPr>
          <a:lstStyle/>
          <a:p>
            <a:pPr marL="0" marR="0" lvl="0" indent="0" algn="l" rtl="0">
              <a:lnSpc>
                <a:spcPct val="100000"/>
              </a:lnSpc>
              <a:spcBef>
                <a:spcPts val="0"/>
              </a:spcBef>
              <a:spcAft>
                <a:spcPts val="0"/>
              </a:spcAft>
              <a:buClr>
                <a:srgbClr val="FFFFFF"/>
              </a:buClr>
              <a:buSzPts val="1300"/>
              <a:buFont typeface="Arial"/>
              <a:buNone/>
            </a:pPr>
            <a:r>
              <a:rPr lang="en" sz="1000" i="1" u="none" strike="noStrike" cap="none" dirty="0">
                <a:solidFill>
                  <a:schemeClr val="tx1"/>
                </a:solidFill>
                <a:latin typeface="Arial" panose="020B0604020202020204" pitchFamily="34" charset="0"/>
                <a:ea typeface="Helvetica Neue"/>
                <a:cs typeface="Arial" panose="020B0604020202020204" pitchFamily="34" charset="0"/>
                <a:sym typeface="Helvetica Neue"/>
              </a:rPr>
              <a:t>*A group of public health professionals across the globe who share a commitment to become better at applying informatics – or be informatics-savvy - to improve patient and population health outcomes.  </a:t>
            </a:r>
            <a:endParaRPr sz="100" dirty="0">
              <a:solidFill>
                <a:schemeClr val="tx1"/>
              </a:solidFill>
              <a:latin typeface="Arial" panose="020B0604020202020204" pitchFamily="34" charset="0"/>
              <a:cs typeface="Arial" panose="020B0604020202020204" pitchFamily="34" charset="0"/>
            </a:endParaRPr>
          </a:p>
        </p:txBody>
      </p:sp>
      <p:sp>
        <p:nvSpPr>
          <p:cNvPr id="1213" name="Google Shape;1213;g2fd5af0ed0b_1_581"/>
          <p:cNvSpPr txBox="1"/>
          <p:nvPr/>
        </p:nvSpPr>
        <p:spPr>
          <a:xfrm>
            <a:off x="400310" y="971161"/>
            <a:ext cx="2401999" cy="4151528"/>
          </a:xfrm>
          <a:prstGeom prst="rect">
            <a:avLst/>
          </a:prstGeom>
          <a:noFill/>
          <a:ln>
            <a:noFill/>
          </a:ln>
        </p:spPr>
        <p:txBody>
          <a:bodyPr spcFirstLastPara="1" wrap="square" lIns="0" tIns="0" rIns="0" bIns="0" anchor="ctr" anchorCtr="0">
            <a:noAutofit/>
          </a:bodyPr>
          <a:lstStyle/>
          <a:p>
            <a:pPr marR="0" lvl="0" algn="l" rtl="0">
              <a:lnSpc>
                <a:spcPct val="100000"/>
              </a:lnSpc>
              <a:spcBef>
                <a:spcPts val="0"/>
              </a:spcBef>
              <a:spcAft>
                <a:spcPts val="0"/>
              </a:spcAft>
              <a:buClr>
                <a:srgbClr val="FFD579"/>
              </a:buClr>
              <a:buSzPct val="106000"/>
            </a:pPr>
            <a:r>
              <a:rPr lang="en" sz="1200" b="1"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Country assessments</a:t>
            </a:r>
            <a:endParaRPr sz="300" dirty="0">
              <a:solidFill>
                <a:schemeClr val="dk1"/>
              </a:solidFill>
              <a:latin typeface="Arial" panose="020B0604020202020204" pitchFamily="34" charset="0"/>
              <a:cs typeface="Arial" panose="020B0604020202020204" pitchFamily="34" charset="0"/>
            </a:endParaRPr>
          </a:p>
          <a:p>
            <a:pPr marL="190500" marR="0" lvl="0" indent="-171450" algn="l" rtl="0">
              <a:lnSpc>
                <a:spcPct val="100000"/>
              </a:lnSpc>
              <a:spcBef>
                <a:spcPts val="400"/>
              </a:spcBef>
              <a:spcAft>
                <a:spcPts val="0"/>
              </a:spcAft>
              <a:buClr>
                <a:schemeClr val="dk1"/>
              </a:buClr>
              <a:buSzPct val="106000"/>
              <a:buFont typeface="Arial" panose="020B0604020202020204" pitchFamily="34" charset="0"/>
              <a:buChar char="•"/>
            </a:pPr>
            <a:r>
              <a:rPr lang="en" sz="12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Angola </a:t>
            </a:r>
            <a:endParaRPr sz="300" dirty="0">
              <a:solidFill>
                <a:schemeClr val="dk1"/>
              </a:solidFill>
              <a:latin typeface="Arial" panose="020B0604020202020204" pitchFamily="34" charset="0"/>
              <a:cs typeface="Arial" panose="020B0604020202020204" pitchFamily="34" charset="0"/>
            </a:endParaRPr>
          </a:p>
          <a:p>
            <a:pPr marL="190500" marR="0" lvl="0" indent="-171450" algn="l" rtl="0">
              <a:lnSpc>
                <a:spcPct val="100000"/>
              </a:lnSpc>
              <a:spcBef>
                <a:spcPts val="400"/>
              </a:spcBef>
              <a:spcAft>
                <a:spcPts val="0"/>
              </a:spcAft>
              <a:buClr>
                <a:schemeClr val="dk1"/>
              </a:buClr>
              <a:buSzPct val="106000"/>
              <a:buFont typeface="Arial" panose="020B0604020202020204" pitchFamily="34" charset="0"/>
              <a:buChar char="•"/>
            </a:pPr>
            <a:r>
              <a:rPr lang="en" sz="12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Botswana</a:t>
            </a:r>
            <a:endParaRPr sz="300" dirty="0">
              <a:solidFill>
                <a:schemeClr val="dk1"/>
              </a:solidFill>
              <a:latin typeface="Arial" panose="020B0604020202020204" pitchFamily="34" charset="0"/>
              <a:cs typeface="Arial" panose="020B0604020202020204" pitchFamily="34" charset="0"/>
            </a:endParaRPr>
          </a:p>
          <a:p>
            <a:pPr marL="190500" marR="0" lvl="0" indent="-171450" algn="l" rtl="0">
              <a:lnSpc>
                <a:spcPct val="100000"/>
              </a:lnSpc>
              <a:spcBef>
                <a:spcPts val="400"/>
              </a:spcBef>
              <a:spcAft>
                <a:spcPts val="0"/>
              </a:spcAft>
              <a:buClr>
                <a:schemeClr val="dk1"/>
              </a:buClr>
              <a:buSzPct val="106000"/>
              <a:buFont typeface="Arial" panose="020B0604020202020204" pitchFamily="34" charset="0"/>
              <a:buChar char="•"/>
            </a:pPr>
            <a:r>
              <a:rPr lang="en" sz="12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Cameroon </a:t>
            </a:r>
            <a:endParaRPr sz="300" dirty="0">
              <a:solidFill>
                <a:schemeClr val="dk1"/>
              </a:solidFill>
              <a:latin typeface="Arial" panose="020B0604020202020204" pitchFamily="34" charset="0"/>
              <a:cs typeface="Arial" panose="020B0604020202020204" pitchFamily="34" charset="0"/>
            </a:endParaRPr>
          </a:p>
          <a:p>
            <a:pPr marL="190500" marR="0" lvl="0" indent="-171450" algn="l" rtl="0">
              <a:lnSpc>
                <a:spcPct val="100000"/>
              </a:lnSpc>
              <a:spcBef>
                <a:spcPts val="400"/>
              </a:spcBef>
              <a:spcAft>
                <a:spcPts val="0"/>
              </a:spcAft>
              <a:buClr>
                <a:schemeClr val="dk1"/>
              </a:buClr>
              <a:buSzPct val="106000"/>
              <a:buFont typeface="Arial" panose="020B0604020202020204" pitchFamily="34" charset="0"/>
              <a:buChar char="•"/>
            </a:pPr>
            <a:r>
              <a:rPr lang="en" sz="12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Democratic Republic of Congo</a:t>
            </a:r>
            <a:endParaRPr sz="300" dirty="0">
              <a:solidFill>
                <a:schemeClr val="dk1"/>
              </a:solidFill>
              <a:latin typeface="Arial" panose="020B0604020202020204" pitchFamily="34" charset="0"/>
              <a:cs typeface="Arial" panose="020B0604020202020204" pitchFamily="34" charset="0"/>
            </a:endParaRPr>
          </a:p>
          <a:p>
            <a:pPr marL="190500" marR="0" lvl="0" indent="-171450" algn="l" rtl="0">
              <a:lnSpc>
                <a:spcPct val="100000"/>
              </a:lnSpc>
              <a:spcBef>
                <a:spcPts val="400"/>
              </a:spcBef>
              <a:spcAft>
                <a:spcPts val="0"/>
              </a:spcAft>
              <a:buClr>
                <a:schemeClr val="dk1"/>
              </a:buClr>
              <a:buSzPct val="106000"/>
              <a:buFont typeface="Arial" panose="020B0604020202020204" pitchFamily="34" charset="0"/>
              <a:buChar char="•"/>
            </a:pPr>
            <a:r>
              <a:rPr lang="en" sz="12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Dominican Republic</a:t>
            </a:r>
            <a:endParaRPr sz="300" dirty="0">
              <a:solidFill>
                <a:schemeClr val="dk1"/>
              </a:solidFill>
              <a:latin typeface="Arial" panose="020B0604020202020204" pitchFamily="34" charset="0"/>
              <a:cs typeface="Arial" panose="020B0604020202020204" pitchFamily="34" charset="0"/>
            </a:endParaRPr>
          </a:p>
          <a:p>
            <a:pPr marL="190500" marR="0" lvl="0" indent="-171450" algn="l" rtl="0">
              <a:lnSpc>
                <a:spcPct val="100000"/>
              </a:lnSpc>
              <a:spcBef>
                <a:spcPts val="400"/>
              </a:spcBef>
              <a:spcAft>
                <a:spcPts val="0"/>
              </a:spcAft>
              <a:buClr>
                <a:schemeClr val="dk1"/>
              </a:buClr>
              <a:buSzPct val="106000"/>
              <a:buFont typeface="Arial" panose="020B0604020202020204" pitchFamily="34" charset="0"/>
              <a:buChar char="•"/>
            </a:pPr>
            <a:r>
              <a:rPr lang="en" sz="12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Ethiopia </a:t>
            </a:r>
            <a:endParaRPr sz="300" dirty="0">
              <a:solidFill>
                <a:schemeClr val="dk1"/>
              </a:solidFill>
              <a:latin typeface="Arial" panose="020B0604020202020204" pitchFamily="34" charset="0"/>
              <a:cs typeface="Arial" panose="020B0604020202020204" pitchFamily="34" charset="0"/>
            </a:endParaRPr>
          </a:p>
          <a:p>
            <a:pPr marL="190500" marR="0" lvl="0" indent="-171450" algn="l" rtl="0">
              <a:lnSpc>
                <a:spcPct val="100000"/>
              </a:lnSpc>
              <a:spcBef>
                <a:spcPts val="400"/>
              </a:spcBef>
              <a:spcAft>
                <a:spcPts val="0"/>
              </a:spcAft>
              <a:buClr>
                <a:schemeClr val="dk1"/>
              </a:buClr>
              <a:buSzPct val="106000"/>
              <a:buFont typeface="Arial" panose="020B0604020202020204" pitchFamily="34" charset="0"/>
              <a:buChar char="•"/>
            </a:pPr>
            <a:r>
              <a:rPr lang="en" sz="12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Kenya </a:t>
            </a:r>
            <a:endParaRPr sz="300" dirty="0">
              <a:solidFill>
                <a:schemeClr val="dk1"/>
              </a:solidFill>
              <a:latin typeface="Arial" panose="020B0604020202020204" pitchFamily="34" charset="0"/>
              <a:cs typeface="Arial" panose="020B0604020202020204" pitchFamily="34" charset="0"/>
            </a:endParaRPr>
          </a:p>
          <a:p>
            <a:pPr marL="190500" marR="0" lvl="0" indent="-171450" algn="l" rtl="0">
              <a:lnSpc>
                <a:spcPct val="100000"/>
              </a:lnSpc>
              <a:spcBef>
                <a:spcPts val="400"/>
              </a:spcBef>
              <a:spcAft>
                <a:spcPts val="0"/>
              </a:spcAft>
              <a:buClr>
                <a:schemeClr val="dk1"/>
              </a:buClr>
              <a:buSzPct val="106000"/>
              <a:buFont typeface="Arial" panose="020B0604020202020204" pitchFamily="34" charset="0"/>
              <a:buChar char="•"/>
            </a:pPr>
            <a:r>
              <a:rPr lang="en" sz="12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Namibia</a:t>
            </a:r>
            <a:endParaRPr sz="300" dirty="0">
              <a:solidFill>
                <a:schemeClr val="dk1"/>
              </a:solidFill>
              <a:latin typeface="Arial" panose="020B0604020202020204" pitchFamily="34" charset="0"/>
              <a:cs typeface="Arial" panose="020B0604020202020204" pitchFamily="34" charset="0"/>
            </a:endParaRPr>
          </a:p>
          <a:p>
            <a:pPr marL="190500" marR="0" lvl="0" indent="-171450" algn="l" rtl="0">
              <a:lnSpc>
                <a:spcPct val="100000"/>
              </a:lnSpc>
              <a:spcBef>
                <a:spcPts val="400"/>
              </a:spcBef>
              <a:spcAft>
                <a:spcPts val="0"/>
              </a:spcAft>
              <a:buClr>
                <a:schemeClr val="dk1"/>
              </a:buClr>
              <a:buSzPct val="106000"/>
              <a:buFont typeface="Arial" panose="020B0604020202020204" pitchFamily="34" charset="0"/>
              <a:buChar char="•"/>
            </a:pPr>
            <a:r>
              <a:rPr lang="en" sz="12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Nigeria </a:t>
            </a:r>
            <a:endParaRPr sz="300" dirty="0">
              <a:solidFill>
                <a:schemeClr val="dk1"/>
              </a:solidFill>
              <a:latin typeface="Arial" panose="020B0604020202020204" pitchFamily="34" charset="0"/>
              <a:cs typeface="Arial" panose="020B0604020202020204" pitchFamily="34" charset="0"/>
            </a:endParaRPr>
          </a:p>
          <a:p>
            <a:pPr marL="190500" marR="0" lvl="0" indent="-171450" algn="l" rtl="0">
              <a:lnSpc>
                <a:spcPct val="100000"/>
              </a:lnSpc>
              <a:spcBef>
                <a:spcPts val="400"/>
              </a:spcBef>
              <a:spcAft>
                <a:spcPts val="0"/>
              </a:spcAft>
              <a:buClr>
                <a:schemeClr val="dk1"/>
              </a:buClr>
              <a:buSzPct val="106000"/>
              <a:buFont typeface="Arial" panose="020B0604020202020204" pitchFamily="34" charset="0"/>
              <a:buChar char="•"/>
            </a:pPr>
            <a:r>
              <a:rPr lang="en" sz="12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South Africa</a:t>
            </a:r>
            <a:endParaRPr sz="300" dirty="0">
              <a:solidFill>
                <a:schemeClr val="dk1"/>
              </a:solidFill>
              <a:latin typeface="Arial" panose="020B0604020202020204" pitchFamily="34" charset="0"/>
              <a:cs typeface="Arial" panose="020B0604020202020204" pitchFamily="34" charset="0"/>
            </a:endParaRPr>
          </a:p>
          <a:p>
            <a:pPr marL="190500" marR="0" lvl="0" indent="-171450" algn="l" rtl="0">
              <a:lnSpc>
                <a:spcPct val="100000"/>
              </a:lnSpc>
              <a:spcBef>
                <a:spcPts val="400"/>
              </a:spcBef>
              <a:spcAft>
                <a:spcPts val="0"/>
              </a:spcAft>
              <a:buClr>
                <a:schemeClr val="dk1"/>
              </a:buClr>
              <a:buSzPct val="106000"/>
              <a:buFont typeface="Arial" panose="020B0604020202020204" pitchFamily="34" charset="0"/>
              <a:buChar char="•"/>
            </a:pPr>
            <a:r>
              <a:rPr lang="en" sz="12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Uganda</a:t>
            </a:r>
            <a:endParaRPr sz="300" dirty="0">
              <a:solidFill>
                <a:schemeClr val="dk1"/>
              </a:solidFill>
              <a:latin typeface="Arial" panose="020B0604020202020204" pitchFamily="34" charset="0"/>
              <a:cs typeface="Arial" panose="020B0604020202020204" pitchFamily="34" charset="0"/>
            </a:endParaRPr>
          </a:p>
          <a:p>
            <a:pPr marL="190500" marR="0" lvl="0" indent="-171450" algn="l" rtl="0">
              <a:lnSpc>
                <a:spcPct val="100000"/>
              </a:lnSpc>
              <a:spcBef>
                <a:spcPts val="400"/>
              </a:spcBef>
              <a:spcAft>
                <a:spcPts val="0"/>
              </a:spcAft>
              <a:buClr>
                <a:schemeClr val="dk1"/>
              </a:buClr>
              <a:buSzPct val="106000"/>
              <a:buFont typeface="Arial" panose="020B0604020202020204" pitchFamily="34" charset="0"/>
              <a:buChar char="•"/>
            </a:pPr>
            <a:r>
              <a:rPr lang="en" sz="12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Vietnam</a:t>
            </a:r>
            <a:endParaRPr sz="300" dirty="0">
              <a:solidFill>
                <a:schemeClr val="dk1"/>
              </a:solidFill>
              <a:latin typeface="Arial" panose="020B0604020202020204" pitchFamily="34" charset="0"/>
              <a:cs typeface="Arial" panose="020B0604020202020204" pitchFamily="34" charset="0"/>
            </a:endParaRPr>
          </a:p>
          <a:p>
            <a:pPr marL="190500" marR="0" lvl="0" indent="-171450" algn="l" rtl="0">
              <a:lnSpc>
                <a:spcPct val="100000"/>
              </a:lnSpc>
              <a:spcBef>
                <a:spcPts val="400"/>
              </a:spcBef>
              <a:spcAft>
                <a:spcPts val="0"/>
              </a:spcAft>
              <a:buClr>
                <a:schemeClr val="dk1"/>
              </a:buClr>
              <a:buSzPct val="106000"/>
              <a:buFont typeface="Arial" panose="020B0604020202020204" pitchFamily="34" charset="0"/>
              <a:buChar char="•"/>
            </a:pPr>
            <a:r>
              <a:rPr lang="en" sz="12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Zimbabwe</a:t>
            </a:r>
            <a:endParaRPr sz="300" dirty="0">
              <a:solidFill>
                <a:schemeClr val="dk1"/>
              </a:solidFill>
              <a:latin typeface="Arial" panose="020B0604020202020204" pitchFamily="34" charset="0"/>
              <a:cs typeface="Arial" panose="020B0604020202020204" pitchFamily="34" charset="0"/>
            </a:endParaRPr>
          </a:p>
          <a:p>
            <a:pPr marL="165100" marR="0" lvl="0" indent="-88900" algn="l" rtl="0">
              <a:lnSpc>
                <a:spcPct val="100000"/>
              </a:lnSpc>
              <a:spcBef>
                <a:spcPts val="400"/>
              </a:spcBef>
              <a:spcAft>
                <a:spcPts val="0"/>
              </a:spcAft>
              <a:buClr>
                <a:srgbClr val="FFD579"/>
              </a:buClr>
              <a:buSzPts val="1100"/>
              <a:buFont typeface="Noto Sans Symbols"/>
              <a:buNone/>
            </a:pPr>
            <a:endParaRPr sz="1100" b="0" i="0" u="none" strike="noStrike" cap="none" dirty="0">
              <a:solidFill>
                <a:schemeClr val="dk1"/>
              </a:solidFill>
              <a:latin typeface="Helvetica Neue"/>
              <a:ea typeface="Helvetica Neue"/>
              <a:cs typeface="Helvetica Neue"/>
              <a:sym typeface="Helvetica Neue"/>
            </a:endParaRPr>
          </a:p>
          <a:p>
            <a:pPr marL="165100" marR="0" lvl="0" indent="-88900" algn="l" rtl="0">
              <a:lnSpc>
                <a:spcPct val="100000"/>
              </a:lnSpc>
              <a:spcBef>
                <a:spcPts val="400"/>
              </a:spcBef>
              <a:spcAft>
                <a:spcPts val="0"/>
              </a:spcAft>
              <a:buClr>
                <a:srgbClr val="FFD579"/>
              </a:buClr>
              <a:buSzPts val="1100"/>
              <a:buFont typeface="Noto Sans Symbols"/>
              <a:buNone/>
            </a:pPr>
            <a:endParaRPr sz="1100" b="0" i="0" u="none" strike="noStrike" cap="none" dirty="0">
              <a:solidFill>
                <a:schemeClr val="dk1"/>
              </a:solidFill>
              <a:latin typeface="Helvetica Neue"/>
              <a:ea typeface="Helvetica Neue"/>
              <a:cs typeface="Helvetica Neue"/>
              <a:sym typeface="Helvetica Neue"/>
            </a:endParaRPr>
          </a:p>
          <a:p>
            <a:pPr marL="165100" marR="0" lvl="0" indent="-63500" algn="l" rtl="0">
              <a:lnSpc>
                <a:spcPct val="100000"/>
              </a:lnSpc>
              <a:spcBef>
                <a:spcPts val="400"/>
              </a:spcBef>
              <a:spcAft>
                <a:spcPts val="0"/>
              </a:spcAft>
              <a:buClr>
                <a:srgbClr val="FFD579"/>
              </a:buClr>
              <a:buSzPts val="1500"/>
              <a:buFont typeface="Noto Sans Symbols"/>
              <a:buNone/>
            </a:pPr>
            <a:endParaRPr sz="1600" b="0" i="0" u="none" strike="noStrike" cap="none" dirty="0">
              <a:solidFill>
                <a:schemeClr val="dk1"/>
              </a:solidFill>
              <a:latin typeface="Helvetica Neue"/>
              <a:ea typeface="Helvetica Neue"/>
              <a:cs typeface="Helvetica Neue"/>
              <a:sym typeface="Helvetica Neue"/>
            </a:endParaRPr>
          </a:p>
        </p:txBody>
      </p:sp>
      <p:sp>
        <p:nvSpPr>
          <p:cNvPr id="1214" name="Google Shape;1214;g2fd5af0ed0b_1_581"/>
          <p:cNvSpPr txBox="1"/>
          <p:nvPr/>
        </p:nvSpPr>
        <p:spPr>
          <a:xfrm>
            <a:off x="4803280" y="1168038"/>
            <a:ext cx="1736400" cy="2929500"/>
          </a:xfrm>
          <a:prstGeom prst="rect">
            <a:avLst/>
          </a:prstGeom>
          <a:noFill/>
          <a:ln>
            <a:noFill/>
          </a:ln>
        </p:spPr>
        <p:txBody>
          <a:bodyPr spcFirstLastPara="1" wrap="square" lIns="0" tIns="0" rIns="0" bIns="0" anchor="ctr" anchorCtr="0">
            <a:noAutofit/>
          </a:bodyPr>
          <a:lstStyle/>
          <a:p>
            <a:pPr marL="203200" marR="0" lvl="0" indent="-184150" algn="l" rtl="0">
              <a:lnSpc>
                <a:spcPct val="100000"/>
              </a:lnSpc>
              <a:spcBef>
                <a:spcPts val="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Priya Rajamani</a:t>
            </a:r>
            <a:endParaRPr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203200" marR="0" lvl="0" indent="-18415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Daniel Rosen</a:t>
            </a:r>
            <a:endParaRPr sz="1100" dirty="0">
              <a:solidFill>
                <a:schemeClr val="dk1"/>
              </a:solidFill>
              <a:latin typeface="Arial" panose="020B0604020202020204" pitchFamily="34" charset="0"/>
              <a:cs typeface="Arial" panose="020B0604020202020204" pitchFamily="34" charset="0"/>
            </a:endParaRPr>
          </a:p>
          <a:p>
            <a:pPr marL="203200" marR="0" lvl="0" indent="-18415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Xen Santas</a:t>
            </a:r>
            <a:endParaRPr sz="1100" dirty="0">
              <a:solidFill>
                <a:schemeClr val="dk1"/>
              </a:solidFill>
              <a:latin typeface="Arial" panose="020B0604020202020204" pitchFamily="34" charset="0"/>
              <a:cs typeface="Arial" panose="020B0604020202020204" pitchFamily="34" charset="0"/>
            </a:endParaRPr>
          </a:p>
          <a:p>
            <a:pPr marL="203200" marR="0" lvl="0" indent="-18415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William F. Stephens </a:t>
            </a:r>
            <a:endParaRPr sz="1100" dirty="0">
              <a:solidFill>
                <a:schemeClr val="dk1"/>
              </a:solidFill>
              <a:latin typeface="Arial" panose="020B0604020202020204" pitchFamily="34" charset="0"/>
              <a:cs typeface="Arial" panose="020B0604020202020204" pitchFamily="34" charset="0"/>
            </a:endParaRPr>
          </a:p>
          <a:p>
            <a:pPr marL="203200" marR="0" lvl="0" indent="-18415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James Tobias</a:t>
            </a:r>
            <a:endParaRPr sz="1100" dirty="0">
              <a:solidFill>
                <a:schemeClr val="dk1"/>
              </a:solidFill>
              <a:latin typeface="Arial" panose="020B0604020202020204" pitchFamily="34" charset="0"/>
              <a:cs typeface="Arial" panose="020B0604020202020204" pitchFamily="34" charset="0"/>
            </a:endParaRPr>
          </a:p>
          <a:p>
            <a:pPr marL="203200" marR="0" lvl="0" indent="-18415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Herman Tolentino</a:t>
            </a:r>
            <a:endParaRPr sz="1100" dirty="0">
              <a:solidFill>
                <a:schemeClr val="dk1"/>
              </a:solidFill>
              <a:latin typeface="Arial" panose="020B0604020202020204" pitchFamily="34" charset="0"/>
              <a:cs typeface="Arial" panose="020B0604020202020204" pitchFamily="34" charset="0"/>
            </a:endParaRPr>
          </a:p>
          <a:p>
            <a:pPr marL="203200" marR="0" lvl="0" indent="-18415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Andre Verani</a:t>
            </a:r>
            <a:endParaRPr sz="1100" dirty="0">
              <a:solidFill>
                <a:schemeClr val="dk1"/>
              </a:solidFill>
              <a:latin typeface="Arial" panose="020B0604020202020204" pitchFamily="34" charset="0"/>
              <a:cs typeface="Arial" panose="020B0604020202020204" pitchFamily="34" charset="0"/>
            </a:endParaRPr>
          </a:p>
          <a:p>
            <a:pPr marL="203200" marR="0" lvl="0" indent="-18415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Samuel Wambugu</a:t>
            </a:r>
            <a:endParaRPr sz="1100" dirty="0">
              <a:solidFill>
                <a:schemeClr val="dk1"/>
              </a:solidFill>
              <a:latin typeface="Arial" panose="020B0604020202020204" pitchFamily="34" charset="0"/>
              <a:cs typeface="Arial" panose="020B0604020202020204" pitchFamily="34" charset="0"/>
            </a:endParaRPr>
          </a:p>
          <a:p>
            <a:pPr marL="203200" marR="0" lvl="0" indent="-18415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Alicia H. Warner</a:t>
            </a:r>
            <a:endParaRPr sz="1100" dirty="0">
              <a:solidFill>
                <a:schemeClr val="dk1"/>
              </a:solidFill>
              <a:latin typeface="Arial" panose="020B0604020202020204" pitchFamily="34" charset="0"/>
              <a:cs typeface="Arial" panose="020B0604020202020204" pitchFamily="34" charset="0"/>
            </a:endParaRPr>
          </a:p>
          <a:p>
            <a:pPr marL="203200" marR="0" lvl="0" indent="-18415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Brian Womack</a:t>
            </a:r>
            <a:endParaRPr sz="1100" dirty="0">
              <a:solidFill>
                <a:schemeClr val="dk1"/>
              </a:solidFill>
              <a:latin typeface="Arial" panose="020B0604020202020204" pitchFamily="34" charset="0"/>
              <a:cs typeface="Arial" panose="020B0604020202020204" pitchFamily="34" charset="0"/>
            </a:endParaRPr>
          </a:p>
          <a:p>
            <a:pPr marL="203200" marR="0" lvl="0" indent="-18415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Tadesse Wuhib</a:t>
            </a:r>
            <a:endParaRPr sz="1100" dirty="0">
              <a:solidFill>
                <a:schemeClr val="dk1"/>
              </a:solidFill>
              <a:latin typeface="Arial" panose="020B0604020202020204" pitchFamily="34" charset="0"/>
              <a:cs typeface="Arial" panose="020B0604020202020204" pitchFamily="34" charset="0"/>
            </a:endParaRPr>
          </a:p>
          <a:p>
            <a:pPr marL="203200" marR="0" lvl="0" indent="-18415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Wu Xu</a:t>
            </a:r>
            <a:endParaRPr sz="1100" dirty="0">
              <a:solidFill>
                <a:schemeClr val="dk1"/>
              </a:solidFill>
              <a:latin typeface="Arial" panose="020B0604020202020204" pitchFamily="34" charset="0"/>
              <a:cs typeface="Arial" panose="020B0604020202020204" pitchFamily="34" charset="0"/>
            </a:endParaRPr>
          </a:p>
          <a:p>
            <a:pPr marL="203200" marR="0" lvl="0" indent="-18415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Steven Yoon</a:t>
            </a:r>
            <a:endParaRPr sz="1100" dirty="0">
              <a:solidFill>
                <a:schemeClr val="dk1"/>
              </a:solidFill>
              <a:latin typeface="Arial" panose="020B0604020202020204" pitchFamily="34" charset="0"/>
              <a:cs typeface="Arial" panose="020B0604020202020204" pitchFamily="34" charset="0"/>
            </a:endParaRPr>
          </a:p>
          <a:p>
            <a:pPr marL="203200" marR="0" lvl="0" indent="-18415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Terry Zagar</a:t>
            </a:r>
            <a:endParaRPr sz="1100" dirty="0">
              <a:solidFill>
                <a:schemeClr val="dk1"/>
              </a:solidFill>
              <a:latin typeface="Arial" panose="020B0604020202020204" pitchFamily="34" charset="0"/>
              <a:cs typeface="Arial" panose="020B060402020202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219"/>
        <p:cNvGrpSpPr/>
        <p:nvPr/>
      </p:nvGrpSpPr>
      <p:grpSpPr>
        <a:xfrm>
          <a:off x="0" y="0"/>
          <a:ext cx="0" cy="0"/>
          <a:chOff x="0" y="0"/>
          <a:chExt cx="0" cy="0"/>
        </a:xfrm>
      </p:grpSpPr>
      <p:sp>
        <p:nvSpPr>
          <p:cNvPr id="2" name="Title 1">
            <a:extLst>
              <a:ext uri="{FF2B5EF4-FFF2-40B4-BE49-F238E27FC236}">
                <a16:creationId xmlns:a16="http://schemas.microsoft.com/office/drawing/2014/main" id="{2E48BC87-50E7-9287-03C5-6E519763A2E9}"/>
              </a:ext>
            </a:extLst>
          </p:cNvPr>
          <p:cNvSpPr>
            <a:spLocks noGrp="1"/>
          </p:cNvSpPr>
          <p:nvPr>
            <p:ph type="title" idx="4294967295"/>
          </p:nvPr>
        </p:nvSpPr>
        <p:spPr>
          <a:xfrm>
            <a:off x="0" y="149225"/>
            <a:ext cx="2619375" cy="660400"/>
          </a:xfrm>
        </p:spPr>
        <p:txBody>
          <a:bodyPr>
            <a:normAutofit/>
          </a:bodyPr>
          <a:lstStyle/>
          <a:p>
            <a:r>
              <a:rPr lang="en" sz="2800" dirty="0">
                <a:ea typeface="Helvetica Neue"/>
                <a:sym typeface="Helvetica Neue"/>
              </a:rPr>
              <a:t>References</a:t>
            </a:r>
            <a:endParaRPr lang="en-US" sz="2800" dirty="0"/>
          </a:p>
        </p:txBody>
      </p:sp>
      <p:sp>
        <p:nvSpPr>
          <p:cNvPr id="1220" name="Google Shape;1220;g2fd5af0ed0b_1_594"/>
          <p:cNvSpPr txBox="1">
            <a:spLocks noGrp="1"/>
          </p:cNvSpPr>
          <p:nvPr>
            <p:ph idx="4294967295"/>
          </p:nvPr>
        </p:nvSpPr>
        <p:spPr>
          <a:xfrm>
            <a:off x="185814" y="850899"/>
            <a:ext cx="8405634" cy="4143375"/>
          </a:xfrm>
          <a:prstGeom prst="rect">
            <a:avLst/>
          </a:prstGeom>
          <a:noFill/>
          <a:ln>
            <a:noFill/>
          </a:ln>
        </p:spPr>
        <p:txBody>
          <a:bodyPr spcFirstLastPara="1" wrap="square" lIns="0" tIns="0" rIns="0" bIns="0" anchor="t" anchorCtr="0">
            <a:noAutofit/>
          </a:bodyPr>
          <a:lstStyle/>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Federal Democratic Republic of Ethiopia Ministry of Health. The Digital Health Booklet. September, 2021.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Federal Democratic Republic of Ethiopia Ministry of Health. National Health Data Access and Sharing Directive. May, 2020.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Federal Democratic Republic of Ethiopia Ministry of Health. Standard for Electronic Health Record System (EHRs) in Ethiopia. July, 2021.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Federal Democratic Republic of Ethiopia Ministry of Health. eHealth Apps Inventory: Analysis Document. August, 2018.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PEPFAR 2022 Country and Regional Operational Guidance (pages 536-561). PEPFAR COP/ROP 2021 Guidance (state.gov)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Seventy-first World Health Assembly Resolution 71.7 (2018) on Digital Health.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National eHealth Strategy Toolkit. https://www.itu.int/dms_pub/itu-d/opb/str/D-STR-E_HEALTH.05-2012-PDF-E.pdf. 2012.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Yasnoff WA, O’Carroll PW, Koo D, Linkins RW, Kilbourne EM. Public health informatics: improving and transforming public health in the information age. J Public Health Management and Practice 2000 Nov;6(6):67-75.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Baker, Edward L., and Stephen N. Orton. "Practicing management and leadership: vision, strategy, operations, and tactics." Journal of Public Health Management and Practice 16.5 (2010): 470-471. (Link here)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 Baker, Edward L., et al. "What Is “Informatics?” Journal of Public Health Management and Practice 22.4 (2016): 420-423. (Link here)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 LaVenture, Martin, et al. "Building an informatics-savvy health department: Part I, vision and core strategies." Journal of Public Health Management and Practice 20.6 (2014): 667-669. (Link here)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 LaVenture M, Brand B, Ross DA, Baker EL. Building an informatics-savvy health department, part II: operations and tactics. J Public Health Manag Pract. 2015;21(1):96-99.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Brand, Bill, et al. "The information imperative for public health: a call to action to become informatics-savvy." Journal of public health management and practice: JPHMP 24.6 (2018): 586. (Link here)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LaVenture, Martin, Bill Brand, and Edward L. Baker. "Developing an Informatics-Savvy Health Department From Discrete Projects to a Coordinating Program Part II." Journal of Public Health Management and Practice 23.6 (2017): 638-640. (Link here)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Brand, Bill, Martin LaVenture, and Edward L. Baker. "Developing an informatics-savvy health department: from discrete projects to a coordinating program—Part III, ensuring well-designed and effectively used information systems." Journal of Public Health Management and Practice 24.2 (2018): 181-184. (Link here)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Puttkammer N, Vumbugwa P, Liyanaarachchige N, Wuhib T, Habte D, Salih EMN, Dibaba L, Zagar TR, &amp; Brand B (2024). Data for public health action: Creating informatics-savvy health organizations to support integrated disease surveillance and response. In McNabb SJN, Shaikh A, &amp; Haley C (Eds.), Modernizing Global Health Security to Prevent, Detect and Respond (pp 329-356). Elsevier.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Additional reading: common terms used in digital health extracted from the course references Digital Health: Planning National Systems hosted by USAID (Link here)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Centers for Disease Control and Prevention and University of Washington's Center for Public Health Informatics. Competencies for Public Health Informaticians. Atlanta, GA: US Department of Health and Human Services, Centers for Disease Control and Prevention. 2009.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Mark Paulk, William Curtis, Mary Beth Chrissis, &amp; Charles Weber. Capability Maturity Model for Software (Version 1.1) (CMU/SEI-93-TR-024). Pittsburgh, PA: Software Engineering Institute, Carnegie Mellon University, 1993. http://resources.sei.cmu.edu/library/asset-view.cfm?AssetID=11955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African Union Health Information Exchange Guidelines and Standards. African Union Health Information Exchange Guidelines and Standards – Africa CDC </a:t>
            </a:r>
            <a:endParaRPr sz="750" dirty="0"/>
          </a:p>
          <a:p>
            <a:pPr marL="177800" lvl="0" indent="-127000" algn="l" rtl="0">
              <a:lnSpc>
                <a:spcPct val="90000"/>
              </a:lnSpc>
              <a:spcBef>
                <a:spcPts val="200"/>
              </a:spcBef>
              <a:spcAft>
                <a:spcPts val="0"/>
              </a:spcAft>
              <a:buSzPts val="800"/>
              <a:buFont typeface="Arial"/>
              <a:buNone/>
            </a:pPr>
            <a:endParaRPr sz="750" dirty="0">
              <a:solidFill>
                <a:schemeClr val="dk1"/>
              </a:solidFill>
              <a:ea typeface="Calibri"/>
              <a:sym typeface="Calibri"/>
            </a:endParaRPr>
          </a:p>
          <a:p>
            <a:pPr marL="177800" lvl="0" indent="-63500" algn="l" rtl="0">
              <a:lnSpc>
                <a:spcPct val="90000"/>
              </a:lnSpc>
              <a:spcBef>
                <a:spcPts val="600"/>
              </a:spcBef>
              <a:spcAft>
                <a:spcPts val="600"/>
              </a:spcAft>
              <a:buSzPts val="1800"/>
              <a:buNone/>
            </a:pPr>
            <a:endParaRPr sz="750" dirty="0">
              <a:latin typeface="Helvetica Neue"/>
              <a:ea typeface="Helvetica Neue"/>
              <a:cs typeface="Helvetica Neue"/>
              <a:sym typeface="Helvetica Neue"/>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189">
          <a:extLst>
            <a:ext uri="{FF2B5EF4-FFF2-40B4-BE49-F238E27FC236}">
              <a16:creationId xmlns:a16="http://schemas.microsoft.com/office/drawing/2014/main" id="{7622E7F2-9ADF-C186-D6D7-F3765368A6E0}"/>
            </a:ext>
          </a:extLst>
        </p:cNvPr>
        <p:cNvGrpSpPr/>
        <p:nvPr/>
      </p:nvGrpSpPr>
      <p:grpSpPr>
        <a:xfrm>
          <a:off x="0" y="0"/>
          <a:ext cx="0" cy="0"/>
          <a:chOff x="0" y="0"/>
          <a:chExt cx="0" cy="0"/>
        </a:xfrm>
      </p:grpSpPr>
      <p:sp>
        <p:nvSpPr>
          <p:cNvPr id="1191" name="Google Shape;1191;g2fd5af0ed0b_1_567">
            <a:extLst>
              <a:ext uri="{FF2B5EF4-FFF2-40B4-BE49-F238E27FC236}">
                <a16:creationId xmlns:a16="http://schemas.microsoft.com/office/drawing/2014/main" id="{E4929729-7B4E-9E77-E6CF-0F421D0BF7F7}"/>
              </a:ext>
            </a:extLst>
          </p:cNvPr>
          <p:cNvSpPr/>
          <p:nvPr/>
        </p:nvSpPr>
        <p:spPr>
          <a:xfrm>
            <a:off x="0" y="-516"/>
            <a:ext cx="1770900" cy="5142300"/>
          </a:xfrm>
          <a:prstGeom prst="rect">
            <a:avLst/>
          </a:prstGeom>
          <a:solidFill>
            <a:srgbClr val="1B3055"/>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a:ea typeface="Calibri"/>
              <a:cs typeface="Calibri"/>
              <a:sym typeface="Calibri"/>
            </a:endParaRPr>
          </a:p>
        </p:txBody>
      </p:sp>
      <p:sp>
        <p:nvSpPr>
          <p:cNvPr id="1192" name="Google Shape;1192;g2fd5af0ed0b_1_567">
            <a:extLst>
              <a:ext uri="{FF2B5EF4-FFF2-40B4-BE49-F238E27FC236}">
                <a16:creationId xmlns:a16="http://schemas.microsoft.com/office/drawing/2014/main" id="{FC3E79BC-B559-CE9C-C1AA-568FADAE2728}"/>
              </a:ext>
            </a:extLst>
          </p:cNvPr>
          <p:cNvSpPr txBox="1"/>
          <p:nvPr/>
        </p:nvSpPr>
        <p:spPr>
          <a:xfrm>
            <a:off x="0" y="-82501"/>
            <a:ext cx="1770900" cy="5142300"/>
          </a:xfrm>
          <a:prstGeom prst="rect">
            <a:avLst/>
          </a:prstGeom>
          <a:noFill/>
          <a:ln>
            <a:noFill/>
          </a:ln>
        </p:spPr>
        <p:txBody>
          <a:bodyPr spcFirstLastPara="1" wrap="square" lIns="68550" tIns="34275" rIns="68550" bIns="34275" anchor="t" anchorCtr="0">
            <a:normAutofit/>
          </a:bodyPr>
          <a:lstStyle/>
          <a:p>
            <a:pPr marL="0" marR="0" lvl="0" indent="0" algn="ctr" rtl="0">
              <a:lnSpc>
                <a:spcPct val="120000"/>
              </a:lnSpc>
              <a:spcBef>
                <a:spcPts val="0"/>
              </a:spcBef>
              <a:spcAft>
                <a:spcPts val="0"/>
              </a:spcAft>
              <a:buClr>
                <a:srgbClr val="FFFFFF"/>
              </a:buClr>
              <a:buSzPts val="800"/>
              <a:buFont typeface="Arial"/>
              <a:buNone/>
            </a:pPr>
            <a:br>
              <a:rPr lang="en" sz="2100" b="0" i="0" u="none" strike="noStrike" cap="none" dirty="0">
                <a:solidFill>
                  <a:srgbClr val="FFFFFF"/>
                </a:solidFill>
                <a:latin typeface="Calibri"/>
                <a:ea typeface="Calibri"/>
                <a:cs typeface="Calibri"/>
                <a:sym typeface="Calibri"/>
              </a:rPr>
            </a:br>
            <a:endParaRPr sz="2700" b="1" i="0" u="none" strike="noStrike" cap="none" dirty="0">
              <a:solidFill>
                <a:srgbClr val="FFFFFF"/>
              </a:solidFill>
              <a:latin typeface="Calibri"/>
              <a:ea typeface="Calibri"/>
              <a:cs typeface="Calibri"/>
              <a:sym typeface="Calibri"/>
            </a:endParaRPr>
          </a:p>
          <a:p>
            <a:pPr marL="0" marR="0" lvl="0" indent="0" algn="ctr" rtl="0">
              <a:lnSpc>
                <a:spcPct val="120000"/>
              </a:lnSpc>
              <a:spcBef>
                <a:spcPts val="0"/>
              </a:spcBef>
              <a:spcAft>
                <a:spcPts val="0"/>
              </a:spcAft>
              <a:buClr>
                <a:srgbClr val="000000"/>
              </a:buClr>
              <a:buSzPts val="2500"/>
              <a:buFont typeface="Arial"/>
              <a:buNone/>
            </a:pPr>
            <a:r>
              <a:rPr lang="en" sz="2400" b="1" i="0" u="none" strike="noStrike" cap="none" dirty="0">
                <a:solidFill>
                  <a:srgbClr val="FFFFFF"/>
                </a:solidFill>
                <a:latin typeface="Arial" panose="020B0604020202020204" pitchFamily="34" charset="0"/>
                <a:ea typeface="Calibri"/>
                <a:cs typeface="Arial" panose="020B0604020202020204" pitchFamily="34" charset="0"/>
                <a:sym typeface="Calibri"/>
              </a:rPr>
              <a:t>Key</a:t>
            </a:r>
            <a:endParaRPr sz="400" dirty="0">
              <a:latin typeface="Arial" panose="020B0604020202020204" pitchFamily="34" charset="0"/>
              <a:cs typeface="Arial" panose="020B0604020202020204" pitchFamily="34" charset="0"/>
            </a:endParaRPr>
          </a:p>
          <a:p>
            <a:pPr marL="0" marR="0" lvl="0" indent="0" algn="ctr" rtl="0">
              <a:lnSpc>
                <a:spcPct val="120000"/>
              </a:lnSpc>
              <a:spcBef>
                <a:spcPts val="0"/>
              </a:spcBef>
              <a:spcAft>
                <a:spcPts val="0"/>
              </a:spcAft>
              <a:buClr>
                <a:srgbClr val="000000"/>
              </a:buClr>
              <a:buSzPts val="2500"/>
              <a:buFont typeface="Arial"/>
              <a:buNone/>
            </a:pPr>
            <a:r>
              <a:rPr lang="en" sz="2400" b="1" i="0" u="none" strike="noStrike" cap="none" dirty="0">
                <a:solidFill>
                  <a:srgbClr val="FFFFFF"/>
                </a:solidFill>
                <a:latin typeface="Arial" panose="020B0604020202020204" pitchFamily="34" charset="0"/>
                <a:ea typeface="Calibri"/>
                <a:cs typeface="Arial" panose="020B0604020202020204" pitchFamily="34" charset="0"/>
                <a:sym typeface="Calibri"/>
              </a:rPr>
              <a:t>Takeaways</a:t>
            </a:r>
            <a:endParaRPr sz="2600" b="1" i="1"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3" name="Text Placeholder 2">
            <a:extLst>
              <a:ext uri="{FF2B5EF4-FFF2-40B4-BE49-F238E27FC236}">
                <a16:creationId xmlns:a16="http://schemas.microsoft.com/office/drawing/2014/main" id="{2D08415B-4729-4AD1-0880-995057832D43}"/>
              </a:ext>
            </a:extLst>
          </p:cNvPr>
          <p:cNvSpPr>
            <a:spLocks noGrp="1"/>
          </p:cNvSpPr>
          <p:nvPr>
            <p:ph sz="half" idx="4294967295"/>
          </p:nvPr>
        </p:nvSpPr>
        <p:spPr>
          <a:xfrm>
            <a:off x="2397125" y="1370013"/>
            <a:ext cx="6746875" cy="2922587"/>
          </a:xfrm>
        </p:spPr>
        <p:txBody>
          <a:bodyPr spcFirstLastPara="1" wrap="square" lIns="68575" tIns="34275" rIns="68575" bIns="34275" anchor="t" anchorCtr="0">
            <a:noAutofit/>
          </a:bodyPr>
          <a:lstStyle/>
          <a:p>
            <a:pPr marL="139700" indent="0">
              <a:lnSpc>
                <a:spcPct val="100000"/>
              </a:lnSpc>
              <a:spcBef>
                <a:spcPts val="0"/>
              </a:spcBef>
              <a:buNone/>
            </a:pPr>
            <a:endParaRPr lang="en-US" sz="1200" dirty="0">
              <a:solidFill>
                <a:srgbClr val="000000"/>
              </a:solidFill>
              <a:latin typeface="Arial"/>
              <a:cs typeface="Arial"/>
            </a:endParaRPr>
          </a:p>
          <a:p>
            <a:endParaRPr lang="en-US" sz="1800" dirty="0">
              <a:latin typeface="Arial"/>
            </a:endParaRPr>
          </a:p>
          <a:p>
            <a:endParaRPr lang="en-US" dirty="0"/>
          </a:p>
        </p:txBody>
      </p:sp>
    </p:spTree>
    <p:extLst>
      <p:ext uri="{BB962C8B-B14F-4D97-AF65-F5344CB8AC3E}">
        <p14:creationId xmlns:p14="http://schemas.microsoft.com/office/powerpoint/2010/main" val="2083317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442"/>
        <p:cNvGrpSpPr/>
        <p:nvPr/>
      </p:nvGrpSpPr>
      <p:grpSpPr>
        <a:xfrm>
          <a:off x="0" y="0"/>
          <a:ext cx="0" cy="0"/>
          <a:chOff x="0" y="0"/>
          <a:chExt cx="0" cy="0"/>
        </a:xfrm>
      </p:grpSpPr>
      <p:sp>
        <p:nvSpPr>
          <p:cNvPr id="2443" name="Google Shape;2443;p10"/>
          <p:cNvSpPr txBox="1">
            <a:spLocks noGrp="1"/>
          </p:cNvSpPr>
          <p:nvPr>
            <p:ph type="ctrTitle" idx="4294967295"/>
          </p:nvPr>
        </p:nvSpPr>
        <p:spPr>
          <a:xfrm>
            <a:off x="229822" y="1960868"/>
            <a:ext cx="4640314" cy="1738312"/>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2100"/>
              <a:buFont typeface="Calibri"/>
              <a:buNone/>
            </a:pPr>
            <a:r>
              <a:rPr lang="en-US" sz="3500" b="1" dirty="0">
                <a:latin typeface="Arial"/>
                <a:ea typeface="Arial"/>
                <a:cs typeface="Arial"/>
                <a:sym typeface="Arial"/>
              </a:rPr>
              <a:t>BREAKOUT SLIDE</a:t>
            </a:r>
            <a:endParaRPr lang="en-US" sz="3500" b="1" dirty="0">
              <a:latin typeface="Arial"/>
              <a:ea typeface="Arial"/>
              <a:cs typeface="Arial"/>
            </a:endParaRPr>
          </a:p>
        </p:txBody>
      </p:sp>
      <p:pic>
        <p:nvPicPr>
          <p:cNvPr id="2446" name="Google Shape;2446;p10" descr="Empty orange chairs forming a circle"/>
          <p:cNvPicPr preferRelativeResize="0"/>
          <p:nvPr/>
        </p:nvPicPr>
        <p:blipFill rotWithShape="1">
          <a:blip r:embed="rId3">
            <a:alphaModFix/>
          </a:blip>
          <a:srcRect l="-2" r="44911"/>
          <a:stretch/>
        </p:blipFill>
        <p:spPr>
          <a:xfrm>
            <a:off x="5291540" y="0"/>
            <a:ext cx="3852460" cy="5143500"/>
          </a:xfrm>
          <a:prstGeom prst="rect">
            <a:avLst/>
          </a:prstGeom>
          <a:noFill/>
          <a:ln>
            <a:noFill/>
          </a:ln>
        </p:spPr>
      </p:pic>
      <p:pic>
        <p:nvPicPr>
          <p:cNvPr id="2" name="Picture 1">
            <a:extLst>
              <a:ext uri="{FF2B5EF4-FFF2-40B4-BE49-F238E27FC236}">
                <a16:creationId xmlns:a16="http://schemas.microsoft.com/office/drawing/2014/main" id="{E30028C2-A372-8E19-84DB-97BF814AB5E2}"/>
              </a:ext>
            </a:extLst>
          </p:cNvPr>
          <p:cNvPicPr>
            <a:picLocks noChangeAspect="1"/>
          </p:cNvPicPr>
          <p:nvPr/>
        </p:nvPicPr>
        <p:blipFill>
          <a:blip r:embed="rId4"/>
          <a:stretch>
            <a:fillRect/>
          </a:stretch>
        </p:blipFill>
        <p:spPr>
          <a:xfrm>
            <a:off x="37925" y="0"/>
            <a:ext cx="1585097" cy="548688"/>
          </a:xfrm>
          <a:prstGeom prst="rect">
            <a:avLst/>
          </a:prstGeom>
        </p:spPr>
      </p:pic>
    </p:spTree>
    <p:extLst>
      <p:ext uri="{BB962C8B-B14F-4D97-AF65-F5344CB8AC3E}">
        <p14:creationId xmlns:p14="http://schemas.microsoft.com/office/powerpoint/2010/main" val="32217969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140"/>
        <p:cNvGrpSpPr/>
        <p:nvPr/>
      </p:nvGrpSpPr>
      <p:grpSpPr>
        <a:xfrm>
          <a:off x="0" y="0"/>
          <a:ext cx="0" cy="0"/>
          <a:chOff x="0" y="0"/>
          <a:chExt cx="0" cy="0"/>
        </a:xfrm>
      </p:grpSpPr>
      <p:sp>
        <p:nvSpPr>
          <p:cNvPr id="2141" name="Google Shape;2141;p14"/>
          <p:cNvSpPr txBox="1">
            <a:spLocks noGrp="1"/>
          </p:cNvSpPr>
          <p:nvPr>
            <p:ph type="ctrTitle" idx="4294967295"/>
          </p:nvPr>
        </p:nvSpPr>
        <p:spPr>
          <a:xfrm>
            <a:off x="327618" y="1649413"/>
            <a:ext cx="4733331" cy="1738312"/>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2100"/>
              <a:buFont typeface="Calibri"/>
              <a:buNone/>
            </a:pPr>
            <a:r>
              <a:rPr lang="en" sz="2900" b="1" dirty="0">
                <a:latin typeface="Arial"/>
                <a:ea typeface="Arial"/>
                <a:cs typeface="Arial"/>
                <a:sym typeface="Arial"/>
              </a:rPr>
              <a:t> </a:t>
            </a:r>
            <a:br>
              <a:rPr lang="en" sz="2900" b="1" dirty="0">
                <a:latin typeface="Arial"/>
                <a:ea typeface="Arial"/>
                <a:cs typeface="Arial"/>
              </a:rPr>
            </a:br>
            <a:r>
              <a:rPr lang="en" sz="2900" b="1" dirty="0">
                <a:latin typeface="Arial"/>
                <a:ea typeface="Arial"/>
                <a:cs typeface="Arial"/>
                <a:sym typeface="Arial"/>
              </a:rPr>
              <a:t>Q&amp;A SLIDE</a:t>
            </a:r>
            <a:endParaRPr sz="4400" dirty="0"/>
          </a:p>
        </p:txBody>
      </p:sp>
      <p:pic>
        <p:nvPicPr>
          <p:cNvPr id="2144" name="Google Shape;2144;p14" descr="Wooden blocks with question marks"/>
          <p:cNvPicPr preferRelativeResize="0"/>
          <p:nvPr/>
        </p:nvPicPr>
        <p:blipFill rotWithShape="1">
          <a:blip r:embed="rId3">
            <a:alphaModFix/>
          </a:blip>
          <a:srcRect r="49248"/>
          <a:stretch/>
        </p:blipFill>
        <p:spPr>
          <a:xfrm>
            <a:off x="5228403" y="0"/>
            <a:ext cx="3915597" cy="5143500"/>
          </a:xfrm>
          <a:prstGeom prst="rect">
            <a:avLst/>
          </a:prstGeom>
          <a:noFill/>
          <a:ln>
            <a:noFill/>
          </a:ln>
        </p:spPr>
      </p:pic>
      <p:pic>
        <p:nvPicPr>
          <p:cNvPr id="2" name="Picture 1">
            <a:extLst>
              <a:ext uri="{FF2B5EF4-FFF2-40B4-BE49-F238E27FC236}">
                <a16:creationId xmlns:a16="http://schemas.microsoft.com/office/drawing/2014/main" id="{85713058-C075-8405-9973-AB0C29AB3150}"/>
              </a:ext>
            </a:extLst>
          </p:cNvPr>
          <p:cNvPicPr>
            <a:picLocks noChangeAspect="1"/>
          </p:cNvPicPr>
          <p:nvPr/>
        </p:nvPicPr>
        <p:blipFill>
          <a:blip r:embed="rId4"/>
          <a:stretch>
            <a:fillRect/>
          </a:stretch>
        </p:blipFill>
        <p:spPr>
          <a:xfrm>
            <a:off x="37925" y="0"/>
            <a:ext cx="1585097" cy="548688"/>
          </a:xfrm>
          <a:prstGeom prst="rect">
            <a:avLst/>
          </a:prstGeom>
        </p:spPr>
      </p:pic>
    </p:spTree>
    <p:extLst>
      <p:ext uri="{BB962C8B-B14F-4D97-AF65-F5344CB8AC3E}">
        <p14:creationId xmlns:p14="http://schemas.microsoft.com/office/powerpoint/2010/main" val="32616893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458"/>
        <p:cNvGrpSpPr/>
        <p:nvPr/>
      </p:nvGrpSpPr>
      <p:grpSpPr>
        <a:xfrm>
          <a:off x="0" y="0"/>
          <a:ext cx="0" cy="0"/>
          <a:chOff x="0" y="0"/>
          <a:chExt cx="0" cy="0"/>
        </a:xfrm>
      </p:grpSpPr>
      <p:sp>
        <p:nvSpPr>
          <p:cNvPr id="2459" name="Google Shape;2459;p12"/>
          <p:cNvSpPr txBox="1">
            <a:spLocks noGrp="1"/>
          </p:cNvSpPr>
          <p:nvPr>
            <p:ph type="ctrTitle" idx="4294967295"/>
          </p:nvPr>
        </p:nvSpPr>
        <p:spPr>
          <a:xfrm>
            <a:off x="278720" y="1566863"/>
            <a:ext cx="4542517" cy="1739900"/>
          </a:xfrm>
          <a:prstGeom prst="rect">
            <a:avLst/>
          </a:prstGeom>
          <a:noFill/>
          <a:ln>
            <a:noFill/>
          </a:ln>
        </p:spPr>
        <p:txBody>
          <a:bodyPr spcFirstLastPara="1" wrap="square" lIns="68575" tIns="34275" rIns="68575" bIns="34275" anchor="t" anchorCtr="0">
            <a:noAutofit/>
          </a:bodyPr>
          <a:lstStyle/>
          <a:p>
            <a:pPr algn="l">
              <a:lnSpc>
                <a:spcPct val="115000"/>
              </a:lnSpc>
              <a:buSzPts val="2100"/>
            </a:pPr>
            <a:r>
              <a:rPr lang="en-US" sz="4200" b="1" dirty="0">
                <a:latin typeface="Arial"/>
                <a:ea typeface="Arial"/>
                <a:cs typeface="Arial"/>
                <a:sym typeface="Arial"/>
              </a:rPr>
              <a:t>READOUT + REFLECTIONS</a:t>
            </a:r>
            <a:br>
              <a:rPr lang="en-US" sz="4200" b="1" dirty="0">
                <a:latin typeface="Arial"/>
                <a:ea typeface="Arial"/>
                <a:cs typeface="Arial"/>
              </a:rPr>
            </a:br>
            <a:r>
              <a:rPr lang="en-US" sz="4200" b="1" dirty="0">
                <a:latin typeface="Arial"/>
                <a:ea typeface="Arial"/>
                <a:cs typeface="Arial"/>
              </a:rPr>
              <a:t>SLIDE</a:t>
            </a:r>
            <a:endParaRPr sz="4200" dirty="0">
              <a:latin typeface="Arial"/>
              <a:ea typeface="Arial"/>
              <a:cs typeface="Arial"/>
              <a:sym typeface="Arial"/>
            </a:endParaRPr>
          </a:p>
        </p:txBody>
      </p:sp>
      <p:pic>
        <p:nvPicPr>
          <p:cNvPr id="2461" name="Google Shape;2461;p12" descr="The surface of the water with ripple"/>
          <p:cNvPicPr preferRelativeResize="0"/>
          <p:nvPr/>
        </p:nvPicPr>
        <p:blipFill rotWithShape="1">
          <a:blip r:embed="rId3">
            <a:alphaModFix/>
          </a:blip>
          <a:srcRect r="58204"/>
          <a:stretch/>
        </p:blipFill>
        <p:spPr>
          <a:xfrm>
            <a:off x="5323101" y="0"/>
            <a:ext cx="3820899" cy="5143500"/>
          </a:xfrm>
          <a:prstGeom prst="rect">
            <a:avLst/>
          </a:prstGeom>
          <a:noFill/>
          <a:ln>
            <a:noFill/>
          </a:ln>
        </p:spPr>
      </p:pic>
      <p:pic>
        <p:nvPicPr>
          <p:cNvPr id="2" name="Picture 1">
            <a:extLst>
              <a:ext uri="{FF2B5EF4-FFF2-40B4-BE49-F238E27FC236}">
                <a16:creationId xmlns:a16="http://schemas.microsoft.com/office/drawing/2014/main" id="{1DF111A3-7BEC-FCC9-E70F-37DAACF932F8}"/>
              </a:ext>
            </a:extLst>
          </p:cNvPr>
          <p:cNvPicPr>
            <a:picLocks noChangeAspect="1"/>
          </p:cNvPicPr>
          <p:nvPr/>
        </p:nvPicPr>
        <p:blipFill>
          <a:blip r:embed="rId4"/>
          <a:stretch>
            <a:fillRect/>
          </a:stretch>
        </p:blipFill>
        <p:spPr>
          <a:xfrm>
            <a:off x="37925" y="0"/>
            <a:ext cx="1585097" cy="548688"/>
          </a:xfrm>
          <a:prstGeom prst="rect">
            <a:avLst/>
          </a:prstGeom>
        </p:spPr>
      </p:pic>
    </p:spTree>
    <p:extLst>
      <p:ext uri="{BB962C8B-B14F-4D97-AF65-F5344CB8AC3E}">
        <p14:creationId xmlns:p14="http://schemas.microsoft.com/office/powerpoint/2010/main" val="3867439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4A6FA-FEBD-01CD-A426-CF0F24A913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BE14AD-19AD-9AFD-E23E-20F81DC56205}"/>
              </a:ext>
            </a:extLst>
          </p:cNvPr>
          <p:cNvSpPr>
            <a:spLocks noGrp="1"/>
          </p:cNvSpPr>
          <p:nvPr>
            <p:ph type="title" idx="4294967295"/>
          </p:nvPr>
        </p:nvSpPr>
        <p:spPr>
          <a:xfrm>
            <a:off x="513433" y="372434"/>
            <a:ext cx="6278554" cy="1169987"/>
          </a:xfrm>
        </p:spPr>
        <p:txBody>
          <a:bodyPr/>
          <a:lstStyle/>
          <a:p>
            <a:r>
              <a:rPr lang="en-US" dirty="0"/>
              <a:t>What will the end results of this workshop be?</a:t>
            </a:r>
          </a:p>
        </p:txBody>
      </p:sp>
      <p:sp>
        <p:nvSpPr>
          <p:cNvPr id="4" name="Content Placeholder 3">
            <a:extLst>
              <a:ext uri="{FF2B5EF4-FFF2-40B4-BE49-F238E27FC236}">
                <a16:creationId xmlns:a16="http://schemas.microsoft.com/office/drawing/2014/main" id="{68EDC9DA-DA0A-5BDA-32BB-0A9E2BD4428A}"/>
              </a:ext>
            </a:extLst>
          </p:cNvPr>
          <p:cNvSpPr>
            <a:spLocks noGrp="1"/>
          </p:cNvSpPr>
          <p:nvPr>
            <p:ph idx="4294967295"/>
          </p:nvPr>
        </p:nvSpPr>
        <p:spPr>
          <a:xfrm>
            <a:off x="513433" y="1732921"/>
            <a:ext cx="7562850" cy="2752725"/>
          </a:xfrm>
        </p:spPr>
        <p:txBody>
          <a:bodyPr vert="horz" lIns="91440" tIns="45720" rIns="91440" bIns="45720" rtlCol="0" anchor="t">
            <a:normAutofit/>
          </a:bodyPr>
          <a:lstStyle/>
          <a:p>
            <a:r>
              <a:rPr lang="en-US" sz="2000" dirty="0"/>
              <a:t>A presentation slide deck</a:t>
            </a:r>
            <a:r>
              <a:rPr lang="en-US" sz="2000" b="1" dirty="0"/>
              <a:t> </a:t>
            </a:r>
            <a:r>
              <a:rPr lang="en-US" sz="2000" dirty="0"/>
              <a:t>that contains details about the key problems identified from the and the activities completed during the week. </a:t>
            </a:r>
            <a:r>
              <a:rPr lang="en-US" sz="2000" dirty="0">
                <a:ea typeface="Calibri"/>
                <a:cs typeface="Calibri"/>
              </a:rPr>
              <a:t>​</a:t>
            </a:r>
            <a:endParaRPr lang="en-US" sz="2000" dirty="0"/>
          </a:p>
          <a:p>
            <a:endParaRPr lang="en-US" dirty="0"/>
          </a:p>
        </p:txBody>
      </p:sp>
    </p:spTree>
    <p:extLst>
      <p:ext uri="{BB962C8B-B14F-4D97-AF65-F5344CB8AC3E}">
        <p14:creationId xmlns:p14="http://schemas.microsoft.com/office/powerpoint/2010/main" val="1817240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460F-6EB1-08C8-2CC3-BD9C0160D834}"/>
              </a:ext>
            </a:extLst>
          </p:cNvPr>
          <p:cNvSpPr>
            <a:spLocks noGrp="1"/>
          </p:cNvSpPr>
          <p:nvPr>
            <p:ph type="title" idx="4294967295"/>
          </p:nvPr>
        </p:nvSpPr>
        <p:spPr>
          <a:xfrm>
            <a:off x="495436" y="436003"/>
            <a:ext cx="6452745" cy="1169987"/>
          </a:xfrm>
        </p:spPr>
        <p:txBody>
          <a:bodyPr>
            <a:normAutofit fontScale="90000"/>
          </a:bodyPr>
          <a:lstStyle/>
          <a:p>
            <a:r>
              <a:rPr lang="en-US" dirty="0"/>
              <a:t>How will the end results of this workshop support you going forward?</a:t>
            </a:r>
          </a:p>
        </p:txBody>
      </p:sp>
    </p:spTree>
    <p:extLst>
      <p:ext uri="{BB962C8B-B14F-4D97-AF65-F5344CB8AC3E}">
        <p14:creationId xmlns:p14="http://schemas.microsoft.com/office/powerpoint/2010/main" val="4164853087"/>
      </p:ext>
    </p:extLst>
  </p:cSld>
  <p:clrMapOvr>
    <a:masterClrMapping/>
  </p:clrMapOvr>
</p:sld>
</file>

<file path=ppt/theme/theme1.xml><?xml version="1.0" encoding="utf-8"?>
<a:theme xmlns:a="http://schemas.openxmlformats.org/drawingml/2006/main" name="TAP Template">
  <a:themeElements>
    <a:clrScheme name="Custom 11">
      <a:dk1>
        <a:sysClr val="windowText" lastClr="000000"/>
      </a:dk1>
      <a:lt1>
        <a:sysClr val="window" lastClr="FFFFFF"/>
      </a:lt1>
      <a:dk2>
        <a:srgbClr val="002060"/>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P Template" id="{E34AECF8-65DE-4AE7-A5B8-E1B14231ABDD}" vid="{11E73DD6-D110-4344-B3FB-DD184B087111}"/>
    </a:ext>
  </a:extLst>
</a:theme>
</file>

<file path=ppt/theme/theme2.xml><?xml version="1.0" encoding="utf-8"?>
<a:theme xmlns:a="http://schemas.openxmlformats.org/drawingml/2006/main" name="I-LEAD Slide Templat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LEAD Slide Template" id="{D8F41B83-B738-4071-A7B7-516DAC615F49}" vid="{0A070B53-7626-4749-9DC4-7019A401D68C}"/>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6608</Words>
  <Application>Microsoft Office PowerPoint</Application>
  <PresentationFormat>On-screen Show (16:9)</PresentationFormat>
  <Paragraphs>801</Paragraphs>
  <Slides>77</Slides>
  <Notes>76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77</vt:i4>
      </vt:variant>
    </vt:vector>
  </HeadingPairs>
  <TitlesOfParts>
    <vt:vector size="89" baseType="lpstr">
      <vt:lpstr>Libre Franklin</vt:lpstr>
      <vt:lpstr>Times</vt:lpstr>
      <vt:lpstr>Franklin Gothic</vt:lpstr>
      <vt:lpstr>Arial</vt:lpstr>
      <vt:lpstr>Arial,Sans-Serif</vt:lpstr>
      <vt:lpstr>Helvetica Neue</vt:lpstr>
      <vt:lpstr>Calibri</vt:lpstr>
      <vt:lpstr>Libre Baskerville</vt:lpstr>
      <vt:lpstr>Times New Roman</vt:lpstr>
      <vt:lpstr>Noto Sans Symbols</vt:lpstr>
      <vt:lpstr>TAP Template</vt:lpstr>
      <vt:lpstr>I-LEAD Slide Template</vt:lpstr>
      <vt:lpstr>I-LEAD WORKSHOP  Facilitator Notes </vt:lpstr>
      <vt:lpstr>WELCOME TO THE I-LEAD WORKSHOP! Month Day Year // update to correct date// </vt:lpstr>
      <vt:lpstr>Agenda</vt:lpstr>
      <vt:lpstr>Opening Remarks</vt:lpstr>
      <vt:lpstr>WORKSHOP ROADMAP</vt:lpstr>
      <vt:lpstr>I-LEAD Roadmap – Daily Outputs </vt:lpstr>
      <vt:lpstr>PowerPoint Presentation</vt:lpstr>
      <vt:lpstr>What will the end results of this workshop be?</vt:lpstr>
      <vt:lpstr>How will the end results of this workshop support you going forward?</vt:lpstr>
      <vt:lpstr>What engagement rules would you propose for this workshop? Here are some examples…</vt:lpstr>
      <vt:lpstr>Ice-breaker: "Safe spaces"</vt:lpstr>
      <vt:lpstr>PRE-TEST</vt:lpstr>
      <vt:lpstr>Pre-test Questions</vt:lpstr>
      <vt:lpstr>COFFEE / TEA BREAK</vt:lpstr>
      <vt:lpstr>Learning Objectives – Day 1 </vt:lpstr>
      <vt:lpstr>Leading and Managing an ISHO   (Informatics-Savvy Health Organization)</vt:lpstr>
      <vt:lpstr>When well-planned, designed, implemented, managed, and used, digitalization promises to:</vt:lpstr>
      <vt:lpstr>PowerPoint Presentation</vt:lpstr>
      <vt:lpstr>Digital Strategies</vt:lpstr>
      <vt:lpstr>Public Health Core Sciences</vt:lpstr>
      <vt:lpstr>PowerPoint Presentation</vt:lpstr>
      <vt:lpstr>PowerPoint Presentation</vt:lpstr>
      <vt:lpstr>PowerPoint Presentation</vt:lpstr>
      <vt:lpstr>I-LEAD: Eight Governing Principles</vt:lpstr>
      <vt:lpstr>PowerPoint Presentation</vt:lpstr>
      <vt:lpstr>Vision, Policy and Governance Example</vt:lpstr>
      <vt:lpstr>PowerPoint Presentation</vt:lpstr>
      <vt:lpstr>EXAMPLE: Africa CDC Three-tiered Training Framework to Develop Public Health Informatics Capacity in Africa* </vt:lpstr>
      <vt:lpstr>EXAMPLE: Africa Epidemic Service-Public Health Informatics Program: 2-year Structure</vt:lpstr>
      <vt:lpstr>PowerPoint Presentation</vt:lpstr>
      <vt:lpstr>EXAMPLE: Interoperable Health Information Systems for Person-Centric Care, Surveillance, and Program Monitoring and Evaluation* </vt:lpstr>
      <vt:lpstr>Focus on: </vt:lpstr>
      <vt:lpstr>Country Profile </vt:lpstr>
      <vt:lpstr>Health service organization and work force Customize this slide: Replace with example from your country</vt:lpstr>
      <vt:lpstr>PowerPoint Presentation</vt:lpstr>
      <vt:lpstr>PowerPoint Presentation</vt:lpstr>
      <vt:lpstr>Rapid ISHO Assessment  </vt:lpstr>
      <vt:lpstr>Who are the different stakeholders you need in the room?</vt:lpstr>
      <vt:lpstr>PowerPoint Presentation</vt:lpstr>
      <vt:lpstr>PowerPoint Presentation</vt:lpstr>
      <vt:lpstr>PowerPoint Presentation</vt:lpstr>
      <vt:lpstr>PowerPoint Presentation</vt:lpstr>
      <vt:lpstr>EXAMPLE: Above site level ISHO Assessment Heat Map – 2018/19 Baseline</vt:lpstr>
      <vt:lpstr>EXAMPLE: Above site level ISHO Assessment Heat Map - 2023</vt:lpstr>
      <vt:lpstr>PowerPoint Presentation</vt:lpstr>
      <vt:lpstr>PowerPoint Presentation</vt:lpstr>
      <vt:lpstr>PowerPoint Presentation</vt:lpstr>
      <vt:lpstr>PowerPoint Presentation</vt:lpstr>
      <vt:lpstr>Institutionalization and Sustainability EXAMPLE: Ethiopia</vt:lpstr>
      <vt:lpstr>PowerPoint Presentation</vt:lpstr>
      <vt:lpstr>PowerPoint Presentation</vt:lpstr>
      <vt:lpstr>PowerPoint Presentation</vt:lpstr>
      <vt:lpstr>LUNCH</vt:lpstr>
      <vt:lpstr>ISHO Assessment Results</vt:lpstr>
      <vt:lpstr>Baseline ISHO Assessment (Expedited)</vt:lpstr>
      <vt:lpstr>ISHO Self-assessment Results: Vision &amp; Governance</vt:lpstr>
      <vt:lpstr>ISHO Self-assessment Results: Vision, Policy &amp; Governance</vt:lpstr>
      <vt:lpstr>ISHO Self-assessment Results: Skilled Workforce </vt:lpstr>
      <vt:lpstr>ISHO Self-assessment Results: Skilled Workforce </vt:lpstr>
      <vt:lpstr>ISHO Self-assessment Results: Information Systems</vt:lpstr>
      <vt:lpstr>ISHO Self-assessment Results: Information Systems</vt:lpstr>
      <vt:lpstr>Key Issues/Gaps to be Addressed from the Assessment</vt:lpstr>
      <vt:lpstr>Recommendations</vt:lpstr>
      <vt:lpstr>Feedback on the ISHO Self-assessment Tool Utilities and Limitations </vt:lpstr>
      <vt:lpstr>ISHO Assessment Results Q&amp;A </vt:lpstr>
      <vt:lpstr>Discussion about key areas of focus for the week based on ISHO rapid assessment outcomes </vt:lpstr>
      <vt:lpstr>I-LEAD slide deck part 2 </vt:lpstr>
      <vt:lpstr>END OF DAY EVALUATION</vt:lpstr>
      <vt:lpstr>End of day evaluation questions </vt:lpstr>
      <vt:lpstr>Day One – Wrap up</vt:lpstr>
      <vt:lpstr>GROUP PHOTO</vt:lpstr>
      <vt:lpstr>Acknowledgement: Global Informatics-Savvy  Community of Practice* </vt:lpstr>
      <vt:lpstr>References</vt:lpstr>
      <vt:lpstr>PowerPoint Presentation</vt:lpstr>
      <vt:lpstr>BREAKOUT SLIDE</vt:lpstr>
      <vt:lpstr>  Q&amp;A SLIDE</vt:lpstr>
      <vt:lpstr>READOUT + REFLECTIONS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Caitlin Bowman</dc:creator>
  <cp:lastModifiedBy>Caitlin Bowman</cp:lastModifiedBy>
  <cp:revision>510</cp:revision>
  <dcterms:modified xsi:type="dcterms:W3CDTF">2025-10-28T20:42:12Z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7860cfc-4c84-46be-848a-dfbe37dbcc58_Enabled">
    <vt:lpwstr>true</vt:lpwstr>
  </property>
  <property fmtid="{D5CDD505-2E9C-101B-9397-08002B2CF9AE}" pid="3" name="MSIP_Label_27860cfc-4c84-46be-848a-dfbe37dbcc58_SetDate">
    <vt:lpwstr>2025-09-23T19:28:30Z</vt:lpwstr>
  </property>
  <property fmtid="{D5CDD505-2E9C-101B-9397-08002B2CF9AE}" pid="4" name="MSIP_Label_27860cfc-4c84-46be-848a-dfbe37dbcc58_Method">
    <vt:lpwstr>Standard</vt:lpwstr>
  </property>
  <property fmtid="{D5CDD505-2E9C-101B-9397-08002B2CF9AE}" pid="5" name="MSIP_Label_27860cfc-4c84-46be-848a-dfbe37dbcc58_Name">
    <vt:lpwstr>PATH-Internal</vt:lpwstr>
  </property>
  <property fmtid="{D5CDD505-2E9C-101B-9397-08002B2CF9AE}" pid="6" name="MSIP_Label_27860cfc-4c84-46be-848a-dfbe37dbcc58_SiteId">
    <vt:lpwstr>29ca3f4f-6d67-49a5-a001-e1db48252717</vt:lpwstr>
  </property>
  <property fmtid="{D5CDD505-2E9C-101B-9397-08002B2CF9AE}" pid="7" name="MSIP_Label_27860cfc-4c84-46be-848a-dfbe37dbcc58_ActionId">
    <vt:lpwstr>f99d588b-cae4-48dc-9350-008493bdf047</vt:lpwstr>
  </property>
  <property fmtid="{D5CDD505-2E9C-101B-9397-08002B2CF9AE}" pid="8" name="MSIP_Label_27860cfc-4c84-46be-848a-dfbe37dbcc58_ContentBits">
    <vt:lpwstr>0</vt:lpwstr>
  </property>
  <property fmtid="{D5CDD505-2E9C-101B-9397-08002B2CF9AE}" pid="9" name="MSIP_Label_27860cfc-4c84-46be-848a-dfbe37dbcc58_Tag">
    <vt:lpwstr>10, 3, 0, 1</vt:lpwstr>
  </property>
</Properties>
</file>