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57" r:id="rId2"/>
    <p:sldMasterId id="2147483666" r:id="rId3"/>
    <p:sldMasterId id="2147483674" r:id="rId4"/>
  </p:sldMasterIdLst>
  <p:notesMasterIdLst>
    <p:notesMasterId r:id="rId39"/>
  </p:notesMasterIdLst>
  <p:sldIdLst>
    <p:sldId id="256" r:id="rId5"/>
    <p:sldId id="257" r:id="rId6"/>
    <p:sldId id="258" r:id="rId7"/>
    <p:sldId id="259" r:id="rId8"/>
    <p:sldId id="260" r:id="rId9"/>
    <p:sldId id="2147375715" r:id="rId10"/>
    <p:sldId id="262" r:id="rId11"/>
    <p:sldId id="261" r:id="rId12"/>
    <p:sldId id="263" r:id="rId13"/>
    <p:sldId id="264" r:id="rId14"/>
    <p:sldId id="265" r:id="rId15"/>
    <p:sldId id="266" r:id="rId16"/>
    <p:sldId id="2147480914" r:id="rId17"/>
    <p:sldId id="268" r:id="rId18"/>
    <p:sldId id="269" r:id="rId19"/>
    <p:sldId id="2147375719" r:id="rId20"/>
    <p:sldId id="2147375717" r:id="rId21"/>
    <p:sldId id="2147375724" r:id="rId22"/>
    <p:sldId id="273" r:id="rId23"/>
    <p:sldId id="2147478164" r:id="rId24"/>
    <p:sldId id="2147481807" r:id="rId25"/>
    <p:sldId id="2147480921" r:id="rId26"/>
    <p:sldId id="2147481808" r:id="rId27"/>
    <p:sldId id="2147375718" r:id="rId28"/>
    <p:sldId id="2147481830" r:id="rId29"/>
    <p:sldId id="278" r:id="rId30"/>
    <p:sldId id="279" r:id="rId31"/>
    <p:sldId id="280" r:id="rId32"/>
    <p:sldId id="281" r:id="rId33"/>
    <p:sldId id="282" r:id="rId34"/>
    <p:sldId id="283" r:id="rId35"/>
    <p:sldId id="2147375714" r:id="rId36"/>
    <p:sldId id="2147375707"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hv38WIHJSEG1fJWAKrftw==" hashData="ktietOFRqU6Cajd3LxgDc6ZuL8KbyzcFAnnFxS6GgAunl8q1I7ooPhqJEbesm+159LfuZNTqcvzhJUHzptyqRA=="/>
  <p:extLst>
    <p:ext uri="{521415D9-36F7-43E2-AB2F-B90AF26B5E84}">
      <p14:sectionLst xmlns:p14="http://schemas.microsoft.com/office/powerpoint/2010/main">
        <p14:section name="Default Section" id="{65099B5B-2413-4C7C-8741-5FD2F8C6813E}">
          <p14:sldIdLst>
            <p14:sldId id="256"/>
            <p14:sldId id="257"/>
            <p14:sldId id="258"/>
            <p14:sldId id="259"/>
            <p14:sldId id="260"/>
            <p14:sldId id="2147375715"/>
            <p14:sldId id="262"/>
            <p14:sldId id="261"/>
            <p14:sldId id="263"/>
            <p14:sldId id="264"/>
            <p14:sldId id="265"/>
            <p14:sldId id="266"/>
            <p14:sldId id="2147480914"/>
            <p14:sldId id="268"/>
            <p14:sldId id="269"/>
            <p14:sldId id="2147375719"/>
            <p14:sldId id="2147375717"/>
            <p14:sldId id="2147375724"/>
            <p14:sldId id="273"/>
            <p14:sldId id="2147478164"/>
            <p14:sldId id="2147481807"/>
            <p14:sldId id="2147480921"/>
            <p14:sldId id="2147481808"/>
            <p14:sldId id="2147375718"/>
            <p14:sldId id="2147481830"/>
            <p14:sldId id="278"/>
            <p14:sldId id="279"/>
            <p14:sldId id="280"/>
            <p14:sldId id="281"/>
            <p14:sldId id="282"/>
            <p14:sldId id="283"/>
            <p14:sldId id="2147375714"/>
            <p14:sldId id="2147375707"/>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2FA"/>
    <a:srgbClr val="F9D1DF"/>
    <a:srgbClr val="DFDAD9"/>
    <a:srgbClr val="D3CDCB"/>
    <a:srgbClr val="231F20"/>
    <a:srgbClr val="E4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50"/>
    <p:restoredTop sz="75182" autoAdjust="0"/>
  </p:normalViewPr>
  <p:slideViewPr>
    <p:cSldViewPr snapToGrid="0">
      <p:cViewPr varScale="1">
        <p:scale>
          <a:sx n="77" d="100"/>
          <a:sy n="77" d="100"/>
        </p:scale>
        <p:origin x="242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54FDE-8775-1744-9520-94B24AF66E41}"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0C06F-62DF-8C49-9437-5B6E342092F3}" type="slidenum">
              <a:rPr lang="en-US" smtClean="0"/>
              <a:t>‹#›</a:t>
            </a:fld>
            <a:endParaRPr lang="en-US"/>
          </a:p>
        </p:txBody>
      </p:sp>
    </p:spTree>
    <p:extLst>
      <p:ext uri="{BB962C8B-B14F-4D97-AF65-F5344CB8AC3E}">
        <p14:creationId xmlns:p14="http://schemas.microsoft.com/office/powerpoint/2010/main" val="132677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a:t>
            </a:fld>
            <a:endParaRPr lang="en-US"/>
          </a:p>
        </p:txBody>
      </p:sp>
    </p:spTree>
    <p:extLst>
      <p:ext uri="{BB962C8B-B14F-4D97-AF65-F5344CB8AC3E}">
        <p14:creationId xmlns:p14="http://schemas.microsoft.com/office/powerpoint/2010/main" val="217728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can be diagnosed via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polymerase chain reaction (PCR) </a:t>
            </a:r>
            <a:r>
              <a:rPr lang="en-US" sz="1100" dirty="0">
                <a:effectLst/>
                <a:latin typeface="Calibri" panose="020F0502020204030204" pitchFamily="34" charset="0"/>
                <a:ea typeface="Calibri" panose="020F0502020204030204" pitchFamily="34" charset="0"/>
                <a:cs typeface="Times New Roman" panose="02020603050405020304" pitchFamily="18" charset="0"/>
              </a:rPr>
              <a:t>and antigen tests.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Traditionally, RSV isn’t tested for in hospitals or clinics or as part of clinical care on a routine basis.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true nearly everywhere, but even more so in low- and middle-income areas of the world.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Still, there have been studies and surveillance conducted in all WHO regions.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Where testing does occur, RSV is just as common in low- and middle-income areas of the world as in high-income ones.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One of several efforts making progress is WHO’s work leveraging the Global Influenza Surveillance and Response System (GSIRS) to support RSV surveillance and testing in 25 countries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More RSV testing and surveillance is needed overall, especially in low- and middle-income areas to understand the nuances of RSV in different settings.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11</a:t>
            </a:fld>
            <a:endParaRPr lang="en-US"/>
          </a:p>
        </p:txBody>
      </p:sp>
    </p:spTree>
    <p:extLst>
      <p:ext uri="{BB962C8B-B14F-4D97-AF65-F5344CB8AC3E}">
        <p14:creationId xmlns:p14="http://schemas.microsoft.com/office/powerpoint/2010/main" val="107428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Current treatment measures are limited to supportive care, such as oxygen, and complicated by scarce resources in many parts of the world.</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No antiviral medications are licensed for RSV.</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Inappropriate antibiotic use to treat a widespread virus like RSV also compounds the growing crisis of antimicrobial resistance.</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Until recently, the only available preventive agent for RSV had been a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called palivizumab.</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It is recommended for use in limited settings in the highest-risk infants as a monthly injection with 5 doses administered during the RSV season. </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As such, this product has been unaffordable and impractical for most countries, so its use has largely been limited to high-income markets.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2022, a new long-acting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called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nirsevimab</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achieved first approvals in Europe and then, in 2023, in the United States.</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designed to be given to an infant soon after birth or before/during the first RSV season to protect in early life.</a:t>
            </a:r>
          </a:p>
          <a:p>
            <a:pPr marL="742950" marR="0" lvl="1" indent="-285750">
              <a:lnSpc>
                <a:spcPct val="107000"/>
              </a:lnSpc>
              <a:spcBef>
                <a:spcPts val="0"/>
              </a:spcBef>
              <a:spcAft>
                <a:spcPts val="0"/>
              </a:spcAft>
              <a:buFont typeface="Courier New" panose="02070309020205020404" pitchFamily="49" charset="0"/>
              <a:buChar char="o"/>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showcases long-acting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mAbs</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delivered in one dose as the wave of the future by providing longer lasting protection than palivizumab and reducing touch points for delivery.</a:t>
            </a:r>
          </a:p>
          <a:p>
            <a:pPr marL="742950" marR="0" lvl="1" indent="-285750">
              <a:lnSpc>
                <a:spcPct val="107000"/>
              </a:lnSpc>
              <a:spcBef>
                <a:spcPts val="0"/>
              </a:spcBef>
              <a:spcAft>
                <a:spcPts val="0"/>
              </a:spcAft>
              <a:buFont typeface="Courier New" panose="02070309020205020404" pitchFamily="49" charset="0"/>
              <a:buChar char="o"/>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2025, a second long-acting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called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clesrovimab</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was approved by the US Food and Drug Administration, adding yet another tool to the RSV prevention arsenal.</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another groundbreaking development, a maternal RSV vaccine achieved initial licensures in the United States and Europe in 2023.</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delivered to an expectant mother for the prevention of severe RSV disease in infants..</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vaccine demonstrated efficacy and a positive </a:t>
            </a:r>
            <a:r>
              <a:rPr lang="en-US" sz="11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Benefit:Risk</a:t>
            </a: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safety profile in Phase 3 clinical evaluation. </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maternal vaccine and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nirsevimab</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are being used in a number of countries, but neither product is yet globally available.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b="0" strike="noStrike"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Though not yet available globally, the maternal vaccine is on the pathway to global market entry.</a:t>
            </a:r>
          </a:p>
          <a:p>
            <a:pPr marL="742950" marR="0" lvl="1" indent="-285750">
              <a:lnSpc>
                <a:spcPct val="107000"/>
              </a:lnSpc>
              <a:spcBef>
                <a:spcPts val="0"/>
              </a:spcBef>
              <a:spcAft>
                <a:spcPts val="0"/>
              </a:spcAft>
              <a:buFont typeface="Courier New" panose="02070309020205020404" pitchFamily="49" charset="0"/>
              <a:buChar char="o"/>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Price and supply are expected to be early barriers to global access for the long-acting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mAbs</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however, and will likely require market shaping efforts to overcome.</a:t>
            </a:r>
          </a:p>
          <a:p>
            <a:pPr marL="742950" marR="0" lvl="1" indent="-285750">
              <a:lnSpc>
                <a:spcPct val="107000"/>
              </a:lnSpc>
              <a:spcBef>
                <a:spcPts val="0"/>
              </a:spcBef>
              <a:spcAft>
                <a:spcPts val="0"/>
              </a:spcAft>
              <a:buFont typeface="Courier New" panose="02070309020205020404" pitchFamily="49" charset="0"/>
              <a:buChar char="o"/>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Nevertheless, the mabs are an exciting and game changing class of prevention products against RSV.</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b="0" spc="15" dirty="0">
                <a:solidFill>
                  <a:schemeClr val="tx1"/>
                </a:solidFill>
                <a:effectLst/>
                <a:latin typeface="Segoe UI" panose="020B0502040204020203" pitchFamily="34" charset="0"/>
                <a:ea typeface="Calibri" panose="020F0502020204030204" pitchFamily="34" charset="0"/>
              </a:rPr>
              <a:t>In September 2024, WHO recommended maternal RSV vaccine and long-acting RSV </a:t>
            </a:r>
            <a:r>
              <a:rPr lang="en-US" sz="1100" b="0" spc="15" dirty="0" err="1">
                <a:solidFill>
                  <a:schemeClr val="tx1"/>
                </a:solidFill>
                <a:effectLst/>
                <a:latin typeface="Segoe UI" panose="020B0502040204020203" pitchFamily="34" charset="0"/>
                <a:ea typeface="Calibri" panose="020F0502020204030204" pitchFamily="34" charset="0"/>
              </a:rPr>
              <a:t>mAbs</a:t>
            </a:r>
            <a:r>
              <a:rPr lang="en-US" sz="1100" b="0" spc="15" dirty="0">
                <a:solidFill>
                  <a:schemeClr val="tx1"/>
                </a:solidFill>
                <a:effectLst/>
                <a:latin typeface="Segoe UI" panose="020B0502040204020203" pitchFamily="34" charset="0"/>
                <a:ea typeface="Calibri" panose="020F0502020204030204" pitchFamily="34" charset="0"/>
              </a:rPr>
              <a:t> for introduction in all countries, marking a key step in the policy pathway to their lifesaving use, especially in low- and middle-income markets where the vast majority of RSV deaths occur. </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b="0" spc="15" dirty="0">
                <a:solidFill>
                  <a:schemeClr val="tx1"/>
                </a:solidFill>
                <a:effectLst/>
                <a:latin typeface="Segoe UI" panose="020B0502040204020203" pitchFamily="34" charset="0"/>
                <a:ea typeface="Calibri" panose="020F0502020204030204" pitchFamily="34" charset="0"/>
              </a:rPr>
              <a:t>In March 2025, the maternal RSV vaccine achieved WHO prequalification, which is a requirement for the product to be eligible for Gavi financing and to be purchased by UN agencies like UNICEF for use in low- and middle-income markets.</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b="0" spc="15" dirty="0">
                <a:solidFill>
                  <a:schemeClr val="tx1"/>
                </a:solidFill>
                <a:effectLst/>
                <a:latin typeface="Segoe UI" panose="020B0502040204020203" pitchFamily="34" charset="0"/>
                <a:ea typeface="Calibri" panose="020F0502020204030204" pitchFamily="34" charset="0"/>
              </a:rPr>
              <a:t>The Pan American Health Organization (PAHO) Technical Advisory Group also recommends the maternal vaccine.</a:t>
            </a:r>
          </a:p>
          <a:p>
            <a:pPr marL="285750" marR="0" lvl="0" indent="-285750" algn="l" defTabSz="914400" rtl="0" eaLnBrk="1" latinLnBrk="0" hangingPunct="1">
              <a:lnSpc>
                <a:spcPct val="107000"/>
              </a:lnSpc>
              <a:spcBef>
                <a:spcPts val="0"/>
              </a:spcBef>
              <a:spcAft>
                <a:spcPts val="0"/>
              </a:spcAft>
              <a:buFont typeface="Courier New" panose="02070309020205020404" pitchFamily="49" charset="0"/>
              <a:buChar char="o"/>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Both products could have a large impact in protecting infants in the first, most at-risk months of life.</a:t>
            </a:r>
          </a:p>
          <a:p>
            <a:pPr marL="285750" marR="0" lvl="0" indent="-285750" algn="l" defTabSz="914400" rtl="0" eaLnBrk="1" latinLnBrk="0" hangingPunct="1">
              <a:lnSpc>
                <a:spcPct val="107000"/>
              </a:lnSpc>
              <a:spcBef>
                <a:spcPts val="0"/>
              </a:spcBef>
              <a:spcAft>
                <a:spcPts val="0"/>
              </a:spcAft>
              <a:buFont typeface="Courier New" panose="02070309020205020404" pitchFamily="49" charset="0"/>
              <a:buChar char="o"/>
            </a:pPr>
            <a:r>
              <a:rPr lang="en-US" sz="1800" b="0" spc="15" dirty="0">
                <a:solidFill>
                  <a:schemeClr val="tx1"/>
                </a:solidFill>
                <a:effectLst/>
                <a:latin typeface="Segoe UI" panose="020B0502040204020203" pitchFamily="34" charset="0"/>
                <a:ea typeface="Calibri" panose="020F0502020204030204" pitchFamily="34" charset="0"/>
              </a:rPr>
              <a:t>Now, the WHO recommendation for RSV immunization is an opportunity to catalyze preparations for putting these products to lifesaving use more broadly, overcoming barriers to access and implementation, enabling informed product choice, and shortening the timeline for product availability in low- and middle-income markets</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r>
              <a:rPr lang="en-US" sz="1800" b="0" spc="15" dirty="0">
                <a:solidFill>
                  <a:schemeClr val="tx1"/>
                </a:solidFill>
                <a:effectLst/>
                <a:latin typeface="Segoe UI" panose="020B0502040204020203" pitchFamily="34" charset="0"/>
                <a:ea typeface="Calibri" panose="020F0502020204030204" pitchFamily="34" charset="0"/>
              </a:rPr>
              <a:t>n important next step therein will be to accelerate the timeline to global market access</a:t>
            </a:r>
            <a:r>
              <a:rPr lang="en-US" sz="1100" b="0" kern="1200" spc="1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b="0" kern="1200" spc="1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July 2025, Gavi committed to opening a funding window for establishing an RSV maternal vaccine program, paving the way for country introductions to begin.</a:t>
            </a:r>
            <a:endPar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12</a:t>
            </a:fld>
            <a:endParaRPr lang="en-US"/>
          </a:p>
        </p:txBody>
      </p:sp>
    </p:spTree>
    <p:extLst>
      <p:ext uri="{BB962C8B-B14F-4D97-AF65-F5344CB8AC3E}">
        <p14:creationId xmlns:p14="http://schemas.microsoft.com/office/powerpoint/2010/main" val="329153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Most information on the burden of RSV comes from prospective surveillance studies, PERCH being one of the largest studies of pediatric pneumonia in LMICs every conducted.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Conducted from 2011-2014, the PERCH study set out to determine the etiology of pneumonia in children hospitalized in 7 countries: 5 in Africa and 2 in Asia.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study enrolled over 4,000 (4,232) children hospitalized with cases of severe and very severe pneumonia, and collected many specimens and performed multiple diagnostic tests.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study included over 5,000 controls (5,325).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unique analytic algorithm was used to identify the etiology of each pneumonia episode.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was found to be the most common etiology among both severe and very severe pneumonia by orders of magnitude.  </a:t>
            </a:r>
          </a:p>
          <a:p>
            <a:pPr marL="742950" marR="0" lvl="1" indent="-285750" algn="l" defTabSz="914400" rtl="0" eaLnBrk="1" latinLnBrk="0" hangingPunct="1">
              <a:lnSpc>
                <a:spcPct val="107000"/>
              </a:lnSpc>
              <a:spcBef>
                <a:spcPts val="0"/>
              </a:spcBef>
              <a:spcAft>
                <a:spcPts val="800"/>
              </a:spcAft>
              <a:buFont typeface="Courier New" panose="02070309020205020404" pitchFamily="49" charset="0"/>
              <a:buChar char="o"/>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Although it may not look so at first glance, the area of the RSV circle is proportionally correct in comparison to the other disease circles. RSV makes up a staggering percentage of the pneumonia pie.</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It was the most common etiology in children of all ages but particularly infants in the first year of life, where it accounted for close to 40% of all pneumonia cases.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705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large study called ANISA took place from 2011 to 2014 at 5 sites in 3 South Asian countries, Bangladesh, India, and Pakistan.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was to estimate proportions of specific infectious causes of possible severe bacterial infections in children &lt;2 months of age in comparison to healthy controls.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Surprisingly, RSV was identified as the most detected pathogen in children with possible serious bacterial infection in the first two months of life, identified in 6.5% of all infections.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14</a:t>
            </a:fld>
            <a:endParaRPr lang="en-US"/>
          </a:p>
        </p:txBody>
      </p:sp>
    </p:spTree>
    <p:extLst>
      <p:ext uri="{BB962C8B-B14F-4D97-AF65-F5344CB8AC3E}">
        <p14:creationId xmlns:p14="http://schemas.microsoft.com/office/powerpoint/2010/main" val="2736264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developing RSV prevention strategies, RSV seasonality will be an important consideration.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Seasonal RSV activity is observed in many areas.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Temperate regions have clear seasonality, usually during autumn and winter.</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Subtemperate (or subtropical) areas have seasonal peaks with low-level, year-round circulation.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Equatorial areas have year-round circulation.  </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Timing of seasonal RSV circulation can vary year to year, adding complexity to prevention efforts.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15</a:t>
            </a:fld>
            <a:endParaRPr lang="en-US"/>
          </a:p>
        </p:txBody>
      </p:sp>
    </p:spTree>
    <p:extLst>
      <p:ext uri="{BB962C8B-B14F-4D97-AF65-F5344CB8AC3E}">
        <p14:creationId xmlns:p14="http://schemas.microsoft.com/office/powerpoint/2010/main" val="3646337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RSV’s impacts go beyond just illness and death.</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historic lack </a:t>
            </a: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widely available prevention measures has meant that families and health systems have had to bear the brunt of the economic costs of managing RSV cases and complications.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Existing and emerging data show that RSV causes substantial economic burden on livelihoods and health systems across the spectrum of country income levels.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example, the average cost for a single hospital inpatient visit for RSV has been estimated at 32% of a household’s monthly income in Malawi.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 Bangladesh, the median out of pocket cost of RSV hospitalization is around 24% of monthly household income. For poorer families, the percentage rises to 32%.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terms of costs to health systems, the median annual direct cost of hospitalization in Bangladesh is around $10 million USD.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PERCH found that across 5 African countries, a range of 5-10% of hospital admissions among children younger than 5 years of age were due to RSV.</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Overall, widespread RSV prevention could go a long way toward freeing up valuable resources for households and health systems.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16</a:t>
            </a:fld>
            <a:endParaRPr lang="en-US"/>
          </a:p>
        </p:txBody>
      </p:sp>
    </p:spTree>
    <p:extLst>
      <p:ext uri="{BB962C8B-B14F-4D97-AF65-F5344CB8AC3E}">
        <p14:creationId xmlns:p14="http://schemas.microsoft.com/office/powerpoint/2010/main" val="332326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medical community has been looking for ways to prevent severe disease from RSV for the past many decades, since the virus was identified in 1956. But it has faced obstacles in developing a vaccine.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Efforts stalled due to safety concerns after clinical trials for a vaccine candidate in 1966 resulted in exacerbated disease in RSV-naïve participants who were subsequently naturally infected.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monoclonal antibody, Palivizumab, was licensed in 1998, but isn’t widely available in low- and middle-income economies due to cost and delivery barriers.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Now, however, a development renaissance of RSV prevention products has been underway—spurred by scientific breakthroughs in the 2010s that improved our understanding of RSV and led to the development of new technologies that are not at risk of causing enhanced disease.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 let’s return to the F protein that we mentioned at the beginning of this talk.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 2013, a key advancement was the identification of the pre-fusion conformation of the RSV F protein in the virus.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Neutralizing antibodies target the pre-F protein, preventing cells from being infected.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new technology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LED TO MORE EFFECTIVE PREVENTION PRODUCTS that </a:t>
            </a:r>
            <a:r>
              <a:rPr lang="en-US" sz="1100" dirty="0">
                <a:effectLst/>
                <a:latin typeface="Calibri" panose="020F0502020204030204" pitchFamily="34" charset="0"/>
                <a:ea typeface="Calibri" panose="020F0502020204030204" pitchFamily="34" charset="0"/>
                <a:cs typeface="Times New Roman" panose="02020603050405020304" pitchFamily="18" charset="0"/>
              </a:rPr>
              <a:t>provide</a:t>
            </a:r>
            <a:r>
              <a:rPr lang="en-US" sz="1100" b="1" strike="sngStrike"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longer lasting immunity—and resolves the safety risks seen with the formalin-inactivated approach of the 1960s.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protection in infants and young children, emerging out of development are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long-acting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monoclonal antibodies and a maternal vaccine for delivery in pregnancy—all of which are based on the pre-F technology. </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AstraZeneca’s long acting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nirsevimab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first achieved licensure in 2022 in Europe and then in the US in 2023—though this product is expected to require market shaping for global access to be possible.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Another development in 2023 was that the US Food and Drug Administration approved GSK’s recombinant pre-F RSV vaccine,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Arvexy</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May 2023 and later Pfizer’s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Abrysvo</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June 2023 for the prevention of lower respiratory tract disease caused by RSV in individuals 60 years of age and older. </a:t>
            </a:r>
          </a:p>
          <a:p>
            <a:pPr marL="800100" marR="0" lvl="1"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were the first licensures of any RSV vaccine ever.</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an exciting development for the global market, Pfizer’s pre-F RSV vaccine,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Abrysvo</a:t>
            </a:r>
            <a:r>
              <a:rPr lang="en-US" sz="1100" dirty="0">
                <a:effectLst/>
                <a:latin typeface="Calibri" panose="020F0502020204030204" pitchFamily="34" charset="0"/>
                <a:ea typeface="Calibri" panose="020F0502020204030204" pitchFamily="34" charset="0"/>
                <a:cs typeface="Times New Roman" panose="02020603050405020304" pitchFamily="18" charset="0"/>
              </a:rPr>
              <a:t>, was first approved in the US and Europe for use in pregnancy and is now approved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and being used in a number countries. It is not yet globally available though</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In September 2024, the World Health Organization’s Strategic Advisory Group of Experts on Immunization (WHO SAGE) recommended that all countries introduce maternal vaccination and/or long-acting monoclonal antibody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administration for the prevention of severe respiratory syncytial virus (RSV) disease in young infants.</a:t>
            </a:r>
            <a:r>
              <a:rPr lang="en-US" sz="1100" b="1" spc="15" dirty="0">
                <a:solidFill>
                  <a:schemeClr val="tx1"/>
                </a:solidFill>
                <a:effectLst/>
                <a:latin typeface="Segoe UI" panose="020B0502040204020203" pitchFamily="34" charset="0"/>
                <a:ea typeface="Calibri" panose="020F0502020204030204" pitchFamily="34" charset="0"/>
              </a:rPr>
              <a:t> </a:t>
            </a:r>
            <a:r>
              <a:rPr lang="en-US" sz="1100" b="0" spc="15" dirty="0">
                <a:solidFill>
                  <a:schemeClr val="tx1"/>
                </a:solidFill>
                <a:effectLst/>
                <a:latin typeface="Segoe UI" panose="020B0502040204020203" pitchFamily="34" charset="0"/>
                <a:ea typeface="Calibri" panose="020F0502020204030204" pitchFamily="34" charset="0"/>
              </a:rPr>
              <a:t>In May 2025, WHO published its first-ever position paper outlining these recommendations to protect children from RSV</a:t>
            </a:r>
            <a:r>
              <a:rPr lang="en-US" sz="1100" b="0" i="0" kern="1200" dirty="0">
                <a:solidFill>
                  <a:schemeClr val="tx1"/>
                </a:solidFill>
                <a:effectLst/>
                <a:latin typeface="+mn-lt"/>
                <a:ea typeface="+mn-ea"/>
                <a:cs typeface="+mn-cs"/>
              </a:rPr>
              <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 WHO recommendation is a necessary step in the policy pathway to scale and support use of immunization products, especially in low- and middle-income markets where need is greatest.</a:t>
            </a:r>
          </a:p>
          <a:p>
            <a:pPr marL="800100" marR="0" lvl="1" indent="-342900">
              <a:lnSpc>
                <a:spcPct val="107000"/>
              </a:lnSpc>
              <a:spcBef>
                <a:spcPts val="0"/>
              </a:spcBef>
              <a:spcAft>
                <a:spcPts val="800"/>
              </a:spcAft>
              <a:buFont typeface="Symbol" panose="05050102010706020507" pitchFamily="18" charset="2"/>
              <a:buChar char=""/>
            </a:pPr>
            <a:r>
              <a:rPr lang="en-US" b="0" dirty="0"/>
              <a:t>The WHO recommendation is an opportunity to catalyze preparations for putting these products to lifesaving use more broadly, overcoming barriers to access and implementation, enabling informed product choice, and shortening the timeline for product availability in low- and middle-income markets.</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200" b="0" spc="15" dirty="0">
                <a:solidFill>
                  <a:schemeClr val="tx1"/>
                </a:solidFill>
                <a:effectLst/>
                <a:latin typeface="Segoe UI" panose="020B0502040204020203" pitchFamily="34" charset="0"/>
                <a:ea typeface="Calibri" panose="020F0502020204030204" pitchFamily="34" charset="0"/>
              </a:rPr>
              <a:t>In March 2025, the maternal RSV vaccine achieved WHO prequalification, which enabled the product to be eligible for Gavi financing and to be purchased by UN agencies like UNICEF for use in low- and middle-income markets. </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200" b="0" i="0" kern="1200" spc="15" dirty="0">
                <a:solidFill>
                  <a:schemeClr val="tx1"/>
                </a:solidFill>
                <a:effectLst/>
                <a:latin typeface="+mn-lt"/>
                <a:ea typeface="+mn-ea"/>
                <a:cs typeface="+mn-cs"/>
              </a:rPr>
              <a:t>In July 2025, Gavi </a:t>
            </a:r>
            <a:r>
              <a:rPr lang="en-US" sz="1200" b="0" kern="1200" spc="1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committed to opening a funding window for establishing an RSV maternal vaccine program, paving the way for country introductions to begin.</a:t>
            </a:r>
            <a:endParaRPr lang="en-US" sz="12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b="0" dirty="0"/>
              <a:t>Another long-acting RSV </a:t>
            </a:r>
            <a:r>
              <a:rPr lang="en-US" b="0" dirty="0" err="1"/>
              <a:t>mAb</a:t>
            </a:r>
            <a:r>
              <a:rPr lang="en-US" b="0" dirty="0"/>
              <a:t> candidate developed by MSD (Merck) called </a:t>
            </a:r>
            <a:r>
              <a:rPr lang="en-US" b="0" dirty="0" err="1"/>
              <a:t>clesrovimab</a:t>
            </a:r>
            <a:r>
              <a:rPr lang="en-US" b="0" dirty="0"/>
              <a:t> (trade name ENFLONSIA) received US Food and Drug Administration approval in June 2025.</a:t>
            </a:r>
          </a:p>
          <a:p>
            <a:pPr marL="800100" lvl="1" indent="-342900">
              <a:lnSpc>
                <a:spcPct val="107000"/>
              </a:lnSpc>
              <a:spcAft>
                <a:spcPts val="800"/>
              </a:spcAft>
              <a:buFont typeface="Symbol" panose="05050102010706020507" pitchFamily="18" charset="2"/>
              <a:buChar char=""/>
            </a:pPr>
            <a:r>
              <a:rPr lang="en-US" b="0" dirty="0"/>
              <a:t>Having a second available monoclonal antibody might lead to broader global market access for these effective products.</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endParaRPr lang="en-US" sz="1200" b="1" spc="15" dirty="0">
              <a:solidFill>
                <a:schemeClr val="tx1"/>
              </a:solidFill>
              <a:effectLst/>
              <a:latin typeface="Segoe UI" panose="020B0502040204020203" pitchFamily="34" charset="0"/>
              <a:ea typeface="Calibri" panose="020F0502020204030204" pitchFamily="34" charset="0"/>
            </a:endParaRPr>
          </a:p>
          <a:p>
            <a:pPr marL="800100" marR="0" lvl="1" indent="-342900">
              <a:lnSpc>
                <a:spcPct val="107000"/>
              </a:lnSpc>
              <a:spcBef>
                <a:spcPts val="0"/>
              </a:spcBef>
              <a:spcAft>
                <a:spcPts val="800"/>
              </a:spcAft>
              <a:buFont typeface="Symbol" panose="05050102010706020507" pitchFamily="18" charset="2"/>
              <a:buChar char=""/>
            </a:pPr>
            <a:endParaRPr lang="en-US" b="1" dirty="0"/>
          </a:p>
          <a:p>
            <a:pPr marL="342900" marR="0" lvl="0" indent="-342900">
              <a:lnSpc>
                <a:spcPct val="107000"/>
              </a:lnSpc>
              <a:spcBef>
                <a:spcPts val="0"/>
              </a:spcBef>
              <a:spcAft>
                <a:spcPts val="800"/>
              </a:spcAft>
              <a:buFont typeface="Symbol" panose="05050102010706020507" pitchFamily="18" charset="2"/>
              <a:buChar cha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02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Both approaches are designed to provide passive protection via antibodies to protect babies in the early, most vulnerable months of life.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immune target for both approaches is the RSV surface fusion, or F, protein—the protein responsible for mediating fusion of the viral membrane with a host-cell membrane. </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Maternal vaccines, designed to provide protection during pregnancy, is a way to generate antibodies that transfer to newborns settings but enhance maternal immunity. </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Maternal vaccines boost the concentration of neutralizing antibodies that are then naturally transferred across the placenta to directly protect infants for months after birth.</a:t>
            </a:r>
          </a:p>
          <a:p>
            <a:pPr marL="285750" marR="0" lvl="0" indent="-285750">
              <a:lnSpc>
                <a:spcPct val="107000"/>
              </a:lnSpc>
              <a:spcBef>
                <a:spcPts val="0"/>
              </a:spcBef>
              <a:spcAft>
                <a:spcPts val="80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Vaccination should be timed during pregnancy to maximize the antibodies transferred to baby.</a:t>
            </a:r>
          </a:p>
          <a:p>
            <a:pPr marL="742950" marR="0" lvl="1" indent="-285750">
              <a:lnSpc>
                <a:spcPct val="107000"/>
              </a:lnSpc>
              <a:spcBef>
                <a:spcPts val="0"/>
              </a:spcBef>
              <a:spcAft>
                <a:spcPts val="80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Specific vaccination windows vary by country of license and WHO recommendation.</a:t>
            </a:r>
          </a:p>
          <a:p>
            <a:pPr marL="742950" marR="0" lvl="1" indent="-285750">
              <a:lnSpc>
                <a:spcPct val="107000"/>
              </a:lnSpc>
              <a:spcBef>
                <a:spcPts val="0"/>
              </a:spcBef>
              <a:spcAft>
                <a:spcPts val="80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WHO globally recommends vaccination in the third trimester of pregnancy, as defined in the local context. The third trimester starts at 28 weeks gestational age in most settings but could be defined as starting earlier in some places.</a:t>
            </a:r>
          </a:p>
          <a:p>
            <a:pPr marL="742950" marR="0" lvl="1" indent="-285750">
              <a:lnSpc>
                <a:spcPct val="107000"/>
              </a:lnSpc>
              <a:spcBef>
                <a:spcPts val="0"/>
              </a:spcBef>
              <a:spcAft>
                <a:spcPts val="80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Recommended windows can vary by country and regulatory authority.</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Monoclonal antibodies are laboratory produced antibodies designed to attach to the F protein that the virus uses to infect the body.</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What’s new about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nirsevimab</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and other mAbs in development is that they have extended half-lives—so are longer lasting than their predecessor, palivizumab.</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They are also designed to be given to the infant in one dose, improving delivery feasibility.</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Delivery is soon after birth or before/during the baby’s first RSV season.</a:t>
            </a:r>
          </a:p>
          <a:p>
            <a:endParaRPr lang="en-US" dirty="0"/>
          </a:p>
        </p:txBody>
      </p:sp>
      <p:sp>
        <p:nvSpPr>
          <p:cNvPr id="4" name="Slide Number Placeholder 3"/>
          <p:cNvSpPr>
            <a:spLocks noGrp="1"/>
          </p:cNvSpPr>
          <p:nvPr>
            <p:ph type="sldNum" sz="quarter" idx="5"/>
          </p:nvPr>
        </p:nvSpPr>
        <p:spPr/>
        <p:txBody>
          <a:bodyPr/>
          <a:lstStyle/>
          <a:p>
            <a:fld id="{85D93177-8F6F-427B-A1BF-DD38A72AAF93}" type="slidenum">
              <a:rPr lang="en-US" smtClean="0"/>
              <a:t>19</a:t>
            </a:fld>
            <a:endParaRPr lang="en-US"/>
          </a:p>
        </p:txBody>
      </p:sp>
    </p:spTree>
    <p:extLst>
      <p:ext uri="{BB962C8B-B14F-4D97-AF65-F5344CB8AC3E}">
        <p14:creationId xmlns:p14="http://schemas.microsoft.com/office/powerpoint/2010/main" val="1715522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Pfizer’s maternal vaccine demonstrated positive results</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Phase 3 clinical evaluation.</a:t>
            </a:r>
          </a:p>
          <a:p>
            <a:pPr marL="765610" lvl="1" indent="-294465">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Notably, the Phase 3 trial infant data showed the vaccine’s efficacy against severe medically attended lower-respiratory tract infection to be more than 82% in the first 3 months after birth and 70% 6 months after birth.</a:t>
            </a:r>
          </a:p>
          <a:p>
            <a:pPr marL="353358" indent="-353358" defTabSz="942289">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These results show that the vaccine is able to provide protection to infants against severe RSV disease during the highest period of risk.</a:t>
            </a:r>
          </a:p>
          <a:p>
            <a:pPr marL="353358" indent="-353358" defTabSz="942289">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Given the high burden of RSV and that the virus is so widespread, such efficacy means that a large number of cases could be prevented, promising high potential for impact.</a:t>
            </a:r>
          </a:p>
          <a:p>
            <a:pPr marL="765610" lvl="1" indent="-294465">
              <a:lnSpc>
                <a:spcPct val="107000"/>
              </a:lnSpc>
              <a:spcAft>
                <a:spcPts val="824"/>
              </a:spcAft>
              <a:buFont typeface="Courier New" panose="02070309020205020404" pitchFamily="49" charset="0"/>
              <a:buChar char="o"/>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6679" marR="0" lvl="0" indent="-176679"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dirty="0">
                <a:latin typeface="Corbel"/>
              </a:rPr>
              <a:t>No safety concerns overall were statistically significant in the Phase 3 study; however, numerical imbalances with more premature births in the vaccine group compared to placebo group were observed in two upper-middle-income study countries. </a:t>
            </a:r>
          </a:p>
          <a:p>
            <a:pPr marL="800100" lvl="2" indent="-342900">
              <a:lnSpc>
                <a:spcPct val="85000"/>
              </a:lnSpc>
              <a:buClr>
                <a:schemeClr val="accent1"/>
              </a:buClr>
              <a:buFont typeface="Arial" panose="020B0604020202020204" pitchFamily="34" charset="0"/>
              <a:buChar char="•"/>
              <a:tabLst>
                <a:tab pos="5264150" algn="l"/>
              </a:tabLst>
            </a:pPr>
            <a:r>
              <a:rPr lang="en-US" sz="1200" b="0" dirty="0">
                <a:solidFill>
                  <a:srgbClr val="FF0000"/>
                </a:solidFill>
                <a:latin typeface="Corbel"/>
              </a:rPr>
              <a:t>Majority of preterm births were late preterm</a:t>
            </a:r>
          </a:p>
          <a:p>
            <a:pPr marL="800100" lvl="2" indent="-342900">
              <a:lnSpc>
                <a:spcPct val="85000"/>
              </a:lnSpc>
              <a:buClr>
                <a:schemeClr val="accent1"/>
              </a:buClr>
              <a:buFont typeface="Arial" panose="020B0604020202020204" pitchFamily="34" charset="0"/>
              <a:buChar char="•"/>
              <a:tabLst>
                <a:tab pos="5264150" algn="l"/>
              </a:tabLst>
            </a:pPr>
            <a:r>
              <a:rPr lang="en-US" sz="1200" b="0" dirty="0">
                <a:solidFill>
                  <a:srgbClr val="FF0000"/>
                </a:solidFill>
                <a:latin typeface="Corbel"/>
              </a:rPr>
              <a:t>No association with timing of vaccination and preterm births – most occurred more than 30 days after vaccination</a:t>
            </a:r>
          </a:p>
          <a:p>
            <a:pPr marL="800100" lvl="2" indent="-342900">
              <a:lnSpc>
                <a:spcPct val="85000"/>
              </a:lnSpc>
              <a:buClr>
                <a:schemeClr val="accent1"/>
              </a:buClr>
              <a:buFont typeface="Arial" panose="020B0604020202020204" pitchFamily="34" charset="0"/>
              <a:buChar char="•"/>
              <a:tabLst>
                <a:tab pos="5264150" algn="l"/>
              </a:tabLst>
            </a:pPr>
            <a:r>
              <a:rPr lang="en-US" sz="1200" b="0" dirty="0">
                <a:latin typeface="Corbel"/>
              </a:rPr>
              <a:t> No increase in deaths was seen with prematurity; </a:t>
            </a:r>
            <a:r>
              <a:rPr lang="en-US" sz="1200" b="0" dirty="0">
                <a:solidFill>
                  <a:srgbClr val="FF0000"/>
                </a:solidFill>
                <a:latin typeface="Corbel"/>
              </a:rPr>
              <a:t>fewer infant deaths in vaccinated arm compared to placebo.</a:t>
            </a:r>
            <a:r>
              <a:rPr lang="en-US" sz="1200" b="0" dirty="0">
                <a:solidFill>
                  <a:srgbClr val="FF0000"/>
                </a:solidFill>
                <a:latin typeface="+mj-lt"/>
              </a:rPr>
              <a:t> </a:t>
            </a:r>
          </a:p>
          <a:p>
            <a:pPr marL="800100" lvl="2" indent="-342900">
              <a:lnSpc>
                <a:spcPct val="85000"/>
              </a:lnSpc>
              <a:buClr>
                <a:schemeClr val="accent1"/>
              </a:buClr>
              <a:buFont typeface="Arial" panose="020B0604020202020204" pitchFamily="34" charset="0"/>
              <a:buChar char="•"/>
              <a:tabLst>
                <a:tab pos="5264150" algn="l"/>
              </a:tabLst>
            </a:pPr>
            <a:r>
              <a:rPr lang="en-US" sz="1200" b="0" dirty="0">
                <a:highlight>
                  <a:srgbClr val="FFFF00"/>
                </a:highlight>
                <a:latin typeface="+mj-lt"/>
              </a:rPr>
              <a:t>WHO SAGE confirms the importance of post licensure safety &amp; effectiveness studies.</a:t>
            </a:r>
          </a:p>
          <a:p>
            <a:pPr marL="342900" marR="0" lvl="1" indent="-342900" algn="l" defTabSz="914400" rtl="0" eaLnBrk="1" fontAlgn="auto" latinLnBrk="0" hangingPunct="1">
              <a:lnSpc>
                <a:spcPct val="85000"/>
              </a:lnSpc>
              <a:spcBef>
                <a:spcPts val="0"/>
              </a:spcBef>
              <a:spcAft>
                <a:spcPts val="0"/>
              </a:spcAft>
              <a:buClr>
                <a:schemeClr val="accent1"/>
              </a:buClr>
              <a:buSzTx/>
              <a:buFont typeface="Arial" panose="020B0604020202020204" pitchFamily="34" charset="0"/>
              <a:buChar char="•"/>
              <a:tabLst>
                <a:tab pos="5264150" algn="l"/>
              </a:tabLst>
              <a:defRPr/>
            </a:pPr>
            <a:r>
              <a:rPr lang="en-US" sz="1200" b="0" dirty="0">
                <a:highlight>
                  <a:srgbClr val="FFFF00"/>
                </a:highlight>
                <a:latin typeface="+mj-lt"/>
              </a:rPr>
              <a:t>Multiple regulatory approvals, </a:t>
            </a:r>
            <a:r>
              <a:rPr lang="en-US" sz="1200" b="0" dirty="0">
                <a:solidFill>
                  <a:srgbClr val="FF0000"/>
                </a:solidFill>
                <a:highlight>
                  <a:srgbClr val="FFFF00"/>
                </a:highlight>
                <a:latin typeface="+mj-lt"/>
              </a:rPr>
              <a:t>modeling studies,</a:t>
            </a:r>
            <a:r>
              <a:rPr lang="en-US" sz="1200" b="0" dirty="0">
                <a:highlight>
                  <a:srgbClr val="FFFF00"/>
                </a:highlight>
                <a:latin typeface="+mj-lt"/>
              </a:rPr>
              <a:t> and </a:t>
            </a:r>
            <a:r>
              <a:rPr lang="en-US" sz="1200" b="0" dirty="0">
                <a:solidFill>
                  <a:srgbClr val="FF0000"/>
                </a:solidFill>
                <a:highlight>
                  <a:srgbClr val="FFFF00"/>
                </a:highlight>
                <a:latin typeface="+mj-lt"/>
              </a:rPr>
              <a:t>WHO </a:t>
            </a:r>
            <a:r>
              <a:rPr lang="en-US" sz="1200" b="0" dirty="0">
                <a:highlight>
                  <a:srgbClr val="FFFF00"/>
                </a:highlight>
                <a:latin typeface="+mj-lt"/>
              </a:rPr>
              <a:t>recommendation support that maternal RSV vaccine benefits outweigh potential risks.</a:t>
            </a:r>
            <a:endParaRPr lang="en-US" sz="1200" b="0" dirty="0">
              <a:highlight>
                <a:srgbClr val="FFFF00"/>
              </a:highlight>
              <a:latin typeface="Corbel"/>
            </a:endParaRPr>
          </a:p>
          <a:p>
            <a:pPr marL="342900" lvl="1" indent="-342900">
              <a:lnSpc>
                <a:spcPct val="85000"/>
              </a:lnSpc>
              <a:buClr>
                <a:schemeClr val="accent1"/>
              </a:buClr>
              <a:buFont typeface="Arial" panose="020B0604020202020204" pitchFamily="34" charset="0"/>
              <a:buChar char="•"/>
              <a:tabLst>
                <a:tab pos="5264150" algn="l"/>
              </a:tabLst>
            </a:pPr>
            <a:endParaRPr lang="en-US" sz="1200" b="0" dirty="0">
              <a:highlight>
                <a:srgbClr val="FFFF00"/>
              </a:highlight>
              <a:latin typeface="+mj-lt"/>
            </a:endParaRPr>
          </a:p>
          <a:p>
            <a:pPr marL="176679" indent="-176679">
              <a:lnSpc>
                <a:spcPct val="107000"/>
              </a:lnSpc>
              <a:buFont typeface="Arial" panose="020B0604020202020204" pitchFamily="34" charset="0"/>
              <a:buChar char="•"/>
            </a:pPr>
            <a:endParaRPr lang="en-US" b="0" dirty="0">
              <a:latin typeface="+mj-lt"/>
            </a:endParaRPr>
          </a:p>
          <a:p>
            <a:pPr>
              <a:spcAft>
                <a:spcPts val="824"/>
              </a:spcAft>
            </a:pPr>
            <a:endParaRPr lang="en-US" sz="1000" b="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92409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CB4B4-D2D0-F8A6-EBC7-EE47B13C6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95A26-DD1A-F580-CEF3-2188A241F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519F2-DB61-3073-5176-7E7CF04EC51C}"/>
              </a:ext>
            </a:extLst>
          </p:cNvPr>
          <p:cNvSpPr>
            <a:spLocks noGrp="1"/>
          </p:cNvSpPr>
          <p:nvPr>
            <p:ph type="body" idx="1"/>
          </p:nvPr>
        </p:nvSpPr>
        <p:spPr/>
        <p:txBody>
          <a:bodyPr/>
          <a:lstStyle/>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 pooled analysis of Phase 2b and Phase 3 results study showed the vaccine’s efficacy over the first 150 days post vaccination to be 78.5% for severe hospitalized medically attended RSV LRTI, 80.6% for hospitalized RSV LRTI, and 79% for medically attended RSV LRTI.</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Also important to note are the reductions in all cause respiratory illness hospitalizations and medically attended LRTI of any cause. </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Also, there were fewer LRTI outpatient visits reported and a reduction in antibiotic prescribing.</a:t>
            </a:r>
          </a:p>
          <a:p>
            <a:pPr marL="353358" indent="-353358">
              <a:lnSpc>
                <a:spcPct val="107000"/>
              </a:lnSpc>
              <a:buFont typeface="Symbol" panose="05050102010706020507" pitchFamily="18" charset="2"/>
              <a:buChar cha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Symbol" panose="05050102010706020507" pitchFamily="18" charset="2"/>
              <a:buNone/>
            </a:pPr>
            <a:r>
              <a:rPr lang="en-US" sz="1100" dirty="0">
                <a:latin typeface="Calibri" panose="020F0502020204030204" pitchFamily="34" charset="0"/>
                <a:ea typeface="Calibri" panose="020F0502020204030204" pitchFamily="34" charset="0"/>
                <a:cs typeface="Times New Roman" panose="02020603050405020304" pitchFamily="18" charset="0"/>
              </a:rPr>
              <a:t>In another clinical trial called HARMONIE, the </a:t>
            </a:r>
            <a:r>
              <a:rPr lang="en-US" sz="1100" dirty="0" err="1">
                <a:latin typeface="Calibri" panose="020F0502020204030204" pitchFamily="34" charset="0"/>
                <a:ea typeface="Calibri" panose="020F0502020204030204" pitchFamily="34" charset="0"/>
                <a:cs typeface="Times New Roman" panose="02020603050405020304" pitchFamily="18" charset="0"/>
              </a:rPr>
              <a:t>mAb</a:t>
            </a:r>
            <a:r>
              <a:rPr lang="en-US" sz="1100" dirty="0">
                <a:latin typeface="Calibri" panose="020F0502020204030204" pitchFamily="34" charset="0"/>
                <a:ea typeface="Calibri" panose="020F0502020204030204" pitchFamily="34" charset="0"/>
                <a:cs typeface="Times New Roman" panose="02020603050405020304" pitchFamily="18" charset="0"/>
              </a:rPr>
              <a:t> was tested in a real world setting with around 8,000 infants. </a:t>
            </a:r>
          </a:p>
          <a:p>
            <a:pPr marL="171450" indent="-171450">
              <a:lnSpc>
                <a:spcPct val="107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There efficacy was 83% against RSV LRTI hospitalizations and 58% against all-cause LRTI hospitalizations.</a:t>
            </a:r>
          </a:p>
          <a:p>
            <a:pPr marL="176679" indent="-176679">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Sanofi / AstraZeneca also reported a positive safety profile in clinical trials with no safety concerns. </a:t>
            </a:r>
          </a:p>
          <a:p>
            <a:pPr marL="647824" lvl="1" indent="-176679">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The </a:t>
            </a:r>
            <a:r>
              <a:rPr lang="en-US" b="0" i="0" dirty="0" err="1">
                <a:solidFill>
                  <a:srgbClr val="3F3F46"/>
                </a:solidFill>
                <a:effectLst/>
                <a:latin typeface="Open Sans" panose="020B0606030504020204" pitchFamily="34" charset="0"/>
              </a:rPr>
              <a:t>mAb</a:t>
            </a:r>
            <a:r>
              <a:rPr lang="en-US" b="0" i="0" dirty="0">
                <a:solidFill>
                  <a:srgbClr val="3F3F46"/>
                </a:solidFill>
                <a:effectLst/>
                <a:latin typeface="Open Sans" panose="020B0606030504020204" pitchFamily="34" charset="0"/>
              </a:rPr>
              <a:t> has a normal side effect profile similar to many other vaccines in widespread use. </a:t>
            </a:r>
          </a:p>
          <a:p>
            <a:pPr marL="353358" indent="-353358">
              <a:lnSpc>
                <a:spcPct val="107000"/>
              </a:lnSpc>
              <a:buFont typeface="Symbol" panose="05050102010706020507" pitchFamily="18" charset="2"/>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8180977-2E2A-6D26-E1CF-D96BDEE0C32D}"/>
              </a:ext>
            </a:extLst>
          </p:cNvPr>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80959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I’m here to talk about progress in the fight against respiratory syncytial virus, or RSV.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has long been a significant, yet under-recognized, public health problem—and we’ve never had a better opportunity to address it than now.</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common virus is responsible for more acute lower respiratory infections and hospitalizations in infants and young children worldwide each year than any other pathogen.</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Yet, many people have never even heard of RSV, unless they’re parents or health providers that must care for the children sickened by it.</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New products that can prevent severe RSV disease in young children have been licensed in many countries and are recommended for global use by the World Health Organization (WHO). Other products also continue to be in development.</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This is exciting because of a historic lack of an RSV vaccine and only one prevention option during the last decade—a monoclonal antibody used in very few children due to its high cost and burdensome schedule of administration. </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 new products are designed to induce passive immunity, which results when a person is given antibodies that are either derived from someone else or are manufactured. They include: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maternal RSV vaccine for delivery during pregnancy</a:t>
            </a: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which Gavi has committed to support introduction.</a:t>
            </a:r>
          </a:p>
          <a:p>
            <a:pPr marL="742950" marR="0" lvl="1" indent="-285750">
              <a:lnSpc>
                <a:spcPct val="107000"/>
              </a:lnSpc>
              <a:spcBef>
                <a:spcPts val="0"/>
              </a:spcBef>
              <a:spcAft>
                <a:spcPts val="0"/>
              </a:spcAft>
              <a:buFont typeface="Courier New" panose="02070309020205020404" pitchFamily="49" charset="0"/>
              <a:buChar char="o"/>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Also, a long-acting monoclonal antibody (</a:t>
            </a:r>
            <a:r>
              <a:rPr lang="en-US"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delivery soon after birth or before/during the first RSV season. </a:t>
            </a:r>
          </a:p>
          <a:p>
            <a:pPr marL="285750" marR="0" lvl="0"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RSV immunization is an important step toward defeating a virus that puts millions of children in the hospital, causes thousands of deaths, and strains health systems and livelihoods. </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Getting there will take work, coordination, and venturing into new territory in some cases.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Countries will need to consider how RSV prevention could fit within their public health agendas.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time is now to raise awareness and support such decision-making around RSV prevention, policy, and implementation preparedness—at global, regional, and country levels.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a:t>
            </a:fld>
            <a:endParaRPr lang="en-US"/>
          </a:p>
        </p:txBody>
      </p:sp>
    </p:spTree>
    <p:extLst>
      <p:ext uri="{BB962C8B-B14F-4D97-AF65-F5344CB8AC3E}">
        <p14:creationId xmlns:p14="http://schemas.microsoft.com/office/powerpoint/2010/main" val="3240722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spcAft>
                <a:spcPts val="1237"/>
              </a:spcAft>
              <a:buFont typeface="Arial" panose="020B0604020202020204" pitchFamily="34" charset="0"/>
              <a:buChar char="•"/>
            </a:pPr>
            <a:r>
              <a:rPr lang="en-US" dirty="0">
                <a:solidFill>
                  <a:srgbClr val="000000"/>
                </a:solidFill>
                <a:latin typeface="Invention"/>
              </a:rPr>
              <a:t>In more exciting news, another long-acting RSV </a:t>
            </a:r>
            <a:r>
              <a:rPr lang="en-US" dirty="0" err="1">
                <a:solidFill>
                  <a:srgbClr val="000000"/>
                </a:solidFill>
                <a:latin typeface="Invention"/>
              </a:rPr>
              <a:t>mAb</a:t>
            </a:r>
            <a:r>
              <a:rPr lang="en-US" dirty="0">
                <a:solidFill>
                  <a:srgbClr val="000000"/>
                </a:solidFill>
                <a:latin typeface="Invention"/>
              </a:rPr>
              <a:t> candidate developed by MSD (Merck) called </a:t>
            </a:r>
            <a:r>
              <a:rPr lang="en-US" dirty="0" err="1">
                <a:solidFill>
                  <a:srgbClr val="000000"/>
                </a:solidFill>
                <a:latin typeface="Invention"/>
              </a:rPr>
              <a:t>clesrovimab</a:t>
            </a:r>
            <a:r>
              <a:rPr lang="en-US" dirty="0">
                <a:solidFill>
                  <a:srgbClr val="000000"/>
                </a:solidFill>
                <a:latin typeface="Invention"/>
              </a:rPr>
              <a:t> </a:t>
            </a:r>
            <a:r>
              <a:rPr lang="en-US" b="0" dirty="0">
                <a:solidFill>
                  <a:srgbClr val="000000"/>
                </a:solidFill>
                <a:latin typeface="Invention"/>
              </a:rPr>
              <a:t>was approved for infants by the US FDA in June 2025, following </a:t>
            </a:r>
            <a:r>
              <a:rPr lang="en-US" dirty="0">
                <a:solidFill>
                  <a:srgbClr val="000000"/>
                </a:solidFill>
                <a:latin typeface="Invention"/>
              </a:rPr>
              <a:t>positive Phase 2b/3 clinical study results.</a:t>
            </a:r>
          </a:p>
          <a:p>
            <a:pPr marL="353358" indent="-353358">
              <a:spcAft>
                <a:spcPts val="1237"/>
              </a:spcAft>
              <a:buFont typeface="Arial" panose="020B0604020202020204" pitchFamily="34" charset="0"/>
              <a:buChar char="•"/>
            </a:pPr>
            <a:r>
              <a:rPr lang="en-US" dirty="0">
                <a:solidFill>
                  <a:srgbClr val="000000"/>
                </a:solidFill>
                <a:latin typeface="Invention"/>
              </a:rPr>
              <a:t>The </a:t>
            </a:r>
            <a:r>
              <a:rPr lang="en-US" dirty="0" err="1">
                <a:solidFill>
                  <a:srgbClr val="000000"/>
                </a:solidFill>
                <a:latin typeface="Invention"/>
              </a:rPr>
              <a:t>mAb</a:t>
            </a:r>
            <a:r>
              <a:rPr lang="en-US" dirty="0">
                <a:solidFill>
                  <a:srgbClr val="000000"/>
                </a:solidFill>
                <a:latin typeface="Invention"/>
              </a:rPr>
              <a:t> met its primary safety and efficacy endpoints.</a:t>
            </a:r>
          </a:p>
          <a:p>
            <a:pPr marL="353358" indent="-353358">
              <a:spcAft>
                <a:spcPts val="1237"/>
              </a:spcAft>
              <a:buFont typeface="Arial" panose="020B0604020202020204" pitchFamily="34" charset="0"/>
              <a:buChar char="•"/>
            </a:pPr>
            <a:r>
              <a:rPr lang="en-US" dirty="0">
                <a:solidFill>
                  <a:srgbClr val="000000"/>
                </a:solidFill>
                <a:latin typeface="Invention"/>
              </a:rPr>
              <a:t>The efficacy data show that it significantly Reduced Incidence of RSV Disease and Hospitalization in Healthy Preterm and Full-term Infants.</a:t>
            </a:r>
          </a:p>
          <a:p>
            <a:pPr marL="353358" indent="-353358">
              <a:buFont typeface="Arial" panose="020B0604020202020204" pitchFamily="34" charset="0"/>
              <a:buChar char="•"/>
            </a:pPr>
            <a:r>
              <a:rPr lang="en-US" dirty="0">
                <a:solidFill>
                  <a:srgbClr val="000000"/>
                </a:solidFill>
                <a:latin typeface="Invention"/>
              </a:rPr>
              <a:t>It’s particularly interesting to note here that the efficacy increased as severity of disease increased.</a:t>
            </a:r>
          </a:p>
          <a:p>
            <a:pPr marL="342900" lvl="0" indent="-342900">
              <a:lnSpc>
                <a:spcPct val="107000"/>
              </a:lnSpc>
              <a:spcAft>
                <a:spcPts val="800"/>
              </a:spcAft>
              <a:buFont typeface="Symbol" panose="05050102010706020507" pitchFamily="18" charset="2"/>
              <a:buChar char=""/>
            </a:pPr>
            <a:r>
              <a:rPr lang="en-US" b="0" dirty="0"/>
              <a:t>Having a second available monoclonal antibody may lead to broader global market access for these effective products.</a:t>
            </a:r>
            <a:endParaRPr lang="en-US" b="0"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F5CA2F62-6632-4FEB-B32D-3104A4A887E6}" type="slidenum">
              <a:rPr lang="en-US" smtClean="0"/>
              <a:t>22</a:t>
            </a:fld>
            <a:endParaRPr lang="en-US"/>
          </a:p>
        </p:txBody>
      </p:sp>
    </p:spTree>
    <p:extLst>
      <p:ext uri="{BB962C8B-B14F-4D97-AF65-F5344CB8AC3E}">
        <p14:creationId xmlns:p14="http://schemas.microsoft.com/office/powerpoint/2010/main" val="3010981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Initial licensures for both products are in and WHO SAGE recommended both products in September 2024. The maternal RSV vaccine is also now WHO prequalified, and Gavi has committed to supporting its introduction.</a:t>
            </a:r>
          </a:p>
          <a:p>
            <a:pPr marL="353358" indent="-353358" defTabSz="942289">
              <a:lnSpc>
                <a:spcPct val="107000"/>
              </a:lnSpc>
              <a:spcAft>
                <a:spcPts val="824"/>
              </a:spcAft>
              <a:buFont typeface="Symbol" panose="05050102010706020507" pitchFamily="18" charset="2"/>
              <a:buChar char=""/>
              <a:defRPr/>
            </a:pPr>
            <a:r>
              <a:rPr lang="en-US" b="0" dirty="0">
                <a:latin typeface="Calibri" panose="020F0502020204030204" pitchFamily="34" charset="0"/>
                <a:ea typeface="Calibri" panose="020F0502020204030204" pitchFamily="34" charset="0"/>
                <a:cs typeface="Times New Roman" panose="02020603050405020304" pitchFamily="18" charset="0"/>
              </a:rPr>
              <a:t>This progress is reason to get excited, but also to begin preparations for putting these products to broad, life</a:t>
            </a:r>
            <a:r>
              <a:rPr lang="en-US" dirty="0">
                <a:latin typeface="Calibri" panose="020F0502020204030204" pitchFamily="34" charset="0"/>
                <a:ea typeface="Calibri" panose="020F0502020204030204" pitchFamily="34" charset="0"/>
                <a:cs typeface="Times New Roman" panose="02020603050405020304" pitchFamily="18" charset="0"/>
              </a:rPr>
              <a:t>saving use.</a:t>
            </a:r>
          </a:p>
          <a:p>
            <a:pPr marL="353358" indent="-353358">
              <a:lnSpc>
                <a:spcPct val="107000"/>
              </a:lnSpc>
              <a:spcAft>
                <a:spcPts val="824"/>
              </a:spcAft>
              <a:buFont typeface="Symbol" panose="05050102010706020507" pitchFamily="18" charset="2"/>
              <a:buChar char=""/>
            </a:pPr>
            <a:r>
              <a:rPr lang="en-US" b="0" i="0" dirty="0">
                <a:solidFill>
                  <a:srgbClr val="000000"/>
                </a:solidFill>
                <a:latin typeface="Calibri" panose="020F0502020204030204" pitchFamily="34" charset="0"/>
                <a:cs typeface="Times New Roman" panose="02020603050405020304" pitchFamily="18" charset="0"/>
              </a:rPr>
              <a:t>It is likely that the maternal vaccine will be available in a form suitable for LMICs first. </a:t>
            </a:r>
          </a:p>
          <a:p>
            <a:pPr marL="824503" lvl="1" indent="-353358">
              <a:lnSpc>
                <a:spcPct val="107000"/>
              </a:lnSpc>
              <a:buFont typeface="Symbol" panose="05050102010706020507" pitchFamily="18" charset="2"/>
              <a:buChar char=""/>
            </a:pPr>
            <a:r>
              <a:rPr lang="en-US" b="0" i="0" dirty="0">
                <a:latin typeface="Calibri" panose="020F0502020204030204" pitchFamily="34" charset="0"/>
                <a:ea typeface="Calibri" panose="020F0502020204030204" pitchFamily="34" charset="0"/>
                <a:cs typeface="Times New Roman" panose="02020603050405020304" pitchFamily="18" charset="0"/>
              </a:rPr>
              <a:t>The single-dose vial presentation of the vaccine is now licensed and WHO prequalified. </a:t>
            </a:r>
          </a:p>
          <a:p>
            <a:pPr marL="824503" lvl="1" indent="-353358">
              <a:lnSpc>
                <a:spcPct val="107000"/>
              </a:lnSpc>
              <a:buFont typeface="Symbol" panose="05050102010706020507" pitchFamily="18" charset="2"/>
              <a:buChar char=""/>
            </a:pPr>
            <a:r>
              <a:rPr lang="en-US" b="0" i="0" dirty="0">
                <a:latin typeface="Calibri" panose="020F0502020204030204" pitchFamily="34" charset="0"/>
                <a:ea typeface="Calibri" panose="020F0502020204030204" pitchFamily="34" charset="0"/>
                <a:cs typeface="Times New Roman" panose="02020603050405020304" pitchFamily="18" charset="0"/>
              </a:rPr>
              <a:t>To ensure that this product can be eligible for global procurement and made widely available, an important next step now is to accelerate the pathway to WHO prequalification for a multi-dose vial presentation that’s better suited for low- and middle-income markets, which could be as soon as 2026.  </a:t>
            </a:r>
          </a:p>
          <a:p>
            <a:pPr marL="353358" indent="-353358">
              <a:lnSpc>
                <a:spcPct val="107000"/>
              </a:lnSpc>
              <a:spcAft>
                <a:spcPts val="824"/>
              </a:spcAft>
              <a:buFont typeface="Symbol" panose="05050102010706020507" pitchFamily="18" charset="2"/>
              <a:buChar char=""/>
            </a:pPr>
            <a:r>
              <a:rPr lang="en-US" dirty="0">
                <a:solidFill>
                  <a:srgbClr val="000000"/>
                </a:solidFill>
                <a:latin typeface="Calibri" panose="020F0502020204030204" pitchFamily="34" charset="0"/>
                <a:cs typeface="Times New Roman" panose="02020603050405020304" pitchFamily="18" charset="0"/>
              </a:rPr>
              <a:t>For </a:t>
            </a:r>
            <a:r>
              <a:rPr lang="en-US" b="0" dirty="0">
                <a:solidFill>
                  <a:srgbClr val="000000"/>
                </a:solidFill>
                <a:latin typeface="Calibri" panose="020F0502020204030204" pitchFamily="34" charset="0"/>
                <a:cs typeface="Times New Roman" panose="02020603050405020304" pitchFamily="18" charset="0"/>
              </a:rPr>
              <a:t>the long-acting </a:t>
            </a:r>
            <a:r>
              <a:rPr lang="en-US" b="0" dirty="0" err="1">
                <a:solidFill>
                  <a:srgbClr val="000000"/>
                </a:solidFill>
                <a:latin typeface="Calibri" panose="020F0502020204030204" pitchFamily="34" charset="0"/>
                <a:cs typeface="Times New Roman" panose="02020603050405020304" pitchFamily="18" charset="0"/>
              </a:rPr>
              <a:t>mAbs</a:t>
            </a:r>
            <a:r>
              <a:rPr lang="en-US" b="0" dirty="0">
                <a:solidFill>
                  <a:srgbClr val="000000"/>
                </a:solidFill>
                <a:latin typeface="Calibri" panose="020F0502020204030204" pitchFamily="34" charset="0"/>
                <a:cs typeface="Times New Roman" panose="02020603050405020304" pitchFamily="18" charset="0"/>
              </a:rPr>
              <a:t>, </a:t>
            </a:r>
            <a:r>
              <a:rPr lang="en-US" b="0" dirty="0">
                <a:solidFill>
                  <a:srgbClr val="000000"/>
                </a:solidFill>
                <a:latin typeface="Segoe UI" panose="020B0502040204020203" pitchFamily="34" charset="0"/>
              </a:rPr>
              <a:t>it is not yet clear if the companies will submit the products </a:t>
            </a:r>
            <a:r>
              <a:rPr lang="en-US" dirty="0">
                <a:solidFill>
                  <a:srgbClr val="000000"/>
                </a:solidFill>
                <a:latin typeface="Segoe UI" panose="020B0502040204020203" pitchFamily="34" charset="0"/>
              </a:rPr>
              <a:t>for WHO prequalification, so this metric is not on the timeline at this time.  </a:t>
            </a:r>
          </a:p>
          <a:p>
            <a:pPr marL="824503" marR="0" lvl="1" indent="-353358" algn="l" defTabSz="914400" rtl="0" eaLnBrk="1" fontAlgn="auto" latinLnBrk="0" hangingPunct="1">
              <a:lnSpc>
                <a:spcPct val="107000"/>
              </a:lnSpc>
              <a:spcBef>
                <a:spcPts val="0"/>
              </a:spcBef>
              <a:spcAft>
                <a:spcPts val="824"/>
              </a:spcAft>
              <a:buClrTx/>
              <a:buSzTx/>
              <a:buFont typeface="Symbol" panose="05050102010706020507" pitchFamily="18" charset="2"/>
              <a:buChar char=""/>
              <a:tabLst/>
              <a:defRPr/>
            </a:pPr>
            <a:r>
              <a:rPr lang="en-US" sz="1200" b="0" dirty="0">
                <a:solidFill>
                  <a:srgbClr val="000000"/>
                </a:solidFill>
                <a:effectLst/>
                <a:latin typeface="Segoe UI" panose="020B0502040204020203" pitchFamily="34" charset="0"/>
                <a:ea typeface="+mn-ea"/>
                <a:cs typeface="+mn-cs"/>
              </a:rPr>
              <a:t>WHO prequalification is the process that </a:t>
            </a:r>
            <a:r>
              <a:rPr lang="en-US" b="0" dirty="0"/>
              <a:t>facilitates registration of immunization products in low- and middle-income countries. It is required for UNICEF to procure and Gavi to fund vaccines on behalf of these countries. </a:t>
            </a:r>
            <a:r>
              <a:rPr lang="en-US" sz="1200" b="0" dirty="0">
                <a:solidFill>
                  <a:srgbClr val="000000"/>
                </a:solidFill>
                <a:effectLst/>
                <a:latin typeface="Segoe UI" panose="020B0502040204020203" pitchFamily="34" charset="0"/>
                <a:ea typeface="+mn-ea"/>
                <a:cs typeface="+mn-cs"/>
              </a:rPr>
              <a:t> </a:t>
            </a:r>
            <a:endParaRPr lang="en-US" sz="1200" b="0" dirty="0">
              <a:solidFill>
                <a:prstClr val="black"/>
              </a:solidFill>
              <a:effectLst/>
              <a:latin typeface="Segoe UI" panose="020B0502040204020203" pitchFamily="34" charset="0"/>
              <a:ea typeface="+mn-ea"/>
              <a:cs typeface="+mn-cs"/>
            </a:endParaRPr>
          </a:p>
          <a:p>
            <a:pPr marL="824503" lvl="1" indent="-353358">
              <a:lnSpc>
                <a:spcPct val="107000"/>
              </a:lnSpc>
              <a:spcAft>
                <a:spcPts val="824"/>
              </a:spcAft>
              <a:buFont typeface="Symbol" panose="05050102010706020507" pitchFamily="18" charset="2"/>
              <a:buChar char=""/>
            </a:pPr>
            <a:r>
              <a:rPr lang="en-US" b="0" dirty="0">
                <a:solidFill>
                  <a:srgbClr val="000000"/>
                </a:solidFill>
                <a:latin typeface="Segoe UI" panose="020B0502040204020203" pitchFamily="34" charset="0"/>
              </a:rPr>
              <a:t>Prequalification will hinge on product presentation being suitable for Gavi-eligible countries and eligible price commitments for Gavi markets.</a:t>
            </a:r>
          </a:p>
        </p:txBody>
      </p:sp>
      <p:sp>
        <p:nvSpPr>
          <p:cNvPr id="4" name="Slide Number Placeholder 3"/>
          <p:cNvSpPr>
            <a:spLocks noGrp="1"/>
          </p:cNvSpPr>
          <p:nvPr>
            <p:ph type="sldNum" sz="quarter" idx="5"/>
          </p:nvPr>
        </p:nvSpPr>
        <p:spPr/>
        <p:txBody>
          <a:bodyPr/>
          <a:lstStyle/>
          <a:p>
            <a:pPr defTabSz="942289">
              <a:defRPr/>
            </a:pPr>
            <a:fld id="{CC824F90-F3FF-40A9-8E2D-080BC7F76753}" type="slidenum">
              <a:rPr lang="en-US">
                <a:solidFill>
                  <a:prstClr val="black"/>
                </a:solidFill>
                <a:latin typeface="Aptos" panose="02110004020202020204"/>
              </a:rPr>
              <a:pPr defTabSz="942289">
                <a:defRPr/>
              </a:pPr>
              <a:t>23</a:t>
            </a:fld>
            <a:endParaRPr lang="en-US">
              <a:solidFill>
                <a:prstClr val="black"/>
              </a:solidFill>
              <a:latin typeface="Aptos" panose="02110004020202020204"/>
            </a:endParaRPr>
          </a:p>
        </p:txBody>
      </p:sp>
    </p:spTree>
    <p:extLst>
      <p:ext uri="{BB962C8B-B14F-4D97-AF65-F5344CB8AC3E}">
        <p14:creationId xmlns:p14="http://schemas.microsoft.com/office/powerpoint/2010/main" val="2101817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149B0-B2B3-A34B-9D71-F08D47852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20EF0-1703-3597-7280-A56DA6234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425FC-7B44-BA90-EF9F-2B44E479D1D6}"/>
              </a:ext>
            </a:extLst>
          </p:cNvPr>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important to recognize that, due to RSV’s global nature, preventive products will have a dual market in both high- and low-income countries.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afford these products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in lower-income economies, Gavi, the Vaccine Alliance market shaping support is needed.</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Since its inception, Gavi support has been instrumental </a:t>
            </a:r>
            <a:r>
              <a:rPr lang="en-US" sz="1100" dirty="0">
                <a:effectLst/>
                <a:latin typeface="Calibri" panose="020F0502020204030204" pitchFamily="34" charset="0"/>
                <a:ea typeface="Calibri" panose="020F0502020204030204" pitchFamily="34" charset="0"/>
                <a:cs typeface="Times New Roman" panose="02020603050405020304" pitchFamily="18" charset="0"/>
              </a:rPr>
              <a:t>in sharing the cost that countries pay for vaccines, resulting in more than 520 vaccine introductions and campaigns, dramatically boosting immunization against many important diseases.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54 countries are currently eligible for Gavi support.</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050" b="0" dirty="0">
                <a:effectLst/>
                <a:latin typeface="Calibri" panose="020F0502020204030204" pitchFamily="34" charset="0"/>
                <a:ea typeface="Calibri" panose="020F0502020204030204" pitchFamily="34" charset="0"/>
                <a:cs typeface="Times New Roman" panose="02020603050405020304" pitchFamily="18" charset="0"/>
              </a:rPr>
              <a:t>In July 2025, the Gavi board </a:t>
            </a:r>
            <a:r>
              <a:rPr lang="en-US" sz="1100" b="0" i="0" kern="1200" dirty="0">
                <a:solidFill>
                  <a:schemeClr val="tx1"/>
                </a:solidFill>
                <a:effectLst/>
                <a:latin typeface="+mn-lt"/>
                <a:ea typeface="+mn-ea"/>
                <a:cs typeface="+mn-cs"/>
              </a:rPr>
              <a:t>approved the opening of a funding window to establish an RSV maternal vaccine program, paving the way for country introductions to begin in the near future.</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not yet clear what the cost of these new products will be; however, we anticipate that the cost of goods for monoclonal antibodies will be higher than that of a vaccine.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help bring the price of a maternal RSV vaccine down so that Gavi can afford to pay for it, the Gates Foundation has made a $27.5 million grant to Pfizer to support the development of a multidose vial for delivery of its RSV maternal vaccine in exchange for price and supply commitments to Gavi supported countries.</a:t>
            </a:r>
          </a:p>
          <a:p>
            <a:pPr marL="285750" marR="0" lvl="0" indent="-285750">
              <a:lnSpc>
                <a:spcPct val="107000"/>
              </a:lnSpc>
              <a:spcBef>
                <a:spcPts val="0"/>
              </a:spcBef>
              <a:spcAft>
                <a:spcPts val="800"/>
              </a:spcAft>
              <a:buFont typeface="Courier New" panose="02070309020205020404" pitchFamily="49" charset="0"/>
              <a:buChar char="o"/>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6B6D85B-D54E-E1DC-5242-4D1CF3BDDE95}"/>
              </a:ext>
            </a:extLst>
          </p:cNvPr>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83750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maternal RSV vaccines 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mAbs</a:t>
            </a:r>
            <a:r>
              <a:rPr lang="en-US" sz="1100" dirty="0">
                <a:effectLst/>
                <a:latin typeface="Calibri" panose="020F0502020204030204" pitchFamily="34" charset="0"/>
                <a:ea typeface="Calibri" panose="020F0502020204030204" pitchFamily="34" charset="0"/>
                <a:cs typeface="Times New Roman" panose="02020603050405020304" pitchFamily="18" charset="0"/>
              </a:rPr>
              <a:t> both offer protection for young infants, their target populations for administration differ and, therefore, will require different strategies for delivery.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Delivery strategies are likely to be via two platforms: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maternal and child health programs for maternal vaccine through antenatal care (ANC) services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the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Essential</a:t>
            </a:r>
            <a:r>
              <a:rPr lang="en-US" sz="1100" dirty="0">
                <a:effectLst/>
                <a:latin typeface="Calibri" panose="020F0502020204030204" pitchFamily="34" charset="0"/>
                <a:ea typeface="Calibri" panose="020F0502020204030204" pitchFamily="34" charset="0"/>
                <a:cs typeface="Times New Roman" panose="02020603050405020304" pitchFamily="18" charset="0"/>
              </a:rPr>
              <a:t> Program on Immunization (EPI) for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mAbs</a:t>
            </a:r>
            <a:r>
              <a:rPr lang="en-US" sz="1100" dirty="0">
                <a:effectLst/>
                <a:latin typeface="Calibri" panose="020F0502020204030204" pitchFamily="34" charset="0"/>
                <a:ea typeface="Calibri" panose="020F0502020204030204" pitchFamily="34" charset="0"/>
                <a:cs typeface="Times New Roman" panose="02020603050405020304" pitchFamily="18" charset="0"/>
              </a:rPr>
              <a:t> given to infants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both programs will likely intersect at least to some degree for either product.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path to country introduction for either intervention will vary widely based on the choice of product, delivery platform selected, hierarchy of care, RSV seasonality, and other factors.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is a new disease target for many countries and implementing these products may involve some unfamiliar territory.</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Therefore, global, regional, and country consideration and planning around what introduction will take needs to start now.</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26</a:t>
            </a:fld>
            <a:endParaRPr lang="en-US"/>
          </a:p>
        </p:txBody>
      </p:sp>
    </p:spTree>
    <p:extLst>
      <p:ext uri="{BB962C8B-B14F-4D97-AF65-F5344CB8AC3E}">
        <p14:creationId xmlns:p14="http://schemas.microsoft.com/office/powerpoint/2010/main" val="4060505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An RSV maternal vaccine comes with several advantages.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Many countries can leverage prior experience delivering vaccines to pregnant individuals against diseases like tetanus.</a:t>
            </a:r>
            <a:endParaRPr lang="en-US" sz="1100" b="1" strike="sngStrike" baseline="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These strategies, however, may require modifications to account for routine delivery needs, specific gestational age windows for administration, disease seasonality, and other RSV particularities.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Other benefits could include leveraging resources to improve ANC and vaccine service delivery; encouraging pregnant patients to attend more well-care visits; and establishing vaccine surveillance systems that also monitor pregnancy and other maternal and child health outcomes.</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RSV </a:t>
            </a:r>
            <a:r>
              <a:rPr lang="en-US" sz="11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mAbs</a:t>
            </a: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also have advantages.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 RSV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could plug into routine birth-dose and routine childhood immunization programs already in place in many countries, including for BCG, Hepatitis B, and polio.</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 EPI program, which is likely to lead delivery, already has a workforce skilled in immunization.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Both products are promising because they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given in one dose, simplifying delivery.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potentially cost-effective interventions according to modelling data.</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most of all, will protect babies in the first, most critical months of life.</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27</a:t>
            </a:fld>
            <a:endParaRPr lang="en-US"/>
          </a:p>
        </p:txBody>
      </p:sp>
    </p:spTree>
    <p:extLst>
      <p:ext uri="{BB962C8B-B14F-4D97-AF65-F5344CB8AC3E}">
        <p14:creationId xmlns:p14="http://schemas.microsoft.com/office/powerpoint/2010/main" val="3381675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Countries will need to weigh these advantages with some challenges though.</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For RSV maternal immunization, these challenges include:</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ANC and EPI may need to coordinate in uncharted ways including, for example, coverage reporting, safety surveillance, logistics, and workforce training.</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Reaching pregnant women within a specific gestational age window may be difficult and there’s a chance that infants delivered prematurely—those at greater risk for RSV—might miss that window.</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Pregnancy registry surveillance will need to expand to accommodate vaccination safety monitoring and link mother-infant records.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RSV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mAbs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also comes with challenges, including</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Identifying and reaching infants born at home or outside of the formal healthcare system.</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Venturing into new policy and regulatory territory in some cases.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Navigating relatively high cost of goods contributing to price and supply barriers to access.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Several challenges apply to both interventions.</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Seasonal dosing of both products could add logistical complexity.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Awareness gaps, reluctance, and/or hesitancy around RSV and its prevention products given either to newborns or in pregnancy may affect demand, acceptability, and uptake.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Adding RSV prevention services may strain certain health system components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Competing priorities for immunization and maternal, child health programs may be a challenge.</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28</a:t>
            </a:fld>
            <a:endParaRPr lang="en-US"/>
          </a:p>
        </p:txBody>
      </p:sp>
    </p:spTree>
    <p:extLst>
      <p:ext uri="{BB962C8B-B14F-4D97-AF65-F5344CB8AC3E}">
        <p14:creationId xmlns:p14="http://schemas.microsoft.com/office/powerpoint/2010/main" val="491835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Indeed, countries have many competing public health priorities and RSV would be a new disease target for many; however, RSV prevention has the potential to complement many of these priorities.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Listed here are just some initiatives where synergies and efficiencies could be achieved between RSV prevention and immunization or antenatal care strategies.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the goal will be to ensure that RSV prevention adds value, not burden, to already strained healthcare services and competing priorities.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29</a:t>
            </a:fld>
            <a:endParaRPr lang="en-US"/>
          </a:p>
        </p:txBody>
      </p:sp>
    </p:spTree>
    <p:extLst>
      <p:ext uri="{BB962C8B-B14F-4D97-AF65-F5344CB8AC3E}">
        <p14:creationId xmlns:p14="http://schemas.microsoft.com/office/powerpoint/2010/main" val="297432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pathway for RSV interventions to meet their full lifesaving potential will involve evidence-based decision-making that raises RSV prevention on public health agendas and supports health system readiness for equitable delivery.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Getting there will require evidence to be packaged, greater awareness and stakeholder buy-in around RSV prevention, and supportive policies and financing are in place.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important are collaboration across EPI and ANC, support for operations and logistics, a trained and empowered workforce (especially for ANC staff less familiar with delivering immunizations), and progress toward building safety monitoring system capacity.</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30</a:t>
            </a:fld>
            <a:endParaRPr lang="en-US"/>
          </a:p>
        </p:txBody>
      </p:sp>
    </p:spTree>
    <p:extLst>
      <p:ext uri="{BB962C8B-B14F-4D97-AF65-F5344CB8AC3E}">
        <p14:creationId xmlns:p14="http://schemas.microsoft.com/office/powerpoint/2010/main" val="518067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 are several domains and activities to think about as countries start to consider RSV prevention.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include understanding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case for prioritizing RSV, </a:t>
            </a:r>
            <a:r>
              <a:rPr lang="en-US" sz="1100" dirty="0">
                <a:effectLst/>
                <a:latin typeface="Calibri" panose="020F0502020204030204" pitchFamily="34" charset="0"/>
                <a:ea typeface="Calibri" panose="020F0502020204030204" pitchFamily="34" charset="0"/>
                <a:cs typeface="Times New Roman" panose="02020603050405020304" pitchFamily="18" charset="0"/>
              </a:rPr>
              <a:t>including</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regional/local disease burden data and health economics factors such as cost-effectiveness, cost of illness, and cost of product delivery.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Determinants informing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product choice</a:t>
            </a:r>
            <a:r>
              <a:rPr lang="en-US" sz="1100" dirty="0">
                <a:effectLst/>
                <a:latin typeface="Calibri" panose="020F0502020204030204" pitchFamily="34" charset="0"/>
                <a:ea typeface="Calibri" panose="020F0502020204030204" pitchFamily="34" charset="0"/>
                <a:cs typeface="Times New Roman" panose="02020603050405020304" pitchFamily="18" charset="0"/>
              </a:rPr>
              <a:t>, including product safety, efficacy, and cost/benefit.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regulatory </a:t>
            </a:r>
            <a:r>
              <a:rPr lang="en-US" sz="1100" dirty="0">
                <a:effectLst/>
                <a:latin typeface="Calibri" panose="020F0502020204030204" pitchFamily="34" charset="0"/>
                <a:ea typeface="Calibri" panose="020F0502020204030204" pitchFamily="34" charset="0"/>
                <a:cs typeface="Times New Roman" panose="02020603050405020304" pitchFamily="18" charset="0"/>
              </a:rPr>
              <a:t>pathway and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policy </a:t>
            </a:r>
            <a:r>
              <a:rPr lang="en-US" sz="1100" dirty="0">
                <a:effectLst/>
                <a:latin typeface="Calibri" panose="020F0502020204030204" pitchFamily="34" charset="0"/>
                <a:ea typeface="Calibri" panose="020F0502020204030204" pitchFamily="34" charset="0"/>
                <a:cs typeface="Times New Roman" panose="02020603050405020304" pitchFamily="18" charset="0"/>
              </a:rPr>
              <a:t>environment must be conducive to the selected product(s) approval and adoption—and may involve some uncharted territory.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Identifying optimal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delivery</a:t>
            </a:r>
            <a:r>
              <a:rPr lang="en-US" sz="1100" dirty="0">
                <a:effectLst/>
                <a:latin typeface="Calibri" panose="020F0502020204030204" pitchFamily="34" charset="0"/>
                <a:ea typeface="Calibri" panose="020F0502020204030204" pitchFamily="34" charset="0"/>
                <a:cs typeface="Times New Roman" panose="02020603050405020304" pitchFamily="18" charset="0"/>
              </a:rPr>
              <a:t> platform(s), feasibility, and system readiness via EPI and/or ANC is key, including implementation/supply management strategies and leveraging existing systems to pave the way for vaccines intended for pregnant people.</a:t>
            </a:r>
          </a:p>
          <a:p>
            <a:pPr marL="342900" marR="0" lvl="0" indent="-3429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Raising awareness</a:t>
            </a:r>
            <a:r>
              <a:rPr lang="en-US" sz="1100" dirty="0">
                <a:effectLst/>
                <a:latin typeface="Calibri" panose="020F0502020204030204" pitchFamily="34" charset="0"/>
                <a:ea typeface="Calibri" panose="020F0502020204030204" pitchFamily="34" charset="0"/>
                <a:cs typeface="Times New Roman" panose="02020603050405020304" pitchFamily="18" charset="0"/>
              </a:rPr>
              <a:t> about RSV and prevention products among key stakeholders such as policymakers, health providers, and parents will be essential.</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Part of this will be understanding community perceptions/acceptance for new RSV interventions and designing and implementing effective communications strategies.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Making progress toward capacity building for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safety monitoring and disease surveillance systems </a:t>
            </a:r>
            <a:r>
              <a:rPr lang="en-US" sz="1100" dirty="0">
                <a:effectLst/>
                <a:latin typeface="Calibri" panose="020F0502020204030204" pitchFamily="34" charset="0"/>
                <a:ea typeface="Calibri" panose="020F0502020204030204" pitchFamily="34" charset="0"/>
                <a:cs typeface="Times New Roman" panose="02020603050405020304" pitchFamily="18" charset="0"/>
              </a:rPr>
              <a:t>to track</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RSV product performance, as well as pregnancy outcomes will be needed over time.</a:t>
            </a:r>
          </a:p>
          <a:p>
            <a:pPr marL="342900" marR="0" lvl="0" indent="-3429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Workforce readiness</a:t>
            </a:r>
            <a:r>
              <a:rPr lang="en-US" sz="1100" dirty="0">
                <a:effectLst/>
                <a:latin typeface="Calibri" panose="020F0502020204030204" pitchFamily="34" charset="0"/>
                <a:ea typeface="Calibri" panose="020F0502020204030204" pitchFamily="34" charset="0"/>
                <a:cs typeface="Times New Roman" panose="02020603050405020304" pitchFamily="18" charset="0"/>
              </a:rPr>
              <a:t> will also be an important factor, especially when it comes to ANC and EPI workers operating in conjunction with each other and taking on additional responsibilities and dividing labor.</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Finally, equitable access will depend 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financing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being in place, which will hinge on fit within country public health budgets. </a:t>
            </a:r>
            <a:r>
              <a:rPr lang="en-US" sz="1100" b="0" i="0" dirty="0">
                <a:effectLst/>
                <a:latin typeface="Calibri" panose="020F0502020204030204" pitchFamily="34" charset="0"/>
                <a:ea typeface="Calibri" panose="020F0502020204030204" pitchFamily="34" charset="0"/>
                <a:cs typeface="Times New Roman" panose="02020603050405020304" pitchFamily="18" charset="0"/>
              </a:rPr>
              <a:t>Gavi has committed to supporting introduction of the maternal RSV vaccine.</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31</a:t>
            </a:fld>
            <a:endParaRPr lang="en-US"/>
          </a:p>
        </p:txBody>
      </p:sp>
    </p:spTree>
    <p:extLst>
      <p:ext uri="{BB962C8B-B14F-4D97-AF65-F5344CB8AC3E}">
        <p14:creationId xmlns:p14="http://schemas.microsoft.com/office/powerpoint/2010/main" val="1606506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good news is that valuable information is already available to inform evidence-based decision-making and more is emerging.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Listed here are just some categories of ongoing work right now. But the journey is ongoing and requires greater stakeholder engagement to reach the goal of RSV prevention.</a:t>
            </a:r>
          </a:p>
          <a:p>
            <a:endParaRPr lang="en-US" dirty="0"/>
          </a:p>
        </p:txBody>
      </p:sp>
      <p:sp>
        <p:nvSpPr>
          <p:cNvPr id="4" name="Slide Number Placeholder 3"/>
          <p:cNvSpPr>
            <a:spLocks noGrp="1"/>
          </p:cNvSpPr>
          <p:nvPr>
            <p:ph type="sldNum" sz="quarter" idx="5"/>
          </p:nvPr>
        </p:nvSpPr>
        <p:spPr/>
        <p:txBody>
          <a:bodyPr/>
          <a:lstStyle/>
          <a:p>
            <a:fld id="{85D93177-8F6F-427B-A1BF-DD38A72AAF93}" type="slidenum">
              <a:rPr lang="en-US" smtClean="0"/>
              <a:t>32</a:t>
            </a:fld>
            <a:endParaRPr lang="en-US"/>
          </a:p>
        </p:txBody>
      </p:sp>
    </p:spTree>
    <p:extLst>
      <p:ext uri="{BB962C8B-B14F-4D97-AF65-F5344CB8AC3E}">
        <p14:creationId xmlns:p14="http://schemas.microsoft.com/office/powerpoint/2010/main" val="231746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discuss the basic considerations around RSV prevention, including</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Disease burden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New products to prevent RSV disease in early life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talk through a high-level overview of priorities and opportunities on the road to RSV prevention.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discussion is meant to provide a foundation of understanding around these issues.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a:t>
            </a:fld>
            <a:endParaRPr lang="en-US"/>
          </a:p>
        </p:txBody>
      </p:sp>
    </p:spTree>
    <p:extLst>
      <p:ext uri="{BB962C8B-B14F-4D97-AF65-F5344CB8AC3E}">
        <p14:creationId xmlns:p14="http://schemas.microsoft.com/office/powerpoint/2010/main" val="3235147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the question is, what’s next?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new, lifesaving RSV prevention tools now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licensed in many countries and recommended for global use by WHO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with Gavi’s commitment to support maternal RSV vaccine introduction,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now’s the time for countries to start considering how best to take advantage of this public health opportunity.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just some of the questions to start thinking about and discussing.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RSV has been too long in the shadows, sickening and killing young children in the absence of effective interventions to prevent it on a broad scale. We are finally on the cusp of being able to change that.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33</a:t>
            </a:fld>
            <a:endParaRPr lang="en-US"/>
          </a:p>
        </p:txBody>
      </p:sp>
    </p:spTree>
    <p:extLst>
      <p:ext uri="{BB962C8B-B14F-4D97-AF65-F5344CB8AC3E}">
        <p14:creationId xmlns:p14="http://schemas.microsoft.com/office/powerpoint/2010/main" val="3642824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Never has the world had more hope of addressing RSV than now. Let’s not let this chance pass us by.</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34</a:t>
            </a:fld>
            <a:endParaRPr lang="en-US"/>
          </a:p>
        </p:txBody>
      </p:sp>
    </p:spTree>
    <p:extLst>
      <p:ext uri="{BB962C8B-B14F-4D97-AF65-F5344CB8AC3E}">
        <p14:creationId xmlns:p14="http://schemas.microsoft.com/office/powerpoint/2010/main" val="399229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world has long been embroiled in the fight against pneumonia, which continues to be the #1 killer of children before their fifth birthdays each year worldwide.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15% of all-cause child mortality—or a life lost every 43 seconds.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 leading cause of infant pneumonia, RSV is a big part of the pneumonia equation requiring solutions.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causes up to 40% of all pneumonia cases before 1 year of age and is the leading cause of pneumonia deaths before 6 months of age worldwide.</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5</a:t>
            </a:fld>
            <a:endParaRPr lang="en-US"/>
          </a:p>
        </p:txBody>
      </p:sp>
    </p:spTree>
    <p:extLst>
      <p:ext uri="{BB962C8B-B14F-4D97-AF65-F5344CB8AC3E}">
        <p14:creationId xmlns:p14="http://schemas.microsoft.com/office/powerpoint/2010/main" val="27519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2022, the global annual RSV burden estimates were updated and published in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Lancet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estimates found that, in 2019, RSV was responsible for a staggering 33 million episodes of acute lower respiratory tract infection, approximately 3.5 million hospitalizations, and over 100,000 RSV deaths among children less than five years of age worldwide.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RSV accounts for 2% of the global mortality burden in children under 5 years of age and 3.6% among children under 6 months of age.</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RSV in children under 6 months of age accounts for 20% of acute lower respiratory infection episodes and almost half of all RSV deaths in children under 5 years of age.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6</a:t>
            </a:fld>
            <a:endParaRPr lang="en-US"/>
          </a:p>
        </p:txBody>
      </p:sp>
    </p:spTree>
    <p:extLst>
      <p:ext uri="{BB962C8B-B14F-4D97-AF65-F5344CB8AC3E}">
        <p14:creationId xmlns:p14="http://schemas.microsoft.com/office/powerpoint/2010/main" val="41391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Virtually everyone gets RSV at some point in their lives, usually by two years of age.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RSV disease is often mild, like a cold, but can be severe (or deadly) for infants.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Transmission can occur through sneezing or coughing and transference from contaminated surfaces.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Repeated infections can occur over a lifespan.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Although any child can get severely ill or hospitalized due to RSV, children are at highest risk if they are under 6 months of age, have co-infections, or live in a socioeconomically disadvantaged area.</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7</a:t>
            </a:fld>
            <a:endParaRPr lang="en-US"/>
          </a:p>
        </p:txBody>
      </p:sp>
    </p:spTree>
    <p:extLst>
      <p:ext uri="{BB962C8B-B14F-4D97-AF65-F5344CB8AC3E}">
        <p14:creationId xmlns:p14="http://schemas.microsoft.com/office/powerpoint/2010/main" val="84581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Just to touch on the science of the virus itself, RSV is an RNA virus, similar to the SARS-COV-2 virus that causes COVID-19.</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virus attacks cells in the upper and lower respiratory tracts, which causes the body to slough cells that build up in the airways causing mucus and making breathing difficult.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happens and you’re an infant with small airways, you’re in trouble.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immune target is a protein on the surface of the virus called a fusion, or F, protein, which is the component of the virus that fuses to host epithelial cells, enabling the virus to infect the cell.</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We’ll get more into why the F protein plays a key role in vaccine development later in the presentation.</a:t>
            </a:r>
          </a:p>
        </p:txBody>
      </p:sp>
      <p:sp>
        <p:nvSpPr>
          <p:cNvPr id="4" name="Slide Number Placeholder 3"/>
          <p:cNvSpPr>
            <a:spLocks noGrp="1"/>
          </p:cNvSpPr>
          <p:nvPr>
            <p:ph type="sldNum" sz="quarter" idx="5"/>
          </p:nvPr>
        </p:nvSpPr>
        <p:spPr/>
        <p:txBody>
          <a:bodyPr/>
          <a:lstStyle/>
          <a:p>
            <a:fld id="{C690C06F-62DF-8C49-9437-5B6E342092F3}" type="slidenum">
              <a:rPr lang="en-US" smtClean="0"/>
              <a:t>8</a:t>
            </a:fld>
            <a:endParaRPr lang="en-US"/>
          </a:p>
        </p:txBody>
      </p:sp>
    </p:spTree>
    <p:extLst>
      <p:ext uri="{BB962C8B-B14F-4D97-AF65-F5344CB8AC3E}">
        <p14:creationId xmlns:p14="http://schemas.microsoft.com/office/powerpoint/2010/main" val="100292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first few months of life are the most vulnerable to RSV due to the ease with which an infant’s small airways can be blocked.</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Serious complications of RSV include bronchiolitis and pneumonia and can lead to long-term complications for lung health.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put things in perspective, RSV is responsible for 1 in every 28 deaths that occur before six months of age—a tragedy destined to continue until we do something about it.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9</a:t>
            </a:fld>
            <a:endParaRPr lang="en-US"/>
          </a:p>
        </p:txBody>
      </p:sp>
    </p:spTree>
    <p:extLst>
      <p:ext uri="{BB962C8B-B14F-4D97-AF65-F5344CB8AC3E}">
        <p14:creationId xmlns:p14="http://schemas.microsoft.com/office/powerpoint/2010/main" val="106429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Over 98% of RSV deaths occur in low- and middle-income countries.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this graphic shows, children in low-income countries are less likely to have access to adequate medical care, so are far more likely to die from RSV than children in high-income nations—an unacceptable disease burden disparity.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break it down further, RSV deaths among children 6 months of age and younger in low-income settings are 4 times more likely to occur in the community than they are to occur in the hospital.</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because the vast majority of children with severe RSV don’t make it to the hospital where they can receive supportive care, increasing their likelihood of dying.   </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Causes of deaths in the community are often unknown or unreported, and as such, RSV morbidity and mortality in these contexts is thought to be even greater than current estimates suggest.</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10</a:t>
            </a:fld>
            <a:endParaRPr lang="en-US"/>
          </a:p>
        </p:txBody>
      </p:sp>
    </p:spTree>
    <p:extLst>
      <p:ext uri="{BB962C8B-B14F-4D97-AF65-F5344CB8AC3E}">
        <p14:creationId xmlns:p14="http://schemas.microsoft.com/office/powerpoint/2010/main" val="2669945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41A17F-B1B6-F7C6-736F-FA4B4ABADC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1F199C4-7DCC-80CD-57E1-41417B399A56}"/>
              </a:ext>
            </a:extLst>
          </p:cNvPr>
          <p:cNvPicPr>
            <a:picLocks noChangeAspect="1"/>
          </p:cNvPicPr>
          <p:nvPr userDrawn="1"/>
        </p:nvPicPr>
        <p:blipFill>
          <a:blip r:embed="rId2"/>
          <a:srcRect/>
          <a:stretch/>
        </p:blipFill>
        <p:spPr>
          <a:xfrm>
            <a:off x="-1" y="-4979"/>
            <a:ext cx="12207239" cy="5520809"/>
          </a:xfrm>
          <a:prstGeom prst="rect">
            <a:avLst/>
          </a:prstGeom>
        </p:spPr>
      </p:pic>
      <p:sp>
        <p:nvSpPr>
          <p:cNvPr id="2" name="Title 1">
            <a:extLst>
              <a:ext uri="{FF2B5EF4-FFF2-40B4-BE49-F238E27FC236}">
                <a16:creationId xmlns:a16="http://schemas.microsoft.com/office/drawing/2014/main" id="{2823CCF5-9917-2D2D-9EDC-FF9CD02979D5}"/>
              </a:ext>
            </a:extLst>
          </p:cNvPr>
          <p:cNvSpPr>
            <a:spLocks noGrp="1"/>
          </p:cNvSpPr>
          <p:nvPr>
            <p:ph type="ctrTitle"/>
          </p:nvPr>
        </p:nvSpPr>
        <p:spPr>
          <a:xfrm>
            <a:off x="296449" y="395853"/>
            <a:ext cx="9144000" cy="2387600"/>
          </a:xfrm>
        </p:spPr>
        <p:txBody>
          <a:bodyPr anchor="b">
            <a:noAutofit/>
          </a:bodyPr>
          <a:lstStyle>
            <a:lvl1pPr algn="l">
              <a:defRPr sz="4800" b="1" i="0">
                <a:solidFill>
                  <a:schemeClr val="bg1"/>
                </a:solidFill>
                <a:latin typeface="Corbel" panose="020B05030202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9D6EEF1-3A83-3EB1-3A8E-0A018CBC7744}"/>
              </a:ext>
            </a:extLst>
          </p:cNvPr>
          <p:cNvSpPr>
            <a:spLocks noGrp="1"/>
          </p:cNvSpPr>
          <p:nvPr>
            <p:ph type="subTitle" idx="1"/>
          </p:nvPr>
        </p:nvSpPr>
        <p:spPr>
          <a:xfrm>
            <a:off x="296449" y="2875528"/>
            <a:ext cx="9144000" cy="932384"/>
          </a:xfrm>
        </p:spPr>
        <p:txBody>
          <a:bodyPr>
            <a:noAutofit/>
          </a:bodyPr>
          <a:lstStyle>
            <a:lvl1pPr marL="0" indent="0" algn="l">
              <a:buNone/>
              <a:defRPr sz="2400" b="0" i="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7A181BCE-6B02-705B-6A78-E98DCA9E7625}"/>
              </a:ext>
            </a:extLst>
          </p:cNvPr>
          <p:cNvSpPr>
            <a:spLocks noGrp="1"/>
          </p:cNvSpPr>
          <p:nvPr>
            <p:ph type="body" sz="quarter" idx="10"/>
          </p:nvPr>
        </p:nvSpPr>
        <p:spPr>
          <a:xfrm>
            <a:off x="296863" y="4359515"/>
            <a:ext cx="3937000" cy="932384"/>
          </a:xfrm>
        </p:spPr>
        <p:txBody>
          <a:bodyPr>
            <a:noAutofit/>
          </a:bodyPr>
          <a:lstStyle>
            <a:lvl1pPr marL="11113" indent="0">
              <a:lnSpc>
                <a:spcPts val="1300"/>
              </a:lnSpc>
              <a:spcBef>
                <a:spcPts val="0"/>
              </a:spcBef>
              <a:buNone/>
              <a:tabLst/>
              <a:defRPr sz="1000">
                <a:solidFill>
                  <a:schemeClr val="bg1"/>
                </a:solidFill>
                <a:latin typeface="Corbel" panose="020B0503020204020204" pitchFamily="34" charset="0"/>
              </a:defRPr>
            </a:lvl1pPr>
            <a:lvl2pPr marL="11113" indent="0">
              <a:lnSpc>
                <a:spcPts val="1300"/>
              </a:lnSpc>
              <a:spcBef>
                <a:spcPts val="0"/>
              </a:spcBef>
              <a:buNone/>
              <a:tabLst/>
              <a:defRPr sz="1000">
                <a:solidFill>
                  <a:schemeClr val="bg1"/>
                </a:solidFill>
                <a:latin typeface="Corbel" panose="020B0503020204020204" pitchFamily="34" charset="0"/>
              </a:defRPr>
            </a:lvl2pPr>
            <a:lvl3pPr marL="11113" indent="0">
              <a:lnSpc>
                <a:spcPts val="1300"/>
              </a:lnSpc>
              <a:spcBef>
                <a:spcPts val="0"/>
              </a:spcBef>
              <a:buNone/>
              <a:tabLst/>
              <a:defRPr sz="1000">
                <a:solidFill>
                  <a:schemeClr val="bg1"/>
                </a:solidFill>
                <a:latin typeface="Corbel" panose="020B0503020204020204" pitchFamily="34" charset="0"/>
              </a:defRPr>
            </a:lvl3pPr>
            <a:lvl4pPr marL="11113" indent="0">
              <a:lnSpc>
                <a:spcPts val="1300"/>
              </a:lnSpc>
              <a:spcBef>
                <a:spcPts val="0"/>
              </a:spcBef>
              <a:buNone/>
              <a:tabLst/>
              <a:defRPr sz="1000">
                <a:solidFill>
                  <a:schemeClr val="bg1"/>
                </a:solidFill>
                <a:latin typeface="Corbel" panose="020B0503020204020204" pitchFamily="34" charset="0"/>
              </a:defRPr>
            </a:lvl4pPr>
            <a:lvl5pPr marL="11113" indent="0">
              <a:lnSpc>
                <a:spcPts val="1300"/>
              </a:lnSpc>
              <a:spcBef>
                <a:spcPts val="0"/>
              </a:spcBef>
              <a:buNone/>
              <a:tabLst/>
              <a:defRPr sz="1000">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77CF66F7-F526-BD17-9FB3-92849D7F0B37}"/>
              </a:ext>
            </a:extLst>
          </p:cNvPr>
          <p:cNvSpPr>
            <a:spLocks noGrp="1"/>
          </p:cNvSpPr>
          <p:nvPr>
            <p:ph type="body" sz="quarter" idx="11"/>
          </p:nvPr>
        </p:nvSpPr>
        <p:spPr>
          <a:xfrm>
            <a:off x="4394962" y="4359514"/>
            <a:ext cx="3937000" cy="932384"/>
          </a:xfrm>
        </p:spPr>
        <p:txBody>
          <a:bodyPr>
            <a:noAutofit/>
          </a:bodyPr>
          <a:lstStyle>
            <a:lvl1pPr marL="11113" indent="0">
              <a:lnSpc>
                <a:spcPts val="1300"/>
              </a:lnSpc>
              <a:spcBef>
                <a:spcPts val="0"/>
              </a:spcBef>
              <a:buNone/>
              <a:tabLst/>
              <a:defRPr sz="1000">
                <a:solidFill>
                  <a:schemeClr val="bg1"/>
                </a:solidFill>
                <a:latin typeface="Corbel" panose="020B0503020204020204" pitchFamily="34" charset="0"/>
              </a:defRPr>
            </a:lvl1pPr>
            <a:lvl2pPr marL="11113" indent="0">
              <a:lnSpc>
                <a:spcPts val="1300"/>
              </a:lnSpc>
              <a:spcBef>
                <a:spcPts val="0"/>
              </a:spcBef>
              <a:buNone/>
              <a:tabLst/>
              <a:defRPr sz="1000">
                <a:solidFill>
                  <a:schemeClr val="bg1"/>
                </a:solidFill>
                <a:latin typeface="Corbel" panose="020B0503020204020204" pitchFamily="34" charset="0"/>
              </a:defRPr>
            </a:lvl2pPr>
            <a:lvl3pPr marL="11113" indent="0">
              <a:lnSpc>
                <a:spcPts val="1300"/>
              </a:lnSpc>
              <a:spcBef>
                <a:spcPts val="0"/>
              </a:spcBef>
              <a:buNone/>
              <a:tabLst/>
              <a:defRPr sz="1000">
                <a:solidFill>
                  <a:schemeClr val="bg1"/>
                </a:solidFill>
                <a:latin typeface="Corbel" panose="020B0503020204020204" pitchFamily="34" charset="0"/>
              </a:defRPr>
            </a:lvl3pPr>
            <a:lvl4pPr marL="11113" indent="0">
              <a:lnSpc>
                <a:spcPts val="1300"/>
              </a:lnSpc>
              <a:spcBef>
                <a:spcPts val="0"/>
              </a:spcBef>
              <a:buNone/>
              <a:tabLst/>
              <a:defRPr sz="1000">
                <a:solidFill>
                  <a:schemeClr val="bg1"/>
                </a:solidFill>
                <a:latin typeface="Corbel" panose="020B0503020204020204" pitchFamily="34" charset="0"/>
              </a:defRPr>
            </a:lvl4pPr>
            <a:lvl5pPr marL="11113" indent="0">
              <a:lnSpc>
                <a:spcPts val="1300"/>
              </a:lnSpc>
              <a:spcBef>
                <a:spcPts val="0"/>
              </a:spcBef>
              <a:buNone/>
              <a:tabLst/>
              <a:defRPr sz="1000">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01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9571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5D4532-9478-4B04-12AA-F75F2F991D8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86951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F6F2F5F-DF8B-0C50-2E47-CAC4AD02B8A0}"/>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56563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6F4A516D-8C77-05B9-F710-2D0E58C1881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049116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DD14215-1404-5287-83B8-D0E9402F8B2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1353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4187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48111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051546-3156-652F-401E-D02A0CC4964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85587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D331CCF-589F-4EE7-A13C-191824EB31E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22873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75B63EF-BF03-F8BE-D960-8A1D1F6CD93D}"/>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41431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D7921BFE-9BD2-BC99-34B6-654F4210845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684512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36C347-7FDD-A6EF-C99A-0E25418DE87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555900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4"/>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543" indent="-228543" algn="l" defTabSz="914171" rtl="0" eaLnBrk="1" latinLnBrk="0" hangingPunct="1">
              <a:lnSpc>
                <a:spcPct val="85000"/>
              </a:lnSpc>
              <a:spcBef>
                <a:spcPts val="200"/>
              </a:spcBef>
              <a:buClr>
                <a:schemeClr val="accent2"/>
              </a:buClr>
              <a:buSzPct val="85000"/>
              <a:buFont typeface="Arial" pitchFamily="34" charset="0"/>
              <a:buNone/>
              <a:tabLst>
                <a:tab pos="174582" algn="r"/>
                <a:tab pos="228543"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285997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F5096FE-FD85-ABB5-7979-E0B7D85EA0F3}"/>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301459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54043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3D6DB44-5FDC-67D7-6944-20AE552094A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867879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17CAB5-68AA-D153-4803-2B09C03F32A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585182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554DFA0D-C89F-246F-3853-3749D987B724}"/>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361412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D13F38-DCAC-96FD-8C2D-4978E8916ED5}"/>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48788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1184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19B0FA6-B8A8-C51E-1E2A-56C845F3BDC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9421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C50E52C-557D-A1EC-4ECA-960DE99B559E}"/>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28639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84C2861-93B7-6103-39D2-E6BE1EB5404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3979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91BF48A-768D-E896-C64A-668B9CE061F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07550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CB31FF-70E2-7865-744C-F8C79478234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61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2B133F-43D9-A744-4760-29302776CDFF}"/>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28859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6.jp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10"/>
          <a:stretch>
            <a:fillRect/>
          </a:stretch>
        </p:blipFill>
        <p:spPr>
          <a:xfrm>
            <a:off x="0" y="0"/>
            <a:ext cx="814917" cy="6858000"/>
          </a:xfrm>
          <a:prstGeom prst="rect">
            <a:avLst/>
          </a:prstGeom>
        </p:spPr>
      </p:pic>
      <p:sp>
        <p:nvSpPr>
          <p:cNvPr id="7" name="Footer Placeholder 4">
            <a:extLst>
              <a:ext uri="{FF2B5EF4-FFF2-40B4-BE49-F238E27FC236}">
                <a16:creationId xmlns:a16="http://schemas.microsoft.com/office/drawing/2014/main" id="{1AA61C16-75A5-D1FA-F714-59B18351085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57309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dt="0"/>
  <p:txStyles>
    <p:titleStyle>
      <a:lvl1pPr algn="l" defTabSz="914400" rtl="0" eaLnBrk="1" latinLnBrk="0" hangingPunct="1">
        <a:lnSpc>
          <a:spcPct val="90000"/>
        </a:lnSpc>
        <a:spcBef>
          <a:spcPct val="0"/>
        </a:spcBef>
        <a:buNone/>
        <a:defRPr sz="2400" b="1" kern="1200">
          <a:solidFill>
            <a:schemeClr val="accent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0"/>
            <a:ext cx="814916" cy="6858000"/>
          </a:xfrm>
          <a:prstGeom prst="rect">
            <a:avLst/>
          </a:prstGeom>
        </p:spPr>
      </p:pic>
      <p:sp>
        <p:nvSpPr>
          <p:cNvPr id="7" name="Footer Placeholder 4">
            <a:extLst>
              <a:ext uri="{FF2B5EF4-FFF2-40B4-BE49-F238E27FC236}">
                <a16:creationId xmlns:a16="http://schemas.microsoft.com/office/drawing/2014/main" id="{74B10390-4EE5-F0A8-C181-DC43EA259068}"/>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417682479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dt="0"/>
  <p:txStyles>
    <p:title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9"/>
          <a:srcRect/>
          <a:stretch/>
        </p:blipFill>
        <p:spPr>
          <a:xfrm>
            <a:off x="0" y="3"/>
            <a:ext cx="814916" cy="6857994"/>
          </a:xfrm>
          <a:prstGeom prst="rect">
            <a:avLst/>
          </a:prstGeom>
        </p:spPr>
      </p:pic>
      <p:sp>
        <p:nvSpPr>
          <p:cNvPr id="7" name="Footer Placeholder 4">
            <a:extLst>
              <a:ext uri="{FF2B5EF4-FFF2-40B4-BE49-F238E27FC236}">
                <a16:creationId xmlns:a16="http://schemas.microsoft.com/office/drawing/2014/main" id="{399CDED4-2055-04B6-F575-82CBF4F099E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749385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81" r:id="rId7"/>
  </p:sldLayoutIdLst>
  <p:hf sldNum="0" hdr="0" dt="0"/>
  <p:txStyles>
    <p:title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5" cy="6857994"/>
          </a:xfrm>
          <a:prstGeom prst="rect">
            <a:avLst/>
          </a:prstGeom>
        </p:spPr>
      </p:pic>
      <p:sp>
        <p:nvSpPr>
          <p:cNvPr id="7" name="Footer Placeholder 4">
            <a:extLst>
              <a:ext uri="{FF2B5EF4-FFF2-40B4-BE49-F238E27FC236}">
                <a16:creationId xmlns:a16="http://schemas.microsoft.com/office/drawing/2014/main" id="{68B186D1-275B-208F-BE53-6F055D1651B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648146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sldNum="0" hdr="0" dt="0"/>
  <p:txStyles>
    <p:title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www.who.int/publications/i/item/who-wer-10022-193-218" TargetMode="Externa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s://pfizermedical.pfizerpro.com/api/vc/en/medical/assets/2cdef78e-e488-4816-b14b-24be4ec1827f/Munjal_OP_ResViNET2024.pdf"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http://www.gavi.org/types-support/sustainability/eligibility"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hyperlink" Target="https://www.gavi.org/news/media-room/gavi-board-focuses-health-impact-priority-guiding-principle-resource-constrain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6A12E0-0AEE-8DF9-D1E8-68FF4F266A04}"/>
              </a:ext>
            </a:extLst>
          </p:cNvPr>
          <p:cNvSpPr>
            <a:spLocks noGrp="1"/>
          </p:cNvSpPr>
          <p:nvPr>
            <p:ph type="ctrTitle"/>
          </p:nvPr>
        </p:nvSpPr>
        <p:spPr>
          <a:xfrm>
            <a:off x="296863" y="1155793"/>
            <a:ext cx="9144000" cy="2387600"/>
          </a:xfrm>
        </p:spPr>
        <p:txBody>
          <a:bodyPr/>
          <a:lstStyle/>
          <a:p>
            <a:pPr>
              <a:lnSpc>
                <a:spcPts val="5200"/>
              </a:lnSpc>
              <a:spcBef>
                <a:spcPts val="1200"/>
              </a:spcBef>
              <a:spcAft>
                <a:spcPts val="600"/>
              </a:spcAft>
            </a:pPr>
            <a:r>
              <a:rPr lang="en-US" dirty="0"/>
              <a:t>Expanding the reach of</a:t>
            </a:r>
            <a:br>
              <a:rPr lang="en-US" dirty="0"/>
            </a:br>
            <a:r>
              <a:rPr lang="en-US" sz="4400" dirty="0"/>
              <a:t>RESPIRATORY SYNCYTIAL VIRUS </a:t>
            </a:r>
            <a:br>
              <a:rPr lang="en-US" dirty="0"/>
            </a:br>
            <a:r>
              <a:rPr lang="en-US" dirty="0"/>
              <a:t>disease prevention</a:t>
            </a:r>
          </a:p>
        </p:txBody>
      </p:sp>
      <p:sp>
        <p:nvSpPr>
          <p:cNvPr id="8" name="Subtitle 7">
            <a:extLst>
              <a:ext uri="{FF2B5EF4-FFF2-40B4-BE49-F238E27FC236}">
                <a16:creationId xmlns:a16="http://schemas.microsoft.com/office/drawing/2014/main" id="{80F049A6-4B38-F956-3988-93213D078193}"/>
              </a:ext>
            </a:extLst>
          </p:cNvPr>
          <p:cNvSpPr>
            <a:spLocks noGrp="1"/>
          </p:cNvSpPr>
          <p:nvPr>
            <p:ph type="subTitle" idx="1"/>
          </p:nvPr>
        </p:nvSpPr>
        <p:spPr>
          <a:xfrm>
            <a:off x="296863" y="3635468"/>
            <a:ext cx="9144000" cy="932384"/>
          </a:xfrm>
        </p:spPr>
        <p:txBody>
          <a:bodyPr/>
          <a:lstStyle/>
          <a:p>
            <a:r>
              <a:rPr lang="en-US" b="1" dirty="0"/>
              <a:t>New immunization tools to protect in early life</a:t>
            </a:r>
          </a:p>
        </p:txBody>
      </p:sp>
      <p:sp>
        <p:nvSpPr>
          <p:cNvPr id="9" name="Text Placeholder 8">
            <a:extLst>
              <a:ext uri="{FF2B5EF4-FFF2-40B4-BE49-F238E27FC236}">
                <a16:creationId xmlns:a16="http://schemas.microsoft.com/office/drawing/2014/main" id="{377CF1F2-3D2D-E1AC-BB50-BA3C8B28EFFE}"/>
              </a:ext>
            </a:extLst>
          </p:cNvPr>
          <p:cNvSpPr>
            <a:spLocks noGrp="1"/>
          </p:cNvSpPr>
          <p:nvPr>
            <p:ph type="body" sz="quarter" idx="10"/>
          </p:nvPr>
        </p:nvSpPr>
        <p:spPr/>
        <p:txBody>
          <a:bodyPr/>
          <a:lstStyle/>
          <a:p>
            <a:r>
              <a:rPr lang="en-US" dirty="0"/>
              <a:t>Presenter Names</a:t>
            </a:r>
          </a:p>
        </p:txBody>
      </p:sp>
      <p:sp>
        <p:nvSpPr>
          <p:cNvPr id="10" name="Text Placeholder 9">
            <a:extLst>
              <a:ext uri="{FF2B5EF4-FFF2-40B4-BE49-F238E27FC236}">
                <a16:creationId xmlns:a16="http://schemas.microsoft.com/office/drawing/2014/main" id="{26CC6111-EA19-DFCB-604F-B5B5FD94D1F8}"/>
              </a:ext>
            </a:extLst>
          </p:cNvPr>
          <p:cNvSpPr>
            <a:spLocks noGrp="1"/>
          </p:cNvSpPr>
          <p:nvPr>
            <p:ph type="body" sz="quarter" idx="11"/>
          </p:nvPr>
        </p:nvSpPr>
        <p:spPr/>
        <p:txBody>
          <a:bodyPr/>
          <a:lstStyle/>
          <a:p>
            <a:r>
              <a:rPr lang="en-US" dirty="0"/>
              <a:t>Presentation date/location details</a:t>
            </a:r>
          </a:p>
        </p:txBody>
      </p:sp>
      <p:sp>
        <p:nvSpPr>
          <p:cNvPr id="4" name="Text Placeholder 8">
            <a:extLst>
              <a:ext uri="{FF2B5EF4-FFF2-40B4-BE49-F238E27FC236}">
                <a16:creationId xmlns:a16="http://schemas.microsoft.com/office/drawing/2014/main" id="{3276DC2A-4D4A-E24A-7153-3D2C3649730D}"/>
              </a:ext>
            </a:extLst>
          </p:cNvPr>
          <p:cNvSpPr txBox="1">
            <a:spLocks/>
          </p:cNvSpPr>
          <p:nvPr/>
        </p:nvSpPr>
        <p:spPr>
          <a:xfrm>
            <a:off x="290767" y="5206859"/>
            <a:ext cx="3937000" cy="364885"/>
          </a:xfrm>
          <a:prstGeom prst="rect">
            <a:avLst/>
          </a:prstGeom>
        </p:spPr>
        <p:txBody>
          <a:bodyPr vert="horz" lIns="91440" tIns="45720" rIns="91440" bIns="45720" rtlCol="0">
            <a:noAutofit/>
          </a:bodyPr>
          <a:lstStyle>
            <a:lvl1pPr marL="11113" indent="0" algn="l" defTabSz="914400" rtl="0" eaLnBrk="1" latinLnBrk="0" hangingPunct="1">
              <a:lnSpc>
                <a:spcPts val="1300"/>
              </a:lnSpc>
              <a:spcBef>
                <a:spcPts val="0"/>
              </a:spcBef>
              <a:buClr>
                <a:schemeClr val="accent1"/>
              </a:buClr>
              <a:buFont typeface="Arial" panose="020B0604020202020204" pitchFamily="34" charset="0"/>
              <a:buNone/>
              <a:tabLst/>
              <a:defRPr sz="1000" kern="1200">
                <a:solidFill>
                  <a:schemeClr val="bg1"/>
                </a:solidFill>
                <a:latin typeface="Corbel" panose="020B0503020204020204" pitchFamily="34" charset="0"/>
                <a:ea typeface="+mn-ea"/>
                <a:cs typeface="+mn-cs"/>
              </a:defRPr>
            </a:lvl1pPr>
            <a:lvl2pPr marL="11113" indent="0" algn="l" defTabSz="914400" rtl="0" eaLnBrk="1" latinLnBrk="0" hangingPunct="1">
              <a:lnSpc>
                <a:spcPts val="1300"/>
              </a:lnSpc>
              <a:spcBef>
                <a:spcPts val="0"/>
              </a:spcBef>
              <a:buClr>
                <a:schemeClr val="accent3"/>
              </a:buClr>
              <a:buFont typeface="Arial" panose="020B0604020202020204" pitchFamily="34" charset="0"/>
              <a:buNone/>
              <a:tabLst/>
              <a:defRPr sz="1000" kern="1200">
                <a:solidFill>
                  <a:schemeClr val="bg1"/>
                </a:solidFill>
                <a:latin typeface="Corbel" panose="020B0503020204020204" pitchFamily="34" charset="0"/>
                <a:ea typeface="+mn-ea"/>
                <a:cs typeface="+mn-cs"/>
              </a:defRPr>
            </a:lvl2pPr>
            <a:lvl3pPr marL="11113" indent="0" algn="l" defTabSz="914400" rtl="0" eaLnBrk="1" latinLnBrk="0" hangingPunct="1">
              <a:lnSpc>
                <a:spcPts val="1300"/>
              </a:lnSpc>
              <a:spcBef>
                <a:spcPts val="0"/>
              </a:spcBef>
              <a:buClr>
                <a:schemeClr val="accent4"/>
              </a:buClr>
              <a:buFont typeface="Arial" panose="020B0604020202020204" pitchFamily="34" charset="0"/>
              <a:buNone/>
              <a:tabLst/>
              <a:defRPr sz="1000" kern="1200">
                <a:solidFill>
                  <a:schemeClr val="bg1"/>
                </a:solidFill>
                <a:latin typeface="Corbel" panose="020B0503020204020204" pitchFamily="34" charset="0"/>
                <a:ea typeface="+mn-ea"/>
                <a:cs typeface="+mn-cs"/>
              </a:defRPr>
            </a:lvl3pPr>
            <a:lvl4pPr marL="11113" indent="0" algn="l" defTabSz="914400" rtl="0" eaLnBrk="1" latinLnBrk="0" hangingPunct="1">
              <a:lnSpc>
                <a:spcPts val="1300"/>
              </a:lnSpc>
              <a:spcBef>
                <a:spcPts val="0"/>
              </a:spcBef>
              <a:buClr>
                <a:schemeClr val="accent5"/>
              </a:buClr>
              <a:buFont typeface="Arial" panose="020B0604020202020204" pitchFamily="34" charset="0"/>
              <a:buNone/>
              <a:tabLst/>
              <a:defRPr sz="1000" b="0" i="0" kern="1200">
                <a:solidFill>
                  <a:schemeClr val="bg1"/>
                </a:solidFill>
                <a:latin typeface="Corbel" panose="020B0503020204020204" pitchFamily="34" charset="0"/>
                <a:ea typeface="+mn-ea"/>
                <a:cs typeface="+mn-cs"/>
              </a:defRPr>
            </a:lvl4pPr>
            <a:lvl5pPr marL="11113" indent="0" algn="l" defTabSz="914400" rtl="0" eaLnBrk="1" latinLnBrk="0" hangingPunct="1">
              <a:lnSpc>
                <a:spcPts val="1300"/>
              </a:lnSpc>
              <a:spcBef>
                <a:spcPts val="0"/>
              </a:spcBef>
              <a:buClr>
                <a:schemeClr val="accent2"/>
              </a:buClr>
              <a:buFont typeface="Arial" panose="020B0604020202020204" pitchFamily="34" charset="0"/>
              <a:buNone/>
              <a:tabLst/>
              <a:defRPr sz="1000" kern="1200">
                <a:solidFill>
                  <a:schemeClr val="bg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Last updated: January 2026</a:t>
            </a:r>
          </a:p>
        </p:txBody>
      </p:sp>
      <p:grpSp>
        <p:nvGrpSpPr>
          <p:cNvPr id="5" name="Group 4">
            <a:extLst>
              <a:ext uri="{FF2B5EF4-FFF2-40B4-BE49-F238E27FC236}">
                <a16:creationId xmlns:a16="http://schemas.microsoft.com/office/drawing/2014/main" id="{72000D82-7ADD-402A-5E81-243A64D24C6B}"/>
              </a:ext>
            </a:extLst>
          </p:cNvPr>
          <p:cNvGrpSpPr/>
          <p:nvPr/>
        </p:nvGrpSpPr>
        <p:grpSpPr>
          <a:xfrm>
            <a:off x="8968636" y="5571744"/>
            <a:ext cx="3223364" cy="1206500"/>
            <a:chOff x="8968636" y="5571744"/>
            <a:chExt cx="3223364" cy="1206500"/>
          </a:xfrm>
        </p:grpSpPr>
        <p:sp>
          <p:nvSpPr>
            <p:cNvPr id="2" name="Text Box 1">
              <a:extLst>
                <a:ext uri="{FF2B5EF4-FFF2-40B4-BE49-F238E27FC236}">
                  <a16:creationId xmlns:a16="http://schemas.microsoft.com/office/drawing/2014/main" id="{BB88B669-F5AA-7120-9C15-6FF6DDA4BA41}"/>
                </a:ext>
              </a:extLst>
            </p:cNvPr>
            <p:cNvSpPr txBox="1"/>
            <p:nvPr/>
          </p:nvSpPr>
          <p:spPr>
            <a:xfrm>
              <a:off x="8968636" y="5571744"/>
              <a:ext cx="3223364" cy="1206500"/>
            </a:xfrm>
            <a:prstGeom prst="rect">
              <a:avLst/>
            </a:prstGeom>
            <a:solidFill>
              <a:schemeClr val="lt1"/>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R="1104900">
                <a:lnSpc>
                  <a:spcPts val="1300"/>
                </a:lnSpc>
              </a:pPr>
              <a:r>
                <a:rPr lang="en-US" sz="1100" dirty="0">
                  <a:solidFill>
                    <a:srgbClr val="3F3F3F"/>
                  </a:solidFill>
                  <a:latin typeface="Corbel" panose="020B0503020204020204" pitchFamily="34" charset="0"/>
                  <a:ea typeface="Calibri" panose="020F0502020204030204" pitchFamily="34" charset="0"/>
                  <a:cs typeface="Helvetica Neue"/>
                </a:rPr>
                <a:t>Access these and additional slides offered as part of an RSV communications toolkit at:</a:t>
              </a:r>
              <a:br>
                <a:rPr lang="en-US" sz="1100" dirty="0">
                  <a:solidFill>
                    <a:srgbClr val="3F3F3F"/>
                  </a:solidFill>
                  <a:latin typeface="Corbel" panose="020B0503020204020204" pitchFamily="34" charset="0"/>
                  <a:ea typeface="Calibri" panose="020F0502020204030204" pitchFamily="34" charset="0"/>
                  <a:cs typeface="Helvetica Neue"/>
                </a:rPr>
              </a:br>
              <a:r>
                <a:rPr lang="en-US" sz="1100" b="1" dirty="0">
                  <a:solidFill>
                    <a:srgbClr val="304FA1"/>
                  </a:solidFill>
                  <a:effectLst/>
                  <a:latin typeface="Corbel" panose="020B0503020204020204" pitchFamily="34" charset="0"/>
                  <a:ea typeface="Calibri" panose="020F0502020204030204" pitchFamily="34" charset="0"/>
                  <a:cs typeface="Helvetica Neue"/>
                </a:rPr>
                <a:t>bit.ly/</a:t>
              </a:r>
              <a:r>
                <a:rPr lang="en-US" sz="1100" b="1" dirty="0" err="1">
                  <a:solidFill>
                    <a:srgbClr val="304FA1"/>
                  </a:solidFill>
                  <a:effectLst/>
                  <a:latin typeface="Corbel" panose="020B0503020204020204" pitchFamily="34" charset="0"/>
                  <a:ea typeface="Calibri" panose="020F0502020204030204" pitchFamily="34" charset="0"/>
                  <a:cs typeface="Helvetica Neue"/>
                </a:rPr>
                <a:t>RSVInfoToolkit</a:t>
              </a:r>
              <a:r>
                <a:rPr lang="en-US" sz="1100" b="1" dirty="0">
                  <a:solidFill>
                    <a:srgbClr val="304FA1"/>
                  </a:solidFill>
                  <a:effectLst/>
                  <a:latin typeface="Corbel" panose="020B0503020204020204" pitchFamily="34" charset="0"/>
                  <a:ea typeface="Calibri" panose="020F0502020204030204" pitchFamily="34" charset="0"/>
                  <a:cs typeface="Helvetica Neue"/>
                </a:rPr>
                <a:t> </a:t>
              </a:r>
              <a:endParaRPr lang="en-US" sz="9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3" name="Picture 2" descr="A qr code with a few black squares&#10;&#10;Description automatically generated">
              <a:extLst>
                <a:ext uri="{FF2B5EF4-FFF2-40B4-BE49-F238E27FC236}">
                  <a16:creationId xmlns:a16="http://schemas.microsoft.com/office/drawing/2014/main" id="{FB6A8C32-DE13-3772-1DBC-7FB74E13B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100" y="5787644"/>
              <a:ext cx="762000" cy="7620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DC0B0217-A925-50E7-4C85-D00C6DBA2846}"/>
              </a:ext>
            </a:extLst>
          </p:cNvPr>
          <p:cNvSpPr txBox="1"/>
          <p:nvPr/>
        </p:nvSpPr>
        <p:spPr>
          <a:xfrm>
            <a:off x="7603822" y="1637866"/>
            <a:ext cx="3926326" cy="3531351"/>
          </a:xfrm>
          <a:prstGeom prst="rect">
            <a:avLst/>
          </a:prstGeom>
          <a:solidFill>
            <a:schemeClr val="tx1"/>
          </a:solidFill>
        </p:spPr>
        <p:txBody>
          <a:bodyPr wrap="square" tIns="91440" bIns="274320" rtlCol="0" anchor="ctr" anchorCtr="0">
            <a:noAutofit/>
          </a:bodyPr>
          <a:lstStyle/>
          <a:p>
            <a:pPr algn="ctr"/>
            <a:r>
              <a:rPr lang="en-US" dirty="0">
                <a:solidFill>
                  <a:schemeClr val="bg1"/>
                </a:solidFill>
                <a:latin typeface="Corbel" panose="020B0503020204020204" pitchFamily="34" charset="0"/>
                <a:cs typeface="Montserrat"/>
              </a:rPr>
              <a:t>Many children in low-income economies never make it to a hospital.</a:t>
            </a:r>
            <a:r>
              <a:rPr lang="en-US" baseline="30000" dirty="0">
                <a:solidFill>
                  <a:schemeClr val="bg1"/>
                </a:solidFill>
                <a:latin typeface="Corbel" panose="020B0503020204020204" pitchFamily="34" charset="0"/>
                <a:cs typeface="Montserrat"/>
              </a:rPr>
              <a:t>2</a:t>
            </a:r>
          </a:p>
          <a:p>
            <a:pPr algn="ctr"/>
            <a:r>
              <a:rPr lang="en-US" sz="4400" b="1" dirty="0">
                <a:solidFill>
                  <a:schemeClr val="accent5"/>
                </a:solidFill>
                <a:latin typeface="Corbel" panose="020B0503020204020204" pitchFamily="34" charset="0"/>
                <a:cs typeface="Montserrat"/>
              </a:rPr>
              <a:t>4x</a:t>
            </a:r>
          </a:p>
          <a:p>
            <a:pPr algn="ctr"/>
            <a:r>
              <a:rPr lang="en-US" sz="2400" b="1" dirty="0">
                <a:solidFill>
                  <a:srgbClr val="FFFFFF"/>
                </a:solidFill>
                <a:latin typeface="Corbel" panose="020B0503020204020204" pitchFamily="34" charset="0"/>
                <a:cs typeface="Montserrat"/>
              </a:rPr>
              <a:t>as many children </a:t>
            </a:r>
            <a:br>
              <a:rPr lang="en-US" sz="2400" b="1" dirty="0">
                <a:solidFill>
                  <a:srgbClr val="FFFFFF"/>
                </a:solidFill>
                <a:latin typeface="Corbel" panose="020B0503020204020204" pitchFamily="34" charset="0"/>
                <a:cs typeface="Montserrat"/>
              </a:rPr>
            </a:br>
            <a:r>
              <a:rPr lang="en-US" sz="2400" b="1" dirty="0">
                <a:solidFill>
                  <a:srgbClr val="FFFFFF"/>
                </a:solidFill>
                <a:latin typeface="Corbel" panose="020B0503020204020204" pitchFamily="34" charset="0"/>
                <a:cs typeface="Montserrat"/>
              </a:rPr>
              <a:t>die from RSV</a:t>
            </a:r>
          </a:p>
          <a:p>
            <a:pPr algn="ctr"/>
            <a:r>
              <a:rPr lang="en-US" sz="2400" b="1" dirty="0">
                <a:solidFill>
                  <a:srgbClr val="FFFFFF"/>
                </a:solidFill>
                <a:latin typeface="Corbel" panose="020B0503020204020204" pitchFamily="34" charset="0"/>
                <a:cs typeface="Montserrat"/>
              </a:rPr>
              <a:t>in the </a:t>
            </a:r>
            <a:r>
              <a:rPr lang="en-US" sz="2400" b="1" dirty="0">
                <a:solidFill>
                  <a:schemeClr val="accent5"/>
                </a:solidFill>
                <a:latin typeface="Corbel" panose="020B0503020204020204" pitchFamily="34" charset="0"/>
                <a:cs typeface="Montserrat"/>
              </a:rPr>
              <a:t>community</a:t>
            </a:r>
            <a:r>
              <a:rPr lang="en-US" sz="2400" b="1" dirty="0">
                <a:solidFill>
                  <a:srgbClr val="FFFFFF"/>
                </a:solidFill>
                <a:latin typeface="Corbel" panose="020B0503020204020204" pitchFamily="34" charset="0"/>
                <a:cs typeface="Montserrat"/>
              </a:rPr>
              <a:t> than </a:t>
            </a:r>
            <a:br>
              <a:rPr lang="en-US" sz="2400" b="1" dirty="0">
                <a:solidFill>
                  <a:srgbClr val="FFFFFF"/>
                </a:solidFill>
                <a:latin typeface="Corbel" panose="020B0503020204020204" pitchFamily="34" charset="0"/>
                <a:cs typeface="Montserrat"/>
              </a:rPr>
            </a:br>
            <a:r>
              <a:rPr lang="en-US" sz="2400" b="1" dirty="0">
                <a:solidFill>
                  <a:srgbClr val="FFFFFF"/>
                </a:solidFill>
                <a:latin typeface="Corbel" panose="020B0503020204020204" pitchFamily="34" charset="0"/>
                <a:cs typeface="Montserrat"/>
              </a:rPr>
              <a:t>in the </a:t>
            </a:r>
            <a:r>
              <a:rPr lang="en-US" sz="2400" b="1" dirty="0">
                <a:solidFill>
                  <a:schemeClr val="accent3">
                    <a:lumMod val="60000"/>
                    <a:lumOff val="40000"/>
                  </a:schemeClr>
                </a:solidFill>
                <a:latin typeface="Corbel" panose="020B0503020204020204" pitchFamily="34" charset="0"/>
                <a:cs typeface="Montserrat"/>
              </a:rPr>
              <a:t>hospital</a:t>
            </a:r>
          </a:p>
        </p:txBody>
      </p:sp>
      <p:sp>
        <p:nvSpPr>
          <p:cNvPr id="3" name="object 3"/>
          <p:cNvSpPr/>
          <p:nvPr/>
        </p:nvSpPr>
        <p:spPr>
          <a:xfrm>
            <a:off x="1250726" y="1510252"/>
            <a:ext cx="2716742" cy="4211309"/>
          </a:xfrm>
          <a:custGeom>
            <a:avLst/>
            <a:gdLst/>
            <a:ahLst/>
            <a:cxnLst/>
            <a:rect l="l" t="t" r="r" b="b"/>
            <a:pathLst>
              <a:path w="3260090" h="5741034">
                <a:moveTo>
                  <a:pt x="3259836" y="212115"/>
                </a:moveTo>
                <a:lnTo>
                  <a:pt x="0" y="212115"/>
                </a:lnTo>
                <a:lnTo>
                  <a:pt x="0" y="5740641"/>
                </a:lnTo>
                <a:lnTo>
                  <a:pt x="3259836" y="5740641"/>
                </a:lnTo>
                <a:lnTo>
                  <a:pt x="3259836" y="212115"/>
                </a:lnTo>
                <a:close/>
              </a:path>
              <a:path w="3260090" h="5741034">
                <a:moveTo>
                  <a:pt x="3259836" y="0"/>
                </a:moveTo>
                <a:lnTo>
                  <a:pt x="0" y="0"/>
                </a:lnTo>
                <a:lnTo>
                  <a:pt x="0" y="212102"/>
                </a:lnTo>
                <a:lnTo>
                  <a:pt x="3259836" y="212102"/>
                </a:lnTo>
                <a:lnTo>
                  <a:pt x="3259836" y="0"/>
                </a:lnTo>
                <a:close/>
              </a:path>
            </a:pathLst>
          </a:custGeom>
          <a:solidFill>
            <a:srgbClr val="E5DDE7"/>
          </a:solidFill>
        </p:spPr>
        <p:txBody>
          <a:bodyPr wrap="square" lIns="0" tIns="0" rIns="0" bIns="0" rtlCol="0"/>
          <a:lstStyle/>
          <a:p>
            <a:endParaRPr sz="1500">
              <a:latin typeface="Corbel" panose="020B0503020204020204" pitchFamily="34" charset="0"/>
            </a:endParaRPr>
          </a:p>
        </p:txBody>
      </p:sp>
      <p:sp>
        <p:nvSpPr>
          <p:cNvPr id="4" name="object 4"/>
          <p:cNvSpPr/>
          <p:nvPr/>
        </p:nvSpPr>
        <p:spPr>
          <a:xfrm>
            <a:off x="1369363" y="5524224"/>
            <a:ext cx="2479675" cy="0"/>
          </a:xfrm>
          <a:custGeom>
            <a:avLst/>
            <a:gdLst/>
            <a:ahLst/>
            <a:cxnLst/>
            <a:rect l="l" t="t" r="r" b="b"/>
            <a:pathLst>
              <a:path w="2975609">
                <a:moveTo>
                  <a:pt x="0" y="0"/>
                </a:moveTo>
                <a:lnTo>
                  <a:pt x="2975102" y="0"/>
                </a:lnTo>
              </a:path>
            </a:pathLst>
          </a:custGeom>
          <a:ln w="12700">
            <a:solidFill>
              <a:srgbClr val="231F20"/>
            </a:solidFill>
          </a:ln>
        </p:spPr>
        <p:txBody>
          <a:bodyPr wrap="square" lIns="0" tIns="0" rIns="0" bIns="0" rtlCol="0"/>
          <a:lstStyle/>
          <a:p>
            <a:endParaRPr sz="1500">
              <a:latin typeface="Corbel" panose="020B0503020204020204" pitchFamily="34" charset="0"/>
            </a:endParaRPr>
          </a:p>
        </p:txBody>
      </p:sp>
      <p:sp>
        <p:nvSpPr>
          <p:cNvPr id="6" name="object 6"/>
          <p:cNvSpPr/>
          <p:nvPr/>
        </p:nvSpPr>
        <p:spPr>
          <a:xfrm>
            <a:off x="4409880" y="1510252"/>
            <a:ext cx="2716742" cy="4211309"/>
          </a:xfrm>
          <a:custGeom>
            <a:avLst/>
            <a:gdLst/>
            <a:ahLst/>
            <a:cxnLst/>
            <a:rect l="l" t="t" r="r" b="b"/>
            <a:pathLst>
              <a:path w="3260090" h="5741034">
                <a:moveTo>
                  <a:pt x="3259836" y="212115"/>
                </a:moveTo>
                <a:lnTo>
                  <a:pt x="0" y="212115"/>
                </a:lnTo>
                <a:lnTo>
                  <a:pt x="0" y="5740641"/>
                </a:lnTo>
                <a:lnTo>
                  <a:pt x="3259836" y="5740641"/>
                </a:lnTo>
                <a:lnTo>
                  <a:pt x="3259836" y="212115"/>
                </a:lnTo>
                <a:close/>
              </a:path>
              <a:path w="3260090" h="5741034">
                <a:moveTo>
                  <a:pt x="3259836" y="0"/>
                </a:moveTo>
                <a:lnTo>
                  <a:pt x="0" y="0"/>
                </a:lnTo>
                <a:lnTo>
                  <a:pt x="0" y="212102"/>
                </a:lnTo>
                <a:lnTo>
                  <a:pt x="3259836" y="212102"/>
                </a:lnTo>
                <a:lnTo>
                  <a:pt x="3259836" y="0"/>
                </a:lnTo>
                <a:close/>
              </a:path>
            </a:pathLst>
          </a:custGeom>
          <a:solidFill>
            <a:srgbClr val="E5DDE7"/>
          </a:solidFill>
        </p:spPr>
        <p:txBody>
          <a:bodyPr wrap="square" lIns="0" tIns="0" rIns="0" bIns="0" rtlCol="0"/>
          <a:lstStyle/>
          <a:p>
            <a:endParaRPr sz="1500">
              <a:latin typeface="Corbel" panose="020B0503020204020204" pitchFamily="34" charset="0"/>
            </a:endParaRPr>
          </a:p>
        </p:txBody>
      </p:sp>
      <p:sp>
        <p:nvSpPr>
          <p:cNvPr id="7" name="object 7"/>
          <p:cNvSpPr/>
          <p:nvPr/>
        </p:nvSpPr>
        <p:spPr>
          <a:xfrm>
            <a:off x="4625145" y="1443990"/>
            <a:ext cx="2286000" cy="243417"/>
          </a:xfrm>
          <a:custGeom>
            <a:avLst/>
            <a:gdLst/>
            <a:ahLst/>
            <a:cxnLst/>
            <a:rect l="l" t="t" r="r" b="b"/>
            <a:pathLst>
              <a:path w="2743200" h="292100">
                <a:moveTo>
                  <a:pt x="2743199" y="0"/>
                </a:moveTo>
                <a:lnTo>
                  <a:pt x="0" y="0"/>
                </a:lnTo>
                <a:lnTo>
                  <a:pt x="0" y="291617"/>
                </a:lnTo>
                <a:lnTo>
                  <a:pt x="2743199" y="291617"/>
                </a:lnTo>
                <a:lnTo>
                  <a:pt x="274319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sp>
        <p:nvSpPr>
          <p:cNvPr id="8" name="object 8"/>
          <p:cNvSpPr txBox="1">
            <a:spLocks noGrp="1"/>
          </p:cNvSpPr>
          <p:nvPr>
            <p:ph type="title"/>
          </p:nvPr>
        </p:nvSpPr>
        <p:spPr>
          <a:xfrm>
            <a:off x="1224280" y="365125"/>
            <a:ext cx="10906760" cy="457412"/>
          </a:xfrm>
          <a:prstGeom prst="rect">
            <a:avLst/>
          </a:prstGeom>
        </p:spPr>
        <p:txBody>
          <a:bodyPr vert="horz" wrap="square" lIns="0" tIns="86783" rIns="0" bIns="0" rtlCol="0" anchor="t" anchorCtr="0">
            <a:spAutoFit/>
          </a:bodyPr>
          <a:lstStyle/>
          <a:p>
            <a:pPr marL="31749" marR="25399">
              <a:lnSpc>
                <a:spcPts val="3000"/>
              </a:lnSpc>
              <a:spcBef>
                <a:spcPts val="682"/>
              </a:spcBef>
            </a:pPr>
            <a:r>
              <a:rPr dirty="0">
                <a:solidFill>
                  <a:srgbClr val="672672"/>
                </a:solidFill>
              </a:rPr>
              <a:t>98%</a:t>
            </a:r>
            <a:r>
              <a:rPr spc="-21" dirty="0">
                <a:solidFill>
                  <a:srgbClr val="672672"/>
                </a:solidFill>
              </a:rPr>
              <a:t> </a:t>
            </a:r>
            <a:r>
              <a:rPr dirty="0">
                <a:solidFill>
                  <a:srgbClr val="672672"/>
                </a:solidFill>
              </a:rPr>
              <a:t>of</a:t>
            </a:r>
            <a:r>
              <a:rPr spc="-21" dirty="0">
                <a:solidFill>
                  <a:srgbClr val="672672"/>
                </a:solidFill>
              </a:rPr>
              <a:t> </a:t>
            </a:r>
            <a:r>
              <a:rPr dirty="0">
                <a:solidFill>
                  <a:srgbClr val="672672"/>
                </a:solidFill>
              </a:rPr>
              <a:t>pediatric</a:t>
            </a:r>
            <a:r>
              <a:rPr spc="-21" dirty="0">
                <a:solidFill>
                  <a:srgbClr val="672672"/>
                </a:solidFill>
              </a:rPr>
              <a:t> </a:t>
            </a:r>
            <a:r>
              <a:rPr dirty="0">
                <a:solidFill>
                  <a:srgbClr val="672672"/>
                </a:solidFill>
              </a:rPr>
              <a:t>RSV</a:t>
            </a:r>
            <a:r>
              <a:rPr spc="-17" dirty="0">
                <a:solidFill>
                  <a:srgbClr val="672672"/>
                </a:solidFill>
              </a:rPr>
              <a:t> </a:t>
            </a:r>
            <a:r>
              <a:rPr dirty="0">
                <a:solidFill>
                  <a:srgbClr val="672672"/>
                </a:solidFill>
              </a:rPr>
              <a:t>mortality</a:t>
            </a:r>
            <a:r>
              <a:rPr spc="-21" dirty="0">
                <a:solidFill>
                  <a:srgbClr val="672672"/>
                </a:solidFill>
              </a:rPr>
              <a:t> </a:t>
            </a:r>
            <a:r>
              <a:rPr dirty="0">
                <a:solidFill>
                  <a:srgbClr val="672672"/>
                </a:solidFill>
              </a:rPr>
              <a:t>occurs</a:t>
            </a:r>
            <a:r>
              <a:rPr spc="-21" dirty="0">
                <a:solidFill>
                  <a:srgbClr val="672672"/>
                </a:solidFill>
              </a:rPr>
              <a:t> </a:t>
            </a:r>
            <a:r>
              <a:rPr dirty="0">
                <a:solidFill>
                  <a:srgbClr val="672672"/>
                </a:solidFill>
              </a:rPr>
              <a:t>in</a:t>
            </a:r>
            <a:r>
              <a:rPr spc="-21" dirty="0">
                <a:solidFill>
                  <a:srgbClr val="672672"/>
                </a:solidFill>
              </a:rPr>
              <a:t> </a:t>
            </a:r>
            <a:r>
              <a:rPr dirty="0">
                <a:solidFill>
                  <a:srgbClr val="672672"/>
                </a:solidFill>
              </a:rPr>
              <a:t>low-</a:t>
            </a:r>
            <a:r>
              <a:rPr spc="-17" dirty="0">
                <a:solidFill>
                  <a:srgbClr val="672672"/>
                </a:solidFill>
              </a:rPr>
              <a:t> </a:t>
            </a:r>
            <a:r>
              <a:rPr spc="-21" dirty="0">
                <a:solidFill>
                  <a:srgbClr val="672672"/>
                </a:solidFill>
              </a:rPr>
              <a:t>and </a:t>
            </a:r>
            <a:r>
              <a:rPr dirty="0">
                <a:solidFill>
                  <a:srgbClr val="672672"/>
                </a:solidFill>
              </a:rPr>
              <a:t>middle-income</a:t>
            </a:r>
            <a:r>
              <a:rPr spc="-21" dirty="0">
                <a:solidFill>
                  <a:srgbClr val="672672"/>
                </a:solidFill>
              </a:rPr>
              <a:t> </a:t>
            </a:r>
            <a:r>
              <a:rPr lang="en-US" dirty="0">
                <a:solidFill>
                  <a:srgbClr val="672672"/>
                </a:solidFill>
              </a:rPr>
              <a:t>economies</a:t>
            </a:r>
            <a:r>
              <a:rPr sz="2625" spc="-12" baseline="31746" dirty="0">
                <a:solidFill>
                  <a:srgbClr val="672672"/>
                </a:solidFill>
              </a:rPr>
              <a:t>1</a:t>
            </a:r>
            <a:endParaRPr sz="2625" baseline="31746" dirty="0"/>
          </a:p>
        </p:txBody>
      </p:sp>
      <p:sp>
        <p:nvSpPr>
          <p:cNvPr id="9" name="object 9"/>
          <p:cNvSpPr txBox="1"/>
          <p:nvPr/>
        </p:nvSpPr>
        <p:spPr>
          <a:xfrm>
            <a:off x="5249592" y="1463609"/>
            <a:ext cx="1040871" cy="174257"/>
          </a:xfrm>
          <a:prstGeom prst="rect">
            <a:avLst/>
          </a:prstGeom>
        </p:spPr>
        <p:txBody>
          <a:bodyPr vert="horz" wrap="square" lIns="0" tIns="13758" rIns="0" bIns="0" rtlCol="0">
            <a:spAutoFit/>
          </a:bodyPr>
          <a:lstStyle/>
          <a:p>
            <a:pPr marL="10583" algn="ctr">
              <a:spcBef>
                <a:spcPts val="108"/>
              </a:spcBef>
            </a:pPr>
            <a:r>
              <a:rPr sz="1042" b="1" dirty="0">
                <a:solidFill>
                  <a:srgbClr val="FFFFFF"/>
                </a:solidFill>
                <a:latin typeface="Corbel" panose="020B0503020204020204" pitchFamily="34" charset="0"/>
                <a:cs typeface="Montserrat"/>
              </a:rPr>
              <a:t>LOW-</a:t>
            </a:r>
            <a:r>
              <a:rPr sz="1042" b="1" spc="-8" dirty="0">
                <a:solidFill>
                  <a:srgbClr val="FFFFFF"/>
                </a:solidFill>
                <a:latin typeface="Corbel" panose="020B0503020204020204" pitchFamily="34" charset="0"/>
                <a:cs typeface="Montserrat"/>
              </a:rPr>
              <a:t>INCOME</a:t>
            </a:r>
            <a:endParaRPr sz="1042" dirty="0">
              <a:latin typeface="Corbel" panose="020B0503020204020204" pitchFamily="34" charset="0"/>
              <a:cs typeface="Montserrat"/>
            </a:endParaRPr>
          </a:p>
        </p:txBody>
      </p:sp>
      <p:sp>
        <p:nvSpPr>
          <p:cNvPr id="10" name="object 10"/>
          <p:cNvSpPr/>
          <p:nvPr/>
        </p:nvSpPr>
        <p:spPr>
          <a:xfrm>
            <a:off x="1465991" y="1443990"/>
            <a:ext cx="2286000" cy="243417"/>
          </a:xfrm>
          <a:custGeom>
            <a:avLst/>
            <a:gdLst/>
            <a:ahLst/>
            <a:cxnLst/>
            <a:rect l="l" t="t" r="r" b="b"/>
            <a:pathLst>
              <a:path w="2743200" h="292100">
                <a:moveTo>
                  <a:pt x="2743200" y="0"/>
                </a:moveTo>
                <a:lnTo>
                  <a:pt x="0" y="0"/>
                </a:lnTo>
                <a:lnTo>
                  <a:pt x="0" y="291617"/>
                </a:lnTo>
                <a:lnTo>
                  <a:pt x="2743200" y="291617"/>
                </a:lnTo>
                <a:lnTo>
                  <a:pt x="2743200"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sp>
        <p:nvSpPr>
          <p:cNvPr id="11" name="object 11"/>
          <p:cNvSpPr txBox="1"/>
          <p:nvPr/>
        </p:nvSpPr>
        <p:spPr>
          <a:xfrm>
            <a:off x="2076186" y="1463609"/>
            <a:ext cx="1069446" cy="174257"/>
          </a:xfrm>
          <a:prstGeom prst="rect">
            <a:avLst/>
          </a:prstGeom>
        </p:spPr>
        <p:txBody>
          <a:bodyPr vert="horz" wrap="square" lIns="0" tIns="13758" rIns="0" bIns="0" rtlCol="0">
            <a:spAutoFit/>
          </a:bodyPr>
          <a:lstStyle/>
          <a:p>
            <a:pPr marL="10583" algn="ctr">
              <a:spcBef>
                <a:spcPts val="108"/>
              </a:spcBef>
            </a:pPr>
            <a:r>
              <a:rPr sz="1042" b="1" spc="42" dirty="0">
                <a:solidFill>
                  <a:srgbClr val="FFFFFF"/>
                </a:solidFill>
                <a:latin typeface="Corbel" panose="020B0503020204020204" pitchFamily="34" charset="0"/>
                <a:cs typeface="Montserrat"/>
              </a:rPr>
              <a:t>HIGH-</a:t>
            </a:r>
            <a:r>
              <a:rPr sz="1042" b="1" spc="-8" dirty="0">
                <a:solidFill>
                  <a:srgbClr val="FFFFFF"/>
                </a:solidFill>
                <a:latin typeface="Corbel" panose="020B0503020204020204" pitchFamily="34" charset="0"/>
                <a:cs typeface="Montserrat"/>
              </a:rPr>
              <a:t>INCOME</a:t>
            </a:r>
            <a:endParaRPr sz="1042" dirty="0">
              <a:latin typeface="Corbel" panose="020B0503020204020204" pitchFamily="34" charset="0"/>
              <a:cs typeface="Montserrat"/>
            </a:endParaRPr>
          </a:p>
        </p:txBody>
      </p:sp>
      <p:sp>
        <p:nvSpPr>
          <p:cNvPr id="12" name="object 12"/>
          <p:cNvSpPr txBox="1"/>
          <p:nvPr/>
        </p:nvSpPr>
        <p:spPr>
          <a:xfrm>
            <a:off x="1284817" y="6459008"/>
            <a:ext cx="3257550" cy="138863"/>
          </a:xfrm>
          <a:prstGeom prst="rect">
            <a:avLst/>
          </a:prstGeom>
        </p:spPr>
        <p:txBody>
          <a:bodyPr vert="horz" wrap="square" lIns="0" tIns="10583" rIns="0" bIns="0" rtlCol="0">
            <a:spAutoFit/>
          </a:bodyPr>
          <a:lstStyle/>
          <a:p>
            <a:pPr marL="10583">
              <a:spcBef>
                <a:spcPts val="83"/>
              </a:spcBef>
            </a:pPr>
            <a:r>
              <a:rPr sz="833" baseline="30000" dirty="0">
                <a:solidFill>
                  <a:srgbClr val="231F20"/>
                </a:solidFill>
                <a:latin typeface="Corbel" panose="020B0503020204020204" pitchFamily="34" charset="0"/>
                <a:cs typeface="WorkSans-Light"/>
              </a:rPr>
              <a:t>1</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Li</a:t>
            </a:r>
            <a:r>
              <a:rPr sz="833" spc="-46" dirty="0">
                <a:solidFill>
                  <a:srgbClr val="231F20"/>
                </a:solidFill>
                <a:latin typeface="Corbel" panose="020B0503020204020204" pitchFamily="34" charset="0"/>
                <a:cs typeface="WorkSans-Light"/>
              </a:rPr>
              <a:t> </a:t>
            </a:r>
            <a:r>
              <a:rPr sz="833" spc="-29" dirty="0">
                <a:solidFill>
                  <a:srgbClr val="231F20"/>
                </a:solidFill>
                <a:latin typeface="Corbel" panose="020B0503020204020204" pitchFamily="34" charset="0"/>
                <a:cs typeface="WorkSans-Light"/>
              </a:rPr>
              <a:t>Y,</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et</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al.</a:t>
            </a:r>
            <a:r>
              <a:rPr sz="833" spc="-12"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Lancet</a:t>
            </a:r>
            <a:r>
              <a:rPr sz="833" dirty="0">
                <a:solidFill>
                  <a:srgbClr val="231F20"/>
                </a:solidFill>
                <a:latin typeface="Corbel" panose="020B0503020204020204" pitchFamily="34" charset="0"/>
                <a:cs typeface="WorkSans-Light"/>
              </a:rPr>
              <a:t>.</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2022;</a:t>
            </a:r>
            <a:r>
              <a:rPr sz="833" spc="-12" dirty="0">
                <a:solidFill>
                  <a:srgbClr val="231F20"/>
                </a:solidFill>
                <a:latin typeface="Corbel" panose="020B0503020204020204" pitchFamily="34" charset="0"/>
                <a:cs typeface="WorkSans-Light"/>
              </a:rPr>
              <a:t> </a:t>
            </a:r>
            <a:r>
              <a:rPr sz="833" baseline="30000" dirty="0">
                <a:solidFill>
                  <a:srgbClr val="231F20"/>
                </a:solidFill>
                <a:latin typeface="Corbel" panose="020B0503020204020204" pitchFamily="34" charset="0"/>
                <a:cs typeface="WorkSans-Light"/>
              </a:rPr>
              <a:t>2</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Srikantiah</a:t>
            </a:r>
            <a:r>
              <a:rPr sz="833" spc="-8" dirty="0">
                <a:solidFill>
                  <a:srgbClr val="231F20"/>
                </a:solidFill>
                <a:latin typeface="Corbel" panose="020B0503020204020204" pitchFamily="34" charset="0"/>
                <a:cs typeface="WorkSans-Light"/>
              </a:rPr>
              <a:t> </a:t>
            </a:r>
            <a:r>
              <a:rPr sz="833" spc="-25" dirty="0">
                <a:solidFill>
                  <a:srgbClr val="231F20"/>
                </a:solidFill>
                <a:latin typeface="Corbel" panose="020B0503020204020204" pitchFamily="34" charset="0"/>
                <a:cs typeface="WorkSans-Light"/>
              </a:rPr>
              <a:t>P,</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et</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al.</a:t>
            </a:r>
            <a:r>
              <a:rPr sz="833" spc="-8"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Clin</a:t>
            </a:r>
            <a:r>
              <a:rPr sz="833" i="1" spc="-12"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Infect</a:t>
            </a:r>
            <a:r>
              <a:rPr sz="833" i="1" spc="-17"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Dis</a:t>
            </a:r>
            <a:r>
              <a:rPr sz="833" dirty="0">
                <a:solidFill>
                  <a:srgbClr val="231F20"/>
                </a:solidFill>
                <a:latin typeface="Corbel" panose="020B0503020204020204" pitchFamily="34" charset="0"/>
                <a:cs typeface="WorkSans-Light"/>
              </a:rPr>
              <a:t>.</a:t>
            </a:r>
            <a:r>
              <a:rPr sz="833" spc="-8" dirty="0">
                <a:solidFill>
                  <a:srgbClr val="231F20"/>
                </a:solidFill>
                <a:latin typeface="Corbel" panose="020B0503020204020204" pitchFamily="34" charset="0"/>
                <a:cs typeface="WorkSans-Light"/>
              </a:rPr>
              <a:t> 2021.</a:t>
            </a:r>
            <a:endParaRPr sz="833" dirty="0">
              <a:latin typeface="Corbel" panose="020B0503020204020204" pitchFamily="34" charset="0"/>
              <a:cs typeface="WorkSans-Light"/>
            </a:endParaRPr>
          </a:p>
        </p:txBody>
      </p:sp>
      <p:grpSp>
        <p:nvGrpSpPr>
          <p:cNvPr id="13" name="object 13"/>
          <p:cNvGrpSpPr/>
          <p:nvPr/>
        </p:nvGrpSpPr>
        <p:grpSpPr>
          <a:xfrm>
            <a:off x="4625145" y="1803421"/>
            <a:ext cx="2286000" cy="3710898"/>
            <a:chOff x="1702054" y="2164105"/>
            <a:chExt cx="2743200" cy="5144770"/>
          </a:xfrm>
        </p:grpSpPr>
        <p:sp>
          <p:nvSpPr>
            <p:cNvPr id="14" name="object 14"/>
            <p:cNvSpPr/>
            <p:nvPr/>
          </p:nvSpPr>
          <p:spPr>
            <a:xfrm>
              <a:off x="1702054" y="3090075"/>
              <a:ext cx="2743200" cy="4218305"/>
            </a:xfrm>
            <a:custGeom>
              <a:avLst/>
              <a:gdLst/>
              <a:ahLst/>
              <a:cxnLst/>
              <a:rect l="l" t="t" r="r" b="b"/>
              <a:pathLst>
                <a:path w="2743200" h="4218305">
                  <a:moveTo>
                    <a:pt x="2743199" y="0"/>
                  </a:moveTo>
                  <a:lnTo>
                    <a:pt x="0" y="0"/>
                  </a:lnTo>
                  <a:lnTo>
                    <a:pt x="0" y="4218266"/>
                  </a:lnTo>
                  <a:lnTo>
                    <a:pt x="2743199" y="4218266"/>
                  </a:lnTo>
                  <a:lnTo>
                    <a:pt x="2743199"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15" name="object 15"/>
            <p:cNvSpPr/>
            <p:nvPr/>
          </p:nvSpPr>
          <p:spPr>
            <a:xfrm>
              <a:off x="1702054" y="2164105"/>
              <a:ext cx="2743200" cy="926465"/>
            </a:xfrm>
            <a:custGeom>
              <a:avLst/>
              <a:gdLst/>
              <a:ahLst/>
              <a:cxnLst/>
              <a:rect l="l" t="t" r="r" b="b"/>
              <a:pathLst>
                <a:path w="2743200" h="926464">
                  <a:moveTo>
                    <a:pt x="2743199" y="0"/>
                  </a:moveTo>
                  <a:lnTo>
                    <a:pt x="0" y="0"/>
                  </a:lnTo>
                  <a:lnTo>
                    <a:pt x="0" y="925956"/>
                  </a:lnTo>
                  <a:lnTo>
                    <a:pt x="2743199" y="925956"/>
                  </a:lnTo>
                  <a:lnTo>
                    <a:pt x="2743199" y="0"/>
                  </a:lnTo>
                  <a:close/>
                </a:path>
              </a:pathLst>
            </a:custGeom>
            <a:solidFill>
              <a:srgbClr val="672672"/>
            </a:solidFill>
          </p:spPr>
          <p:txBody>
            <a:bodyPr wrap="square" lIns="0" tIns="0" rIns="0" bIns="0" rtlCol="0"/>
            <a:lstStyle/>
            <a:p>
              <a:endParaRPr sz="1500">
                <a:latin typeface="Corbel" panose="020B0503020204020204" pitchFamily="34" charset="0"/>
              </a:endParaRPr>
            </a:p>
          </p:txBody>
        </p:sp>
      </p:grpSp>
      <p:grpSp>
        <p:nvGrpSpPr>
          <p:cNvPr id="16" name="object 16"/>
          <p:cNvGrpSpPr/>
          <p:nvPr/>
        </p:nvGrpSpPr>
        <p:grpSpPr>
          <a:xfrm>
            <a:off x="1465991" y="5505173"/>
            <a:ext cx="2286000" cy="19050"/>
            <a:chOff x="5279034" y="7285481"/>
            <a:chExt cx="2743200" cy="22860"/>
          </a:xfrm>
        </p:grpSpPr>
        <p:sp>
          <p:nvSpPr>
            <p:cNvPr id="17" name="object 17"/>
            <p:cNvSpPr/>
            <p:nvPr/>
          </p:nvSpPr>
          <p:spPr>
            <a:xfrm>
              <a:off x="5279034" y="7285481"/>
              <a:ext cx="2743200" cy="22860"/>
            </a:xfrm>
            <a:custGeom>
              <a:avLst/>
              <a:gdLst/>
              <a:ahLst/>
              <a:cxnLst/>
              <a:rect l="l" t="t" r="r" b="b"/>
              <a:pathLst>
                <a:path w="2743200" h="22859">
                  <a:moveTo>
                    <a:pt x="2743200" y="0"/>
                  </a:moveTo>
                  <a:lnTo>
                    <a:pt x="0" y="0"/>
                  </a:lnTo>
                  <a:lnTo>
                    <a:pt x="0" y="22860"/>
                  </a:lnTo>
                  <a:lnTo>
                    <a:pt x="2743200" y="22860"/>
                  </a:lnTo>
                  <a:lnTo>
                    <a:pt x="2743200"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18" name="object 18"/>
            <p:cNvSpPr/>
            <p:nvPr/>
          </p:nvSpPr>
          <p:spPr>
            <a:xfrm>
              <a:off x="5279034" y="7285481"/>
              <a:ext cx="2743200" cy="12065"/>
            </a:xfrm>
            <a:custGeom>
              <a:avLst/>
              <a:gdLst/>
              <a:ahLst/>
              <a:cxnLst/>
              <a:rect l="l" t="t" r="r" b="b"/>
              <a:pathLst>
                <a:path w="2743200" h="12065">
                  <a:moveTo>
                    <a:pt x="2743200" y="0"/>
                  </a:moveTo>
                  <a:lnTo>
                    <a:pt x="0" y="0"/>
                  </a:lnTo>
                  <a:lnTo>
                    <a:pt x="0" y="11938"/>
                  </a:lnTo>
                  <a:lnTo>
                    <a:pt x="2743200" y="11938"/>
                  </a:lnTo>
                  <a:lnTo>
                    <a:pt x="2743200" y="0"/>
                  </a:lnTo>
                  <a:close/>
                </a:path>
              </a:pathLst>
            </a:custGeom>
            <a:solidFill>
              <a:srgbClr val="672672"/>
            </a:solidFill>
          </p:spPr>
          <p:txBody>
            <a:bodyPr wrap="square" lIns="0" tIns="0" rIns="0" bIns="0" rtlCol="0"/>
            <a:lstStyle/>
            <a:p>
              <a:endParaRPr sz="1500">
                <a:latin typeface="Corbel" panose="020B0503020204020204" pitchFamily="34" charset="0"/>
              </a:endParaRPr>
            </a:p>
          </p:txBody>
        </p:sp>
      </p:grpSp>
      <p:sp>
        <p:nvSpPr>
          <p:cNvPr id="19" name="object 19"/>
          <p:cNvSpPr txBox="1"/>
          <p:nvPr/>
        </p:nvSpPr>
        <p:spPr>
          <a:xfrm>
            <a:off x="5676281" y="1965789"/>
            <a:ext cx="1234861" cy="480943"/>
          </a:xfrm>
          <a:prstGeom prst="rect">
            <a:avLst/>
          </a:prstGeom>
        </p:spPr>
        <p:txBody>
          <a:bodyPr vert="horz" wrap="square" lIns="0" tIns="10583" rIns="0" bIns="0" rtlCol="0">
            <a:spAutoFit/>
          </a:bodyPr>
          <a:lstStyle/>
          <a:p>
            <a:pPr marL="10583">
              <a:lnSpc>
                <a:spcPts val="1729"/>
              </a:lnSpc>
              <a:spcBef>
                <a:spcPts val="83"/>
              </a:spcBef>
            </a:pPr>
            <a:r>
              <a:rPr sz="2400" spc="-21" dirty="0">
                <a:solidFill>
                  <a:srgbClr val="FFFFFF"/>
                </a:solidFill>
                <a:latin typeface="Corbel" panose="020B0503020204020204" pitchFamily="34" charset="0"/>
                <a:cs typeface="Montserrat"/>
              </a:rPr>
              <a:t>24</a:t>
            </a:r>
            <a:endParaRPr sz="2400" dirty="0">
              <a:latin typeface="Corbel" panose="020B0503020204020204" pitchFamily="34" charset="0"/>
              <a:cs typeface="Montserrat"/>
            </a:endParaRPr>
          </a:p>
          <a:p>
            <a:pPr marL="10583">
              <a:lnSpc>
                <a:spcPts val="929"/>
              </a:lnSpc>
            </a:pPr>
            <a:r>
              <a:rPr sz="1200" dirty="0">
                <a:solidFill>
                  <a:srgbClr val="FFFFFF"/>
                </a:solidFill>
                <a:latin typeface="Corbel" panose="020B0503020204020204" pitchFamily="34" charset="0"/>
                <a:cs typeface="Montserrat-Medium"/>
              </a:rPr>
              <a:t>hospital </a:t>
            </a:r>
            <a:r>
              <a:rPr sz="1200" spc="-8" dirty="0">
                <a:solidFill>
                  <a:srgbClr val="FFFFFF"/>
                </a:solidFill>
                <a:latin typeface="Corbel" panose="020B0503020204020204" pitchFamily="34" charset="0"/>
                <a:cs typeface="Montserrat-Medium"/>
              </a:rPr>
              <a:t>deaths</a:t>
            </a:r>
            <a:endParaRPr sz="1200" dirty="0">
              <a:latin typeface="Corbel" panose="020B0503020204020204" pitchFamily="34" charset="0"/>
              <a:cs typeface="Montserrat-Medium"/>
            </a:endParaRPr>
          </a:p>
          <a:p>
            <a:pPr marL="10583">
              <a:lnSpc>
                <a:spcPts val="996"/>
              </a:lnSpc>
            </a:pPr>
            <a:r>
              <a:rPr sz="1200" dirty="0">
                <a:solidFill>
                  <a:srgbClr val="FFFFFF"/>
                </a:solidFill>
                <a:latin typeface="Corbel" panose="020B0503020204020204" pitchFamily="34" charset="0"/>
                <a:cs typeface="Montserrat"/>
              </a:rPr>
              <a:t>/</a:t>
            </a:r>
            <a:r>
              <a:rPr sz="1200" spc="-37" dirty="0">
                <a:solidFill>
                  <a:srgbClr val="FFFFFF"/>
                </a:solidFill>
                <a:latin typeface="Corbel" panose="020B0503020204020204" pitchFamily="34" charset="0"/>
                <a:cs typeface="Montserrat"/>
              </a:rPr>
              <a:t> </a:t>
            </a:r>
            <a:r>
              <a:rPr sz="1200" dirty="0">
                <a:solidFill>
                  <a:srgbClr val="FFFFFF"/>
                </a:solidFill>
                <a:latin typeface="Corbel" panose="020B0503020204020204" pitchFamily="34" charset="0"/>
                <a:cs typeface="Montserrat"/>
              </a:rPr>
              <a:t>1</a:t>
            </a:r>
            <a:r>
              <a:rPr lang="en-US" sz="1200" dirty="0">
                <a:solidFill>
                  <a:srgbClr val="FFFFFF"/>
                </a:solidFill>
                <a:latin typeface="Corbel" panose="020B0503020204020204" pitchFamily="34" charset="0"/>
                <a:cs typeface="Montserrat"/>
              </a:rPr>
              <a:t>,</a:t>
            </a:r>
            <a:r>
              <a:rPr sz="1200" dirty="0">
                <a:solidFill>
                  <a:srgbClr val="FFFFFF"/>
                </a:solidFill>
                <a:latin typeface="Corbel" panose="020B0503020204020204" pitchFamily="34" charset="0"/>
                <a:cs typeface="Montserrat"/>
              </a:rPr>
              <a:t>000</a:t>
            </a:r>
            <a:r>
              <a:rPr sz="1200" spc="83" dirty="0">
                <a:solidFill>
                  <a:srgbClr val="FFFFFF"/>
                </a:solidFill>
                <a:latin typeface="Corbel" panose="020B0503020204020204" pitchFamily="34" charset="0"/>
                <a:cs typeface="Montserrat"/>
              </a:rPr>
              <a:t> </a:t>
            </a:r>
            <a:r>
              <a:rPr sz="1200" dirty="0">
                <a:solidFill>
                  <a:srgbClr val="FFFFFF"/>
                </a:solidFill>
                <a:latin typeface="Corbel" panose="020B0503020204020204" pitchFamily="34" charset="0"/>
                <a:cs typeface="Montserrat"/>
              </a:rPr>
              <a:t>RSV</a:t>
            </a:r>
            <a:r>
              <a:rPr sz="1200" spc="83" dirty="0">
                <a:solidFill>
                  <a:srgbClr val="FFFFFF"/>
                </a:solidFill>
                <a:latin typeface="Corbel" panose="020B0503020204020204" pitchFamily="34" charset="0"/>
                <a:cs typeface="Montserrat"/>
              </a:rPr>
              <a:t> </a:t>
            </a:r>
            <a:r>
              <a:rPr sz="1200" spc="-8" dirty="0">
                <a:solidFill>
                  <a:srgbClr val="FFFFFF"/>
                </a:solidFill>
                <a:latin typeface="Corbel" panose="020B0503020204020204" pitchFamily="34" charset="0"/>
                <a:cs typeface="Montserrat"/>
              </a:rPr>
              <a:t>cases</a:t>
            </a:r>
            <a:endParaRPr sz="1200" dirty="0">
              <a:latin typeface="Corbel" panose="020B0503020204020204" pitchFamily="34" charset="0"/>
              <a:cs typeface="Montserrat"/>
            </a:endParaRPr>
          </a:p>
        </p:txBody>
      </p:sp>
      <p:sp>
        <p:nvSpPr>
          <p:cNvPr id="20" name="object 20"/>
          <p:cNvSpPr txBox="1"/>
          <p:nvPr/>
        </p:nvSpPr>
        <p:spPr>
          <a:xfrm>
            <a:off x="1622151" y="4819468"/>
            <a:ext cx="1070618" cy="471325"/>
          </a:xfrm>
          <a:prstGeom prst="rect">
            <a:avLst/>
          </a:prstGeom>
        </p:spPr>
        <p:txBody>
          <a:bodyPr vert="horz" wrap="square" lIns="0" tIns="10583" rIns="0" bIns="0" rtlCol="0">
            <a:spAutoFit/>
          </a:bodyPr>
          <a:lstStyle/>
          <a:p>
            <a:pPr marL="10583">
              <a:lnSpc>
                <a:spcPts val="1729"/>
              </a:lnSpc>
              <a:spcBef>
                <a:spcPts val="83"/>
              </a:spcBef>
            </a:pPr>
            <a:r>
              <a:rPr sz="2400" spc="-21" dirty="0">
                <a:solidFill>
                  <a:srgbClr val="672672"/>
                </a:solidFill>
                <a:latin typeface="Corbel" panose="020B0503020204020204" pitchFamily="34" charset="0"/>
                <a:cs typeface="Montserrat"/>
              </a:rPr>
              <a:t>&lt;1</a:t>
            </a:r>
            <a:endParaRPr sz="2400" dirty="0">
              <a:latin typeface="Corbel" panose="020B0503020204020204" pitchFamily="34" charset="0"/>
              <a:cs typeface="Montserrat"/>
            </a:endParaRPr>
          </a:p>
          <a:p>
            <a:pPr marL="10583">
              <a:lnSpc>
                <a:spcPts val="929"/>
              </a:lnSpc>
            </a:pPr>
            <a:r>
              <a:rPr sz="1200" dirty="0">
                <a:solidFill>
                  <a:srgbClr val="672672"/>
                </a:solidFill>
                <a:latin typeface="Corbel" panose="020B0503020204020204" pitchFamily="34" charset="0"/>
                <a:cs typeface="Montserrat-Medium"/>
              </a:rPr>
              <a:t>hospital </a:t>
            </a:r>
            <a:r>
              <a:rPr sz="1200" spc="-8" dirty="0">
                <a:solidFill>
                  <a:srgbClr val="672672"/>
                </a:solidFill>
                <a:latin typeface="Corbel" panose="020B0503020204020204" pitchFamily="34" charset="0"/>
                <a:cs typeface="Montserrat-Medium"/>
              </a:rPr>
              <a:t>deaths</a:t>
            </a:r>
            <a:r>
              <a:rPr lang="en-US" sz="1200" spc="-8" dirty="0">
                <a:latin typeface="Corbel" panose="020B0503020204020204" pitchFamily="34" charset="0"/>
                <a:cs typeface="Montserrat-Medium"/>
              </a:rPr>
              <a:t> </a:t>
            </a:r>
            <a:r>
              <a:rPr sz="1200" dirty="0">
                <a:solidFill>
                  <a:srgbClr val="672672"/>
                </a:solidFill>
                <a:latin typeface="Corbel" panose="020B0503020204020204" pitchFamily="34" charset="0"/>
                <a:cs typeface="Montserrat"/>
              </a:rPr>
              <a:t>/</a:t>
            </a:r>
            <a:r>
              <a:rPr sz="1200" spc="-37"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1</a:t>
            </a:r>
            <a:r>
              <a:rPr lang="en-US" sz="1200" dirty="0">
                <a:solidFill>
                  <a:srgbClr val="672672"/>
                </a:solidFill>
                <a:latin typeface="Corbel" panose="020B0503020204020204" pitchFamily="34" charset="0"/>
                <a:cs typeface="Montserrat"/>
              </a:rPr>
              <a:t>,</a:t>
            </a:r>
            <a:r>
              <a:rPr sz="1200" dirty="0">
                <a:solidFill>
                  <a:srgbClr val="672672"/>
                </a:solidFill>
                <a:latin typeface="Corbel" panose="020B0503020204020204" pitchFamily="34" charset="0"/>
                <a:cs typeface="Montserrat"/>
              </a:rPr>
              <a:t>000</a:t>
            </a:r>
            <a:r>
              <a:rPr sz="1200" spc="83" dirty="0">
                <a:solidFill>
                  <a:srgbClr val="672672"/>
                </a:solidFill>
                <a:latin typeface="Corbel" panose="020B0503020204020204" pitchFamily="34" charset="0"/>
                <a:cs typeface="Montserrat"/>
              </a:rPr>
              <a:t> </a:t>
            </a:r>
            <a:r>
              <a:rPr sz="1200" dirty="0">
                <a:solidFill>
                  <a:srgbClr val="672672"/>
                </a:solidFill>
                <a:latin typeface="Corbel" panose="020B0503020204020204" pitchFamily="34" charset="0"/>
                <a:cs typeface="Montserrat"/>
              </a:rPr>
              <a:t>RSV</a:t>
            </a:r>
            <a:r>
              <a:rPr sz="1200" spc="83" dirty="0">
                <a:solidFill>
                  <a:srgbClr val="672672"/>
                </a:solidFill>
                <a:latin typeface="Corbel" panose="020B0503020204020204" pitchFamily="34" charset="0"/>
                <a:cs typeface="Montserrat"/>
              </a:rPr>
              <a:t> </a:t>
            </a:r>
            <a:r>
              <a:rPr sz="1200" spc="-8" dirty="0">
                <a:solidFill>
                  <a:srgbClr val="672672"/>
                </a:solidFill>
                <a:latin typeface="Corbel" panose="020B0503020204020204" pitchFamily="34" charset="0"/>
                <a:cs typeface="Montserrat"/>
              </a:rPr>
              <a:t>cases</a:t>
            </a:r>
            <a:endParaRPr sz="1200" dirty="0">
              <a:latin typeface="Corbel" panose="020B0503020204020204" pitchFamily="34" charset="0"/>
              <a:cs typeface="Montserrat"/>
            </a:endParaRPr>
          </a:p>
        </p:txBody>
      </p:sp>
      <p:sp>
        <p:nvSpPr>
          <p:cNvPr id="21" name="object 21"/>
          <p:cNvSpPr txBox="1"/>
          <p:nvPr/>
        </p:nvSpPr>
        <p:spPr>
          <a:xfrm>
            <a:off x="4625145" y="4125066"/>
            <a:ext cx="2286000" cy="477545"/>
          </a:xfrm>
          <a:prstGeom prst="rect">
            <a:avLst/>
          </a:prstGeom>
        </p:spPr>
        <p:txBody>
          <a:bodyPr vert="horz" wrap="square" lIns="0" tIns="10583" rIns="0" bIns="0" rtlCol="0">
            <a:spAutoFit/>
          </a:bodyPr>
          <a:lstStyle/>
          <a:p>
            <a:pPr marL="1061466">
              <a:lnSpc>
                <a:spcPts val="1729"/>
              </a:lnSpc>
              <a:spcBef>
                <a:spcPts val="83"/>
              </a:spcBef>
            </a:pPr>
            <a:r>
              <a:rPr sz="2400" spc="-21" dirty="0">
                <a:solidFill>
                  <a:srgbClr val="FFFFFF"/>
                </a:solidFill>
                <a:latin typeface="Corbel" panose="020B0503020204020204" pitchFamily="34" charset="0"/>
                <a:cs typeface="Montserrat"/>
              </a:rPr>
              <a:t>109</a:t>
            </a:r>
            <a:endParaRPr sz="1500" dirty="0">
              <a:latin typeface="Corbel" panose="020B0503020204020204" pitchFamily="34" charset="0"/>
              <a:cs typeface="Montserrat"/>
            </a:endParaRPr>
          </a:p>
          <a:p>
            <a:pPr marL="1061466">
              <a:lnSpc>
                <a:spcPts val="929"/>
              </a:lnSpc>
            </a:pPr>
            <a:r>
              <a:rPr sz="1200" dirty="0">
                <a:solidFill>
                  <a:srgbClr val="FFFFFF"/>
                </a:solidFill>
                <a:latin typeface="Corbel" panose="020B0503020204020204" pitchFamily="34" charset="0"/>
                <a:cs typeface="Montserrat-Medium"/>
              </a:rPr>
              <a:t>community</a:t>
            </a:r>
            <a:r>
              <a:rPr sz="1200" spc="-21" dirty="0">
                <a:solidFill>
                  <a:srgbClr val="FFFFFF"/>
                </a:solidFill>
                <a:latin typeface="Corbel" panose="020B0503020204020204" pitchFamily="34" charset="0"/>
                <a:cs typeface="Montserrat-Medium"/>
              </a:rPr>
              <a:t> </a:t>
            </a:r>
            <a:r>
              <a:rPr sz="1200" spc="-8" dirty="0">
                <a:solidFill>
                  <a:srgbClr val="FFFFFF"/>
                </a:solidFill>
                <a:latin typeface="Corbel" panose="020B0503020204020204" pitchFamily="34" charset="0"/>
                <a:cs typeface="Montserrat-Medium"/>
              </a:rPr>
              <a:t>deaths</a:t>
            </a:r>
            <a:endParaRPr sz="1200" dirty="0">
              <a:latin typeface="Corbel" panose="020B0503020204020204" pitchFamily="34" charset="0"/>
              <a:cs typeface="Montserrat-Medium"/>
            </a:endParaRPr>
          </a:p>
          <a:p>
            <a:pPr marL="1061466">
              <a:lnSpc>
                <a:spcPts val="996"/>
              </a:lnSpc>
            </a:pPr>
            <a:r>
              <a:rPr sz="1200" dirty="0">
                <a:solidFill>
                  <a:srgbClr val="FFFFFF"/>
                </a:solidFill>
                <a:latin typeface="Corbel" panose="020B0503020204020204" pitchFamily="34" charset="0"/>
                <a:cs typeface="Montserrat"/>
              </a:rPr>
              <a:t>/</a:t>
            </a:r>
            <a:r>
              <a:rPr sz="1200" spc="-37" dirty="0">
                <a:solidFill>
                  <a:srgbClr val="FFFFFF"/>
                </a:solidFill>
                <a:latin typeface="Corbel" panose="020B0503020204020204" pitchFamily="34" charset="0"/>
                <a:cs typeface="Montserrat"/>
              </a:rPr>
              <a:t> </a:t>
            </a:r>
            <a:r>
              <a:rPr sz="1200" dirty="0">
                <a:solidFill>
                  <a:srgbClr val="FFFFFF"/>
                </a:solidFill>
                <a:latin typeface="Corbel" panose="020B0503020204020204" pitchFamily="34" charset="0"/>
                <a:cs typeface="Montserrat"/>
              </a:rPr>
              <a:t>1</a:t>
            </a:r>
            <a:r>
              <a:rPr lang="en-US" sz="1200" dirty="0">
                <a:solidFill>
                  <a:srgbClr val="FFFFFF"/>
                </a:solidFill>
                <a:latin typeface="Corbel" panose="020B0503020204020204" pitchFamily="34" charset="0"/>
                <a:cs typeface="Montserrat"/>
              </a:rPr>
              <a:t>,</a:t>
            </a:r>
            <a:r>
              <a:rPr sz="1200" dirty="0">
                <a:solidFill>
                  <a:srgbClr val="FFFFFF"/>
                </a:solidFill>
                <a:latin typeface="Corbel" panose="020B0503020204020204" pitchFamily="34" charset="0"/>
                <a:cs typeface="Montserrat"/>
              </a:rPr>
              <a:t>000</a:t>
            </a:r>
            <a:r>
              <a:rPr sz="1200" spc="83" dirty="0">
                <a:solidFill>
                  <a:srgbClr val="FFFFFF"/>
                </a:solidFill>
                <a:latin typeface="Corbel" panose="020B0503020204020204" pitchFamily="34" charset="0"/>
                <a:cs typeface="Montserrat"/>
              </a:rPr>
              <a:t> </a:t>
            </a:r>
            <a:r>
              <a:rPr sz="1200" dirty="0">
                <a:solidFill>
                  <a:srgbClr val="FFFFFF"/>
                </a:solidFill>
                <a:latin typeface="Corbel" panose="020B0503020204020204" pitchFamily="34" charset="0"/>
                <a:cs typeface="Montserrat"/>
              </a:rPr>
              <a:t>RSV</a:t>
            </a:r>
            <a:r>
              <a:rPr sz="1200" spc="83" dirty="0">
                <a:solidFill>
                  <a:srgbClr val="FFFFFF"/>
                </a:solidFill>
                <a:latin typeface="Corbel" panose="020B0503020204020204" pitchFamily="34" charset="0"/>
                <a:cs typeface="Montserrat"/>
              </a:rPr>
              <a:t> </a:t>
            </a:r>
            <a:r>
              <a:rPr sz="1200" spc="-8" dirty="0">
                <a:solidFill>
                  <a:srgbClr val="FFFFFF"/>
                </a:solidFill>
                <a:latin typeface="Corbel" panose="020B0503020204020204" pitchFamily="34" charset="0"/>
                <a:cs typeface="Montserrat"/>
              </a:rPr>
              <a:t>cases</a:t>
            </a:r>
            <a:endParaRPr sz="1200" dirty="0">
              <a:latin typeface="Corbel" panose="020B0503020204020204" pitchFamily="34" charset="0"/>
              <a:cs typeface="Montserrat"/>
            </a:endParaRPr>
          </a:p>
        </p:txBody>
      </p:sp>
      <p:sp>
        <p:nvSpPr>
          <p:cNvPr id="22" name="object 22"/>
          <p:cNvSpPr txBox="1"/>
          <p:nvPr/>
        </p:nvSpPr>
        <p:spPr>
          <a:xfrm>
            <a:off x="2877415" y="4788220"/>
            <a:ext cx="1123486" cy="596360"/>
          </a:xfrm>
          <a:prstGeom prst="rect">
            <a:avLst/>
          </a:prstGeom>
        </p:spPr>
        <p:txBody>
          <a:bodyPr vert="horz" wrap="square" lIns="0" tIns="10583" rIns="0" bIns="0" rtlCol="0">
            <a:spAutoFit/>
          </a:bodyPr>
          <a:lstStyle/>
          <a:p>
            <a:pPr marL="10583">
              <a:lnSpc>
                <a:spcPts val="1729"/>
              </a:lnSpc>
              <a:spcBef>
                <a:spcPts val="83"/>
              </a:spcBef>
            </a:pPr>
            <a:r>
              <a:rPr sz="2400" spc="-21" dirty="0">
                <a:solidFill>
                  <a:srgbClr val="D71E62"/>
                </a:solidFill>
                <a:latin typeface="Corbel" panose="020B0503020204020204" pitchFamily="34" charset="0"/>
                <a:cs typeface="Montserrat"/>
              </a:rPr>
              <a:t>&lt;1</a:t>
            </a:r>
            <a:endParaRPr sz="2400" dirty="0">
              <a:latin typeface="Corbel" panose="020B0503020204020204" pitchFamily="34" charset="0"/>
              <a:cs typeface="Montserrat"/>
            </a:endParaRPr>
          </a:p>
          <a:p>
            <a:pPr marL="10583">
              <a:lnSpc>
                <a:spcPts val="929"/>
              </a:lnSpc>
            </a:pPr>
            <a:r>
              <a:rPr sz="1200" dirty="0">
                <a:solidFill>
                  <a:srgbClr val="D71E62"/>
                </a:solidFill>
                <a:latin typeface="Corbel" panose="020B0503020204020204" pitchFamily="34" charset="0"/>
                <a:cs typeface="Montserrat-Medium"/>
              </a:rPr>
              <a:t>community</a:t>
            </a:r>
            <a:r>
              <a:rPr sz="1200" spc="-21" dirty="0">
                <a:solidFill>
                  <a:srgbClr val="D71E62"/>
                </a:solidFill>
                <a:latin typeface="Corbel" panose="020B0503020204020204" pitchFamily="34" charset="0"/>
                <a:cs typeface="Montserrat-Medium"/>
              </a:rPr>
              <a:t> </a:t>
            </a:r>
            <a:r>
              <a:rPr sz="1200" spc="-8" dirty="0">
                <a:solidFill>
                  <a:srgbClr val="D71E62"/>
                </a:solidFill>
                <a:latin typeface="Corbel" panose="020B0503020204020204" pitchFamily="34" charset="0"/>
                <a:cs typeface="Montserrat-Medium"/>
              </a:rPr>
              <a:t>deaths</a:t>
            </a:r>
            <a:r>
              <a:rPr lang="en-US" sz="1200" spc="-8" dirty="0">
                <a:latin typeface="Corbel" panose="020B0503020204020204" pitchFamily="34" charset="0"/>
                <a:cs typeface="Montserrat-Medium"/>
              </a:rPr>
              <a:t> </a:t>
            </a:r>
            <a:r>
              <a:rPr sz="1200" dirty="0">
                <a:solidFill>
                  <a:srgbClr val="D71E62"/>
                </a:solidFill>
                <a:latin typeface="Corbel" panose="020B0503020204020204" pitchFamily="34" charset="0"/>
                <a:cs typeface="Montserrat"/>
              </a:rPr>
              <a:t>/</a:t>
            </a:r>
            <a:r>
              <a:rPr sz="1200" spc="-37" dirty="0">
                <a:solidFill>
                  <a:srgbClr val="D71E62"/>
                </a:solidFill>
                <a:latin typeface="Corbel" panose="020B0503020204020204" pitchFamily="34" charset="0"/>
                <a:cs typeface="Montserrat"/>
              </a:rPr>
              <a:t> </a:t>
            </a:r>
            <a:r>
              <a:rPr sz="1200" dirty="0">
                <a:solidFill>
                  <a:srgbClr val="D71E62"/>
                </a:solidFill>
                <a:latin typeface="Corbel" panose="020B0503020204020204" pitchFamily="34" charset="0"/>
                <a:cs typeface="Montserrat"/>
              </a:rPr>
              <a:t>1</a:t>
            </a:r>
            <a:r>
              <a:rPr lang="en-US" sz="1200" dirty="0">
                <a:solidFill>
                  <a:srgbClr val="D71E62"/>
                </a:solidFill>
                <a:latin typeface="Corbel" panose="020B0503020204020204" pitchFamily="34" charset="0"/>
                <a:cs typeface="Montserrat"/>
              </a:rPr>
              <a:t>,</a:t>
            </a:r>
            <a:r>
              <a:rPr sz="1200" dirty="0">
                <a:solidFill>
                  <a:srgbClr val="D71E62"/>
                </a:solidFill>
                <a:latin typeface="Corbel" panose="020B0503020204020204" pitchFamily="34" charset="0"/>
                <a:cs typeface="Montserrat"/>
              </a:rPr>
              <a:t>000</a:t>
            </a:r>
            <a:r>
              <a:rPr sz="1200" spc="83" dirty="0">
                <a:solidFill>
                  <a:srgbClr val="D71E62"/>
                </a:solidFill>
                <a:latin typeface="Corbel" panose="020B0503020204020204" pitchFamily="34" charset="0"/>
                <a:cs typeface="Montserrat"/>
              </a:rPr>
              <a:t> </a:t>
            </a:r>
            <a:r>
              <a:rPr sz="1200" dirty="0">
                <a:solidFill>
                  <a:srgbClr val="D71E62"/>
                </a:solidFill>
                <a:latin typeface="Corbel" panose="020B0503020204020204" pitchFamily="34" charset="0"/>
                <a:cs typeface="Montserrat"/>
              </a:rPr>
              <a:t>RSV</a:t>
            </a:r>
            <a:r>
              <a:rPr sz="1200" spc="83" dirty="0">
                <a:solidFill>
                  <a:srgbClr val="D71E62"/>
                </a:solidFill>
                <a:latin typeface="Corbel" panose="020B0503020204020204" pitchFamily="34" charset="0"/>
                <a:cs typeface="Montserrat"/>
              </a:rPr>
              <a:t> </a:t>
            </a:r>
            <a:r>
              <a:rPr sz="1200" spc="-8" dirty="0">
                <a:solidFill>
                  <a:srgbClr val="D71E62"/>
                </a:solidFill>
                <a:latin typeface="Corbel" panose="020B0503020204020204" pitchFamily="34" charset="0"/>
                <a:cs typeface="Montserrat"/>
              </a:rPr>
              <a:t>cases</a:t>
            </a:r>
            <a:endParaRPr sz="1200" dirty="0">
              <a:latin typeface="Corbel" panose="020B0503020204020204" pitchFamily="34" charset="0"/>
              <a:cs typeface="Montserrat"/>
            </a:endParaRPr>
          </a:p>
        </p:txBody>
      </p:sp>
      <p:grpSp>
        <p:nvGrpSpPr>
          <p:cNvPr id="23" name="object 23"/>
          <p:cNvGrpSpPr/>
          <p:nvPr/>
        </p:nvGrpSpPr>
        <p:grpSpPr>
          <a:xfrm>
            <a:off x="4552755" y="1888499"/>
            <a:ext cx="2479675" cy="3641709"/>
            <a:chOff x="1615186" y="2266198"/>
            <a:chExt cx="2975610" cy="5048885"/>
          </a:xfrm>
        </p:grpSpPr>
        <p:sp>
          <p:nvSpPr>
            <p:cNvPr id="24" name="object 24"/>
            <p:cNvSpPr/>
            <p:nvPr/>
          </p:nvSpPr>
          <p:spPr>
            <a:xfrm>
              <a:off x="2037040" y="4866794"/>
              <a:ext cx="675005" cy="664845"/>
            </a:xfrm>
            <a:custGeom>
              <a:avLst/>
              <a:gdLst/>
              <a:ahLst/>
              <a:cxnLst/>
              <a:rect l="l" t="t" r="r" b="b"/>
              <a:pathLst>
                <a:path w="675005" h="664845">
                  <a:moveTo>
                    <a:pt x="656678" y="628910"/>
                  </a:moveTo>
                  <a:lnTo>
                    <a:pt x="18122" y="628910"/>
                  </a:lnTo>
                  <a:lnTo>
                    <a:pt x="11125" y="630319"/>
                  </a:lnTo>
                  <a:lnTo>
                    <a:pt x="5413" y="634166"/>
                  </a:lnTo>
                  <a:lnTo>
                    <a:pt x="1563" y="639877"/>
                  </a:lnTo>
                  <a:lnTo>
                    <a:pt x="152" y="646880"/>
                  </a:lnTo>
                  <a:lnTo>
                    <a:pt x="152" y="656799"/>
                  </a:lnTo>
                  <a:lnTo>
                    <a:pt x="8191" y="664825"/>
                  </a:lnTo>
                  <a:lnTo>
                    <a:pt x="666610" y="664825"/>
                  </a:lnTo>
                  <a:lnTo>
                    <a:pt x="674636" y="656799"/>
                  </a:lnTo>
                  <a:lnTo>
                    <a:pt x="674636" y="646880"/>
                  </a:lnTo>
                  <a:lnTo>
                    <a:pt x="673227" y="639877"/>
                  </a:lnTo>
                  <a:lnTo>
                    <a:pt x="669382" y="634166"/>
                  </a:lnTo>
                  <a:lnTo>
                    <a:pt x="663674" y="630319"/>
                  </a:lnTo>
                  <a:lnTo>
                    <a:pt x="656678" y="628910"/>
                  </a:lnTo>
                  <a:close/>
                </a:path>
                <a:path w="675005" h="664845">
                  <a:moveTo>
                    <a:pt x="336186" y="0"/>
                  </a:moveTo>
                  <a:lnTo>
                    <a:pt x="329413" y="1075"/>
                  </a:lnTo>
                  <a:lnTo>
                    <a:pt x="323367" y="4794"/>
                  </a:lnTo>
                  <a:lnTo>
                    <a:pt x="6591" y="300920"/>
                  </a:lnTo>
                  <a:lnTo>
                    <a:pt x="2578" y="304234"/>
                  </a:lnTo>
                  <a:lnTo>
                    <a:pt x="0" y="309213"/>
                  </a:lnTo>
                  <a:lnTo>
                    <a:pt x="0" y="353612"/>
                  </a:lnTo>
                  <a:lnTo>
                    <a:pt x="1411" y="360599"/>
                  </a:lnTo>
                  <a:lnTo>
                    <a:pt x="5259" y="366312"/>
                  </a:lnTo>
                  <a:lnTo>
                    <a:pt x="10967" y="370168"/>
                  </a:lnTo>
                  <a:lnTo>
                    <a:pt x="17957" y="371582"/>
                  </a:lnTo>
                  <a:lnTo>
                    <a:pt x="67767" y="371582"/>
                  </a:lnTo>
                  <a:lnTo>
                    <a:pt x="67767" y="628910"/>
                  </a:lnTo>
                  <a:lnTo>
                    <a:pt x="103695" y="628910"/>
                  </a:lnTo>
                  <a:lnTo>
                    <a:pt x="103695" y="353612"/>
                  </a:lnTo>
                  <a:lnTo>
                    <a:pt x="102280" y="346625"/>
                  </a:lnTo>
                  <a:lnTo>
                    <a:pt x="98426" y="340912"/>
                  </a:lnTo>
                  <a:lnTo>
                    <a:pt x="92717" y="337056"/>
                  </a:lnTo>
                  <a:lnTo>
                    <a:pt x="85737" y="335641"/>
                  </a:lnTo>
                  <a:lnTo>
                    <a:pt x="35928" y="335641"/>
                  </a:lnTo>
                  <a:lnTo>
                    <a:pt x="35928" y="322548"/>
                  </a:lnTo>
                  <a:lnTo>
                    <a:pt x="335648" y="42373"/>
                  </a:lnTo>
                  <a:lnTo>
                    <a:pt x="388254" y="42373"/>
                  </a:lnTo>
                  <a:lnTo>
                    <a:pt x="348653" y="5683"/>
                  </a:lnTo>
                  <a:lnTo>
                    <a:pt x="342871" y="1543"/>
                  </a:lnTo>
                  <a:lnTo>
                    <a:pt x="336186" y="0"/>
                  </a:lnTo>
                  <a:close/>
                </a:path>
                <a:path w="675005" h="664845">
                  <a:moveTo>
                    <a:pt x="388254" y="42373"/>
                  </a:moveTo>
                  <a:lnTo>
                    <a:pt x="335648" y="42373"/>
                  </a:lnTo>
                  <a:lnTo>
                    <a:pt x="638568" y="323005"/>
                  </a:lnTo>
                  <a:lnTo>
                    <a:pt x="638568" y="335641"/>
                  </a:lnTo>
                  <a:lnTo>
                    <a:pt x="589076" y="335641"/>
                  </a:lnTo>
                  <a:lnTo>
                    <a:pt x="582079" y="337056"/>
                  </a:lnTo>
                  <a:lnTo>
                    <a:pt x="576367" y="340912"/>
                  </a:lnTo>
                  <a:lnTo>
                    <a:pt x="572517" y="346625"/>
                  </a:lnTo>
                  <a:lnTo>
                    <a:pt x="571106" y="353612"/>
                  </a:lnTo>
                  <a:lnTo>
                    <a:pt x="571106" y="628910"/>
                  </a:lnTo>
                  <a:lnTo>
                    <a:pt x="607034" y="628910"/>
                  </a:lnTo>
                  <a:lnTo>
                    <a:pt x="607034" y="371582"/>
                  </a:lnTo>
                  <a:lnTo>
                    <a:pt x="656526" y="371582"/>
                  </a:lnTo>
                  <a:lnTo>
                    <a:pt x="663522" y="370168"/>
                  </a:lnTo>
                  <a:lnTo>
                    <a:pt x="669229" y="366312"/>
                  </a:lnTo>
                  <a:lnTo>
                    <a:pt x="673074" y="360599"/>
                  </a:lnTo>
                  <a:lnTo>
                    <a:pt x="674484" y="353612"/>
                  </a:lnTo>
                  <a:lnTo>
                    <a:pt x="674382" y="315283"/>
                  </a:lnTo>
                  <a:lnTo>
                    <a:pt x="674382" y="310470"/>
                  </a:lnTo>
                  <a:lnTo>
                    <a:pt x="672465" y="305695"/>
                  </a:lnTo>
                  <a:lnTo>
                    <a:pt x="388254" y="42373"/>
                  </a:lnTo>
                  <a:close/>
                </a:path>
              </a:pathLst>
            </a:custGeom>
            <a:solidFill>
              <a:srgbClr val="FFFFFF"/>
            </a:solidFill>
          </p:spPr>
          <p:txBody>
            <a:bodyPr wrap="square" lIns="0" tIns="0" rIns="0" bIns="0" rtlCol="0"/>
            <a:lstStyle/>
            <a:p>
              <a:endParaRPr sz="1500">
                <a:latin typeface="Corbel" panose="020B0503020204020204" pitchFamily="34" charset="0"/>
              </a:endParaRPr>
            </a:p>
          </p:txBody>
        </p:sp>
        <p:sp>
          <p:nvSpPr>
            <p:cNvPr id="25" name="object 25"/>
            <p:cNvSpPr/>
            <p:nvPr/>
          </p:nvSpPr>
          <p:spPr>
            <a:xfrm>
              <a:off x="2688783" y="2573112"/>
              <a:ext cx="0" cy="347980"/>
            </a:xfrm>
            <a:custGeom>
              <a:avLst/>
              <a:gdLst/>
              <a:ahLst/>
              <a:cxnLst/>
              <a:rect l="l" t="t" r="r" b="b"/>
              <a:pathLst>
                <a:path h="347980">
                  <a:moveTo>
                    <a:pt x="0" y="0"/>
                  </a:moveTo>
                  <a:lnTo>
                    <a:pt x="0" y="347853"/>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6" name="object 26"/>
            <p:cNvSpPr/>
            <p:nvPr/>
          </p:nvSpPr>
          <p:spPr>
            <a:xfrm>
              <a:off x="2059929" y="2573113"/>
              <a:ext cx="0" cy="347980"/>
            </a:xfrm>
            <a:custGeom>
              <a:avLst/>
              <a:gdLst/>
              <a:ahLst/>
              <a:cxnLst/>
              <a:rect l="l" t="t" r="r" b="b"/>
              <a:pathLst>
                <a:path h="347980">
                  <a:moveTo>
                    <a:pt x="0" y="347852"/>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7" name="object 27"/>
            <p:cNvSpPr/>
            <p:nvPr/>
          </p:nvSpPr>
          <p:spPr>
            <a:xfrm>
              <a:off x="1996536" y="2920965"/>
              <a:ext cx="250190" cy="0"/>
            </a:xfrm>
            <a:custGeom>
              <a:avLst/>
              <a:gdLst/>
              <a:ahLst/>
              <a:cxnLst/>
              <a:rect l="l" t="t" r="r" b="b"/>
              <a:pathLst>
                <a:path w="250189">
                  <a:moveTo>
                    <a:pt x="250024" y="0"/>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8" name="object 28"/>
            <p:cNvSpPr/>
            <p:nvPr/>
          </p:nvSpPr>
          <p:spPr>
            <a:xfrm>
              <a:off x="2291012" y="2920960"/>
              <a:ext cx="167005" cy="57785"/>
            </a:xfrm>
            <a:custGeom>
              <a:avLst/>
              <a:gdLst/>
              <a:ahLst/>
              <a:cxnLst/>
              <a:rect l="l" t="t" r="r" b="b"/>
              <a:pathLst>
                <a:path w="167005" h="57785">
                  <a:moveTo>
                    <a:pt x="0" y="57492"/>
                  </a:moveTo>
                  <a:lnTo>
                    <a:pt x="0" y="0"/>
                  </a:lnTo>
                  <a:lnTo>
                    <a:pt x="166687" y="0"/>
                  </a:lnTo>
                  <a:lnTo>
                    <a:pt x="166687" y="57492"/>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9" name="object 29"/>
            <p:cNvSpPr/>
            <p:nvPr/>
          </p:nvSpPr>
          <p:spPr>
            <a:xfrm>
              <a:off x="2291011" y="2686879"/>
              <a:ext cx="167005" cy="234315"/>
            </a:xfrm>
            <a:custGeom>
              <a:avLst/>
              <a:gdLst/>
              <a:ahLst/>
              <a:cxnLst/>
              <a:rect l="l" t="t" r="r" b="b"/>
              <a:pathLst>
                <a:path w="167005" h="234314">
                  <a:moveTo>
                    <a:pt x="166687" y="234086"/>
                  </a:moveTo>
                  <a:lnTo>
                    <a:pt x="166687" y="0"/>
                  </a:lnTo>
                  <a:lnTo>
                    <a:pt x="0" y="0"/>
                  </a:lnTo>
                  <a:lnTo>
                    <a:pt x="0" y="234086"/>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0" name="object 30"/>
            <p:cNvSpPr/>
            <p:nvPr/>
          </p:nvSpPr>
          <p:spPr>
            <a:xfrm>
              <a:off x="2755785" y="2412885"/>
              <a:ext cx="62865" cy="101600"/>
            </a:xfrm>
            <a:custGeom>
              <a:avLst/>
              <a:gdLst/>
              <a:ahLst/>
              <a:cxnLst/>
              <a:rect l="l" t="t" r="r" b="b"/>
              <a:pathLst>
                <a:path w="62864" h="101600">
                  <a:moveTo>
                    <a:pt x="62344" y="101142"/>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1" name="object 31"/>
            <p:cNvSpPr/>
            <p:nvPr/>
          </p:nvSpPr>
          <p:spPr>
            <a:xfrm>
              <a:off x="1926894" y="2412879"/>
              <a:ext cx="62865" cy="101600"/>
            </a:xfrm>
            <a:custGeom>
              <a:avLst/>
              <a:gdLst/>
              <a:ahLst/>
              <a:cxnLst/>
              <a:rect l="l" t="t" r="r" b="b"/>
              <a:pathLst>
                <a:path w="62864" h="101600">
                  <a:moveTo>
                    <a:pt x="62344" y="0"/>
                  </a:moveTo>
                  <a:lnTo>
                    <a:pt x="0" y="101142"/>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2" name="object 32"/>
            <p:cNvSpPr/>
            <p:nvPr/>
          </p:nvSpPr>
          <p:spPr>
            <a:xfrm>
              <a:off x="2219808" y="2275723"/>
              <a:ext cx="309245" cy="206375"/>
            </a:xfrm>
            <a:custGeom>
              <a:avLst/>
              <a:gdLst/>
              <a:ahLst/>
              <a:cxnLst/>
              <a:rect l="l" t="t" r="r" b="b"/>
              <a:pathLst>
                <a:path w="309244" h="206375">
                  <a:moveTo>
                    <a:pt x="0" y="205955"/>
                  </a:moveTo>
                  <a:lnTo>
                    <a:pt x="0" y="0"/>
                  </a:lnTo>
                  <a:lnTo>
                    <a:pt x="309092" y="0"/>
                  </a:lnTo>
                  <a:lnTo>
                    <a:pt x="309092" y="205955"/>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3" name="object 33"/>
            <p:cNvSpPr/>
            <p:nvPr/>
          </p:nvSpPr>
          <p:spPr>
            <a:xfrm>
              <a:off x="1926463" y="2507805"/>
              <a:ext cx="895985" cy="23495"/>
            </a:xfrm>
            <a:custGeom>
              <a:avLst/>
              <a:gdLst/>
              <a:ahLst/>
              <a:cxnLst/>
              <a:rect l="l" t="t" r="r" b="b"/>
              <a:pathLst>
                <a:path w="895985"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lnTo>
                    <a:pt x="222326" y="20369"/>
                  </a:lnTo>
                  <a:lnTo>
                    <a:pt x="241168" y="23279"/>
                  </a:lnTo>
                  <a:lnTo>
                    <a:pt x="260012" y="20369"/>
                  </a:lnTo>
                  <a:lnTo>
                    <a:pt x="275628" y="11639"/>
                  </a:lnTo>
                  <a:lnTo>
                    <a:pt x="291236" y="2909"/>
                  </a:lnTo>
                  <a:lnTo>
                    <a:pt x="310076" y="0"/>
                  </a:lnTo>
                  <a:lnTo>
                    <a:pt x="328916" y="2909"/>
                  </a:lnTo>
                  <a:lnTo>
                    <a:pt x="344525" y="11639"/>
                  </a:lnTo>
                  <a:lnTo>
                    <a:pt x="360141" y="20369"/>
                  </a:lnTo>
                  <a:lnTo>
                    <a:pt x="378985" y="23279"/>
                  </a:lnTo>
                  <a:lnTo>
                    <a:pt x="397826" y="20369"/>
                  </a:lnTo>
                  <a:lnTo>
                    <a:pt x="413435" y="11639"/>
                  </a:lnTo>
                  <a:lnTo>
                    <a:pt x="429051" y="2909"/>
                  </a:lnTo>
                  <a:lnTo>
                    <a:pt x="447895" y="0"/>
                  </a:lnTo>
                  <a:lnTo>
                    <a:pt x="466737" y="2909"/>
                  </a:lnTo>
                  <a:lnTo>
                    <a:pt x="482345" y="11639"/>
                  </a:lnTo>
                  <a:lnTo>
                    <a:pt x="497954" y="20369"/>
                  </a:lnTo>
                  <a:lnTo>
                    <a:pt x="516796" y="23279"/>
                  </a:lnTo>
                  <a:lnTo>
                    <a:pt x="535640" y="20369"/>
                  </a:lnTo>
                  <a:lnTo>
                    <a:pt x="551256" y="11639"/>
                  </a:lnTo>
                  <a:lnTo>
                    <a:pt x="566864" y="2909"/>
                  </a:lnTo>
                  <a:lnTo>
                    <a:pt x="585704" y="0"/>
                  </a:lnTo>
                  <a:lnTo>
                    <a:pt x="604545" y="2909"/>
                  </a:lnTo>
                  <a:lnTo>
                    <a:pt x="620153" y="11639"/>
                  </a:lnTo>
                  <a:lnTo>
                    <a:pt x="635769" y="20369"/>
                  </a:lnTo>
                  <a:lnTo>
                    <a:pt x="654613" y="23279"/>
                  </a:lnTo>
                  <a:lnTo>
                    <a:pt x="673455" y="20369"/>
                  </a:lnTo>
                  <a:lnTo>
                    <a:pt x="689063" y="11639"/>
                  </a:lnTo>
                  <a:lnTo>
                    <a:pt x="704678" y="2909"/>
                  </a:lnTo>
                  <a:lnTo>
                    <a:pt x="723519" y="0"/>
                  </a:lnTo>
                  <a:lnTo>
                    <a:pt x="742359" y="2909"/>
                  </a:lnTo>
                  <a:lnTo>
                    <a:pt x="757974" y="11639"/>
                  </a:lnTo>
                  <a:lnTo>
                    <a:pt x="773582" y="20369"/>
                  </a:lnTo>
                  <a:lnTo>
                    <a:pt x="792424" y="23279"/>
                  </a:lnTo>
                  <a:lnTo>
                    <a:pt x="811268" y="20369"/>
                  </a:lnTo>
                  <a:lnTo>
                    <a:pt x="826884" y="11639"/>
                  </a:lnTo>
                  <a:lnTo>
                    <a:pt x="842492" y="2909"/>
                  </a:lnTo>
                  <a:lnTo>
                    <a:pt x="861333" y="0"/>
                  </a:lnTo>
                  <a:lnTo>
                    <a:pt x="880173" y="2909"/>
                  </a:lnTo>
                  <a:lnTo>
                    <a:pt x="895781" y="11639"/>
                  </a:lnTo>
                </a:path>
              </a:pathLst>
            </a:custGeom>
            <a:ln w="19049">
              <a:solidFill>
                <a:srgbClr val="FFFFFF"/>
              </a:solidFill>
            </a:ln>
          </p:spPr>
          <p:txBody>
            <a:bodyPr wrap="square" lIns="0" tIns="0" rIns="0" bIns="0" rtlCol="0"/>
            <a:lstStyle/>
            <a:p>
              <a:endParaRPr sz="1500">
                <a:latin typeface="Corbel" panose="020B0503020204020204" pitchFamily="34" charset="0"/>
              </a:endParaRPr>
            </a:p>
          </p:txBody>
        </p:sp>
        <p:sp>
          <p:nvSpPr>
            <p:cNvPr id="34" name="object 34"/>
            <p:cNvSpPr/>
            <p:nvPr/>
          </p:nvSpPr>
          <p:spPr>
            <a:xfrm>
              <a:off x="1991360" y="2398655"/>
              <a:ext cx="207010" cy="23495"/>
            </a:xfrm>
            <a:custGeom>
              <a:avLst/>
              <a:gdLst/>
              <a:ahLst/>
              <a:cxnLst/>
              <a:rect l="l" t="t" r="r" b="b"/>
              <a:pathLst>
                <a:path w="207010"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5" name="object 35"/>
            <p:cNvSpPr/>
            <p:nvPr/>
          </p:nvSpPr>
          <p:spPr>
            <a:xfrm>
              <a:off x="2546858" y="2398655"/>
              <a:ext cx="207010" cy="23495"/>
            </a:xfrm>
            <a:custGeom>
              <a:avLst/>
              <a:gdLst/>
              <a:ahLst/>
              <a:cxnLst/>
              <a:rect l="l" t="t" r="r" b="b"/>
              <a:pathLst>
                <a:path w="207010"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6" name="object 36"/>
            <p:cNvSpPr/>
            <p:nvPr/>
          </p:nvSpPr>
          <p:spPr>
            <a:xfrm>
              <a:off x="2497126" y="2920965"/>
              <a:ext cx="255270" cy="0"/>
            </a:xfrm>
            <a:custGeom>
              <a:avLst/>
              <a:gdLst/>
              <a:ahLst/>
              <a:cxnLst/>
              <a:rect l="l" t="t" r="r" b="b"/>
              <a:pathLst>
                <a:path w="255269">
                  <a:moveTo>
                    <a:pt x="255054" y="0"/>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7" name="object 37"/>
            <p:cNvSpPr/>
            <p:nvPr/>
          </p:nvSpPr>
          <p:spPr>
            <a:xfrm>
              <a:off x="2311323" y="2333446"/>
              <a:ext cx="116205" cy="115570"/>
            </a:xfrm>
            <a:custGeom>
              <a:avLst/>
              <a:gdLst/>
              <a:ahLst/>
              <a:cxnLst/>
              <a:rect l="l" t="t" r="r" b="b"/>
              <a:pathLst>
                <a:path w="116205" h="115569">
                  <a:moveTo>
                    <a:pt x="115951" y="39370"/>
                  </a:moveTo>
                  <a:lnTo>
                    <a:pt x="76517" y="39370"/>
                  </a:lnTo>
                  <a:lnTo>
                    <a:pt x="76517" y="0"/>
                  </a:lnTo>
                  <a:lnTo>
                    <a:pt x="39433" y="0"/>
                  </a:lnTo>
                  <a:lnTo>
                    <a:pt x="39433" y="39370"/>
                  </a:lnTo>
                  <a:lnTo>
                    <a:pt x="0" y="39370"/>
                  </a:lnTo>
                  <a:lnTo>
                    <a:pt x="0" y="76200"/>
                  </a:lnTo>
                  <a:lnTo>
                    <a:pt x="39433" y="76200"/>
                  </a:lnTo>
                  <a:lnTo>
                    <a:pt x="39433" y="115570"/>
                  </a:lnTo>
                  <a:lnTo>
                    <a:pt x="76517" y="115570"/>
                  </a:lnTo>
                  <a:lnTo>
                    <a:pt x="76517" y="76200"/>
                  </a:lnTo>
                  <a:lnTo>
                    <a:pt x="115951" y="76200"/>
                  </a:lnTo>
                  <a:lnTo>
                    <a:pt x="115951" y="39370"/>
                  </a:lnTo>
                  <a:close/>
                </a:path>
              </a:pathLst>
            </a:custGeom>
            <a:solidFill>
              <a:srgbClr val="FFFFFF"/>
            </a:solidFill>
          </p:spPr>
          <p:txBody>
            <a:bodyPr wrap="square" lIns="0" tIns="0" rIns="0" bIns="0" rtlCol="0"/>
            <a:lstStyle/>
            <a:p>
              <a:endParaRPr sz="1500">
                <a:latin typeface="Corbel" panose="020B0503020204020204" pitchFamily="34" charset="0"/>
              </a:endParaRPr>
            </a:p>
          </p:txBody>
        </p:sp>
        <p:sp>
          <p:nvSpPr>
            <p:cNvPr id="38" name="object 38"/>
            <p:cNvSpPr/>
            <p:nvPr/>
          </p:nvSpPr>
          <p:spPr>
            <a:xfrm>
              <a:off x="1615186" y="7308341"/>
              <a:ext cx="2975610" cy="0"/>
            </a:xfrm>
            <a:custGeom>
              <a:avLst/>
              <a:gdLst/>
              <a:ahLst/>
              <a:cxnLst/>
              <a:rect l="l" t="t" r="r" b="b"/>
              <a:pathLst>
                <a:path w="2975610">
                  <a:moveTo>
                    <a:pt x="0" y="0"/>
                  </a:moveTo>
                  <a:lnTo>
                    <a:pt x="2975102" y="0"/>
                  </a:lnTo>
                </a:path>
              </a:pathLst>
            </a:custGeom>
            <a:ln w="12700">
              <a:solidFill>
                <a:srgbClr val="231F20"/>
              </a:solidFill>
            </a:ln>
          </p:spPr>
          <p:txBody>
            <a:bodyPr wrap="square" lIns="0" tIns="0" rIns="0" bIns="0" rtlCol="0"/>
            <a:lstStyle/>
            <a:p>
              <a:endParaRPr sz="1500">
                <a:latin typeface="Corbel" panose="020B0503020204020204" pitchFamily="34" charset="0"/>
              </a:endParaRPr>
            </a:p>
          </p:txBody>
        </p:sp>
      </p:grpSp>
      <p:grpSp>
        <p:nvGrpSpPr>
          <p:cNvPr id="41" name="object 41"/>
          <p:cNvGrpSpPr/>
          <p:nvPr/>
        </p:nvGrpSpPr>
        <p:grpSpPr>
          <a:xfrm>
            <a:off x="1499432" y="4948249"/>
            <a:ext cx="1316567" cy="562504"/>
            <a:chOff x="5319163" y="6617171"/>
            <a:chExt cx="1579880" cy="675005"/>
          </a:xfrm>
        </p:grpSpPr>
        <p:sp>
          <p:nvSpPr>
            <p:cNvPr id="42" name="object 42"/>
            <p:cNvSpPr/>
            <p:nvPr/>
          </p:nvSpPr>
          <p:spPr>
            <a:xfrm>
              <a:off x="5325513" y="6636249"/>
              <a:ext cx="0" cy="624205"/>
            </a:xfrm>
            <a:custGeom>
              <a:avLst/>
              <a:gdLst/>
              <a:ahLst/>
              <a:cxnLst/>
              <a:rect l="l" t="t" r="r" b="b"/>
              <a:pathLst>
                <a:path h="624204">
                  <a:moveTo>
                    <a:pt x="0" y="623773"/>
                  </a:moveTo>
                  <a:lnTo>
                    <a:pt x="0" y="0"/>
                  </a:lnTo>
                </a:path>
              </a:pathLst>
            </a:custGeom>
            <a:ln w="12700">
              <a:solidFill>
                <a:srgbClr val="D71E62"/>
              </a:solidFill>
              <a:prstDash val="dot"/>
            </a:ln>
          </p:spPr>
          <p:txBody>
            <a:bodyPr wrap="square" lIns="0" tIns="0" rIns="0" bIns="0" rtlCol="0"/>
            <a:lstStyle/>
            <a:p>
              <a:endParaRPr sz="1500">
                <a:latin typeface="Corbel" panose="020B0503020204020204" pitchFamily="34" charset="0"/>
              </a:endParaRPr>
            </a:p>
          </p:txBody>
        </p:sp>
        <p:sp>
          <p:nvSpPr>
            <p:cNvPr id="43" name="object 43"/>
            <p:cNvSpPr/>
            <p:nvPr/>
          </p:nvSpPr>
          <p:spPr>
            <a:xfrm>
              <a:off x="5350507" y="6623521"/>
              <a:ext cx="87630" cy="0"/>
            </a:xfrm>
            <a:custGeom>
              <a:avLst/>
              <a:gdLst/>
              <a:ahLst/>
              <a:cxnLst/>
              <a:rect l="l" t="t" r="r" b="b"/>
              <a:pathLst>
                <a:path w="87629">
                  <a:moveTo>
                    <a:pt x="0" y="0"/>
                  </a:moveTo>
                  <a:lnTo>
                    <a:pt x="87477" y="0"/>
                  </a:lnTo>
                </a:path>
              </a:pathLst>
            </a:custGeom>
            <a:ln w="12700">
              <a:solidFill>
                <a:srgbClr val="D71E62"/>
              </a:solidFill>
              <a:prstDash val="dot"/>
            </a:ln>
          </p:spPr>
          <p:txBody>
            <a:bodyPr wrap="square" lIns="0" tIns="0" rIns="0" bIns="0" rtlCol="0"/>
            <a:lstStyle/>
            <a:p>
              <a:endParaRPr sz="1500">
                <a:latin typeface="Corbel" panose="020B0503020204020204" pitchFamily="34" charset="0"/>
              </a:endParaRPr>
            </a:p>
          </p:txBody>
        </p:sp>
        <p:sp>
          <p:nvSpPr>
            <p:cNvPr id="44" name="object 44"/>
            <p:cNvSpPr/>
            <p:nvPr/>
          </p:nvSpPr>
          <p:spPr>
            <a:xfrm>
              <a:off x="5319153" y="6617182"/>
              <a:ext cx="137795" cy="675005"/>
            </a:xfrm>
            <a:custGeom>
              <a:avLst/>
              <a:gdLst/>
              <a:ahLst/>
              <a:cxnLst/>
              <a:rect l="l" t="t" r="r" b="b"/>
              <a:pathLst>
                <a:path w="137795" h="675004">
                  <a:moveTo>
                    <a:pt x="12700" y="668312"/>
                  </a:moveTo>
                  <a:lnTo>
                    <a:pt x="10845" y="663816"/>
                  </a:lnTo>
                  <a:lnTo>
                    <a:pt x="6350" y="661962"/>
                  </a:lnTo>
                  <a:lnTo>
                    <a:pt x="1866" y="663816"/>
                  </a:lnTo>
                  <a:lnTo>
                    <a:pt x="0" y="668312"/>
                  </a:lnTo>
                  <a:lnTo>
                    <a:pt x="1866" y="672795"/>
                  </a:lnTo>
                  <a:lnTo>
                    <a:pt x="6350" y="674662"/>
                  </a:lnTo>
                  <a:lnTo>
                    <a:pt x="10845" y="672795"/>
                  </a:lnTo>
                  <a:lnTo>
                    <a:pt x="12700" y="668312"/>
                  </a:lnTo>
                  <a:close/>
                </a:path>
                <a:path w="137795" h="675004">
                  <a:moveTo>
                    <a:pt x="12700" y="6350"/>
                  </a:moveTo>
                  <a:lnTo>
                    <a:pt x="10845" y="1854"/>
                  </a:lnTo>
                  <a:lnTo>
                    <a:pt x="6350" y="0"/>
                  </a:lnTo>
                  <a:lnTo>
                    <a:pt x="1866" y="1854"/>
                  </a:lnTo>
                  <a:lnTo>
                    <a:pt x="0" y="6350"/>
                  </a:lnTo>
                  <a:lnTo>
                    <a:pt x="1866" y="10833"/>
                  </a:lnTo>
                  <a:lnTo>
                    <a:pt x="6350" y="12700"/>
                  </a:lnTo>
                  <a:lnTo>
                    <a:pt x="10845" y="10833"/>
                  </a:lnTo>
                  <a:lnTo>
                    <a:pt x="12700" y="6350"/>
                  </a:lnTo>
                  <a:close/>
                </a:path>
                <a:path w="137795" h="675004">
                  <a:moveTo>
                    <a:pt x="137668" y="6350"/>
                  </a:moveTo>
                  <a:lnTo>
                    <a:pt x="135813" y="1854"/>
                  </a:lnTo>
                  <a:lnTo>
                    <a:pt x="131318" y="0"/>
                  </a:lnTo>
                  <a:lnTo>
                    <a:pt x="126834" y="1854"/>
                  </a:lnTo>
                  <a:lnTo>
                    <a:pt x="124968" y="6350"/>
                  </a:lnTo>
                  <a:lnTo>
                    <a:pt x="126834" y="10833"/>
                  </a:lnTo>
                  <a:lnTo>
                    <a:pt x="131318" y="12700"/>
                  </a:lnTo>
                  <a:lnTo>
                    <a:pt x="135813" y="10833"/>
                  </a:lnTo>
                  <a:lnTo>
                    <a:pt x="137668" y="635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45" name="object 45"/>
            <p:cNvSpPr/>
            <p:nvPr/>
          </p:nvSpPr>
          <p:spPr>
            <a:xfrm>
              <a:off x="6767321" y="6636249"/>
              <a:ext cx="0" cy="624205"/>
            </a:xfrm>
            <a:custGeom>
              <a:avLst/>
              <a:gdLst/>
              <a:ahLst/>
              <a:cxnLst/>
              <a:rect l="l" t="t" r="r" b="b"/>
              <a:pathLst>
                <a:path h="624204">
                  <a:moveTo>
                    <a:pt x="0" y="623773"/>
                  </a:moveTo>
                  <a:lnTo>
                    <a:pt x="0" y="0"/>
                  </a:lnTo>
                </a:path>
              </a:pathLst>
            </a:custGeom>
            <a:ln w="12700">
              <a:solidFill>
                <a:srgbClr val="672672"/>
              </a:solidFill>
              <a:prstDash val="dot"/>
            </a:ln>
          </p:spPr>
          <p:txBody>
            <a:bodyPr wrap="square" lIns="0" tIns="0" rIns="0" bIns="0" rtlCol="0"/>
            <a:lstStyle/>
            <a:p>
              <a:endParaRPr sz="1500">
                <a:latin typeface="Corbel" panose="020B0503020204020204" pitchFamily="34" charset="0"/>
              </a:endParaRPr>
            </a:p>
          </p:txBody>
        </p:sp>
        <p:sp>
          <p:nvSpPr>
            <p:cNvPr id="46" name="object 46"/>
            <p:cNvSpPr/>
            <p:nvPr/>
          </p:nvSpPr>
          <p:spPr>
            <a:xfrm>
              <a:off x="6792315" y="6623521"/>
              <a:ext cx="87630" cy="0"/>
            </a:xfrm>
            <a:custGeom>
              <a:avLst/>
              <a:gdLst/>
              <a:ahLst/>
              <a:cxnLst/>
              <a:rect l="l" t="t" r="r" b="b"/>
              <a:pathLst>
                <a:path w="87629">
                  <a:moveTo>
                    <a:pt x="0" y="0"/>
                  </a:moveTo>
                  <a:lnTo>
                    <a:pt x="87477" y="0"/>
                  </a:lnTo>
                </a:path>
              </a:pathLst>
            </a:custGeom>
            <a:ln w="12700">
              <a:solidFill>
                <a:srgbClr val="672672"/>
              </a:solidFill>
              <a:prstDash val="dot"/>
            </a:ln>
          </p:spPr>
          <p:txBody>
            <a:bodyPr wrap="square" lIns="0" tIns="0" rIns="0" bIns="0" rtlCol="0"/>
            <a:lstStyle/>
            <a:p>
              <a:endParaRPr sz="1500">
                <a:latin typeface="Corbel" panose="020B0503020204020204" pitchFamily="34" charset="0"/>
              </a:endParaRPr>
            </a:p>
          </p:txBody>
        </p:sp>
        <p:sp>
          <p:nvSpPr>
            <p:cNvPr id="47" name="object 47"/>
            <p:cNvSpPr/>
            <p:nvPr/>
          </p:nvSpPr>
          <p:spPr>
            <a:xfrm>
              <a:off x="6760972" y="6617182"/>
              <a:ext cx="137795" cy="675005"/>
            </a:xfrm>
            <a:custGeom>
              <a:avLst/>
              <a:gdLst/>
              <a:ahLst/>
              <a:cxnLst/>
              <a:rect l="l" t="t" r="r" b="b"/>
              <a:pathLst>
                <a:path w="137795" h="675004">
                  <a:moveTo>
                    <a:pt x="12700" y="668312"/>
                  </a:moveTo>
                  <a:lnTo>
                    <a:pt x="10833" y="663816"/>
                  </a:lnTo>
                  <a:lnTo>
                    <a:pt x="6350" y="661962"/>
                  </a:lnTo>
                  <a:lnTo>
                    <a:pt x="1854" y="663816"/>
                  </a:lnTo>
                  <a:lnTo>
                    <a:pt x="0" y="668312"/>
                  </a:lnTo>
                  <a:lnTo>
                    <a:pt x="1854" y="672795"/>
                  </a:lnTo>
                  <a:lnTo>
                    <a:pt x="6350" y="674662"/>
                  </a:lnTo>
                  <a:lnTo>
                    <a:pt x="10833" y="672795"/>
                  </a:lnTo>
                  <a:lnTo>
                    <a:pt x="12700" y="668312"/>
                  </a:lnTo>
                  <a:close/>
                </a:path>
                <a:path w="137795" h="675004">
                  <a:moveTo>
                    <a:pt x="12700" y="6350"/>
                  </a:moveTo>
                  <a:lnTo>
                    <a:pt x="10833" y="1854"/>
                  </a:lnTo>
                  <a:lnTo>
                    <a:pt x="6350" y="0"/>
                  </a:lnTo>
                  <a:lnTo>
                    <a:pt x="1854" y="1854"/>
                  </a:lnTo>
                  <a:lnTo>
                    <a:pt x="0" y="6350"/>
                  </a:lnTo>
                  <a:lnTo>
                    <a:pt x="1854" y="10833"/>
                  </a:lnTo>
                  <a:lnTo>
                    <a:pt x="6350" y="12700"/>
                  </a:lnTo>
                  <a:lnTo>
                    <a:pt x="10833" y="10833"/>
                  </a:lnTo>
                  <a:lnTo>
                    <a:pt x="12700" y="6350"/>
                  </a:lnTo>
                  <a:close/>
                </a:path>
                <a:path w="137795" h="675004">
                  <a:moveTo>
                    <a:pt x="137668" y="6350"/>
                  </a:moveTo>
                  <a:lnTo>
                    <a:pt x="135801" y="1854"/>
                  </a:lnTo>
                  <a:lnTo>
                    <a:pt x="131318" y="0"/>
                  </a:lnTo>
                  <a:lnTo>
                    <a:pt x="126822" y="1854"/>
                  </a:lnTo>
                  <a:lnTo>
                    <a:pt x="124968" y="6350"/>
                  </a:lnTo>
                  <a:lnTo>
                    <a:pt x="126822" y="10833"/>
                  </a:lnTo>
                  <a:lnTo>
                    <a:pt x="131318" y="12700"/>
                  </a:lnTo>
                  <a:lnTo>
                    <a:pt x="135801" y="10833"/>
                  </a:lnTo>
                  <a:lnTo>
                    <a:pt x="137668" y="6350"/>
                  </a:lnTo>
                  <a:close/>
                </a:path>
              </a:pathLst>
            </a:custGeom>
            <a:solidFill>
              <a:srgbClr val="672672"/>
            </a:solidFill>
          </p:spPr>
          <p:txBody>
            <a:bodyPr wrap="square" lIns="0" tIns="0" rIns="0" bIns="0" rtlCol="0"/>
            <a:lstStyle/>
            <a:p>
              <a:endParaRPr sz="1500">
                <a:latin typeface="Corbel" panose="020B0503020204020204" pitchFamily="34" charset="0"/>
              </a:endParaRPr>
            </a:p>
          </p:txBody>
        </p:sp>
      </p:grpSp>
      <p:sp>
        <p:nvSpPr>
          <p:cNvPr id="2" name="TextBox 1">
            <a:extLst>
              <a:ext uri="{FF2B5EF4-FFF2-40B4-BE49-F238E27FC236}">
                <a16:creationId xmlns:a16="http://schemas.microsoft.com/office/drawing/2014/main" id="{C198E6A0-A83E-6682-85EA-D5703E36222E}"/>
              </a:ext>
            </a:extLst>
          </p:cNvPr>
          <p:cNvSpPr txBox="1"/>
          <p:nvPr/>
        </p:nvSpPr>
        <p:spPr>
          <a:xfrm>
            <a:off x="1104900" y="5882163"/>
            <a:ext cx="5981699" cy="629124"/>
          </a:xfrm>
          <a:prstGeom prst="rect">
            <a:avLst/>
          </a:prstGeom>
          <a:noFill/>
        </p:spPr>
        <p:txBody>
          <a:bodyPr wrap="square" tIns="91440" bIns="274320" rtlCol="0" anchor="ctr" anchorCtr="0">
            <a:noAutofit/>
          </a:bodyPr>
          <a:lstStyle/>
          <a:p>
            <a:pPr algn="ctr"/>
            <a:r>
              <a:rPr lang="en-US" b="1" dirty="0">
                <a:latin typeface="Corbel" panose="020B0503020204020204" pitchFamily="34" charset="0"/>
                <a:ea typeface="+mj-ea"/>
                <a:cs typeface="+mj-cs"/>
              </a:rPr>
              <a:t>The disparity in RSV mortality between </a:t>
            </a:r>
            <a:br>
              <a:rPr lang="en-US" b="1" dirty="0">
                <a:latin typeface="Corbel" panose="020B0503020204020204" pitchFamily="34" charset="0"/>
                <a:ea typeface="+mj-ea"/>
                <a:cs typeface="+mj-cs"/>
              </a:rPr>
            </a:br>
            <a:r>
              <a:rPr lang="en-US" b="1" dirty="0">
                <a:latin typeface="Corbel" panose="020B0503020204020204" pitchFamily="34" charset="0"/>
                <a:ea typeface="+mj-ea"/>
                <a:cs typeface="+mj-cs"/>
              </a:rPr>
              <a:t>low- and high-income contexts is substantial.</a:t>
            </a:r>
          </a:p>
        </p:txBody>
      </p:sp>
      <p:sp>
        <p:nvSpPr>
          <p:cNvPr id="5" name="TextBox 4">
            <a:extLst>
              <a:ext uri="{FF2B5EF4-FFF2-40B4-BE49-F238E27FC236}">
                <a16:creationId xmlns:a16="http://schemas.microsoft.com/office/drawing/2014/main" id="{144CA1D8-24B5-C520-E013-4274FA4700B3}"/>
              </a:ext>
            </a:extLst>
          </p:cNvPr>
          <p:cNvSpPr txBox="1"/>
          <p:nvPr/>
        </p:nvSpPr>
        <p:spPr>
          <a:xfrm>
            <a:off x="1254510" y="997882"/>
            <a:ext cx="5169150" cy="369332"/>
          </a:xfrm>
          <a:prstGeom prst="rect">
            <a:avLst/>
          </a:prstGeom>
          <a:noFill/>
        </p:spPr>
        <p:txBody>
          <a:bodyPr wrap="square" lIns="0" rIns="0">
            <a:spAutoFit/>
          </a:bodyPr>
          <a:lstStyle/>
          <a:p>
            <a:r>
              <a:rPr lang="en-US" b="1" dirty="0">
                <a:latin typeface="Corbel" panose="020B0503020204020204" pitchFamily="34" charset="0"/>
              </a:rPr>
              <a:t>In children &lt; 6 months of age, RSV is responsible for:</a:t>
            </a:r>
          </a:p>
        </p:txBody>
      </p:sp>
      <p:sp>
        <p:nvSpPr>
          <p:cNvPr id="39" name="Footer Placeholder 57">
            <a:extLst>
              <a:ext uri="{FF2B5EF4-FFF2-40B4-BE49-F238E27FC236}">
                <a16:creationId xmlns:a16="http://schemas.microsoft.com/office/drawing/2014/main" id="{C3B05AE3-96F4-44F4-DEED-3B3032852650}"/>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2A73885C-1B5A-75BE-8802-8E1F424CE311}"/>
              </a:ext>
            </a:extLst>
          </p:cNvPr>
          <p:cNvPicPr>
            <a:picLocks noChangeAspect="1"/>
          </p:cNvPicPr>
          <p:nvPr/>
        </p:nvPicPr>
        <p:blipFill rotWithShape="1">
          <a:blip r:embed="rId3"/>
          <a:srcRect t="10744"/>
          <a:stretch/>
        </p:blipFill>
        <p:spPr>
          <a:xfrm>
            <a:off x="1722134" y="2086910"/>
            <a:ext cx="9829822" cy="4538134"/>
          </a:xfrm>
          <a:prstGeom prst="rect">
            <a:avLst/>
          </a:prstGeom>
        </p:spPr>
      </p:pic>
      <p:sp>
        <p:nvSpPr>
          <p:cNvPr id="4" name="object 4"/>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672672"/>
                </a:solidFill>
                <a:latin typeface="Corbel" panose="020B0503020204020204" pitchFamily="34" charset="0"/>
              </a:rPr>
              <a:t>Testing</a:t>
            </a:r>
            <a:r>
              <a:rPr spc="-33" dirty="0">
                <a:solidFill>
                  <a:srgbClr val="672672"/>
                </a:solidFill>
                <a:latin typeface="Corbel" panose="020B0503020204020204" pitchFamily="34" charset="0"/>
              </a:rPr>
              <a:t> </a:t>
            </a:r>
            <a:r>
              <a:rPr dirty="0">
                <a:solidFill>
                  <a:srgbClr val="672672"/>
                </a:solidFill>
                <a:latin typeface="Corbel" panose="020B0503020204020204" pitchFamily="34" charset="0"/>
              </a:rPr>
              <a:t>and</a:t>
            </a:r>
            <a:r>
              <a:rPr spc="-33" dirty="0">
                <a:solidFill>
                  <a:srgbClr val="672672"/>
                </a:solidFill>
                <a:latin typeface="Corbel" panose="020B0503020204020204" pitchFamily="34" charset="0"/>
              </a:rPr>
              <a:t> </a:t>
            </a:r>
            <a:r>
              <a:rPr spc="-8" dirty="0">
                <a:solidFill>
                  <a:srgbClr val="672672"/>
                </a:solidFill>
                <a:latin typeface="Corbel" panose="020B0503020204020204" pitchFamily="34" charset="0"/>
              </a:rPr>
              <a:t>surveillance—</a:t>
            </a:r>
            <a:r>
              <a:rPr dirty="0">
                <a:solidFill>
                  <a:srgbClr val="672672"/>
                </a:solidFill>
                <a:latin typeface="Corbel" panose="020B0503020204020204" pitchFamily="34" charset="0"/>
              </a:rPr>
              <a:t>current</a:t>
            </a:r>
            <a:r>
              <a:rPr spc="-33" dirty="0">
                <a:solidFill>
                  <a:srgbClr val="672672"/>
                </a:solidFill>
                <a:latin typeface="Corbel" panose="020B0503020204020204" pitchFamily="34" charset="0"/>
              </a:rPr>
              <a:t> </a:t>
            </a:r>
            <a:r>
              <a:rPr spc="-8" dirty="0">
                <a:solidFill>
                  <a:srgbClr val="672672"/>
                </a:solidFill>
                <a:latin typeface="Corbel" panose="020B0503020204020204" pitchFamily="34" charset="0"/>
              </a:rPr>
              <a:t>status</a:t>
            </a:r>
          </a:p>
        </p:txBody>
      </p:sp>
      <p:graphicFrame>
        <p:nvGraphicFramePr>
          <p:cNvPr id="6" name="Table 7">
            <a:extLst>
              <a:ext uri="{FF2B5EF4-FFF2-40B4-BE49-F238E27FC236}">
                <a16:creationId xmlns:a16="http://schemas.microsoft.com/office/drawing/2014/main" id="{502513D6-31D0-71D1-FE54-98A4C98D85A8}"/>
              </a:ext>
            </a:extLst>
          </p:cNvPr>
          <p:cNvGraphicFramePr>
            <a:graphicFrameLocks noGrp="1"/>
          </p:cNvGraphicFramePr>
          <p:nvPr>
            <p:extLst>
              <p:ext uri="{D42A27DB-BD31-4B8C-83A1-F6EECF244321}">
                <p14:modId xmlns:p14="http://schemas.microsoft.com/office/powerpoint/2010/main" val="4220824917"/>
              </p:ext>
            </p:extLst>
          </p:nvPr>
        </p:nvGraphicFramePr>
        <p:xfrm>
          <a:off x="1117600" y="815459"/>
          <a:ext cx="10728960" cy="1280160"/>
        </p:xfrm>
        <a:graphic>
          <a:graphicData uri="http://schemas.openxmlformats.org/drawingml/2006/table">
            <a:tbl>
              <a:tblPr firstRow="1" bandRow="1">
                <a:tableStyleId>{5C22544A-7EE6-4342-B048-85BDC9FD1C3A}</a:tableStyleId>
              </a:tblPr>
              <a:tblGrid>
                <a:gridCol w="5364480">
                  <a:extLst>
                    <a:ext uri="{9D8B030D-6E8A-4147-A177-3AD203B41FA5}">
                      <a16:colId xmlns:a16="http://schemas.microsoft.com/office/drawing/2014/main" val="1983224846"/>
                    </a:ext>
                  </a:extLst>
                </a:gridCol>
                <a:gridCol w="5364480">
                  <a:extLst>
                    <a:ext uri="{9D8B030D-6E8A-4147-A177-3AD203B41FA5}">
                      <a16:colId xmlns:a16="http://schemas.microsoft.com/office/drawing/2014/main" val="2690017470"/>
                    </a:ext>
                  </a:extLst>
                </a:gridCol>
              </a:tblGrid>
              <a:tr h="1271451">
                <a:tc>
                  <a:txBody>
                    <a:bodyPr/>
                    <a:lstStyle/>
                    <a:p>
                      <a:pPr marL="285750" indent="-285750">
                        <a:buFont typeface="Arial" panose="020B0604020202020204" pitchFamily="34" charset="0"/>
                        <a:buChar char="•"/>
                      </a:pPr>
                      <a:r>
                        <a:rPr lang="en-US" sz="1800" b="0" dirty="0">
                          <a:solidFill>
                            <a:schemeClr val="tx1"/>
                          </a:solidFill>
                          <a:latin typeface="Corbel" panose="020B0503020204020204" pitchFamily="34" charset="0"/>
                        </a:rPr>
                        <a:t>PCR and antigen tests can diagnose RSV infection.</a:t>
                      </a:r>
                    </a:p>
                    <a:p>
                      <a:pPr marL="285750" indent="-285750">
                        <a:buFont typeface="Arial" panose="020B0604020202020204" pitchFamily="34" charset="0"/>
                        <a:buChar char="•"/>
                      </a:pPr>
                      <a:r>
                        <a:rPr lang="en-US" sz="1800" b="0" dirty="0">
                          <a:solidFill>
                            <a:schemeClr val="tx1"/>
                          </a:solidFill>
                        </a:rPr>
                        <a:t>Most RSV data are from high-income areas, though data are available from all WHO regions.</a:t>
                      </a:r>
                    </a:p>
                    <a:p>
                      <a:pPr marL="628650" lvl="1" indent="-171450">
                        <a:buFont typeface="Arial" panose="020B0604020202020204" pitchFamily="34" charset="0"/>
                        <a:buChar char="•"/>
                      </a:pPr>
                      <a:r>
                        <a:rPr lang="en-US" sz="1200" b="0" dirty="0">
                          <a:solidFill>
                            <a:schemeClr val="tx1"/>
                          </a:solidFill>
                          <a:latin typeface="Segoe UI" panose="020B0502040204020203" pitchFamily="34" charset="0"/>
                        </a:rPr>
                        <a:t>RSV as common in low- and middle-income areas as high.</a:t>
                      </a:r>
                    </a:p>
                    <a:p>
                      <a:pPr marL="628650" lvl="1" indent="-171450">
                        <a:buFont typeface="Arial" panose="020B0604020202020204" pitchFamily="34" charset="0"/>
                        <a:buChar char="•"/>
                      </a:pPr>
                      <a:r>
                        <a:rPr lang="en-US" sz="1200" b="0" dirty="0">
                          <a:solidFill>
                            <a:schemeClr val="tx1"/>
                          </a:solidFill>
                          <a:latin typeface="Segoe UI" panose="020B0502040204020203" pitchFamily="34" charset="0"/>
                        </a:rPr>
                        <a:t>More data needed on disease burden nuances at country levels.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Many places don’t test for RSV in clinical care. </a:t>
                      </a:r>
                    </a:p>
                    <a:p>
                      <a:pPr marL="285750" indent="-285750">
                        <a:buFont typeface="Arial" panose="020B0604020202020204" pitchFamily="34" charset="0"/>
                        <a:buChar char="•"/>
                      </a:pPr>
                      <a:r>
                        <a:rPr lang="en-US" sz="1800" b="0" kern="1200" dirty="0">
                          <a:solidFill>
                            <a:schemeClr val="tx1"/>
                          </a:solidFill>
                          <a:latin typeface="+mn-lt"/>
                          <a:ea typeface="+mn-ea"/>
                          <a:cs typeface="+mn-cs"/>
                        </a:rPr>
                        <a:t>More RSV testing and surveillance </a:t>
                      </a:r>
                      <a:r>
                        <a:rPr lang="en-US" sz="1800" b="0" dirty="0">
                          <a:solidFill>
                            <a:schemeClr val="tx1"/>
                          </a:solidFill>
                          <a:latin typeface="Corbel" panose="020B0503020204020204" pitchFamily="34" charset="0"/>
                        </a:rPr>
                        <a:t>needed, including in low- and middle-income areas.</a:t>
                      </a:r>
                    </a:p>
                    <a:p>
                      <a:pPr marL="628650" lvl="1" indent="-171450">
                        <a:buFont typeface="Arial" panose="020B0604020202020204" pitchFamily="34" charset="0"/>
                        <a:buChar char="•"/>
                      </a:pPr>
                      <a:r>
                        <a:rPr lang="en-US" sz="1200" b="0" dirty="0">
                          <a:solidFill>
                            <a:schemeClr val="tx1"/>
                          </a:solidFill>
                          <a:latin typeface="Segoe UI" panose="020B0502040204020203" pitchFamily="34" charset="0"/>
                        </a:rPr>
                        <a:t>WHO is leveraging the Global Influenza Surveillance and Response System (GSIRS) to help, but additional efforts are needed</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7311492"/>
                  </a:ext>
                </a:extLst>
              </a:tr>
            </a:tbl>
          </a:graphicData>
        </a:graphic>
      </p:graphicFrame>
      <p:sp>
        <p:nvSpPr>
          <p:cNvPr id="2" name="Footer Placeholder 57">
            <a:extLst>
              <a:ext uri="{FF2B5EF4-FFF2-40B4-BE49-F238E27FC236}">
                <a16:creationId xmlns:a16="http://schemas.microsoft.com/office/drawing/2014/main" id="{E5B4575D-C8A0-6115-7B23-9EE2F22591E4}"/>
              </a:ext>
            </a:extLst>
          </p:cNvPr>
          <p:cNvSpPr>
            <a:spLocks noGrp="1"/>
          </p:cNvSpPr>
          <p:nvPr>
            <p:ph type="ftr" sz="quarter" idx="3"/>
          </p:nvPr>
        </p:nvSpPr>
        <p:spPr>
          <a:xfrm>
            <a:off x="6866666" y="660350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p:cNvGraphicFramePr>
            <a:graphicFrameLocks noGrp="1"/>
          </p:cNvGraphicFramePr>
          <p:nvPr>
            <p:extLst>
              <p:ext uri="{D42A27DB-BD31-4B8C-83A1-F6EECF244321}">
                <p14:modId xmlns:p14="http://schemas.microsoft.com/office/powerpoint/2010/main" val="1412442410"/>
              </p:ext>
            </p:extLst>
          </p:nvPr>
        </p:nvGraphicFramePr>
        <p:xfrm>
          <a:off x="1200468" y="971726"/>
          <a:ext cx="10604500" cy="5125869"/>
        </p:xfrm>
        <a:graphic>
          <a:graphicData uri="http://schemas.openxmlformats.org/drawingml/2006/table">
            <a:tbl>
              <a:tblPr firstRow="1" bandRow="1">
                <a:tableStyleId>{2D5ABB26-0587-4C30-8999-92F81FD0307C}</a:tableStyleId>
              </a:tblPr>
              <a:tblGrid>
                <a:gridCol w="2987675">
                  <a:extLst>
                    <a:ext uri="{9D8B030D-6E8A-4147-A177-3AD203B41FA5}">
                      <a16:colId xmlns:a16="http://schemas.microsoft.com/office/drawing/2014/main" val="20000"/>
                    </a:ext>
                  </a:extLst>
                </a:gridCol>
                <a:gridCol w="3102673">
                  <a:extLst>
                    <a:ext uri="{9D8B030D-6E8A-4147-A177-3AD203B41FA5}">
                      <a16:colId xmlns:a16="http://schemas.microsoft.com/office/drawing/2014/main" val="20001"/>
                    </a:ext>
                  </a:extLst>
                </a:gridCol>
                <a:gridCol w="4514152">
                  <a:extLst>
                    <a:ext uri="{9D8B030D-6E8A-4147-A177-3AD203B41FA5}">
                      <a16:colId xmlns:a16="http://schemas.microsoft.com/office/drawing/2014/main" val="20002"/>
                    </a:ext>
                  </a:extLst>
                </a:gridCol>
              </a:tblGrid>
              <a:tr h="1421342">
                <a:tc>
                  <a:txBody>
                    <a:bodyPr/>
                    <a:lstStyle/>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spcBef>
                          <a:spcPts val="20"/>
                        </a:spcBef>
                      </a:pPr>
                      <a:endParaRPr sz="1700" dirty="0">
                        <a:latin typeface="Corbel" panose="020B0503020204020204" pitchFamily="34" charset="0"/>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spcBef>
                          <a:spcPts val="20"/>
                        </a:spcBef>
                      </a:pPr>
                      <a:endParaRPr sz="1700" dirty="0">
                        <a:latin typeface="Corbel" panose="020B0503020204020204" pitchFamily="34" charset="0"/>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spcBef>
                          <a:spcPts val="20"/>
                        </a:spcBef>
                      </a:pPr>
                      <a:endParaRPr sz="1700" dirty="0">
                        <a:latin typeface="Corbel" panose="020B0503020204020204" pitchFamily="34" charset="0"/>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2616729">
                <a:tc>
                  <a:txBody>
                    <a:bodyPr/>
                    <a:lstStyle/>
                    <a:p>
                      <a:pPr marL="171450" marR="905510" algn="l">
                        <a:lnSpc>
                          <a:spcPct val="111100"/>
                        </a:lnSpc>
                        <a:spcBef>
                          <a:spcPts val="1200"/>
                        </a:spcBef>
                      </a:pPr>
                      <a:r>
                        <a:rPr lang="en-US" sz="1500" b="1" dirty="0">
                          <a:solidFill>
                            <a:srgbClr val="0093D5"/>
                          </a:solidFill>
                          <a:latin typeface="Corbel" panose="020B0503020204020204" pitchFamily="34" charset="0"/>
                          <a:cs typeface="Montserrat-SemiBold"/>
                        </a:rPr>
                        <a:t>SUPPORTIVE CARE </a:t>
                      </a:r>
                      <a:r>
                        <a:rPr sz="1500" b="0" spc="-10" dirty="0">
                          <a:solidFill>
                            <a:srgbClr val="0093D5"/>
                          </a:solidFill>
                          <a:latin typeface="Corbel" panose="020B0503020204020204" pitchFamily="34" charset="0"/>
                          <a:cs typeface="Montserrat-SemiBold"/>
                        </a:rPr>
                        <a:t>(e.g., </a:t>
                      </a:r>
                      <a:r>
                        <a:rPr sz="1500" b="0" dirty="0">
                          <a:solidFill>
                            <a:srgbClr val="0093D5"/>
                          </a:solidFill>
                          <a:latin typeface="Corbel" panose="020B0503020204020204" pitchFamily="34" charset="0"/>
                          <a:cs typeface="Montserrat-SemiBold"/>
                        </a:rPr>
                        <a:t>hydration,</a:t>
                      </a:r>
                      <a:r>
                        <a:rPr sz="1500" b="0" spc="-65" dirty="0">
                          <a:solidFill>
                            <a:srgbClr val="0093D5"/>
                          </a:solidFill>
                          <a:latin typeface="Corbel" panose="020B0503020204020204" pitchFamily="34" charset="0"/>
                          <a:cs typeface="Montserrat-SemiBold"/>
                        </a:rPr>
                        <a:t> </a:t>
                      </a:r>
                      <a:r>
                        <a:rPr sz="1500" b="0" spc="-10" dirty="0">
                          <a:solidFill>
                            <a:srgbClr val="0093D5"/>
                          </a:solidFill>
                          <a:latin typeface="Corbel" panose="020B0503020204020204" pitchFamily="34" charset="0"/>
                          <a:cs typeface="Montserrat-SemiBold"/>
                        </a:rPr>
                        <a:t>nutritional </a:t>
                      </a:r>
                      <a:r>
                        <a:rPr sz="1500" b="0" dirty="0">
                          <a:solidFill>
                            <a:srgbClr val="0093D5"/>
                          </a:solidFill>
                          <a:latin typeface="Corbel" panose="020B0503020204020204" pitchFamily="34" charset="0"/>
                          <a:cs typeface="Montserrat-SemiBold"/>
                        </a:rPr>
                        <a:t>support,</a:t>
                      </a:r>
                      <a:r>
                        <a:rPr sz="1500" b="0" spc="-40" dirty="0">
                          <a:solidFill>
                            <a:srgbClr val="0093D5"/>
                          </a:solidFill>
                          <a:latin typeface="Corbel" panose="020B0503020204020204" pitchFamily="34" charset="0"/>
                          <a:cs typeface="Montserrat-SemiBold"/>
                        </a:rPr>
                        <a:t> </a:t>
                      </a:r>
                      <a:r>
                        <a:rPr sz="1500" b="0" dirty="0">
                          <a:solidFill>
                            <a:srgbClr val="0093D5"/>
                          </a:solidFill>
                          <a:latin typeface="Corbel" panose="020B0503020204020204" pitchFamily="34" charset="0"/>
                          <a:cs typeface="Montserrat-SemiBold"/>
                        </a:rPr>
                        <a:t>oxygen,</a:t>
                      </a:r>
                      <a:r>
                        <a:rPr sz="1500" b="0" spc="-40" dirty="0">
                          <a:solidFill>
                            <a:srgbClr val="0093D5"/>
                          </a:solidFill>
                          <a:latin typeface="Corbel" panose="020B0503020204020204" pitchFamily="34" charset="0"/>
                          <a:cs typeface="Montserrat-SemiBold"/>
                        </a:rPr>
                        <a:t> </a:t>
                      </a:r>
                      <a:r>
                        <a:rPr sz="1500" b="0" spc="-25" dirty="0">
                          <a:solidFill>
                            <a:srgbClr val="0093D5"/>
                          </a:solidFill>
                          <a:latin typeface="Corbel" panose="020B0503020204020204" pitchFamily="34" charset="0"/>
                          <a:cs typeface="Montserrat-SemiBold"/>
                        </a:rPr>
                        <a:t>and </a:t>
                      </a:r>
                      <a:r>
                        <a:rPr sz="1500" b="0" spc="-10" dirty="0">
                          <a:solidFill>
                            <a:srgbClr val="0093D5"/>
                          </a:solidFill>
                          <a:latin typeface="Corbel" panose="020B0503020204020204" pitchFamily="34" charset="0"/>
                          <a:cs typeface="Montserrat-SemiBold"/>
                        </a:rPr>
                        <a:t>ventilation)</a:t>
                      </a:r>
                      <a:endParaRPr sz="1700" b="0" dirty="0">
                        <a:latin typeface="Corbel" panose="020B0503020204020204" pitchFamily="34" charset="0"/>
                        <a:cs typeface="Times New Roman"/>
                      </a:endParaRPr>
                    </a:p>
                    <a:p>
                      <a:pPr marL="170815" marR="382270" algn="l" defTabSz="971550" rtl="0" eaLnBrk="1" latinLnBrk="0" hangingPunct="1">
                        <a:lnSpc>
                          <a:spcPct val="107200"/>
                        </a:lnSpc>
                        <a:spcBef>
                          <a:spcPts val="370"/>
                        </a:spcBef>
                      </a:pPr>
                      <a:r>
                        <a:rPr lang="en-US" sz="1400" kern="1200" dirty="0">
                          <a:solidFill>
                            <a:srgbClr val="231F20"/>
                          </a:solidFill>
                          <a:latin typeface="Corbel" panose="020B0503020204020204" pitchFamily="34" charset="0"/>
                          <a:ea typeface="+mn-ea"/>
                          <a:cs typeface="Montserrat-SemiBold"/>
                        </a:rPr>
                        <a:t>No licensed antivirals for RSV</a:t>
                      </a:r>
                    </a:p>
                    <a:p>
                      <a:pPr marL="170815" marR="382270" algn="l" defTabSz="914400" rtl="0" eaLnBrk="1" latinLnBrk="0" hangingPunct="1">
                        <a:lnSpc>
                          <a:spcPct val="107200"/>
                        </a:lnSpc>
                        <a:spcBef>
                          <a:spcPts val="370"/>
                        </a:spcBef>
                      </a:pPr>
                      <a:r>
                        <a:rPr sz="1400" kern="1200" dirty="0">
                          <a:solidFill>
                            <a:srgbClr val="231F20"/>
                          </a:solidFill>
                          <a:latin typeface="Corbel" panose="020B0503020204020204" pitchFamily="34" charset="0"/>
                          <a:ea typeface="+mn-ea"/>
                          <a:cs typeface="Montserrat-SemiBold"/>
                        </a:rPr>
                        <a:t>Inappropriate antibiotic use poses antimicrobial resistance threat</a:t>
                      </a:r>
                    </a:p>
                  </a:txBody>
                  <a:tcPr marL="0" marR="0" marT="127000" marB="0">
                    <a:lnR w="6350">
                      <a:solidFill>
                        <a:srgbClr val="0093D5"/>
                      </a:solidFill>
                      <a:prstDash val="solid"/>
                    </a:lnR>
                    <a:lnT w="6350">
                      <a:solidFill>
                        <a:srgbClr val="0093D5"/>
                      </a:solidFill>
                      <a:prstDash val="solid"/>
                    </a:lnT>
                  </a:tcPr>
                </a:tc>
                <a:tc>
                  <a:txBody>
                    <a:bodyPr/>
                    <a:lstStyle/>
                    <a:p>
                      <a:pPr marL="170815" marR="684530" algn="l">
                        <a:lnSpc>
                          <a:spcPct val="111100"/>
                        </a:lnSpc>
                        <a:spcBef>
                          <a:spcPts val="1200"/>
                        </a:spcBef>
                      </a:pPr>
                      <a:r>
                        <a:rPr lang="en-US" sz="1400" b="1" spc="-25" baseline="0" dirty="0">
                          <a:solidFill>
                            <a:srgbClr val="672672"/>
                          </a:solidFill>
                          <a:latin typeface="Corbel" panose="020B0503020204020204" pitchFamily="34" charset="0"/>
                          <a:cs typeface="Montserrat-Black"/>
                        </a:rPr>
                        <a:t>MATERNAL VACCINE </a:t>
                      </a:r>
                      <a:r>
                        <a:rPr lang="en-US" sz="1400" b="0" spc="-25" baseline="0" dirty="0">
                          <a:solidFill>
                            <a:srgbClr val="672672"/>
                          </a:solidFill>
                          <a:latin typeface="Corbel" panose="020B0503020204020204" pitchFamily="34" charset="0"/>
                          <a:cs typeface="Montserrat-Black"/>
                        </a:rPr>
                        <a:t>(NEW) </a:t>
                      </a:r>
                      <a:br>
                        <a:rPr lang="en-US" sz="1400" b="0" spc="-25" baseline="0" dirty="0">
                          <a:solidFill>
                            <a:srgbClr val="672672"/>
                          </a:solidFill>
                          <a:latin typeface="Corbel" panose="020B0503020204020204" pitchFamily="34" charset="0"/>
                          <a:cs typeface="Montserrat-Black"/>
                        </a:rPr>
                      </a:br>
                      <a:r>
                        <a:rPr lang="en-US" sz="1400" b="0" baseline="0" dirty="0">
                          <a:solidFill>
                            <a:srgbClr val="672672"/>
                          </a:solidFill>
                          <a:latin typeface="Corbel" panose="020B0503020204020204" pitchFamily="34" charset="0"/>
                          <a:cs typeface="Montserrat-SemiBold"/>
                        </a:rPr>
                        <a:t>Vaccination in pregnancy can prevent</a:t>
                      </a:r>
                      <a:r>
                        <a:rPr lang="en-US" sz="1400" b="0" spc="-40" baseline="0" dirty="0">
                          <a:solidFill>
                            <a:srgbClr val="672672"/>
                          </a:solidFill>
                          <a:latin typeface="Corbel" panose="020B0503020204020204" pitchFamily="34" charset="0"/>
                          <a:cs typeface="Montserrat-SemiBold"/>
                        </a:rPr>
                        <a:t> </a:t>
                      </a:r>
                      <a:r>
                        <a:rPr lang="en-US" sz="1400" b="0" spc="-25" baseline="0" dirty="0">
                          <a:solidFill>
                            <a:srgbClr val="672672"/>
                          </a:solidFill>
                          <a:latin typeface="Corbel" panose="020B0503020204020204" pitchFamily="34" charset="0"/>
                          <a:cs typeface="Montserrat-SemiBold"/>
                        </a:rPr>
                        <a:t>RSV disease in infant’s early months of life </a:t>
                      </a:r>
                      <a:br>
                        <a:rPr lang="en-US" sz="1400" b="0" spc="-25" baseline="0" dirty="0">
                          <a:solidFill>
                            <a:srgbClr val="672672"/>
                          </a:solidFill>
                          <a:latin typeface="Corbel" panose="020B0503020204020204" pitchFamily="34" charset="0"/>
                          <a:cs typeface="Montserrat-SemiBold"/>
                        </a:rPr>
                      </a:br>
                      <a:r>
                        <a:rPr lang="en-US" sz="1400" b="0" spc="-25" baseline="0" dirty="0">
                          <a:solidFill>
                            <a:srgbClr val="672672"/>
                          </a:solidFill>
                          <a:latin typeface="Corbel" panose="020B0503020204020204" pitchFamily="34" charset="0"/>
                          <a:cs typeface="Montserrat-SemiBold"/>
                        </a:rPr>
                        <a:t>(WHO recommended and prequalified; recommended by Pan American Health Organization (PAHO) Technical Advisory Group; Gavi, the Vaccine Alliance  to support).</a:t>
                      </a:r>
                    </a:p>
                    <a:p>
                      <a:pPr marL="171450" marR="742950" lvl="0" indent="0" algn="l" defTabSz="914400" rtl="0" eaLnBrk="1" fontAlgn="auto" latinLnBrk="0" hangingPunct="1">
                        <a:lnSpc>
                          <a:spcPct val="107200"/>
                        </a:lnSpc>
                        <a:spcBef>
                          <a:spcPts val="370"/>
                        </a:spcBef>
                        <a:spcAft>
                          <a:spcPts val="0"/>
                        </a:spcAft>
                        <a:buClrTx/>
                        <a:buSzTx/>
                        <a:buFontTx/>
                        <a:buNone/>
                        <a:tabLst/>
                        <a:defRPr/>
                      </a:pPr>
                      <a:r>
                        <a:rPr lang="en-US" sz="1400" kern="1200" spc="-15" dirty="0">
                          <a:solidFill>
                            <a:srgbClr val="231F20"/>
                          </a:solidFill>
                          <a:latin typeface="Corbel" panose="020B0503020204020204" pitchFamily="34" charset="0"/>
                          <a:ea typeface="+mn-ea"/>
                          <a:cs typeface="Montserrat"/>
                        </a:rPr>
                        <a:t>Progress is underway toward introduction in LMICs</a:t>
                      </a:r>
                    </a:p>
                    <a:p>
                      <a:pPr marL="170815" marR="239395" algn="l">
                        <a:lnSpc>
                          <a:spcPct val="111100"/>
                        </a:lnSpc>
                        <a:spcBef>
                          <a:spcPts val="1200"/>
                        </a:spcBef>
                      </a:pPr>
                      <a:br>
                        <a:rPr lang="en-US" sz="1600" spc="-10" dirty="0">
                          <a:solidFill>
                            <a:srgbClr val="231F20"/>
                          </a:solidFill>
                          <a:latin typeface="Corbel" panose="020B0503020204020204" pitchFamily="34" charset="0"/>
                          <a:cs typeface="Montserrat"/>
                        </a:rPr>
                      </a:br>
                      <a:endParaRPr lang="en-US" sz="1400" dirty="0">
                        <a:latin typeface="Corbel" panose="020B0503020204020204" pitchFamily="34" charset="0"/>
                        <a:cs typeface="Montserrat"/>
                      </a:endParaRPr>
                    </a:p>
                  </a:txBody>
                  <a:tcPr marL="0" marR="0" marT="127000"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39395" algn="l">
                        <a:lnSpc>
                          <a:spcPct val="111100"/>
                        </a:lnSpc>
                        <a:spcBef>
                          <a:spcPts val="1200"/>
                        </a:spcBef>
                      </a:pPr>
                      <a:r>
                        <a:rPr lang="en-US" sz="1500" b="1" dirty="0">
                          <a:solidFill>
                            <a:srgbClr val="52A947"/>
                          </a:solidFill>
                          <a:latin typeface="Corbel" panose="020B0503020204020204" pitchFamily="34" charset="0"/>
                          <a:cs typeface="Montserrat-ExtraBold"/>
                        </a:rPr>
                        <a:t>PALIVIZUMAB </a:t>
                      </a:r>
                      <a:r>
                        <a:rPr lang="en-US" sz="1500" b="0" dirty="0">
                          <a:solidFill>
                            <a:srgbClr val="52A947"/>
                          </a:solidFill>
                          <a:latin typeface="Corbel" panose="020B0503020204020204" pitchFamily="34" charset="0"/>
                          <a:cs typeface="Montserrat-ExtraBold"/>
                        </a:rPr>
                        <a:t>(EXISTING)</a:t>
                      </a:r>
                      <a:br>
                        <a:rPr lang="en-US" sz="1500" b="1" spc="-65" dirty="0">
                          <a:solidFill>
                            <a:srgbClr val="52A947"/>
                          </a:solidFill>
                          <a:latin typeface="Corbel" panose="020B0503020204020204" pitchFamily="34" charset="0"/>
                          <a:cs typeface="Montserrat-ExtraBold"/>
                        </a:rPr>
                      </a:br>
                      <a:r>
                        <a:rPr lang="en-US" sz="1500" b="0" spc="-65" dirty="0">
                          <a:solidFill>
                            <a:srgbClr val="52A947"/>
                          </a:solidFill>
                          <a:latin typeface="Corbel" panose="020B0503020204020204" pitchFamily="34" charset="0"/>
                          <a:cs typeface="Montserrat-ExtraBold"/>
                        </a:rPr>
                        <a:t>Short-lasting </a:t>
                      </a:r>
                      <a:r>
                        <a:rPr lang="en-US" sz="1500" b="0" spc="-65" dirty="0" err="1">
                          <a:solidFill>
                            <a:srgbClr val="52A947"/>
                          </a:solidFill>
                          <a:latin typeface="Corbel" panose="020B0503020204020204" pitchFamily="34" charset="0"/>
                          <a:cs typeface="Montserrat-ExtraBold"/>
                        </a:rPr>
                        <a:t>mAb</a:t>
                      </a:r>
                      <a:r>
                        <a:rPr lang="en-US" sz="1500" b="0" spc="-65" dirty="0">
                          <a:solidFill>
                            <a:srgbClr val="52A947"/>
                          </a:solidFill>
                          <a:latin typeface="Corbel" panose="020B0503020204020204" pitchFamily="34" charset="0"/>
                          <a:cs typeface="Montserrat-ExtraBold"/>
                        </a:rPr>
                        <a:t> that can </a:t>
                      </a:r>
                      <a:r>
                        <a:rPr lang="en-US" sz="1500" b="0" dirty="0">
                          <a:solidFill>
                            <a:srgbClr val="52A947"/>
                          </a:solidFill>
                          <a:latin typeface="Corbel" panose="020B0503020204020204" pitchFamily="34" charset="0"/>
                          <a:cs typeface="Montserrat-SemiBold"/>
                        </a:rPr>
                        <a:t>prevent</a:t>
                      </a:r>
                      <a:r>
                        <a:rPr lang="en-US" sz="1500" b="0" spc="-35"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severe</a:t>
                      </a:r>
                      <a:r>
                        <a:rPr lang="en-US" sz="1500" b="0" spc="-35"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RSV</a:t>
                      </a:r>
                      <a:r>
                        <a:rPr lang="en-US" sz="1500" b="0" spc="-30" dirty="0">
                          <a:solidFill>
                            <a:srgbClr val="52A947"/>
                          </a:solidFill>
                          <a:latin typeface="Corbel" panose="020B0503020204020204" pitchFamily="34" charset="0"/>
                          <a:cs typeface="Montserrat-SemiBold"/>
                        </a:rPr>
                        <a:t> </a:t>
                      </a:r>
                      <a:r>
                        <a:rPr lang="en-US" sz="1500" b="0" spc="-25" dirty="0">
                          <a:solidFill>
                            <a:srgbClr val="52A947"/>
                          </a:solidFill>
                          <a:latin typeface="Corbel" panose="020B0503020204020204" pitchFamily="34" charset="0"/>
                          <a:cs typeface="Montserrat-SemiBold"/>
                        </a:rPr>
                        <a:t>in </a:t>
                      </a:r>
                      <a:r>
                        <a:rPr lang="en-US" sz="1500" b="0" dirty="0">
                          <a:solidFill>
                            <a:srgbClr val="52A947"/>
                          </a:solidFill>
                          <a:latin typeface="Corbel" panose="020B0503020204020204" pitchFamily="34" charset="0"/>
                          <a:cs typeface="Montserrat-SemiBold"/>
                        </a:rPr>
                        <a:t>high-risk</a:t>
                      </a:r>
                      <a:r>
                        <a:rPr lang="en-US" sz="1500" b="0" spc="-3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infants</a:t>
                      </a:r>
                      <a:endParaRPr lang="en-US" sz="1500" b="0" dirty="0">
                        <a:latin typeface="Corbel" panose="020B0503020204020204" pitchFamily="34" charset="0"/>
                        <a:cs typeface="Montserrat-SemiBold"/>
                      </a:endParaRPr>
                    </a:p>
                    <a:p>
                      <a:pPr marL="171450" marR="742950" algn="l">
                        <a:lnSpc>
                          <a:spcPct val="107200"/>
                        </a:lnSpc>
                        <a:spcBef>
                          <a:spcPts val="370"/>
                        </a:spcBef>
                      </a:pPr>
                      <a:r>
                        <a:rPr lang="en-US" sz="1400" dirty="0">
                          <a:solidFill>
                            <a:srgbClr val="231F20"/>
                          </a:solidFill>
                          <a:latin typeface="Corbel" panose="020B0503020204020204" pitchFamily="34" charset="0"/>
                          <a:cs typeface="Montserrat"/>
                        </a:rPr>
                        <a:t>Use</a:t>
                      </a:r>
                      <a:r>
                        <a:rPr lang="en-US" sz="1400" spc="-20"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is</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limited</a:t>
                      </a:r>
                      <a:r>
                        <a:rPr lang="en-US" sz="1400" spc="-20"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to</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high-income</a:t>
                      </a:r>
                      <a:r>
                        <a:rPr lang="en-US" sz="1400" spc="-20"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countries</a:t>
                      </a:r>
                    </a:p>
                    <a:p>
                      <a:pPr marL="171450" marR="742950" algn="l">
                        <a:lnSpc>
                          <a:spcPct val="107200"/>
                        </a:lnSpc>
                        <a:spcBef>
                          <a:spcPts val="370"/>
                        </a:spcBef>
                      </a:pPr>
                      <a:r>
                        <a:rPr lang="en-US" sz="1400" spc="-15" dirty="0">
                          <a:solidFill>
                            <a:srgbClr val="231F20"/>
                          </a:solidFill>
                          <a:latin typeface="Corbel" panose="020B0503020204020204" pitchFamily="34" charset="0"/>
                          <a:cs typeface="Montserrat"/>
                        </a:rPr>
                        <a:t>Requires up to 5 monthly doses</a:t>
                      </a:r>
                    </a:p>
                    <a:p>
                      <a:pPr marL="171450" marR="742950" algn="l">
                        <a:lnSpc>
                          <a:spcPct val="107200"/>
                        </a:lnSpc>
                        <a:spcBef>
                          <a:spcPts val="370"/>
                        </a:spcBef>
                      </a:pPr>
                      <a:r>
                        <a:rPr lang="en-US" sz="1400" spc="-15" dirty="0">
                          <a:solidFill>
                            <a:srgbClr val="231F20"/>
                          </a:solidFill>
                          <a:latin typeface="Corbel" panose="020B0503020204020204" pitchFamily="34" charset="0"/>
                          <a:cs typeface="Montserrat"/>
                        </a:rPr>
                        <a:t>E</a:t>
                      </a:r>
                      <a:r>
                        <a:rPr lang="en-US" sz="1400" spc="-10" dirty="0">
                          <a:solidFill>
                            <a:srgbClr val="231F20"/>
                          </a:solidFill>
                          <a:latin typeface="Corbel" panose="020B0503020204020204" pitchFamily="34" charset="0"/>
                          <a:cs typeface="Montserrat"/>
                        </a:rPr>
                        <a:t>xpensive/ </a:t>
                      </a:r>
                      <a:r>
                        <a:rPr lang="en-US" sz="1400" dirty="0">
                          <a:solidFill>
                            <a:srgbClr val="231F20"/>
                          </a:solidFill>
                          <a:latin typeface="Corbel" panose="020B0503020204020204" pitchFamily="34" charset="0"/>
                          <a:cs typeface="Montserrat"/>
                        </a:rPr>
                        <a:t>impractical</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for</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low-</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and</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middle-income</a:t>
                      </a:r>
                      <a:r>
                        <a:rPr lang="en-US" sz="1400" spc="-15" dirty="0">
                          <a:solidFill>
                            <a:srgbClr val="231F20"/>
                          </a:solidFill>
                          <a:latin typeface="Corbel" panose="020B0503020204020204" pitchFamily="34" charset="0"/>
                          <a:cs typeface="Montserrat"/>
                        </a:rPr>
                        <a:t> </a:t>
                      </a:r>
                      <a:r>
                        <a:rPr lang="en-US" sz="1400" spc="-10" dirty="0">
                          <a:solidFill>
                            <a:srgbClr val="231F20"/>
                          </a:solidFill>
                          <a:latin typeface="Corbel" panose="020B0503020204020204" pitchFamily="34" charset="0"/>
                          <a:cs typeface="Montserrat"/>
                        </a:rPr>
                        <a:t>markets</a:t>
                      </a:r>
                      <a:endParaRPr lang="en-US" sz="1400" dirty="0">
                        <a:latin typeface="Corbel" panose="020B0503020204020204" pitchFamily="34" charset="0"/>
                        <a:cs typeface="Montserrat"/>
                      </a:endParaRPr>
                    </a:p>
                    <a:p>
                      <a:pPr algn="l">
                        <a:lnSpc>
                          <a:spcPct val="100000"/>
                        </a:lnSpc>
                        <a:spcBef>
                          <a:spcPts val="10"/>
                        </a:spcBef>
                      </a:pPr>
                      <a:endParaRPr lang="en-US" sz="1800" dirty="0">
                        <a:latin typeface="Corbel" panose="020B0503020204020204" pitchFamily="34" charset="0"/>
                        <a:cs typeface="Times New Roman"/>
                      </a:endParaRPr>
                    </a:p>
                    <a:p>
                      <a:pPr marL="171450" marR="499109" algn="l" defTabSz="957263">
                        <a:lnSpc>
                          <a:spcPct val="111100"/>
                        </a:lnSpc>
                      </a:pPr>
                      <a:r>
                        <a:rPr lang="en-US" sz="1500" b="1" dirty="0">
                          <a:solidFill>
                            <a:srgbClr val="52A947"/>
                          </a:solidFill>
                          <a:latin typeface="Corbel" panose="020B0503020204020204" pitchFamily="34" charset="0"/>
                          <a:cs typeface="Montserrat-SemiBold"/>
                        </a:rPr>
                        <a:t>NIRSEVIMAB &amp; CLESROVIMAB </a:t>
                      </a:r>
                      <a:r>
                        <a:rPr lang="en-US" sz="1500" b="0" dirty="0">
                          <a:solidFill>
                            <a:srgbClr val="52A947"/>
                          </a:solidFill>
                          <a:latin typeface="Corbel" panose="020B0503020204020204" pitchFamily="34" charset="0"/>
                          <a:cs typeface="Montserrat-SemiBold"/>
                        </a:rPr>
                        <a:t>(NEW)</a:t>
                      </a:r>
                      <a:br>
                        <a:rPr lang="en-US" sz="1500" b="1" dirty="0">
                          <a:solidFill>
                            <a:srgbClr val="52A947"/>
                          </a:solidFill>
                          <a:latin typeface="Corbel" panose="020B0503020204020204" pitchFamily="34" charset="0"/>
                          <a:cs typeface="Montserrat-SemiBold"/>
                        </a:rPr>
                      </a:br>
                      <a:r>
                        <a:rPr lang="en-US" sz="1500" b="1" dirty="0">
                          <a:solidFill>
                            <a:srgbClr val="52A947"/>
                          </a:solidFill>
                          <a:latin typeface="Corbel" panose="020B0503020204020204" pitchFamily="34" charset="0"/>
                          <a:cs typeface="Montserrat-SemiBold"/>
                        </a:rPr>
                        <a:t>Long-acting</a:t>
                      </a:r>
                      <a:r>
                        <a:rPr lang="en-US" sz="1500" b="1" spc="-10" dirty="0">
                          <a:solidFill>
                            <a:srgbClr val="52A947"/>
                          </a:solidFill>
                          <a:latin typeface="Corbel" panose="020B0503020204020204" pitchFamily="34" charset="0"/>
                          <a:cs typeface="Montserrat-SemiBold"/>
                        </a:rPr>
                        <a:t> </a:t>
                      </a:r>
                      <a:r>
                        <a:rPr lang="en-US" sz="1500" b="0" dirty="0" err="1">
                          <a:solidFill>
                            <a:srgbClr val="52A947"/>
                          </a:solidFill>
                          <a:latin typeface="Corbel" panose="020B0503020204020204" pitchFamily="34" charset="0"/>
                          <a:cs typeface="Montserrat-SemiBold"/>
                        </a:rPr>
                        <a:t>mAb</a:t>
                      </a:r>
                      <a:r>
                        <a:rPr lang="en-US" sz="1500" b="0" spc="-1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given</a:t>
                      </a:r>
                      <a:r>
                        <a:rPr lang="en-US" sz="1500" b="0" spc="-1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soon after</a:t>
                      </a:r>
                      <a:r>
                        <a:rPr lang="en-US" sz="1500" b="0" spc="-1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birth</a:t>
                      </a:r>
                      <a:r>
                        <a:rPr lang="en-US" sz="1500" b="0" spc="-5" dirty="0">
                          <a:solidFill>
                            <a:srgbClr val="52A947"/>
                          </a:solidFill>
                          <a:latin typeface="Corbel" panose="020B0503020204020204" pitchFamily="34" charset="0"/>
                          <a:cs typeface="Montserrat-SemiBold"/>
                        </a:rPr>
                        <a:t> </a:t>
                      </a:r>
                      <a:r>
                        <a:rPr lang="en-US" sz="1500" b="0" spc="-25" dirty="0">
                          <a:solidFill>
                            <a:srgbClr val="52A947"/>
                          </a:solidFill>
                          <a:latin typeface="Corbel" panose="020B0503020204020204" pitchFamily="34" charset="0"/>
                          <a:cs typeface="Montserrat-SemiBold"/>
                        </a:rPr>
                        <a:t>or before/during first RSV season </a:t>
                      </a:r>
                      <a:br>
                        <a:rPr lang="en-US" sz="1500" b="0" spc="-25" dirty="0">
                          <a:solidFill>
                            <a:srgbClr val="52A947"/>
                          </a:solidFill>
                          <a:latin typeface="Corbel" panose="020B0503020204020204" pitchFamily="34" charset="0"/>
                          <a:cs typeface="Montserrat-SemiBold"/>
                        </a:rPr>
                      </a:br>
                      <a:r>
                        <a:rPr lang="en-US" sz="1500" b="0" spc="-40" dirty="0">
                          <a:solidFill>
                            <a:srgbClr val="52A947"/>
                          </a:solidFill>
                          <a:latin typeface="Corbel" panose="020B0503020204020204" pitchFamily="34" charset="0"/>
                          <a:cs typeface="Montserrat-SemiBold"/>
                        </a:rPr>
                        <a:t>(</a:t>
                      </a:r>
                      <a:r>
                        <a:rPr lang="en-US" sz="1500" b="0" dirty="0">
                          <a:solidFill>
                            <a:srgbClr val="52A947"/>
                          </a:solidFill>
                          <a:latin typeface="Corbel" panose="020B0503020204020204" pitchFamily="34" charset="0"/>
                          <a:cs typeface="Montserrat-SemiBold"/>
                        </a:rPr>
                        <a:t>WHO recommended)</a:t>
                      </a:r>
                      <a:endParaRPr lang="en-US" sz="1500" b="0" spc="-20" dirty="0">
                        <a:solidFill>
                          <a:srgbClr val="52A947"/>
                        </a:solidFill>
                        <a:latin typeface="Corbel" panose="020B0503020204020204" pitchFamily="34" charset="0"/>
                        <a:cs typeface="Montserrat-SemiBold"/>
                      </a:endParaRPr>
                    </a:p>
                    <a:p>
                      <a:pPr marL="171450" marR="499109" lvl="0" indent="0" algn="l" defTabSz="914400" rtl="0" eaLnBrk="1" fontAlgn="auto" latinLnBrk="0" hangingPunct="1">
                        <a:lnSpc>
                          <a:spcPct val="111100"/>
                        </a:lnSpc>
                        <a:spcBef>
                          <a:spcPts val="0"/>
                        </a:spcBef>
                        <a:spcAft>
                          <a:spcPts val="0"/>
                        </a:spcAft>
                        <a:buClrTx/>
                        <a:buSzTx/>
                        <a:buFontTx/>
                        <a:buNone/>
                        <a:tabLst/>
                        <a:defRPr/>
                      </a:pPr>
                      <a:r>
                        <a:rPr lang="en-US" sz="1400" spc="-65" dirty="0">
                          <a:solidFill>
                            <a:srgbClr val="231F20"/>
                          </a:solidFill>
                          <a:latin typeface="Corbel" panose="020B0503020204020204" pitchFamily="34" charset="0"/>
                          <a:cs typeface="Montserrat"/>
                        </a:rPr>
                        <a:t>Price</a:t>
                      </a:r>
                      <a:r>
                        <a:rPr lang="en-US" sz="1400" spc="-95" dirty="0">
                          <a:solidFill>
                            <a:srgbClr val="231F20"/>
                          </a:solidFill>
                          <a:latin typeface="Corbel" panose="020B0503020204020204" pitchFamily="34" charset="0"/>
                          <a:cs typeface="Montserrat"/>
                        </a:rPr>
                        <a:t> </a:t>
                      </a:r>
                      <a:r>
                        <a:rPr lang="en-US" sz="1400" spc="-45" dirty="0">
                          <a:solidFill>
                            <a:srgbClr val="231F20"/>
                          </a:solidFill>
                          <a:latin typeface="Corbel" panose="020B0503020204020204" pitchFamily="34" charset="0"/>
                          <a:cs typeface="Montserrat"/>
                        </a:rPr>
                        <a:t>and</a:t>
                      </a:r>
                      <a:r>
                        <a:rPr lang="en-US" sz="1400" spc="-90" dirty="0">
                          <a:solidFill>
                            <a:srgbClr val="231F20"/>
                          </a:solidFill>
                          <a:latin typeface="Corbel" panose="020B0503020204020204" pitchFamily="34" charset="0"/>
                          <a:cs typeface="Montserrat"/>
                        </a:rPr>
                        <a:t> </a:t>
                      </a:r>
                      <a:r>
                        <a:rPr lang="en-US" sz="1400" spc="-50" dirty="0">
                          <a:solidFill>
                            <a:srgbClr val="231F20"/>
                          </a:solidFill>
                          <a:latin typeface="Corbel" panose="020B0503020204020204" pitchFamily="34" charset="0"/>
                          <a:cs typeface="Montserrat"/>
                        </a:rPr>
                        <a:t>supply</a:t>
                      </a:r>
                      <a:r>
                        <a:rPr lang="en-US" sz="1400" spc="-90" dirty="0">
                          <a:solidFill>
                            <a:srgbClr val="231F20"/>
                          </a:solidFill>
                          <a:latin typeface="Corbel" panose="020B0503020204020204" pitchFamily="34" charset="0"/>
                          <a:cs typeface="Montserrat"/>
                        </a:rPr>
                        <a:t> </a:t>
                      </a:r>
                      <a:r>
                        <a:rPr lang="en-US" sz="1400" spc="-45" dirty="0">
                          <a:solidFill>
                            <a:srgbClr val="231F20"/>
                          </a:solidFill>
                          <a:latin typeface="Corbel" panose="020B0503020204020204" pitchFamily="34" charset="0"/>
                          <a:cs typeface="Montserrat"/>
                        </a:rPr>
                        <a:t>may</a:t>
                      </a:r>
                      <a:r>
                        <a:rPr lang="en-US" sz="1400" spc="-90" dirty="0">
                          <a:solidFill>
                            <a:srgbClr val="231F20"/>
                          </a:solidFill>
                          <a:latin typeface="Corbel" panose="020B0503020204020204" pitchFamily="34" charset="0"/>
                          <a:cs typeface="Montserrat"/>
                        </a:rPr>
                        <a:t> </a:t>
                      </a:r>
                      <a:r>
                        <a:rPr lang="en-US" sz="1400" spc="-30" dirty="0">
                          <a:solidFill>
                            <a:srgbClr val="231F20"/>
                          </a:solidFill>
                          <a:latin typeface="Corbel" panose="020B0503020204020204" pitchFamily="34" charset="0"/>
                          <a:cs typeface="Montserrat"/>
                        </a:rPr>
                        <a:t>be</a:t>
                      </a:r>
                      <a:r>
                        <a:rPr lang="en-US" sz="1400" spc="-9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early</a:t>
                      </a:r>
                      <a:r>
                        <a:rPr lang="en-US" sz="1400" spc="-90" dirty="0">
                          <a:solidFill>
                            <a:srgbClr val="231F20"/>
                          </a:solidFill>
                          <a:latin typeface="Corbel" panose="020B0503020204020204" pitchFamily="34" charset="0"/>
                          <a:cs typeface="Montserrat"/>
                        </a:rPr>
                        <a:t> </a:t>
                      </a:r>
                      <a:r>
                        <a:rPr lang="en-US" sz="1400" spc="-65" dirty="0">
                          <a:solidFill>
                            <a:srgbClr val="231F20"/>
                          </a:solidFill>
                          <a:latin typeface="Corbel" panose="020B0503020204020204" pitchFamily="34" charset="0"/>
                          <a:cs typeface="Montserrat"/>
                        </a:rPr>
                        <a:t>barriers</a:t>
                      </a:r>
                      <a:r>
                        <a:rPr lang="en-US" sz="1400" spc="-90" dirty="0">
                          <a:solidFill>
                            <a:srgbClr val="231F20"/>
                          </a:solidFill>
                          <a:latin typeface="Corbel" panose="020B0503020204020204" pitchFamily="34" charset="0"/>
                          <a:cs typeface="Montserrat"/>
                        </a:rPr>
                        <a:t> </a:t>
                      </a:r>
                      <a:r>
                        <a:rPr lang="en-US" sz="1400" spc="-50" dirty="0">
                          <a:solidFill>
                            <a:srgbClr val="231F20"/>
                          </a:solidFill>
                          <a:latin typeface="Corbel" panose="020B0503020204020204" pitchFamily="34" charset="0"/>
                          <a:cs typeface="Montserrat"/>
                        </a:rPr>
                        <a:t>to global</a:t>
                      </a:r>
                      <a:r>
                        <a:rPr lang="en-US" sz="1400" spc="-90"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access,</a:t>
                      </a:r>
                      <a:r>
                        <a:rPr lang="en-US" sz="1400" spc="-90" dirty="0">
                          <a:solidFill>
                            <a:srgbClr val="231F20"/>
                          </a:solidFill>
                          <a:latin typeface="Corbel" panose="020B0503020204020204" pitchFamily="34" charset="0"/>
                          <a:cs typeface="Montserrat"/>
                        </a:rPr>
                        <a:t> </a:t>
                      </a:r>
                      <a:r>
                        <a:rPr lang="en-US" sz="1400" spc="-50" dirty="0">
                          <a:solidFill>
                            <a:srgbClr val="231F20"/>
                          </a:solidFill>
                          <a:latin typeface="Corbel" panose="020B0503020204020204" pitchFamily="34" charset="0"/>
                          <a:cs typeface="Montserrat"/>
                        </a:rPr>
                        <a:t>requiring </a:t>
                      </a:r>
                      <a:r>
                        <a:rPr lang="en-US" sz="1400" spc="-65" dirty="0">
                          <a:solidFill>
                            <a:srgbClr val="231F20"/>
                          </a:solidFill>
                          <a:latin typeface="Corbel" panose="020B0503020204020204" pitchFamily="34" charset="0"/>
                          <a:cs typeface="Montserrat"/>
                        </a:rPr>
                        <a:t>market</a:t>
                      </a:r>
                      <a:r>
                        <a:rPr lang="en-US" sz="1400" spc="-8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shaping</a:t>
                      </a:r>
                      <a:r>
                        <a:rPr lang="en-US" sz="1400" spc="-70" dirty="0">
                          <a:solidFill>
                            <a:srgbClr val="231F20"/>
                          </a:solidFill>
                          <a:latin typeface="Corbel" panose="020B0503020204020204" pitchFamily="34" charset="0"/>
                          <a:cs typeface="Montserrat"/>
                        </a:rPr>
                        <a:t> </a:t>
                      </a:r>
                      <a:r>
                        <a:rPr lang="en-US" sz="1400" spc="-50" dirty="0">
                          <a:solidFill>
                            <a:srgbClr val="231F20"/>
                          </a:solidFill>
                          <a:latin typeface="Corbel" panose="020B0503020204020204" pitchFamily="34" charset="0"/>
                          <a:cs typeface="Montserrat"/>
                        </a:rPr>
                        <a:t>to</a:t>
                      </a:r>
                      <a:r>
                        <a:rPr lang="en-US" sz="1400" spc="-70" dirty="0">
                          <a:solidFill>
                            <a:srgbClr val="231F20"/>
                          </a:solidFill>
                          <a:latin typeface="Corbel" panose="020B0503020204020204" pitchFamily="34" charset="0"/>
                          <a:cs typeface="Montserrat"/>
                        </a:rPr>
                        <a:t> </a:t>
                      </a:r>
                      <a:r>
                        <a:rPr lang="en-US" sz="1400" spc="-10" dirty="0">
                          <a:solidFill>
                            <a:srgbClr val="231F20"/>
                          </a:solidFill>
                          <a:latin typeface="Corbel" panose="020B0503020204020204" pitchFamily="34" charset="0"/>
                          <a:cs typeface="Montserrat"/>
                        </a:rPr>
                        <a:t>overcome</a:t>
                      </a:r>
                      <a:endParaRPr sz="1500" b="0" dirty="0">
                        <a:latin typeface="Corbel" panose="020B0503020204020204" pitchFamily="34" charset="0"/>
                        <a:cs typeface="Montserrat-SemiBold"/>
                      </a:endParaRPr>
                    </a:p>
                  </a:txBody>
                  <a:tcPr marL="0" marR="0" marT="127000"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1"/>
                  </a:ext>
                </a:extLst>
              </a:tr>
            </a:tbl>
          </a:graphicData>
        </a:graphic>
      </p:graphicFrame>
      <p:sp>
        <p:nvSpPr>
          <p:cNvPr id="2" name="object 2"/>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672672"/>
                </a:solidFill>
              </a:rPr>
              <a:t>Current</a:t>
            </a:r>
            <a:r>
              <a:rPr spc="-50" dirty="0">
                <a:solidFill>
                  <a:srgbClr val="672672"/>
                </a:solidFill>
              </a:rPr>
              <a:t> </a:t>
            </a:r>
            <a:r>
              <a:rPr dirty="0">
                <a:solidFill>
                  <a:srgbClr val="672672"/>
                </a:solidFill>
              </a:rPr>
              <a:t>treatment</a:t>
            </a:r>
            <a:r>
              <a:rPr spc="-50" dirty="0">
                <a:solidFill>
                  <a:srgbClr val="672672"/>
                </a:solidFill>
              </a:rPr>
              <a:t> </a:t>
            </a:r>
            <a:r>
              <a:rPr dirty="0">
                <a:solidFill>
                  <a:srgbClr val="672672"/>
                </a:solidFill>
              </a:rPr>
              <a:t>and</a:t>
            </a:r>
            <a:r>
              <a:rPr spc="-50" dirty="0">
                <a:solidFill>
                  <a:srgbClr val="672672"/>
                </a:solidFill>
              </a:rPr>
              <a:t> </a:t>
            </a:r>
            <a:r>
              <a:rPr spc="-8" dirty="0">
                <a:solidFill>
                  <a:srgbClr val="672672"/>
                </a:solidFill>
              </a:rPr>
              <a:t>prevention</a:t>
            </a:r>
            <a:r>
              <a:rPr lang="en-US" spc="-8" dirty="0">
                <a:solidFill>
                  <a:srgbClr val="672672"/>
                </a:solidFill>
              </a:rPr>
              <a:t> for young infants</a:t>
            </a:r>
            <a:endParaRPr spc="-8" dirty="0">
              <a:solidFill>
                <a:srgbClr val="672672"/>
              </a:solidFill>
            </a:endParaRPr>
          </a:p>
        </p:txBody>
      </p:sp>
      <p:grpSp>
        <p:nvGrpSpPr>
          <p:cNvPr id="7" name="object 7"/>
          <p:cNvGrpSpPr/>
          <p:nvPr/>
        </p:nvGrpSpPr>
        <p:grpSpPr>
          <a:xfrm>
            <a:off x="2990523" y="1408050"/>
            <a:ext cx="180446" cy="197908"/>
            <a:chOff x="3588627" y="1689660"/>
            <a:chExt cx="216535" cy="237490"/>
          </a:xfrm>
        </p:grpSpPr>
        <p:pic>
          <p:nvPicPr>
            <p:cNvPr id="8" name="object 8"/>
            <p:cNvPicPr/>
            <p:nvPr/>
          </p:nvPicPr>
          <p:blipFill>
            <a:blip r:embed="rId3" cstate="print"/>
            <a:stretch>
              <a:fillRect/>
            </a:stretch>
          </p:blipFill>
          <p:spPr>
            <a:xfrm>
              <a:off x="3588627" y="1689660"/>
              <a:ext cx="118211" cy="182575"/>
            </a:xfrm>
            <a:prstGeom prst="rect">
              <a:avLst/>
            </a:prstGeom>
          </p:spPr>
        </p:pic>
        <p:pic>
          <p:nvPicPr>
            <p:cNvPr id="9" name="object 9"/>
            <p:cNvPicPr/>
            <p:nvPr/>
          </p:nvPicPr>
          <p:blipFill>
            <a:blip r:embed="rId4" cstate="print"/>
            <a:stretch>
              <a:fillRect/>
            </a:stretch>
          </p:blipFill>
          <p:spPr>
            <a:xfrm>
              <a:off x="3727247" y="1797560"/>
              <a:ext cx="77901" cy="129500"/>
            </a:xfrm>
            <a:prstGeom prst="rect">
              <a:avLst/>
            </a:prstGeom>
          </p:spPr>
        </p:pic>
      </p:grpSp>
      <p:sp>
        <p:nvSpPr>
          <p:cNvPr id="10" name="object 10"/>
          <p:cNvSpPr/>
          <p:nvPr/>
        </p:nvSpPr>
        <p:spPr>
          <a:xfrm>
            <a:off x="2874202" y="1297077"/>
            <a:ext cx="413278" cy="419629"/>
          </a:xfrm>
          <a:custGeom>
            <a:avLst/>
            <a:gdLst/>
            <a:ahLst/>
            <a:cxnLst/>
            <a:rect l="l" t="t" r="r" b="b"/>
            <a:pathLst>
              <a:path w="495935" h="503555">
                <a:moveTo>
                  <a:pt x="143629" y="39293"/>
                </a:moveTo>
                <a:lnTo>
                  <a:pt x="103547" y="60363"/>
                </a:lnTo>
                <a:lnTo>
                  <a:pt x="56903" y="101949"/>
                </a:lnTo>
                <a:lnTo>
                  <a:pt x="23156" y="154927"/>
                </a:lnTo>
                <a:lnTo>
                  <a:pt x="6555" y="202245"/>
                </a:lnTo>
                <a:lnTo>
                  <a:pt x="0" y="251979"/>
                </a:lnTo>
                <a:lnTo>
                  <a:pt x="3552" y="302015"/>
                </a:lnTo>
                <a:lnTo>
                  <a:pt x="17276" y="350240"/>
                </a:lnTo>
              </a:path>
              <a:path w="495935" h="503555">
                <a:moveTo>
                  <a:pt x="170502" y="0"/>
                </a:moveTo>
                <a:lnTo>
                  <a:pt x="208513" y="17475"/>
                </a:lnTo>
                <a:lnTo>
                  <a:pt x="191038" y="55486"/>
                </a:lnTo>
              </a:path>
              <a:path w="495935" h="503555">
                <a:moveTo>
                  <a:pt x="52023" y="453809"/>
                </a:moveTo>
                <a:lnTo>
                  <a:pt x="46994" y="412280"/>
                </a:lnTo>
                <a:lnTo>
                  <a:pt x="88523" y="407250"/>
                </a:lnTo>
              </a:path>
              <a:path w="495935" h="503555">
                <a:moveTo>
                  <a:pt x="495812" y="337108"/>
                </a:moveTo>
                <a:lnTo>
                  <a:pt x="458030" y="355066"/>
                </a:lnTo>
                <a:lnTo>
                  <a:pt x="440059" y="317284"/>
                </a:lnTo>
              </a:path>
              <a:path w="495935" h="503555">
                <a:moveTo>
                  <a:pt x="99572" y="456552"/>
                </a:moveTo>
                <a:lnTo>
                  <a:pt x="137609" y="480568"/>
                </a:lnTo>
                <a:lnTo>
                  <a:pt x="196948" y="500167"/>
                </a:lnTo>
                <a:lnTo>
                  <a:pt x="228250" y="503513"/>
                </a:lnTo>
                <a:lnTo>
                  <a:pt x="259707" y="502907"/>
                </a:lnTo>
                <a:lnTo>
                  <a:pt x="308978" y="493620"/>
                </a:lnTo>
                <a:lnTo>
                  <a:pt x="355326" y="474429"/>
                </a:lnTo>
                <a:lnTo>
                  <a:pt x="396886" y="446334"/>
                </a:lnTo>
                <a:lnTo>
                  <a:pt x="431792" y="410337"/>
                </a:lnTo>
              </a:path>
              <a:path w="495935" h="503555">
                <a:moveTo>
                  <a:pt x="481715" y="295884"/>
                </a:moveTo>
                <a:lnTo>
                  <a:pt x="482962" y="283405"/>
                </a:lnTo>
                <a:lnTo>
                  <a:pt x="484071" y="270155"/>
                </a:lnTo>
                <a:lnTo>
                  <a:pt x="484694" y="256042"/>
                </a:lnTo>
                <a:lnTo>
                  <a:pt x="484484" y="240969"/>
                </a:lnTo>
                <a:lnTo>
                  <a:pt x="471789" y="179773"/>
                </a:lnTo>
                <a:lnTo>
                  <a:pt x="442777" y="124053"/>
                </a:lnTo>
                <a:lnTo>
                  <a:pt x="410102" y="86022"/>
                </a:lnTo>
                <a:lnTo>
                  <a:pt x="370311" y="55479"/>
                </a:lnTo>
                <a:lnTo>
                  <a:pt x="325205" y="33538"/>
                </a:lnTo>
                <a:lnTo>
                  <a:pt x="276585" y="21310"/>
                </a:lnTo>
              </a:path>
            </a:pathLst>
          </a:custGeom>
          <a:ln w="20040">
            <a:solidFill>
              <a:srgbClr val="0093D5"/>
            </a:solidFill>
          </a:ln>
        </p:spPr>
        <p:txBody>
          <a:bodyPr wrap="square" lIns="0" tIns="0" rIns="0" bIns="0" rtlCol="0"/>
          <a:lstStyle/>
          <a:p>
            <a:endParaRPr sz="1500"/>
          </a:p>
        </p:txBody>
      </p:sp>
      <p:sp>
        <p:nvSpPr>
          <p:cNvPr id="11" name="object 11"/>
          <p:cNvSpPr/>
          <p:nvPr/>
        </p:nvSpPr>
        <p:spPr>
          <a:xfrm>
            <a:off x="2186294" y="1801525"/>
            <a:ext cx="576263" cy="0"/>
          </a:xfrm>
          <a:custGeom>
            <a:avLst/>
            <a:gdLst/>
            <a:ahLst/>
            <a:cxnLst/>
            <a:rect l="l" t="t" r="r" b="b"/>
            <a:pathLst>
              <a:path w="691514">
                <a:moveTo>
                  <a:pt x="0" y="0"/>
                </a:moveTo>
                <a:lnTo>
                  <a:pt x="691502" y="0"/>
                </a:lnTo>
              </a:path>
            </a:pathLst>
          </a:custGeom>
          <a:ln w="20040">
            <a:solidFill>
              <a:srgbClr val="314FA1"/>
            </a:solidFill>
          </a:ln>
        </p:spPr>
        <p:txBody>
          <a:bodyPr wrap="square" lIns="0" tIns="0" rIns="0" bIns="0" rtlCol="0"/>
          <a:lstStyle/>
          <a:p>
            <a:endParaRPr sz="1500"/>
          </a:p>
        </p:txBody>
      </p:sp>
      <p:grpSp>
        <p:nvGrpSpPr>
          <p:cNvPr id="12" name="object 12"/>
          <p:cNvGrpSpPr/>
          <p:nvPr/>
        </p:nvGrpSpPr>
        <p:grpSpPr>
          <a:xfrm>
            <a:off x="2106739" y="1185771"/>
            <a:ext cx="700088" cy="559858"/>
            <a:chOff x="2528086" y="1422925"/>
            <a:chExt cx="840105" cy="671830"/>
          </a:xfrm>
        </p:grpSpPr>
        <p:sp>
          <p:nvSpPr>
            <p:cNvPr id="13" name="object 13"/>
            <p:cNvSpPr/>
            <p:nvPr/>
          </p:nvSpPr>
          <p:spPr>
            <a:xfrm>
              <a:off x="2730529" y="1432946"/>
              <a:ext cx="446405" cy="652145"/>
            </a:xfrm>
            <a:custGeom>
              <a:avLst/>
              <a:gdLst/>
              <a:ahLst/>
              <a:cxnLst/>
              <a:rect l="l" t="t" r="r" b="b"/>
              <a:pathLst>
                <a:path w="446405" h="652144">
                  <a:moveTo>
                    <a:pt x="446316" y="428536"/>
                  </a:moveTo>
                  <a:lnTo>
                    <a:pt x="411448" y="309579"/>
                  </a:lnTo>
                  <a:lnTo>
                    <a:pt x="334740" y="168047"/>
                  </a:lnTo>
                  <a:lnTo>
                    <a:pt x="258031" y="49626"/>
                  </a:lnTo>
                  <a:lnTo>
                    <a:pt x="223164" y="0"/>
                  </a:lnTo>
                  <a:lnTo>
                    <a:pt x="94147" y="178417"/>
                  </a:lnTo>
                  <a:lnTo>
                    <a:pt x="27895" y="282528"/>
                  </a:lnTo>
                  <a:lnTo>
                    <a:pt x="3486" y="352510"/>
                  </a:lnTo>
                  <a:lnTo>
                    <a:pt x="0" y="428536"/>
                  </a:lnTo>
                  <a:lnTo>
                    <a:pt x="4533" y="473512"/>
                  </a:lnTo>
                  <a:lnTo>
                    <a:pt x="17536" y="515403"/>
                  </a:lnTo>
                  <a:lnTo>
                    <a:pt x="38112" y="553310"/>
                  </a:lnTo>
                  <a:lnTo>
                    <a:pt x="65362" y="586338"/>
                  </a:lnTo>
                  <a:lnTo>
                    <a:pt x="98389" y="613588"/>
                  </a:lnTo>
                  <a:lnTo>
                    <a:pt x="136297" y="634163"/>
                  </a:lnTo>
                  <a:lnTo>
                    <a:pt x="178188" y="647166"/>
                  </a:lnTo>
                  <a:lnTo>
                    <a:pt x="223164" y="651700"/>
                  </a:lnTo>
                  <a:lnTo>
                    <a:pt x="268136" y="647166"/>
                  </a:lnTo>
                  <a:lnTo>
                    <a:pt x="310024" y="634163"/>
                  </a:lnTo>
                  <a:lnTo>
                    <a:pt x="347929" y="613588"/>
                  </a:lnTo>
                  <a:lnTo>
                    <a:pt x="380955" y="586338"/>
                  </a:lnTo>
                  <a:lnTo>
                    <a:pt x="408204" y="553310"/>
                  </a:lnTo>
                  <a:lnTo>
                    <a:pt x="428779" y="515403"/>
                  </a:lnTo>
                  <a:lnTo>
                    <a:pt x="441782" y="473512"/>
                  </a:lnTo>
                  <a:lnTo>
                    <a:pt x="446316" y="428536"/>
                  </a:lnTo>
                  <a:close/>
                </a:path>
              </a:pathLst>
            </a:custGeom>
            <a:ln w="20040">
              <a:solidFill>
                <a:srgbClr val="344054"/>
              </a:solidFill>
            </a:ln>
          </p:spPr>
          <p:txBody>
            <a:bodyPr wrap="square" lIns="0" tIns="0" rIns="0" bIns="0" rtlCol="0"/>
            <a:lstStyle/>
            <a:p>
              <a:endParaRPr sz="1500"/>
            </a:p>
          </p:txBody>
        </p:sp>
        <p:sp>
          <p:nvSpPr>
            <p:cNvPr id="14" name="object 14"/>
            <p:cNvSpPr/>
            <p:nvPr/>
          </p:nvSpPr>
          <p:spPr>
            <a:xfrm>
              <a:off x="2528086" y="1432952"/>
              <a:ext cx="840105" cy="629285"/>
            </a:xfrm>
            <a:custGeom>
              <a:avLst/>
              <a:gdLst/>
              <a:ahLst/>
              <a:cxnLst/>
              <a:rect l="l" t="t" r="r" b="b"/>
              <a:pathLst>
                <a:path w="840104" h="629285">
                  <a:moveTo>
                    <a:pt x="0" y="629208"/>
                  </a:moveTo>
                  <a:lnTo>
                    <a:pt x="200583" y="629208"/>
                  </a:lnTo>
                </a:path>
                <a:path w="840104" h="629285">
                  <a:moveTo>
                    <a:pt x="594436" y="115138"/>
                  </a:moveTo>
                  <a:lnTo>
                    <a:pt x="721156" y="115138"/>
                  </a:lnTo>
                </a:path>
                <a:path w="840104" h="629285">
                  <a:moveTo>
                    <a:pt x="546595" y="0"/>
                  </a:moveTo>
                  <a:lnTo>
                    <a:pt x="839558" y="0"/>
                  </a:lnTo>
                </a:path>
              </a:pathLst>
            </a:custGeom>
            <a:ln w="20040">
              <a:solidFill>
                <a:srgbClr val="314FA1"/>
              </a:solidFill>
            </a:ln>
          </p:spPr>
          <p:txBody>
            <a:bodyPr wrap="square" lIns="0" tIns="0" rIns="0" bIns="0" rtlCol="0"/>
            <a:lstStyle/>
            <a:p>
              <a:endParaRPr sz="1500"/>
            </a:p>
          </p:txBody>
        </p:sp>
        <p:sp>
          <p:nvSpPr>
            <p:cNvPr id="15" name="object 15"/>
            <p:cNvSpPr/>
            <p:nvPr/>
          </p:nvSpPr>
          <p:spPr>
            <a:xfrm>
              <a:off x="2789641" y="1722443"/>
              <a:ext cx="347345" cy="322580"/>
            </a:xfrm>
            <a:custGeom>
              <a:avLst/>
              <a:gdLst/>
              <a:ahLst/>
              <a:cxnLst/>
              <a:rect l="l" t="t" r="r" b="b"/>
              <a:pathLst>
                <a:path w="347344" h="322580">
                  <a:moveTo>
                    <a:pt x="297980" y="0"/>
                  </a:moveTo>
                  <a:lnTo>
                    <a:pt x="274578" y="64692"/>
                  </a:lnTo>
                  <a:lnTo>
                    <a:pt x="238556" y="122897"/>
                  </a:lnTo>
                  <a:lnTo>
                    <a:pt x="199659" y="161952"/>
                  </a:lnTo>
                  <a:lnTo>
                    <a:pt x="153528" y="192173"/>
                  </a:lnTo>
                  <a:lnTo>
                    <a:pt x="102252" y="212473"/>
                  </a:lnTo>
                  <a:lnTo>
                    <a:pt x="47917" y="221767"/>
                  </a:lnTo>
                  <a:lnTo>
                    <a:pt x="35918" y="222219"/>
                  </a:lnTo>
                  <a:lnTo>
                    <a:pt x="23920" y="222088"/>
                  </a:lnTo>
                  <a:lnTo>
                    <a:pt x="11941" y="221399"/>
                  </a:lnTo>
                  <a:lnTo>
                    <a:pt x="0" y="220179"/>
                  </a:lnTo>
                  <a:lnTo>
                    <a:pt x="28177" y="261561"/>
                  </a:lnTo>
                  <a:lnTo>
                    <a:pt x="66330" y="293771"/>
                  </a:lnTo>
                  <a:lnTo>
                    <a:pt x="112330" y="314668"/>
                  </a:lnTo>
                  <a:lnTo>
                    <a:pt x="164045" y="322110"/>
                  </a:lnTo>
                  <a:lnTo>
                    <a:pt x="212655" y="315559"/>
                  </a:lnTo>
                  <a:lnTo>
                    <a:pt x="256370" y="297078"/>
                  </a:lnTo>
                  <a:lnTo>
                    <a:pt x="293433" y="268427"/>
                  </a:lnTo>
                  <a:lnTo>
                    <a:pt x="322084" y="231364"/>
                  </a:lnTo>
                  <a:lnTo>
                    <a:pt x="340565" y="187648"/>
                  </a:lnTo>
                  <a:lnTo>
                    <a:pt x="347116" y="139039"/>
                  </a:lnTo>
                  <a:lnTo>
                    <a:pt x="343548" y="112224"/>
                  </a:lnTo>
                  <a:lnTo>
                    <a:pt x="333506" y="79282"/>
                  </a:lnTo>
                  <a:lnTo>
                    <a:pt x="317985" y="41459"/>
                  </a:lnTo>
                  <a:lnTo>
                    <a:pt x="297980" y="0"/>
                  </a:lnTo>
                  <a:close/>
                </a:path>
              </a:pathLst>
            </a:custGeom>
            <a:solidFill>
              <a:srgbClr val="0093D5"/>
            </a:solidFill>
          </p:spPr>
          <p:txBody>
            <a:bodyPr wrap="square" lIns="0" tIns="0" rIns="0" bIns="0" rtlCol="0"/>
            <a:lstStyle/>
            <a:p>
              <a:endParaRPr sz="1500"/>
            </a:p>
          </p:txBody>
        </p:sp>
      </p:grpSp>
      <p:grpSp>
        <p:nvGrpSpPr>
          <p:cNvPr id="16" name="object 16"/>
          <p:cNvGrpSpPr/>
          <p:nvPr/>
        </p:nvGrpSpPr>
        <p:grpSpPr>
          <a:xfrm>
            <a:off x="9620189" y="1563005"/>
            <a:ext cx="875242" cy="201613"/>
            <a:chOff x="7485223" y="1891389"/>
            <a:chExt cx="1050290" cy="241935"/>
          </a:xfrm>
        </p:grpSpPr>
        <p:sp>
          <p:nvSpPr>
            <p:cNvPr id="17" name="object 17"/>
            <p:cNvSpPr/>
            <p:nvPr/>
          </p:nvSpPr>
          <p:spPr>
            <a:xfrm>
              <a:off x="7745831" y="1953475"/>
              <a:ext cx="532130" cy="117475"/>
            </a:xfrm>
            <a:custGeom>
              <a:avLst/>
              <a:gdLst/>
              <a:ahLst/>
              <a:cxnLst/>
              <a:rect l="l" t="t" r="r" b="b"/>
              <a:pathLst>
                <a:path w="532129" h="117475">
                  <a:moveTo>
                    <a:pt x="531901" y="0"/>
                  </a:moveTo>
                  <a:lnTo>
                    <a:pt x="0" y="0"/>
                  </a:lnTo>
                  <a:lnTo>
                    <a:pt x="0" y="117411"/>
                  </a:lnTo>
                  <a:lnTo>
                    <a:pt x="531901" y="117411"/>
                  </a:lnTo>
                  <a:lnTo>
                    <a:pt x="531901" y="0"/>
                  </a:lnTo>
                  <a:close/>
                </a:path>
              </a:pathLst>
            </a:custGeom>
            <a:solidFill>
              <a:srgbClr val="52A947"/>
            </a:solidFill>
          </p:spPr>
          <p:txBody>
            <a:bodyPr wrap="square" lIns="0" tIns="0" rIns="0" bIns="0" rtlCol="0"/>
            <a:lstStyle/>
            <a:p>
              <a:endParaRPr sz="1500"/>
            </a:p>
          </p:txBody>
        </p:sp>
        <p:sp>
          <p:nvSpPr>
            <p:cNvPr id="18" name="object 18"/>
            <p:cNvSpPr/>
            <p:nvPr/>
          </p:nvSpPr>
          <p:spPr>
            <a:xfrm>
              <a:off x="7497991" y="2012187"/>
              <a:ext cx="175895" cy="36830"/>
            </a:xfrm>
            <a:custGeom>
              <a:avLst/>
              <a:gdLst/>
              <a:ahLst/>
              <a:cxnLst/>
              <a:rect l="l" t="t" r="r" b="b"/>
              <a:pathLst>
                <a:path w="175895" h="36830">
                  <a:moveTo>
                    <a:pt x="175514" y="0"/>
                  </a:moveTo>
                  <a:lnTo>
                    <a:pt x="0" y="0"/>
                  </a:lnTo>
                  <a:lnTo>
                    <a:pt x="0" y="36360"/>
                  </a:lnTo>
                  <a:lnTo>
                    <a:pt x="175514" y="36360"/>
                  </a:lnTo>
                  <a:lnTo>
                    <a:pt x="175514" y="0"/>
                  </a:lnTo>
                  <a:close/>
                </a:path>
              </a:pathLst>
            </a:custGeom>
            <a:solidFill>
              <a:srgbClr val="EDEDED"/>
            </a:solidFill>
          </p:spPr>
          <p:txBody>
            <a:bodyPr wrap="square" lIns="0" tIns="0" rIns="0" bIns="0" rtlCol="0"/>
            <a:lstStyle/>
            <a:p>
              <a:endParaRPr sz="1500"/>
            </a:p>
          </p:txBody>
        </p:sp>
        <p:sp>
          <p:nvSpPr>
            <p:cNvPr id="19" name="object 19"/>
            <p:cNvSpPr/>
            <p:nvPr/>
          </p:nvSpPr>
          <p:spPr>
            <a:xfrm>
              <a:off x="7660807" y="1940746"/>
              <a:ext cx="629920" cy="143510"/>
            </a:xfrm>
            <a:custGeom>
              <a:avLst/>
              <a:gdLst/>
              <a:ahLst/>
              <a:cxnLst/>
              <a:rect l="l" t="t" r="r" b="b"/>
              <a:pathLst>
                <a:path w="629920" h="143510">
                  <a:moveTo>
                    <a:pt x="623951" y="0"/>
                  </a:moveTo>
                  <a:lnTo>
                    <a:pt x="5689" y="0"/>
                  </a:lnTo>
                  <a:lnTo>
                    <a:pt x="0" y="5702"/>
                  </a:lnTo>
                  <a:lnTo>
                    <a:pt x="0" y="137172"/>
                  </a:lnTo>
                  <a:lnTo>
                    <a:pt x="5689" y="142887"/>
                  </a:lnTo>
                  <a:lnTo>
                    <a:pt x="623951" y="142887"/>
                  </a:lnTo>
                  <a:lnTo>
                    <a:pt x="629666" y="137172"/>
                  </a:lnTo>
                  <a:lnTo>
                    <a:pt x="629666" y="117411"/>
                  </a:lnTo>
                  <a:lnTo>
                    <a:pt x="25463" y="117411"/>
                  </a:lnTo>
                  <a:lnTo>
                    <a:pt x="25463" y="25476"/>
                  </a:lnTo>
                  <a:lnTo>
                    <a:pt x="629666" y="25476"/>
                  </a:lnTo>
                  <a:lnTo>
                    <a:pt x="629666" y="5702"/>
                  </a:lnTo>
                  <a:lnTo>
                    <a:pt x="623951" y="0"/>
                  </a:lnTo>
                  <a:close/>
                </a:path>
                <a:path w="629920" h="143510">
                  <a:moveTo>
                    <a:pt x="629666" y="25476"/>
                  </a:moveTo>
                  <a:lnTo>
                    <a:pt x="604189" y="25476"/>
                  </a:lnTo>
                  <a:lnTo>
                    <a:pt x="604189" y="117411"/>
                  </a:lnTo>
                  <a:lnTo>
                    <a:pt x="629666" y="117411"/>
                  </a:lnTo>
                  <a:lnTo>
                    <a:pt x="629666" y="25476"/>
                  </a:lnTo>
                  <a:close/>
                </a:path>
              </a:pathLst>
            </a:custGeom>
            <a:solidFill>
              <a:srgbClr val="1D1D1D"/>
            </a:solidFill>
          </p:spPr>
          <p:txBody>
            <a:bodyPr wrap="square" lIns="0" tIns="0" rIns="0" bIns="0" rtlCol="0"/>
            <a:lstStyle/>
            <a:p>
              <a:endParaRPr sz="1500"/>
            </a:p>
          </p:txBody>
        </p:sp>
        <p:pic>
          <p:nvPicPr>
            <p:cNvPr id="20" name="object 20"/>
            <p:cNvPicPr/>
            <p:nvPr/>
          </p:nvPicPr>
          <p:blipFill>
            <a:blip r:embed="rId5" cstate="print"/>
            <a:stretch>
              <a:fillRect/>
            </a:stretch>
          </p:blipFill>
          <p:spPr>
            <a:xfrm>
              <a:off x="8264992" y="1969695"/>
              <a:ext cx="270065" cy="84975"/>
            </a:xfrm>
            <a:prstGeom prst="rect">
              <a:avLst/>
            </a:prstGeom>
          </p:spPr>
        </p:pic>
        <p:pic>
          <p:nvPicPr>
            <p:cNvPr id="21" name="object 21"/>
            <p:cNvPicPr/>
            <p:nvPr/>
          </p:nvPicPr>
          <p:blipFill>
            <a:blip r:embed="rId6" cstate="print"/>
            <a:stretch>
              <a:fillRect/>
            </a:stretch>
          </p:blipFill>
          <p:spPr>
            <a:xfrm>
              <a:off x="7485223" y="1891389"/>
              <a:ext cx="201046" cy="241592"/>
            </a:xfrm>
            <a:prstGeom prst="rect">
              <a:avLst/>
            </a:prstGeom>
          </p:spPr>
        </p:pic>
        <p:sp>
          <p:nvSpPr>
            <p:cNvPr id="22" name="object 22"/>
            <p:cNvSpPr/>
            <p:nvPr/>
          </p:nvSpPr>
          <p:spPr>
            <a:xfrm>
              <a:off x="7843367" y="1940750"/>
              <a:ext cx="342265" cy="84455"/>
            </a:xfrm>
            <a:custGeom>
              <a:avLst/>
              <a:gdLst/>
              <a:ahLst/>
              <a:cxnLst/>
              <a:rect l="l" t="t" r="r" b="b"/>
              <a:pathLst>
                <a:path w="342265" h="84455">
                  <a:moveTo>
                    <a:pt x="25501" y="5715"/>
                  </a:moveTo>
                  <a:lnTo>
                    <a:pt x="19786" y="12"/>
                  </a:lnTo>
                  <a:lnTo>
                    <a:pt x="5715" y="12"/>
                  </a:lnTo>
                  <a:lnTo>
                    <a:pt x="0" y="5715"/>
                  </a:lnTo>
                  <a:lnTo>
                    <a:pt x="0" y="78473"/>
                  </a:lnTo>
                  <a:lnTo>
                    <a:pt x="5715" y="84188"/>
                  </a:lnTo>
                  <a:lnTo>
                    <a:pt x="12738" y="84188"/>
                  </a:lnTo>
                  <a:lnTo>
                    <a:pt x="19786" y="84188"/>
                  </a:lnTo>
                  <a:lnTo>
                    <a:pt x="25501" y="78473"/>
                  </a:lnTo>
                  <a:lnTo>
                    <a:pt x="25501" y="5715"/>
                  </a:lnTo>
                  <a:close/>
                </a:path>
                <a:path w="342265" h="84455">
                  <a:moveTo>
                    <a:pt x="130886" y="5702"/>
                  </a:moveTo>
                  <a:lnTo>
                    <a:pt x="125196" y="0"/>
                  </a:lnTo>
                  <a:lnTo>
                    <a:pt x="111112" y="0"/>
                  </a:lnTo>
                  <a:lnTo>
                    <a:pt x="105422" y="5702"/>
                  </a:lnTo>
                  <a:lnTo>
                    <a:pt x="105422" y="55372"/>
                  </a:lnTo>
                  <a:lnTo>
                    <a:pt x="111112" y="61074"/>
                  </a:lnTo>
                  <a:lnTo>
                    <a:pt x="118148" y="61074"/>
                  </a:lnTo>
                  <a:lnTo>
                    <a:pt x="125196" y="61074"/>
                  </a:lnTo>
                  <a:lnTo>
                    <a:pt x="130886" y="55372"/>
                  </a:lnTo>
                  <a:lnTo>
                    <a:pt x="130886" y="5702"/>
                  </a:lnTo>
                  <a:close/>
                </a:path>
                <a:path w="342265" h="84455">
                  <a:moveTo>
                    <a:pt x="236296" y="5715"/>
                  </a:moveTo>
                  <a:lnTo>
                    <a:pt x="230606" y="12"/>
                  </a:lnTo>
                  <a:lnTo>
                    <a:pt x="216535" y="12"/>
                  </a:lnTo>
                  <a:lnTo>
                    <a:pt x="210820" y="5715"/>
                  </a:lnTo>
                  <a:lnTo>
                    <a:pt x="210820" y="78473"/>
                  </a:lnTo>
                  <a:lnTo>
                    <a:pt x="216535" y="84188"/>
                  </a:lnTo>
                  <a:lnTo>
                    <a:pt x="223558" y="84188"/>
                  </a:lnTo>
                  <a:lnTo>
                    <a:pt x="230606" y="84188"/>
                  </a:lnTo>
                  <a:lnTo>
                    <a:pt x="236296" y="78473"/>
                  </a:lnTo>
                  <a:lnTo>
                    <a:pt x="236296" y="5715"/>
                  </a:lnTo>
                  <a:close/>
                </a:path>
                <a:path w="342265" h="84455">
                  <a:moveTo>
                    <a:pt x="341693" y="5702"/>
                  </a:moveTo>
                  <a:lnTo>
                    <a:pt x="336003" y="0"/>
                  </a:lnTo>
                  <a:lnTo>
                    <a:pt x="321932" y="0"/>
                  </a:lnTo>
                  <a:lnTo>
                    <a:pt x="316217" y="5702"/>
                  </a:lnTo>
                  <a:lnTo>
                    <a:pt x="316217" y="55372"/>
                  </a:lnTo>
                  <a:lnTo>
                    <a:pt x="321932" y="61074"/>
                  </a:lnTo>
                  <a:lnTo>
                    <a:pt x="328955" y="61074"/>
                  </a:lnTo>
                  <a:lnTo>
                    <a:pt x="336003" y="61074"/>
                  </a:lnTo>
                  <a:lnTo>
                    <a:pt x="341693" y="55372"/>
                  </a:lnTo>
                  <a:lnTo>
                    <a:pt x="341693" y="5702"/>
                  </a:lnTo>
                  <a:close/>
                </a:path>
              </a:pathLst>
            </a:custGeom>
            <a:solidFill>
              <a:srgbClr val="1D1D1D"/>
            </a:solidFill>
          </p:spPr>
          <p:txBody>
            <a:bodyPr wrap="square" lIns="0" tIns="0" rIns="0" bIns="0" rtlCol="0"/>
            <a:lstStyle/>
            <a:p>
              <a:endParaRPr sz="1500"/>
            </a:p>
          </p:txBody>
        </p:sp>
      </p:grpSp>
      <p:grpSp>
        <p:nvGrpSpPr>
          <p:cNvPr id="23" name="object 23"/>
          <p:cNvGrpSpPr/>
          <p:nvPr/>
        </p:nvGrpSpPr>
        <p:grpSpPr>
          <a:xfrm>
            <a:off x="9039171" y="1156900"/>
            <a:ext cx="319088" cy="726016"/>
            <a:chOff x="6973154" y="1358502"/>
            <a:chExt cx="382905" cy="871219"/>
          </a:xfrm>
        </p:grpSpPr>
        <p:sp>
          <p:nvSpPr>
            <p:cNvPr id="24" name="object 24"/>
            <p:cNvSpPr/>
            <p:nvPr/>
          </p:nvSpPr>
          <p:spPr>
            <a:xfrm>
              <a:off x="6984292" y="1502406"/>
              <a:ext cx="360045" cy="716280"/>
            </a:xfrm>
            <a:custGeom>
              <a:avLst/>
              <a:gdLst/>
              <a:ahLst/>
              <a:cxnLst/>
              <a:rect l="l" t="t" r="r" b="b"/>
              <a:pathLst>
                <a:path w="360045" h="716280">
                  <a:moveTo>
                    <a:pt x="81711" y="105536"/>
                  </a:moveTo>
                  <a:lnTo>
                    <a:pt x="12026" y="231838"/>
                  </a:lnTo>
                  <a:lnTo>
                    <a:pt x="0" y="278510"/>
                  </a:lnTo>
                  <a:lnTo>
                    <a:pt x="0" y="661301"/>
                  </a:lnTo>
                  <a:lnTo>
                    <a:pt x="4281" y="682505"/>
                  </a:lnTo>
                  <a:lnTo>
                    <a:pt x="15957" y="699819"/>
                  </a:lnTo>
                  <a:lnTo>
                    <a:pt x="33272" y="711491"/>
                  </a:lnTo>
                  <a:lnTo>
                    <a:pt x="54470" y="715771"/>
                  </a:lnTo>
                  <a:lnTo>
                    <a:pt x="305549" y="715771"/>
                  </a:lnTo>
                  <a:lnTo>
                    <a:pt x="326752" y="711491"/>
                  </a:lnTo>
                  <a:lnTo>
                    <a:pt x="344066" y="699819"/>
                  </a:lnTo>
                  <a:lnTo>
                    <a:pt x="355739" y="682505"/>
                  </a:lnTo>
                  <a:lnTo>
                    <a:pt x="360019" y="661301"/>
                  </a:lnTo>
                  <a:lnTo>
                    <a:pt x="360019" y="278510"/>
                  </a:lnTo>
                  <a:lnTo>
                    <a:pt x="347992" y="231838"/>
                  </a:lnTo>
                  <a:lnTo>
                    <a:pt x="278307" y="105536"/>
                  </a:lnTo>
                </a:path>
                <a:path w="360045" h="716280">
                  <a:moveTo>
                    <a:pt x="309803" y="105536"/>
                  </a:moveTo>
                  <a:lnTo>
                    <a:pt x="50215" y="105536"/>
                  </a:lnTo>
                  <a:lnTo>
                    <a:pt x="37961" y="103062"/>
                  </a:lnTo>
                  <a:lnTo>
                    <a:pt x="27954" y="96313"/>
                  </a:lnTo>
                  <a:lnTo>
                    <a:pt x="21206" y="86302"/>
                  </a:lnTo>
                  <a:lnTo>
                    <a:pt x="18732" y="74040"/>
                  </a:lnTo>
                  <a:lnTo>
                    <a:pt x="18732" y="31495"/>
                  </a:lnTo>
                  <a:lnTo>
                    <a:pt x="21206" y="19234"/>
                  </a:lnTo>
                  <a:lnTo>
                    <a:pt x="27954" y="9223"/>
                  </a:lnTo>
                  <a:lnTo>
                    <a:pt x="37961" y="2474"/>
                  </a:lnTo>
                  <a:lnTo>
                    <a:pt x="50215" y="0"/>
                  </a:lnTo>
                  <a:lnTo>
                    <a:pt x="309803" y="0"/>
                  </a:lnTo>
                  <a:lnTo>
                    <a:pt x="322059" y="2474"/>
                  </a:lnTo>
                  <a:lnTo>
                    <a:pt x="332071" y="9223"/>
                  </a:lnTo>
                  <a:lnTo>
                    <a:pt x="338823" y="19234"/>
                  </a:lnTo>
                  <a:lnTo>
                    <a:pt x="341299" y="31495"/>
                  </a:lnTo>
                  <a:lnTo>
                    <a:pt x="341299" y="74040"/>
                  </a:lnTo>
                  <a:lnTo>
                    <a:pt x="338823" y="86302"/>
                  </a:lnTo>
                  <a:lnTo>
                    <a:pt x="332071" y="96313"/>
                  </a:lnTo>
                  <a:lnTo>
                    <a:pt x="322059" y="103062"/>
                  </a:lnTo>
                  <a:lnTo>
                    <a:pt x="309803" y="105536"/>
                  </a:lnTo>
                  <a:close/>
                </a:path>
              </a:pathLst>
            </a:custGeom>
            <a:ln w="22275">
              <a:solidFill>
                <a:srgbClr val="074848"/>
              </a:solidFill>
            </a:ln>
          </p:spPr>
          <p:txBody>
            <a:bodyPr wrap="square" lIns="0" tIns="0" rIns="0" bIns="0" rtlCol="0"/>
            <a:lstStyle/>
            <a:p>
              <a:endParaRPr sz="1500"/>
            </a:p>
          </p:txBody>
        </p:sp>
        <p:pic>
          <p:nvPicPr>
            <p:cNvPr id="25" name="object 25"/>
            <p:cNvPicPr/>
            <p:nvPr/>
          </p:nvPicPr>
          <p:blipFill>
            <a:blip r:embed="rId7" cstate="print"/>
            <a:stretch>
              <a:fillRect/>
            </a:stretch>
          </p:blipFill>
          <p:spPr>
            <a:xfrm>
              <a:off x="7054866" y="1358502"/>
              <a:ext cx="218871" cy="155041"/>
            </a:xfrm>
            <a:prstGeom prst="rect">
              <a:avLst/>
            </a:prstGeom>
          </p:spPr>
        </p:pic>
        <p:sp>
          <p:nvSpPr>
            <p:cNvPr id="26" name="object 26"/>
            <p:cNvSpPr/>
            <p:nvPr/>
          </p:nvSpPr>
          <p:spPr>
            <a:xfrm>
              <a:off x="7028834" y="1877265"/>
              <a:ext cx="271145" cy="296545"/>
            </a:xfrm>
            <a:custGeom>
              <a:avLst/>
              <a:gdLst/>
              <a:ahLst/>
              <a:cxnLst/>
              <a:rect l="l" t="t" r="r" b="b"/>
              <a:pathLst>
                <a:path w="271145" h="296544">
                  <a:moveTo>
                    <a:pt x="12029" y="85"/>
                  </a:moveTo>
                  <a:lnTo>
                    <a:pt x="0" y="0"/>
                  </a:lnTo>
                  <a:lnTo>
                    <a:pt x="0" y="291909"/>
                  </a:lnTo>
                  <a:lnTo>
                    <a:pt x="4457" y="296367"/>
                  </a:lnTo>
                  <a:lnTo>
                    <a:pt x="9931" y="296367"/>
                  </a:lnTo>
                  <a:lnTo>
                    <a:pt x="266484" y="296367"/>
                  </a:lnTo>
                  <a:lnTo>
                    <a:pt x="270929" y="291909"/>
                  </a:lnTo>
                  <a:lnTo>
                    <a:pt x="270929" y="63487"/>
                  </a:lnTo>
                  <a:lnTo>
                    <a:pt x="246873" y="62943"/>
                  </a:lnTo>
                  <a:lnTo>
                    <a:pt x="222937" y="60577"/>
                  </a:lnTo>
                  <a:lnTo>
                    <a:pt x="199261" y="56341"/>
                  </a:lnTo>
                  <a:lnTo>
                    <a:pt x="175983" y="50190"/>
                  </a:lnTo>
                  <a:lnTo>
                    <a:pt x="143911" y="38706"/>
                  </a:lnTo>
                  <a:lnTo>
                    <a:pt x="112307" y="25819"/>
                  </a:lnTo>
                  <a:lnTo>
                    <a:pt x="80505" y="13675"/>
                  </a:lnTo>
                  <a:lnTo>
                    <a:pt x="47840" y="4419"/>
                  </a:lnTo>
                  <a:lnTo>
                    <a:pt x="35983" y="2269"/>
                  </a:lnTo>
                  <a:lnTo>
                    <a:pt x="24034" y="833"/>
                  </a:lnTo>
                  <a:lnTo>
                    <a:pt x="12029" y="85"/>
                  </a:lnTo>
                  <a:close/>
                </a:path>
              </a:pathLst>
            </a:custGeom>
            <a:solidFill>
              <a:srgbClr val="52A947"/>
            </a:solidFill>
          </p:spPr>
          <p:txBody>
            <a:bodyPr wrap="square" lIns="0" tIns="0" rIns="0" bIns="0" rtlCol="0"/>
            <a:lstStyle/>
            <a:p>
              <a:endParaRPr sz="1500"/>
            </a:p>
          </p:txBody>
        </p:sp>
      </p:grpSp>
      <p:sp>
        <p:nvSpPr>
          <p:cNvPr id="27" name="object 3">
            <a:extLst>
              <a:ext uri="{FF2B5EF4-FFF2-40B4-BE49-F238E27FC236}">
                <a16:creationId xmlns:a16="http://schemas.microsoft.com/office/drawing/2014/main" id="{37D93510-C9CC-D8D4-1EFC-29AC32863167}"/>
              </a:ext>
            </a:extLst>
          </p:cNvPr>
          <p:cNvSpPr/>
          <p:nvPr/>
        </p:nvSpPr>
        <p:spPr>
          <a:xfrm>
            <a:off x="1368162" y="2012579"/>
            <a:ext cx="251835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TREATMENT/MANAGEMENT</a:t>
            </a:r>
          </a:p>
        </p:txBody>
      </p:sp>
      <p:sp>
        <p:nvSpPr>
          <p:cNvPr id="29" name="object 3">
            <a:extLst>
              <a:ext uri="{FF2B5EF4-FFF2-40B4-BE49-F238E27FC236}">
                <a16:creationId xmlns:a16="http://schemas.microsoft.com/office/drawing/2014/main" id="{9E3B67C9-2726-7ED6-39C0-2C7616AC26F6}"/>
              </a:ext>
            </a:extLst>
          </p:cNvPr>
          <p:cNvSpPr/>
          <p:nvPr/>
        </p:nvSpPr>
        <p:spPr>
          <a:xfrm>
            <a:off x="4366386" y="2012579"/>
            <a:ext cx="275007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VACCINE PREVENTION</a:t>
            </a:r>
          </a:p>
        </p:txBody>
      </p:sp>
      <p:pic>
        <p:nvPicPr>
          <p:cNvPr id="4" name="Picture 3">
            <a:extLst>
              <a:ext uri="{FF2B5EF4-FFF2-40B4-BE49-F238E27FC236}">
                <a16:creationId xmlns:a16="http://schemas.microsoft.com/office/drawing/2014/main" id="{2BC2D992-B556-729E-0995-BBA6EDBE796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565154" y="869081"/>
            <a:ext cx="457200" cy="1016000"/>
          </a:xfrm>
          <a:prstGeom prst="rect">
            <a:avLst/>
          </a:prstGeom>
        </p:spPr>
      </p:pic>
      <p:sp>
        <p:nvSpPr>
          <p:cNvPr id="5" name="object 3">
            <a:extLst>
              <a:ext uri="{FF2B5EF4-FFF2-40B4-BE49-F238E27FC236}">
                <a16:creationId xmlns:a16="http://schemas.microsoft.com/office/drawing/2014/main" id="{BE2CA28B-F4F1-6745-B058-4A24B17AFFE0}"/>
              </a:ext>
            </a:extLst>
          </p:cNvPr>
          <p:cNvSpPr/>
          <p:nvPr/>
        </p:nvSpPr>
        <p:spPr>
          <a:xfrm>
            <a:off x="7450416" y="2012579"/>
            <a:ext cx="4268969"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MONOCLONAL ANTIBODY (MAB) PREVENTION</a:t>
            </a:r>
          </a:p>
        </p:txBody>
      </p:sp>
      <p:sp>
        <p:nvSpPr>
          <p:cNvPr id="3" name="Footer Placeholder 57">
            <a:extLst>
              <a:ext uri="{FF2B5EF4-FFF2-40B4-BE49-F238E27FC236}">
                <a16:creationId xmlns:a16="http://schemas.microsoft.com/office/drawing/2014/main" id="{1701F634-05EB-CB74-BCDD-44AD99EF6719}"/>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426768" y="1565226"/>
            <a:ext cx="3865583" cy="3886200"/>
          </a:xfrm>
          <a:prstGeom prst="rect">
            <a:avLst/>
          </a:prstGeom>
        </p:spPr>
      </p:pic>
      <p:grpSp>
        <p:nvGrpSpPr>
          <p:cNvPr id="3" name="object 3"/>
          <p:cNvGrpSpPr/>
          <p:nvPr/>
        </p:nvGrpSpPr>
        <p:grpSpPr>
          <a:xfrm>
            <a:off x="5410446" y="5178940"/>
            <a:ext cx="268817" cy="268817"/>
            <a:chOff x="6492535" y="6466797"/>
            <a:chExt cx="322580" cy="322580"/>
          </a:xfrm>
        </p:grpSpPr>
        <p:sp>
          <p:nvSpPr>
            <p:cNvPr id="4" name="object 4"/>
            <p:cNvSpPr/>
            <p:nvPr/>
          </p:nvSpPr>
          <p:spPr>
            <a:xfrm>
              <a:off x="6505235" y="6479497"/>
              <a:ext cx="297180" cy="297180"/>
            </a:xfrm>
            <a:custGeom>
              <a:avLst/>
              <a:gdLst/>
              <a:ahLst/>
              <a:cxnLst/>
              <a:rect l="l" t="t" r="r" b="b"/>
              <a:pathLst>
                <a:path w="297179" h="297179">
                  <a:moveTo>
                    <a:pt x="148335" y="0"/>
                  </a:move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5" y="296671"/>
                  </a:lnTo>
                  <a:lnTo>
                    <a:pt x="195223" y="289110"/>
                  </a:lnTo>
                  <a:lnTo>
                    <a:pt x="235943" y="268052"/>
                  </a:lnTo>
                  <a:lnTo>
                    <a:pt x="268052" y="235943"/>
                  </a:lnTo>
                  <a:lnTo>
                    <a:pt x="289110" y="195223"/>
                  </a:lnTo>
                  <a:lnTo>
                    <a:pt x="296671" y="148335"/>
                  </a:lnTo>
                  <a:lnTo>
                    <a:pt x="289110" y="101448"/>
                  </a:lnTo>
                  <a:lnTo>
                    <a:pt x="268052" y="60728"/>
                  </a:lnTo>
                  <a:lnTo>
                    <a:pt x="235943" y="28619"/>
                  </a:lnTo>
                  <a:lnTo>
                    <a:pt x="195223" y="7561"/>
                  </a:lnTo>
                  <a:lnTo>
                    <a:pt x="148335" y="0"/>
                  </a:lnTo>
                  <a:close/>
                </a:path>
              </a:pathLst>
            </a:custGeom>
            <a:solidFill>
              <a:srgbClr val="F9E6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 name="object 5"/>
            <p:cNvSpPr/>
            <p:nvPr/>
          </p:nvSpPr>
          <p:spPr>
            <a:xfrm>
              <a:off x="6505235" y="6479497"/>
              <a:ext cx="297180" cy="297180"/>
            </a:xfrm>
            <a:custGeom>
              <a:avLst/>
              <a:gdLst/>
              <a:ahLst/>
              <a:cxnLst/>
              <a:rect l="l" t="t" r="r" b="b"/>
              <a:pathLst>
                <a:path w="297179" h="297179">
                  <a:moveTo>
                    <a:pt x="148335" y="296671"/>
                  </a:moveTo>
                  <a:lnTo>
                    <a:pt x="195223" y="289110"/>
                  </a:lnTo>
                  <a:lnTo>
                    <a:pt x="235943" y="268052"/>
                  </a:lnTo>
                  <a:lnTo>
                    <a:pt x="268052" y="235943"/>
                  </a:lnTo>
                  <a:lnTo>
                    <a:pt x="289110" y="195223"/>
                  </a:lnTo>
                  <a:lnTo>
                    <a:pt x="296671" y="148335"/>
                  </a:lnTo>
                  <a:lnTo>
                    <a:pt x="289110" y="101448"/>
                  </a:lnTo>
                  <a:lnTo>
                    <a:pt x="268052" y="60728"/>
                  </a:lnTo>
                  <a:lnTo>
                    <a:pt x="235943" y="28619"/>
                  </a:lnTo>
                  <a:lnTo>
                    <a:pt x="195223" y="7561"/>
                  </a:lnTo>
                  <a:lnTo>
                    <a:pt x="148335" y="0"/>
                  </a:ln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5" y="296671"/>
                  </a:lnTo>
                  <a:close/>
                </a:path>
              </a:pathLst>
            </a:custGeom>
            <a:ln w="127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6" name="object 6"/>
          <p:cNvSpPr txBox="1"/>
          <p:nvPr/>
        </p:nvSpPr>
        <p:spPr>
          <a:xfrm>
            <a:off x="2315209" y="2739558"/>
            <a:ext cx="2256791" cy="841683"/>
          </a:xfrm>
          <a:prstGeom prst="rect">
            <a:avLst/>
          </a:prstGeom>
        </p:spPr>
        <p:txBody>
          <a:bodyPr vert="horz" wrap="square" lIns="0" tIns="10583" rIns="0" bIns="0" rtlCol="0">
            <a:spAutoFit/>
          </a:bodyPr>
          <a:lstStyle/>
          <a:p>
            <a:pPr marL="10583" marR="0" lvl="0" indent="0" algn="l" defTabSz="914400" rtl="0" eaLnBrk="1" fontAlgn="auto" latinLnBrk="0" hangingPunct="1">
              <a:lnSpc>
                <a:spcPts val="3200"/>
              </a:lnSpc>
              <a:spcBef>
                <a:spcPts val="0"/>
              </a:spcBef>
              <a:spcAft>
                <a:spcPts val="0"/>
              </a:spcAft>
              <a:buClrTx/>
              <a:buSzTx/>
              <a:buFontTx/>
              <a:buNone/>
              <a:tabLst/>
              <a:defRPr/>
            </a:pPr>
            <a:r>
              <a:rPr kumimoji="0" sz="3333" b="1" i="0" u="none" strike="noStrike" kern="1200" cap="none" spc="-21" normalizeH="0" baseline="0" noProof="0" dirty="0">
                <a:ln>
                  <a:noFill/>
                </a:ln>
                <a:solidFill>
                  <a:srgbClr val="D71E62"/>
                </a:solidFill>
                <a:effectLst/>
                <a:uLnTx/>
                <a:uFillTx/>
                <a:latin typeface="Corbel" panose="020B0503020204020204" pitchFamily="34" charset="0"/>
                <a:ea typeface="+mn-ea"/>
                <a:cs typeface="Montserrat-SemiBold"/>
              </a:rPr>
              <a:t>RSV</a:t>
            </a:r>
            <a:endParaRPr kumimoji="0" lang="en-US" sz="3333" b="1" i="0" u="none" strike="noStrike" kern="1200" cap="none" spc="-21" normalizeH="0" baseline="0" noProof="0" dirty="0">
              <a:ln>
                <a:noFill/>
              </a:ln>
              <a:solidFill>
                <a:srgbClr val="D71E62"/>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lnSpc>
                <a:spcPts val="3200"/>
              </a:lnSpc>
              <a:spcBef>
                <a:spcPts val="0"/>
              </a:spcBef>
              <a:spcAft>
                <a:spcPts val="0"/>
              </a:spcAft>
              <a:buClrTx/>
              <a:buSzTx/>
              <a:buFontTx/>
              <a:buNone/>
              <a:tabLst/>
              <a:defRPr/>
            </a:pPr>
            <a:r>
              <a:rPr kumimoji="0" lang="en-US" sz="3333"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SemiBold"/>
              </a:rPr>
              <a:t>31.1%</a:t>
            </a:r>
            <a:endParaRPr kumimoji="0" lang="en-US" sz="3333"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p:txBody>
      </p:sp>
      <p:sp>
        <p:nvSpPr>
          <p:cNvPr id="8" name="object 8"/>
          <p:cNvSpPr txBox="1"/>
          <p:nvPr/>
        </p:nvSpPr>
        <p:spPr>
          <a:xfrm>
            <a:off x="2315209" y="3614878"/>
            <a:ext cx="1065943" cy="226130"/>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1400" b="0" i="0" u="none" strike="noStrike" kern="1200" cap="none" spc="0" normalizeH="0" baseline="0" noProof="0" dirty="0">
                <a:ln>
                  <a:noFill/>
                </a:ln>
                <a:solidFill>
                  <a:srgbClr val="D71E62"/>
                </a:solidFill>
                <a:effectLst/>
                <a:uLnTx/>
                <a:uFillTx/>
                <a:latin typeface="Corbel" panose="020B0503020204020204" pitchFamily="34" charset="0"/>
                <a:ea typeface="+mn-ea"/>
                <a:cs typeface="WorkSans-Light"/>
              </a:rPr>
              <a:t>(28.4,</a:t>
            </a:r>
            <a:r>
              <a:rPr kumimoji="0" sz="1400" b="0" i="0" u="none" strike="noStrike" kern="1200" cap="none" spc="-46" normalizeH="0" baseline="0" noProof="0" dirty="0">
                <a:ln>
                  <a:noFill/>
                </a:ln>
                <a:solidFill>
                  <a:srgbClr val="D71E62"/>
                </a:solidFill>
                <a:effectLst/>
                <a:uLnTx/>
                <a:uFillTx/>
                <a:latin typeface="Corbel" panose="020B0503020204020204" pitchFamily="34" charset="0"/>
                <a:ea typeface="+mn-ea"/>
                <a:cs typeface="WorkSans-Light"/>
              </a:rPr>
              <a:t> </a:t>
            </a:r>
            <a:r>
              <a:rPr kumimoji="0" sz="1400" b="0" i="0" u="none" strike="noStrike" kern="1200" cap="none" spc="-17" normalizeH="0" baseline="0" noProof="0" dirty="0">
                <a:ln>
                  <a:noFill/>
                </a:ln>
                <a:solidFill>
                  <a:srgbClr val="D71E62"/>
                </a:solidFill>
                <a:effectLst/>
                <a:uLnTx/>
                <a:uFillTx/>
                <a:latin typeface="Corbel" panose="020B0503020204020204" pitchFamily="34" charset="0"/>
                <a:ea typeface="+mn-ea"/>
                <a:cs typeface="WorkSans-Light"/>
              </a:rPr>
              <a:t>34.2)</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9" name="object 9"/>
          <p:cNvSpPr txBox="1"/>
          <p:nvPr/>
        </p:nvSpPr>
        <p:spPr>
          <a:xfrm>
            <a:off x="1744262" y="5518091"/>
            <a:ext cx="910916"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SemiBold"/>
              </a:rPr>
              <a:t>Rhinovirus </a:t>
            </a:r>
            <a:r>
              <a:rPr kumimoji="0" sz="1400" b="1" i="0" u="none" strike="noStrike" kern="1200" cap="none" spc="-17" normalizeH="0" baseline="0" noProof="0" dirty="0">
                <a:ln>
                  <a:noFill/>
                </a:ln>
                <a:solidFill>
                  <a:srgbClr val="D71E62"/>
                </a:solidFill>
                <a:effectLst/>
                <a:uLnTx/>
                <a:uFillTx/>
                <a:latin typeface="Corbel" panose="020B0503020204020204" pitchFamily="34" charset="0"/>
                <a:ea typeface="+mn-ea"/>
                <a:cs typeface="Montserrat-SemiBold"/>
              </a:rPr>
              <a:t>7.5%</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0" normalizeH="0" baseline="0" noProof="0" dirty="0">
                <a:ln>
                  <a:noFill/>
                </a:ln>
                <a:solidFill>
                  <a:srgbClr val="D71E62"/>
                </a:solidFill>
                <a:effectLst/>
                <a:uLnTx/>
                <a:uFillTx/>
                <a:latin typeface="Corbel" panose="020B0503020204020204" pitchFamily="34" charset="0"/>
                <a:ea typeface="+mn-ea"/>
                <a:cs typeface="WorkSans-Light"/>
              </a:rPr>
              <a:t>(5.3,</a:t>
            </a:r>
            <a:r>
              <a:rPr kumimoji="0" sz="1200" b="0" i="0" u="none" strike="noStrike" kern="1200" cap="none" spc="-25" normalizeH="0" baseline="0" noProof="0" dirty="0">
                <a:ln>
                  <a:noFill/>
                </a:ln>
                <a:solidFill>
                  <a:srgbClr val="D71E62"/>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D71E62"/>
                </a:solidFill>
                <a:effectLst/>
                <a:uLnTx/>
                <a:uFillTx/>
                <a:latin typeface="Corbel" panose="020B0503020204020204" pitchFamily="34" charset="0"/>
                <a:ea typeface="+mn-ea"/>
                <a:cs typeface="WorkSans-Light"/>
              </a:rPr>
              <a:t>10.1)</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10" name="object 10"/>
          <p:cNvSpPr txBox="1"/>
          <p:nvPr/>
        </p:nvSpPr>
        <p:spPr>
          <a:xfrm>
            <a:off x="3078112" y="5518091"/>
            <a:ext cx="809366" cy="641735"/>
          </a:xfrm>
          <a:prstGeom prst="rect">
            <a:avLst/>
          </a:prstGeom>
        </p:spPr>
        <p:txBody>
          <a:bodyPr vert="horz" wrap="square" lIns="0" tIns="25929" rIns="0" bIns="0" rtlCol="0">
            <a:spAutoFit/>
          </a:bodyPr>
          <a:lstStyle/>
          <a:p>
            <a:pPr marL="10583" marR="17462" lvl="0" indent="0" algn="l" defTabSz="914400" rtl="0" eaLnBrk="1" fontAlgn="auto" latinLnBrk="0" hangingPunct="1">
              <a:spcBef>
                <a:spcPts val="204"/>
              </a:spcBef>
              <a:spcAft>
                <a:spcPts val="0"/>
              </a:spcAft>
              <a:buClrTx/>
              <a:buSzTx/>
              <a:buFontTx/>
              <a:buNone/>
              <a:tabLst/>
              <a:defRPr/>
            </a:pPr>
            <a:r>
              <a:rPr kumimoji="0" sz="1400" b="1" i="0" u="none" strike="noStrike" kern="1200" cap="none" spc="-17" normalizeH="0" baseline="0" noProof="0" dirty="0">
                <a:ln>
                  <a:noFill/>
                </a:ln>
                <a:solidFill>
                  <a:srgbClr val="D71E62"/>
                </a:solidFill>
                <a:effectLst/>
                <a:uLnTx/>
                <a:uFillTx/>
                <a:latin typeface="Corbel" panose="020B0503020204020204" pitchFamily="34" charset="0"/>
                <a:ea typeface="+mn-ea"/>
                <a:cs typeface="Montserrat-SemiBold"/>
              </a:rPr>
              <a:t>hMPV 7.5%</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0" normalizeH="0" baseline="0" noProof="0" dirty="0">
                <a:ln>
                  <a:noFill/>
                </a:ln>
                <a:solidFill>
                  <a:srgbClr val="D71E62"/>
                </a:solidFill>
                <a:effectLst/>
                <a:uLnTx/>
                <a:uFillTx/>
                <a:latin typeface="Corbel" panose="020B0503020204020204" pitchFamily="34" charset="0"/>
                <a:ea typeface="+mn-ea"/>
                <a:cs typeface="WorkSans-Light"/>
              </a:rPr>
              <a:t>(5.9,</a:t>
            </a:r>
            <a:r>
              <a:rPr kumimoji="0" sz="1200" b="0" i="0" u="none" strike="noStrike" kern="1200" cap="none" spc="-33" normalizeH="0" baseline="0" noProof="0" dirty="0">
                <a:ln>
                  <a:noFill/>
                </a:ln>
                <a:solidFill>
                  <a:srgbClr val="D71E62"/>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D71E62"/>
                </a:solidFill>
                <a:effectLst/>
                <a:uLnTx/>
                <a:uFillTx/>
                <a:latin typeface="Corbel" panose="020B0503020204020204" pitchFamily="34" charset="0"/>
                <a:ea typeface="+mn-ea"/>
                <a:cs typeface="WorkSans-Light"/>
              </a:rPr>
              <a:t>9.5)</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11" name="object 11"/>
          <p:cNvSpPr txBox="1"/>
          <p:nvPr/>
        </p:nvSpPr>
        <p:spPr>
          <a:xfrm>
            <a:off x="4300411" y="5518091"/>
            <a:ext cx="1164110"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SemiBold"/>
              </a:rPr>
              <a:t>Parainfluenza </a:t>
            </a:r>
            <a:r>
              <a:rPr kumimoji="0" sz="1400" b="1" i="0" u="none" strike="noStrike" kern="1200" cap="none" spc="-17" normalizeH="0" baseline="0" noProof="0" dirty="0">
                <a:ln>
                  <a:noFill/>
                </a:ln>
                <a:solidFill>
                  <a:srgbClr val="D71E62"/>
                </a:solidFill>
                <a:effectLst/>
                <a:uLnTx/>
                <a:uFillTx/>
                <a:latin typeface="Corbel" panose="020B0503020204020204" pitchFamily="34" charset="0"/>
                <a:ea typeface="+mn-ea"/>
                <a:cs typeface="Montserrat-SemiBold"/>
              </a:rPr>
              <a:t>7.4%</a:t>
            </a:r>
            <a:endParaRPr kumimoji="0" sz="1400"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0" normalizeH="0" baseline="0" noProof="0" dirty="0">
                <a:ln>
                  <a:noFill/>
                </a:ln>
                <a:solidFill>
                  <a:srgbClr val="D71E62"/>
                </a:solidFill>
                <a:effectLst/>
                <a:uLnTx/>
                <a:uFillTx/>
                <a:latin typeface="Corbel" panose="020B0503020204020204" pitchFamily="34" charset="0"/>
                <a:ea typeface="+mn-ea"/>
                <a:cs typeface="WorkSans-Light"/>
              </a:rPr>
              <a:t>(5.8,</a:t>
            </a:r>
            <a:r>
              <a:rPr kumimoji="0" sz="1200" b="0" i="0" u="none" strike="noStrike" kern="1200" cap="none" spc="-12" normalizeH="0" baseline="0" noProof="0" dirty="0">
                <a:ln>
                  <a:noFill/>
                </a:ln>
                <a:solidFill>
                  <a:srgbClr val="D71E62"/>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D71E62"/>
                </a:solidFill>
                <a:effectLst/>
                <a:uLnTx/>
                <a:uFillTx/>
                <a:latin typeface="Corbel" panose="020B0503020204020204" pitchFamily="34" charset="0"/>
                <a:ea typeface="+mn-ea"/>
                <a:cs typeface="WorkSans-Light"/>
              </a:rPr>
              <a:t>9.3)</a:t>
            </a:r>
            <a:endParaRPr kumimoji="0" sz="1200" b="0" i="0" u="none" strike="noStrike" kern="1200" cap="none" spc="0" normalizeH="0" baseline="0" noProof="0">
              <a:ln>
                <a:noFill/>
              </a:ln>
              <a:solidFill>
                <a:srgbClr val="000000"/>
              </a:solidFill>
              <a:effectLst/>
              <a:uLnTx/>
              <a:uFillTx/>
              <a:latin typeface="Corbel" panose="020B0503020204020204" pitchFamily="34" charset="0"/>
              <a:ea typeface="+mn-ea"/>
              <a:cs typeface="WorkSans-Light"/>
            </a:endParaRPr>
          </a:p>
        </p:txBody>
      </p:sp>
      <p:sp>
        <p:nvSpPr>
          <p:cNvPr id="12" name="object 12"/>
          <p:cNvSpPr txBox="1"/>
          <p:nvPr/>
        </p:nvSpPr>
        <p:spPr>
          <a:xfrm>
            <a:off x="6509835" y="5518091"/>
            <a:ext cx="1305104"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sz="1400" b="1" i="0" u="none" strike="noStrike" kern="1200" cap="none" spc="-8" normalizeH="0" baseline="0" noProof="0" dirty="0">
                <a:ln>
                  <a:noFill/>
                </a:ln>
                <a:solidFill>
                  <a:srgbClr val="672672"/>
                </a:solidFill>
                <a:effectLst/>
                <a:uLnTx/>
                <a:uFillTx/>
                <a:latin typeface="Corbel" panose="020B0503020204020204" pitchFamily="34" charset="0"/>
                <a:ea typeface="+mn-ea"/>
                <a:cs typeface="Montserrat-SemiBold"/>
              </a:rPr>
              <a:t>Pneumococcus </a:t>
            </a:r>
            <a:r>
              <a:rPr kumimoji="0" sz="1400" b="1" i="0" u="none" strike="noStrike" kern="1200" cap="none" spc="-17" normalizeH="0" baseline="0" noProof="0" dirty="0">
                <a:ln>
                  <a:noFill/>
                </a:ln>
                <a:solidFill>
                  <a:srgbClr val="672672"/>
                </a:solidFill>
                <a:effectLst/>
                <a:uLnTx/>
                <a:uFillTx/>
                <a:latin typeface="Corbel" panose="020B0503020204020204" pitchFamily="34" charset="0"/>
                <a:ea typeface="+mn-ea"/>
                <a:cs typeface="Montserrat-SemiBold"/>
              </a:rPr>
              <a:t>6.7%</a:t>
            </a:r>
            <a:endParaRPr kumimoji="0" sz="1400"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8" normalizeH="0" baseline="0" noProof="0" dirty="0">
                <a:ln>
                  <a:noFill/>
                </a:ln>
                <a:solidFill>
                  <a:srgbClr val="672672"/>
                </a:solidFill>
                <a:effectLst/>
                <a:uLnTx/>
                <a:uFillTx/>
                <a:latin typeface="Corbel" panose="020B0503020204020204" pitchFamily="34" charset="0"/>
                <a:ea typeface="+mn-ea"/>
                <a:cs typeface="WorkSans-Light"/>
              </a:rPr>
              <a:t>(5.1,</a:t>
            </a:r>
            <a:r>
              <a:rPr kumimoji="0" sz="1200" b="0" i="0" u="none" strike="noStrike" kern="1200" cap="none" spc="-50" normalizeH="0" baseline="0" noProof="0" dirty="0">
                <a:ln>
                  <a:noFill/>
                </a:ln>
                <a:solidFill>
                  <a:srgbClr val="672672"/>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672672"/>
                </a:solidFill>
                <a:effectLst/>
                <a:uLnTx/>
                <a:uFillTx/>
                <a:latin typeface="Corbel" panose="020B0503020204020204" pitchFamily="34" charset="0"/>
                <a:ea typeface="+mn-ea"/>
                <a:cs typeface="WorkSans-Light"/>
              </a:rPr>
              <a:t>8.5)</a:t>
            </a:r>
            <a:endParaRPr kumimoji="0" sz="1200" b="0" i="0" u="none" strike="noStrike" kern="1200" cap="none" spc="0" normalizeH="0" baseline="0" noProof="0">
              <a:ln>
                <a:noFill/>
              </a:ln>
              <a:solidFill>
                <a:srgbClr val="000000"/>
              </a:solidFill>
              <a:effectLst/>
              <a:uLnTx/>
              <a:uFillTx/>
              <a:latin typeface="Corbel" panose="020B0503020204020204" pitchFamily="34" charset="0"/>
              <a:ea typeface="+mn-ea"/>
              <a:cs typeface="WorkSans-Light"/>
            </a:endParaRPr>
          </a:p>
        </p:txBody>
      </p:sp>
      <p:sp>
        <p:nvSpPr>
          <p:cNvPr id="13" name="object 13"/>
          <p:cNvSpPr txBox="1"/>
          <p:nvPr/>
        </p:nvSpPr>
        <p:spPr>
          <a:xfrm>
            <a:off x="9950610" y="5518091"/>
            <a:ext cx="609748" cy="641735"/>
          </a:xfrm>
          <a:prstGeom prst="rect">
            <a:avLst/>
          </a:prstGeom>
        </p:spPr>
        <p:txBody>
          <a:bodyPr vert="horz" wrap="square" lIns="0" tIns="25929" rIns="0" bIns="0" rtlCol="0">
            <a:spAutoFit/>
          </a:bodyPr>
          <a:lstStyle/>
          <a:p>
            <a:pPr marL="10583" marR="101067" lvl="0" indent="0" algn="l" defTabSz="914400" rtl="0" eaLnBrk="1" fontAlgn="auto" latinLnBrk="0" hangingPunct="1">
              <a:spcBef>
                <a:spcPts val="204"/>
              </a:spcBef>
              <a:spcAft>
                <a:spcPts val="0"/>
              </a:spcAft>
              <a:buClrTx/>
              <a:buSzTx/>
              <a:buFontTx/>
              <a:buNone/>
              <a:tabLst/>
              <a:defRPr/>
            </a:pPr>
            <a:r>
              <a:rPr kumimoji="0" sz="1400" b="1" i="0" u="none" strike="noStrike" kern="1200" cap="none" spc="-21" normalizeH="0" baseline="0" noProof="0" dirty="0">
                <a:ln>
                  <a:noFill/>
                </a:ln>
                <a:solidFill>
                  <a:srgbClr val="074848"/>
                </a:solidFill>
                <a:effectLst/>
                <a:uLnTx/>
                <a:uFillTx/>
                <a:latin typeface="Corbel" panose="020B0503020204020204" pitchFamily="34" charset="0"/>
                <a:ea typeface="+mn-ea"/>
                <a:cs typeface="Montserrat-SemiBold"/>
              </a:rPr>
              <a:t>TB </a:t>
            </a:r>
            <a:r>
              <a:rPr kumimoji="0" sz="1400" b="1" i="0" u="none" strike="noStrike" kern="1200" cap="none" spc="-17" normalizeH="0" baseline="0" noProof="0" dirty="0">
                <a:ln>
                  <a:noFill/>
                </a:ln>
                <a:solidFill>
                  <a:srgbClr val="074848"/>
                </a:solidFill>
                <a:effectLst/>
                <a:uLnTx/>
                <a:uFillTx/>
                <a:latin typeface="Corbel" panose="020B0503020204020204" pitchFamily="34" charset="0"/>
                <a:ea typeface="+mn-ea"/>
                <a:cs typeface="Montserrat-SemiBold"/>
              </a:rPr>
              <a:t>5.9%</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0" normalizeH="0" baseline="0" noProof="0" dirty="0">
                <a:ln>
                  <a:noFill/>
                </a:ln>
                <a:solidFill>
                  <a:srgbClr val="074848"/>
                </a:solidFill>
                <a:effectLst/>
                <a:uLnTx/>
                <a:uFillTx/>
                <a:latin typeface="Corbel" panose="020B0503020204020204" pitchFamily="34" charset="0"/>
                <a:ea typeface="+mn-ea"/>
                <a:cs typeface="WorkSans-Light"/>
              </a:rPr>
              <a:t>(3.9,</a:t>
            </a:r>
            <a:r>
              <a:rPr kumimoji="0" sz="1200" b="0" i="0" u="none" strike="noStrike" kern="1200" cap="none" spc="-42" normalizeH="0" baseline="0" noProof="0" dirty="0">
                <a:ln>
                  <a:noFill/>
                </a:ln>
                <a:solidFill>
                  <a:srgbClr val="074848"/>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074848"/>
                </a:solidFill>
                <a:effectLst/>
                <a:uLnTx/>
                <a:uFillTx/>
                <a:latin typeface="Corbel" panose="020B0503020204020204" pitchFamily="34" charset="0"/>
                <a:ea typeface="+mn-ea"/>
                <a:cs typeface="WorkSans-Light"/>
              </a:rPr>
              <a:t>8.3)</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14" name="object 14"/>
          <p:cNvSpPr txBox="1"/>
          <p:nvPr/>
        </p:nvSpPr>
        <p:spPr>
          <a:xfrm>
            <a:off x="10859230" y="5518092"/>
            <a:ext cx="1332770" cy="642270"/>
          </a:xfrm>
          <a:prstGeom prst="rect">
            <a:avLst/>
          </a:prstGeom>
        </p:spPr>
        <p:txBody>
          <a:bodyPr vert="horz" wrap="square" lIns="0" tIns="13758" rIns="0" bIns="0" rtlCol="0">
            <a:spAutoFit/>
          </a:bodyPr>
          <a:lstStyle/>
          <a:p>
            <a:pPr marL="10583" marR="0" lvl="0" indent="0" algn="l" defTabSz="914400" rtl="0" eaLnBrk="1" fontAlgn="auto" latinLnBrk="0" hangingPunct="1">
              <a:spcBef>
                <a:spcPts val="108"/>
              </a:spcBef>
              <a:spcAft>
                <a:spcPts val="0"/>
              </a:spcAft>
              <a:buClrTx/>
              <a:buSzTx/>
              <a:buFontTx/>
              <a:buNone/>
              <a:tabLst/>
              <a:defRPr/>
            </a:pPr>
            <a:r>
              <a:rPr kumimoji="0" sz="1400" b="1" i="1" u="none" strike="noStrike" kern="1200" cap="none" spc="0" normalizeH="0" baseline="0" noProof="0" dirty="0">
                <a:ln>
                  <a:noFill/>
                </a:ln>
                <a:solidFill>
                  <a:srgbClr val="52A947"/>
                </a:solidFill>
                <a:effectLst/>
                <a:uLnTx/>
                <a:uFillTx/>
                <a:latin typeface="Corbel" panose="020B0503020204020204" pitchFamily="34" charset="0"/>
                <a:ea typeface="+mn-ea"/>
                <a:cs typeface="Montserrat-BoldItalic"/>
              </a:rPr>
              <a:t>P.</a:t>
            </a:r>
            <a:r>
              <a:rPr kumimoji="0" sz="1400" b="1" i="1" u="none" strike="noStrike" kern="1200" cap="none" spc="4" normalizeH="0" baseline="0" noProof="0" dirty="0">
                <a:ln>
                  <a:noFill/>
                </a:ln>
                <a:solidFill>
                  <a:srgbClr val="52A947"/>
                </a:solidFill>
                <a:effectLst/>
                <a:uLnTx/>
                <a:uFillTx/>
                <a:latin typeface="Corbel" panose="020B0503020204020204" pitchFamily="34" charset="0"/>
                <a:ea typeface="+mn-ea"/>
                <a:cs typeface="Montserrat-BoldItalic"/>
              </a:rPr>
              <a:t> </a:t>
            </a:r>
            <a:r>
              <a:rPr kumimoji="0" lang="en-US" sz="1400" b="1" i="1" u="none" strike="noStrike" kern="1200" cap="none" spc="-8" normalizeH="0" baseline="0" noProof="0" dirty="0" err="1">
                <a:ln>
                  <a:noFill/>
                </a:ln>
                <a:solidFill>
                  <a:srgbClr val="52A947"/>
                </a:solidFill>
                <a:effectLst/>
                <a:uLnTx/>
                <a:uFillTx/>
                <a:latin typeface="Corbel" panose="020B0503020204020204" pitchFamily="34" charset="0"/>
                <a:ea typeface="+mn-ea"/>
                <a:cs typeface="Montserrat-BoldItalic"/>
              </a:rPr>
              <a:t>J</a:t>
            </a:r>
            <a:r>
              <a:rPr kumimoji="0" sz="1400" b="1" i="1" u="none" strike="noStrike" kern="1200" cap="none" spc="-8" normalizeH="0" baseline="0" noProof="0" dirty="0" err="1">
                <a:ln>
                  <a:noFill/>
                </a:ln>
                <a:solidFill>
                  <a:srgbClr val="52A947"/>
                </a:solidFill>
                <a:effectLst/>
                <a:uLnTx/>
                <a:uFillTx/>
                <a:latin typeface="Corbel" panose="020B0503020204020204" pitchFamily="34" charset="0"/>
                <a:ea typeface="+mn-ea"/>
                <a:cs typeface="Montserrat-BoldItalic"/>
              </a:rPr>
              <a:t>irovecii</a:t>
            </a:r>
            <a:r>
              <a:rPr kumimoji="0" lang="en-US" sz="1400" b="0" i="1" u="none" strike="noStrike" kern="1200" cap="none" spc="0" normalizeH="0" baseline="0" noProof="0" dirty="0">
                <a:ln>
                  <a:noFill/>
                </a:ln>
                <a:solidFill>
                  <a:srgbClr val="000000"/>
                </a:solidFill>
                <a:effectLst/>
                <a:uLnTx/>
                <a:uFillTx/>
                <a:latin typeface="Corbel" panose="020B0503020204020204" pitchFamily="34" charset="0"/>
                <a:ea typeface="+mn-ea"/>
                <a:cs typeface="Montserrat-BoldItalic"/>
              </a:rPr>
              <a:t> </a:t>
            </a:r>
            <a:br>
              <a:rPr kumimoji="0" lang="en-US" sz="1400" b="0" i="1" u="none" strike="noStrike" kern="1200" cap="none" spc="0" normalizeH="0" baseline="0" noProof="0" dirty="0">
                <a:ln>
                  <a:noFill/>
                </a:ln>
                <a:solidFill>
                  <a:srgbClr val="000000"/>
                </a:solidFill>
                <a:effectLst/>
                <a:uLnTx/>
                <a:uFillTx/>
                <a:latin typeface="Corbel" panose="020B0503020204020204" pitchFamily="34" charset="0"/>
                <a:ea typeface="+mn-ea"/>
                <a:cs typeface="Montserrat-BoldItalic"/>
              </a:rPr>
            </a:br>
            <a:r>
              <a:rPr kumimoji="0" sz="1400" b="1" i="0" u="none" strike="noStrike" kern="1200" cap="none" spc="-17" normalizeH="0" baseline="0" noProof="0" dirty="0">
                <a:ln>
                  <a:noFill/>
                </a:ln>
                <a:solidFill>
                  <a:srgbClr val="52A947"/>
                </a:solidFill>
                <a:effectLst/>
                <a:uLnTx/>
                <a:uFillTx/>
                <a:latin typeface="Corbel" panose="020B0503020204020204" pitchFamily="34" charset="0"/>
                <a:ea typeface="+mn-ea"/>
                <a:cs typeface="Montserrat-SemiBold"/>
              </a:rPr>
              <a:t>2.0%</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54"/>
              </a:spcBef>
              <a:spcAft>
                <a:spcPts val="0"/>
              </a:spcAft>
              <a:buClrTx/>
              <a:buSzTx/>
              <a:buFontTx/>
              <a:buNone/>
              <a:tabLst/>
              <a:defRPr/>
            </a:pPr>
            <a:r>
              <a:rPr kumimoji="0" sz="1200" b="0" i="0" u="none" strike="noStrike" kern="1200" cap="none" spc="-8" normalizeH="0" baseline="0" noProof="0" dirty="0">
                <a:ln>
                  <a:noFill/>
                </a:ln>
                <a:solidFill>
                  <a:srgbClr val="52A947"/>
                </a:solidFill>
                <a:effectLst/>
                <a:uLnTx/>
                <a:uFillTx/>
                <a:latin typeface="Corbel" panose="020B0503020204020204" pitchFamily="34" charset="0"/>
                <a:ea typeface="+mn-ea"/>
                <a:cs typeface="WorkSans-Light"/>
              </a:rPr>
              <a:t>(0.9,</a:t>
            </a:r>
            <a:r>
              <a:rPr kumimoji="0" sz="1200" b="0" i="0" u="none" strike="noStrike" kern="1200" cap="none" spc="-21" normalizeH="0" baseline="0" noProof="0" dirty="0">
                <a:ln>
                  <a:noFill/>
                </a:ln>
                <a:solidFill>
                  <a:srgbClr val="52A947"/>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52A947"/>
                </a:solidFill>
                <a:effectLst/>
                <a:uLnTx/>
                <a:uFillTx/>
                <a:latin typeface="Corbel" panose="020B0503020204020204" pitchFamily="34" charset="0"/>
                <a:ea typeface="+mn-ea"/>
                <a:cs typeface="WorkSans-Light"/>
              </a:rPr>
              <a:t>3.3)</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15" name="object 15"/>
          <p:cNvSpPr txBox="1"/>
          <p:nvPr/>
        </p:nvSpPr>
        <p:spPr>
          <a:xfrm>
            <a:off x="7708001" y="5518092"/>
            <a:ext cx="1131632" cy="642270"/>
          </a:xfrm>
          <a:prstGeom prst="rect">
            <a:avLst/>
          </a:prstGeom>
        </p:spPr>
        <p:txBody>
          <a:bodyPr vert="horz" wrap="square" lIns="0" tIns="13758" rIns="0" bIns="0" rtlCol="0">
            <a:spAutoFit/>
          </a:bodyPr>
          <a:lstStyle/>
          <a:p>
            <a:pPr marL="10583" marR="0" lvl="0" indent="0" algn="l" defTabSz="914400" rtl="0" eaLnBrk="1" fontAlgn="auto" latinLnBrk="0" hangingPunct="1">
              <a:spcBef>
                <a:spcPts val="108"/>
              </a:spcBef>
              <a:spcAft>
                <a:spcPts val="0"/>
              </a:spcAft>
              <a:buClrTx/>
              <a:buSzTx/>
              <a:buFontTx/>
              <a:buNone/>
              <a:tabLst/>
              <a:defRPr/>
            </a:pPr>
            <a:r>
              <a:rPr kumimoji="0" sz="1400" b="1" i="1" u="none" strike="noStrike" kern="1200" cap="none" spc="0" normalizeH="0" baseline="0" noProof="0" dirty="0">
                <a:ln>
                  <a:noFill/>
                </a:ln>
                <a:solidFill>
                  <a:srgbClr val="672672"/>
                </a:solidFill>
                <a:effectLst/>
                <a:uLnTx/>
                <a:uFillTx/>
                <a:latin typeface="Corbel" panose="020B0503020204020204" pitchFamily="34" charset="0"/>
                <a:ea typeface="+mn-ea"/>
                <a:cs typeface="Montserrat-BoldItalic"/>
              </a:rPr>
              <a:t>H.</a:t>
            </a:r>
            <a:r>
              <a:rPr kumimoji="0" sz="1400" b="1" i="1" u="none" strike="noStrike" kern="1200" cap="none" spc="29" normalizeH="0" baseline="0" noProof="0" dirty="0">
                <a:ln>
                  <a:noFill/>
                </a:ln>
                <a:solidFill>
                  <a:srgbClr val="672672"/>
                </a:solidFill>
                <a:effectLst/>
                <a:uLnTx/>
                <a:uFillTx/>
                <a:latin typeface="Corbel" panose="020B0503020204020204" pitchFamily="34" charset="0"/>
                <a:ea typeface="+mn-ea"/>
                <a:cs typeface="Montserrat-BoldItalic"/>
              </a:rPr>
              <a:t> </a:t>
            </a:r>
            <a:r>
              <a:rPr kumimoji="0" sz="1400" b="1" i="1" u="none" strike="noStrike" kern="1200" cap="none" spc="-8" normalizeH="0" baseline="0" noProof="0" dirty="0">
                <a:ln>
                  <a:noFill/>
                </a:ln>
                <a:solidFill>
                  <a:srgbClr val="672672"/>
                </a:solidFill>
                <a:effectLst/>
                <a:uLnTx/>
                <a:uFillTx/>
                <a:latin typeface="Corbel" panose="020B0503020204020204" pitchFamily="34" charset="0"/>
                <a:ea typeface="+mn-ea"/>
                <a:cs typeface="Montserrat-BoldItalic"/>
              </a:rPr>
              <a:t>influenzae</a:t>
            </a:r>
            <a:endParaRPr kumimoji="0" sz="1400" b="0" i="0" u="none" strike="noStrike" kern="1200" cap="none" spc="0" normalizeH="0" baseline="0" noProof="0">
              <a:ln>
                <a:noFill/>
              </a:ln>
              <a:solidFill>
                <a:srgbClr val="000000"/>
              </a:solidFill>
              <a:effectLst/>
              <a:uLnTx/>
              <a:uFillTx/>
              <a:latin typeface="Corbel" panose="020B0503020204020204" pitchFamily="34" charset="0"/>
              <a:ea typeface="+mn-ea"/>
              <a:cs typeface="Montserrat-BoldItalic"/>
            </a:endParaRPr>
          </a:p>
          <a:p>
            <a:pPr marL="10583" marR="0" lvl="0" indent="0" algn="l" defTabSz="914400" rtl="0" eaLnBrk="1" fontAlgn="auto" latinLnBrk="0" hangingPunct="1">
              <a:spcBef>
                <a:spcPts val="0"/>
              </a:spcBef>
              <a:spcAft>
                <a:spcPts val="0"/>
              </a:spcAft>
              <a:buClrTx/>
              <a:buSzTx/>
              <a:buFontTx/>
              <a:buNone/>
              <a:tabLst/>
              <a:defRPr/>
            </a:pPr>
            <a:r>
              <a:rPr kumimoji="0" sz="1400" b="1" i="0" u="none" strike="noStrike" kern="1200" cap="none" spc="-17" normalizeH="0" baseline="0" noProof="0" dirty="0">
                <a:ln>
                  <a:noFill/>
                </a:ln>
                <a:solidFill>
                  <a:srgbClr val="672672"/>
                </a:solidFill>
                <a:effectLst/>
                <a:uLnTx/>
                <a:uFillTx/>
                <a:latin typeface="Corbel" panose="020B0503020204020204" pitchFamily="34" charset="0"/>
                <a:ea typeface="+mn-ea"/>
                <a:cs typeface="Montserrat-SemiBold"/>
              </a:rPr>
              <a:t>5.9%</a:t>
            </a:r>
            <a:endParaRPr kumimoji="0" sz="1400"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54"/>
              </a:spcBef>
              <a:spcAft>
                <a:spcPts val="0"/>
              </a:spcAft>
              <a:buClrTx/>
              <a:buSzTx/>
              <a:buFontTx/>
              <a:buNone/>
              <a:tabLst/>
              <a:defRPr/>
            </a:pPr>
            <a:r>
              <a:rPr kumimoji="0" sz="1200" b="0" i="0" u="none" strike="noStrike" kern="1200" cap="none" spc="0" normalizeH="0" baseline="0" noProof="0" dirty="0">
                <a:ln>
                  <a:noFill/>
                </a:ln>
                <a:solidFill>
                  <a:srgbClr val="672672"/>
                </a:solidFill>
                <a:effectLst/>
                <a:uLnTx/>
                <a:uFillTx/>
                <a:latin typeface="Corbel" panose="020B0503020204020204" pitchFamily="34" charset="0"/>
                <a:ea typeface="+mn-ea"/>
                <a:cs typeface="WorkSans-Light"/>
              </a:rPr>
              <a:t>(3.8,</a:t>
            </a:r>
            <a:r>
              <a:rPr kumimoji="0" sz="1200" b="0" i="0" u="none" strike="noStrike" kern="1200" cap="none" spc="-21" normalizeH="0" baseline="0" noProof="0" dirty="0">
                <a:ln>
                  <a:noFill/>
                </a:ln>
                <a:solidFill>
                  <a:srgbClr val="672672"/>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672672"/>
                </a:solidFill>
                <a:effectLst/>
                <a:uLnTx/>
                <a:uFillTx/>
                <a:latin typeface="Corbel" panose="020B0503020204020204" pitchFamily="34" charset="0"/>
                <a:ea typeface="+mn-ea"/>
                <a:cs typeface="WorkSans-Light"/>
              </a:rPr>
              <a:t>8.5)</a:t>
            </a:r>
            <a:endParaRPr kumimoji="0" sz="1200" b="0" i="0" u="none" strike="noStrike" kern="1200" cap="none" spc="0" normalizeH="0" baseline="0" noProof="0">
              <a:ln>
                <a:noFill/>
              </a:ln>
              <a:solidFill>
                <a:srgbClr val="000000"/>
              </a:solidFill>
              <a:effectLst/>
              <a:uLnTx/>
              <a:uFillTx/>
              <a:latin typeface="Corbel" panose="020B0503020204020204" pitchFamily="34" charset="0"/>
              <a:ea typeface="+mn-ea"/>
              <a:cs typeface="WorkSans-Light"/>
            </a:endParaRPr>
          </a:p>
        </p:txBody>
      </p:sp>
      <p:sp>
        <p:nvSpPr>
          <p:cNvPr id="16" name="object 16"/>
          <p:cNvSpPr txBox="1"/>
          <p:nvPr/>
        </p:nvSpPr>
        <p:spPr>
          <a:xfrm>
            <a:off x="8866225" y="5518091"/>
            <a:ext cx="876041"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sz="1400" b="1" i="0" u="none" strike="noStrike" kern="1200" cap="none" spc="-8" normalizeH="0" baseline="0" noProof="0" dirty="0">
                <a:ln>
                  <a:noFill/>
                </a:ln>
                <a:solidFill>
                  <a:srgbClr val="672672"/>
                </a:solidFill>
                <a:effectLst/>
                <a:uLnTx/>
                <a:uFillTx/>
                <a:latin typeface="Corbel" panose="020B0503020204020204" pitchFamily="34" charset="0"/>
                <a:ea typeface="+mn-ea"/>
                <a:cs typeface="Montserrat-SemiBold"/>
              </a:rPr>
              <a:t>Staph </a:t>
            </a:r>
            <a:br>
              <a:rPr kumimoji="0" lang="en-US" sz="1400" b="1" i="0" u="none" strike="noStrike" kern="1200" cap="none" spc="-8" normalizeH="0" baseline="0" noProof="0" dirty="0">
                <a:ln>
                  <a:noFill/>
                </a:ln>
                <a:solidFill>
                  <a:srgbClr val="672672"/>
                </a:solidFill>
                <a:effectLst/>
                <a:uLnTx/>
                <a:uFillTx/>
                <a:latin typeface="Corbel" panose="020B0503020204020204" pitchFamily="34" charset="0"/>
                <a:ea typeface="+mn-ea"/>
                <a:cs typeface="Montserrat-SemiBold"/>
              </a:rPr>
            </a:br>
            <a:r>
              <a:rPr kumimoji="0" sz="1400" b="1" i="0" u="none" strike="noStrike" kern="1200" cap="none" spc="-17" normalizeH="0" baseline="0" noProof="0" dirty="0">
                <a:ln>
                  <a:noFill/>
                </a:ln>
                <a:solidFill>
                  <a:srgbClr val="672672"/>
                </a:solidFill>
                <a:effectLst/>
                <a:uLnTx/>
                <a:uFillTx/>
                <a:latin typeface="Corbel" panose="020B0503020204020204" pitchFamily="34" charset="0"/>
                <a:ea typeface="+mn-ea"/>
                <a:cs typeface="Montserrat-SemiBold"/>
              </a:rPr>
              <a:t>2.7%</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0" normalizeH="0" baseline="0" noProof="0" dirty="0">
                <a:ln>
                  <a:noFill/>
                </a:ln>
                <a:solidFill>
                  <a:srgbClr val="672672"/>
                </a:solidFill>
                <a:effectLst/>
                <a:uLnTx/>
                <a:uFillTx/>
                <a:latin typeface="Corbel" panose="020B0503020204020204" pitchFamily="34" charset="0"/>
                <a:ea typeface="+mn-ea"/>
                <a:cs typeface="WorkSans-Light"/>
              </a:rPr>
              <a:t>(1.5,</a:t>
            </a:r>
            <a:r>
              <a:rPr kumimoji="0" sz="1200" b="0" i="0" u="none" strike="noStrike" kern="1200" cap="none" spc="-17" normalizeH="0" baseline="0" noProof="0" dirty="0">
                <a:ln>
                  <a:noFill/>
                </a:ln>
                <a:solidFill>
                  <a:srgbClr val="672672"/>
                </a:solidFill>
                <a:effectLst/>
                <a:uLnTx/>
                <a:uFillTx/>
                <a:latin typeface="Corbel" panose="020B0503020204020204" pitchFamily="34" charset="0"/>
                <a:ea typeface="+mn-ea"/>
                <a:cs typeface="WorkSans-Light"/>
              </a:rPr>
              <a:t> 4.3)</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17" name="object 17"/>
          <p:cNvSpPr txBox="1"/>
          <p:nvPr/>
        </p:nvSpPr>
        <p:spPr>
          <a:xfrm>
            <a:off x="5399860" y="5518091"/>
            <a:ext cx="910916"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SemiBold"/>
              </a:rPr>
              <a:t>Influenza </a:t>
            </a:r>
            <a:r>
              <a:rPr kumimoji="0" sz="1400" b="1" i="0" u="none" strike="noStrike" kern="1200" cap="none" spc="-17" normalizeH="0" baseline="0" noProof="0" dirty="0">
                <a:ln>
                  <a:noFill/>
                </a:ln>
                <a:solidFill>
                  <a:srgbClr val="D71E62"/>
                </a:solidFill>
                <a:effectLst/>
                <a:uLnTx/>
                <a:uFillTx/>
                <a:latin typeface="Corbel" panose="020B0503020204020204" pitchFamily="34" charset="0"/>
                <a:ea typeface="+mn-ea"/>
                <a:cs typeface="Montserrat-SemiBold"/>
              </a:rPr>
              <a:t>2.0%</a:t>
            </a:r>
            <a:endParaRPr kumimoji="0"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10583" marR="0" lvl="0" indent="0" algn="l" defTabSz="914400" rtl="0" eaLnBrk="1" fontAlgn="auto" latinLnBrk="0" hangingPunct="1">
              <a:spcBef>
                <a:spcPts val="37"/>
              </a:spcBef>
              <a:spcAft>
                <a:spcPts val="0"/>
              </a:spcAft>
              <a:buClrTx/>
              <a:buSzTx/>
              <a:buFontTx/>
              <a:buNone/>
              <a:tabLst/>
              <a:defRPr/>
            </a:pPr>
            <a:r>
              <a:rPr kumimoji="0" sz="1200" b="0" i="0" u="none" strike="noStrike" kern="1200" cap="none" spc="-17" normalizeH="0" baseline="0" noProof="0" dirty="0">
                <a:ln>
                  <a:noFill/>
                </a:ln>
                <a:solidFill>
                  <a:srgbClr val="D71E62"/>
                </a:solidFill>
                <a:effectLst/>
                <a:uLnTx/>
                <a:uFillTx/>
                <a:latin typeface="Corbel" panose="020B0503020204020204" pitchFamily="34" charset="0"/>
                <a:ea typeface="+mn-ea"/>
                <a:cs typeface="WorkSans-Light"/>
              </a:rPr>
              <a:t>(1.1,</a:t>
            </a:r>
            <a:r>
              <a:rPr kumimoji="0" sz="1200" b="0" i="0" u="none" strike="noStrike" kern="1200" cap="none" spc="-12" normalizeH="0" baseline="0" noProof="0" dirty="0">
                <a:ln>
                  <a:noFill/>
                </a:ln>
                <a:solidFill>
                  <a:srgbClr val="D71E62"/>
                </a:solidFill>
                <a:effectLst/>
                <a:uLnTx/>
                <a:uFillTx/>
                <a:latin typeface="Corbel" panose="020B0503020204020204" pitchFamily="34" charset="0"/>
                <a:ea typeface="+mn-ea"/>
                <a:cs typeface="WorkSans-Light"/>
              </a:rPr>
              <a:t> </a:t>
            </a:r>
            <a:r>
              <a:rPr kumimoji="0" sz="1200" b="0" i="0" u="none" strike="noStrike" kern="1200" cap="none" spc="-17" normalizeH="0" baseline="0" noProof="0" dirty="0">
                <a:ln>
                  <a:noFill/>
                </a:ln>
                <a:solidFill>
                  <a:srgbClr val="D71E62"/>
                </a:solidFill>
                <a:effectLst/>
                <a:uLnTx/>
                <a:uFillTx/>
                <a:latin typeface="Corbel" panose="020B0503020204020204" pitchFamily="34" charset="0"/>
                <a:ea typeface="+mn-ea"/>
                <a:cs typeface="WorkSans-Light"/>
              </a:rPr>
              <a:t>3.2)</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grpSp>
        <p:nvGrpSpPr>
          <p:cNvPr id="18" name="object 18"/>
          <p:cNvGrpSpPr/>
          <p:nvPr/>
        </p:nvGrpSpPr>
        <p:grpSpPr>
          <a:xfrm>
            <a:off x="9733756" y="4698829"/>
            <a:ext cx="746654" cy="746654"/>
            <a:chOff x="11680507" y="5890662"/>
            <a:chExt cx="895985" cy="895985"/>
          </a:xfrm>
        </p:grpSpPr>
        <p:sp>
          <p:nvSpPr>
            <p:cNvPr id="19" name="object 19"/>
            <p:cNvSpPr/>
            <p:nvPr/>
          </p:nvSpPr>
          <p:spPr>
            <a:xfrm>
              <a:off x="11690819" y="5900974"/>
              <a:ext cx="875665" cy="875665"/>
            </a:xfrm>
            <a:custGeom>
              <a:avLst/>
              <a:gdLst/>
              <a:ahLst/>
              <a:cxnLst/>
              <a:rect l="l" t="t" r="r" b="b"/>
              <a:pathLst>
                <a:path w="875665" h="875665">
                  <a:moveTo>
                    <a:pt x="437591" y="0"/>
                  </a:move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close/>
                </a:path>
              </a:pathLst>
            </a:custGeom>
            <a:solidFill>
              <a:srgbClr val="DA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object 20"/>
            <p:cNvSpPr/>
            <p:nvPr/>
          </p:nvSpPr>
          <p:spPr>
            <a:xfrm>
              <a:off x="11690819" y="5900974"/>
              <a:ext cx="875665" cy="875665"/>
            </a:xfrm>
            <a:custGeom>
              <a:avLst/>
              <a:gdLst/>
              <a:ahLst/>
              <a:cxnLst/>
              <a:rect l="l" t="t" r="r" b="b"/>
              <a:pathLst>
                <a:path w="875665" h="875665">
                  <a:moveTo>
                    <a:pt x="437591" y="875195"/>
                  </a:move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close/>
                </a:path>
              </a:pathLst>
            </a:custGeom>
            <a:ln w="20624">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1" name="object 21"/>
          <p:cNvGrpSpPr/>
          <p:nvPr/>
        </p:nvGrpSpPr>
        <p:grpSpPr>
          <a:xfrm>
            <a:off x="10869817" y="5180931"/>
            <a:ext cx="264583" cy="264583"/>
            <a:chOff x="13043780" y="6469185"/>
            <a:chExt cx="317500" cy="317500"/>
          </a:xfrm>
        </p:grpSpPr>
        <p:sp>
          <p:nvSpPr>
            <p:cNvPr id="22" name="object 22"/>
            <p:cNvSpPr/>
            <p:nvPr/>
          </p:nvSpPr>
          <p:spPr>
            <a:xfrm>
              <a:off x="13054092" y="6479498"/>
              <a:ext cx="297180" cy="297180"/>
            </a:xfrm>
            <a:custGeom>
              <a:avLst/>
              <a:gdLst/>
              <a:ahLst/>
              <a:cxnLst/>
              <a:rect l="l" t="t" r="r" b="b"/>
              <a:pathLst>
                <a:path w="297180" h="297179">
                  <a:moveTo>
                    <a:pt x="148336" y="0"/>
                  </a:move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6" y="296671"/>
                  </a:lnTo>
                  <a:lnTo>
                    <a:pt x="195223" y="289110"/>
                  </a:lnTo>
                  <a:lnTo>
                    <a:pt x="235943" y="268052"/>
                  </a:lnTo>
                  <a:lnTo>
                    <a:pt x="268052" y="235943"/>
                  </a:lnTo>
                  <a:lnTo>
                    <a:pt x="289110" y="195223"/>
                  </a:lnTo>
                  <a:lnTo>
                    <a:pt x="296672" y="148335"/>
                  </a:lnTo>
                  <a:lnTo>
                    <a:pt x="289110" y="101448"/>
                  </a:lnTo>
                  <a:lnTo>
                    <a:pt x="268052" y="60728"/>
                  </a:lnTo>
                  <a:lnTo>
                    <a:pt x="235943" y="28619"/>
                  </a:lnTo>
                  <a:lnTo>
                    <a:pt x="195223" y="7561"/>
                  </a:lnTo>
                  <a:lnTo>
                    <a:pt x="148336" y="0"/>
                  </a:lnTo>
                  <a:close/>
                </a:path>
              </a:pathLst>
            </a:custGeom>
            <a:solidFill>
              <a:srgbClr val="EBF1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object 23"/>
            <p:cNvSpPr/>
            <p:nvPr/>
          </p:nvSpPr>
          <p:spPr>
            <a:xfrm>
              <a:off x="13054092" y="6479498"/>
              <a:ext cx="297180" cy="297180"/>
            </a:xfrm>
            <a:custGeom>
              <a:avLst/>
              <a:gdLst/>
              <a:ahLst/>
              <a:cxnLst/>
              <a:rect l="l" t="t" r="r" b="b"/>
              <a:pathLst>
                <a:path w="297180" h="297179">
                  <a:moveTo>
                    <a:pt x="148336" y="296671"/>
                  </a:moveTo>
                  <a:lnTo>
                    <a:pt x="195223" y="289110"/>
                  </a:lnTo>
                  <a:lnTo>
                    <a:pt x="235943" y="268052"/>
                  </a:lnTo>
                  <a:lnTo>
                    <a:pt x="268052" y="235943"/>
                  </a:lnTo>
                  <a:lnTo>
                    <a:pt x="289110" y="195223"/>
                  </a:lnTo>
                  <a:lnTo>
                    <a:pt x="296672" y="148335"/>
                  </a:lnTo>
                  <a:lnTo>
                    <a:pt x="289110" y="101448"/>
                  </a:lnTo>
                  <a:lnTo>
                    <a:pt x="268052" y="60728"/>
                  </a:lnTo>
                  <a:lnTo>
                    <a:pt x="235943" y="28619"/>
                  </a:lnTo>
                  <a:lnTo>
                    <a:pt x="195223" y="7561"/>
                  </a:lnTo>
                  <a:lnTo>
                    <a:pt x="148336" y="0"/>
                  </a:ln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6" y="296671"/>
                  </a:lnTo>
                  <a:close/>
                </a:path>
              </a:pathLst>
            </a:custGeom>
            <a:ln w="12700">
              <a:solidFill>
                <a:srgbClr val="52A94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4" name="object 24"/>
          <p:cNvGrpSpPr/>
          <p:nvPr/>
        </p:nvGrpSpPr>
        <p:grpSpPr>
          <a:xfrm>
            <a:off x="6452907" y="4599937"/>
            <a:ext cx="845608" cy="845608"/>
            <a:chOff x="7743488" y="5771993"/>
            <a:chExt cx="1014730" cy="1014730"/>
          </a:xfrm>
        </p:grpSpPr>
        <p:sp>
          <p:nvSpPr>
            <p:cNvPr id="25" name="object 25"/>
            <p:cNvSpPr/>
            <p:nvPr/>
          </p:nvSpPr>
          <p:spPr>
            <a:xfrm>
              <a:off x="7753800" y="5782306"/>
              <a:ext cx="994410" cy="994410"/>
            </a:xfrm>
            <a:custGeom>
              <a:avLst/>
              <a:gdLst/>
              <a:ahLst/>
              <a:cxnLst/>
              <a:rect l="l" t="t" r="r" b="b"/>
              <a:pathLst>
                <a:path w="994409" h="994409">
                  <a:moveTo>
                    <a:pt x="496925" y="0"/>
                  </a:moveTo>
                  <a:lnTo>
                    <a:pt x="449067" y="2274"/>
                  </a:lnTo>
                  <a:lnTo>
                    <a:pt x="402497" y="8960"/>
                  </a:lnTo>
                  <a:lnTo>
                    <a:pt x="357422" y="19848"/>
                  </a:lnTo>
                  <a:lnTo>
                    <a:pt x="314050" y="34730"/>
                  </a:lnTo>
                  <a:lnTo>
                    <a:pt x="272591" y="53398"/>
                  </a:lnTo>
                  <a:lnTo>
                    <a:pt x="233251" y="75644"/>
                  </a:lnTo>
                  <a:lnTo>
                    <a:pt x="196240" y="101259"/>
                  </a:lnTo>
                  <a:lnTo>
                    <a:pt x="161766" y="130036"/>
                  </a:lnTo>
                  <a:lnTo>
                    <a:pt x="130036" y="161766"/>
                  </a:lnTo>
                  <a:lnTo>
                    <a:pt x="101259" y="196240"/>
                  </a:lnTo>
                  <a:lnTo>
                    <a:pt x="75644" y="233251"/>
                  </a:lnTo>
                  <a:lnTo>
                    <a:pt x="53398" y="272591"/>
                  </a:lnTo>
                  <a:lnTo>
                    <a:pt x="34730" y="314050"/>
                  </a:lnTo>
                  <a:lnTo>
                    <a:pt x="19848" y="357422"/>
                  </a:lnTo>
                  <a:lnTo>
                    <a:pt x="8960" y="402497"/>
                  </a:lnTo>
                  <a:lnTo>
                    <a:pt x="2274" y="449067"/>
                  </a:lnTo>
                  <a:lnTo>
                    <a:pt x="0" y="496925"/>
                  </a:lnTo>
                  <a:lnTo>
                    <a:pt x="2274" y="544785"/>
                  </a:lnTo>
                  <a:lnTo>
                    <a:pt x="8960" y="591357"/>
                  </a:lnTo>
                  <a:lnTo>
                    <a:pt x="19848" y="636434"/>
                  </a:lnTo>
                  <a:lnTo>
                    <a:pt x="34730" y="679807"/>
                  </a:lnTo>
                  <a:lnTo>
                    <a:pt x="53398" y="721268"/>
                  </a:lnTo>
                  <a:lnTo>
                    <a:pt x="75644" y="760608"/>
                  </a:lnTo>
                  <a:lnTo>
                    <a:pt x="101259" y="797620"/>
                  </a:lnTo>
                  <a:lnTo>
                    <a:pt x="130036" y="832095"/>
                  </a:lnTo>
                  <a:lnTo>
                    <a:pt x="161766" y="863826"/>
                  </a:lnTo>
                  <a:lnTo>
                    <a:pt x="196240" y="892603"/>
                  </a:lnTo>
                  <a:lnTo>
                    <a:pt x="233251" y="918219"/>
                  </a:lnTo>
                  <a:lnTo>
                    <a:pt x="272591" y="940465"/>
                  </a:lnTo>
                  <a:lnTo>
                    <a:pt x="314050" y="959133"/>
                  </a:lnTo>
                  <a:lnTo>
                    <a:pt x="357422" y="974015"/>
                  </a:lnTo>
                  <a:lnTo>
                    <a:pt x="402497" y="984903"/>
                  </a:lnTo>
                  <a:lnTo>
                    <a:pt x="449067" y="991589"/>
                  </a:lnTo>
                  <a:lnTo>
                    <a:pt x="496925" y="993863"/>
                  </a:lnTo>
                  <a:lnTo>
                    <a:pt x="544783" y="991589"/>
                  </a:lnTo>
                  <a:lnTo>
                    <a:pt x="591354" y="984903"/>
                  </a:lnTo>
                  <a:lnTo>
                    <a:pt x="636429" y="974015"/>
                  </a:lnTo>
                  <a:lnTo>
                    <a:pt x="679802" y="959133"/>
                  </a:lnTo>
                  <a:lnTo>
                    <a:pt x="721262" y="940465"/>
                  </a:lnTo>
                  <a:lnTo>
                    <a:pt x="760602" y="918219"/>
                  </a:lnTo>
                  <a:lnTo>
                    <a:pt x="797615" y="892603"/>
                  </a:lnTo>
                  <a:lnTo>
                    <a:pt x="832090" y="863826"/>
                  </a:lnTo>
                  <a:lnTo>
                    <a:pt x="863821" y="832095"/>
                  </a:lnTo>
                  <a:lnTo>
                    <a:pt x="892599" y="797620"/>
                  </a:lnTo>
                  <a:lnTo>
                    <a:pt x="918215" y="760608"/>
                  </a:lnTo>
                  <a:lnTo>
                    <a:pt x="940462" y="721268"/>
                  </a:lnTo>
                  <a:lnTo>
                    <a:pt x="959131" y="679807"/>
                  </a:lnTo>
                  <a:lnTo>
                    <a:pt x="974014" y="636434"/>
                  </a:lnTo>
                  <a:lnTo>
                    <a:pt x="984903" y="591357"/>
                  </a:lnTo>
                  <a:lnTo>
                    <a:pt x="991589" y="544785"/>
                  </a:lnTo>
                  <a:lnTo>
                    <a:pt x="993863" y="496925"/>
                  </a:lnTo>
                  <a:lnTo>
                    <a:pt x="991589" y="449067"/>
                  </a:lnTo>
                  <a:lnTo>
                    <a:pt x="984903" y="402497"/>
                  </a:lnTo>
                  <a:lnTo>
                    <a:pt x="974014" y="357422"/>
                  </a:lnTo>
                  <a:lnTo>
                    <a:pt x="959131" y="314050"/>
                  </a:lnTo>
                  <a:lnTo>
                    <a:pt x="940462" y="272591"/>
                  </a:lnTo>
                  <a:lnTo>
                    <a:pt x="918215" y="233251"/>
                  </a:lnTo>
                  <a:lnTo>
                    <a:pt x="892599" y="196240"/>
                  </a:lnTo>
                  <a:lnTo>
                    <a:pt x="863821" y="161766"/>
                  </a:lnTo>
                  <a:lnTo>
                    <a:pt x="832090" y="130036"/>
                  </a:lnTo>
                  <a:lnTo>
                    <a:pt x="797615" y="101259"/>
                  </a:lnTo>
                  <a:lnTo>
                    <a:pt x="760602" y="75644"/>
                  </a:lnTo>
                  <a:lnTo>
                    <a:pt x="721262" y="53398"/>
                  </a:lnTo>
                  <a:lnTo>
                    <a:pt x="679802" y="34730"/>
                  </a:lnTo>
                  <a:lnTo>
                    <a:pt x="636429" y="19848"/>
                  </a:lnTo>
                  <a:lnTo>
                    <a:pt x="591354" y="8960"/>
                  </a:lnTo>
                  <a:lnTo>
                    <a:pt x="544783" y="2274"/>
                  </a:lnTo>
                  <a:lnTo>
                    <a:pt x="496925"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object 26"/>
            <p:cNvSpPr/>
            <p:nvPr/>
          </p:nvSpPr>
          <p:spPr>
            <a:xfrm>
              <a:off x="7753800" y="5782306"/>
              <a:ext cx="994410" cy="994410"/>
            </a:xfrm>
            <a:custGeom>
              <a:avLst/>
              <a:gdLst/>
              <a:ahLst/>
              <a:cxnLst/>
              <a:rect l="l" t="t" r="r" b="b"/>
              <a:pathLst>
                <a:path w="994409" h="994409">
                  <a:moveTo>
                    <a:pt x="496925" y="993863"/>
                  </a:moveTo>
                  <a:lnTo>
                    <a:pt x="544783" y="991589"/>
                  </a:lnTo>
                  <a:lnTo>
                    <a:pt x="591354" y="984903"/>
                  </a:lnTo>
                  <a:lnTo>
                    <a:pt x="636429" y="974015"/>
                  </a:lnTo>
                  <a:lnTo>
                    <a:pt x="679802" y="959133"/>
                  </a:lnTo>
                  <a:lnTo>
                    <a:pt x="721262" y="940465"/>
                  </a:lnTo>
                  <a:lnTo>
                    <a:pt x="760602" y="918219"/>
                  </a:lnTo>
                  <a:lnTo>
                    <a:pt x="797615" y="892603"/>
                  </a:lnTo>
                  <a:lnTo>
                    <a:pt x="832090" y="863826"/>
                  </a:lnTo>
                  <a:lnTo>
                    <a:pt x="863821" y="832095"/>
                  </a:lnTo>
                  <a:lnTo>
                    <a:pt x="892599" y="797620"/>
                  </a:lnTo>
                  <a:lnTo>
                    <a:pt x="918215" y="760608"/>
                  </a:lnTo>
                  <a:lnTo>
                    <a:pt x="940462" y="721268"/>
                  </a:lnTo>
                  <a:lnTo>
                    <a:pt x="959131" y="679807"/>
                  </a:lnTo>
                  <a:lnTo>
                    <a:pt x="974014" y="636434"/>
                  </a:lnTo>
                  <a:lnTo>
                    <a:pt x="984903" y="591357"/>
                  </a:lnTo>
                  <a:lnTo>
                    <a:pt x="991589" y="544785"/>
                  </a:lnTo>
                  <a:lnTo>
                    <a:pt x="993863" y="496925"/>
                  </a:lnTo>
                  <a:lnTo>
                    <a:pt x="991589" y="449067"/>
                  </a:lnTo>
                  <a:lnTo>
                    <a:pt x="984903" y="402497"/>
                  </a:lnTo>
                  <a:lnTo>
                    <a:pt x="974014" y="357422"/>
                  </a:lnTo>
                  <a:lnTo>
                    <a:pt x="959131" y="314050"/>
                  </a:lnTo>
                  <a:lnTo>
                    <a:pt x="940462" y="272591"/>
                  </a:lnTo>
                  <a:lnTo>
                    <a:pt x="918215" y="233251"/>
                  </a:lnTo>
                  <a:lnTo>
                    <a:pt x="892599" y="196240"/>
                  </a:lnTo>
                  <a:lnTo>
                    <a:pt x="863821" y="161766"/>
                  </a:lnTo>
                  <a:lnTo>
                    <a:pt x="832090" y="130036"/>
                  </a:lnTo>
                  <a:lnTo>
                    <a:pt x="797615" y="101259"/>
                  </a:lnTo>
                  <a:lnTo>
                    <a:pt x="760602" y="75644"/>
                  </a:lnTo>
                  <a:lnTo>
                    <a:pt x="721262" y="53398"/>
                  </a:lnTo>
                  <a:lnTo>
                    <a:pt x="679802" y="34730"/>
                  </a:lnTo>
                  <a:lnTo>
                    <a:pt x="636429" y="19848"/>
                  </a:lnTo>
                  <a:lnTo>
                    <a:pt x="591354" y="8960"/>
                  </a:lnTo>
                  <a:lnTo>
                    <a:pt x="544783" y="2274"/>
                  </a:lnTo>
                  <a:lnTo>
                    <a:pt x="496925" y="0"/>
                  </a:lnTo>
                  <a:lnTo>
                    <a:pt x="449067" y="2274"/>
                  </a:lnTo>
                  <a:lnTo>
                    <a:pt x="402497" y="8960"/>
                  </a:lnTo>
                  <a:lnTo>
                    <a:pt x="357422" y="19848"/>
                  </a:lnTo>
                  <a:lnTo>
                    <a:pt x="314050" y="34730"/>
                  </a:lnTo>
                  <a:lnTo>
                    <a:pt x="272591" y="53398"/>
                  </a:lnTo>
                  <a:lnTo>
                    <a:pt x="233251" y="75644"/>
                  </a:lnTo>
                  <a:lnTo>
                    <a:pt x="196240" y="101259"/>
                  </a:lnTo>
                  <a:lnTo>
                    <a:pt x="161766" y="130036"/>
                  </a:lnTo>
                  <a:lnTo>
                    <a:pt x="130036" y="161766"/>
                  </a:lnTo>
                  <a:lnTo>
                    <a:pt x="101259" y="196240"/>
                  </a:lnTo>
                  <a:lnTo>
                    <a:pt x="75644" y="233251"/>
                  </a:lnTo>
                  <a:lnTo>
                    <a:pt x="53398" y="272591"/>
                  </a:lnTo>
                  <a:lnTo>
                    <a:pt x="34730" y="314050"/>
                  </a:lnTo>
                  <a:lnTo>
                    <a:pt x="19848" y="357422"/>
                  </a:lnTo>
                  <a:lnTo>
                    <a:pt x="8960" y="402497"/>
                  </a:lnTo>
                  <a:lnTo>
                    <a:pt x="2274" y="449067"/>
                  </a:lnTo>
                  <a:lnTo>
                    <a:pt x="0" y="496925"/>
                  </a:lnTo>
                  <a:lnTo>
                    <a:pt x="2274" y="544785"/>
                  </a:lnTo>
                  <a:lnTo>
                    <a:pt x="8960" y="591357"/>
                  </a:lnTo>
                  <a:lnTo>
                    <a:pt x="19848" y="636434"/>
                  </a:lnTo>
                  <a:lnTo>
                    <a:pt x="34730" y="679807"/>
                  </a:lnTo>
                  <a:lnTo>
                    <a:pt x="53398" y="721268"/>
                  </a:lnTo>
                  <a:lnTo>
                    <a:pt x="75644" y="760608"/>
                  </a:lnTo>
                  <a:lnTo>
                    <a:pt x="101259" y="797620"/>
                  </a:lnTo>
                  <a:lnTo>
                    <a:pt x="130036" y="832095"/>
                  </a:lnTo>
                  <a:lnTo>
                    <a:pt x="161766" y="863826"/>
                  </a:lnTo>
                  <a:lnTo>
                    <a:pt x="196240" y="892603"/>
                  </a:lnTo>
                  <a:lnTo>
                    <a:pt x="233251" y="918219"/>
                  </a:lnTo>
                  <a:lnTo>
                    <a:pt x="272591" y="940465"/>
                  </a:lnTo>
                  <a:lnTo>
                    <a:pt x="314050" y="959133"/>
                  </a:lnTo>
                  <a:lnTo>
                    <a:pt x="357422" y="974015"/>
                  </a:lnTo>
                  <a:lnTo>
                    <a:pt x="402497" y="984903"/>
                  </a:lnTo>
                  <a:lnTo>
                    <a:pt x="449067" y="991589"/>
                  </a:lnTo>
                  <a:lnTo>
                    <a:pt x="496925" y="993863"/>
                  </a:lnTo>
                  <a:close/>
                </a:path>
              </a:pathLst>
            </a:custGeom>
            <a:ln w="20624">
              <a:solidFill>
                <a:srgbClr val="6726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27" name="object 27"/>
          <p:cNvSpPr txBox="1"/>
          <p:nvPr/>
        </p:nvSpPr>
        <p:spPr>
          <a:xfrm>
            <a:off x="1534584" y="6313520"/>
            <a:ext cx="4796896" cy="198772"/>
          </a:xfrm>
          <a:prstGeom prst="rect">
            <a:avLst/>
          </a:prstGeom>
          <a:solidFill>
            <a:srgbClr val="D71E62"/>
          </a:solidFill>
        </p:spPr>
        <p:txBody>
          <a:bodyPr vert="horz" wrap="square" lIns="0" tIns="0" rIns="0" bIns="0" rtlCol="0" anchor="ctr" anchorCtr="0">
            <a:noAutofit/>
          </a:bodyPr>
          <a:lstStyle/>
          <a:p>
            <a:pPr marL="5291" marR="0" lvl="0" indent="0" algn="ctr" defTabSz="914400" rtl="0" eaLnBrk="1" fontAlgn="auto" latinLnBrk="0" hangingPunct="1">
              <a:lnSpc>
                <a:spcPct val="100000"/>
              </a:lnSpc>
              <a:spcBef>
                <a:spcPts val="500"/>
              </a:spcBef>
              <a:spcAft>
                <a:spcPts val="0"/>
              </a:spcAft>
              <a:buClrTx/>
              <a:buSzTx/>
              <a:buFontTx/>
              <a:buNone/>
              <a:tabLst/>
              <a:defRPr/>
            </a:pPr>
            <a:r>
              <a:rPr kumimoji="0" sz="1000" b="1" i="0" u="none" strike="noStrike" kern="1200" cap="none" spc="46" normalizeH="0" baseline="0" noProof="0" dirty="0">
                <a:ln>
                  <a:noFill/>
                </a:ln>
                <a:solidFill>
                  <a:srgbClr val="FFFFFF"/>
                </a:solidFill>
                <a:effectLst/>
                <a:uLnTx/>
                <a:uFillTx/>
                <a:latin typeface="Corbel" panose="020B0503020204020204" pitchFamily="34" charset="0"/>
                <a:ea typeface="+mn-ea"/>
                <a:cs typeface="Montserrat"/>
              </a:rPr>
              <a:t>VIRUSES</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28" name="object 28"/>
          <p:cNvSpPr txBox="1"/>
          <p:nvPr/>
        </p:nvSpPr>
        <p:spPr>
          <a:xfrm>
            <a:off x="6520444" y="6313520"/>
            <a:ext cx="2928408" cy="198772"/>
          </a:xfrm>
          <a:prstGeom prst="rect">
            <a:avLst/>
          </a:prstGeom>
          <a:solidFill>
            <a:srgbClr val="672672"/>
          </a:solidFill>
        </p:spPr>
        <p:txBody>
          <a:bodyPr vert="horz" wrap="square" lIns="0" tIns="0" rIns="0" bIns="0" rtlCol="0" anchor="ctr" anchorCtr="0">
            <a:noAutofit/>
          </a:bodyPr>
          <a:lstStyle/>
          <a:p>
            <a:pPr marL="5291" marR="0" lvl="0" indent="0" algn="ctr" defTabSz="914400" rtl="0" eaLnBrk="1" fontAlgn="auto" latinLnBrk="0" hangingPunct="1">
              <a:lnSpc>
                <a:spcPct val="100000"/>
              </a:lnSpc>
              <a:spcBef>
                <a:spcPts val="500"/>
              </a:spcBef>
              <a:spcAft>
                <a:spcPts val="0"/>
              </a:spcAft>
              <a:buClrTx/>
              <a:buSzTx/>
              <a:buFontTx/>
              <a:buNone/>
              <a:tabLst/>
              <a:defRPr/>
            </a:pPr>
            <a:r>
              <a:rPr kumimoji="0" sz="1000" b="1" i="0" u="none" strike="noStrike" kern="1200" cap="none" spc="46" normalizeH="0" baseline="0" noProof="0" dirty="0">
                <a:ln>
                  <a:noFill/>
                </a:ln>
                <a:solidFill>
                  <a:srgbClr val="FFFFFF"/>
                </a:solidFill>
                <a:effectLst/>
                <a:uLnTx/>
                <a:uFillTx/>
                <a:latin typeface="Corbel" panose="020B0503020204020204" pitchFamily="34" charset="0"/>
                <a:ea typeface="+mn-ea"/>
                <a:cs typeface="Montserrat"/>
              </a:rPr>
              <a:t>BACTERIA</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29" name="object 29"/>
          <p:cNvSpPr txBox="1"/>
          <p:nvPr/>
        </p:nvSpPr>
        <p:spPr>
          <a:xfrm>
            <a:off x="9752859" y="6313520"/>
            <a:ext cx="866775" cy="198772"/>
          </a:xfrm>
          <a:prstGeom prst="rect">
            <a:avLst/>
          </a:prstGeom>
          <a:solidFill>
            <a:srgbClr val="074848"/>
          </a:solidFill>
        </p:spPr>
        <p:txBody>
          <a:bodyPr vert="horz" wrap="square" lIns="0" tIns="0" rIns="0" bIns="0" rtlCol="0" anchor="ctr" anchorCtr="0">
            <a:noAutofit/>
          </a:bodyPr>
          <a:lstStyle/>
          <a:p>
            <a:pPr marL="5291" marR="0" lvl="0" indent="0" algn="ctr" defTabSz="914400" rtl="0" eaLnBrk="1" fontAlgn="auto" latinLnBrk="0" hangingPunct="1">
              <a:lnSpc>
                <a:spcPct val="100000"/>
              </a:lnSpc>
              <a:spcBef>
                <a:spcPts val="500"/>
              </a:spcBef>
              <a:spcAft>
                <a:spcPts val="0"/>
              </a:spcAft>
              <a:buClrTx/>
              <a:buSzTx/>
              <a:buFontTx/>
              <a:buNone/>
              <a:tabLst/>
              <a:defRPr/>
            </a:pPr>
            <a:r>
              <a:rPr kumimoji="0" sz="1000" b="1" i="0" u="none" strike="noStrike" kern="1200" cap="none" spc="37" normalizeH="0" baseline="0" noProof="0" dirty="0">
                <a:ln>
                  <a:noFill/>
                </a:ln>
                <a:solidFill>
                  <a:srgbClr val="FFFFFF"/>
                </a:solidFill>
                <a:effectLst/>
                <a:uLnTx/>
                <a:uFillTx/>
                <a:latin typeface="Corbel" panose="020B0503020204020204" pitchFamily="34" charset="0"/>
                <a:ea typeface="+mn-ea"/>
                <a:cs typeface="Montserrat"/>
              </a:rPr>
              <a:t>TB</a:t>
            </a:r>
            <a:endParaRPr kumimoji="0" sz="1000" b="0" i="0" u="none" strike="noStrike" kern="1200" cap="none" spc="0" normalizeH="0" baseline="0" noProof="0">
              <a:ln>
                <a:noFill/>
              </a:ln>
              <a:solidFill>
                <a:srgbClr val="000000"/>
              </a:solidFill>
              <a:effectLst/>
              <a:uLnTx/>
              <a:uFillTx/>
              <a:latin typeface="Corbel" panose="020B0503020204020204" pitchFamily="34" charset="0"/>
              <a:ea typeface="+mn-ea"/>
              <a:cs typeface="Montserrat"/>
            </a:endParaRPr>
          </a:p>
        </p:txBody>
      </p:sp>
      <p:sp>
        <p:nvSpPr>
          <p:cNvPr id="30" name="object 30"/>
          <p:cNvSpPr txBox="1"/>
          <p:nvPr/>
        </p:nvSpPr>
        <p:spPr>
          <a:xfrm>
            <a:off x="10848646" y="6313520"/>
            <a:ext cx="866775" cy="198772"/>
          </a:xfrm>
          <a:prstGeom prst="rect">
            <a:avLst/>
          </a:prstGeom>
          <a:solidFill>
            <a:srgbClr val="52A947"/>
          </a:solidFill>
        </p:spPr>
        <p:txBody>
          <a:bodyPr vert="horz" wrap="square" lIns="0" tIns="0" rIns="0" bIns="0" rtlCol="0" anchor="ctr" anchorCtr="0">
            <a:noAutofit/>
          </a:bodyPr>
          <a:lstStyle/>
          <a:p>
            <a:pPr marL="230707" marR="0" lvl="0" indent="0" algn="l" defTabSz="914400" rtl="0" eaLnBrk="1" fontAlgn="auto" latinLnBrk="0" hangingPunct="1">
              <a:lnSpc>
                <a:spcPct val="100000"/>
              </a:lnSpc>
              <a:spcBef>
                <a:spcPts val="500"/>
              </a:spcBef>
              <a:spcAft>
                <a:spcPts val="0"/>
              </a:spcAft>
              <a:buClrTx/>
              <a:buSzTx/>
              <a:buFontTx/>
              <a:buNone/>
              <a:tabLst/>
              <a:defRPr/>
            </a:pPr>
            <a:r>
              <a:rPr kumimoji="0" sz="1000" b="1" i="0" u="none" strike="noStrike" kern="1200" cap="none" spc="50" normalizeH="0" baseline="0" noProof="0" dirty="0">
                <a:ln>
                  <a:noFill/>
                </a:ln>
                <a:solidFill>
                  <a:srgbClr val="FFFFFF"/>
                </a:solidFill>
                <a:effectLst/>
                <a:uLnTx/>
                <a:uFillTx/>
                <a:latin typeface="Corbel" panose="020B0503020204020204" pitchFamily="34" charset="0"/>
                <a:ea typeface="+mn-ea"/>
                <a:cs typeface="Montserrat"/>
              </a:rPr>
              <a:t>FUNGI</a:t>
            </a:r>
            <a:endParaRPr kumimoji="0"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grpSp>
        <p:nvGrpSpPr>
          <p:cNvPr id="31" name="object 31"/>
          <p:cNvGrpSpPr/>
          <p:nvPr/>
        </p:nvGrpSpPr>
        <p:grpSpPr>
          <a:xfrm>
            <a:off x="7714321" y="4698829"/>
            <a:ext cx="746654" cy="746654"/>
            <a:chOff x="9257184" y="5890662"/>
            <a:chExt cx="895985" cy="895985"/>
          </a:xfrm>
        </p:grpSpPr>
        <p:sp>
          <p:nvSpPr>
            <p:cNvPr id="32" name="object 32"/>
            <p:cNvSpPr/>
            <p:nvPr/>
          </p:nvSpPr>
          <p:spPr>
            <a:xfrm>
              <a:off x="9267496" y="5900974"/>
              <a:ext cx="875665" cy="875665"/>
            </a:xfrm>
            <a:custGeom>
              <a:avLst/>
              <a:gdLst/>
              <a:ahLst/>
              <a:cxnLst/>
              <a:rect l="l" t="t" r="r" b="b"/>
              <a:pathLst>
                <a:path w="875665" h="875665">
                  <a:moveTo>
                    <a:pt x="437591" y="0"/>
                  </a:move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object 33"/>
            <p:cNvSpPr/>
            <p:nvPr/>
          </p:nvSpPr>
          <p:spPr>
            <a:xfrm>
              <a:off x="9267496" y="5900974"/>
              <a:ext cx="875665" cy="875665"/>
            </a:xfrm>
            <a:custGeom>
              <a:avLst/>
              <a:gdLst/>
              <a:ahLst/>
              <a:cxnLst/>
              <a:rect l="l" t="t" r="r" b="b"/>
              <a:pathLst>
                <a:path w="875665" h="875665">
                  <a:moveTo>
                    <a:pt x="437591" y="875195"/>
                  </a:move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close/>
                </a:path>
              </a:pathLst>
            </a:custGeom>
            <a:ln w="20624">
              <a:solidFill>
                <a:srgbClr val="6726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34" name="object 34"/>
          <p:cNvGrpSpPr/>
          <p:nvPr/>
        </p:nvGrpSpPr>
        <p:grpSpPr>
          <a:xfrm>
            <a:off x="8876839" y="5094401"/>
            <a:ext cx="351367" cy="351367"/>
            <a:chOff x="10652207" y="6365350"/>
            <a:chExt cx="421640" cy="421640"/>
          </a:xfrm>
        </p:grpSpPr>
        <p:sp>
          <p:nvSpPr>
            <p:cNvPr id="35" name="object 35"/>
            <p:cNvSpPr/>
            <p:nvPr/>
          </p:nvSpPr>
          <p:spPr>
            <a:xfrm>
              <a:off x="10662519" y="6375663"/>
              <a:ext cx="400685" cy="400685"/>
            </a:xfrm>
            <a:custGeom>
              <a:avLst/>
              <a:gdLst/>
              <a:ahLst/>
              <a:cxnLst/>
              <a:rect l="l" t="t" r="r" b="b"/>
              <a:pathLst>
                <a:path w="400684" h="400684">
                  <a:moveTo>
                    <a:pt x="200253" y="0"/>
                  </a:moveTo>
                  <a:lnTo>
                    <a:pt x="154338" y="5288"/>
                  </a:lnTo>
                  <a:lnTo>
                    <a:pt x="112189" y="20352"/>
                  </a:lnTo>
                  <a:lnTo>
                    <a:pt x="75007" y="43991"/>
                  </a:lnTo>
                  <a:lnTo>
                    <a:pt x="43995" y="75002"/>
                  </a:lnTo>
                  <a:lnTo>
                    <a:pt x="20354" y="112183"/>
                  </a:lnTo>
                  <a:lnTo>
                    <a:pt x="5289" y="154334"/>
                  </a:lnTo>
                  <a:lnTo>
                    <a:pt x="0" y="200253"/>
                  </a:lnTo>
                  <a:lnTo>
                    <a:pt x="5289" y="246168"/>
                  </a:lnTo>
                  <a:lnTo>
                    <a:pt x="20354" y="288317"/>
                  </a:lnTo>
                  <a:lnTo>
                    <a:pt x="43995" y="325499"/>
                  </a:lnTo>
                  <a:lnTo>
                    <a:pt x="75007" y="356512"/>
                  </a:lnTo>
                  <a:lnTo>
                    <a:pt x="112189" y="380152"/>
                  </a:lnTo>
                  <a:lnTo>
                    <a:pt x="154338" y="395218"/>
                  </a:lnTo>
                  <a:lnTo>
                    <a:pt x="200253" y="400507"/>
                  </a:lnTo>
                  <a:lnTo>
                    <a:pt x="246172" y="395218"/>
                  </a:lnTo>
                  <a:lnTo>
                    <a:pt x="288323" y="380152"/>
                  </a:lnTo>
                  <a:lnTo>
                    <a:pt x="325505" y="356512"/>
                  </a:lnTo>
                  <a:lnTo>
                    <a:pt x="356516" y="325499"/>
                  </a:lnTo>
                  <a:lnTo>
                    <a:pt x="380154" y="288317"/>
                  </a:lnTo>
                  <a:lnTo>
                    <a:pt x="395218" y="246168"/>
                  </a:lnTo>
                  <a:lnTo>
                    <a:pt x="400507" y="200253"/>
                  </a:lnTo>
                  <a:lnTo>
                    <a:pt x="395218" y="154334"/>
                  </a:lnTo>
                  <a:lnTo>
                    <a:pt x="380154" y="112183"/>
                  </a:lnTo>
                  <a:lnTo>
                    <a:pt x="356516" y="75002"/>
                  </a:lnTo>
                  <a:lnTo>
                    <a:pt x="325505" y="43991"/>
                  </a:lnTo>
                  <a:lnTo>
                    <a:pt x="288323" y="20352"/>
                  </a:lnTo>
                  <a:lnTo>
                    <a:pt x="246172" y="5288"/>
                  </a:lnTo>
                  <a:lnTo>
                    <a:pt x="200253"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6" name="object 36"/>
            <p:cNvSpPr/>
            <p:nvPr/>
          </p:nvSpPr>
          <p:spPr>
            <a:xfrm>
              <a:off x="10662519" y="6375663"/>
              <a:ext cx="400685" cy="400685"/>
            </a:xfrm>
            <a:custGeom>
              <a:avLst/>
              <a:gdLst/>
              <a:ahLst/>
              <a:cxnLst/>
              <a:rect l="l" t="t" r="r" b="b"/>
              <a:pathLst>
                <a:path w="400684" h="400684">
                  <a:moveTo>
                    <a:pt x="200253" y="400507"/>
                  </a:moveTo>
                  <a:lnTo>
                    <a:pt x="246172" y="395218"/>
                  </a:lnTo>
                  <a:lnTo>
                    <a:pt x="288323" y="380152"/>
                  </a:lnTo>
                  <a:lnTo>
                    <a:pt x="325505" y="356512"/>
                  </a:lnTo>
                  <a:lnTo>
                    <a:pt x="356516" y="325499"/>
                  </a:lnTo>
                  <a:lnTo>
                    <a:pt x="380154" y="288317"/>
                  </a:lnTo>
                  <a:lnTo>
                    <a:pt x="395218" y="246168"/>
                  </a:lnTo>
                  <a:lnTo>
                    <a:pt x="400507" y="200253"/>
                  </a:lnTo>
                  <a:lnTo>
                    <a:pt x="395218" y="154334"/>
                  </a:lnTo>
                  <a:lnTo>
                    <a:pt x="380154" y="112183"/>
                  </a:lnTo>
                  <a:lnTo>
                    <a:pt x="356516" y="75002"/>
                  </a:lnTo>
                  <a:lnTo>
                    <a:pt x="325505" y="43991"/>
                  </a:lnTo>
                  <a:lnTo>
                    <a:pt x="288323" y="20352"/>
                  </a:lnTo>
                  <a:lnTo>
                    <a:pt x="246172" y="5288"/>
                  </a:lnTo>
                  <a:lnTo>
                    <a:pt x="200253" y="0"/>
                  </a:lnTo>
                  <a:lnTo>
                    <a:pt x="154338" y="5288"/>
                  </a:lnTo>
                  <a:lnTo>
                    <a:pt x="112189" y="20352"/>
                  </a:lnTo>
                  <a:lnTo>
                    <a:pt x="75007" y="43991"/>
                  </a:lnTo>
                  <a:lnTo>
                    <a:pt x="43995" y="75002"/>
                  </a:lnTo>
                  <a:lnTo>
                    <a:pt x="20354" y="112183"/>
                  </a:lnTo>
                  <a:lnTo>
                    <a:pt x="5289" y="154334"/>
                  </a:lnTo>
                  <a:lnTo>
                    <a:pt x="0" y="200253"/>
                  </a:lnTo>
                  <a:lnTo>
                    <a:pt x="5289" y="246168"/>
                  </a:lnTo>
                  <a:lnTo>
                    <a:pt x="20354" y="288317"/>
                  </a:lnTo>
                  <a:lnTo>
                    <a:pt x="43995" y="325499"/>
                  </a:lnTo>
                  <a:lnTo>
                    <a:pt x="75007" y="356512"/>
                  </a:lnTo>
                  <a:lnTo>
                    <a:pt x="112189" y="380152"/>
                  </a:lnTo>
                  <a:lnTo>
                    <a:pt x="154338" y="395218"/>
                  </a:lnTo>
                  <a:lnTo>
                    <a:pt x="200253" y="400507"/>
                  </a:lnTo>
                  <a:close/>
                </a:path>
              </a:pathLst>
            </a:custGeom>
            <a:ln w="12700">
              <a:solidFill>
                <a:srgbClr val="6726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sp>
        <p:nvSpPr>
          <p:cNvPr id="38" name="object 38"/>
          <p:cNvSpPr/>
          <p:nvPr/>
        </p:nvSpPr>
        <p:spPr>
          <a:xfrm>
            <a:off x="6096001" y="1246374"/>
            <a:ext cx="5549152" cy="3208463"/>
          </a:xfrm>
          <a:custGeom>
            <a:avLst/>
            <a:gdLst/>
            <a:ahLst/>
            <a:cxnLst/>
            <a:rect l="l" t="t" r="r" b="b"/>
            <a:pathLst>
              <a:path w="5852159" h="3474720">
                <a:moveTo>
                  <a:pt x="5852159" y="0"/>
                </a:moveTo>
                <a:lnTo>
                  <a:pt x="0" y="0"/>
                </a:lnTo>
                <a:lnTo>
                  <a:pt x="0" y="3474720"/>
                </a:lnTo>
                <a:lnTo>
                  <a:pt x="5852159" y="3474720"/>
                </a:lnTo>
                <a:lnTo>
                  <a:pt x="5852159" y="0"/>
                </a:lnTo>
                <a:close/>
              </a:path>
            </a:pathLst>
          </a:custGeom>
          <a:solidFill>
            <a:srgbClr val="E4EE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9" name="object 39"/>
          <p:cNvSpPr txBox="1"/>
          <p:nvPr/>
        </p:nvSpPr>
        <p:spPr>
          <a:xfrm>
            <a:off x="6427825" y="4224713"/>
            <a:ext cx="4876800" cy="153888"/>
          </a:xfrm>
          <a:prstGeom prst="rect">
            <a:avLst/>
          </a:prstGeom>
        </p:spPr>
        <p:txBody>
          <a:bodyPr vert="horz" wrap="square" lIns="0" tIns="0" rIns="0" bIns="0" rtlCol="0">
            <a:spAutoFit/>
          </a:bodyPr>
          <a:lstStyle/>
          <a:p>
            <a:pPr marL="142869" marR="0" lvl="0" indent="0" algn="ctr" defTabSz="914400" rtl="0" eaLnBrk="1" fontAlgn="auto" latinLnBrk="0" hangingPunct="1">
              <a:lnSpc>
                <a:spcPct val="100000"/>
              </a:lnSpc>
              <a:spcBef>
                <a:spcPts val="4"/>
              </a:spcBef>
              <a:spcAft>
                <a:spcPts val="0"/>
              </a:spcAft>
              <a:buClrTx/>
              <a:buSzTx/>
              <a:buFontTx/>
              <a:buNone/>
              <a:tabLst/>
              <a:defRPr/>
            </a:pP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Sites</a:t>
            </a:r>
            <a:r>
              <a:rPr kumimoji="0" sz="1000" b="0" i="0" u="none" strike="noStrike" kern="1200" cap="none" spc="-21"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in</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Bangladesh,</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Gambia,</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Kenya,</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Mali,</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South</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Africa,</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a:t>
            </a:r>
            <a:r>
              <a:rPr kumimoji="0" sz="1000" b="0" i="0" u="none" strike="noStrike" kern="1200" cap="none" spc="0" normalizeH="0" baseline="0" noProof="0" dirty="0">
                <a:ln>
                  <a:noFill/>
                </a:ln>
                <a:solidFill>
                  <a:srgbClr val="0093D5"/>
                </a:solidFill>
                <a:effectLst/>
                <a:uLnTx/>
                <a:uFillTx/>
                <a:latin typeface="Corbel" panose="020B0503020204020204" pitchFamily="34" charset="0"/>
                <a:ea typeface="+mn-ea"/>
                <a:cs typeface="Montserrat"/>
              </a:rPr>
              <a:t>Thailand,</a:t>
            </a:r>
            <a:r>
              <a:rPr kumimoji="0" sz="1000" b="0" i="0" u="none" strike="noStrike" kern="1200" cap="none" spc="-8" normalizeH="0" baseline="0" noProof="0" dirty="0">
                <a:ln>
                  <a:noFill/>
                </a:ln>
                <a:solidFill>
                  <a:srgbClr val="0093D5"/>
                </a:solidFill>
                <a:effectLst/>
                <a:uLnTx/>
                <a:uFillTx/>
                <a:latin typeface="Corbel" panose="020B0503020204020204" pitchFamily="34" charset="0"/>
                <a:ea typeface="+mn-ea"/>
                <a:cs typeface="Montserrat"/>
              </a:rPr>
              <a:t> Zambia</a:t>
            </a:r>
            <a:endParaRPr kumimoji="0"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pic>
        <p:nvPicPr>
          <p:cNvPr id="40" name="object 40"/>
          <p:cNvPicPr>
            <a:picLocks/>
          </p:cNvPicPr>
          <p:nvPr/>
        </p:nvPicPr>
        <p:blipFill rotWithShape="1">
          <a:blip r:embed="rId4"/>
          <a:srcRect l="5548" t="3367" r="5717"/>
          <a:stretch/>
        </p:blipFill>
        <p:spPr>
          <a:xfrm>
            <a:off x="6165027" y="1309122"/>
            <a:ext cx="5398980" cy="2939239"/>
          </a:xfrm>
          <a:prstGeom prst="rect">
            <a:avLst/>
          </a:prstGeom>
        </p:spPr>
      </p:pic>
      <p:sp>
        <p:nvSpPr>
          <p:cNvPr id="41" name="object 41"/>
          <p:cNvSpPr txBox="1"/>
          <p:nvPr/>
        </p:nvSpPr>
        <p:spPr>
          <a:xfrm>
            <a:off x="1534584" y="6536487"/>
            <a:ext cx="5299075"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lang="en-US"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Reference</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a:t>
            </a:r>
            <a:r>
              <a:rPr kumimoji="0" sz="833" b="0" i="0" u="none" strike="noStrike" kern="1200" cap="none" spc="-50" normalizeH="0" baseline="0" noProof="0" dirty="0">
                <a:ln>
                  <a:noFill/>
                </a:ln>
                <a:solidFill>
                  <a:srgbClr val="231F20"/>
                </a:solidFill>
                <a:effectLst/>
                <a:uLnTx/>
                <a:uFillTx/>
                <a:latin typeface="Corbel" panose="020B0503020204020204" pitchFamily="34" charset="0"/>
                <a:ea typeface="+mn-ea"/>
                <a:cs typeface="WorkSans-Light"/>
              </a:rPr>
              <a:t> </a:t>
            </a:r>
            <a:r>
              <a:rPr kumimoji="0" lang="en-US"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PERCH</a:t>
            </a:r>
            <a:r>
              <a:rPr kumimoji="0" sz="833" b="0" i="0" u="none" strike="noStrike" kern="1200" cap="none" spc="-17"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Study</a:t>
            </a:r>
            <a:r>
              <a:rPr kumimoji="0" sz="833" b="0" i="0" u="none" strike="noStrike" kern="1200" cap="none" spc="-33"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Group;</a:t>
            </a:r>
            <a:r>
              <a:rPr kumimoji="0" sz="833" b="0" i="0" u="none" strike="noStrike" kern="1200" cap="none" spc="-17"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1"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Lancet</a:t>
            </a:r>
            <a:r>
              <a:rPr kumimoji="0" lang="en-US"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a:t>
            </a:r>
            <a:r>
              <a:rPr kumimoji="0" sz="833" b="0" i="0" u="none" strike="noStrike" kern="1200" cap="none" spc="-21" normalizeH="0" baseline="0" noProof="0" dirty="0">
                <a:ln>
                  <a:noFill/>
                </a:ln>
                <a:solidFill>
                  <a:srgbClr val="231F20"/>
                </a:solidFill>
                <a:effectLst/>
                <a:uLnTx/>
                <a:uFillTx/>
                <a:latin typeface="Corbel" panose="020B0503020204020204" pitchFamily="34" charset="0"/>
                <a:ea typeface="+mn-ea"/>
                <a:cs typeface="WorkSans-Light"/>
              </a:rPr>
              <a:t> </a:t>
            </a:r>
            <a:r>
              <a:rPr kumimoji="0" sz="833" b="0" i="0" u="none" strike="noStrike" kern="1200" cap="none" spc="0" normalizeH="0" baseline="0" noProof="0" dirty="0">
                <a:ln>
                  <a:noFill/>
                </a:ln>
                <a:solidFill>
                  <a:srgbClr val="231F20"/>
                </a:solidFill>
                <a:effectLst/>
                <a:uLnTx/>
                <a:uFillTx/>
                <a:latin typeface="Corbel" panose="020B0503020204020204" pitchFamily="34" charset="0"/>
                <a:ea typeface="+mn-ea"/>
                <a:cs typeface="WorkSans-Light"/>
              </a:rPr>
              <a:t>2019</a:t>
            </a:r>
            <a:r>
              <a:rPr kumimoji="0" sz="833" b="0" i="0" u="none" strike="noStrike" kern="1200" cap="none" spc="-8" normalizeH="0" baseline="0" noProof="0" dirty="0">
                <a:ln>
                  <a:noFill/>
                </a:ln>
                <a:solidFill>
                  <a:srgbClr val="231F20"/>
                </a:solidFill>
                <a:effectLst/>
                <a:uLnTx/>
                <a:uFillTx/>
                <a:latin typeface="Corbel" panose="020B0503020204020204" pitchFamily="34" charset="0"/>
                <a:ea typeface="+mn-ea"/>
                <a:cs typeface="WorkSans-Light"/>
              </a:rPr>
              <a:t>.</a:t>
            </a:r>
            <a:endParaRPr kumimoji="0" sz="833" b="0" i="0" u="none" strike="noStrike" kern="1200" cap="none" spc="0" normalizeH="0" baseline="0" noProof="0" dirty="0">
              <a:ln>
                <a:noFill/>
              </a:ln>
              <a:solidFill>
                <a:srgbClr val="000000"/>
              </a:solidFill>
              <a:effectLst/>
              <a:uLnTx/>
              <a:uFillTx/>
              <a:latin typeface="Corbel" panose="020B0503020204020204" pitchFamily="34" charset="0"/>
              <a:ea typeface="+mn-ea"/>
              <a:cs typeface="WorkSans-Light"/>
            </a:endParaRPr>
          </a:p>
        </p:txBody>
      </p:sp>
      <p:sp>
        <p:nvSpPr>
          <p:cNvPr id="45" name="Title 44">
            <a:extLst>
              <a:ext uri="{FF2B5EF4-FFF2-40B4-BE49-F238E27FC236}">
                <a16:creationId xmlns:a16="http://schemas.microsoft.com/office/drawing/2014/main" id="{B1B71FF1-C41A-E8F0-6DB4-A5FA6AC57DA2}"/>
              </a:ext>
            </a:extLst>
          </p:cNvPr>
          <p:cNvSpPr>
            <a:spLocks noGrp="1"/>
          </p:cNvSpPr>
          <p:nvPr>
            <p:ph type="title"/>
          </p:nvPr>
        </p:nvSpPr>
        <p:spPr/>
        <p:txBody>
          <a:bodyPr/>
          <a:lstStyle/>
          <a:p>
            <a:r>
              <a:rPr lang="en-US" dirty="0"/>
              <a:t>Pneumonia Etiology Research for Child Health (PERCH) study</a:t>
            </a:r>
            <a:br>
              <a:rPr lang="en-US" dirty="0"/>
            </a:br>
            <a:r>
              <a:rPr lang="en-US" sz="1800" dirty="0">
                <a:solidFill>
                  <a:schemeClr val="accent1"/>
                </a:solidFill>
              </a:rPr>
              <a:t>Top 10 causes of severe pneumonia before 5 years of age in 7 countries in Africa and Asia</a:t>
            </a:r>
            <a:endParaRPr lang="en-US" dirty="0">
              <a:solidFill>
                <a:schemeClr val="accent1"/>
              </a:solidFill>
            </a:endParaRPr>
          </a:p>
        </p:txBody>
      </p:sp>
      <p:sp>
        <p:nvSpPr>
          <p:cNvPr id="7" name="Footer Placeholder 57">
            <a:extLst>
              <a:ext uri="{FF2B5EF4-FFF2-40B4-BE49-F238E27FC236}">
                <a16:creationId xmlns:a16="http://schemas.microsoft.com/office/drawing/2014/main" id="{63C9EC1E-7E63-5333-3904-DF7B9E12F6B7}"/>
              </a:ext>
            </a:extLst>
          </p:cNvPr>
          <p:cNvSpPr>
            <a:spLocks noGrp="1"/>
          </p:cNvSpPr>
          <p:nvPr>
            <p:ph type="ftr" sz="quarter" idx="3"/>
          </p:nvPr>
        </p:nvSpPr>
        <p:spPr>
          <a:xfrm>
            <a:off x="6866666" y="657579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06033" y="1613621"/>
            <a:ext cx="3674004" cy="10583"/>
            <a:chOff x="2047239" y="2051304"/>
            <a:chExt cx="4408805" cy="12700"/>
          </a:xfrm>
        </p:grpSpPr>
        <p:sp>
          <p:nvSpPr>
            <p:cNvPr id="3" name="object 3"/>
            <p:cNvSpPr/>
            <p:nvPr/>
          </p:nvSpPr>
          <p:spPr>
            <a:xfrm>
              <a:off x="2047239" y="2057654"/>
              <a:ext cx="2552700" cy="0"/>
            </a:xfrm>
            <a:custGeom>
              <a:avLst/>
              <a:gdLst/>
              <a:ahLst/>
              <a:cxnLst/>
              <a:rect l="l" t="t" r="r" b="b"/>
              <a:pathLst>
                <a:path w="2552700">
                  <a:moveTo>
                    <a:pt x="0" y="0"/>
                  </a:moveTo>
                  <a:lnTo>
                    <a:pt x="255219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sp>
          <p:nvSpPr>
            <p:cNvPr id="4" name="object 4"/>
            <p:cNvSpPr/>
            <p:nvPr/>
          </p:nvSpPr>
          <p:spPr>
            <a:xfrm>
              <a:off x="4599432" y="2057654"/>
              <a:ext cx="1856739" cy="0"/>
            </a:xfrm>
            <a:custGeom>
              <a:avLst/>
              <a:gdLst/>
              <a:ahLst/>
              <a:cxnLst/>
              <a:rect l="l" t="t" r="r" b="b"/>
              <a:pathLst>
                <a:path w="1856739">
                  <a:moveTo>
                    <a:pt x="0" y="0"/>
                  </a:moveTo>
                  <a:lnTo>
                    <a:pt x="185623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grpSp>
      <p:grpSp>
        <p:nvGrpSpPr>
          <p:cNvPr id="5" name="object 5"/>
          <p:cNvGrpSpPr/>
          <p:nvPr/>
        </p:nvGrpSpPr>
        <p:grpSpPr>
          <a:xfrm>
            <a:off x="1706033" y="2228936"/>
            <a:ext cx="3674004" cy="10583"/>
            <a:chOff x="2047239" y="2789682"/>
            <a:chExt cx="4408805" cy="12700"/>
          </a:xfrm>
        </p:grpSpPr>
        <p:sp>
          <p:nvSpPr>
            <p:cNvPr id="6" name="object 6"/>
            <p:cNvSpPr/>
            <p:nvPr/>
          </p:nvSpPr>
          <p:spPr>
            <a:xfrm>
              <a:off x="2047239" y="2796032"/>
              <a:ext cx="2552700" cy="0"/>
            </a:xfrm>
            <a:custGeom>
              <a:avLst/>
              <a:gdLst/>
              <a:ahLst/>
              <a:cxnLst/>
              <a:rect l="l" t="t" r="r" b="b"/>
              <a:pathLst>
                <a:path w="2552700">
                  <a:moveTo>
                    <a:pt x="0" y="0"/>
                  </a:moveTo>
                  <a:lnTo>
                    <a:pt x="255219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sp>
          <p:nvSpPr>
            <p:cNvPr id="7" name="object 7"/>
            <p:cNvSpPr/>
            <p:nvPr/>
          </p:nvSpPr>
          <p:spPr>
            <a:xfrm>
              <a:off x="4599432" y="2796032"/>
              <a:ext cx="1856739" cy="0"/>
            </a:xfrm>
            <a:custGeom>
              <a:avLst/>
              <a:gdLst/>
              <a:ahLst/>
              <a:cxnLst/>
              <a:rect l="l" t="t" r="r" b="b"/>
              <a:pathLst>
                <a:path w="1856739">
                  <a:moveTo>
                    <a:pt x="0" y="0"/>
                  </a:moveTo>
                  <a:lnTo>
                    <a:pt x="185623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grpSp>
      <p:grpSp>
        <p:nvGrpSpPr>
          <p:cNvPr id="8" name="object 8"/>
          <p:cNvGrpSpPr/>
          <p:nvPr/>
        </p:nvGrpSpPr>
        <p:grpSpPr>
          <a:xfrm>
            <a:off x="1706033" y="2622693"/>
            <a:ext cx="3674004" cy="10583"/>
            <a:chOff x="2047239" y="3262190"/>
            <a:chExt cx="4408805" cy="12700"/>
          </a:xfrm>
        </p:grpSpPr>
        <p:sp>
          <p:nvSpPr>
            <p:cNvPr id="9" name="object 9"/>
            <p:cNvSpPr/>
            <p:nvPr/>
          </p:nvSpPr>
          <p:spPr>
            <a:xfrm>
              <a:off x="2047239" y="3268540"/>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0" name="object 10"/>
            <p:cNvSpPr/>
            <p:nvPr/>
          </p:nvSpPr>
          <p:spPr>
            <a:xfrm>
              <a:off x="4599432" y="3268540"/>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11" name="object 11"/>
          <p:cNvGrpSpPr/>
          <p:nvPr/>
        </p:nvGrpSpPr>
        <p:grpSpPr>
          <a:xfrm>
            <a:off x="1706033" y="3016450"/>
            <a:ext cx="3674004" cy="10583"/>
            <a:chOff x="2047239" y="3734698"/>
            <a:chExt cx="4408805" cy="12700"/>
          </a:xfrm>
        </p:grpSpPr>
        <p:sp>
          <p:nvSpPr>
            <p:cNvPr id="12" name="object 12"/>
            <p:cNvSpPr/>
            <p:nvPr/>
          </p:nvSpPr>
          <p:spPr>
            <a:xfrm>
              <a:off x="2047239" y="3741048"/>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3" name="object 13"/>
            <p:cNvSpPr/>
            <p:nvPr/>
          </p:nvSpPr>
          <p:spPr>
            <a:xfrm>
              <a:off x="4599432" y="3741048"/>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14" name="object 14"/>
          <p:cNvGrpSpPr/>
          <p:nvPr/>
        </p:nvGrpSpPr>
        <p:grpSpPr>
          <a:xfrm>
            <a:off x="1706033" y="3410206"/>
            <a:ext cx="3674004" cy="10583"/>
            <a:chOff x="2047239" y="4207206"/>
            <a:chExt cx="4408805" cy="12700"/>
          </a:xfrm>
        </p:grpSpPr>
        <p:sp>
          <p:nvSpPr>
            <p:cNvPr id="15" name="object 15"/>
            <p:cNvSpPr/>
            <p:nvPr/>
          </p:nvSpPr>
          <p:spPr>
            <a:xfrm>
              <a:off x="2047239" y="4213556"/>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6" name="object 16"/>
            <p:cNvSpPr/>
            <p:nvPr/>
          </p:nvSpPr>
          <p:spPr>
            <a:xfrm>
              <a:off x="4599432" y="4213556"/>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17" name="object 17"/>
          <p:cNvGrpSpPr/>
          <p:nvPr/>
        </p:nvGrpSpPr>
        <p:grpSpPr>
          <a:xfrm>
            <a:off x="1706033" y="3803962"/>
            <a:ext cx="3674004" cy="10583"/>
            <a:chOff x="2047239" y="4679713"/>
            <a:chExt cx="4408805" cy="12700"/>
          </a:xfrm>
        </p:grpSpPr>
        <p:sp>
          <p:nvSpPr>
            <p:cNvPr id="18" name="object 18"/>
            <p:cNvSpPr/>
            <p:nvPr/>
          </p:nvSpPr>
          <p:spPr>
            <a:xfrm>
              <a:off x="2047239" y="4686063"/>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9" name="object 19"/>
            <p:cNvSpPr/>
            <p:nvPr/>
          </p:nvSpPr>
          <p:spPr>
            <a:xfrm>
              <a:off x="4599432" y="4686063"/>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0" name="object 20"/>
          <p:cNvGrpSpPr/>
          <p:nvPr/>
        </p:nvGrpSpPr>
        <p:grpSpPr>
          <a:xfrm>
            <a:off x="1706033" y="4197720"/>
            <a:ext cx="3674004" cy="10583"/>
            <a:chOff x="2047239" y="5152222"/>
            <a:chExt cx="4408805" cy="12700"/>
          </a:xfrm>
        </p:grpSpPr>
        <p:sp>
          <p:nvSpPr>
            <p:cNvPr id="21" name="object 21"/>
            <p:cNvSpPr/>
            <p:nvPr/>
          </p:nvSpPr>
          <p:spPr>
            <a:xfrm>
              <a:off x="2047239" y="5158572"/>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22" name="object 22"/>
            <p:cNvSpPr/>
            <p:nvPr/>
          </p:nvSpPr>
          <p:spPr>
            <a:xfrm>
              <a:off x="4599432" y="5158572"/>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3" name="object 23"/>
          <p:cNvGrpSpPr/>
          <p:nvPr/>
        </p:nvGrpSpPr>
        <p:grpSpPr>
          <a:xfrm>
            <a:off x="1706033" y="4591477"/>
            <a:ext cx="3674004" cy="10583"/>
            <a:chOff x="2047239" y="5624731"/>
            <a:chExt cx="4408805" cy="12700"/>
          </a:xfrm>
        </p:grpSpPr>
        <p:sp>
          <p:nvSpPr>
            <p:cNvPr id="24" name="object 24"/>
            <p:cNvSpPr/>
            <p:nvPr/>
          </p:nvSpPr>
          <p:spPr>
            <a:xfrm>
              <a:off x="2047239" y="5631081"/>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25" name="object 25"/>
            <p:cNvSpPr/>
            <p:nvPr/>
          </p:nvSpPr>
          <p:spPr>
            <a:xfrm>
              <a:off x="4599432" y="5631081"/>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6" name="object 26"/>
          <p:cNvGrpSpPr/>
          <p:nvPr/>
        </p:nvGrpSpPr>
        <p:grpSpPr>
          <a:xfrm>
            <a:off x="1706033" y="4985234"/>
            <a:ext cx="3674004" cy="10583"/>
            <a:chOff x="2047239" y="6097239"/>
            <a:chExt cx="4408805" cy="12700"/>
          </a:xfrm>
        </p:grpSpPr>
        <p:sp>
          <p:nvSpPr>
            <p:cNvPr id="27" name="object 27"/>
            <p:cNvSpPr/>
            <p:nvPr/>
          </p:nvSpPr>
          <p:spPr>
            <a:xfrm>
              <a:off x="2047239" y="6103589"/>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28" name="object 28"/>
            <p:cNvSpPr/>
            <p:nvPr/>
          </p:nvSpPr>
          <p:spPr>
            <a:xfrm>
              <a:off x="4599432" y="6103589"/>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9" name="object 29"/>
          <p:cNvGrpSpPr/>
          <p:nvPr/>
        </p:nvGrpSpPr>
        <p:grpSpPr>
          <a:xfrm>
            <a:off x="1706033" y="5378990"/>
            <a:ext cx="3674004" cy="10583"/>
            <a:chOff x="2047239" y="6569747"/>
            <a:chExt cx="4408805" cy="12700"/>
          </a:xfrm>
        </p:grpSpPr>
        <p:sp>
          <p:nvSpPr>
            <p:cNvPr id="30" name="object 30"/>
            <p:cNvSpPr/>
            <p:nvPr/>
          </p:nvSpPr>
          <p:spPr>
            <a:xfrm>
              <a:off x="2047239" y="6576097"/>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31" name="object 31"/>
            <p:cNvSpPr/>
            <p:nvPr/>
          </p:nvSpPr>
          <p:spPr>
            <a:xfrm>
              <a:off x="4599432" y="6576097"/>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32" name="object 32"/>
          <p:cNvGrpSpPr/>
          <p:nvPr/>
        </p:nvGrpSpPr>
        <p:grpSpPr>
          <a:xfrm>
            <a:off x="1706033" y="5772747"/>
            <a:ext cx="3674004" cy="10583"/>
            <a:chOff x="2047239" y="7042255"/>
            <a:chExt cx="4408805" cy="12700"/>
          </a:xfrm>
        </p:grpSpPr>
        <p:sp>
          <p:nvSpPr>
            <p:cNvPr id="33" name="object 33"/>
            <p:cNvSpPr/>
            <p:nvPr/>
          </p:nvSpPr>
          <p:spPr>
            <a:xfrm>
              <a:off x="2047239" y="7048605"/>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34" name="object 34"/>
            <p:cNvSpPr/>
            <p:nvPr/>
          </p:nvSpPr>
          <p:spPr>
            <a:xfrm>
              <a:off x="4599432" y="7048605"/>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sp>
        <p:nvSpPr>
          <p:cNvPr id="35" name="object 35"/>
          <p:cNvSpPr txBox="1"/>
          <p:nvPr/>
        </p:nvSpPr>
        <p:spPr>
          <a:xfrm>
            <a:off x="1737783" y="1689323"/>
            <a:ext cx="1453675" cy="441574"/>
          </a:xfrm>
          <a:prstGeom prst="rect">
            <a:avLst/>
          </a:prstGeom>
        </p:spPr>
        <p:txBody>
          <a:bodyPr vert="horz" wrap="square" lIns="0" tIns="10583" rIns="0" bIns="0" rtlCol="0">
            <a:spAutoFit/>
          </a:bodyPr>
          <a:lstStyle/>
          <a:p>
            <a:pPr marL="10583">
              <a:spcBef>
                <a:spcPts val="83"/>
              </a:spcBef>
            </a:pPr>
            <a:r>
              <a:rPr sz="2800" b="1" spc="-21" dirty="0">
                <a:solidFill>
                  <a:srgbClr val="D71E62"/>
                </a:solidFill>
                <a:latin typeface="Corbel" panose="020B0503020204020204" pitchFamily="34" charset="0"/>
                <a:cs typeface="Montserrat-SemiBold"/>
              </a:rPr>
              <a:t>RSV</a:t>
            </a:r>
            <a:endParaRPr sz="2800" dirty="0">
              <a:latin typeface="Corbel" panose="020B0503020204020204" pitchFamily="34" charset="0"/>
              <a:cs typeface="Montserrat-SemiBold"/>
            </a:endParaRPr>
          </a:p>
        </p:txBody>
      </p:sp>
      <p:sp>
        <p:nvSpPr>
          <p:cNvPr id="36" name="object 36"/>
          <p:cNvSpPr txBox="1"/>
          <p:nvPr/>
        </p:nvSpPr>
        <p:spPr>
          <a:xfrm>
            <a:off x="3705218" y="1677724"/>
            <a:ext cx="1749160" cy="503129"/>
          </a:xfrm>
          <a:prstGeom prst="rect">
            <a:avLst/>
          </a:prstGeom>
        </p:spPr>
        <p:txBody>
          <a:bodyPr vert="horz" wrap="square" lIns="0" tIns="10583" rIns="0" bIns="0" rtlCol="0">
            <a:spAutoFit/>
          </a:bodyPr>
          <a:lstStyle/>
          <a:p>
            <a:pPr marL="31749">
              <a:spcBef>
                <a:spcPts val="83"/>
              </a:spcBef>
            </a:pPr>
            <a:r>
              <a:rPr sz="3200" b="1" dirty="0">
                <a:solidFill>
                  <a:srgbClr val="D71E62"/>
                </a:solidFill>
                <a:latin typeface="Corbel" panose="020B0503020204020204" pitchFamily="34" charset="0"/>
                <a:cs typeface="Montserrat-SemiBold"/>
              </a:rPr>
              <a:t>6.48</a:t>
            </a:r>
            <a:r>
              <a:rPr sz="2800" b="1" baseline="31746" dirty="0">
                <a:solidFill>
                  <a:srgbClr val="D71E62"/>
                </a:solidFill>
                <a:latin typeface="Corbel" panose="020B0503020204020204" pitchFamily="34" charset="0"/>
                <a:cs typeface="Montserrat-SemiBold"/>
              </a:rPr>
              <a:t>%</a:t>
            </a:r>
            <a:r>
              <a:rPr sz="2800" b="1" spc="474" baseline="31746" dirty="0">
                <a:solidFill>
                  <a:srgbClr val="D71E62"/>
                </a:solidFill>
                <a:latin typeface="Corbel" panose="020B0503020204020204" pitchFamily="34" charset="0"/>
                <a:cs typeface="Montserrat-SemiBold"/>
              </a:rPr>
              <a:t> </a:t>
            </a:r>
            <a:r>
              <a:rPr sz="1000" spc="-8" dirty="0">
                <a:solidFill>
                  <a:srgbClr val="231F20"/>
                </a:solidFill>
                <a:latin typeface="Corbel" panose="020B0503020204020204" pitchFamily="34" charset="0"/>
                <a:cs typeface="Montserrat"/>
              </a:rPr>
              <a:t>(5.81-7.59)</a:t>
            </a:r>
            <a:endParaRPr sz="1000" dirty="0">
              <a:latin typeface="Corbel" panose="020B0503020204020204" pitchFamily="34" charset="0"/>
              <a:cs typeface="Montserrat"/>
            </a:endParaRPr>
          </a:p>
        </p:txBody>
      </p:sp>
      <p:sp>
        <p:nvSpPr>
          <p:cNvPr id="37" name="object 37"/>
          <p:cNvSpPr txBox="1"/>
          <p:nvPr/>
        </p:nvSpPr>
        <p:spPr>
          <a:xfrm>
            <a:off x="1737781" y="2365882"/>
            <a:ext cx="939800" cy="164575"/>
          </a:xfrm>
          <a:prstGeom prst="rect">
            <a:avLst/>
          </a:prstGeom>
        </p:spPr>
        <p:txBody>
          <a:bodyPr vert="horz" wrap="square" lIns="0" tIns="10583" rIns="0" bIns="0" rtlCol="0">
            <a:spAutoFit/>
          </a:bodyPr>
          <a:lstStyle/>
          <a:p>
            <a:pPr marL="10583">
              <a:spcBef>
                <a:spcPts val="83"/>
              </a:spcBef>
            </a:pPr>
            <a:r>
              <a:rPr sz="1000" b="1" i="1" dirty="0">
                <a:solidFill>
                  <a:srgbClr val="0093D5"/>
                </a:solidFill>
                <a:latin typeface="Corbel" panose="020B0503020204020204" pitchFamily="34" charset="0"/>
                <a:cs typeface="Montserrat-BoldItalic"/>
              </a:rPr>
              <a:t>Ureaplasma</a:t>
            </a:r>
            <a:r>
              <a:rPr sz="1000" b="1" i="1" spc="-4" dirty="0">
                <a:solidFill>
                  <a:srgbClr val="0093D5"/>
                </a:solidFill>
                <a:latin typeface="Corbel" panose="020B0503020204020204" pitchFamily="34" charset="0"/>
                <a:cs typeface="Montserrat-BoldItalic"/>
              </a:rPr>
              <a:t> </a:t>
            </a:r>
            <a:r>
              <a:rPr sz="1000" b="1" i="1" spc="-21" dirty="0">
                <a:solidFill>
                  <a:srgbClr val="0093D5"/>
                </a:solidFill>
                <a:latin typeface="Corbel" panose="020B0503020204020204" pitchFamily="34" charset="0"/>
                <a:cs typeface="Montserrat-BoldItalic"/>
              </a:rPr>
              <a:t>spp</a:t>
            </a:r>
            <a:endParaRPr sz="1000">
              <a:latin typeface="Corbel" panose="020B0503020204020204" pitchFamily="34" charset="0"/>
              <a:cs typeface="Montserrat-BoldItalic"/>
            </a:endParaRPr>
          </a:p>
        </p:txBody>
      </p:sp>
      <p:sp>
        <p:nvSpPr>
          <p:cNvPr id="38" name="object 38"/>
          <p:cNvSpPr txBox="1"/>
          <p:nvPr/>
        </p:nvSpPr>
        <p:spPr>
          <a:xfrm>
            <a:off x="3726385" y="2322222"/>
            <a:ext cx="1453720"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2.82</a:t>
            </a:r>
            <a:r>
              <a:rPr spc="54"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(1.93-3.77)</a:t>
            </a:r>
            <a:endParaRPr sz="1000" dirty="0">
              <a:latin typeface="Corbel" panose="020B0503020204020204" pitchFamily="34" charset="0"/>
              <a:cs typeface="Montserrat"/>
            </a:endParaRPr>
          </a:p>
        </p:txBody>
      </p:sp>
      <p:sp>
        <p:nvSpPr>
          <p:cNvPr id="39" name="object 39"/>
          <p:cNvSpPr txBox="1"/>
          <p:nvPr/>
        </p:nvSpPr>
        <p:spPr>
          <a:xfrm>
            <a:off x="1737816" y="2759632"/>
            <a:ext cx="1121304" cy="164575"/>
          </a:xfrm>
          <a:prstGeom prst="rect">
            <a:avLst/>
          </a:prstGeom>
        </p:spPr>
        <p:txBody>
          <a:bodyPr vert="horz" wrap="square" lIns="0" tIns="10583" rIns="0" bIns="0" rtlCol="0">
            <a:spAutoFit/>
          </a:bodyPr>
          <a:lstStyle/>
          <a:p>
            <a:pPr marL="10583">
              <a:spcBef>
                <a:spcPts val="83"/>
              </a:spcBef>
            </a:pPr>
            <a:r>
              <a:rPr sz="1000" b="1" dirty="0">
                <a:solidFill>
                  <a:srgbClr val="0093D5"/>
                </a:solidFill>
                <a:latin typeface="Corbel" panose="020B0503020204020204" pitchFamily="34" charset="0"/>
                <a:cs typeface="Montserrat"/>
              </a:rPr>
              <a:t>Other</a:t>
            </a:r>
            <a:r>
              <a:rPr sz="1000" b="1" spc="-4" dirty="0">
                <a:solidFill>
                  <a:srgbClr val="0093D5"/>
                </a:solidFill>
                <a:latin typeface="Corbel" panose="020B0503020204020204" pitchFamily="34" charset="0"/>
                <a:cs typeface="Montserrat"/>
              </a:rPr>
              <a:t> </a:t>
            </a:r>
            <a:r>
              <a:rPr sz="1000" b="1" dirty="0">
                <a:solidFill>
                  <a:srgbClr val="0093D5"/>
                </a:solidFill>
                <a:latin typeface="Corbel" panose="020B0503020204020204" pitchFamily="34" charset="0"/>
                <a:cs typeface="Montserrat"/>
              </a:rPr>
              <a:t>blood</a:t>
            </a:r>
            <a:r>
              <a:rPr sz="1000" b="1" spc="4" dirty="0">
                <a:solidFill>
                  <a:srgbClr val="0093D5"/>
                </a:solidFill>
                <a:latin typeface="Corbel" panose="020B0503020204020204" pitchFamily="34" charset="0"/>
                <a:cs typeface="Montserrat"/>
              </a:rPr>
              <a:t> </a:t>
            </a:r>
            <a:r>
              <a:rPr sz="1000" b="1" spc="-8" dirty="0">
                <a:solidFill>
                  <a:srgbClr val="0093D5"/>
                </a:solidFill>
                <a:latin typeface="Corbel" panose="020B0503020204020204" pitchFamily="34" charset="0"/>
                <a:cs typeface="Montserrat"/>
              </a:rPr>
              <a:t>culture</a:t>
            </a:r>
            <a:endParaRPr sz="1000">
              <a:latin typeface="Corbel" panose="020B0503020204020204" pitchFamily="34" charset="0"/>
              <a:cs typeface="Montserrat"/>
            </a:endParaRPr>
          </a:p>
        </p:txBody>
      </p:sp>
      <p:sp>
        <p:nvSpPr>
          <p:cNvPr id="40" name="object 40"/>
          <p:cNvSpPr txBox="1"/>
          <p:nvPr/>
        </p:nvSpPr>
        <p:spPr>
          <a:xfrm>
            <a:off x="3726384" y="2715979"/>
            <a:ext cx="1400387"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2.57</a:t>
            </a:r>
            <a:r>
              <a:rPr spc="4"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(2.05-3.11)</a:t>
            </a:r>
            <a:endParaRPr sz="1000">
              <a:latin typeface="Corbel" panose="020B0503020204020204" pitchFamily="34" charset="0"/>
              <a:cs typeface="Montserrat"/>
            </a:endParaRPr>
          </a:p>
        </p:txBody>
      </p:sp>
      <p:sp>
        <p:nvSpPr>
          <p:cNvPr id="41" name="object 41"/>
          <p:cNvSpPr txBox="1"/>
          <p:nvPr/>
        </p:nvSpPr>
        <p:spPr>
          <a:xfrm>
            <a:off x="1737819" y="3153389"/>
            <a:ext cx="1376892" cy="164575"/>
          </a:xfrm>
          <a:prstGeom prst="rect">
            <a:avLst/>
          </a:prstGeom>
        </p:spPr>
        <p:txBody>
          <a:bodyPr vert="horz" wrap="square" lIns="0" tIns="10583" rIns="0" bIns="0" rtlCol="0">
            <a:spAutoFit/>
          </a:bodyPr>
          <a:lstStyle/>
          <a:p>
            <a:pPr marL="10583">
              <a:spcBef>
                <a:spcPts val="83"/>
              </a:spcBef>
            </a:pPr>
            <a:r>
              <a:rPr sz="1000" b="1" i="1" dirty="0">
                <a:solidFill>
                  <a:srgbClr val="0093D5"/>
                </a:solidFill>
                <a:latin typeface="Corbel" panose="020B0503020204020204" pitchFamily="34" charset="0"/>
                <a:cs typeface="Montserrat-BoldItalic"/>
              </a:rPr>
              <a:t>Klebsiella </a:t>
            </a:r>
            <a:r>
              <a:rPr sz="1000" b="1" i="1" spc="-8" dirty="0">
                <a:solidFill>
                  <a:srgbClr val="0093D5"/>
                </a:solidFill>
                <a:latin typeface="Corbel" panose="020B0503020204020204" pitchFamily="34" charset="0"/>
                <a:cs typeface="Montserrat-BoldItalic"/>
              </a:rPr>
              <a:t>pneumonaiae</a:t>
            </a:r>
            <a:endParaRPr sz="1000">
              <a:latin typeface="Corbel" panose="020B0503020204020204" pitchFamily="34" charset="0"/>
              <a:cs typeface="Montserrat-BoldItalic"/>
            </a:endParaRPr>
          </a:p>
        </p:txBody>
      </p:sp>
      <p:sp>
        <p:nvSpPr>
          <p:cNvPr id="42" name="object 42"/>
          <p:cNvSpPr txBox="1"/>
          <p:nvPr/>
        </p:nvSpPr>
        <p:spPr>
          <a:xfrm>
            <a:off x="3726385" y="3109737"/>
            <a:ext cx="1354326"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1.79</a:t>
            </a:r>
            <a:r>
              <a:rPr spc="17" dirty="0">
                <a:solidFill>
                  <a:srgbClr val="0093D5"/>
                </a:solidFill>
                <a:latin typeface="Corbel" panose="020B0503020204020204" pitchFamily="34" charset="0"/>
                <a:cs typeface="Montserrat"/>
              </a:rPr>
              <a:t> </a:t>
            </a:r>
            <a:r>
              <a:rPr sz="1000" spc="-17" dirty="0">
                <a:solidFill>
                  <a:srgbClr val="231F20"/>
                </a:solidFill>
                <a:latin typeface="Corbel" panose="020B0503020204020204" pitchFamily="34" charset="0"/>
                <a:cs typeface="Montserrat"/>
              </a:rPr>
              <a:t>(1.17-2.49)</a:t>
            </a:r>
            <a:endParaRPr sz="1000">
              <a:latin typeface="Corbel" panose="020B0503020204020204" pitchFamily="34" charset="0"/>
              <a:cs typeface="Montserrat"/>
            </a:endParaRPr>
          </a:p>
        </p:txBody>
      </p:sp>
      <p:sp>
        <p:nvSpPr>
          <p:cNvPr id="43" name="object 43"/>
          <p:cNvSpPr txBox="1"/>
          <p:nvPr/>
        </p:nvSpPr>
        <p:spPr>
          <a:xfrm>
            <a:off x="1737756" y="3547146"/>
            <a:ext cx="892175" cy="164575"/>
          </a:xfrm>
          <a:prstGeom prst="rect">
            <a:avLst/>
          </a:prstGeom>
        </p:spPr>
        <p:txBody>
          <a:bodyPr vert="horz" wrap="square" lIns="0" tIns="10583" rIns="0" bIns="0" rtlCol="0">
            <a:spAutoFit/>
          </a:bodyPr>
          <a:lstStyle/>
          <a:p>
            <a:pPr marL="10583">
              <a:spcBef>
                <a:spcPts val="83"/>
              </a:spcBef>
            </a:pPr>
            <a:r>
              <a:rPr sz="1000" b="1" i="1" dirty="0">
                <a:solidFill>
                  <a:srgbClr val="0093D5"/>
                </a:solidFill>
                <a:latin typeface="Corbel" panose="020B0503020204020204" pitchFamily="34" charset="0"/>
                <a:cs typeface="Montserrat-BoldItalic"/>
              </a:rPr>
              <a:t>Escherichia</a:t>
            </a:r>
            <a:r>
              <a:rPr sz="1000" b="1" i="1" spc="-21" dirty="0">
                <a:solidFill>
                  <a:srgbClr val="0093D5"/>
                </a:solidFill>
                <a:latin typeface="Corbel" panose="020B0503020204020204" pitchFamily="34" charset="0"/>
                <a:cs typeface="Montserrat-BoldItalic"/>
              </a:rPr>
              <a:t> </a:t>
            </a:r>
            <a:r>
              <a:rPr sz="1000" b="1" i="1" spc="-17" dirty="0">
                <a:solidFill>
                  <a:srgbClr val="0093D5"/>
                </a:solidFill>
                <a:latin typeface="Corbel" panose="020B0503020204020204" pitchFamily="34" charset="0"/>
                <a:cs typeface="Montserrat-BoldItalic"/>
              </a:rPr>
              <a:t>coli</a:t>
            </a:r>
            <a:endParaRPr sz="1000">
              <a:latin typeface="Corbel" panose="020B0503020204020204" pitchFamily="34" charset="0"/>
              <a:cs typeface="Montserrat-BoldItalic"/>
            </a:endParaRPr>
          </a:p>
        </p:txBody>
      </p:sp>
      <p:sp>
        <p:nvSpPr>
          <p:cNvPr id="44" name="object 44"/>
          <p:cNvSpPr txBox="1"/>
          <p:nvPr/>
        </p:nvSpPr>
        <p:spPr>
          <a:xfrm>
            <a:off x="3726386" y="3503493"/>
            <a:ext cx="1324428"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1.71</a:t>
            </a:r>
            <a:r>
              <a:rPr spc="21"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(1.05-2.62)</a:t>
            </a:r>
            <a:endParaRPr sz="1000">
              <a:latin typeface="Corbel" panose="020B0503020204020204" pitchFamily="34" charset="0"/>
              <a:cs typeface="Montserrat"/>
            </a:endParaRPr>
          </a:p>
        </p:txBody>
      </p:sp>
      <p:sp>
        <p:nvSpPr>
          <p:cNvPr id="45" name="object 45"/>
          <p:cNvSpPr txBox="1"/>
          <p:nvPr/>
        </p:nvSpPr>
        <p:spPr>
          <a:xfrm>
            <a:off x="1737818" y="3940902"/>
            <a:ext cx="1394883" cy="164575"/>
          </a:xfrm>
          <a:prstGeom prst="rect">
            <a:avLst/>
          </a:prstGeom>
        </p:spPr>
        <p:txBody>
          <a:bodyPr vert="horz" wrap="square" lIns="0" tIns="10583" rIns="0" bIns="0" rtlCol="0">
            <a:spAutoFit/>
          </a:bodyPr>
          <a:lstStyle/>
          <a:p>
            <a:pPr marL="10583">
              <a:spcBef>
                <a:spcPts val="83"/>
              </a:spcBef>
            </a:pPr>
            <a:r>
              <a:rPr sz="1000" b="1" dirty="0">
                <a:solidFill>
                  <a:srgbClr val="0093D5"/>
                </a:solidFill>
                <a:latin typeface="Corbel" panose="020B0503020204020204" pitchFamily="34" charset="0"/>
                <a:cs typeface="Montserrat"/>
              </a:rPr>
              <a:t>Enterovirus</a:t>
            </a:r>
            <a:r>
              <a:rPr sz="1000" b="1" spc="-21" dirty="0">
                <a:solidFill>
                  <a:srgbClr val="0093D5"/>
                </a:solidFill>
                <a:latin typeface="Corbel" panose="020B0503020204020204" pitchFamily="34" charset="0"/>
                <a:cs typeface="Montserrat"/>
              </a:rPr>
              <a:t> </a:t>
            </a:r>
            <a:r>
              <a:rPr sz="1000" b="1" dirty="0">
                <a:solidFill>
                  <a:srgbClr val="0093D5"/>
                </a:solidFill>
                <a:latin typeface="Corbel" panose="020B0503020204020204" pitchFamily="34" charset="0"/>
                <a:cs typeface="Montserrat"/>
              </a:rPr>
              <a:t>or</a:t>
            </a:r>
            <a:r>
              <a:rPr sz="1000" b="1" spc="-17" dirty="0">
                <a:solidFill>
                  <a:srgbClr val="0093D5"/>
                </a:solidFill>
                <a:latin typeface="Corbel" panose="020B0503020204020204" pitchFamily="34" charset="0"/>
                <a:cs typeface="Montserrat"/>
              </a:rPr>
              <a:t> </a:t>
            </a:r>
            <a:r>
              <a:rPr sz="1000" b="1" spc="-8" dirty="0">
                <a:solidFill>
                  <a:srgbClr val="0093D5"/>
                </a:solidFill>
                <a:latin typeface="Corbel" panose="020B0503020204020204" pitchFamily="34" charset="0"/>
                <a:cs typeface="Montserrat"/>
              </a:rPr>
              <a:t>rhinovirus</a:t>
            </a:r>
            <a:endParaRPr sz="1000">
              <a:latin typeface="Corbel" panose="020B0503020204020204" pitchFamily="34" charset="0"/>
              <a:cs typeface="Montserrat"/>
            </a:endParaRPr>
          </a:p>
        </p:txBody>
      </p:sp>
      <p:sp>
        <p:nvSpPr>
          <p:cNvPr id="46" name="object 46"/>
          <p:cNvSpPr txBox="1"/>
          <p:nvPr/>
        </p:nvSpPr>
        <p:spPr>
          <a:xfrm>
            <a:off x="3726385" y="3897250"/>
            <a:ext cx="1435134"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1.36</a:t>
            </a:r>
            <a:r>
              <a:rPr spc="42"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(0.83-</a:t>
            </a:r>
            <a:r>
              <a:rPr sz="1000" spc="-17" dirty="0">
                <a:solidFill>
                  <a:srgbClr val="231F20"/>
                </a:solidFill>
                <a:latin typeface="Corbel" panose="020B0503020204020204" pitchFamily="34" charset="0"/>
                <a:cs typeface="Montserrat"/>
              </a:rPr>
              <a:t>2.37)</a:t>
            </a:r>
            <a:endParaRPr sz="1000">
              <a:latin typeface="Corbel" panose="020B0503020204020204" pitchFamily="34" charset="0"/>
              <a:cs typeface="Montserrat"/>
            </a:endParaRPr>
          </a:p>
        </p:txBody>
      </p:sp>
      <p:sp>
        <p:nvSpPr>
          <p:cNvPr id="47" name="object 47"/>
          <p:cNvSpPr txBox="1"/>
          <p:nvPr/>
        </p:nvSpPr>
        <p:spPr>
          <a:xfrm>
            <a:off x="1737818" y="4334660"/>
            <a:ext cx="883708" cy="164575"/>
          </a:xfrm>
          <a:prstGeom prst="rect">
            <a:avLst/>
          </a:prstGeom>
        </p:spPr>
        <p:txBody>
          <a:bodyPr vert="horz" wrap="square" lIns="0" tIns="10583" rIns="0" bIns="0" rtlCol="0">
            <a:spAutoFit/>
          </a:bodyPr>
          <a:lstStyle/>
          <a:p>
            <a:pPr marL="10583">
              <a:spcBef>
                <a:spcPts val="83"/>
              </a:spcBef>
            </a:pPr>
            <a:r>
              <a:rPr sz="1000" b="1" i="1" dirty="0">
                <a:solidFill>
                  <a:srgbClr val="0093D5"/>
                </a:solidFill>
                <a:latin typeface="Corbel" panose="020B0503020204020204" pitchFamily="34" charset="0"/>
                <a:cs typeface="Montserrat-BoldItalic"/>
              </a:rPr>
              <a:t>Salmonella</a:t>
            </a:r>
            <a:r>
              <a:rPr sz="1000" b="1" i="1" spc="8" dirty="0">
                <a:solidFill>
                  <a:srgbClr val="0093D5"/>
                </a:solidFill>
                <a:latin typeface="Corbel" panose="020B0503020204020204" pitchFamily="34" charset="0"/>
                <a:cs typeface="Montserrat-BoldItalic"/>
              </a:rPr>
              <a:t> </a:t>
            </a:r>
            <a:r>
              <a:rPr sz="1000" b="1" i="1" spc="-21" dirty="0">
                <a:solidFill>
                  <a:srgbClr val="0093D5"/>
                </a:solidFill>
                <a:latin typeface="Corbel" panose="020B0503020204020204" pitchFamily="34" charset="0"/>
                <a:cs typeface="Montserrat-BoldItalic"/>
              </a:rPr>
              <a:t>spp</a:t>
            </a:r>
            <a:endParaRPr sz="1000">
              <a:latin typeface="Corbel" panose="020B0503020204020204" pitchFamily="34" charset="0"/>
              <a:cs typeface="Montserrat-BoldItalic"/>
            </a:endParaRPr>
          </a:p>
        </p:txBody>
      </p:sp>
      <p:sp>
        <p:nvSpPr>
          <p:cNvPr id="48" name="object 48"/>
          <p:cNvSpPr txBox="1"/>
          <p:nvPr/>
        </p:nvSpPr>
        <p:spPr>
          <a:xfrm>
            <a:off x="3726384" y="4291007"/>
            <a:ext cx="1427053"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1.28</a:t>
            </a:r>
            <a:r>
              <a:rPr spc="21"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(0.53-2.52)</a:t>
            </a:r>
            <a:endParaRPr sz="1000">
              <a:latin typeface="Corbel" panose="020B0503020204020204" pitchFamily="34" charset="0"/>
              <a:cs typeface="Montserrat"/>
            </a:endParaRPr>
          </a:p>
        </p:txBody>
      </p:sp>
      <p:sp>
        <p:nvSpPr>
          <p:cNvPr id="49" name="object 49"/>
          <p:cNvSpPr txBox="1"/>
          <p:nvPr/>
        </p:nvSpPr>
        <p:spPr>
          <a:xfrm>
            <a:off x="1737753" y="4728417"/>
            <a:ext cx="1557866" cy="164575"/>
          </a:xfrm>
          <a:prstGeom prst="rect">
            <a:avLst/>
          </a:prstGeom>
        </p:spPr>
        <p:txBody>
          <a:bodyPr vert="horz" wrap="square" lIns="0" tIns="10583" rIns="0" bIns="0" rtlCol="0">
            <a:spAutoFit/>
          </a:bodyPr>
          <a:lstStyle/>
          <a:p>
            <a:pPr marL="10583">
              <a:spcBef>
                <a:spcPts val="83"/>
              </a:spcBef>
            </a:pPr>
            <a:r>
              <a:rPr sz="1000" b="1" i="1" dirty="0">
                <a:solidFill>
                  <a:srgbClr val="0093D5"/>
                </a:solidFill>
                <a:latin typeface="Corbel" panose="020B0503020204020204" pitchFamily="34" charset="0"/>
                <a:cs typeface="Montserrat-BoldItalic"/>
              </a:rPr>
              <a:t>Streptococcus</a:t>
            </a:r>
            <a:r>
              <a:rPr sz="1000" b="1" i="1" spc="-42" dirty="0">
                <a:solidFill>
                  <a:srgbClr val="0093D5"/>
                </a:solidFill>
                <a:latin typeface="Corbel" panose="020B0503020204020204" pitchFamily="34" charset="0"/>
                <a:cs typeface="Montserrat-BoldItalic"/>
              </a:rPr>
              <a:t> </a:t>
            </a:r>
            <a:r>
              <a:rPr sz="1000" b="1" i="1" spc="-8" dirty="0">
                <a:solidFill>
                  <a:srgbClr val="0093D5"/>
                </a:solidFill>
                <a:latin typeface="Corbel" panose="020B0503020204020204" pitchFamily="34" charset="0"/>
                <a:cs typeface="Montserrat-BoldItalic"/>
              </a:rPr>
              <a:t>pneumoniae</a:t>
            </a:r>
            <a:endParaRPr sz="1000">
              <a:latin typeface="Corbel" panose="020B0503020204020204" pitchFamily="34" charset="0"/>
              <a:cs typeface="Montserrat-BoldItalic"/>
            </a:endParaRPr>
          </a:p>
        </p:txBody>
      </p:sp>
      <p:sp>
        <p:nvSpPr>
          <p:cNvPr id="50" name="object 50"/>
          <p:cNvSpPr txBox="1"/>
          <p:nvPr/>
        </p:nvSpPr>
        <p:spPr>
          <a:xfrm>
            <a:off x="3726386" y="4684763"/>
            <a:ext cx="1338973"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1.15</a:t>
            </a:r>
            <a:r>
              <a:rPr spc="12" dirty="0">
                <a:solidFill>
                  <a:srgbClr val="0093D5"/>
                </a:solidFill>
                <a:latin typeface="Corbel" panose="020B0503020204020204" pitchFamily="34" charset="0"/>
                <a:cs typeface="Montserrat"/>
              </a:rPr>
              <a:t> </a:t>
            </a:r>
            <a:r>
              <a:rPr sz="1000" spc="-17" dirty="0">
                <a:solidFill>
                  <a:srgbClr val="231F20"/>
                </a:solidFill>
                <a:latin typeface="Corbel" panose="020B0503020204020204" pitchFamily="34" charset="0"/>
                <a:cs typeface="Montserrat"/>
              </a:rPr>
              <a:t>(0.70-1.98)</a:t>
            </a:r>
            <a:endParaRPr sz="1000">
              <a:latin typeface="Corbel" panose="020B0503020204020204" pitchFamily="34" charset="0"/>
              <a:cs typeface="Montserrat"/>
            </a:endParaRPr>
          </a:p>
        </p:txBody>
      </p:sp>
      <p:sp>
        <p:nvSpPr>
          <p:cNvPr id="51" name="object 51"/>
          <p:cNvSpPr txBox="1"/>
          <p:nvPr/>
        </p:nvSpPr>
        <p:spPr>
          <a:xfrm>
            <a:off x="1737778" y="5122172"/>
            <a:ext cx="1299104" cy="164575"/>
          </a:xfrm>
          <a:prstGeom prst="rect">
            <a:avLst/>
          </a:prstGeom>
        </p:spPr>
        <p:txBody>
          <a:bodyPr vert="horz" wrap="square" lIns="0" tIns="10583" rIns="0" bIns="0" rtlCol="0">
            <a:spAutoFit/>
          </a:bodyPr>
          <a:lstStyle/>
          <a:p>
            <a:pPr marL="10583">
              <a:spcBef>
                <a:spcPts val="83"/>
              </a:spcBef>
            </a:pPr>
            <a:r>
              <a:rPr sz="1000" b="1" dirty="0">
                <a:solidFill>
                  <a:srgbClr val="0093D5"/>
                </a:solidFill>
                <a:latin typeface="Corbel" panose="020B0503020204020204" pitchFamily="34" charset="0"/>
                <a:cs typeface="Montserrat"/>
              </a:rPr>
              <a:t>Group</a:t>
            </a:r>
            <a:r>
              <a:rPr sz="1000" b="1" spc="-4" dirty="0">
                <a:solidFill>
                  <a:srgbClr val="0093D5"/>
                </a:solidFill>
                <a:latin typeface="Corbel" panose="020B0503020204020204" pitchFamily="34" charset="0"/>
                <a:cs typeface="Montserrat"/>
              </a:rPr>
              <a:t> </a:t>
            </a:r>
            <a:r>
              <a:rPr sz="1000" b="1" dirty="0">
                <a:solidFill>
                  <a:srgbClr val="0093D5"/>
                </a:solidFill>
                <a:latin typeface="Corbel" panose="020B0503020204020204" pitchFamily="34" charset="0"/>
                <a:cs typeface="Montserrat"/>
              </a:rPr>
              <a:t>B</a:t>
            </a:r>
            <a:r>
              <a:rPr sz="1000" b="1" spc="-4" dirty="0">
                <a:solidFill>
                  <a:srgbClr val="0093D5"/>
                </a:solidFill>
                <a:latin typeface="Corbel" panose="020B0503020204020204" pitchFamily="34" charset="0"/>
                <a:cs typeface="Montserrat"/>
              </a:rPr>
              <a:t> </a:t>
            </a:r>
            <a:r>
              <a:rPr sz="1000" b="1" i="1" spc="-8" dirty="0">
                <a:solidFill>
                  <a:srgbClr val="0093D5"/>
                </a:solidFill>
                <a:latin typeface="Corbel" panose="020B0503020204020204" pitchFamily="34" charset="0"/>
                <a:cs typeface="Montserrat-BoldItalic"/>
              </a:rPr>
              <a:t>Streptococcus</a:t>
            </a:r>
            <a:endParaRPr sz="1000">
              <a:latin typeface="Corbel" panose="020B0503020204020204" pitchFamily="34" charset="0"/>
              <a:cs typeface="Montserrat-BoldItalic"/>
            </a:endParaRPr>
          </a:p>
        </p:txBody>
      </p:sp>
      <p:sp>
        <p:nvSpPr>
          <p:cNvPr id="52" name="object 52"/>
          <p:cNvSpPr txBox="1"/>
          <p:nvPr/>
        </p:nvSpPr>
        <p:spPr>
          <a:xfrm>
            <a:off x="3726386" y="5078520"/>
            <a:ext cx="1280792"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1.12</a:t>
            </a:r>
            <a:r>
              <a:rPr spc="-17"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(0.65-1.71)</a:t>
            </a:r>
            <a:endParaRPr sz="1000">
              <a:latin typeface="Corbel" panose="020B0503020204020204" pitchFamily="34" charset="0"/>
              <a:cs typeface="Montserrat"/>
            </a:endParaRPr>
          </a:p>
        </p:txBody>
      </p:sp>
      <p:sp>
        <p:nvSpPr>
          <p:cNvPr id="53" name="object 53"/>
          <p:cNvSpPr txBox="1"/>
          <p:nvPr/>
        </p:nvSpPr>
        <p:spPr>
          <a:xfrm>
            <a:off x="1737735" y="5515931"/>
            <a:ext cx="1315508" cy="164575"/>
          </a:xfrm>
          <a:prstGeom prst="rect">
            <a:avLst/>
          </a:prstGeom>
        </p:spPr>
        <p:txBody>
          <a:bodyPr vert="horz" wrap="square" lIns="0" tIns="10583" rIns="0" bIns="0" rtlCol="0">
            <a:spAutoFit/>
          </a:bodyPr>
          <a:lstStyle/>
          <a:p>
            <a:pPr marL="10583">
              <a:spcBef>
                <a:spcPts val="83"/>
              </a:spcBef>
            </a:pPr>
            <a:r>
              <a:rPr sz="1000" b="1" i="1" dirty="0">
                <a:solidFill>
                  <a:srgbClr val="0093D5"/>
                </a:solidFill>
                <a:latin typeface="Corbel" panose="020B0503020204020204" pitchFamily="34" charset="0"/>
                <a:cs typeface="Montserrat-BoldItalic"/>
              </a:rPr>
              <a:t>Staphyloccocus</a:t>
            </a:r>
            <a:r>
              <a:rPr sz="1000" b="1" i="1" spc="-42" dirty="0">
                <a:solidFill>
                  <a:srgbClr val="0093D5"/>
                </a:solidFill>
                <a:latin typeface="Corbel" panose="020B0503020204020204" pitchFamily="34" charset="0"/>
                <a:cs typeface="Montserrat-BoldItalic"/>
              </a:rPr>
              <a:t> </a:t>
            </a:r>
            <a:r>
              <a:rPr sz="1000" b="1" i="1" spc="-8" dirty="0">
                <a:solidFill>
                  <a:srgbClr val="0093D5"/>
                </a:solidFill>
                <a:latin typeface="Corbel" panose="020B0503020204020204" pitchFamily="34" charset="0"/>
                <a:cs typeface="Montserrat-BoldItalic"/>
              </a:rPr>
              <a:t>aureus</a:t>
            </a:r>
            <a:endParaRPr sz="1000">
              <a:latin typeface="Corbel" panose="020B0503020204020204" pitchFamily="34" charset="0"/>
              <a:cs typeface="Montserrat-BoldItalic"/>
            </a:endParaRPr>
          </a:p>
        </p:txBody>
      </p:sp>
      <p:sp>
        <p:nvSpPr>
          <p:cNvPr id="54" name="object 54"/>
          <p:cNvSpPr txBox="1"/>
          <p:nvPr/>
        </p:nvSpPr>
        <p:spPr>
          <a:xfrm>
            <a:off x="3726385" y="5472278"/>
            <a:ext cx="1414932" cy="287685"/>
          </a:xfrm>
          <a:prstGeom prst="rect">
            <a:avLst/>
          </a:prstGeom>
        </p:spPr>
        <p:txBody>
          <a:bodyPr vert="horz" wrap="square" lIns="0" tIns="10583" rIns="0" bIns="0" rtlCol="0">
            <a:spAutoFit/>
          </a:bodyPr>
          <a:lstStyle/>
          <a:p>
            <a:pPr marL="10583">
              <a:spcBef>
                <a:spcPts val="83"/>
              </a:spcBef>
            </a:pPr>
            <a:r>
              <a:rPr dirty="0">
                <a:solidFill>
                  <a:srgbClr val="0093D5"/>
                </a:solidFill>
                <a:latin typeface="Corbel" panose="020B0503020204020204" pitchFamily="34" charset="0"/>
                <a:cs typeface="Montserrat"/>
              </a:rPr>
              <a:t>1.05</a:t>
            </a:r>
            <a:r>
              <a:rPr spc="-21" dirty="0">
                <a:solidFill>
                  <a:srgbClr val="0093D5"/>
                </a:solidFill>
                <a:latin typeface="Corbel" panose="020B0503020204020204" pitchFamily="34" charset="0"/>
                <a:cs typeface="Montserrat"/>
              </a:rPr>
              <a:t> </a:t>
            </a:r>
            <a:r>
              <a:rPr sz="1000" spc="-8" dirty="0">
                <a:solidFill>
                  <a:srgbClr val="231F20"/>
                </a:solidFill>
                <a:latin typeface="Corbel" panose="020B0503020204020204" pitchFamily="34" charset="0"/>
                <a:cs typeface="Montserrat"/>
              </a:rPr>
              <a:t>(0.63-1.68)</a:t>
            </a:r>
            <a:endParaRPr sz="1000">
              <a:latin typeface="Corbel" panose="020B0503020204020204" pitchFamily="34" charset="0"/>
              <a:cs typeface="Montserrat"/>
            </a:endParaRPr>
          </a:p>
        </p:txBody>
      </p:sp>
      <p:sp>
        <p:nvSpPr>
          <p:cNvPr id="55" name="object 55"/>
          <p:cNvSpPr txBox="1">
            <a:spLocks noGrp="1"/>
          </p:cNvSpPr>
          <p:nvPr>
            <p:ph type="title"/>
          </p:nvPr>
        </p:nvSpPr>
        <p:spPr>
          <a:xfrm>
            <a:off x="1224280" y="365125"/>
            <a:ext cx="10515600" cy="774998"/>
          </a:xfrm>
          <a:prstGeom prst="rect">
            <a:avLst/>
          </a:prstGeom>
        </p:spPr>
        <p:txBody>
          <a:bodyPr vert="horz" wrap="square" lIns="0" tIns="86783" rIns="0" bIns="0" rtlCol="0" anchor="t" anchorCtr="0">
            <a:spAutoFit/>
          </a:bodyPr>
          <a:lstStyle/>
          <a:p>
            <a:pPr marL="10583" marR="4233">
              <a:lnSpc>
                <a:spcPts val="3000"/>
              </a:lnSpc>
              <a:spcBef>
                <a:spcPts val="682"/>
              </a:spcBef>
            </a:pPr>
            <a:r>
              <a:rPr dirty="0">
                <a:solidFill>
                  <a:srgbClr val="672672"/>
                </a:solidFill>
              </a:rPr>
              <a:t>Aetiology</a:t>
            </a:r>
            <a:r>
              <a:rPr spc="-4" dirty="0">
                <a:solidFill>
                  <a:srgbClr val="672672"/>
                </a:solidFill>
              </a:rPr>
              <a:t> </a:t>
            </a:r>
            <a:r>
              <a:rPr dirty="0">
                <a:solidFill>
                  <a:srgbClr val="672672"/>
                </a:solidFill>
              </a:rPr>
              <a:t>of</a:t>
            </a:r>
            <a:r>
              <a:rPr spc="-4" dirty="0">
                <a:solidFill>
                  <a:srgbClr val="672672"/>
                </a:solidFill>
              </a:rPr>
              <a:t> </a:t>
            </a:r>
            <a:r>
              <a:rPr dirty="0">
                <a:solidFill>
                  <a:srgbClr val="672672"/>
                </a:solidFill>
              </a:rPr>
              <a:t>Neonatal</a:t>
            </a:r>
            <a:r>
              <a:rPr spc="-4" dirty="0">
                <a:solidFill>
                  <a:srgbClr val="672672"/>
                </a:solidFill>
              </a:rPr>
              <a:t> </a:t>
            </a:r>
            <a:r>
              <a:rPr dirty="0">
                <a:solidFill>
                  <a:srgbClr val="672672"/>
                </a:solidFill>
              </a:rPr>
              <a:t>Infections</a:t>
            </a:r>
            <a:r>
              <a:rPr spc="-4" dirty="0">
                <a:solidFill>
                  <a:srgbClr val="672672"/>
                </a:solidFill>
              </a:rPr>
              <a:t> </a:t>
            </a:r>
            <a:r>
              <a:rPr dirty="0">
                <a:solidFill>
                  <a:srgbClr val="672672"/>
                </a:solidFill>
              </a:rPr>
              <a:t>in</a:t>
            </a:r>
            <a:r>
              <a:rPr spc="-4" dirty="0">
                <a:solidFill>
                  <a:srgbClr val="672672"/>
                </a:solidFill>
              </a:rPr>
              <a:t> </a:t>
            </a:r>
            <a:r>
              <a:rPr dirty="0">
                <a:solidFill>
                  <a:srgbClr val="672672"/>
                </a:solidFill>
              </a:rPr>
              <a:t>South</a:t>
            </a:r>
            <a:r>
              <a:rPr spc="-4" dirty="0">
                <a:solidFill>
                  <a:srgbClr val="672672"/>
                </a:solidFill>
              </a:rPr>
              <a:t> </a:t>
            </a:r>
            <a:r>
              <a:rPr spc="-17" dirty="0">
                <a:solidFill>
                  <a:srgbClr val="672672"/>
                </a:solidFill>
              </a:rPr>
              <a:t>Asia </a:t>
            </a:r>
            <a:r>
              <a:rPr dirty="0">
                <a:solidFill>
                  <a:srgbClr val="672672"/>
                </a:solidFill>
              </a:rPr>
              <a:t>(ANISA) </a:t>
            </a:r>
            <a:r>
              <a:rPr spc="-8" dirty="0">
                <a:solidFill>
                  <a:srgbClr val="672672"/>
                </a:solidFill>
              </a:rPr>
              <a:t>study</a:t>
            </a:r>
          </a:p>
          <a:p>
            <a:pPr marL="10583">
              <a:lnSpc>
                <a:spcPct val="100000"/>
              </a:lnSpc>
              <a:spcBef>
                <a:spcPts val="179"/>
              </a:spcBef>
            </a:pPr>
            <a:r>
              <a:rPr sz="1800" spc="-17" dirty="0">
                <a:solidFill>
                  <a:srgbClr val="0093D5"/>
                </a:solidFill>
              </a:rPr>
              <a:t>Top</a:t>
            </a:r>
            <a:r>
              <a:rPr sz="1800" spc="-62" dirty="0">
                <a:solidFill>
                  <a:srgbClr val="0093D5"/>
                </a:solidFill>
              </a:rPr>
              <a:t> </a:t>
            </a:r>
            <a:r>
              <a:rPr sz="1800" dirty="0">
                <a:solidFill>
                  <a:srgbClr val="0093D5"/>
                </a:solidFill>
              </a:rPr>
              <a:t>10</a:t>
            </a:r>
            <a:r>
              <a:rPr sz="1800" spc="-62" dirty="0">
                <a:solidFill>
                  <a:srgbClr val="0093D5"/>
                </a:solidFill>
              </a:rPr>
              <a:t> </a:t>
            </a:r>
            <a:r>
              <a:rPr sz="1800" dirty="0">
                <a:solidFill>
                  <a:srgbClr val="0093D5"/>
                </a:solidFill>
              </a:rPr>
              <a:t>causes</a:t>
            </a:r>
            <a:r>
              <a:rPr sz="1800" spc="-58" dirty="0">
                <a:solidFill>
                  <a:srgbClr val="0093D5"/>
                </a:solidFill>
              </a:rPr>
              <a:t> </a:t>
            </a:r>
            <a:r>
              <a:rPr sz="1800" dirty="0">
                <a:solidFill>
                  <a:srgbClr val="0093D5"/>
                </a:solidFill>
              </a:rPr>
              <a:t>of</a:t>
            </a:r>
            <a:r>
              <a:rPr sz="1800" spc="-62" dirty="0">
                <a:solidFill>
                  <a:srgbClr val="0093D5"/>
                </a:solidFill>
              </a:rPr>
              <a:t> </a:t>
            </a:r>
            <a:r>
              <a:rPr lang="en-US" sz="1800" spc="-8" dirty="0">
                <a:solidFill>
                  <a:srgbClr val="0093D5"/>
                </a:solidFill>
              </a:rPr>
              <a:t>community-acquired serious</a:t>
            </a:r>
            <a:r>
              <a:rPr sz="1800" spc="-58" dirty="0">
                <a:solidFill>
                  <a:srgbClr val="0093D5"/>
                </a:solidFill>
              </a:rPr>
              <a:t> </a:t>
            </a:r>
            <a:r>
              <a:rPr sz="1800" spc="-8" dirty="0">
                <a:solidFill>
                  <a:srgbClr val="0093D5"/>
                </a:solidFill>
              </a:rPr>
              <a:t>infections</a:t>
            </a:r>
            <a:r>
              <a:rPr lang="en-US" sz="1800" spc="-8" dirty="0">
                <a:solidFill>
                  <a:srgbClr val="0093D5"/>
                </a:solidFill>
              </a:rPr>
              <a:t> in neonates in 3 countries in South Asia</a:t>
            </a:r>
            <a:endParaRPr sz="1800" dirty="0"/>
          </a:p>
        </p:txBody>
      </p:sp>
      <p:grpSp>
        <p:nvGrpSpPr>
          <p:cNvPr id="56" name="object 56"/>
          <p:cNvGrpSpPr/>
          <p:nvPr/>
        </p:nvGrpSpPr>
        <p:grpSpPr>
          <a:xfrm>
            <a:off x="5593079" y="1700192"/>
            <a:ext cx="5715000" cy="294217"/>
            <a:chOff x="6711695" y="2155189"/>
            <a:chExt cx="6858000" cy="353060"/>
          </a:xfrm>
        </p:grpSpPr>
        <p:sp>
          <p:nvSpPr>
            <p:cNvPr id="57" name="object 57"/>
            <p:cNvSpPr/>
            <p:nvPr/>
          </p:nvSpPr>
          <p:spPr>
            <a:xfrm>
              <a:off x="6711695" y="2155189"/>
              <a:ext cx="5913120" cy="353060"/>
            </a:xfrm>
            <a:custGeom>
              <a:avLst/>
              <a:gdLst/>
              <a:ahLst/>
              <a:cxnLst/>
              <a:rect l="l" t="t" r="r" b="b"/>
              <a:pathLst>
                <a:path w="5913120" h="353060">
                  <a:moveTo>
                    <a:pt x="5912611" y="0"/>
                  </a:moveTo>
                  <a:lnTo>
                    <a:pt x="0" y="0"/>
                  </a:lnTo>
                  <a:lnTo>
                    <a:pt x="0" y="353060"/>
                  </a:lnTo>
                  <a:lnTo>
                    <a:pt x="5912611" y="353060"/>
                  </a:lnTo>
                  <a:lnTo>
                    <a:pt x="5912611"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58" name="object 58"/>
            <p:cNvSpPr/>
            <p:nvPr/>
          </p:nvSpPr>
          <p:spPr>
            <a:xfrm>
              <a:off x="11934507" y="2331718"/>
              <a:ext cx="1627505" cy="0"/>
            </a:xfrm>
            <a:custGeom>
              <a:avLst/>
              <a:gdLst/>
              <a:ahLst/>
              <a:cxnLst/>
              <a:rect l="l" t="t" r="r" b="b"/>
              <a:pathLst>
                <a:path w="1627505">
                  <a:moveTo>
                    <a:pt x="0" y="0"/>
                  </a:moveTo>
                  <a:lnTo>
                    <a:pt x="16269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59" name="object 59"/>
            <p:cNvSpPr/>
            <p:nvPr/>
          </p:nvSpPr>
          <p:spPr>
            <a:xfrm>
              <a:off x="11934507" y="2283426"/>
              <a:ext cx="0" cy="97155"/>
            </a:xfrm>
            <a:custGeom>
              <a:avLst/>
              <a:gdLst/>
              <a:ahLst/>
              <a:cxnLst/>
              <a:rect l="l" t="t" r="r" b="b"/>
              <a:pathLst>
                <a:path h="97155">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60" name="object 60"/>
            <p:cNvSpPr/>
            <p:nvPr/>
          </p:nvSpPr>
          <p:spPr>
            <a:xfrm>
              <a:off x="13561441" y="2294571"/>
              <a:ext cx="0" cy="74295"/>
            </a:xfrm>
            <a:custGeom>
              <a:avLst/>
              <a:gdLst/>
              <a:ahLst/>
              <a:cxnLst/>
              <a:rect l="l" t="t" r="r" b="b"/>
              <a:pathLst>
                <a:path h="74294">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sp>
        <p:nvSpPr>
          <p:cNvPr id="61" name="object 61"/>
          <p:cNvSpPr txBox="1"/>
          <p:nvPr/>
        </p:nvSpPr>
        <p:spPr>
          <a:xfrm>
            <a:off x="7391970" y="6068418"/>
            <a:ext cx="2422525" cy="453115"/>
          </a:xfrm>
          <a:prstGeom prst="rect">
            <a:avLst/>
          </a:prstGeom>
        </p:spPr>
        <p:txBody>
          <a:bodyPr vert="horz" wrap="square" lIns="0" tIns="67733" rIns="0" bIns="0" rtlCol="0">
            <a:spAutoFit/>
          </a:bodyPr>
          <a:lstStyle/>
          <a:p>
            <a:pPr marL="454007">
              <a:spcBef>
                <a:spcPts val="533"/>
              </a:spcBef>
              <a:tabLst>
                <a:tab pos="1210685" algn="l"/>
                <a:tab pos="1976888" algn="l"/>
              </a:tabLst>
            </a:pPr>
            <a:r>
              <a:rPr sz="833" b="1" spc="-42" dirty="0">
                <a:solidFill>
                  <a:srgbClr val="808285"/>
                </a:solidFill>
                <a:latin typeface="Corbel" panose="020B0503020204020204" pitchFamily="34" charset="0"/>
                <a:cs typeface="Montserrat"/>
              </a:rPr>
              <a:t>3</a:t>
            </a:r>
            <a:r>
              <a:rPr sz="833" b="1" dirty="0">
                <a:solidFill>
                  <a:srgbClr val="808285"/>
                </a:solidFill>
                <a:latin typeface="Corbel" panose="020B0503020204020204" pitchFamily="34" charset="0"/>
                <a:cs typeface="Montserrat"/>
              </a:rPr>
              <a:t>	</a:t>
            </a:r>
            <a:r>
              <a:rPr sz="833" b="1" spc="-42" dirty="0">
                <a:solidFill>
                  <a:srgbClr val="808285"/>
                </a:solidFill>
                <a:latin typeface="Corbel" panose="020B0503020204020204" pitchFamily="34" charset="0"/>
                <a:cs typeface="Montserrat"/>
              </a:rPr>
              <a:t>4</a:t>
            </a:r>
            <a:r>
              <a:rPr sz="833" b="1" dirty="0">
                <a:solidFill>
                  <a:srgbClr val="808285"/>
                </a:solidFill>
                <a:latin typeface="Corbel" panose="020B0503020204020204" pitchFamily="34" charset="0"/>
                <a:cs typeface="Montserrat"/>
              </a:rPr>
              <a:t>	</a:t>
            </a:r>
            <a:r>
              <a:rPr sz="833" b="1" spc="-42" dirty="0">
                <a:solidFill>
                  <a:srgbClr val="808285"/>
                </a:solidFill>
                <a:latin typeface="Corbel" panose="020B0503020204020204" pitchFamily="34" charset="0"/>
                <a:cs typeface="Montserrat"/>
              </a:rPr>
              <a:t>5</a:t>
            </a:r>
            <a:endParaRPr sz="833">
              <a:latin typeface="Corbel" panose="020B0503020204020204" pitchFamily="34" charset="0"/>
              <a:cs typeface="Montserrat"/>
            </a:endParaRPr>
          </a:p>
          <a:p>
            <a:pPr marL="10583">
              <a:spcBef>
                <a:spcPts val="629"/>
              </a:spcBef>
            </a:pPr>
            <a:r>
              <a:rPr sz="1167" b="1" dirty="0">
                <a:solidFill>
                  <a:srgbClr val="0093D5"/>
                </a:solidFill>
                <a:latin typeface="Corbel" panose="020B0503020204020204" pitchFamily="34" charset="0"/>
                <a:cs typeface="Montserrat-SemiBold"/>
              </a:rPr>
              <a:t>Proportion</a:t>
            </a:r>
            <a:r>
              <a:rPr sz="1167" b="1" spc="-4" dirty="0">
                <a:solidFill>
                  <a:srgbClr val="0093D5"/>
                </a:solidFill>
                <a:latin typeface="Corbel" panose="020B0503020204020204" pitchFamily="34" charset="0"/>
                <a:cs typeface="Montserrat-SemiBold"/>
              </a:rPr>
              <a:t> </a:t>
            </a:r>
            <a:r>
              <a:rPr sz="1167" b="1" dirty="0">
                <a:solidFill>
                  <a:srgbClr val="0093D5"/>
                </a:solidFill>
                <a:latin typeface="Corbel" panose="020B0503020204020204" pitchFamily="34" charset="0"/>
                <a:cs typeface="Montserrat-SemiBold"/>
              </a:rPr>
              <a:t>of</a:t>
            </a:r>
            <a:r>
              <a:rPr sz="1167" b="1" spc="-4" dirty="0">
                <a:solidFill>
                  <a:srgbClr val="0093D5"/>
                </a:solidFill>
                <a:latin typeface="Corbel" panose="020B0503020204020204" pitchFamily="34" charset="0"/>
                <a:cs typeface="Montserrat-SemiBold"/>
              </a:rPr>
              <a:t> </a:t>
            </a:r>
            <a:r>
              <a:rPr sz="1167" b="1" dirty="0">
                <a:solidFill>
                  <a:srgbClr val="0093D5"/>
                </a:solidFill>
                <a:latin typeface="Corbel" panose="020B0503020204020204" pitchFamily="34" charset="0"/>
                <a:cs typeface="Montserrat-SemiBold"/>
              </a:rPr>
              <a:t>pSBI</a:t>
            </a:r>
            <a:r>
              <a:rPr sz="1167" b="1" spc="-4" dirty="0">
                <a:solidFill>
                  <a:srgbClr val="0093D5"/>
                </a:solidFill>
                <a:latin typeface="Corbel" panose="020B0503020204020204" pitchFamily="34" charset="0"/>
                <a:cs typeface="Montserrat-SemiBold"/>
              </a:rPr>
              <a:t> </a:t>
            </a:r>
            <a:r>
              <a:rPr sz="1167" b="1" dirty="0">
                <a:solidFill>
                  <a:srgbClr val="0093D5"/>
                </a:solidFill>
                <a:latin typeface="Corbel" panose="020B0503020204020204" pitchFamily="34" charset="0"/>
                <a:cs typeface="Montserrat-SemiBold"/>
              </a:rPr>
              <a:t>episodes</a:t>
            </a:r>
            <a:r>
              <a:rPr sz="1167" b="1" spc="-4" dirty="0">
                <a:solidFill>
                  <a:srgbClr val="0093D5"/>
                </a:solidFill>
                <a:latin typeface="Corbel" panose="020B0503020204020204" pitchFamily="34" charset="0"/>
                <a:cs typeface="Montserrat-SemiBold"/>
              </a:rPr>
              <a:t> </a:t>
            </a:r>
            <a:r>
              <a:rPr sz="1167" b="1" spc="-21" dirty="0">
                <a:solidFill>
                  <a:srgbClr val="0093D5"/>
                </a:solidFill>
                <a:latin typeface="Corbel" panose="020B0503020204020204" pitchFamily="34" charset="0"/>
                <a:cs typeface="Montserrat-SemiBold"/>
              </a:rPr>
              <a:t>(%)</a:t>
            </a:r>
            <a:endParaRPr sz="1167">
              <a:latin typeface="Corbel" panose="020B0503020204020204" pitchFamily="34" charset="0"/>
              <a:cs typeface="Montserrat-SemiBold"/>
            </a:endParaRPr>
          </a:p>
        </p:txBody>
      </p:sp>
      <p:sp>
        <p:nvSpPr>
          <p:cNvPr id="62" name="object 62"/>
          <p:cNvSpPr txBox="1"/>
          <p:nvPr/>
        </p:nvSpPr>
        <p:spPr>
          <a:xfrm>
            <a:off x="5546567" y="6125506"/>
            <a:ext cx="93133" cy="138863"/>
          </a:xfrm>
          <a:prstGeom prst="rect">
            <a:avLst/>
          </a:prstGeom>
        </p:spPr>
        <p:txBody>
          <a:bodyPr vert="horz" wrap="square" lIns="0" tIns="10583" rIns="0" bIns="0" rtlCol="0">
            <a:spAutoFit/>
          </a:bodyPr>
          <a:lstStyle/>
          <a:p>
            <a:pPr marL="10583">
              <a:spcBef>
                <a:spcPts val="83"/>
              </a:spcBef>
            </a:pPr>
            <a:r>
              <a:rPr sz="833" b="1" dirty="0">
                <a:solidFill>
                  <a:srgbClr val="808285"/>
                </a:solidFill>
                <a:latin typeface="Corbel" panose="020B0503020204020204" pitchFamily="34" charset="0"/>
                <a:cs typeface="Montserrat"/>
              </a:rPr>
              <a:t>0</a:t>
            </a:r>
            <a:endParaRPr sz="833">
              <a:latin typeface="Corbel" panose="020B0503020204020204" pitchFamily="34" charset="0"/>
              <a:cs typeface="Montserrat"/>
            </a:endParaRPr>
          </a:p>
        </p:txBody>
      </p:sp>
      <p:sp>
        <p:nvSpPr>
          <p:cNvPr id="63" name="object 63"/>
          <p:cNvSpPr txBox="1"/>
          <p:nvPr/>
        </p:nvSpPr>
        <p:spPr>
          <a:xfrm>
            <a:off x="6323278" y="6125506"/>
            <a:ext cx="62971" cy="138863"/>
          </a:xfrm>
          <a:prstGeom prst="rect">
            <a:avLst/>
          </a:prstGeom>
        </p:spPr>
        <p:txBody>
          <a:bodyPr vert="horz" wrap="square" lIns="0" tIns="10583" rIns="0" bIns="0" rtlCol="0">
            <a:spAutoFit/>
          </a:bodyPr>
          <a:lstStyle/>
          <a:p>
            <a:pPr marL="10583">
              <a:spcBef>
                <a:spcPts val="83"/>
              </a:spcBef>
            </a:pPr>
            <a:r>
              <a:rPr sz="833" b="1" dirty="0">
                <a:solidFill>
                  <a:srgbClr val="808285"/>
                </a:solidFill>
                <a:latin typeface="Corbel" panose="020B0503020204020204" pitchFamily="34" charset="0"/>
                <a:cs typeface="Montserrat"/>
              </a:rPr>
              <a:t>1</a:t>
            </a:r>
            <a:endParaRPr sz="833">
              <a:latin typeface="Corbel" panose="020B0503020204020204" pitchFamily="34" charset="0"/>
              <a:cs typeface="Montserrat"/>
            </a:endParaRPr>
          </a:p>
        </p:txBody>
      </p:sp>
      <p:sp>
        <p:nvSpPr>
          <p:cNvPr id="64" name="object 64"/>
          <p:cNvSpPr txBox="1"/>
          <p:nvPr/>
        </p:nvSpPr>
        <p:spPr>
          <a:xfrm>
            <a:off x="7074378" y="6125506"/>
            <a:ext cx="83608" cy="138863"/>
          </a:xfrm>
          <a:prstGeom prst="rect">
            <a:avLst/>
          </a:prstGeom>
        </p:spPr>
        <p:txBody>
          <a:bodyPr vert="horz" wrap="square" lIns="0" tIns="10583" rIns="0" bIns="0" rtlCol="0">
            <a:spAutoFit/>
          </a:bodyPr>
          <a:lstStyle/>
          <a:p>
            <a:pPr marL="10583">
              <a:spcBef>
                <a:spcPts val="83"/>
              </a:spcBef>
            </a:pPr>
            <a:r>
              <a:rPr sz="833" b="1" dirty="0">
                <a:solidFill>
                  <a:srgbClr val="808285"/>
                </a:solidFill>
                <a:latin typeface="Corbel" panose="020B0503020204020204" pitchFamily="34" charset="0"/>
                <a:cs typeface="Montserrat"/>
              </a:rPr>
              <a:t>2</a:t>
            </a:r>
            <a:endParaRPr sz="833">
              <a:latin typeface="Corbel" panose="020B0503020204020204" pitchFamily="34" charset="0"/>
              <a:cs typeface="Montserrat"/>
            </a:endParaRPr>
          </a:p>
        </p:txBody>
      </p:sp>
      <p:sp>
        <p:nvSpPr>
          <p:cNvPr id="65" name="object 65"/>
          <p:cNvSpPr txBox="1"/>
          <p:nvPr/>
        </p:nvSpPr>
        <p:spPr>
          <a:xfrm>
            <a:off x="10118143" y="6125506"/>
            <a:ext cx="88900" cy="138863"/>
          </a:xfrm>
          <a:prstGeom prst="rect">
            <a:avLst/>
          </a:prstGeom>
        </p:spPr>
        <p:txBody>
          <a:bodyPr vert="horz" wrap="square" lIns="0" tIns="10583" rIns="0" bIns="0" rtlCol="0">
            <a:spAutoFit/>
          </a:bodyPr>
          <a:lstStyle/>
          <a:p>
            <a:pPr marL="10583">
              <a:spcBef>
                <a:spcPts val="83"/>
              </a:spcBef>
            </a:pPr>
            <a:r>
              <a:rPr sz="833" b="1" dirty="0">
                <a:solidFill>
                  <a:srgbClr val="808285"/>
                </a:solidFill>
                <a:latin typeface="Corbel" panose="020B0503020204020204" pitchFamily="34" charset="0"/>
                <a:cs typeface="Montserrat"/>
              </a:rPr>
              <a:t>6</a:t>
            </a:r>
            <a:endParaRPr sz="833">
              <a:latin typeface="Corbel" panose="020B0503020204020204" pitchFamily="34" charset="0"/>
              <a:cs typeface="Montserrat"/>
            </a:endParaRPr>
          </a:p>
        </p:txBody>
      </p:sp>
      <p:sp>
        <p:nvSpPr>
          <p:cNvPr id="66" name="object 66"/>
          <p:cNvSpPr txBox="1"/>
          <p:nvPr/>
        </p:nvSpPr>
        <p:spPr>
          <a:xfrm>
            <a:off x="10880673" y="6125506"/>
            <a:ext cx="86783" cy="138863"/>
          </a:xfrm>
          <a:prstGeom prst="rect">
            <a:avLst/>
          </a:prstGeom>
        </p:spPr>
        <p:txBody>
          <a:bodyPr vert="horz" wrap="square" lIns="0" tIns="10583" rIns="0" bIns="0" rtlCol="0">
            <a:spAutoFit/>
          </a:bodyPr>
          <a:lstStyle/>
          <a:p>
            <a:pPr marL="10583">
              <a:spcBef>
                <a:spcPts val="83"/>
              </a:spcBef>
            </a:pPr>
            <a:r>
              <a:rPr sz="833" b="1" dirty="0">
                <a:solidFill>
                  <a:srgbClr val="808285"/>
                </a:solidFill>
                <a:latin typeface="Corbel" panose="020B0503020204020204" pitchFamily="34" charset="0"/>
                <a:cs typeface="Montserrat"/>
              </a:rPr>
              <a:t>7</a:t>
            </a:r>
            <a:endParaRPr sz="833">
              <a:latin typeface="Corbel" panose="020B0503020204020204" pitchFamily="34" charset="0"/>
              <a:cs typeface="Montserrat"/>
            </a:endParaRPr>
          </a:p>
        </p:txBody>
      </p:sp>
      <p:sp>
        <p:nvSpPr>
          <p:cNvPr id="67" name="object 67"/>
          <p:cNvSpPr txBox="1"/>
          <p:nvPr/>
        </p:nvSpPr>
        <p:spPr>
          <a:xfrm>
            <a:off x="11625739" y="6125506"/>
            <a:ext cx="91017" cy="138863"/>
          </a:xfrm>
          <a:prstGeom prst="rect">
            <a:avLst/>
          </a:prstGeom>
        </p:spPr>
        <p:txBody>
          <a:bodyPr vert="horz" wrap="square" lIns="0" tIns="10583" rIns="0" bIns="0" rtlCol="0">
            <a:spAutoFit/>
          </a:bodyPr>
          <a:lstStyle/>
          <a:p>
            <a:pPr marL="10583">
              <a:spcBef>
                <a:spcPts val="83"/>
              </a:spcBef>
            </a:pPr>
            <a:r>
              <a:rPr sz="833" b="1" dirty="0">
                <a:solidFill>
                  <a:srgbClr val="808285"/>
                </a:solidFill>
                <a:latin typeface="Corbel" panose="020B0503020204020204" pitchFamily="34" charset="0"/>
                <a:cs typeface="Montserrat"/>
              </a:rPr>
              <a:t>8</a:t>
            </a:r>
            <a:endParaRPr sz="833">
              <a:latin typeface="Corbel" panose="020B0503020204020204" pitchFamily="34" charset="0"/>
              <a:cs typeface="Montserrat"/>
            </a:endParaRPr>
          </a:p>
        </p:txBody>
      </p:sp>
      <p:grpSp>
        <p:nvGrpSpPr>
          <p:cNvPr id="68" name="object 68"/>
          <p:cNvGrpSpPr/>
          <p:nvPr/>
        </p:nvGrpSpPr>
        <p:grpSpPr>
          <a:xfrm>
            <a:off x="5585460" y="5944745"/>
            <a:ext cx="6225646" cy="152929"/>
            <a:chOff x="6702552" y="7248652"/>
            <a:chExt cx="7470775" cy="183515"/>
          </a:xfrm>
        </p:grpSpPr>
        <p:sp>
          <p:nvSpPr>
            <p:cNvPr id="69" name="object 69"/>
            <p:cNvSpPr/>
            <p:nvPr/>
          </p:nvSpPr>
          <p:spPr>
            <a:xfrm>
              <a:off x="671169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0" name="object 70"/>
            <p:cNvSpPr/>
            <p:nvPr/>
          </p:nvSpPr>
          <p:spPr>
            <a:xfrm>
              <a:off x="7624281"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1" name="object 71"/>
            <p:cNvSpPr/>
            <p:nvPr/>
          </p:nvSpPr>
          <p:spPr>
            <a:xfrm>
              <a:off x="8536867"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2" name="object 72"/>
            <p:cNvSpPr/>
            <p:nvPr/>
          </p:nvSpPr>
          <p:spPr>
            <a:xfrm>
              <a:off x="9449452"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3" name="object 73"/>
            <p:cNvSpPr/>
            <p:nvPr/>
          </p:nvSpPr>
          <p:spPr>
            <a:xfrm>
              <a:off x="10362039"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4" name="object 74"/>
            <p:cNvSpPr/>
            <p:nvPr/>
          </p:nvSpPr>
          <p:spPr>
            <a:xfrm>
              <a:off x="11274624"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5" name="object 75"/>
            <p:cNvSpPr/>
            <p:nvPr/>
          </p:nvSpPr>
          <p:spPr>
            <a:xfrm>
              <a:off x="12187209"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6" name="object 76"/>
            <p:cNvSpPr/>
            <p:nvPr/>
          </p:nvSpPr>
          <p:spPr>
            <a:xfrm>
              <a:off x="1309979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7" name="object 77"/>
            <p:cNvSpPr/>
            <p:nvPr/>
          </p:nvSpPr>
          <p:spPr>
            <a:xfrm>
              <a:off x="1399641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8" name="object 78"/>
            <p:cNvSpPr/>
            <p:nvPr/>
          </p:nvSpPr>
          <p:spPr>
            <a:xfrm>
              <a:off x="6702552" y="7255002"/>
              <a:ext cx="7470775" cy="0"/>
            </a:xfrm>
            <a:custGeom>
              <a:avLst/>
              <a:gdLst/>
              <a:ahLst/>
              <a:cxnLst/>
              <a:rect l="l" t="t" r="r" b="b"/>
              <a:pathLst>
                <a:path w="7470775">
                  <a:moveTo>
                    <a:pt x="0" y="0"/>
                  </a:moveTo>
                  <a:lnTo>
                    <a:pt x="7470648"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grpSp>
      <p:grpSp>
        <p:nvGrpSpPr>
          <p:cNvPr id="79" name="object 79"/>
          <p:cNvGrpSpPr/>
          <p:nvPr/>
        </p:nvGrpSpPr>
        <p:grpSpPr>
          <a:xfrm>
            <a:off x="5593079" y="2311697"/>
            <a:ext cx="2827867" cy="213783"/>
            <a:chOff x="6711695" y="2888995"/>
            <a:chExt cx="3393440" cy="256540"/>
          </a:xfrm>
        </p:grpSpPr>
        <p:sp>
          <p:nvSpPr>
            <p:cNvPr id="80" name="object 80"/>
            <p:cNvSpPr/>
            <p:nvPr/>
          </p:nvSpPr>
          <p:spPr>
            <a:xfrm>
              <a:off x="6711695" y="2888995"/>
              <a:ext cx="2566035" cy="256540"/>
            </a:xfrm>
            <a:custGeom>
              <a:avLst/>
              <a:gdLst/>
              <a:ahLst/>
              <a:cxnLst/>
              <a:rect l="l" t="t" r="r" b="b"/>
              <a:pathLst>
                <a:path w="2566034" h="256539">
                  <a:moveTo>
                    <a:pt x="2565907" y="0"/>
                  </a:moveTo>
                  <a:lnTo>
                    <a:pt x="0" y="0"/>
                  </a:lnTo>
                  <a:lnTo>
                    <a:pt x="0" y="256032"/>
                  </a:lnTo>
                  <a:lnTo>
                    <a:pt x="2565907" y="256032"/>
                  </a:lnTo>
                  <a:lnTo>
                    <a:pt x="2565907"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81" name="object 81"/>
            <p:cNvSpPr/>
            <p:nvPr/>
          </p:nvSpPr>
          <p:spPr>
            <a:xfrm>
              <a:off x="8469947" y="3017011"/>
              <a:ext cx="1627505" cy="0"/>
            </a:xfrm>
            <a:custGeom>
              <a:avLst/>
              <a:gdLst/>
              <a:ahLst/>
              <a:cxnLst/>
              <a:rect l="l" t="t" r="r" b="b"/>
              <a:pathLst>
                <a:path w="1627504">
                  <a:moveTo>
                    <a:pt x="0" y="0"/>
                  </a:moveTo>
                  <a:lnTo>
                    <a:pt x="16269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82" name="object 82"/>
            <p:cNvSpPr/>
            <p:nvPr/>
          </p:nvSpPr>
          <p:spPr>
            <a:xfrm>
              <a:off x="8469947" y="2968720"/>
              <a:ext cx="0" cy="97155"/>
            </a:xfrm>
            <a:custGeom>
              <a:avLst/>
              <a:gdLst/>
              <a:ahLst/>
              <a:cxnLst/>
              <a:rect l="l" t="t" r="r" b="b"/>
              <a:pathLst>
                <a:path h="97155">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83" name="object 83"/>
            <p:cNvSpPr/>
            <p:nvPr/>
          </p:nvSpPr>
          <p:spPr>
            <a:xfrm>
              <a:off x="10096880" y="2979864"/>
              <a:ext cx="0" cy="74295"/>
            </a:xfrm>
            <a:custGeom>
              <a:avLst/>
              <a:gdLst/>
              <a:ahLst/>
              <a:cxnLst/>
              <a:rect l="l" t="t" r="r" b="b"/>
              <a:pathLst>
                <a:path h="74294">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84" name="object 84"/>
          <p:cNvGrpSpPr/>
          <p:nvPr/>
        </p:nvGrpSpPr>
        <p:grpSpPr>
          <a:xfrm>
            <a:off x="5593079" y="2707038"/>
            <a:ext cx="2332038" cy="213783"/>
            <a:chOff x="6711695" y="3363404"/>
            <a:chExt cx="2798445" cy="256540"/>
          </a:xfrm>
        </p:grpSpPr>
        <p:sp>
          <p:nvSpPr>
            <p:cNvPr id="85" name="object 85"/>
            <p:cNvSpPr/>
            <p:nvPr/>
          </p:nvSpPr>
          <p:spPr>
            <a:xfrm>
              <a:off x="6711695" y="3363404"/>
              <a:ext cx="2337435" cy="256540"/>
            </a:xfrm>
            <a:custGeom>
              <a:avLst/>
              <a:gdLst/>
              <a:ahLst/>
              <a:cxnLst/>
              <a:rect l="l" t="t" r="r" b="b"/>
              <a:pathLst>
                <a:path w="2337434" h="256539">
                  <a:moveTo>
                    <a:pt x="2337307" y="0"/>
                  </a:moveTo>
                  <a:lnTo>
                    <a:pt x="0" y="0"/>
                  </a:lnTo>
                  <a:lnTo>
                    <a:pt x="0" y="256032"/>
                  </a:lnTo>
                  <a:lnTo>
                    <a:pt x="2337307" y="256032"/>
                  </a:lnTo>
                  <a:lnTo>
                    <a:pt x="2337307"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86" name="object 86"/>
            <p:cNvSpPr/>
            <p:nvPr/>
          </p:nvSpPr>
          <p:spPr>
            <a:xfrm>
              <a:off x="8551227" y="3491420"/>
              <a:ext cx="950594" cy="0"/>
            </a:xfrm>
            <a:custGeom>
              <a:avLst/>
              <a:gdLst/>
              <a:ahLst/>
              <a:cxnLst/>
              <a:rect l="l" t="t" r="r" b="b"/>
              <a:pathLst>
                <a:path w="950595">
                  <a:moveTo>
                    <a:pt x="0" y="0"/>
                  </a:moveTo>
                  <a:lnTo>
                    <a:pt x="950277"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87" name="object 87"/>
            <p:cNvSpPr/>
            <p:nvPr/>
          </p:nvSpPr>
          <p:spPr>
            <a:xfrm>
              <a:off x="8551227" y="3443128"/>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88" name="object 88"/>
            <p:cNvSpPr/>
            <p:nvPr/>
          </p:nvSpPr>
          <p:spPr>
            <a:xfrm>
              <a:off x="9501504" y="3454272"/>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89" name="object 89"/>
          <p:cNvGrpSpPr/>
          <p:nvPr/>
        </p:nvGrpSpPr>
        <p:grpSpPr>
          <a:xfrm>
            <a:off x="5593080" y="3102379"/>
            <a:ext cx="1844146" cy="213783"/>
            <a:chOff x="6711695" y="3837813"/>
            <a:chExt cx="2212975" cy="256540"/>
          </a:xfrm>
        </p:grpSpPr>
        <p:sp>
          <p:nvSpPr>
            <p:cNvPr id="90" name="object 90"/>
            <p:cNvSpPr/>
            <p:nvPr/>
          </p:nvSpPr>
          <p:spPr>
            <a:xfrm>
              <a:off x="6711695" y="3837813"/>
              <a:ext cx="1624330" cy="256540"/>
            </a:xfrm>
            <a:custGeom>
              <a:avLst/>
              <a:gdLst/>
              <a:ahLst/>
              <a:cxnLst/>
              <a:rect l="l" t="t" r="r" b="b"/>
              <a:pathLst>
                <a:path w="1624329" h="256539">
                  <a:moveTo>
                    <a:pt x="1624076" y="0"/>
                  </a:moveTo>
                  <a:lnTo>
                    <a:pt x="0" y="0"/>
                  </a:lnTo>
                  <a:lnTo>
                    <a:pt x="0" y="256032"/>
                  </a:lnTo>
                  <a:lnTo>
                    <a:pt x="1624076" y="256032"/>
                  </a:lnTo>
                  <a:lnTo>
                    <a:pt x="1624076"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91" name="object 91"/>
            <p:cNvSpPr/>
            <p:nvPr/>
          </p:nvSpPr>
          <p:spPr>
            <a:xfrm>
              <a:off x="7700327" y="3965829"/>
              <a:ext cx="1216025" cy="0"/>
            </a:xfrm>
            <a:custGeom>
              <a:avLst/>
              <a:gdLst/>
              <a:ahLst/>
              <a:cxnLst/>
              <a:rect l="l" t="t" r="r" b="b"/>
              <a:pathLst>
                <a:path w="1216025">
                  <a:moveTo>
                    <a:pt x="0" y="0"/>
                  </a:moveTo>
                  <a:lnTo>
                    <a:pt x="1215961"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92" name="object 92"/>
            <p:cNvSpPr/>
            <p:nvPr/>
          </p:nvSpPr>
          <p:spPr>
            <a:xfrm>
              <a:off x="7700327" y="3917537"/>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93" name="object 93"/>
            <p:cNvSpPr/>
            <p:nvPr/>
          </p:nvSpPr>
          <p:spPr>
            <a:xfrm>
              <a:off x="8916288" y="3928681"/>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94" name="object 94"/>
          <p:cNvGrpSpPr/>
          <p:nvPr/>
        </p:nvGrpSpPr>
        <p:grpSpPr>
          <a:xfrm>
            <a:off x="5593080" y="3497719"/>
            <a:ext cx="1920346" cy="213783"/>
            <a:chOff x="6711695" y="4312221"/>
            <a:chExt cx="2304415" cy="256540"/>
          </a:xfrm>
        </p:grpSpPr>
        <p:sp>
          <p:nvSpPr>
            <p:cNvPr id="95" name="object 95"/>
            <p:cNvSpPr/>
            <p:nvPr/>
          </p:nvSpPr>
          <p:spPr>
            <a:xfrm>
              <a:off x="6711695" y="4312221"/>
              <a:ext cx="1125220" cy="256540"/>
            </a:xfrm>
            <a:custGeom>
              <a:avLst/>
              <a:gdLst/>
              <a:ahLst/>
              <a:cxnLst/>
              <a:rect l="l" t="t" r="r" b="b"/>
              <a:pathLst>
                <a:path w="1125220" h="256539">
                  <a:moveTo>
                    <a:pt x="1124699" y="0"/>
                  </a:moveTo>
                  <a:lnTo>
                    <a:pt x="0" y="0"/>
                  </a:lnTo>
                  <a:lnTo>
                    <a:pt x="0" y="256032"/>
                  </a:lnTo>
                  <a:lnTo>
                    <a:pt x="1124699" y="256032"/>
                  </a:lnTo>
                  <a:lnTo>
                    <a:pt x="1124699"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96" name="object 96"/>
            <p:cNvSpPr/>
            <p:nvPr/>
          </p:nvSpPr>
          <p:spPr>
            <a:xfrm>
              <a:off x="7636827" y="4440237"/>
              <a:ext cx="1370965" cy="0"/>
            </a:xfrm>
            <a:custGeom>
              <a:avLst/>
              <a:gdLst/>
              <a:ahLst/>
              <a:cxnLst/>
              <a:rect l="l" t="t" r="r" b="b"/>
              <a:pathLst>
                <a:path w="1370965">
                  <a:moveTo>
                    <a:pt x="0" y="0"/>
                  </a:moveTo>
                  <a:lnTo>
                    <a:pt x="1370901"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97" name="object 97"/>
            <p:cNvSpPr/>
            <p:nvPr/>
          </p:nvSpPr>
          <p:spPr>
            <a:xfrm>
              <a:off x="7636827" y="4391945"/>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98" name="object 98"/>
            <p:cNvSpPr/>
            <p:nvPr/>
          </p:nvSpPr>
          <p:spPr>
            <a:xfrm>
              <a:off x="9007728" y="4403090"/>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99" name="object 99"/>
          <p:cNvGrpSpPr/>
          <p:nvPr/>
        </p:nvGrpSpPr>
        <p:grpSpPr>
          <a:xfrm>
            <a:off x="5593079" y="3893059"/>
            <a:ext cx="1752600" cy="213783"/>
            <a:chOff x="6711695" y="4786629"/>
            <a:chExt cx="2103120" cy="256540"/>
          </a:xfrm>
        </p:grpSpPr>
        <p:sp>
          <p:nvSpPr>
            <p:cNvPr id="100" name="object 100"/>
            <p:cNvSpPr/>
            <p:nvPr/>
          </p:nvSpPr>
          <p:spPr>
            <a:xfrm>
              <a:off x="6711695" y="4786629"/>
              <a:ext cx="1231265" cy="256540"/>
            </a:xfrm>
            <a:custGeom>
              <a:avLst/>
              <a:gdLst/>
              <a:ahLst/>
              <a:cxnLst/>
              <a:rect l="l" t="t" r="r" b="b"/>
              <a:pathLst>
                <a:path w="1231265" h="256539">
                  <a:moveTo>
                    <a:pt x="1230883" y="0"/>
                  </a:moveTo>
                  <a:lnTo>
                    <a:pt x="0" y="0"/>
                  </a:lnTo>
                  <a:lnTo>
                    <a:pt x="0" y="256032"/>
                  </a:lnTo>
                  <a:lnTo>
                    <a:pt x="1230883" y="256032"/>
                  </a:lnTo>
                  <a:lnTo>
                    <a:pt x="1230883"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01" name="object 101"/>
            <p:cNvSpPr/>
            <p:nvPr/>
          </p:nvSpPr>
          <p:spPr>
            <a:xfrm>
              <a:off x="7497127" y="4914645"/>
              <a:ext cx="1310005" cy="0"/>
            </a:xfrm>
            <a:custGeom>
              <a:avLst/>
              <a:gdLst/>
              <a:ahLst/>
              <a:cxnLst/>
              <a:rect l="l" t="t" r="r" b="b"/>
              <a:pathLst>
                <a:path w="1310004">
                  <a:moveTo>
                    <a:pt x="0" y="0"/>
                  </a:moveTo>
                  <a:lnTo>
                    <a:pt x="13094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02" name="object 102"/>
            <p:cNvSpPr/>
            <p:nvPr/>
          </p:nvSpPr>
          <p:spPr>
            <a:xfrm>
              <a:off x="7497127" y="4866354"/>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03" name="object 103"/>
            <p:cNvSpPr/>
            <p:nvPr/>
          </p:nvSpPr>
          <p:spPr>
            <a:xfrm>
              <a:off x="8806560" y="4877498"/>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04" name="object 104"/>
          <p:cNvGrpSpPr/>
          <p:nvPr/>
        </p:nvGrpSpPr>
        <p:grpSpPr>
          <a:xfrm>
            <a:off x="5593079" y="4288400"/>
            <a:ext cx="1905000" cy="213783"/>
            <a:chOff x="6711695" y="5261038"/>
            <a:chExt cx="2286000" cy="256540"/>
          </a:xfrm>
        </p:grpSpPr>
        <p:sp>
          <p:nvSpPr>
            <p:cNvPr id="105" name="object 105"/>
            <p:cNvSpPr/>
            <p:nvPr/>
          </p:nvSpPr>
          <p:spPr>
            <a:xfrm>
              <a:off x="6711695" y="5261038"/>
              <a:ext cx="1158240" cy="256540"/>
            </a:xfrm>
            <a:custGeom>
              <a:avLst/>
              <a:gdLst/>
              <a:ahLst/>
              <a:cxnLst/>
              <a:rect l="l" t="t" r="r" b="b"/>
              <a:pathLst>
                <a:path w="1158240" h="256539">
                  <a:moveTo>
                    <a:pt x="1157731" y="0"/>
                  </a:moveTo>
                  <a:lnTo>
                    <a:pt x="0" y="0"/>
                  </a:lnTo>
                  <a:lnTo>
                    <a:pt x="0" y="256031"/>
                  </a:lnTo>
                  <a:lnTo>
                    <a:pt x="1157731" y="256031"/>
                  </a:lnTo>
                  <a:lnTo>
                    <a:pt x="1157731"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06" name="object 106"/>
            <p:cNvSpPr/>
            <p:nvPr/>
          </p:nvSpPr>
          <p:spPr>
            <a:xfrm>
              <a:off x="7248207" y="5389054"/>
              <a:ext cx="1741805" cy="0"/>
            </a:xfrm>
            <a:custGeom>
              <a:avLst/>
              <a:gdLst/>
              <a:ahLst/>
              <a:cxnLst/>
              <a:rect l="l" t="t" r="r" b="b"/>
              <a:pathLst>
                <a:path w="1741804">
                  <a:moveTo>
                    <a:pt x="0" y="0"/>
                  </a:moveTo>
                  <a:lnTo>
                    <a:pt x="17412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07" name="object 107"/>
            <p:cNvSpPr/>
            <p:nvPr/>
          </p:nvSpPr>
          <p:spPr>
            <a:xfrm>
              <a:off x="7248207" y="5340762"/>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08" name="object 108"/>
            <p:cNvSpPr/>
            <p:nvPr/>
          </p:nvSpPr>
          <p:spPr>
            <a:xfrm>
              <a:off x="8989440" y="5351907"/>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09" name="object 109"/>
          <p:cNvGrpSpPr/>
          <p:nvPr/>
        </p:nvGrpSpPr>
        <p:grpSpPr>
          <a:xfrm>
            <a:off x="5593079" y="4683740"/>
            <a:ext cx="1524000" cy="213783"/>
            <a:chOff x="6711695" y="5735446"/>
            <a:chExt cx="1828800" cy="256540"/>
          </a:xfrm>
        </p:grpSpPr>
        <p:sp>
          <p:nvSpPr>
            <p:cNvPr id="110" name="object 110"/>
            <p:cNvSpPr/>
            <p:nvPr/>
          </p:nvSpPr>
          <p:spPr>
            <a:xfrm>
              <a:off x="6711695" y="5735446"/>
              <a:ext cx="1038860" cy="256540"/>
            </a:xfrm>
            <a:custGeom>
              <a:avLst/>
              <a:gdLst/>
              <a:ahLst/>
              <a:cxnLst/>
              <a:rect l="l" t="t" r="r" b="b"/>
              <a:pathLst>
                <a:path w="1038859" h="256539">
                  <a:moveTo>
                    <a:pt x="1038859" y="0"/>
                  </a:moveTo>
                  <a:lnTo>
                    <a:pt x="0" y="0"/>
                  </a:lnTo>
                  <a:lnTo>
                    <a:pt x="0" y="256031"/>
                  </a:lnTo>
                  <a:lnTo>
                    <a:pt x="1038859" y="256031"/>
                  </a:lnTo>
                  <a:lnTo>
                    <a:pt x="1038859"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11" name="object 111"/>
            <p:cNvSpPr/>
            <p:nvPr/>
          </p:nvSpPr>
          <p:spPr>
            <a:xfrm>
              <a:off x="7426007" y="5863462"/>
              <a:ext cx="1106805" cy="0"/>
            </a:xfrm>
            <a:custGeom>
              <a:avLst/>
              <a:gdLst/>
              <a:ahLst/>
              <a:cxnLst/>
              <a:rect l="l" t="t" r="r" b="b"/>
              <a:pathLst>
                <a:path w="1106804">
                  <a:moveTo>
                    <a:pt x="0" y="0"/>
                  </a:moveTo>
                  <a:lnTo>
                    <a:pt x="11062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12" name="object 112"/>
            <p:cNvSpPr/>
            <p:nvPr/>
          </p:nvSpPr>
          <p:spPr>
            <a:xfrm>
              <a:off x="7426007" y="5815171"/>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13" name="object 113"/>
            <p:cNvSpPr/>
            <p:nvPr/>
          </p:nvSpPr>
          <p:spPr>
            <a:xfrm>
              <a:off x="8532240" y="5826315"/>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14" name="object 114"/>
          <p:cNvGrpSpPr/>
          <p:nvPr/>
        </p:nvGrpSpPr>
        <p:grpSpPr>
          <a:xfrm>
            <a:off x="5593079" y="5079080"/>
            <a:ext cx="1287992" cy="213783"/>
            <a:chOff x="6711695" y="6209855"/>
            <a:chExt cx="1545590" cy="256540"/>
          </a:xfrm>
        </p:grpSpPr>
        <p:sp>
          <p:nvSpPr>
            <p:cNvPr id="115" name="object 115"/>
            <p:cNvSpPr/>
            <p:nvPr/>
          </p:nvSpPr>
          <p:spPr>
            <a:xfrm>
              <a:off x="6711695" y="6209855"/>
              <a:ext cx="1011555" cy="256540"/>
            </a:xfrm>
            <a:custGeom>
              <a:avLst/>
              <a:gdLst/>
              <a:ahLst/>
              <a:cxnLst/>
              <a:rect l="l" t="t" r="r" b="b"/>
              <a:pathLst>
                <a:path w="1011554" h="256539">
                  <a:moveTo>
                    <a:pt x="1011427" y="0"/>
                  </a:moveTo>
                  <a:lnTo>
                    <a:pt x="0" y="0"/>
                  </a:lnTo>
                  <a:lnTo>
                    <a:pt x="0" y="256031"/>
                  </a:lnTo>
                  <a:lnTo>
                    <a:pt x="1011427" y="256031"/>
                  </a:lnTo>
                  <a:lnTo>
                    <a:pt x="1011427"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16" name="object 116"/>
            <p:cNvSpPr/>
            <p:nvPr/>
          </p:nvSpPr>
          <p:spPr>
            <a:xfrm>
              <a:off x="7259891" y="6337871"/>
              <a:ext cx="989330" cy="0"/>
            </a:xfrm>
            <a:custGeom>
              <a:avLst/>
              <a:gdLst/>
              <a:ahLst/>
              <a:cxnLst/>
              <a:rect l="l" t="t" r="r" b="b"/>
              <a:pathLst>
                <a:path w="989329">
                  <a:moveTo>
                    <a:pt x="0" y="0"/>
                  </a:moveTo>
                  <a:lnTo>
                    <a:pt x="988885"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17" name="object 117"/>
            <p:cNvSpPr/>
            <p:nvPr/>
          </p:nvSpPr>
          <p:spPr>
            <a:xfrm>
              <a:off x="7259891" y="6289579"/>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18" name="object 118"/>
            <p:cNvSpPr/>
            <p:nvPr/>
          </p:nvSpPr>
          <p:spPr>
            <a:xfrm>
              <a:off x="8248776" y="6300723"/>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19" name="object 119"/>
          <p:cNvGrpSpPr/>
          <p:nvPr/>
        </p:nvGrpSpPr>
        <p:grpSpPr>
          <a:xfrm>
            <a:off x="5593080" y="5474421"/>
            <a:ext cx="1196446" cy="213783"/>
            <a:chOff x="6711695" y="6684264"/>
            <a:chExt cx="1435735" cy="256540"/>
          </a:xfrm>
        </p:grpSpPr>
        <p:sp>
          <p:nvSpPr>
            <p:cNvPr id="120" name="object 120"/>
            <p:cNvSpPr/>
            <p:nvPr/>
          </p:nvSpPr>
          <p:spPr>
            <a:xfrm>
              <a:off x="6711695" y="6684264"/>
              <a:ext cx="947419" cy="256540"/>
            </a:xfrm>
            <a:custGeom>
              <a:avLst/>
              <a:gdLst/>
              <a:ahLst/>
              <a:cxnLst/>
              <a:rect l="l" t="t" r="r" b="b"/>
              <a:pathLst>
                <a:path w="947420" h="256540">
                  <a:moveTo>
                    <a:pt x="947420" y="0"/>
                  </a:moveTo>
                  <a:lnTo>
                    <a:pt x="0" y="0"/>
                  </a:lnTo>
                  <a:lnTo>
                    <a:pt x="0" y="256031"/>
                  </a:lnTo>
                  <a:lnTo>
                    <a:pt x="947420" y="256031"/>
                  </a:lnTo>
                  <a:lnTo>
                    <a:pt x="947420"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21" name="object 121"/>
            <p:cNvSpPr/>
            <p:nvPr/>
          </p:nvSpPr>
          <p:spPr>
            <a:xfrm>
              <a:off x="7247191" y="6812280"/>
              <a:ext cx="892175" cy="0"/>
            </a:xfrm>
            <a:custGeom>
              <a:avLst/>
              <a:gdLst/>
              <a:ahLst/>
              <a:cxnLst/>
              <a:rect l="l" t="t" r="r" b="b"/>
              <a:pathLst>
                <a:path w="892175">
                  <a:moveTo>
                    <a:pt x="0" y="0"/>
                  </a:moveTo>
                  <a:lnTo>
                    <a:pt x="891857"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22" name="object 122"/>
            <p:cNvSpPr/>
            <p:nvPr/>
          </p:nvSpPr>
          <p:spPr>
            <a:xfrm>
              <a:off x="7247191" y="6763988"/>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23" name="object 123"/>
            <p:cNvSpPr/>
            <p:nvPr/>
          </p:nvSpPr>
          <p:spPr>
            <a:xfrm>
              <a:off x="8139048" y="6775132"/>
              <a:ext cx="0" cy="74295"/>
            </a:xfrm>
            <a:custGeom>
              <a:avLst/>
              <a:gdLst/>
              <a:ahLst/>
              <a:cxnLst/>
              <a:rect l="l" t="t" r="r" b="b"/>
              <a:pathLst>
                <a:path h="74295">
                  <a:moveTo>
                    <a:pt x="0" y="0"/>
                  </a:moveTo>
                  <a:lnTo>
                    <a:pt x="0" y="74294"/>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sp>
        <p:nvSpPr>
          <p:cNvPr id="124" name="object 124"/>
          <p:cNvSpPr txBox="1"/>
          <p:nvPr/>
        </p:nvSpPr>
        <p:spPr>
          <a:xfrm>
            <a:off x="1715664" y="5875313"/>
            <a:ext cx="2117196" cy="138863"/>
          </a:xfrm>
          <a:prstGeom prst="rect">
            <a:avLst/>
          </a:prstGeom>
        </p:spPr>
        <p:txBody>
          <a:bodyPr vert="horz" wrap="square" lIns="0" tIns="10583" rIns="0" bIns="0" rtlCol="0">
            <a:spAutoFit/>
          </a:bodyPr>
          <a:lstStyle/>
          <a:p>
            <a:pPr marL="10583">
              <a:spcBef>
                <a:spcPts val="83"/>
              </a:spcBef>
            </a:pPr>
            <a:r>
              <a:rPr lang="en-US" sz="833" dirty="0">
                <a:solidFill>
                  <a:srgbClr val="231F20"/>
                </a:solidFill>
                <a:latin typeface="Corbel" panose="020B0503020204020204" pitchFamily="34" charset="0"/>
                <a:cs typeface="WorkSans-Light"/>
              </a:rPr>
              <a:t>Reference</a:t>
            </a:r>
            <a:r>
              <a:rPr sz="833" dirty="0">
                <a:solidFill>
                  <a:srgbClr val="231F20"/>
                </a:solidFill>
                <a:latin typeface="Corbel" panose="020B0503020204020204" pitchFamily="34" charset="0"/>
                <a:cs typeface="WorkSans-Light"/>
              </a:rPr>
              <a:t>:</a:t>
            </a:r>
            <a:r>
              <a:rPr sz="833" spc="-21"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Saha,</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et</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al.</a:t>
            </a:r>
            <a:r>
              <a:rPr sz="833" spc="-12"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Lancet</a:t>
            </a:r>
            <a:r>
              <a:rPr lang="en-US" sz="833" i="1" dirty="0">
                <a:solidFill>
                  <a:srgbClr val="231F20"/>
                </a:solidFill>
                <a:latin typeface="Corbel" panose="020B0503020204020204" pitchFamily="34" charset="0"/>
                <a:cs typeface="WorkSans-Light"/>
              </a:rPr>
              <a:t>,</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2018</a:t>
            </a:r>
            <a:r>
              <a:rPr sz="833" spc="-21" dirty="0">
                <a:solidFill>
                  <a:srgbClr val="231F20"/>
                </a:solidFill>
                <a:latin typeface="Corbel" panose="020B0503020204020204" pitchFamily="34" charset="0"/>
                <a:cs typeface="WorkSans-Light"/>
              </a:rPr>
              <a:t>.</a:t>
            </a:r>
            <a:endParaRPr sz="833" dirty="0">
              <a:latin typeface="Corbel" panose="020B0503020204020204" pitchFamily="34" charset="0"/>
              <a:cs typeface="WorkSans-Light"/>
            </a:endParaRPr>
          </a:p>
        </p:txBody>
      </p:sp>
      <p:sp>
        <p:nvSpPr>
          <p:cNvPr id="125" name="object 125"/>
          <p:cNvSpPr/>
          <p:nvPr/>
        </p:nvSpPr>
        <p:spPr>
          <a:xfrm>
            <a:off x="8625839" y="2576280"/>
            <a:ext cx="3185583" cy="2895600"/>
          </a:xfrm>
          <a:custGeom>
            <a:avLst/>
            <a:gdLst/>
            <a:ahLst/>
            <a:cxnLst/>
            <a:rect l="l" t="t" r="r" b="b"/>
            <a:pathLst>
              <a:path w="3822700" h="3474720">
                <a:moveTo>
                  <a:pt x="3822192" y="0"/>
                </a:moveTo>
                <a:lnTo>
                  <a:pt x="0" y="0"/>
                </a:lnTo>
                <a:lnTo>
                  <a:pt x="0" y="3474720"/>
                </a:lnTo>
                <a:lnTo>
                  <a:pt x="3822192" y="3474720"/>
                </a:lnTo>
                <a:lnTo>
                  <a:pt x="3822192" y="0"/>
                </a:lnTo>
                <a:close/>
              </a:path>
            </a:pathLst>
          </a:custGeom>
          <a:solidFill>
            <a:srgbClr val="E4EEF9"/>
          </a:solidFill>
        </p:spPr>
        <p:txBody>
          <a:bodyPr wrap="square" lIns="0" tIns="0" rIns="0" bIns="0" rtlCol="0"/>
          <a:lstStyle/>
          <a:p>
            <a:endParaRPr sz="1500">
              <a:latin typeface="Corbel" panose="020B0503020204020204" pitchFamily="34" charset="0"/>
            </a:endParaRPr>
          </a:p>
        </p:txBody>
      </p:sp>
      <p:sp>
        <p:nvSpPr>
          <p:cNvPr id="126" name="object 126"/>
          <p:cNvSpPr txBox="1"/>
          <p:nvPr/>
        </p:nvSpPr>
        <p:spPr>
          <a:xfrm>
            <a:off x="8625839" y="5222321"/>
            <a:ext cx="3185583" cy="153888"/>
          </a:xfrm>
          <a:prstGeom prst="rect">
            <a:avLst/>
          </a:prstGeom>
        </p:spPr>
        <p:txBody>
          <a:bodyPr vert="horz" wrap="square" lIns="0" tIns="0" rIns="0" bIns="0" rtlCol="0">
            <a:spAutoFit/>
          </a:bodyPr>
          <a:lstStyle/>
          <a:p>
            <a:pPr marL="332303">
              <a:spcBef>
                <a:spcPts val="4"/>
              </a:spcBef>
            </a:pPr>
            <a:r>
              <a:rPr sz="1000" dirty="0">
                <a:solidFill>
                  <a:srgbClr val="0093D5"/>
                </a:solidFill>
                <a:latin typeface="Corbel" panose="020B0503020204020204" pitchFamily="34" charset="0"/>
                <a:cs typeface="Montserrat"/>
              </a:rPr>
              <a:t>Sites</a:t>
            </a:r>
            <a:r>
              <a:rPr sz="1000" spc="-4"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in</a:t>
            </a:r>
            <a:r>
              <a:rPr sz="1000" spc="-4"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Bangladesh,</a:t>
            </a:r>
            <a:r>
              <a:rPr sz="1000" spc="-4"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India,</a:t>
            </a:r>
            <a:r>
              <a:rPr sz="1000" spc="-4" dirty="0">
                <a:solidFill>
                  <a:srgbClr val="0093D5"/>
                </a:solidFill>
                <a:latin typeface="Corbel" panose="020B0503020204020204" pitchFamily="34" charset="0"/>
                <a:cs typeface="Montserrat"/>
              </a:rPr>
              <a:t> </a:t>
            </a:r>
            <a:r>
              <a:rPr sz="1000" dirty="0">
                <a:solidFill>
                  <a:srgbClr val="0093D5"/>
                </a:solidFill>
                <a:latin typeface="Corbel" panose="020B0503020204020204" pitchFamily="34" charset="0"/>
                <a:cs typeface="Montserrat"/>
              </a:rPr>
              <a:t>and</a:t>
            </a:r>
            <a:r>
              <a:rPr sz="1000" spc="-4" dirty="0">
                <a:solidFill>
                  <a:srgbClr val="0093D5"/>
                </a:solidFill>
                <a:latin typeface="Corbel" panose="020B0503020204020204" pitchFamily="34" charset="0"/>
                <a:cs typeface="Montserrat"/>
              </a:rPr>
              <a:t> </a:t>
            </a:r>
            <a:r>
              <a:rPr sz="1000" spc="-8" dirty="0">
                <a:solidFill>
                  <a:srgbClr val="0093D5"/>
                </a:solidFill>
                <a:latin typeface="Corbel" panose="020B0503020204020204" pitchFamily="34" charset="0"/>
                <a:cs typeface="Montserrat"/>
              </a:rPr>
              <a:t>Pakistan</a:t>
            </a:r>
            <a:endParaRPr sz="1000" dirty="0">
              <a:latin typeface="Corbel" panose="020B0503020204020204" pitchFamily="34" charset="0"/>
              <a:cs typeface="Montserrat"/>
            </a:endParaRPr>
          </a:p>
        </p:txBody>
      </p:sp>
      <p:grpSp>
        <p:nvGrpSpPr>
          <p:cNvPr id="127" name="object 127"/>
          <p:cNvGrpSpPr/>
          <p:nvPr/>
        </p:nvGrpSpPr>
        <p:grpSpPr>
          <a:xfrm>
            <a:off x="8813715" y="2724574"/>
            <a:ext cx="2809875" cy="2387600"/>
            <a:chOff x="10576458" y="3384448"/>
            <a:chExt cx="3371850" cy="2865120"/>
          </a:xfrm>
        </p:grpSpPr>
        <p:sp>
          <p:nvSpPr>
            <p:cNvPr id="128" name="object 128"/>
            <p:cNvSpPr/>
            <p:nvPr/>
          </p:nvSpPr>
          <p:spPr>
            <a:xfrm>
              <a:off x="11437112" y="5895314"/>
              <a:ext cx="220345" cy="353060"/>
            </a:xfrm>
            <a:custGeom>
              <a:avLst/>
              <a:gdLst/>
              <a:ahLst/>
              <a:cxnLst/>
              <a:rect l="l" t="t" r="r" b="b"/>
              <a:pathLst>
                <a:path w="220345" h="353060">
                  <a:moveTo>
                    <a:pt x="131191" y="322681"/>
                  </a:moveTo>
                  <a:lnTo>
                    <a:pt x="5130" y="322681"/>
                  </a:lnTo>
                  <a:lnTo>
                    <a:pt x="4038" y="322681"/>
                  </a:lnTo>
                  <a:lnTo>
                    <a:pt x="3835" y="323532"/>
                  </a:lnTo>
                  <a:lnTo>
                    <a:pt x="2044" y="325069"/>
                  </a:lnTo>
                  <a:lnTo>
                    <a:pt x="0" y="329412"/>
                  </a:lnTo>
                  <a:lnTo>
                    <a:pt x="1054" y="338366"/>
                  </a:lnTo>
                  <a:lnTo>
                    <a:pt x="3175" y="347903"/>
                  </a:lnTo>
                  <a:lnTo>
                    <a:pt x="4064" y="352590"/>
                  </a:lnTo>
                  <a:lnTo>
                    <a:pt x="118770" y="352590"/>
                  </a:lnTo>
                  <a:lnTo>
                    <a:pt x="131191" y="322681"/>
                  </a:lnTo>
                  <a:close/>
                </a:path>
                <a:path w="220345" h="353060">
                  <a:moveTo>
                    <a:pt x="220116" y="85940"/>
                  </a:moveTo>
                  <a:lnTo>
                    <a:pt x="219062" y="73520"/>
                  </a:lnTo>
                  <a:lnTo>
                    <a:pt x="218173" y="70662"/>
                  </a:lnTo>
                  <a:lnTo>
                    <a:pt x="212788" y="62966"/>
                  </a:lnTo>
                  <a:lnTo>
                    <a:pt x="210972" y="60375"/>
                  </a:lnTo>
                  <a:lnTo>
                    <a:pt x="219710" y="54978"/>
                  </a:lnTo>
                  <a:lnTo>
                    <a:pt x="216903" y="42240"/>
                  </a:lnTo>
                  <a:lnTo>
                    <a:pt x="214210" y="39192"/>
                  </a:lnTo>
                  <a:lnTo>
                    <a:pt x="210896" y="33096"/>
                  </a:lnTo>
                  <a:lnTo>
                    <a:pt x="208394" y="25285"/>
                  </a:lnTo>
                  <a:lnTo>
                    <a:pt x="205994" y="18097"/>
                  </a:lnTo>
                  <a:lnTo>
                    <a:pt x="202958" y="13843"/>
                  </a:lnTo>
                  <a:lnTo>
                    <a:pt x="199390" y="11849"/>
                  </a:lnTo>
                  <a:lnTo>
                    <a:pt x="194017" y="4419"/>
                  </a:lnTo>
                  <a:lnTo>
                    <a:pt x="194017" y="520"/>
                  </a:lnTo>
                  <a:lnTo>
                    <a:pt x="193509" y="0"/>
                  </a:lnTo>
                  <a:lnTo>
                    <a:pt x="185788" y="5956"/>
                  </a:lnTo>
                  <a:lnTo>
                    <a:pt x="181508" y="19227"/>
                  </a:lnTo>
                  <a:lnTo>
                    <a:pt x="175996" y="32943"/>
                  </a:lnTo>
                  <a:lnTo>
                    <a:pt x="164617" y="40220"/>
                  </a:lnTo>
                  <a:lnTo>
                    <a:pt x="157480" y="41021"/>
                  </a:lnTo>
                  <a:lnTo>
                    <a:pt x="153136" y="43954"/>
                  </a:lnTo>
                  <a:lnTo>
                    <a:pt x="156946" y="52260"/>
                  </a:lnTo>
                  <a:lnTo>
                    <a:pt x="155956" y="62966"/>
                  </a:lnTo>
                  <a:lnTo>
                    <a:pt x="148005" y="59016"/>
                  </a:lnTo>
                  <a:lnTo>
                    <a:pt x="148005" y="80238"/>
                  </a:lnTo>
                  <a:lnTo>
                    <a:pt x="142074" y="80378"/>
                  </a:lnTo>
                  <a:lnTo>
                    <a:pt x="129857" y="94246"/>
                  </a:lnTo>
                  <a:lnTo>
                    <a:pt x="130606" y="102514"/>
                  </a:lnTo>
                  <a:lnTo>
                    <a:pt x="122440" y="108610"/>
                  </a:lnTo>
                  <a:lnTo>
                    <a:pt x="122440" y="99644"/>
                  </a:lnTo>
                  <a:lnTo>
                    <a:pt x="124510" y="97294"/>
                  </a:lnTo>
                  <a:lnTo>
                    <a:pt x="117068" y="100164"/>
                  </a:lnTo>
                  <a:lnTo>
                    <a:pt x="110426" y="104851"/>
                  </a:lnTo>
                  <a:lnTo>
                    <a:pt x="108000" y="110972"/>
                  </a:lnTo>
                  <a:lnTo>
                    <a:pt x="106400" y="118110"/>
                  </a:lnTo>
                  <a:lnTo>
                    <a:pt x="102247" y="125780"/>
                  </a:lnTo>
                  <a:lnTo>
                    <a:pt x="100965" y="124612"/>
                  </a:lnTo>
                  <a:lnTo>
                    <a:pt x="99288" y="120154"/>
                  </a:lnTo>
                  <a:lnTo>
                    <a:pt x="95961" y="116255"/>
                  </a:lnTo>
                  <a:lnTo>
                    <a:pt x="89725" y="116814"/>
                  </a:lnTo>
                  <a:lnTo>
                    <a:pt x="83959" y="119697"/>
                  </a:lnTo>
                  <a:lnTo>
                    <a:pt x="86017" y="127355"/>
                  </a:lnTo>
                  <a:lnTo>
                    <a:pt x="76428" y="121424"/>
                  </a:lnTo>
                  <a:lnTo>
                    <a:pt x="73748" y="123202"/>
                  </a:lnTo>
                  <a:lnTo>
                    <a:pt x="69570" y="128206"/>
                  </a:lnTo>
                  <a:lnTo>
                    <a:pt x="63969" y="132384"/>
                  </a:lnTo>
                  <a:lnTo>
                    <a:pt x="56997" y="131673"/>
                  </a:lnTo>
                  <a:lnTo>
                    <a:pt x="51396" y="130670"/>
                  </a:lnTo>
                  <a:lnTo>
                    <a:pt x="49047" y="135115"/>
                  </a:lnTo>
                  <a:lnTo>
                    <a:pt x="48107" y="142316"/>
                  </a:lnTo>
                  <a:lnTo>
                    <a:pt x="46774" y="149606"/>
                  </a:lnTo>
                  <a:lnTo>
                    <a:pt x="42938" y="156895"/>
                  </a:lnTo>
                  <a:lnTo>
                    <a:pt x="42938" y="158051"/>
                  </a:lnTo>
                  <a:lnTo>
                    <a:pt x="39928" y="164071"/>
                  </a:lnTo>
                  <a:lnTo>
                    <a:pt x="39052" y="176288"/>
                  </a:lnTo>
                  <a:lnTo>
                    <a:pt x="39217" y="189255"/>
                  </a:lnTo>
                  <a:lnTo>
                    <a:pt x="39357" y="197497"/>
                  </a:lnTo>
                  <a:lnTo>
                    <a:pt x="38773" y="206527"/>
                  </a:lnTo>
                  <a:lnTo>
                    <a:pt x="38557" y="218414"/>
                  </a:lnTo>
                  <a:lnTo>
                    <a:pt x="40030" y="229069"/>
                  </a:lnTo>
                  <a:lnTo>
                    <a:pt x="44475" y="234391"/>
                  </a:lnTo>
                  <a:lnTo>
                    <a:pt x="44729" y="234645"/>
                  </a:lnTo>
                  <a:lnTo>
                    <a:pt x="44284" y="244030"/>
                  </a:lnTo>
                  <a:lnTo>
                    <a:pt x="42913" y="254127"/>
                  </a:lnTo>
                  <a:lnTo>
                    <a:pt x="40525" y="263906"/>
                  </a:lnTo>
                  <a:lnTo>
                    <a:pt x="37058" y="272300"/>
                  </a:lnTo>
                  <a:lnTo>
                    <a:pt x="32562" y="280517"/>
                  </a:lnTo>
                  <a:lnTo>
                    <a:pt x="31432" y="278295"/>
                  </a:lnTo>
                  <a:lnTo>
                    <a:pt x="31432" y="294157"/>
                  </a:lnTo>
                  <a:lnTo>
                    <a:pt x="24549" y="304063"/>
                  </a:lnTo>
                  <a:lnTo>
                    <a:pt x="18910" y="306628"/>
                  </a:lnTo>
                  <a:lnTo>
                    <a:pt x="17640" y="309702"/>
                  </a:lnTo>
                  <a:lnTo>
                    <a:pt x="16090" y="310083"/>
                  </a:lnTo>
                  <a:lnTo>
                    <a:pt x="15481" y="313347"/>
                  </a:lnTo>
                  <a:lnTo>
                    <a:pt x="14312" y="313550"/>
                  </a:lnTo>
                  <a:lnTo>
                    <a:pt x="14312" y="314058"/>
                  </a:lnTo>
                  <a:lnTo>
                    <a:pt x="13804" y="314566"/>
                  </a:lnTo>
                  <a:lnTo>
                    <a:pt x="10706" y="315341"/>
                  </a:lnTo>
                  <a:lnTo>
                    <a:pt x="8775" y="320890"/>
                  </a:lnTo>
                  <a:lnTo>
                    <a:pt x="5359" y="321741"/>
                  </a:lnTo>
                  <a:lnTo>
                    <a:pt x="5143" y="322580"/>
                  </a:lnTo>
                  <a:lnTo>
                    <a:pt x="131241" y="322580"/>
                  </a:lnTo>
                  <a:lnTo>
                    <a:pt x="147231" y="284086"/>
                  </a:lnTo>
                  <a:lnTo>
                    <a:pt x="148259" y="280517"/>
                  </a:lnTo>
                  <a:lnTo>
                    <a:pt x="149352" y="276720"/>
                  </a:lnTo>
                  <a:lnTo>
                    <a:pt x="151079" y="267893"/>
                  </a:lnTo>
                  <a:lnTo>
                    <a:pt x="152946" y="259676"/>
                  </a:lnTo>
                  <a:lnTo>
                    <a:pt x="155422" y="254114"/>
                  </a:lnTo>
                  <a:lnTo>
                    <a:pt x="162610" y="242125"/>
                  </a:lnTo>
                  <a:lnTo>
                    <a:pt x="168757" y="229069"/>
                  </a:lnTo>
                  <a:lnTo>
                    <a:pt x="173837" y="215633"/>
                  </a:lnTo>
                  <a:lnTo>
                    <a:pt x="177914" y="202374"/>
                  </a:lnTo>
                  <a:lnTo>
                    <a:pt x="180962" y="188785"/>
                  </a:lnTo>
                  <a:lnTo>
                    <a:pt x="183540" y="174612"/>
                  </a:lnTo>
                  <a:lnTo>
                    <a:pt x="186550" y="160616"/>
                  </a:lnTo>
                  <a:lnTo>
                    <a:pt x="190944" y="147548"/>
                  </a:lnTo>
                  <a:lnTo>
                    <a:pt x="192227" y="141147"/>
                  </a:lnTo>
                  <a:lnTo>
                    <a:pt x="194779" y="136372"/>
                  </a:lnTo>
                  <a:lnTo>
                    <a:pt x="195922" y="132384"/>
                  </a:lnTo>
                  <a:lnTo>
                    <a:pt x="196900" y="128993"/>
                  </a:lnTo>
                  <a:lnTo>
                    <a:pt x="197205" y="127355"/>
                  </a:lnTo>
                  <a:lnTo>
                    <a:pt x="197497" y="125780"/>
                  </a:lnTo>
                  <a:lnTo>
                    <a:pt x="198335" y="121285"/>
                  </a:lnTo>
                  <a:lnTo>
                    <a:pt x="198869" y="115531"/>
                  </a:lnTo>
                  <a:lnTo>
                    <a:pt x="200736" y="112064"/>
                  </a:lnTo>
                  <a:lnTo>
                    <a:pt x="204889" y="113906"/>
                  </a:lnTo>
                  <a:lnTo>
                    <a:pt x="209156" y="118033"/>
                  </a:lnTo>
                  <a:lnTo>
                    <a:pt x="211391" y="121424"/>
                  </a:lnTo>
                  <a:lnTo>
                    <a:pt x="211912" y="121424"/>
                  </a:lnTo>
                  <a:lnTo>
                    <a:pt x="213448" y="112064"/>
                  </a:lnTo>
                  <a:lnTo>
                    <a:pt x="213753" y="110223"/>
                  </a:lnTo>
                  <a:lnTo>
                    <a:pt x="214249" y="108610"/>
                  </a:lnTo>
                  <a:lnTo>
                    <a:pt x="217411" y="98285"/>
                  </a:lnTo>
                  <a:lnTo>
                    <a:pt x="220116" y="85940"/>
                  </a:lnTo>
                  <a:close/>
                </a:path>
              </a:pathLst>
            </a:custGeom>
            <a:solidFill>
              <a:srgbClr val="FFFFFF"/>
            </a:solidFill>
          </p:spPr>
          <p:txBody>
            <a:bodyPr wrap="square" lIns="0" tIns="0" rIns="0" bIns="0" rtlCol="0"/>
            <a:lstStyle/>
            <a:p>
              <a:endParaRPr sz="1500">
                <a:latin typeface="Corbel" panose="020B0503020204020204" pitchFamily="34" charset="0"/>
              </a:endParaRPr>
            </a:p>
          </p:txBody>
        </p:sp>
        <p:sp>
          <p:nvSpPr>
            <p:cNvPr id="129" name="object 129"/>
            <p:cNvSpPr/>
            <p:nvPr/>
          </p:nvSpPr>
          <p:spPr>
            <a:xfrm>
              <a:off x="11437113" y="5895308"/>
              <a:ext cx="220345" cy="353060"/>
            </a:xfrm>
            <a:custGeom>
              <a:avLst/>
              <a:gdLst/>
              <a:ahLst/>
              <a:cxnLst/>
              <a:rect l="l" t="t" r="r" b="b"/>
              <a:pathLst>
                <a:path w="220345" h="353060">
                  <a:moveTo>
                    <a:pt x="192228" y="141147"/>
                  </a:moveTo>
                  <a:lnTo>
                    <a:pt x="194788" y="136368"/>
                  </a:lnTo>
                  <a:lnTo>
                    <a:pt x="196902" y="128992"/>
                  </a:lnTo>
                  <a:lnTo>
                    <a:pt x="198340" y="121289"/>
                  </a:lnTo>
                  <a:lnTo>
                    <a:pt x="198871" y="115531"/>
                  </a:lnTo>
                  <a:lnTo>
                    <a:pt x="200736" y="112068"/>
                  </a:lnTo>
                  <a:lnTo>
                    <a:pt x="204889" y="113911"/>
                  </a:lnTo>
                  <a:lnTo>
                    <a:pt x="209163" y="118037"/>
                  </a:lnTo>
                  <a:lnTo>
                    <a:pt x="211393" y="121424"/>
                  </a:lnTo>
                  <a:lnTo>
                    <a:pt x="211913" y="121424"/>
                  </a:lnTo>
                  <a:lnTo>
                    <a:pt x="213754" y="110221"/>
                  </a:lnTo>
                  <a:lnTo>
                    <a:pt x="217417" y="98282"/>
                  </a:lnTo>
                  <a:lnTo>
                    <a:pt x="220116" y="85938"/>
                  </a:lnTo>
                  <a:lnTo>
                    <a:pt x="219064" y="73520"/>
                  </a:lnTo>
                  <a:lnTo>
                    <a:pt x="218175" y="70662"/>
                  </a:lnTo>
                  <a:lnTo>
                    <a:pt x="210974" y="60375"/>
                  </a:lnTo>
                  <a:lnTo>
                    <a:pt x="214974" y="57899"/>
                  </a:lnTo>
                  <a:lnTo>
                    <a:pt x="219711" y="54978"/>
                  </a:lnTo>
                  <a:lnTo>
                    <a:pt x="216905" y="42240"/>
                  </a:lnTo>
                  <a:lnTo>
                    <a:pt x="214212" y="39192"/>
                  </a:lnTo>
                  <a:lnTo>
                    <a:pt x="210904" y="33093"/>
                  </a:lnTo>
                  <a:lnTo>
                    <a:pt x="208405" y="25284"/>
                  </a:lnTo>
                  <a:lnTo>
                    <a:pt x="205997" y="18091"/>
                  </a:lnTo>
                  <a:lnTo>
                    <a:pt x="202960" y="13843"/>
                  </a:lnTo>
                  <a:lnTo>
                    <a:pt x="199391" y="11849"/>
                  </a:lnTo>
                  <a:lnTo>
                    <a:pt x="194019" y="4419"/>
                  </a:lnTo>
                  <a:lnTo>
                    <a:pt x="194019" y="520"/>
                  </a:lnTo>
                  <a:lnTo>
                    <a:pt x="193511" y="0"/>
                  </a:lnTo>
                  <a:lnTo>
                    <a:pt x="185798" y="5952"/>
                  </a:lnTo>
                  <a:lnTo>
                    <a:pt x="181508" y="19224"/>
                  </a:lnTo>
                  <a:lnTo>
                    <a:pt x="175996" y="32939"/>
                  </a:lnTo>
                  <a:lnTo>
                    <a:pt x="164619" y="40220"/>
                  </a:lnTo>
                  <a:lnTo>
                    <a:pt x="157481" y="41021"/>
                  </a:lnTo>
                  <a:lnTo>
                    <a:pt x="153138" y="43954"/>
                  </a:lnTo>
                  <a:lnTo>
                    <a:pt x="156948" y="52260"/>
                  </a:lnTo>
                  <a:lnTo>
                    <a:pt x="155957" y="62966"/>
                  </a:lnTo>
                  <a:lnTo>
                    <a:pt x="148007" y="59016"/>
                  </a:lnTo>
                  <a:lnTo>
                    <a:pt x="148007" y="67373"/>
                  </a:lnTo>
                  <a:lnTo>
                    <a:pt x="148007" y="80238"/>
                  </a:lnTo>
                  <a:lnTo>
                    <a:pt x="142076" y="80378"/>
                  </a:lnTo>
                  <a:lnTo>
                    <a:pt x="135485" y="87871"/>
                  </a:lnTo>
                  <a:lnTo>
                    <a:pt x="129859" y="94246"/>
                  </a:lnTo>
                  <a:lnTo>
                    <a:pt x="130608" y="102514"/>
                  </a:lnTo>
                  <a:lnTo>
                    <a:pt x="122442" y="108610"/>
                  </a:lnTo>
                  <a:lnTo>
                    <a:pt x="122442" y="99644"/>
                  </a:lnTo>
                  <a:lnTo>
                    <a:pt x="124512" y="97294"/>
                  </a:lnTo>
                  <a:lnTo>
                    <a:pt x="117070" y="100164"/>
                  </a:lnTo>
                  <a:lnTo>
                    <a:pt x="110429" y="104847"/>
                  </a:lnTo>
                  <a:lnTo>
                    <a:pt x="108002" y="110977"/>
                  </a:lnTo>
                  <a:lnTo>
                    <a:pt x="106404" y="118104"/>
                  </a:lnTo>
                  <a:lnTo>
                    <a:pt x="102249" y="125780"/>
                  </a:lnTo>
                  <a:lnTo>
                    <a:pt x="100971" y="124613"/>
                  </a:lnTo>
                  <a:lnTo>
                    <a:pt x="99293" y="120149"/>
                  </a:lnTo>
                  <a:lnTo>
                    <a:pt x="95962" y="116259"/>
                  </a:lnTo>
                  <a:lnTo>
                    <a:pt x="89727" y="116814"/>
                  </a:lnTo>
                  <a:lnTo>
                    <a:pt x="83961" y="119697"/>
                  </a:lnTo>
                  <a:lnTo>
                    <a:pt x="86018" y="127355"/>
                  </a:lnTo>
                  <a:lnTo>
                    <a:pt x="76430" y="121424"/>
                  </a:lnTo>
                  <a:lnTo>
                    <a:pt x="73751" y="123206"/>
                  </a:lnTo>
                  <a:lnTo>
                    <a:pt x="69581" y="128211"/>
                  </a:lnTo>
                  <a:lnTo>
                    <a:pt x="63978" y="132384"/>
                  </a:lnTo>
                  <a:lnTo>
                    <a:pt x="56999" y="131673"/>
                  </a:lnTo>
                  <a:lnTo>
                    <a:pt x="51405" y="130673"/>
                  </a:lnTo>
                  <a:lnTo>
                    <a:pt x="49049" y="135110"/>
                  </a:lnTo>
                  <a:lnTo>
                    <a:pt x="48112" y="142312"/>
                  </a:lnTo>
                  <a:lnTo>
                    <a:pt x="46775" y="149606"/>
                  </a:lnTo>
                  <a:lnTo>
                    <a:pt x="46166" y="150787"/>
                  </a:lnTo>
                  <a:lnTo>
                    <a:pt x="42940" y="156895"/>
                  </a:lnTo>
                  <a:lnTo>
                    <a:pt x="42940" y="158051"/>
                  </a:lnTo>
                  <a:lnTo>
                    <a:pt x="39937" y="164077"/>
                  </a:lnTo>
                  <a:lnTo>
                    <a:pt x="39054" y="176293"/>
                  </a:lnTo>
                  <a:lnTo>
                    <a:pt x="39218" y="189250"/>
                  </a:lnTo>
                  <a:lnTo>
                    <a:pt x="39359" y="197497"/>
                  </a:lnTo>
                  <a:lnTo>
                    <a:pt x="38772" y="206525"/>
                  </a:lnTo>
                  <a:lnTo>
                    <a:pt x="38565" y="218416"/>
                  </a:lnTo>
                  <a:lnTo>
                    <a:pt x="40034" y="229071"/>
                  </a:lnTo>
                  <a:lnTo>
                    <a:pt x="44477" y="234391"/>
                  </a:lnTo>
                  <a:lnTo>
                    <a:pt x="44731" y="234645"/>
                  </a:lnTo>
                  <a:lnTo>
                    <a:pt x="44289" y="244029"/>
                  </a:lnTo>
                  <a:lnTo>
                    <a:pt x="42915" y="254130"/>
                  </a:lnTo>
                  <a:lnTo>
                    <a:pt x="40530" y="263902"/>
                  </a:lnTo>
                  <a:lnTo>
                    <a:pt x="37060" y="272300"/>
                  </a:lnTo>
                  <a:lnTo>
                    <a:pt x="32564" y="280517"/>
                  </a:lnTo>
                  <a:lnTo>
                    <a:pt x="31434" y="278295"/>
                  </a:lnTo>
                  <a:lnTo>
                    <a:pt x="31434" y="287921"/>
                  </a:lnTo>
                  <a:lnTo>
                    <a:pt x="31434" y="294157"/>
                  </a:lnTo>
                  <a:lnTo>
                    <a:pt x="24550" y="304063"/>
                  </a:lnTo>
                  <a:lnTo>
                    <a:pt x="18912" y="306628"/>
                  </a:lnTo>
                  <a:lnTo>
                    <a:pt x="17642" y="309702"/>
                  </a:lnTo>
                  <a:lnTo>
                    <a:pt x="16092" y="310083"/>
                  </a:lnTo>
                  <a:lnTo>
                    <a:pt x="15483" y="313347"/>
                  </a:lnTo>
                  <a:lnTo>
                    <a:pt x="14314" y="313550"/>
                  </a:lnTo>
                  <a:lnTo>
                    <a:pt x="14314" y="314058"/>
                  </a:lnTo>
                  <a:lnTo>
                    <a:pt x="13806" y="314566"/>
                  </a:lnTo>
                  <a:lnTo>
                    <a:pt x="10707" y="315341"/>
                  </a:lnTo>
                  <a:lnTo>
                    <a:pt x="8777" y="320890"/>
                  </a:lnTo>
                  <a:lnTo>
                    <a:pt x="5361" y="321741"/>
                  </a:lnTo>
                  <a:lnTo>
                    <a:pt x="5132" y="322681"/>
                  </a:lnTo>
                  <a:lnTo>
                    <a:pt x="4065" y="322580"/>
                  </a:lnTo>
                  <a:lnTo>
                    <a:pt x="3837" y="323532"/>
                  </a:lnTo>
                  <a:lnTo>
                    <a:pt x="2046" y="325069"/>
                  </a:lnTo>
                  <a:lnTo>
                    <a:pt x="0" y="329418"/>
                  </a:lnTo>
                  <a:lnTo>
                    <a:pt x="1057" y="338364"/>
                  </a:lnTo>
                  <a:lnTo>
                    <a:pt x="3184" y="347898"/>
                  </a:lnTo>
                  <a:lnTo>
                    <a:pt x="4073" y="352583"/>
                  </a:lnTo>
                </a:path>
              </a:pathLst>
            </a:custGeom>
            <a:ln w="3175">
              <a:solidFill>
                <a:srgbClr val="020302"/>
              </a:solidFill>
            </a:ln>
          </p:spPr>
          <p:txBody>
            <a:bodyPr wrap="square" lIns="0" tIns="0" rIns="0" bIns="0" rtlCol="0"/>
            <a:lstStyle/>
            <a:p>
              <a:endParaRPr sz="1500">
                <a:latin typeface="Corbel" panose="020B0503020204020204" pitchFamily="34" charset="0"/>
              </a:endParaRPr>
            </a:p>
          </p:txBody>
        </p:sp>
        <p:pic>
          <p:nvPicPr>
            <p:cNvPr id="130" name="object 130"/>
            <p:cNvPicPr/>
            <p:nvPr/>
          </p:nvPicPr>
          <p:blipFill>
            <a:blip r:embed="rId3" cstate="print"/>
            <a:stretch>
              <a:fillRect/>
            </a:stretch>
          </p:blipFill>
          <p:spPr>
            <a:xfrm>
              <a:off x="11554520" y="6035084"/>
              <a:ext cx="76193" cy="214179"/>
            </a:xfrm>
            <a:prstGeom prst="rect">
              <a:avLst/>
            </a:prstGeom>
          </p:spPr>
        </p:pic>
        <p:pic>
          <p:nvPicPr>
            <p:cNvPr id="131" name="object 131"/>
            <p:cNvPicPr/>
            <p:nvPr/>
          </p:nvPicPr>
          <p:blipFill>
            <a:blip r:embed="rId4" cstate="print"/>
            <a:stretch>
              <a:fillRect/>
            </a:stretch>
          </p:blipFill>
          <p:spPr>
            <a:xfrm>
              <a:off x="10576458" y="3384448"/>
              <a:ext cx="3371304" cy="2864815"/>
            </a:xfrm>
            <a:prstGeom prst="rect">
              <a:avLst/>
            </a:prstGeom>
          </p:spPr>
        </p:pic>
      </p:grpSp>
      <p:sp>
        <p:nvSpPr>
          <p:cNvPr id="133" name="Footer Placeholder 57">
            <a:extLst>
              <a:ext uri="{FF2B5EF4-FFF2-40B4-BE49-F238E27FC236}">
                <a16:creationId xmlns:a16="http://schemas.microsoft.com/office/drawing/2014/main" id="{E034F9E4-0D61-3BEE-ED40-FE0CAAC1F751}"/>
              </a:ext>
            </a:extLst>
          </p:cNvPr>
          <p:cNvSpPr>
            <a:spLocks noGrp="1"/>
          </p:cNvSpPr>
          <p:nvPr>
            <p:ph type="ftr" sz="quarter" idx="3"/>
          </p:nvPr>
        </p:nvSpPr>
        <p:spPr>
          <a:xfrm>
            <a:off x="6866666" y="657579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AC7620D-41FA-6B72-6C3C-D240EDC11AE4}"/>
              </a:ext>
            </a:extLst>
          </p:cNvPr>
          <p:cNvSpPr/>
          <p:nvPr/>
        </p:nvSpPr>
        <p:spPr>
          <a:xfrm>
            <a:off x="3863874" y="2309138"/>
            <a:ext cx="8092078" cy="655110"/>
          </a:xfrm>
          <a:prstGeom prst="rect">
            <a:avLst/>
          </a:prstGeom>
          <a:gradFill>
            <a:gsLst>
              <a:gs pos="8000">
                <a:schemeClr val="bg1"/>
              </a:gs>
              <a:gs pos="74000">
                <a:srgbClr val="B9DCB5"/>
              </a:gs>
              <a:gs pos="30000">
                <a:srgbClr val="AFD7AA"/>
              </a:gs>
              <a:gs pos="50000">
                <a:schemeClr val="accent4"/>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7D6958-CF45-3C43-E7F6-AC5CC7006F2B}"/>
              </a:ext>
            </a:extLst>
          </p:cNvPr>
          <p:cNvSpPr/>
          <p:nvPr/>
        </p:nvSpPr>
        <p:spPr>
          <a:xfrm>
            <a:off x="3863874" y="4805039"/>
            <a:ext cx="8092078" cy="748902"/>
          </a:xfrm>
          <a:prstGeom prst="rect">
            <a:avLst/>
          </a:prstGeom>
          <a:gradFill>
            <a:gsLst>
              <a:gs pos="8000">
                <a:schemeClr val="bg1"/>
              </a:gs>
              <a:gs pos="74000">
                <a:srgbClr val="B9DCB5"/>
              </a:gs>
              <a:gs pos="30000">
                <a:srgbClr val="AFD7AA"/>
              </a:gs>
              <a:gs pos="50000">
                <a:schemeClr val="accent4"/>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C8E3BA-B80C-E89E-49E8-BB29DCF18FCF}"/>
              </a:ext>
            </a:extLst>
          </p:cNvPr>
          <p:cNvSpPr/>
          <p:nvPr/>
        </p:nvSpPr>
        <p:spPr>
          <a:xfrm>
            <a:off x="3863874" y="3323185"/>
            <a:ext cx="8092078" cy="955147"/>
          </a:xfrm>
          <a:prstGeom prst="rect">
            <a:avLst/>
          </a:prstGeom>
          <a:gradFill>
            <a:gsLst>
              <a:gs pos="75000">
                <a:srgbClr val="F3BCD0"/>
              </a:gs>
              <a:gs pos="30000">
                <a:srgbClr val="EFAAC3"/>
              </a:gs>
              <a:gs pos="8000">
                <a:schemeClr val="bg1"/>
              </a:gs>
              <a:gs pos="50000">
                <a:schemeClr val="accent5"/>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23476E-7A3F-FBFB-A00C-DC94043E4136}"/>
              </a:ext>
            </a:extLst>
          </p:cNvPr>
          <p:cNvSpPr/>
          <p:nvPr/>
        </p:nvSpPr>
        <p:spPr>
          <a:xfrm>
            <a:off x="3863874" y="2964250"/>
            <a:ext cx="8092078" cy="358933"/>
          </a:xfrm>
          <a:prstGeom prst="rect">
            <a:avLst/>
          </a:prstGeom>
          <a:gradFill>
            <a:gsLst>
              <a:gs pos="30000">
                <a:srgbClr val="F4B999"/>
              </a:gs>
              <a:gs pos="71000">
                <a:srgbClr val="F5BD9E"/>
              </a:gs>
              <a:gs pos="8000">
                <a:schemeClr val="bg1"/>
              </a:gs>
              <a:gs pos="50000">
                <a:srgbClr val="E45000"/>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B94583-E098-30E6-67E9-4BDEDFF2445C}"/>
              </a:ext>
            </a:extLst>
          </p:cNvPr>
          <p:cNvSpPr/>
          <p:nvPr/>
        </p:nvSpPr>
        <p:spPr>
          <a:xfrm>
            <a:off x="3863874" y="4278333"/>
            <a:ext cx="8092078" cy="543738"/>
          </a:xfrm>
          <a:prstGeom prst="rect">
            <a:avLst/>
          </a:prstGeom>
          <a:gradFill>
            <a:gsLst>
              <a:gs pos="30000">
                <a:srgbClr val="F4B999"/>
              </a:gs>
              <a:gs pos="71000">
                <a:srgbClr val="F5BD9E"/>
              </a:gs>
              <a:gs pos="8000">
                <a:schemeClr val="bg1"/>
              </a:gs>
              <a:gs pos="50000">
                <a:srgbClr val="E45000"/>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a:spLocks noGrp="1"/>
          </p:cNvSpPr>
          <p:nvPr>
            <p:ph type="title"/>
          </p:nvPr>
        </p:nvSpPr>
        <p:spPr>
          <a:xfrm>
            <a:off x="1224280" y="365125"/>
            <a:ext cx="10515600" cy="657017"/>
          </a:xfrm>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672672"/>
                </a:solidFill>
              </a:rPr>
              <a:t>RSV</a:t>
            </a:r>
            <a:r>
              <a:rPr spc="-42" dirty="0">
                <a:solidFill>
                  <a:srgbClr val="672672"/>
                </a:solidFill>
              </a:rPr>
              <a:t> </a:t>
            </a:r>
            <a:r>
              <a:rPr lang="en-US" spc="-42" dirty="0">
                <a:solidFill>
                  <a:srgbClr val="672672"/>
                </a:solidFill>
              </a:rPr>
              <a:t>prevention strategies may need to account for </a:t>
            </a:r>
            <a:r>
              <a:rPr dirty="0">
                <a:solidFill>
                  <a:srgbClr val="672672"/>
                </a:solidFill>
              </a:rPr>
              <a:t>seasonality</a:t>
            </a:r>
            <a:br>
              <a:rPr lang="en-US" spc="-8" dirty="0">
                <a:solidFill>
                  <a:srgbClr val="672672"/>
                </a:solidFill>
              </a:rPr>
            </a:br>
            <a:r>
              <a:rPr lang="en-US" sz="1800" b="1" dirty="0">
                <a:solidFill>
                  <a:srgbClr val="0093D5"/>
                </a:solidFill>
                <a:cs typeface="Montserrat-SemiBold"/>
              </a:rPr>
              <a:t>Seasonal</a:t>
            </a:r>
            <a:r>
              <a:rPr lang="en-US" sz="1800" b="1" spc="-71" dirty="0">
                <a:solidFill>
                  <a:srgbClr val="0093D5"/>
                </a:solidFill>
                <a:cs typeface="Montserrat-SemiBold"/>
              </a:rPr>
              <a:t> </a:t>
            </a:r>
            <a:r>
              <a:rPr lang="en-US" sz="1800" b="1" dirty="0">
                <a:solidFill>
                  <a:srgbClr val="0093D5"/>
                </a:solidFill>
                <a:cs typeface="Montserrat-SemiBold"/>
              </a:rPr>
              <a:t>virus</a:t>
            </a:r>
            <a:r>
              <a:rPr lang="en-US" sz="1800" b="1" spc="-67" dirty="0">
                <a:solidFill>
                  <a:srgbClr val="0093D5"/>
                </a:solidFill>
                <a:cs typeface="Montserrat-SemiBold"/>
              </a:rPr>
              <a:t> </a:t>
            </a:r>
            <a:r>
              <a:rPr lang="en-US" sz="1800" b="1" dirty="0">
                <a:solidFill>
                  <a:srgbClr val="0093D5"/>
                </a:solidFill>
                <a:cs typeface="Montserrat-SemiBold"/>
              </a:rPr>
              <a:t>activity</a:t>
            </a:r>
            <a:r>
              <a:rPr lang="en-US" sz="1800" b="1" spc="-71" dirty="0">
                <a:solidFill>
                  <a:srgbClr val="0093D5"/>
                </a:solidFill>
                <a:cs typeface="Montserrat-SemiBold"/>
              </a:rPr>
              <a:t> </a:t>
            </a:r>
            <a:r>
              <a:rPr lang="en-US" sz="1800" b="1" dirty="0">
                <a:solidFill>
                  <a:srgbClr val="0093D5"/>
                </a:solidFill>
                <a:cs typeface="Montserrat-SemiBold"/>
              </a:rPr>
              <a:t>observed</a:t>
            </a:r>
            <a:r>
              <a:rPr lang="en-US" sz="1800" b="1" spc="-67" dirty="0">
                <a:solidFill>
                  <a:srgbClr val="0093D5"/>
                </a:solidFill>
                <a:cs typeface="Montserrat-SemiBold"/>
              </a:rPr>
              <a:t> </a:t>
            </a:r>
            <a:r>
              <a:rPr lang="en-US" sz="1800" b="1" dirty="0">
                <a:solidFill>
                  <a:srgbClr val="0093D5"/>
                </a:solidFill>
                <a:cs typeface="Montserrat-SemiBold"/>
              </a:rPr>
              <a:t>in</a:t>
            </a:r>
            <a:r>
              <a:rPr lang="en-US" sz="1800" b="1" spc="-67" dirty="0">
                <a:solidFill>
                  <a:srgbClr val="0093D5"/>
                </a:solidFill>
                <a:cs typeface="Montserrat-SemiBold"/>
              </a:rPr>
              <a:t> </a:t>
            </a:r>
            <a:r>
              <a:rPr lang="en-US" sz="1800" b="1" dirty="0">
                <a:solidFill>
                  <a:srgbClr val="0093D5"/>
                </a:solidFill>
                <a:cs typeface="Montserrat-SemiBold"/>
              </a:rPr>
              <a:t>many</a:t>
            </a:r>
            <a:r>
              <a:rPr lang="en-US" sz="1800" b="1" spc="-71" dirty="0">
                <a:solidFill>
                  <a:srgbClr val="0093D5"/>
                </a:solidFill>
                <a:cs typeface="Montserrat-SemiBold"/>
              </a:rPr>
              <a:t> </a:t>
            </a:r>
            <a:r>
              <a:rPr lang="en-US" sz="1800" b="1" dirty="0">
                <a:solidFill>
                  <a:srgbClr val="0093D5"/>
                </a:solidFill>
                <a:cs typeface="Montserrat-SemiBold"/>
              </a:rPr>
              <a:t>areas</a:t>
            </a:r>
            <a:r>
              <a:rPr lang="en-US" sz="1800" b="1" spc="-67" dirty="0">
                <a:solidFill>
                  <a:srgbClr val="0093D5"/>
                </a:solidFill>
                <a:cs typeface="Montserrat-SemiBold"/>
              </a:rPr>
              <a:t> </a:t>
            </a:r>
            <a:r>
              <a:rPr lang="en-US" sz="1800" b="1" dirty="0">
                <a:solidFill>
                  <a:srgbClr val="0093D5"/>
                </a:solidFill>
                <a:cs typeface="Montserrat-SemiBold"/>
              </a:rPr>
              <a:t>around</a:t>
            </a:r>
            <a:r>
              <a:rPr lang="en-US" sz="1800" b="1" spc="-71" dirty="0">
                <a:solidFill>
                  <a:srgbClr val="0093D5"/>
                </a:solidFill>
                <a:cs typeface="Montserrat-SemiBold"/>
              </a:rPr>
              <a:t> </a:t>
            </a:r>
            <a:r>
              <a:rPr lang="en-US" sz="1800" b="1" dirty="0">
                <a:solidFill>
                  <a:srgbClr val="0093D5"/>
                </a:solidFill>
                <a:cs typeface="Montserrat-SemiBold"/>
              </a:rPr>
              <a:t>the</a:t>
            </a:r>
            <a:r>
              <a:rPr lang="en-US" sz="1800" b="1" spc="-67" dirty="0">
                <a:solidFill>
                  <a:srgbClr val="0093D5"/>
                </a:solidFill>
                <a:cs typeface="Montserrat-SemiBold"/>
              </a:rPr>
              <a:t> </a:t>
            </a:r>
            <a:r>
              <a:rPr lang="en-US" sz="1800" b="1" dirty="0">
                <a:solidFill>
                  <a:srgbClr val="0093D5"/>
                </a:solidFill>
                <a:cs typeface="Montserrat-SemiBold"/>
              </a:rPr>
              <a:t>world</a:t>
            </a:r>
            <a:r>
              <a:rPr lang="en-US" sz="1800" b="1" spc="-67" dirty="0">
                <a:solidFill>
                  <a:srgbClr val="0093D5"/>
                </a:solidFill>
                <a:cs typeface="Montserrat-SemiBold"/>
              </a:rPr>
              <a:t> </a:t>
            </a:r>
            <a:r>
              <a:rPr lang="en-US" sz="1800" b="1" dirty="0">
                <a:solidFill>
                  <a:srgbClr val="0093D5"/>
                </a:solidFill>
                <a:cs typeface="Montserrat-SemiBold"/>
              </a:rPr>
              <a:t>but</a:t>
            </a:r>
            <a:r>
              <a:rPr lang="en-US" sz="1800" b="1" spc="-71" dirty="0">
                <a:solidFill>
                  <a:srgbClr val="0093D5"/>
                </a:solidFill>
                <a:cs typeface="Montserrat-SemiBold"/>
              </a:rPr>
              <a:t> </a:t>
            </a:r>
            <a:r>
              <a:rPr lang="en-US" sz="1800" b="1" dirty="0">
                <a:solidFill>
                  <a:srgbClr val="0093D5"/>
                </a:solidFill>
                <a:cs typeface="Montserrat-SemiBold"/>
              </a:rPr>
              <a:t>can</a:t>
            </a:r>
            <a:r>
              <a:rPr lang="en-US" sz="1800" b="1" spc="-67" dirty="0">
                <a:solidFill>
                  <a:srgbClr val="0093D5"/>
                </a:solidFill>
                <a:cs typeface="Montserrat-SemiBold"/>
              </a:rPr>
              <a:t> </a:t>
            </a:r>
            <a:r>
              <a:rPr lang="en-US" sz="1800" b="1" spc="-21" dirty="0">
                <a:solidFill>
                  <a:srgbClr val="0093D5"/>
                </a:solidFill>
                <a:cs typeface="Montserrat-SemiBold"/>
              </a:rPr>
              <a:t>be </a:t>
            </a:r>
            <a:r>
              <a:rPr lang="en-US" sz="1800" b="1" spc="-33" dirty="0">
                <a:solidFill>
                  <a:srgbClr val="0093D5"/>
                </a:solidFill>
                <a:cs typeface="Montserrat-SemiBold"/>
              </a:rPr>
              <a:t>year-</a:t>
            </a:r>
            <a:r>
              <a:rPr lang="en-US" sz="1800" b="1" dirty="0">
                <a:solidFill>
                  <a:srgbClr val="0093D5"/>
                </a:solidFill>
                <a:cs typeface="Montserrat-SemiBold"/>
              </a:rPr>
              <a:t>round</a:t>
            </a:r>
            <a:r>
              <a:rPr lang="en-US" sz="1800" b="1" spc="-29" dirty="0">
                <a:solidFill>
                  <a:srgbClr val="0093D5"/>
                </a:solidFill>
                <a:cs typeface="Montserrat-SemiBold"/>
              </a:rPr>
              <a:t> </a:t>
            </a:r>
            <a:r>
              <a:rPr lang="en-US" sz="1800" b="1" dirty="0">
                <a:solidFill>
                  <a:srgbClr val="0093D5"/>
                </a:solidFill>
                <a:cs typeface="Montserrat-SemiBold"/>
              </a:rPr>
              <a:t>in</a:t>
            </a:r>
            <a:r>
              <a:rPr lang="en-US" sz="1800" b="1" spc="-29" dirty="0">
                <a:solidFill>
                  <a:srgbClr val="0093D5"/>
                </a:solidFill>
                <a:cs typeface="Montserrat-SemiBold"/>
              </a:rPr>
              <a:t> </a:t>
            </a:r>
            <a:r>
              <a:rPr lang="en-US" sz="1800" b="1" spc="-8" dirty="0">
                <a:solidFill>
                  <a:srgbClr val="0093D5"/>
                </a:solidFill>
                <a:cs typeface="Montserrat-SemiBold"/>
              </a:rPr>
              <a:t>others.</a:t>
            </a:r>
            <a:r>
              <a:rPr lang="en-US" sz="1800" b="1" spc="-8" baseline="30000" dirty="0">
                <a:solidFill>
                  <a:srgbClr val="0093D5"/>
                </a:solidFill>
                <a:cs typeface="Montserrat-SemiBold"/>
              </a:rPr>
              <a:t>1</a:t>
            </a:r>
            <a:endParaRPr sz="1800" spc="-8" baseline="30000" dirty="0">
              <a:solidFill>
                <a:srgbClr val="672672"/>
              </a:solidFill>
            </a:endParaRPr>
          </a:p>
        </p:txBody>
      </p:sp>
      <p:sp>
        <p:nvSpPr>
          <p:cNvPr id="13" name="Content Placeholder 12">
            <a:extLst>
              <a:ext uri="{FF2B5EF4-FFF2-40B4-BE49-F238E27FC236}">
                <a16:creationId xmlns:a16="http://schemas.microsoft.com/office/drawing/2014/main" id="{B2393165-034D-2FB8-1233-ACA07B6862C9}"/>
              </a:ext>
            </a:extLst>
          </p:cNvPr>
          <p:cNvSpPr>
            <a:spLocks noGrp="1"/>
          </p:cNvSpPr>
          <p:nvPr>
            <p:ph sz="half" idx="1"/>
          </p:nvPr>
        </p:nvSpPr>
        <p:spPr>
          <a:xfrm>
            <a:off x="1224280" y="1908863"/>
            <a:ext cx="2557073" cy="4584011"/>
          </a:xfrm>
        </p:spPr>
        <p:txBody>
          <a:bodyPr/>
          <a:lstStyle/>
          <a:p>
            <a:r>
              <a:rPr lang="en-US" dirty="0"/>
              <a:t>Timing of seasonal RSV circulation can vary year-to-year, adding complexity to prevention efforts.</a:t>
            </a:r>
          </a:p>
          <a:p>
            <a:r>
              <a:rPr lang="en-US" dirty="0"/>
              <a:t>Some prevention and treatment strategies could be calibrated to times of year when people are most at risk.</a:t>
            </a:r>
          </a:p>
        </p:txBody>
      </p:sp>
      <p:sp>
        <p:nvSpPr>
          <p:cNvPr id="10" name="object 10"/>
          <p:cNvSpPr txBox="1"/>
          <p:nvPr/>
        </p:nvSpPr>
        <p:spPr>
          <a:xfrm>
            <a:off x="10891934" y="3490954"/>
            <a:ext cx="1118658" cy="543739"/>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sz="1042" b="1" spc="-8" dirty="0">
                <a:solidFill>
                  <a:srgbClr val="FFFFFF"/>
                </a:solidFill>
                <a:latin typeface="Montserrat"/>
                <a:cs typeface="Montserrat"/>
              </a:rPr>
              <a:t>EQUATORIAL</a:t>
            </a:r>
            <a:endParaRPr sz="1042" dirty="0">
              <a:latin typeface="Montserrat"/>
              <a:cs typeface="Montserrat"/>
            </a:endParaRPr>
          </a:p>
          <a:p>
            <a:pPr algn="ctr">
              <a:lnSpc>
                <a:spcPts val="837"/>
              </a:lnSpc>
            </a:pPr>
            <a:r>
              <a:rPr sz="750" dirty="0">
                <a:solidFill>
                  <a:srgbClr val="FFFFFF"/>
                </a:solidFill>
                <a:latin typeface="Montserrat"/>
                <a:cs typeface="Montserrat"/>
              </a:rPr>
              <a:t>year</a:t>
            </a:r>
            <a:r>
              <a:rPr sz="750" spc="79" dirty="0">
                <a:solidFill>
                  <a:srgbClr val="FFFFFF"/>
                </a:solidFill>
                <a:latin typeface="Montserrat"/>
                <a:cs typeface="Montserrat"/>
              </a:rPr>
              <a:t> </a:t>
            </a:r>
            <a:r>
              <a:rPr sz="750" dirty="0">
                <a:solidFill>
                  <a:srgbClr val="FFFFFF"/>
                </a:solidFill>
                <a:latin typeface="Montserrat"/>
                <a:cs typeface="Montserrat"/>
              </a:rPr>
              <a:t>round</a:t>
            </a:r>
            <a:r>
              <a:rPr sz="750" spc="79" dirty="0">
                <a:solidFill>
                  <a:srgbClr val="FFFFFF"/>
                </a:solidFill>
                <a:latin typeface="Montserrat"/>
                <a:cs typeface="Montserrat"/>
              </a:rPr>
              <a:t> </a:t>
            </a:r>
            <a:r>
              <a:rPr sz="750" spc="-8" dirty="0">
                <a:solidFill>
                  <a:srgbClr val="FFFFFF"/>
                </a:solidFill>
                <a:latin typeface="Montserrat"/>
                <a:cs typeface="Montserrat"/>
              </a:rPr>
              <a:t>circulation</a:t>
            </a:r>
            <a:endParaRPr sz="750" dirty="0">
              <a:latin typeface="Montserrat"/>
              <a:cs typeface="Montserrat"/>
            </a:endParaRPr>
          </a:p>
        </p:txBody>
      </p:sp>
      <p:pic>
        <p:nvPicPr>
          <p:cNvPr id="16" name="Picture 15">
            <a:extLst>
              <a:ext uri="{FF2B5EF4-FFF2-40B4-BE49-F238E27FC236}">
                <a16:creationId xmlns:a16="http://schemas.microsoft.com/office/drawing/2014/main" id="{853A785D-7B55-995B-D15B-64970B6562BD}"/>
              </a:ext>
            </a:extLst>
          </p:cNvPr>
          <p:cNvPicPr>
            <a:picLocks noChangeAspect="1"/>
          </p:cNvPicPr>
          <p:nvPr/>
        </p:nvPicPr>
        <p:blipFill>
          <a:blip r:embed="rId3"/>
          <a:srcRect/>
          <a:stretch/>
        </p:blipFill>
        <p:spPr>
          <a:xfrm>
            <a:off x="4111049" y="1859248"/>
            <a:ext cx="7495862" cy="3694693"/>
          </a:xfrm>
          <a:prstGeom prst="rect">
            <a:avLst/>
          </a:prstGeom>
        </p:spPr>
      </p:pic>
      <p:sp>
        <p:nvSpPr>
          <p:cNvPr id="2" name="TextBox 1">
            <a:extLst>
              <a:ext uri="{FF2B5EF4-FFF2-40B4-BE49-F238E27FC236}">
                <a16:creationId xmlns:a16="http://schemas.microsoft.com/office/drawing/2014/main" id="{3137E40D-A763-FF99-0A14-C336D566189F}"/>
              </a:ext>
            </a:extLst>
          </p:cNvPr>
          <p:cNvSpPr txBox="1"/>
          <p:nvPr/>
        </p:nvSpPr>
        <p:spPr>
          <a:xfrm>
            <a:off x="10161871" y="5547092"/>
            <a:ext cx="1794081" cy="215444"/>
          </a:xfrm>
          <a:prstGeom prst="rect">
            <a:avLst/>
          </a:prstGeom>
          <a:noFill/>
        </p:spPr>
        <p:txBody>
          <a:bodyPr wrap="none" rtlCol="0">
            <a:spAutoFit/>
          </a:bodyPr>
          <a:lstStyle/>
          <a:p>
            <a:r>
              <a:rPr lang="en-US" sz="800" baseline="30000" dirty="0">
                <a:solidFill>
                  <a:srgbClr val="000000"/>
                </a:solidFill>
              </a:rPr>
              <a:t>1</a:t>
            </a:r>
            <a:r>
              <a:rPr lang="en-US" sz="800" dirty="0">
                <a:solidFill>
                  <a:srgbClr val="000000"/>
                </a:solidFill>
              </a:rPr>
              <a:t>Li Y et al, </a:t>
            </a:r>
            <a:r>
              <a:rPr lang="en-US" sz="800" i="1" dirty="0">
                <a:solidFill>
                  <a:srgbClr val="000000"/>
                </a:solidFill>
              </a:rPr>
              <a:t>Lancet Global Health. </a:t>
            </a:r>
            <a:r>
              <a:rPr lang="en-US" sz="800" dirty="0">
                <a:solidFill>
                  <a:srgbClr val="000000"/>
                </a:solidFill>
              </a:rPr>
              <a:t>2019. </a:t>
            </a:r>
            <a:endParaRPr lang="en-US" sz="800" dirty="0"/>
          </a:p>
        </p:txBody>
      </p:sp>
      <p:sp>
        <p:nvSpPr>
          <p:cNvPr id="9" name="object 9"/>
          <p:cNvSpPr txBox="1"/>
          <p:nvPr/>
        </p:nvSpPr>
        <p:spPr>
          <a:xfrm>
            <a:off x="10891934" y="2362255"/>
            <a:ext cx="1118658" cy="543739"/>
          </a:xfrm>
          <a:prstGeom prst="rect">
            <a:avLst/>
          </a:prstGeom>
          <a:solidFill>
            <a:schemeClr val="accent4"/>
          </a:solidFill>
        </p:spPr>
        <p:txBody>
          <a:bodyPr vert="horz" wrap="square" lIns="91440" tIns="91440" rIns="91440" bIns="91440" rtlCol="0">
            <a:spAutoFit/>
          </a:bodyPr>
          <a:lstStyle/>
          <a:p>
            <a:pPr marL="529" algn="ctr">
              <a:lnSpc>
                <a:spcPts val="1187"/>
              </a:lnSpc>
              <a:spcBef>
                <a:spcPts val="108"/>
              </a:spcBef>
            </a:pPr>
            <a:r>
              <a:rPr sz="1042" b="1" spc="-8" dirty="0">
                <a:solidFill>
                  <a:srgbClr val="FFFFFF"/>
                </a:solidFill>
                <a:latin typeface="Montserrat"/>
                <a:cs typeface="Montserrat"/>
              </a:rPr>
              <a:t>TEMPERATE</a:t>
            </a:r>
            <a:endParaRPr sz="1042" dirty="0">
              <a:latin typeface="Montserrat"/>
              <a:cs typeface="Montserrat"/>
            </a:endParaRPr>
          </a:p>
          <a:p>
            <a:pPr marL="10054" marR="4233" algn="ctr">
              <a:lnSpc>
                <a:spcPts val="833"/>
              </a:lnSpc>
              <a:spcBef>
                <a:spcPts val="21"/>
              </a:spcBef>
            </a:pPr>
            <a:r>
              <a:rPr sz="750" dirty="0">
                <a:solidFill>
                  <a:srgbClr val="FFFFFF"/>
                </a:solidFill>
                <a:latin typeface="Montserrat"/>
                <a:cs typeface="Montserrat"/>
              </a:rPr>
              <a:t>well-</a:t>
            </a:r>
            <a:r>
              <a:rPr sz="750" spc="-8" dirty="0">
                <a:solidFill>
                  <a:srgbClr val="FFFFFF"/>
                </a:solidFill>
                <a:latin typeface="Montserrat"/>
                <a:cs typeface="Montserrat"/>
              </a:rPr>
              <a:t>circumscribed seasonality</a:t>
            </a:r>
            <a:endParaRPr sz="750" dirty="0">
              <a:latin typeface="Montserrat"/>
              <a:cs typeface="Montserrat"/>
            </a:endParaRPr>
          </a:p>
        </p:txBody>
      </p:sp>
      <p:sp>
        <p:nvSpPr>
          <p:cNvPr id="11" name="object 11"/>
          <p:cNvSpPr txBox="1"/>
          <p:nvPr/>
        </p:nvSpPr>
        <p:spPr>
          <a:xfrm>
            <a:off x="4028529" y="4135101"/>
            <a:ext cx="1431170" cy="813171"/>
          </a:xfrm>
          <a:prstGeom prst="rect">
            <a:avLst/>
          </a:prstGeom>
          <a:solidFill>
            <a:srgbClr val="E45000"/>
          </a:solidFill>
        </p:spPr>
        <p:txBody>
          <a:bodyPr vert="horz" wrap="square" lIns="91440" tIns="91440" rIns="91440" bIns="91440" rtlCol="0">
            <a:spAutoFit/>
          </a:bodyPr>
          <a:lstStyle/>
          <a:p>
            <a:pPr marL="10583" marR="4233" algn="ctr">
              <a:spcBef>
                <a:spcPts val="108"/>
              </a:spcBef>
            </a:pPr>
            <a:r>
              <a:rPr sz="1042" b="1" dirty="0">
                <a:solidFill>
                  <a:srgbClr val="FFFFFF"/>
                </a:solidFill>
                <a:latin typeface="Montserrat"/>
                <a:cs typeface="Montserrat"/>
              </a:rPr>
              <a:t>SUBTEMPARATE</a:t>
            </a:r>
            <a:r>
              <a:rPr sz="1042" b="1" spc="412" dirty="0">
                <a:solidFill>
                  <a:srgbClr val="FFFFFF"/>
                </a:solidFill>
                <a:latin typeface="Montserrat"/>
                <a:cs typeface="Montserrat"/>
              </a:rPr>
              <a:t> </a:t>
            </a:r>
            <a:r>
              <a:rPr sz="1042" b="1" spc="-42" dirty="0">
                <a:solidFill>
                  <a:srgbClr val="FFFFFF"/>
                </a:solidFill>
                <a:latin typeface="Montserrat"/>
                <a:cs typeface="Montserrat"/>
              </a:rPr>
              <a:t>/ </a:t>
            </a:r>
            <a:r>
              <a:rPr sz="1042" b="1" spc="-8" dirty="0">
                <a:solidFill>
                  <a:srgbClr val="FFFFFF"/>
                </a:solidFill>
                <a:latin typeface="Montserrat"/>
                <a:cs typeface="Montserrat"/>
              </a:rPr>
              <a:t>SUBTROPICAL</a:t>
            </a:r>
            <a:endParaRPr sz="1042" dirty="0">
              <a:latin typeface="Montserrat"/>
              <a:cs typeface="Montserrat"/>
            </a:endParaRPr>
          </a:p>
          <a:p>
            <a:pPr marL="2117" algn="ctr">
              <a:lnSpc>
                <a:spcPts val="742"/>
              </a:lnSpc>
            </a:pPr>
            <a:r>
              <a:rPr sz="750" dirty="0">
                <a:solidFill>
                  <a:srgbClr val="FFFFFF"/>
                </a:solidFill>
                <a:latin typeface="Montserrat"/>
                <a:cs typeface="Montserrat"/>
              </a:rPr>
              <a:t>seasonal</a:t>
            </a:r>
            <a:r>
              <a:rPr sz="750" spc="108" dirty="0">
                <a:solidFill>
                  <a:srgbClr val="FFFFFF"/>
                </a:solidFill>
                <a:latin typeface="Montserrat"/>
                <a:cs typeface="Montserrat"/>
              </a:rPr>
              <a:t> </a:t>
            </a:r>
            <a:r>
              <a:rPr sz="750" dirty="0">
                <a:solidFill>
                  <a:srgbClr val="FFFFFF"/>
                </a:solidFill>
                <a:latin typeface="Montserrat"/>
                <a:cs typeface="Montserrat"/>
              </a:rPr>
              <a:t>peaks</a:t>
            </a:r>
            <a:r>
              <a:rPr sz="750" spc="112" dirty="0">
                <a:solidFill>
                  <a:srgbClr val="FFFFFF"/>
                </a:solidFill>
                <a:latin typeface="Montserrat"/>
                <a:cs typeface="Montserrat"/>
              </a:rPr>
              <a:t> </a:t>
            </a:r>
            <a:r>
              <a:rPr sz="750" spc="-17" dirty="0">
                <a:solidFill>
                  <a:srgbClr val="FFFFFF"/>
                </a:solidFill>
                <a:latin typeface="Montserrat"/>
                <a:cs typeface="Montserrat"/>
              </a:rPr>
              <a:t>with</a:t>
            </a:r>
            <a:endParaRPr sz="750" dirty="0">
              <a:latin typeface="Montserrat"/>
              <a:cs typeface="Montserrat"/>
            </a:endParaRPr>
          </a:p>
          <a:p>
            <a:pPr marL="161919" marR="155569" algn="ctr">
              <a:lnSpc>
                <a:spcPts val="833"/>
              </a:lnSpc>
              <a:spcBef>
                <a:spcPts val="50"/>
              </a:spcBef>
            </a:pPr>
            <a:r>
              <a:rPr sz="750" dirty="0">
                <a:solidFill>
                  <a:srgbClr val="FFFFFF"/>
                </a:solidFill>
                <a:latin typeface="Montserrat"/>
                <a:cs typeface="Montserrat"/>
              </a:rPr>
              <a:t>low</a:t>
            </a:r>
            <a:r>
              <a:rPr sz="750" spc="95" dirty="0">
                <a:solidFill>
                  <a:srgbClr val="FFFFFF"/>
                </a:solidFill>
                <a:latin typeface="Montserrat"/>
                <a:cs typeface="Montserrat"/>
              </a:rPr>
              <a:t> </a:t>
            </a:r>
            <a:r>
              <a:rPr sz="750" dirty="0">
                <a:solidFill>
                  <a:srgbClr val="FFFFFF"/>
                </a:solidFill>
                <a:latin typeface="Montserrat"/>
                <a:cs typeface="Montserrat"/>
              </a:rPr>
              <a:t>level</a:t>
            </a:r>
            <a:r>
              <a:rPr sz="750" spc="95" dirty="0">
                <a:solidFill>
                  <a:srgbClr val="FFFFFF"/>
                </a:solidFill>
                <a:latin typeface="Montserrat"/>
                <a:cs typeface="Montserrat"/>
              </a:rPr>
              <a:t> </a:t>
            </a:r>
            <a:r>
              <a:rPr sz="750" dirty="0">
                <a:solidFill>
                  <a:srgbClr val="FFFFFF"/>
                </a:solidFill>
                <a:latin typeface="Montserrat"/>
                <a:cs typeface="Montserrat"/>
              </a:rPr>
              <a:t>year-</a:t>
            </a:r>
            <a:r>
              <a:rPr sz="750" spc="-8" dirty="0">
                <a:solidFill>
                  <a:srgbClr val="FFFFFF"/>
                </a:solidFill>
                <a:latin typeface="Montserrat"/>
                <a:cs typeface="Montserrat"/>
              </a:rPr>
              <a:t>round circulation</a:t>
            </a:r>
            <a:endParaRPr sz="750" dirty="0">
              <a:latin typeface="Montserrat"/>
              <a:cs typeface="Montserrat"/>
            </a:endParaRPr>
          </a:p>
        </p:txBody>
      </p:sp>
      <p:sp>
        <p:nvSpPr>
          <p:cNvPr id="3" name="Footer Placeholder 57">
            <a:extLst>
              <a:ext uri="{FF2B5EF4-FFF2-40B4-BE49-F238E27FC236}">
                <a16:creationId xmlns:a16="http://schemas.microsoft.com/office/drawing/2014/main" id="{82FE7032-5574-B71B-673A-83D604854C3B}"/>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672672"/>
                </a:solidFill>
              </a:rPr>
              <a:t>RSV</a:t>
            </a:r>
            <a:r>
              <a:rPr spc="-21" dirty="0">
                <a:solidFill>
                  <a:srgbClr val="672672"/>
                </a:solidFill>
              </a:rPr>
              <a:t> </a:t>
            </a:r>
            <a:r>
              <a:rPr dirty="0">
                <a:solidFill>
                  <a:srgbClr val="672672"/>
                </a:solidFill>
              </a:rPr>
              <a:t>illness</a:t>
            </a:r>
            <a:r>
              <a:rPr spc="-12" dirty="0">
                <a:solidFill>
                  <a:srgbClr val="672672"/>
                </a:solidFill>
              </a:rPr>
              <a:t> </a:t>
            </a:r>
            <a:r>
              <a:rPr dirty="0">
                <a:solidFill>
                  <a:srgbClr val="672672"/>
                </a:solidFill>
              </a:rPr>
              <a:t>strains</a:t>
            </a:r>
            <a:r>
              <a:rPr spc="-12" dirty="0">
                <a:solidFill>
                  <a:srgbClr val="672672"/>
                </a:solidFill>
              </a:rPr>
              <a:t> </a:t>
            </a:r>
            <a:r>
              <a:rPr dirty="0">
                <a:solidFill>
                  <a:srgbClr val="672672"/>
                </a:solidFill>
              </a:rPr>
              <a:t>health</a:t>
            </a:r>
            <a:r>
              <a:rPr spc="-12" dirty="0">
                <a:solidFill>
                  <a:srgbClr val="672672"/>
                </a:solidFill>
              </a:rPr>
              <a:t> </a:t>
            </a:r>
            <a:r>
              <a:rPr dirty="0">
                <a:solidFill>
                  <a:srgbClr val="672672"/>
                </a:solidFill>
              </a:rPr>
              <a:t>systems</a:t>
            </a:r>
            <a:r>
              <a:rPr spc="-12" dirty="0">
                <a:solidFill>
                  <a:srgbClr val="672672"/>
                </a:solidFill>
              </a:rPr>
              <a:t> </a:t>
            </a:r>
            <a:r>
              <a:rPr dirty="0">
                <a:solidFill>
                  <a:srgbClr val="672672"/>
                </a:solidFill>
              </a:rPr>
              <a:t>and</a:t>
            </a:r>
            <a:r>
              <a:rPr spc="-8" dirty="0">
                <a:solidFill>
                  <a:srgbClr val="672672"/>
                </a:solidFill>
              </a:rPr>
              <a:t> livelihoods</a:t>
            </a:r>
          </a:p>
        </p:txBody>
      </p:sp>
      <p:sp>
        <p:nvSpPr>
          <p:cNvPr id="3" name="object 3"/>
          <p:cNvSpPr txBox="1"/>
          <p:nvPr/>
        </p:nvSpPr>
        <p:spPr>
          <a:xfrm>
            <a:off x="6866666" y="5924598"/>
            <a:ext cx="9278620" cy="290186"/>
          </a:xfrm>
          <a:prstGeom prst="rect">
            <a:avLst/>
          </a:prstGeom>
        </p:spPr>
        <p:txBody>
          <a:bodyPr vert="horz" wrap="square" lIns="0" tIns="10583" rIns="0" bIns="0" rtlCol="0">
            <a:spAutoFit/>
          </a:bodyPr>
          <a:lstStyle/>
          <a:p>
            <a:pPr marL="31749">
              <a:spcBef>
                <a:spcPts val="83"/>
              </a:spcBef>
              <a:defRPr/>
            </a:pPr>
            <a:r>
              <a:rPr kumimoji="0" lang="en-US" sz="833" b="0" i="0" u="none" strike="noStrike" kern="1200" cap="none" spc="-25" normalizeH="0" baseline="0" noProof="0" dirty="0">
                <a:ln>
                  <a:noFill/>
                </a:ln>
                <a:solidFill>
                  <a:srgbClr val="231F20"/>
                </a:solidFill>
                <a:effectLst/>
                <a:uLnTx/>
                <a:uFillTx/>
                <a:latin typeface="WorkSans-Light"/>
                <a:ea typeface="+mn-ea"/>
                <a:cs typeface="WorkSans-Light"/>
              </a:rPr>
              <a:t> </a:t>
            </a:r>
            <a:r>
              <a:rPr kumimoji="0" lang="en-US" sz="687" b="0" i="0" u="none" strike="noStrike" kern="1200" cap="none" spc="0" normalizeH="0" baseline="35353" noProof="0" dirty="0">
                <a:ln>
                  <a:noFill/>
                </a:ln>
                <a:solidFill>
                  <a:srgbClr val="231F20"/>
                </a:solidFill>
                <a:effectLst/>
                <a:uLnTx/>
                <a:uFillTx/>
                <a:latin typeface="WorkSans-Light"/>
                <a:ea typeface="+mn-ea"/>
                <a:cs typeface="WorkSans-Light"/>
              </a:rPr>
              <a:t>1</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Baral</a:t>
            </a:r>
            <a:r>
              <a:rPr kumimoji="0" lang="en-US" sz="833" b="0" i="0" u="none" strike="noStrike" kern="1200" cap="none" spc="-37"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R,</a:t>
            </a:r>
            <a:r>
              <a:rPr kumimoji="0" lang="en-US" sz="833" b="0" i="0"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et</a:t>
            </a:r>
            <a:r>
              <a:rPr kumimoji="0" lang="en-US" sz="833" b="0" i="0" u="none" strike="noStrike" kern="1200" cap="none" spc="-12"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al.</a:t>
            </a:r>
            <a:r>
              <a:rPr kumimoji="0" lang="en-US" sz="833" b="0" i="0" u="none" strike="noStrike" kern="1200" cap="none" spc="-25"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J</a:t>
            </a:r>
            <a:r>
              <a:rPr kumimoji="0" lang="en-US" sz="833" b="0" i="1"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Pediatric</a:t>
            </a:r>
            <a:r>
              <a:rPr kumimoji="0" lang="en-US" sz="833" b="0" i="1"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Dis</a:t>
            </a:r>
            <a:r>
              <a:rPr kumimoji="0" lang="en-US" sz="833" b="0" i="1"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Soc</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a:t>
            </a:r>
            <a:r>
              <a:rPr kumimoji="0" lang="en-US" sz="833" b="0" i="0"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2020.</a:t>
            </a:r>
            <a:r>
              <a:rPr kumimoji="0" lang="en-US" sz="833" b="0" i="0" u="none" strike="noStrike" kern="1200" cap="none" spc="246" normalizeH="0" baseline="0" noProof="0" dirty="0">
                <a:ln>
                  <a:noFill/>
                </a:ln>
                <a:solidFill>
                  <a:srgbClr val="231F20"/>
                </a:solidFill>
                <a:effectLst/>
                <a:uLnTx/>
                <a:uFillTx/>
                <a:latin typeface="WorkSans-Light"/>
                <a:ea typeface="+mn-ea"/>
                <a:cs typeface="WorkSans-Light"/>
              </a:rPr>
              <a:t> </a:t>
            </a:r>
            <a:r>
              <a:rPr kumimoji="0" lang="en-US" sz="687" b="0" i="0" u="none" strike="noStrike" kern="1200" cap="none" spc="0" normalizeH="0" baseline="35353" noProof="0" dirty="0">
                <a:ln>
                  <a:noFill/>
                </a:ln>
                <a:solidFill>
                  <a:srgbClr val="231F20"/>
                </a:solidFill>
                <a:effectLst/>
                <a:uLnTx/>
                <a:uFillTx/>
                <a:latin typeface="WorkSans-Light"/>
                <a:ea typeface="+mn-ea"/>
                <a:cs typeface="WorkSans-Light"/>
              </a:rPr>
              <a:t>2</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Bhuiyan</a:t>
            </a:r>
            <a:r>
              <a:rPr kumimoji="0" lang="en-US" sz="833" b="0" i="0"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MU,</a:t>
            </a:r>
            <a:r>
              <a:rPr kumimoji="0" lang="en-US" sz="833" b="0" i="0"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et</a:t>
            </a:r>
            <a:r>
              <a:rPr kumimoji="0" lang="en-US" sz="833" b="0" i="0" u="none" strike="noStrike" kern="1200" cap="none" spc="-12" normalizeH="0" baseline="0" noProof="0" dirty="0">
                <a:ln>
                  <a:noFill/>
                </a:ln>
                <a:solidFill>
                  <a:srgbClr val="231F20"/>
                </a:solidFill>
                <a:effectLst/>
                <a:uLnTx/>
                <a:uFillTx/>
                <a:latin typeface="WorkSans-Light"/>
                <a:ea typeface="+mn-ea"/>
                <a:cs typeface="WorkSans-Light"/>
              </a:rPr>
              <a:t> </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al.</a:t>
            </a:r>
            <a:r>
              <a:rPr kumimoji="0" lang="en-US" sz="833" b="0" i="0" u="none" strike="noStrike" kern="1200" cap="none" spc="-25"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J</a:t>
            </a:r>
            <a:r>
              <a:rPr kumimoji="0" lang="en-US" sz="833" b="0" i="1"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Glob</a:t>
            </a:r>
            <a:r>
              <a:rPr kumimoji="0" lang="en-US" sz="833" b="0" i="1" u="none" strike="noStrike" kern="1200" cap="none" spc="-8" normalizeH="0" baseline="0" noProof="0" dirty="0">
                <a:ln>
                  <a:noFill/>
                </a:ln>
                <a:solidFill>
                  <a:srgbClr val="231F20"/>
                </a:solidFill>
                <a:effectLst/>
                <a:uLnTx/>
                <a:uFillTx/>
                <a:latin typeface="WorkSans-Light"/>
                <a:ea typeface="+mn-ea"/>
                <a:cs typeface="WorkSans-Light"/>
              </a:rPr>
              <a:t> </a:t>
            </a:r>
            <a:r>
              <a:rPr kumimoji="0" lang="en-US" sz="833" b="0" i="1" u="none" strike="noStrike" kern="1200" cap="none" spc="0" normalizeH="0" baseline="0" noProof="0" dirty="0">
                <a:ln>
                  <a:noFill/>
                </a:ln>
                <a:solidFill>
                  <a:srgbClr val="231F20"/>
                </a:solidFill>
                <a:effectLst/>
                <a:uLnTx/>
                <a:uFillTx/>
                <a:latin typeface="WorkSans-Light"/>
                <a:ea typeface="+mn-ea"/>
                <a:cs typeface="WorkSans-Light"/>
              </a:rPr>
              <a:t>Health</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a:t>
            </a:r>
            <a:r>
              <a:rPr kumimoji="0" lang="en-US" sz="833" b="0" i="0" u="none" strike="noStrike" kern="1200" cap="none" spc="-8" normalizeH="0" baseline="0" noProof="0" dirty="0">
                <a:ln>
                  <a:noFill/>
                </a:ln>
                <a:solidFill>
                  <a:srgbClr val="231F20"/>
                </a:solidFill>
                <a:effectLst/>
                <a:uLnTx/>
                <a:uFillTx/>
                <a:latin typeface="WorkSans-Light"/>
                <a:ea typeface="+mn-ea"/>
                <a:cs typeface="WorkSans-Light"/>
              </a:rPr>
              <a:t> 2017. </a:t>
            </a:r>
            <a:r>
              <a:rPr lang="en-US" sz="833" baseline="30000" dirty="0">
                <a:solidFill>
                  <a:srgbClr val="231F20"/>
                </a:solidFill>
                <a:latin typeface="WorkSans-Light"/>
              </a:rPr>
              <a:t>3</a:t>
            </a:r>
            <a:r>
              <a:rPr lang="en-US" sz="833" dirty="0">
                <a:solidFill>
                  <a:srgbClr val="231F20"/>
                </a:solidFill>
                <a:latin typeface="WorkSans-Light"/>
              </a:rPr>
              <a:t>PERCH Study Group. </a:t>
            </a:r>
            <a:r>
              <a:rPr lang="en-US" sz="833" i="1" dirty="0">
                <a:solidFill>
                  <a:srgbClr val="231F20"/>
                </a:solidFill>
                <a:latin typeface="WorkSans-Light"/>
              </a:rPr>
              <a:t>Lancet</a:t>
            </a:r>
            <a:r>
              <a:rPr lang="en-US" sz="833" dirty="0">
                <a:solidFill>
                  <a:srgbClr val="231F20"/>
                </a:solidFill>
                <a:latin typeface="WorkSans-Light"/>
              </a:rPr>
              <a:t>. 2019</a:t>
            </a:r>
            <a:r>
              <a:rPr lang="en-US" sz="900" dirty="0">
                <a:solidFill>
                  <a:srgbClr val="221E1F"/>
                </a:solidFill>
                <a:latin typeface="Shaker 2 Lancet Regular"/>
              </a:rPr>
              <a:t>.</a:t>
            </a:r>
            <a:endParaRPr lang="en-US" sz="900" dirty="0">
              <a:solidFill>
                <a:srgbClr val="000000"/>
              </a:solidFill>
              <a:latin typeface="Poppins"/>
            </a:endParaRPr>
          </a:p>
          <a:p>
            <a:pPr marL="31749" marR="0" lvl="0" indent="0" algn="l" defTabSz="914400" rtl="0" eaLnBrk="1" fontAlgn="auto" latinLnBrk="0" hangingPunct="1">
              <a:lnSpc>
                <a:spcPct val="100000"/>
              </a:lnSpc>
              <a:spcBef>
                <a:spcPts val="83"/>
              </a:spcBef>
              <a:spcAft>
                <a:spcPts val="0"/>
              </a:spcAft>
              <a:buClrTx/>
              <a:buSzTx/>
              <a:buFontTx/>
              <a:buNone/>
              <a:tabLst/>
              <a:defRPr/>
            </a:pPr>
            <a:r>
              <a:rPr kumimoji="0" lang="en-US" sz="833" b="0" i="0" u="none" strike="noStrike" kern="1200" cap="none" spc="-8" normalizeH="0" baseline="0" noProof="0" dirty="0">
                <a:ln>
                  <a:noFill/>
                </a:ln>
                <a:solidFill>
                  <a:srgbClr val="231F20"/>
                </a:solidFill>
                <a:effectLst/>
                <a:uLnTx/>
                <a:uFillTx/>
                <a:latin typeface="WorkSans-Light"/>
                <a:ea typeface="+mn-ea"/>
                <a:cs typeface="WorkSans-Light"/>
              </a:rPr>
              <a:t> </a:t>
            </a:r>
            <a:endParaRPr kumimoji="0" lang="en-US" sz="833" b="0" i="0" u="none" strike="noStrike" kern="1200" cap="none" spc="0" normalizeH="0" baseline="0" noProof="0" dirty="0">
              <a:ln>
                <a:noFill/>
              </a:ln>
              <a:solidFill>
                <a:srgbClr val="000000"/>
              </a:solidFill>
              <a:effectLst/>
              <a:uLnTx/>
              <a:uFillTx/>
              <a:latin typeface="WorkSans-Light"/>
              <a:ea typeface="+mn-ea"/>
              <a:cs typeface="WorkSans-Light"/>
            </a:endParaRPr>
          </a:p>
        </p:txBody>
      </p:sp>
      <p:sp>
        <p:nvSpPr>
          <p:cNvPr id="8" name="object 8"/>
          <p:cNvSpPr/>
          <p:nvPr/>
        </p:nvSpPr>
        <p:spPr>
          <a:xfrm>
            <a:off x="6482080" y="1083064"/>
            <a:ext cx="5405120" cy="4809736"/>
          </a:xfrm>
          <a:custGeom>
            <a:avLst/>
            <a:gdLst/>
            <a:ahLst/>
            <a:cxnLst/>
            <a:rect l="l" t="t" r="r" b="b"/>
            <a:pathLst>
              <a:path w="5925819" h="2853054">
                <a:moveTo>
                  <a:pt x="5925312" y="0"/>
                </a:moveTo>
                <a:lnTo>
                  <a:pt x="0" y="0"/>
                </a:lnTo>
                <a:lnTo>
                  <a:pt x="0" y="2852928"/>
                </a:lnTo>
                <a:lnTo>
                  <a:pt x="5925312" y="2852928"/>
                </a:lnTo>
                <a:lnTo>
                  <a:pt x="5925312"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Content Placeholder 15">
            <a:extLst>
              <a:ext uri="{FF2B5EF4-FFF2-40B4-BE49-F238E27FC236}">
                <a16:creationId xmlns:a16="http://schemas.microsoft.com/office/drawing/2014/main" id="{B0D88C44-D2D7-2438-9936-A0766B814287}"/>
              </a:ext>
            </a:extLst>
          </p:cNvPr>
          <p:cNvSpPr>
            <a:spLocks noGrp="1"/>
          </p:cNvSpPr>
          <p:nvPr>
            <p:ph sz="half" idx="1"/>
          </p:nvPr>
        </p:nvSpPr>
        <p:spPr>
          <a:xfrm>
            <a:off x="1224280" y="1465546"/>
            <a:ext cx="5181600" cy="3971918"/>
          </a:xfrm>
        </p:spPr>
        <p:txBody>
          <a:bodyPr/>
          <a:lstStyle/>
          <a:p>
            <a:pPr marL="0" indent="0">
              <a:buNone/>
            </a:pPr>
            <a:r>
              <a:rPr lang="en-US" dirty="0"/>
              <a:t>Lack of prevention measures means that health systems and households must bear the costs of managing RSV cases and complications.</a:t>
            </a:r>
          </a:p>
          <a:p>
            <a:r>
              <a:rPr lang="en-US" dirty="0"/>
              <a:t>Economic burden is substantial in high-income countries, where most data has been generated. </a:t>
            </a:r>
          </a:p>
          <a:p>
            <a:r>
              <a:rPr lang="en-US" dirty="0"/>
              <a:t>Available data in low- and middle-income economies show substantial burden on health systems and households.</a:t>
            </a:r>
          </a:p>
          <a:p>
            <a:pPr marL="0" indent="0">
              <a:buNone/>
            </a:pPr>
            <a:r>
              <a:rPr lang="en-US" dirty="0"/>
              <a:t>More health economics data are needed to inform decision-making around RSV prevention.</a:t>
            </a:r>
          </a:p>
        </p:txBody>
      </p:sp>
      <p:sp>
        <p:nvSpPr>
          <p:cNvPr id="18" name="TextBox 17">
            <a:extLst>
              <a:ext uri="{FF2B5EF4-FFF2-40B4-BE49-F238E27FC236}">
                <a16:creationId xmlns:a16="http://schemas.microsoft.com/office/drawing/2014/main" id="{DEA34D64-141D-158C-2CB9-D20F79AC764F}"/>
              </a:ext>
            </a:extLst>
          </p:cNvPr>
          <p:cNvSpPr txBox="1"/>
          <p:nvPr/>
        </p:nvSpPr>
        <p:spPr>
          <a:xfrm>
            <a:off x="8481751" y="1606497"/>
            <a:ext cx="11664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32</a:t>
            </a:r>
            <a:r>
              <a:rPr kumimoji="0" lang="en-US" sz="3600" b="1" i="0" u="none" strike="noStrike" kern="1200" cap="none" spc="0" normalizeH="0" baseline="30000" noProof="0" dirty="0">
                <a:ln>
                  <a:noFill/>
                </a:ln>
                <a:solidFill>
                  <a:srgbClr val="D61E62"/>
                </a:solidFill>
                <a:effectLst/>
                <a:uLnTx/>
                <a:uFillTx/>
                <a:latin typeface="Corbel" panose="020B0503020204020204" pitchFamily="34" charset="0"/>
                <a:ea typeface="+mn-ea"/>
                <a:cs typeface="+mn-cs"/>
              </a:rPr>
              <a:t>%</a:t>
            </a:r>
            <a:r>
              <a:rPr kumimoji="0" lang="en-US"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a:t>
            </a:r>
            <a:endParaRPr kumimoji="0" lang="en-US"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AB956C74-CD59-ADB5-1C49-F8F8D2EFBD9B}"/>
              </a:ext>
            </a:extLst>
          </p:cNvPr>
          <p:cNvSpPr txBox="1"/>
          <p:nvPr/>
        </p:nvSpPr>
        <p:spPr>
          <a:xfrm>
            <a:off x="9974158" y="1712431"/>
            <a:ext cx="1919309"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OF TOTAL MONTHLY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HOUSEHOLD INCOME PER RSV EPISODE</a:t>
            </a:r>
            <a:endPar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21" name="TextBox 20">
            <a:extLst>
              <a:ext uri="{FF2B5EF4-FFF2-40B4-BE49-F238E27FC236}">
                <a16:creationId xmlns:a16="http://schemas.microsoft.com/office/drawing/2014/main" id="{188E9D89-3F18-98AA-5F0A-D7478D62C215}"/>
              </a:ext>
            </a:extLst>
          </p:cNvPr>
          <p:cNvSpPr txBox="1"/>
          <p:nvPr/>
        </p:nvSpPr>
        <p:spPr>
          <a:xfrm>
            <a:off x="8481751" y="2335484"/>
            <a:ext cx="11664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24</a:t>
            </a:r>
            <a:r>
              <a:rPr kumimoji="0" lang="en-US" sz="3600" b="1" i="0" u="none" strike="noStrike" kern="1200" cap="none" spc="0" normalizeH="0" baseline="30000" noProof="0" dirty="0">
                <a:ln>
                  <a:noFill/>
                </a:ln>
                <a:solidFill>
                  <a:srgbClr val="0092D4"/>
                </a:solidFill>
                <a:effectLst/>
                <a:uLnTx/>
                <a:uFillTx/>
                <a:latin typeface="Corbel" panose="020B0503020204020204" pitchFamily="34" charset="0"/>
                <a:ea typeface="+mn-ea"/>
                <a:cs typeface="+mn-cs"/>
              </a:rPr>
              <a:t>%</a:t>
            </a: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 </a:t>
            </a:r>
            <a:endParaRPr kumimoji="0" lang="en-US" sz="14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endParaRPr>
          </a:p>
        </p:txBody>
      </p:sp>
      <p:sp>
        <p:nvSpPr>
          <p:cNvPr id="22" name="TextBox 21">
            <a:extLst>
              <a:ext uri="{FF2B5EF4-FFF2-40B4-BE49-F238E27FC236}">
                <a16:creationId xmlns:a16="http://schemas.microsoft.com/office/drawing/2014/main" id="{4D5F56A8-0E1A-C9C4-1805-FF2973EAEB38}"/>
              </a:ext>
            </a:extLst>
          </p:cNvPr>
          <p:cNvSpPr txBox="1"/>
          <p:nvPr/>
        </p:nvSpPr>
        <p:spPr>
          <a:xfrm>
            <a:off x="9971721" y="2507507"/>
            <a:ext cx="2276159"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OF MONTHLY INCOME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FOR FAMILIES </a:t>
            </a:r>
            <a:r>
              <a:rPr lang="en-US" sz="1100" b="1" dirty="0">
                <a:solidFill>
                  <a:srgbClr val="FFFFFF"/>
                </a:solidFill>
                <a:latin typeface="Corbel" panose="020B0503020204020204" pitchFamily="34" charset="0"/>
              </a:rPr>
              <a:t>PER</a:t>
            </a:r>
            <a:b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RSV HOSPITALIZATION</a:t>
            </a:r>
            <a:endPar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23" name="TextBox 22">
            <a:extLst>
              <a:ext uri="{FF2B5EF4-FFF2-40B4-BE49-F238E27FC236}">
                <a16:creationId xmlns:a16="http://schemas.microsoft.com/office/drawing/2014/main" id="{10742289-ADBA-06FE-CB54-1CA571C0471D}"/>
              </a:ext>
            </a:extLst>
          </p:cNvPr>
          <p:cNvSpPr txBox="1"/>
          <p:nvPr/>
        </p:nvSpPr>
        <p:spPr>
          <a:xfrm>
            <a:off x="6482078" y="1124061"/>
            <a:ext cx="5405121" cy="430887"/>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92D050"/>
                </a:solidFill>
                <a:latin typeface="Corbel" panose="020B0503020204020204" pitchFamily="34" charset="0"/>
              </a:rPr>
              <a:t>Impacts on livelihoods</a:t>
            </a:r>
          </a:p>
        </p:txBody>
      </p:sp>
      <p:sp>
        <p:nvSpPr>
          <p:cNvPr id="24" name="TextBox 23">
            <a:extLst>
              <a:ext uri="{FF2B5EF4-FFF2-40B4-BE49-F238E27FC236}">
                <a16:creationId xmlns:a16="http://schemas.microsoft.com/office/drawing/2014/main" id="{97403487-5319-5A1D-8AAC-9618CCAED56D}"/>
              </a:ext>
            </a:extLst>
          </p:cNvPr>
          <p:cNvSpPr txBox="1"/>
          <p:nvPr/>
        </p:nvSpPr>
        <p:spPr>
          <a:xfrm>
            <a:off x="8518456" y="2946306"/>
            <a:ext cx="11664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92D4"/>
                </a:solidFill>
                <a:latin typeface="Corbel" panose="020B0503020204020204" pitchFamily="34" charset="0"/>
              </a:rPr>
              <a:t>32</a:t>
            </a:r>
            <a:r>
              <a:rPr lang="en-US" sz="3600" b="1" baseline="30000" dirty="0">
                <a:solidFill>
                  <a:srgbClr val="0092D4"/>
                </a:solidFill>
                <a:latin typeface="Corbel" panose="020B0503020204020204" pitchFamily="34" charset="0"/>
              </a:rPr>
              <a:t>%</a:t>
            </a:r>
            <a:r>
              <a:rPr kumimoji="0" lang="en-US" sz="1400" b="1"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 </a:t>
            </a:r>
            <a:endParaRPr kumimoji="0" lang="en-US" sz="140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endParaRPr>
          </a:p>
        </p:txBody>
      </p:sp>
      <p:sp>
        <p:nvSpPr>
          <p:cNvPr id="25" name="TextBox 24">
            <a:extLst>
              <a:ext uri="{FF2B5EF4-FFF2-40B4-BE49-F238E27FC236}">
                <a16:creationId xmlns:a16="http://schemas.microsoft.com/office/drawing/2014/main" id="{BE7938BB-36E9-01F4-AC5E-BE57B9AAD0ED}"/>
              </a:ext>
            </a:extLst>
          </p:cNvPr>
          <p:cNvSpPr txBox="1"/>
          <p:nvPr/>
        </p:nvSpPr>
        <p:spPr>
          <a:xfrm>
            <a:off x="9974158" y="3140343"/>
            <a:ext cx="2276159"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OF MONTHLY INCOME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POORER FAMILIES PER RSV</a:t>
            </a:r>
            <a:b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HOSPITALIZATION</a:t>
            </a:r>
          </a:p>
        </p:txBody>
      </p:sp>
      <p:sp>
        <p:nvSpPr>
          <p:cNvPr id="26" name="TextBox 25">
            <a:extLst>
              <a:ext uri="{FF2B5EF4-FFF2-40B4-BE49-F238E27FC236}">
                <a16:creationId xmlns:a16="http://schemas.microsoft.com/office/drawing/2014/main" id="{B14DF4A7-3271-5F56-90D9-BA0883C4906B}"/>
              </a:ext>
            </a:extLst>
          </p:cNvPr>
          <p:cNvSpPr txBox="1"/>
          <p:nvPr/>
        </p:nvSpPr>
        <p:spPr>
          <a:xfrm>
            <a:off x="6787148" y="2553154"/>
            <a:ext cx="1618403" cy="369332"/>
          </a:xfrm>
          <a:prstGeom prst="rect">
            <a:avLst/>
          </a:prstGeom>
          <a:noFill/>
        </p:spPr>
        <p:txBody>
          <a:bodyPr wrap="square" lIns="0" r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Bangladesh</a:t>
            </a:r>
            <a:r>
              <a:rPr kumimoji="0" lang="en-US" b="1" i="0" u="none" strike="noStrike" kern="1200" cap="none" spc="0" normalizeH="0" baseline="30000" noProof="0" dirty="0">
                <a:ln>
                  <a:noFill/>
                </a:ln>
                <a:solidFill>
                  <a:schemeClr val="bg1"/>
                </a:solidFill>
                <a:effectLst/>
                <a:uLnTx/>
                <a:uFillTx/>
                <a:latin typeface="Corbel" panose="020B0503020204020204" pitchFamily="34" charset="0"/>
                <a:ea typeface="+mn-ea"/>
                <a:cs typeface="+mn-cs"/>
              </a:rPr>
              <a:t>2</a:t>
            </a:r>
            <a:endParaRPr lang="en-US" b="1" baseline="30000" dirty="0">
              <a:solidFill>
                <a:schemeClr val="bg1"/>
              </a:solidFill>
              <a:latin typeface="Corbel" panose="020B0503020204020204" pitchFamily="34" charset="0"/>
            </a:endParaRPr>
          </a:p>
        </p:txBody>
      </p:sp>
      <p:sp>
        <p:nvSpPr>
          <p:cNvPr id="27" name="TextBox 26">
            <a:extLst>
              <a:ext uri="{FF2B5EF4-FFF2-40B4-BE49-F238E27FC236}">
                <a16:creationId xmlns:a16="http://schemas.microsoft.com/office/drawing/2014/main" id="{142CD5FE-12F0-B9BE-F30E-97FEFB4F36FB}"/>
              </a:ext>
            </a:extLst>
          </p:cNvPr>
          <p:cNvSpPr txBox="1"/>
          <p:nvPr/>
        </p:nvSpPr>
        <p:spPr>
          <a:xfrm>
            <a:off x="6848869" y="1834599"/>
            <a:ext cx="1166408" cy="369332"/>
          </a:xfrm>
          <a:prstGeom prst="rect">
            <a:avLst/>
          </a:prstGeom>
          <a:noFill/>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Malawi</a:t>
            </a:r>
            <a:r>
              <a:rPr kumimoji="0" lang="en-US" b="1" i="0" u="none" strike="noStrike" kern="1200" cap="none" spc="0" normalizeH="0" baseline="30000" noProof="0" dirty="0">
                <a:ln>
                  <a:noFill/>
                </a:ln>
                <a:solidFill>
                  <a:schemeClr val="bg1"/>
                </a:solidFill>
                <a:effectLst/>
                <a:uLnTx/>
                <a:uFillTx/>
                <a:latin typeface="Corbel" panose="020B0503020204020204" pitchFamily="34" charset="0"/>
                <a:ea typeface="+mn-ea"/>
                <a:cs typeface="+mn-cs"/>
              </a:rPr>
              <a:t>1</a:t>
            </a:r>
            <a:endParaRPr lang="en-US" b="1" baseline="30000" dirty="0">
              <a:solidFill>
                <a:schemeClr val="bg1"/>
              </a:solidFill>
              <a:latin typeface="Corbel" panose="020B0503020204020204" pitchFamily="34" charset="0"/>
            </a:endParaRPr>
          </a:p>
        </p:txBody>
      </p:sp>
      <p:sp>
        <p:nvSpPr>
          <p:cNvPr id="43" name="TextBox 42">
            <a:extLst>
              <a:ext uri="{FF2B5EF4-FFF2-40B4-BE49-F238E27FC236}">
                <a16:creationId xmlns:a16="http://schemas.microsoft.com/office/drawing/2014/main" id="{7674BB54-BA39-94E4-532B-6CBFB52A6148}"/>
              </a:ext>
            </a:extLst>
          </p:cNvPr>
          <p:cNvSpPr txBox="1"/>
          <p:nvPr/>
        </p:nvSpPr>
        <p:spPr>
          <a:xfrm>
            <a:off x="8405551" y="4758665"/>
            <a:ext cx="14216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3">
                    <a:lumMod val="60000"/>
                    <a:lumOff val="40000"/>
                  </a:schemeClr>
                </a:solidFill>
                <a:latin typeface="Corbel" panose="020B0503020204020204" pitchFamily="34" charset="0"/>
              </a:rPr>
              <a:t>5-10</a:t>
            </a:r>
            <a:r>
              <a:rPr lang="en-US" sz="3600" b="1" baseline="30000" dirty="0">
                <a:solidFill>
                  <a:schemeClr val="accent3">
                    <a:lumMod val="60000"/>
                    <a:lumOff val="40000"/>
                  </a:schemeClr>
                </a:solidFill>
                <a:latin typeface="Corbel" panose="020B0503020204020204" pitchFamily="34" charset="0"/>
              </a:rPr>
              <a:t>%</a:t>
            </a:r>
            <a:r>
              <a:rPr kumimoji="0" lang="en-US" sz="1400" b="1" i="0" u="none" strike="noStrike" kern="1200" cap="none" spc="0" normalizeH="0" baseline="30000" noProof="0" dirty="0">
                <a:ln>
                  <a:noFill/>
                </a:ln>
                <a:solidFill>
                  <a:schemeClr val="accent3">
                    <a:lumMod val="60000"/>
                    <a:lumOff val="40000"/>
                  </a:schemeClr>
                </a:solidFill>
                <a:effectLst/>
                <a:uLnTx/>
                <a:uFillTx/>
                <a:latin typeface="Corbel" panose="020B0503020204020204" pitchFamily="34" charset="0"/>
                <a:ea typeface="+mn-ea"/>
                <a:cs typeface="+mn-cs"/>
              </a:rPr>
              <a:t> </a:t>
            </a:r>
            <a:endParaRPr kumimoji="0" lang="en-US" sz="1400" b="0" i="0" u="none" strike="noStrike" kern="1200" cap="none" spc="0" normalizeH="0" baseline="30000" noProof="0" dirty="0">
              <a:ln>
                <a:noFill/>
              </a:ln>
              <a:solidFill>
                <a:schemeClr val="accent3">
                  <a:lumMod val="60000"/>
                  <a:lumOff val="40000"/>
                </a:schemeClr>
              </a:solidFill>
              <a:effectLst/>
              <a:uLnTx/>
              <a:uFillTx/>
              <a:latin typeface="Corbel" panose="020B0503020204020204" pitchFamily="34" charset="0"/>
              <a:ea typeface="+mn-ea"/>
              <a:cs typeface="+mn-cs"/>
            </a:endParaRPr>
          </a:p>
        </p:txBody>
      </p:sp>
      <p:sp>
        <p:nvSpPr>
          <p:cNvPr id="44" name="TextBox 43">
            <a:extLst>
              <a:ext uri="{FF2B5EF4-FFF2-40B4-BE49-F238E27FC236}">
                <a16:creationId xmlns:a16="http://schemas.microsoft.com/office/drawing/2014/main" id="{1DFBDDFC-0B19-480A-D9FC-81D63E9C1B23}"/>
              </a:ext>
            </a:extLst>
          </p:cNvPr>
          <p:cNvSpPr txBox="1"/>
          <p:nvPr/>
        </p:nvSpPr>
        <p:spPr>
          <a:xfrm>
            <a:off x="9962036" y="4899804"/>
            <a:ext cx="1777844"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OF HOSPITAL ADMISSIONS OF CHILDREN &lt; 5 YEARS OLD DUE TO RSV</a:t>
            </a:r>
            <a:endPar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45" name="TextBox 44">
            <a:extLst>
              <a:ext uri="{FF2B5EF4-FFF2-40B4-BE49-F238E27FC236}">
                <a16:creationId xmlns:a16="http://schemas.microsoft.com/office/drawing/2014/main" id="{94F95FE1-29C9-6501-A63B-D1666115EF69}"/>
              </a:ext>
            </a:extLst>
          </p:cNvPr>
          <p:cNvSpPr txBox="1"/>
          <p:nvPr/>
        </p:nvSpPr>
        <p:spPr>
          <a:xfrm>
            <a:off x="6482078" y="3724063"/>
            <a:ext cx="5405121" cy="430887"/>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92D050"/>
                </a:solidFill>
                <a:effectLst/>
                <a:uLnTx/>
                <a:uFillTx/>
                <a:latin typeface="Corbel" panose="020B0503020204020204" pitchFamily="34" charset="0"/>
                <a:ea typeface="+mn-ea"/>
                <a:cs typeface="+mn-cs"/>
              </a:rPr>
              <a:t>Impacts on health system</a:t>
            </a:r>
            <a:endParaRPr kumimoji="0" lang="en-US" sz="2200" b="0" i="0" u="none" strike="noStrike" kern="1200" cap="none" spc="0" normalizeH="0" baseline="30000" noProof="0" dirty="0">
              <a:ln>
                <a:noFill/>
              </a:ln>
              <a:solidFill>
                <a:srgbClr val="92D050"/>
              </a:solidFill>
              <a:effectLst/>
              <a:uLnTx/>
              <a:uFillTx/>
              <a:latin typeface="Corbel" panose="020B0503020204020204" pitchFamily="34" charset="0"/>
              <a:ea typeface="+mn-ea"/>
              <a:cs typeface="+mn-cs"/>
            </a:endParaRPr>
          </a:p>
        </p:txBody>
      </p:sp>
      <p:sp>
        <p:nvSpPr>
          <p:cNvPr id="46" name="TextBox 45">
            <a:extLst>
              <a:ext uri="{FF2B5EF4-FFF2-40B4-BE49-F238E27FC236}">
                <a16:creationId xmlns:a16="http://schemas.microsoft.com/office/drawing/2014/main" id="{DA954D11-C571-630E-1BFA-1E9592452FD9}"/>
              </a:ext>
            </a:extLst>
          </p:cNvPr>
          <p:cNvSpPr txBox="1"/>
          <p:nvPr/>
        </p:nvSpPr>
        <p:spPr>
          <a:xfrm>
            <a:off x="8209515" y="4133583"/>
            <a:ext cx="1991311"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$10M </a:t>
            </a:r>
            <a:r>
              <a:rPr kumimoji="0" lang="en-US" sz="16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USD</a:t>
            </a:r>
            <a:r>
              <a:rPr kumimoji="0" lang="en-US" sz="36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	</a:t>
            </a:r>
            <a:r>
              <a:rPr kumimoji="0" lang="en-US" sz="14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 </a:t>
            </a:r>
            <a:endParaRPr kumimoji="0" lang="en-US" sz="14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endParaRPr>
          </a:p>
        </p:txBody>
      </p:sp>
      <p:sp>
        <p:nvSpPr>
          <p:cNvPr id="47" name="TextBox 46">
            <a:extLst>
              <a:ext uri="{FF2B5EF4-FFF2-40B4-BE49-F238E27FC236}">
                <a16:creationId xmlns:a16="http://schemas.microsoft.com/office/drawing/2014/main" id="{E58342AF-3D27-297D-352C-C9654BF1F028}"/>
              </a:ext>
            </a:extLst>
          </p:cNvPr>
          <p:cNvSpPr txBox="1"/>
          <p:nvPr/>
        </p:nvSpPr>
        <p:spPr>
          <a:xfrm>
            <a:off x="9983915" y="4253097"/>
            <a:ext cx="1664946" cy="600164"/>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MEDIAN </a:t>
            </a:r>
            <a:r>
              <a:rPr lang="en-US" sz="1100" b="1" dirty="0">
                <a:solidFill>
                  <a:srgbClr val="FFFFFF"/>
                </a:solidFill>
                <a:latin typeface="Corbel" panose="020B0503020204020204" pitchFamily="34" charset="0"/>
              </a:rPr>
              <a:t>ANNUAL </a:t>
            </a:r>
            <a:r>
              <a:rPr kumimoji="0" lang="en-US"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DIRECT COST OF RSV HOSPITALIZATION</a:t>
            </a:r>
          </a:p>
        </p:txBody>
      </p:sp>
      <p:sp>
        <p:nvSpPr>
          <p:cNvPr id="48" name="TextBox 47">
            <a:extLst>
              <a:ext uri="{FF2B5EF4-FFF2-40B4-BE49-F238E27FC236}">
                <a16:creationId xmlns:a16="http://schemas.microsoft.com/office/drawing/2014/main" id="{0CFB322E-B10B-78C3-3307-EA526B032284}"/>
              </a:ext>
            </a:extLst>
          </p:cNvPr>
          <p:cNvSpPr txBox="1"/>
          <p:nvPr/>
        </p:nvSpPr>
        <p:spPr>
          <a:xfrm>
            <a:off x="6543784" y="4791858"/>
            <a:ext cx="1462006" cy="923330"/>
          </a:xfrm>
          <a:prstGeom prst="rect">
            <a:avLst/>
          </a:prstGeom>
          <a:noFill/>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orbel" panose="020B0503020204020204" pitchFamily="34" charset="0"/>
              </a:rPr>
              <a:t>Gambia, Mali, Kenya, South Africa</a:t>
            </a:r>
            <a:r>
              <a:rPr kumimoji="0" lang="en-US" sz="1800" b="1" i="0" u="none" strike="noStrike" kern="1200" cap="none" spc="0" normalizeH="0" baseline="30000" noProof="0" dirty="0">
                <a:ln>
                  <a:noFill/>
                </a:ln>
                <a:solidFill>
                  <a:srgbClr val="FFFFFF"/>
                </a:solidFill>
                <a:effectLst/>
                <a:uLnTx/>
                <a:uFillTx/>
                <a:latin typeface="Corbel" panose="020B0503020204020204" pitchFamily="34" charset="0"/>
                <a:ea typeface="+mn-ea"/>
                <a:cs typeface="+mn-cs"/>
              </a:rPr>
              <a:t>3</a:t>
            </a:r>
            <a:endParaRPr lang="en-US" b="1" dirty="0">
              <a:solidFill>
                <a:schemeClr val="bg1"/>
              </a:solidFill>
              <a:latin typeface="Corbel" panose="020B0503020204020204" pitchFamily="34" charset="0"/>
            </a:endParaRPr>
          </a:p>
        </p:txBody>
      </p:sp>
      <p:sp>
        <p:nvSpPr>
          <p:cNvPr id="49" name="TextBox 48">
            <a:extLst>
              <a:ext uri="{FF2B5EF4-FFF2-40B4-BE49-F238E27FC236}">
                <a16:creationId xmlns:a16="http://schemas.microsoft.com/office/drawing/2014/main" id="{56060626-03BC-E5FA-A0EC-A5C4FB0D5CA7}"/>
              </a:ext>
            </a:extLst>
          </p:cNvPr>
          <p:cNvSpPr txBox="1"/>
          <p:nvPr/>
        </p:nvSpPr>
        <p:spPr>
          <a:xfrm>
            <a:off x="6779211" y="4331841"/>
            <a:ext cx="1236066" cy="369332"/>
          </a:xfrm>
          <a:prstGeom prst="rect">
            <a:avLst/>
          </a:prstGeom>
          <a:noFill/>
        </p:spPr>
        <p:txBody>
          <a:bodyPr wrap="square" lIns="0" rIns="0">
            <a:spAutoFit/>
          </a:bodyPr>
          <a:lstStyle/>
          <a:p>
            <a:r>
              <a:rPr kumimoji="0" lang="en-US"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Bangladesh</a:t>
            </a:r>
            <a:r>
              <a:rPr kumimoji="0" lang="en-US" b="1" i="0" u="none" strike="noStrike" kern="1200" cap="none" spc="0" normalizeH="0" baseline="30000" noProof="0" dirty="0">
                <a:ln>
                  <a:noFill/>
                </a:ln>
                <a:solidFill>
                  <a:schemeClr val="bg1"/>
                </a:solidFill>
                <a:effectLst/>
                <a:uLnTx/>
                <a:uFillTx/>
                <a:latin typeface="Corbel" panose="020B0503020204020204" pitchFamily="34" charset="0"/>
                <a:ea typeface="+mn-ea"/>
                <a:cs typeface="+mn-cs"/>
              </a:rPr>
              <a:t>2</a:t>
            </a:r>
            <a:endParaRPr lang="en-US" b="1" baseline="30000" dirty="0">
              <a:solidFill>
                <a:schemeClr val="bg1"/>
              </a:solidFill>
              <a:latin typeface="Corbel" panose="020B0503020204020204" pitchFamily="34" charset="0"/>
            </a:endParaRPr>
          </a:p>
        </p:txBody>
      </p:sp>
      <p:sp>
        <p:nvSpPr>
          <p:cNvPr id="2" name="Footer Placeholder 57">
            <a:extLst>
              <a:ext uri="{FF2B5EF4-FFF2-40B4-BE49-F238E27FC236}">
                <a16:creationId xmlns:a16="http://schemas.microsoft.com/office/drawing/2014/main" id="{729B1F2A-2FCA-80F0-3E85-4D34F1616FA6}"/>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extLst>
      <p:ext uri="{BB962C8B-B14F-4D97-AF65-F5344CB8AC3E}">
        <p14:creationId xmlns:p14="http://schemas.microsoft.com/office/powerpoint/2010/main" val="157256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n-US" dirty="0"/>
              <a:t>New prevention products</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106226" cy="1500187"/>
          </a:xfrm>
        </p:spPr>
        <p:txBody>
          <a:bodyPr/>
          <a:lstStyle/>
          <a:p>
            <a:r>
              <a:rPr lang="en-US" dirty="0"/>
              <a:t>maternal vaccines and long-acting </a:t>
            </a:r>
            <a:r>
              <a:rPr lang="en-US" dirty="0" err="1"/>
              <a:t>mAbs</a:t>
            </a:r>
            <a:r>
              <a:rPr lang="en-US" dirty="0"/>
              <a:t> to protect the youngest children</a:t>
            </a:r>
          </a:p>
        </p:txBody>
      </p:sp>
    </p:spTree>
    <p:extLst>
      <p:ext uri="{BB962C8B-B14F-4D97-AF65-F5344CB8AC3E}">
        <p14:creationId xmlns:p14="http://schemas.microsoft.com/office/powerpoint/2010/main" val="425770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AI-generated content may be incorrect.">
            <a:extLst>
              <a:ext uri="{FF2B5EF4-FFF2-40B4-BE49-F238E27FC236}">
                <a16:creationId xmlns:a16="http://schemas.microsoft.com/office/drawing/2014/main" id="{0019589D-BA68-E64F-AF95-EBD025E860B2}"/>
              </a:ext>
            </a:extLst>
          </p:cNvPr>
          <p:cNvPicPr/>
          <p:nvPr/>
        </p:nvPicPr>
        <p:blipFill>
          <a:blip r:embed="rId3"/>
          <a:srcRect b="4269"/>
          <a:stretch>
            <a:fillRect/>
          </a:stretch>
        </p:blipFill>
        <p:spPr>
          <a:xfrm>
            <a:off x="6159021" y="519935"/>
            <a:ext cx="5800486" cy="4305506"/>
          </a:xfrm>
          <a:prstGeom prst="rect">
            <a:avLst/>
          </a:prstGeom>
        </p:spPr>
      </p:pic>
      <p:sp>
        <p:nvSpPr>
          <p:cNvPr id="33" name="object 252">
            <a:extLst>
              <a:ext uri="{FF2B5EF4-FFF2-40B4-BE49-F238E27FC236}">
                <a16:creationId xmlns:a16="http://schemas.microsoft.com/office/drawing/2014/main" id="{718A8C99-A7B4-C2C9-68ED-B89DDB050260}"/>
              </a:ext>
            </a:extLst>
          </p:cNvPr>
          <p:cNvSpPr/>
          <p:nvPr/>
        </p:nvSpPr>
        <p:spPr>
          <a:xfrm flipV="1">
            <a:off x="15763338" y="3016935"/>
            <a:ext cx="360445" cy="1054625"/>
          </a:xfrm>
          <a:custGeom>
            <a:avLst/>
            <a:gdLst/>
            <a:ahLst/>
            <a:cxnLst/>
            <a:rect l="l" t="t" r="r" b="b"/>
            <a:pathLst>
              <a:path w="1485900" h="767714">
                <a:moveTo>
                  <a:pt x="12700" y="761098"/>
                </a:moveTo>
                <a:lnTo>
                  <a:pt x="10833" y="756615"/>
                </a:lnTo>
                <a:lnTo>
                  <a:pt x="6350" y="754748"/>
                </a:lnTo>
                <a:lnTo>
                  <a:pt x="1854" y="756615"/>
                </a:lnTo>
                <a:lnTo>
                  <a:pt x="0" y="761098"/>
                </a:lnTo>
                <a:lnTo>
                  <a:pt x="1854" y="765594"/>
                </a:lnTo>
                <a:lnTo>
                  <a:pt x="6350" y="767448"/>
                </a:lnTo>
                <a:lnTo>
                  <a:pt x="10833" y="765594"/>
                </a:lnTo>
                <a:lnTo>
                  <a:pt x="12700" y="761098"/>
                </a:lnTo>
                <a:close/>
              </a:path>
              <a:path w="1485900" h="767714">
                <a:moveTo>
                  <a:pt x="1485900" y="6350"/>
                </a:moveTo>
                <a:lnTo>
                  <a:pt x="1484033" y="1866"/>
                </a:lnTo>
                <a:lnTo>
                  <a:pt x="1479550" y="0"/>
                </a:lnTo>
                <a:lnTo>
                  <a:pt x="1475054" y="1866"/>
                </a:lnTo>
                <a:lnTo>
                  <a:pt x="1473200" y="6350"/>
                </a:lnTo>
                <a:lnTo>
                  <a:pt x="1475054" y="10845"/>
                </a:lnTo>
                <a:lnTo>
                  <a:pt x="1479550" y="12700"/>
                </a:lnTo>
                <a:lnTo>
                  <a:pt x="1484033" y="10845"/>
                </a:lnTo>
                <a:lnTo>
                  <a:pt x="1485900"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5" name="object 254">
            <a:extLst>
              <a:ext uri="{FF2B5EF4-FFF2-40B4-BE49-F238E27FC236}">
                <a16:creationId xmlns:a16="http://schemas.microsoft.com/office/drawing/2014/main" id="{20196D68-2153-537A-E192-317682FAAD17}"/>
              </a:ext>
            </a:extLst>
          </p:cNvPr>
          <p:cNvSpPr/>
          <p:nvPr/>
        </p:nvSpPr>
        <p:spPr>
          <a:xfrm>
            <a:off x="17266769" y="2445289"/>
            <a:ext cx="1640966" cy="302330"/>
          </a:xfrm>
          <a:custGeom>
            <a:avLst/>
            <a:gdLst/>
            <a:ahLst/>
            <a:cxnLst/>
            <a:rect l="l" t="t" r="r" b="b"/>
            <a:pathLst>
              <a:path w="2105025" h="318135">
                <a:moveTo>
                  <a:pt x="12700" y="311607"/>
                </a:moveTo>
                <a:lnTo>
                  <a:pt x="10833" y="307124"/>
                </a:lnTo>
                <a:lnTo>
                  <a:pt x="6350" y="305257"/>
                </a:lnTo>
                <a:lnTo>
                  <a:pt x="1854" y="307124"/>
                </a:lnTo>
                <a:lnTo>
                  <a:pt x="0" y="311607"/>
                </a:lnTo>
                <a:lnTo>
                  <a:pt x="1854" y="316103"/>
                </a:lnTo>
                <a:lnTo>
                  <a:pt x="6350" y="317957"/>
                </a:lnTo>
                <a:lnTo>
                  <a:pt x="10833" y="316103"/>
                </a:lnTo>
                <a:lnTo>
                  <a:pt x="12700" y="311607"/>
                </a:lnTo>
                <a:close/>
              </a:path>
              <a:path w="2105025" h="318135">
                <a:moveTo>
                  <a:pt x="2104948" y="6350"/>
                </a:moveTo>
                <a:lnTo>
                  <a:pt x="2103081" y="1866"/>
                </a:lnTo>
                <a:lnTo>
                  <a:pt x="2098598" y="0"/>
                </a:lnTo>
                <a:lnTo>
                  <a:pt x="2094103" y="1866"/>
                </a:lnTo>
                <a:lnTo>
                  <a:pt x="2092248" y="6350"/>
                </a:lnTo>
                <a:lnTo>
                  <a:pt x="2094103" y="10845"/>
                </a:lnTo>
                <a:lnTo>
                  <a:pt x="2098598" y="12700"/>
                </a:lnTo>
                <a:lnTo>
                  <a:pt x="2103081" y="10845"/>
                </a:lnTo>
                <a:lnTo>
                  <a:pt x="2104948"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 name="object 2"/>
          <p:cNvSpPr txBox="1">
            <a:spLocks noGrp="1"/>
          </p:cNvSpPr>
          <p:nvPr>
            <p:ph type="title"/>
          </p:nvPr>
        </p:nvSpPr>
        <p:spPr>
          <a:xfrm>
            <a:off x="1051489" y="13197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314FA1"/>
                </a:solidFill>
              </a:rPr>
              <a:t>New</a:t>
            </a:r>
            <a:r>
              <a:rPr spc="-25" dirty="0">
                <a:solidFill>
                  <a:srgbClr val="314FA1"/>
                </a:solidFill>
              </a:rPr>
              <a:t> </a:t>
            </a:r>
            <a:r>
              <a:rPr dirty="0">
                <a:solidFill>
                  <a:srgbClr val="314FA1"/>
                </a:solidFill>
              </a:rPr>
              <a:t>hope</a:t>
            </a:r>
            <a:r>
              <a:rPr spc="-21" dirty="0">
                <a:solidFill>
                  <a:srgbClr val="314FA1"/>
                </a:solidFill>
              </a:rPr>
              <a:t> </a:t>
            </a:r>
            <a:r>
              <a:rPr dirty="0">
                <a:solidFill>
                  <a:srgbClr val="314FA1"/>
                </a:solidFill>
              </a:rPr>
              <a:t>of</a:t>
            </a:r>
            <a:r>
              <a:rPr spc="-21" dirty="0">
                <a:solidFill>
                  <a:srgbClr val="314FA1"/>
                </a:solidFill>
              </a:rPr>
              <a:t> </a:t>
            </a:r>
            <a:r>
              <a:rPr dirty="0">
                <a:solidFill>
                  <a:srgbClr val="314FA1"/>
                </a:solidFill>
              </a:rPr>
              <a:t>preventing</a:t>
            </a:r>
            <a:r>
              <a:rPr spc="-25" dirty="0">
                <a:solidFill>
                  <a:srgbClr val="314FA1"/>
                </a:solidFill>
              </a:rPr>
              <a:t> </a:t>
            </a:r>
            <a:r>
              <a:rPr dirty="0">
                <a:solidFill>
                  <a:srgbClr val="314FA1"/>
                </a:solidFill>
              </a:rPr>
              <a:t>RSV</a:t>
            </a:r>
            <a:r>
              <a:rPr spc="-21" dirty="0">
                <a:solidFill>
                  <a:srgbClr val="314FA1"/>
                </a:solidFill>
              </a:rPr>
              <a:t> </a:t>
            </a:r>
            <a:r>
              <a:rPr dirty="0">
                <a:solidFill>
                  <a:srgbClr val="314FA1"/>
                </a:solidFill>
              </a:rPr>
              <a:t>in</a:t>
            </a:r>
            <a:r>
              <a:rPr spc="-21" dirty="0">
                <a:solidFill>
                  <a:srgbClr val="314FA1"/>
                </a:solidFill>
              </a:rPr>
              <a:t> </a:t>
            </a:r>
            <a:r>
              <a:rPr lang="en-US" dirty="0">
                <a:solidFill>
                  <a:srgbClr val="314FA1"/>
                </a:solidFill>
              </a:rPr>
              <a:t>infants—a product development renaissance</a:t>
            </a:r>
            <a:endParaRPr spc="-8" dirty="0">
              <a:solidFill>
                <a:srgbClr val="314FA1"/>
              </a:solidFill>
            </a:endParaRPr>
          </a:p>
        </p:txBody>
      </p:sp>
      <p:cxnSp>
        <p:nvCxnSpPr>
          <p:cNvPr id="6" name="Straight Connector 5">
            <a:extLst>
              <a:ext uri="{FF2B5EF4-FFF2-40B4-BE49-F238E27FC236}">
                <a16:creationId xmlns:a16="http://schemas.microsoft.com/office/drawing/2014/main" id="{545B70EC-7F81-5286-F8A3-BC1475F63A42}"/>
              </a:ext>
            </a:extLst>
          </p:cNvPr>
          <p:cNvCxnSpPr/>
          <p:nvPr/>
        </p:nvCxnSpPr>
        <p:spPr>
          <a:xfrm>
            <a:off x="1895192" y="1169201"/>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6E9E70A-8E0E-C096-72F5-DB4580318BC5}"/>
              </a:ext>
            </a:extLst>
          </p:cNvPr>
          <p:cNvCxnSpPr/>
          <p:nvPr/>
        </p:nvCxnSpPr>
        <p:spPr>
          <a:xfrm>
            <a:off x="1895192" y="2262545"/>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BD075B-8C91-FCD3-C551-99BA9470486C}"/>
              </a:ext>
            </a:extLst>
          </p:cNvPr>
          <p:cNvCxnSpPr/>
          <p:nvPr/>
        </p:nvCxnSpPr>
        <p:spPr>
          <a:xfrm>
            <a:off x="1895192" y="3137966"/>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F748D8-4366-B13B-A52D-E0349299D9DC}"/>
              </a:ext>
            </a:extLst>
          </p:cNvPr>
          <p:cNvSpPr txBox="1"/>
          <p:nvPr/>
        </p:nvSpPr>
        <p:spPr>
          <a:xfrm>
            <a:off x="968686" y="956374"/>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rPr>
              <a:t>1960s</a:t>
            </a:r>
          </a:p>
        </p:txBody>
      </p:sp>
      <p:sp>
        <p:nvSpPr>
          <p:cNvPr id="10" name="TextBox 9">
            <a:extLst>
              <a:ext uri="{FF2B5EF4-FFF2-40B4-BE49-F238E27FC236}">
                <a16:creationId xmlns:a16="http://schemas.microsoft.com/office/drawing/2014/main" id="{F4BB7AF5-9DE4-61E8-F0FF-A2720E964C80}"/>
              </a:ext>
            </a:extLst>
          </p:cNvPr>
          <p:cNvSpPr txBox="1"/>
          <p:nvPr/>
        </p:nvSpPr>
        <p:spPr>
          <a:xfrm>
            <a:off x="930586" y="2027079"/>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1998</a:t>
            </a:r>
          </a:p>
        </p:txBody>
      </p:sp>
      <p:sp>
        <p:nvSpPr>
          <p:cNvPr id="11" name="TextBox 10">
            <a:extLst>
              <a:ext uri="{FF2B5EF4-FFF2-40B4-BE49-F238E27FC236}">
                <a16:creationId xmlns:a16="http://schemas.microsoft.com/office/drawing/2014/main" id="{2AE8FF62-C8C7-E81D-E3E0-0F0F3B529A8E}"/>
              </a:ext>
            </a:extLst>
          </p:cNvPr>
          <p:cNvSpPr txBox="1"/>
          <p:nvPr/>
        </p:nvSpPr>
        <p:spPr>
          <a:xfrm>
            <a:off x="2331488" y="1011057"/>
            <a:ext cx="29895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RSV vaccine development stalls </a:t>
            </a:r>
          </a:p>
        </p:txBody>
      </p:sp>
      <p:sp>
        <p:nvSpPr>
          <p:cNvPr id="12" name="TextBox 11">
            <a:extLst>
              <a:ext uri="{FF2B5EF4-FFF2-40B4-BE49-F238E27FC236}">
                <a16:creationId xmlns:a16="http://schemas.microsoft.com/office/drawing/2014/main" id="{186361DD-AA29-38CF-D289-00EC07F0AEF6}"/>
              </a:ext>
            </a:extLst>
          </p:cNvPr>
          <p:cNvSpPr txBox="1"/>
          <p:nvPr/>
        </p:nvSpPr>
        <p:spPr>
          <a:xfrm>
            <a:off x="2376751" y="2129625"/>
            <a:ext cx="30453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Short-acting </a:t>
            </a:r>
            <a:r>
              <a:rPr kumimoji="0" lang="en-US" sz="1400" b="1" i="0" u="none" strike="noStrike" kern="1200" cap="none" spc="0" normalizeH="0" baseline="0" noProof="0" dirty="0" err="1">
                <a:ln>
                  <a:noFill/>
                </a:ln>
                <a:solidFill>
                  <a:srgbClr val="0092D4"/>
                </a:solidFill>
                <a:effectLst/>
                <a:uLnTx/>
                <a:uFillTx/>
                <a:latin typeface="Corbel" panose="020B0503020204020204" pitchFamily="34" charset="0"/>
                <a:ea typeface="+mn-ea"/>
                <a:cs typeface="+mn-cs"/>
              </a:rPr>
              <a:t>mAb</a:t>
            </a: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 licensed </a:t>
            </a: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Palivizumab </a:t>
            </a:r>
          </a:p>
        </p:txBody>
      </p:sp>
      <p:sp>
        <p:nvSpPr>
          <p:cNvPr id="13" name="TextBox 12">
            <a:extLst>
              <a:ext uri="{FF2B5EF4-FFF2-40B4-BE49-F238E27FC236}">
                <a16:creationId xmlns:a16="http://schemas.microsoft.com/office/drawing/2014/main" id="{61CE8CEB-8E94-1FDD-3E7C-24C8FE8DCF20}"/>
              </a:ext>
            </a:extLst>
          </p:cNvPr>
          <p:cNvSpPr txBox="1"/>
          <p:nvPr/>
        </p:nvSpPr>
        <p:spPr>
          <a:xfrm>
            <a:off x="948366" y="2889800"/>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2013</a:t>
            </a:r>
          </a:p>
        </p:txBody>
      </p:sp>
      <p:sp>
        <p:nvSpPr>
          <p:cNvPr id="14" name="TextBox 13">
            <a:extLst>
              <a:ext uri="{FF2B5EF4-FFF2-40B4-BE49-F238E27FC236}">
                <a16:creationId xmlns:a16="http://schemas.microsoft.com/office/drawing/2014/main" id="{E1D9015C-1C41-6E09-6683-985A51644D62}"/>
              </a:ext>
            </a:extLst>
          </p:cNvPr>
          <p:cNvSpPr txBox="1"/>
          <p:nvPr/>
        </p:nvSpPr>
        <p:spPr>
          <a:xfrm>
            <a:off x="2387713" y="3014455"/>
            <a:ext cx="42889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Key technology—RSV pre-fusion (F) protein</a:t>
            </a:r>
          </a:p>
        </p:txBody>
      </p:sp>
      <p:cxnSp>
        <p:nvCxnSpPr>
          <p:cNvPr id="18" name="Straight Connector 17">
            <a:extLst>
              <a:ext uri="{FF2B5EF4-FFF2-40B4-BE49-F238E27FC236}">
                <a16:creationId xmlns:a16="http://schemas.microsoft.com/office/drawing/2014/main" id="{A99C6426-ABCA-1755-1085-02877007AE68}"/>
              </a:ext>
            </a:extLst>
          </p:cNvPr>
          <p:cNvCxnSpPr/>
          <p:nvPr/>
        </p:nvCxnSpPr>
        <p:spPr>
          <a:xfrm>
            <a:off x="1895192" y="4356849"/>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0E6448D-08D9-9D1C-B4AF-FB481A72F799}"/>
              </a:ext>
            </a:extLst>
          </p:cNvPr>
          <p:cNvSpPr txBox="1"/>
          <p:nvPr/>
        </p:nvSpPr>
        <p:spPr>
          <a:xfrm>
            <a:off x="930586" y="4121383"/>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2022</a:t>
            </a:r>
          </a:p>
        </p:txBody>
      </p:sp>
      <p:cxnSp>
        <p:nvCxnSpPr>
          <p:cNvPr id="48" name="Straight Connector 47">
            <a:extLst>
              <a:ext uri="{FF2B5EF4-FFF2-40B4-BE49-F238E27FC236}">
                <a16:creationId xmlns:a16="http://schemas.microsoft.com/office/drawing/2014/main" id="{07EDB8BA-58CE-AE5E-54DA-0E8E61B88BA3}"/>
              </a:ext>
            </a:extLst>
          </p:cNvPr>
          <p:cNvCxnSpPr/>
          <p:nvPr/>
        </p:nvCxnSpPr>
        <p:spPr>
          <a:xfrm>
            <a:off x="1882492" y="769977"/>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73714E8-D689-D58F-8BA6-72EF671327FC}"/>
              </a:ext>
            </a:extLst>
          </p:cNvPr>
          <p:cNvSpPr txBox="1"/>
          <p:nvPr/>
        </p:nvSpPr>
        <p:spPr>
          <a:xfrm>
            <a:off x="955986" y="547211"/>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1956</a:t>
            </a:r>
          </a:p>
        </p:txBody>
      </p:sp>
      <p:sp>
        <p:nvSpPr>
          <p:cNvPr id="50" name="TextBox 49">
            <a:extLst>
              <a:ext uri="{FF2B5EF4-FFF2-40B4-BE49-F238E27FC236}">
                <a16:creationId xmlns:a16="http://schemas.microsoft.com/office/drawing/2014/main" id="{BD00ACCE-D077-A2BB-9176-132AADB45184}"/>
              </a:ext>
            </a:extLst>
          </p:cNvPr>
          <p:cNvSpPr txBox="1"/>
          <p:nvPr/>
        </p:nvSpPr>
        <p:spPr>
          <a:xfrm>
            <a:off x="2347257" y="626556"/>
            <a:ext cx="22410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RSV discovered</a:t>
            </a:r>
          </a:p>
        </p:txBody>
      </p:sp>
      <p:sp>
        <p:nvSpPr>
          <p:cNvPr id="15" name="TextBox 14">
            <a:extLst>
              <a:ext uri="{FF2B5EF4-FFF2-40B4-BE49-F238E27FC236}">
                <a16:creationId xmlns:a16="http://schemas.microsoft.com/office/drawing/2014/main" id="{85851CE5-B52E-3372-8BAF-DAEF5525E1FA}"/>
              </a:ext>
            </a:extLst>
          </p:cNvPr>
          <p:cNvSpPr txBox="1"/>
          <p:nvPr/>
        </p:nvSpPr>
        <p:spPr>
          <a:xfrm>
            <a:off x="2370588" y="3298296"/>
            <a:ext cx="3984790" cy="93871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Pre-fusion conformation of the F protein discovered as safe and </a:t>
            </a: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sym typeface="Wingdings" panose="05000000000000000000" pitchFamily="2" charset="2"/>
              </a:rPr>
              <a:t>p</a:t>
            </a: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romising immune target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Neutralizing antibodies target pre-F protein and prevent virus from fusing to and infecting host cells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Corbel" panose="020B0503020204020204"/>
                <a:ea typeface="+mn-ea"/>
                <a:cs typeface="+mn-cs"/>
              </a:rPr>
              <a:t>Removes risk of causing enhanced disease</a:t>
            </a:r>
          </a:p>
        </p:txBody>
      </p:sp>
      <p:sp>
        <p:nvSpPr>
          <p:cNvPr id="46" name="TextBox 45">
            <a:extLst>
              <a:ext uri="{FF2B5EF4-FFF2-40B4-BE49-F238E27FC236}">
                <a16:creationId xmlns:a16="http://schemas.microsoft.com/office/drawing/2014/main" id="{A258838F-A58C-2BB6-3E52-CFF1C93769DF}"/>
              </a:ext>
            </a:extLst>
          </p:cNvPr>
          <p:cNvSpPr txBox="1"/>
          <p:nvPr/>
        </p:nvSpPr>
        <p:spPr>
          <a:xfrm>
            <a:off x="2342512" y="1237413"/>
            <a:ext cx="3845017"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Formalin-inactivated, pediatric RSV vaccine candidate shown to cause enhanced respiratory disease in RSV-naïve infants during first natural infection</a:t>
            </a:r>
          </a:p>
        </p:txBody>
      </p:sp>
      <p:sp>
        <p:nvSpPr>
          <p:cNvPr id="78" name="TextBox 77">
            <a:extLst>
              <a:ext uri="{FF2B5EF4-FFF2-40B4-BE49-F238E27FC236}">
                <a16:creationId xmlns:a16="http://schemas.microsoft.com/office/drawing/2014/main" id="{C9A1BE25-4788-0FED-3064-1EE0CABCCE8C}"/>
              </a:ext>
            </a:extLst>
          </p:cNvPr>
          <p:cNvSpPr txBox="1"/>
          <p:nvPr/>
        </p:nvSpPr>
        <p:spPr>
          <a:xfrm>
            <a:off x="6967959" y="5976689"/>
            <a:ext cx="168909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Maternal vaccine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orbel" panose="020B0503020204020204"/>
              </a:rPr>
              <a:t>WHO recommended and prequalified; Gavi-supported</a:t>
            </a:r>
            <a:endPar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79" name="TextBox 78">
            <a:extLst>
              <a:ext uri="{FF2B5EF4-FFF2-40B4-BE49-F238E27FC236}">
                <a16:creationId xmlns:a16="http://schemas.microsoft.com/office/drawing/2014/main" id="{E2CE7F75-B4C2-6272-3610-150FEDBEE5CC}"/>
              </a:ext>
            </a:extLst>
          </p:cNvPr>
          <p:cNvSpPr txBox="1"/>
          <p:nvPr/>
        </p:nvSpPr>
        <p:spPr>
          <a:xfrm>
            <a:off x="8659550" y="5987322"/>
            <a:ext cx="17584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Long-acting </a:t>
            </a:r>
            <a:r>
              <a:rPr kumimoji="0" lang="en-US" sz="1100" b="1" i="0" u="none" strike="noStrike" kern="1200" cap="none" spc="0" normalizeH="0" baseline="0" noProof="0" dirty="0" err="1">
                <a:ln>
                  <a:noFill/>
                </a:ln>
                <a:solidFill>
                  <a:srgbClr val="0092D4"/>
                </a:solidFill>
                <a:effectLst/>
                <a:uLnTx/>
                <a:uFillTx/>
                <a:latin typeface="Corbel" panose="020B0503020204020204"/>
                <a:ea typeface="+mn-ea"/>
                <a:cs typeface="+mn-cs"/>
              </a:rPr>
              <a:t>mAb</a:t>
            </a: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 (</a:t>
            </a:r>
            <a:r>
              <a:rPr kumimoji="0" lang="en-US" sz="1100" b="1" i="0" u="none" strike="noStrike" kern="1200" cap="none" spc="0" normalizeH="0" baseline="0" noProof="0" dirty="0" err="1">
                <a:ln>
                  <a:noFill/>
                </a:ln>
                <a:solidFill>
                  <a:srgbClr val="0092D4"/>
                </a:solidFill>
                <a:effectLst/>
                <a:uLnTx/>
                <a:uFillTx/>
                <a:latin typeface="Corbel" panose="020B0503020204020204"/>
                <a:ea typeface="+mn-ea"/>
                <a:cs typeface="+mn-cs"/>
              </a:rPr>
              <a:t>clesrovimab</a:t>
            </a: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a:t>
            </a:r>
            <a:br>
              <a:rPr kumimoji="0" lang="en-US" sz="1100" b="1" i="0" u="none" strike="noStrike" kern="1200" cap="none" spc="0" normalizeH="0" baseline="0" noProof="0" dirty="0">
                <a:ln>
                  <a:noFill/>
                </a:ln>
                <a:solidFill>
                  <a:srgbClr val="000000"/>
                </a:solidFill>
                <a:effectLst/>
                <a:uLnTx/>
                <a:uFillTx/>
                <a:latin typeface="Corbel" panose="020B0503020204020204"/>
                <a:ea typeface="+mn-ea"/>
                <a:cs typeface="+mn-cs"/>
              </a:rPr>
            </a:br>
            <a:r>
              <a:rPr kumimoji="0" lang="en-US" sz="1100" i="0" u="none" strike="noStrike" kern="1200" cap="none" spc="0" normalizeH="0" baseline="0" noProof="0" dirty="0">
                <a:ln>
                  <a:noFill/>
                </a:ln>
                <a:solidFill>
                  <a:srgbClr val="000000"/>
                </a:solidFill>
                <a:effectLst/>
                <a:uLnTx/>
                <a:uFillTx/>
                <a:latin typeface="Corbel" panose="020B0503020204020204"/>
                <a:ea typeface="+mn-ea"/>
                <a:cs typeface="+mn-cs"/>
              </a:rPr>
              <a:t>US Food and Drug Administration approval</a:t>
            </a:r>
            <a:endPar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0" name="TextBox 79">
            <a:extLst>
              <a:ext uri="{FF2B5EF4-FFF2-40B4-BE49-F238E27FC236}">
                <a16:creationId xmlns:a16="http://schemas.microsoft.com/office/drawing/2014/main" id="{15302DED-7697-0BA6-479D-9DE9045C92FD}"/>
              </a:ext>
            </a:extLst>
          </p:cNvPr>
          <p:cNvSpPr txBox="1"/>
          <p:nvPr/>
        </p:nvSpPr>
        <p:spPr>
          <a:xfrm>
            <a:off x="10582144" y="5982500"/>
            <a:ext cx="1609855" cy="769441"/>
          </a:xfrm>
          <a:prstGeom prst="rect">
            <a:avLst/>
          </a:prstGeom>
          <a:noFill/>
        </p:spPr>
        <p:txBody>
          <a:bodyPr wrap="square" rtlCol="0">
            <a:spAutoFit/>
          </a:bodyPr>
          <a:lstStyle/>
          <a:p>
            <a:pPr>
              <a:defRPr/>
            </a:pP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Long-acting </a:t>
            </a:r>
            <a:r>
              <a:rPr kumimoji="0" lang="en-US" sz="1100" b="1" i="0" u="none" strike="noStrike" kern="1200" cap="none" spc="0" normalizeH="0" baseline="0" noProof="0" dirty="0" err="1">
                <a:ln>
                  <a:noFill/>
                </a:ln>
                <a:solidFill>
                  <a:srgbClr val="0092D4"/>
                </a:solidFill>
                <a:effectLst/>
                <a:uLnTx/>
                <a:uFillTx/>
                <a:latin typeface="Corbel" panose="020B0503020204020204"/>
                <a:ea typeface="+mn-ea"/>
                <a:cs typeface="+mn-cs"/>
              </a:rPr>
              <a:t>mAb</a:t>
            </a: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 (</a:t>
            </a:r>
            <a:r>
              <a:rPr kumimoji="0" lang="en-US" sz="1100" b="1" i="0" u="none" strike="noStrike" kern="1200" cap="none" spc="0" normalizeH="0" baseline="0" noProof="0" dirty="0" err="1">
                <a:ln>
                  <a:noFill/>
                </a:ln>
                <a:solidFill>
                  <a:srgbClr val="0092D4"/>
                </a:solidFill>
                <a:effectLst/>
                <a:uLnTx/>
                <a:uFillTx/>
                <a:latin typeface="Corbel" panose="020B0503020204020204"/>
                <a:ea typeface="+mn-ea"/>
                <a:cs typeface="+mn-cs"/>
              </a:rPr>
              <a:t>nirsevimab</a:t>
            </a:r>
            <a:r>
              <a:rPr lang="en-US" sz="1100" b="1" dirty="0">
                <a:solidFill>
                  <a:srgbClr val="0092D4"/>
                </a:solidFill>
                <a:latin typeface="Corbel" panose="020B0503020204020204"/>
              </a:rPr>
              <a:t>)</a:t>
            </a: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 </a:t>
            </a:r>
            <a:b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br>
            <a:r>
              <a:rPr lang="en-US" sz="1100" dirty="0">
                <a:solidFill>
                  <a:srgbClr val="000000"/>
                </a:solidFill>
                <a:latin typeface="Corbel" panose="020B0503020204020204"/>
              </a:rPr>
              <a:t>WHO recommended </a:t>
            </a:r>
            <a:endPar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cxnSp>
        <p:nvCxnSpPr>
          <p:cNvPr id="17" name="Straight Connector 16">
            <a:extLst>
              <a:ext uri="{FF2B5EF4-FFF2-40B4-BE49-F238E27FC236}">
                <a16:creationId xmlns:a16="http://schemas.microsoft.com/office/drawing/2014/main" id="{B619CCA1-E04E-D30C-A153-DD61E45F03A8}"/>
              </a:ext>
            </a:extLst>
          </p:cNvPr>
          <p:cNvCxnSpPr/>
          <p:nvPr/>
        </p:nvCxnSpPr>
        <p:spPr>
          <a:xfrm>
            <a:off x="1908110" y="2639037"/>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9295F38-913D-EDF1-6E6D-D666961E7920}"/>
              </a:ext>
            </a:extLst>
          </p:cNvPr>
          <p:cNvSpPr txBox="1"/>
          <p:nvPr/>
        </p:nvSpPr>
        <p:spPr>
          <a:xfrm>
            <a:off x="943504" y="2419068"/>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rPr>
              <a:t>2010s</a:t>
            </a:r>
          </a:p>
        </p:txBody>
      </p:sp>
      <p:sp>
        <p:nvSpPr>
          <p:cNvPr id="22" name="TextBox 21">
            <a:extLst>
              <a:ext uri="{FF2B5EF4-FFF2-40B4-BE49-F238E27FC236}">
                <a16:creationId xmlns:a16="http://schemas.microsoft.com/office/drawing/2014/main" id="{7AB1E3EA-6860-9781-D538-508B06C1081B}"/>
              </a:ext>
            </a:extLst>
          </p:cNvPr>
          <p:cNvSpPr txBox="1"/>
          <p:nvPr/>
        </p:nvSpPr>
        <p:spPr>
          <a:xfrm>
            <a:off x="2374172" y="2444124"/>
            <a:ext cx="39351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Breakthroughs in RSV understanding spark product development renaissance</a:t>
            </a:r>
            <a:endPar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16" name="Straight Arrow Connector 15">
            <a:extLst>
              <a:ext uri="{FF2B5EF4-FFF2-40B4-BE49-F238E27FC236}">
                <a16:creationId xmlns:a16="http://schemas.microsoft.com/office/drawing/2014/main" id="{EEB65926-AF2C-5531-EE1E-AEA641A63C58}"/>
              </a:ext>
            </a:extLst>
          </p:cNvPr>
          <p:cNvCxnSpPr>
            <a:cxnSpLocks/>
          </p:cNvCxnSpPr>
          <p:nvPr/>
        </p:nvCxnSpPr>
        <p:spPr>
          <a:xfrm>
            <a:off x="2092079" y="604777"/>
            <a:ext cx="0" cy="611669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3D7217-A041-25F4-D887-6F3F004924BB}"/>
              </a:ext>
            </a:extLst>
          </p:cNvPr>
          <p:cNvCxnSpPr>
            <a:cxnSpLocks/>
          </p:cNvCxnSpPr>
          <p:nvPr/>
        </p:nvCxnSpPr>
        <p:spPr>
          <a:xfrm flipV="1">
            <a:off x="2003591" y="1728165"/>
            <a:ext cx="184187" cy="74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4F10CF8-D5AD-EBB5-FB0D-0EFCDA61079F}"/>
              </a:ext>
            </a:extLst>
          </p:cNvPr>
          <p:cNvCxnSpPr>
            <a:cxnSpLocks/>
          </p:cNvCxnSpPr>
          <p:nvPr/>
        </p:nvCxnSpPr>
        <p:spPr>
          <a:xfrm flipV="1">
            <a:off x="2008511" y="1674086"/>
            <a:ext cx="184187" cy="74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01F2F0D-219D-2298-A659-D43043B8A56C}"/>
              </a:ext>
            </a:extLst>
          </p:cNvPr>
          <p:cNvCxnSpPr/>
          <p:nvPr/>
        </p:nvCxnSpPr>
        <p:spPr>
          <a:xfrm>
            <a:off x="1889096" y="4862817"/>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ACA106-6CE7-904E-3C0A-DB0A97C861A0}"/>
              </a:ext>
            </a:extLst>
          </p:cNvPr>
          <p:cNvSpPr txBox="1"/>
          <p:nvPr/>
        </p:nvSpPr>
        <p:spPr>
          <a:xfrm>
            <a:off x="924490" y="4627351"/>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2023</a:t>
            </a:r>
          </a:p>
        </p:txBody>
      </p:sp>
      <p:sp>
        <p:nvSpPr>
          <p:cNvPr id="24" name="TextBox 23">
            <a:extLst>
              <a:ext uri="{FF2B5EF4-FFF2-40B4-BE49-F238E27FC236}">
                <a16:creationId xmlns:a16="http://schemas.microsoft.com/office/drawing/2014/main" id="{3D920C1C-D75C-4166-F38B-1C5F05DB1C83}"/>
              </a:ext>
            </a:extLst>
          </p:cNvPr>
          <p:cNvSpPr txBox="1"/>
          <p:nvPr/>
        </p:nvSpPr>
        <p:spPr>
          <a:xfrm>
            <a:off x="2383513" y="4634678"/>
            <a:ext cx="398479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92D4"/>
                </a:solidFill>
                <a:latin typeface="Corbel" panose="020B0503020204020204" pitchFamily="34" charset="0"/>
              </a:rPr>
              <a:t>M</a:t>
            </a:r>
            <a:r>
              <a:rPr kumimoji="0" lang="en-US" sz="1400" b="1" i="0" u="none" strike="noStrike" kern="1200" cap="none" spc="0" normalizeH="0" baseline="0" noProof="0" dirty="0" err="1">
                <a:ln>
                  <a:noFill/>
                </a:ln>
                <a:solidFill>
                  <a:srgbClr val="0092D4"/>
                </a:solidFill>
                <a:effectLst/>
                <a:uLnTx/>
                <a:uFillTx/>
                <a:latin typeface="Corbel" panose="020B0503020204020204" pitchFamily="34" charset="0"/>
                <a:ea typeface="+mn-ea"/>
                <a:cs typeface="+mn-cs"/>
              </a:rPr>
              <a:t>aternal</a:t>
            </a: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 vaccine and vaccines for older adults first licensures; PAHO recommends maternal vaccine </a:t>
            </a: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Recombinant pre-F vaccines</a:t>
            </a:r>
          </a:p>
        </p:txBody>
      </p:sp>
      <p:sp>
        <p:nvSpPr>
          <p:cNvPr id="27" name="TextBox 26">
            <a:extLst>
              <a:ext uri="{FF2B5EF4-FFF2-40B4-BE49-F238E27FC236}">
                <a16:creationId xmlns:a16="http://schemas.microsoft.com/office/drawing/2014/main" id="{DCFC1FF4-2E4C-5284-DE64-A20D2B97F8E1}"/>
              </a:ext>
            </a:extLst>
          </p:cNvPr>
          <p:cNvSpPr txBox="1"/>
          <p:nvPr/>
        </p:nvSpPr>
        <p:spPr>
          <a:xfrm>
            <a:off x="2400559" y="4181878"/>
            <a:ext cx="37584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Long-acting </a:t>
            </a:r>
            <a:r>
              <a:rPr kumimoji="0" lang="en-US" sz="1400" b="1" i="0" u="none" strike="noStrike" kern="1200" cap="none" spc="0" normalizeH="0" baseline="0" noProof="0" dirty="0" err="1">
                <a:ln>
                  <a:noFill/>
                </a:ln>
                <a:solidFill>
                  <a:srgbClr val="0092D4"/>
                </a:solidFill>
                <a:effectLst/>
                <a:uLnTx/>
                <a:uFillTx/>
                <a:latin typeface="Corbel" panose="020B0503020204020204" pitchFamily="34" charset="0"/>
                <a:ea typeface="+mn-ea"/>
                <a:cs typeface="+mn-cs"/>
              </a:rPr>
              <a:t>mAb</a:t>
            </a: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 first licensure </a:t>
            </a:r>
            <a:r>
              <a:rPr kumimoji="0" lang="en-US" sz="11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Nirsevimab</a:t>
            </a: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(pre-F)</a:t>
            </a:r>
          </a:p>
        </p:txBody>
      </p:sp>
      <p:sp>
        <p:nvSpPr>
          <p:cNvPr id="26" name="TextBox 25">
            <a:extLst>
              <a:ext uri="{FF2B5EF4-FFF2-40B4-BE49-F238E27FC236}">
                <a16:creationId xmlns:a16="http://schemas.microsoft.com/office/drawing/2014/main" id="{64781D0F-4483-988E-1819-F05A812443D9}"/>
              </a:ext>
            </a:extLst>
          </p:cNvPr>
          <p:cNvSpPr txBox="1"/>
          <p:nvPr/>
        </p:nvSpPr>
        <p:spPr>
          <a:xfrm>
            <a:off x="2390121" y="5367864"/>
            <a:ext cx="4272375"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WHO recommends maternal vaccine and/or long-acting </a:t>
            </a:r>
            <a:r>
              <a:rPr kumimoji="0" lang="en-US" sz="1400" b="1" i="0" u="none" strike="noStrike" kern="1200" cap="none" spc="0" normalizeH="0" baseline="0" noProof="0" dirty="0" err="1">
                <a:ln>
                  <a:noFill/>
                </a:ln>
                <a:solidFill>
                  <a:srgbClr val="0092D4"/>
                </a:solidFill>
                <a:effectLst/>
                <a:uLnTx/>
                <a:uFillTx/>
                <a:latin typeface="Corbel" panose="020B0503020204020204" pitchFamily="34" charset="0"/>
                <a:ea typeface="+mn-ea"/>
                <a:cs typeface="+mn-cs"/>
              </a:rPr>
              <a:t>mAb</a:t>
            </a: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 for introduction in all countries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28" name="Straight Connector 27">
            <a:extLst>
              <a:ext uri="{FF2B5EF4-FFF2-40B4-BE49-F238E27FC236}">
                <a16:creationId xmlns:a16="http://schemas.microsoft.com/office/drawing/2014/main" id="{7933C8AC-6D33-985D-A391-0906EA9B2FE6}"/>
              </a:ext>
            </a:extLst>
          </p:cNvPr>
          <p:cNvCxnSpPr/>
          <p:nvPr/>
        </p:nvCxnSpPr>
        <p:spPr>
          <a:xfrm>
            <a:off x="1916236" y="5510185"/>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2DDB7EC-70F5-4981-8F14-2F665F671CC3}"/>
              </a:ext>
            </a:extLst>
          </p:cNvPr>
          <p:cNvSpPr txBox="1"/>
          <p:nvPr/>
        </p:nvSpPr>
        <p:spPr>
          <a:xfrm>
            <a:off x="951630" y="5274719"/>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rPr>
              <a:t>2024</a:t>
            </a:r>
          </a:p>
        </p:txBody>
      </p:sp>
      <p:sp>
        <p:nvSpPr>
          <p:cNvPr id="20" name="object 264">
            <a:extLst>
              <a:ext uri="{FF2B5EF4-FFF2-40B4-BE49-F238E27FC236}">
                <a16:creationId xmlns:a16="http://schemas.microsoft.com/office/drawing/2014/main" id="{9A6A1FAB-DACD-2344-2487-E246A7A5AAF9}"/>
              </a:ext>
            </a:extLst>
          </p:cNvPr>
          <p:cNvSpPr/>
          <p:nvPr/>
        </p:nvSpPr>
        <p:spPr>
          <a:xfrm>
            <a:off x="8624697" y="4511558"/>
            <a:ext cx="1007991" cy="800088"/>
          </a:xfrm>
          <a:custGeom>
            <a:avLst/>
            <a:gdLst/>
            <a:ahLst/>
            <a:cxnLst/>
            <a:rect l="l" t="t" r="r" b="b"/>
            <a:pathLst>
              <a:path w="1157604" h="918845">
                <a:moveTo>
                  <a:pt x="12700" y="6350"/>
                </a:moveTo>
                <a:lnTo>
                  <a:pt x="10833" y="1866"/>
                </a:lnTo>
                <a:lnTo>
                  <a:pt x="6350" y="0"/>
                </a:lnTo>
                <a:lnTo>
                  <a:pt x="1854" y="1866"/>
                </a:lnTo>
                <a:lnTo>
                  <a:pt x="0" y="6350"/>
                </a:lnTo>
                <a:lnTo>
                  <a:pt x="1854" y="10845"/>
                </a:lnTo>
                <a:lnTo>
                  <a:pt x="6350" y="12700"/>
                </a:lnTo>
                <a:lnTo>
                  <a:pt x="10833" y="10845"/>
                </a:lnTo>
                <a:lnTo>
                  <a:pt x="12700" y="6350"/>
                </a:lnTo>
                <a:close/>
              </a:path>
              <a:path w="1157604" h="918845">
                <a:moveTo>
                  <a:pt x="1157008" y="912291"/>
                </a:moveTo>
                <a:lnTo>
                  <a:pt x="1155141" y="907808"/>
                </a:lnTo>
                <a:lnTo>
                  <a:pt x="1150658" y="905941"/>
                </a:lnTo>
                <a:lnTo>
                  <a:pt x="1146162" y="907808"/>
                </a:lnTo>
                <a:lnTo>
                  <a:pt x="1144308" y="912291"/>
                </a:lnTo>
                <a:lnTo>
                  <a:pt x="1146162" y="916787"/>
                </a:lnTo>
                <a:lnTo>
                  <a:pt x="1150658" y="918641"/>
                </a:lnTo>
                <a:lnTo>
                  <a:pt x="1155141" y="916787"/>
                </a:lnTo>
                <a:lnTo>
                  <a:pt x="1157008" y="912291"/>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2" name="object 266">
            <a:extLst>
              <a:ext uri="{FF2B5EF4-FFF2-40B4-BE49-F238E27FC236}">
                <a16:creationId xmlns:a16="http://schemas.microsoft.com/office/drawing/2014/main" id="{4187BA04-4578-EB19-51BD-72F9A5651760}"/>
              </a:ext>
            </a:extLst>
          </p:cNvPr>
          <p:cNvSpPr/>
          <p:nvPr/>
        </p:nvSpPr>
        <p:spPr>
          <a:xfrm>
            <a:off x="11105462" y="4470620"/>
            <a:ext cx="760831" cy="841006"/>
          </a:xfrm>
          <a:custGeom>
            <a:avLst/>
            <a:gdLst/>
            <a:ahLst/>
            <a:cxnLst/>
            <a:rect l="l" t="t" r="r" b="b"/>
            <a:pathLst>
              <a:path w="873759" h="965834">
                <a:moveTo>
                  <a:pt x="12700" y="959307"/>
                </a:moveTo>
                <a:lnTo>
                  <a:pt x="10833" y="954824"/>
                </a:lnTo>
                <a:lnTo>
                  <a:pt x="6350" y="952957"/>
                </a:lnTo>
                <a:lnTo>
                  <a:pt x="1854" y="954824"/>
                </a:lnTo>
                <a:lnTo>
                  <a:pt x="0" y="959307"/>
                </a:lnTo>
                <a:lnTo>
                  <a:pt x="1854" y="963803"/>
                </a:lnTo>
                <a:lnTo>
                  <a:pt x="6350" y="965657"/>
                </a:lnTo>
                <a:lnTo>
                  <a:pt x="10833" y="963803"/>
                </a:lnTo>
                <a:lnTo>
                  <a:pt x="12700" y="959307"/>
                </a:lnTo>
                <a:close/>
              </a:path>
              <a:path w="873759" h="965834">
                <a:moveTo>
                  <a:pt x="873252" y="6350"/>
                </a:moveTo>
                <a:lnTo>
                  <a:pt x="871385" y="1866"/>
                </a:lnTo>
                <a:lnTo>
                  <a:pt x="866902" y="0"/>
                </a:lnTo>
                <a:lnTo>
                  <a:pt x="862406" y="1866"/>
                </a:lnTo>
                <a:lnTo>
                  <a:pt x="860552" y="6350"/>
                </a:lnTo>
                <a:lnTo>
                  <a:pt x="862406" y="10845"/>
                </a:lnTo>
                <a:lnTo>
                  <a:pt x="866902" y="12700"/>
                </a:lnTo>
                <a:lnTo>
                  <a:pt x="871385" y="10845"/>
                </a:lnTo>
                <a:lnTo>
                  <a:pt x="873252"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9" name="object 258">
            <a:extLst>
              <a:ext uri="{FF2B5EF4-FFF2-40B4-BE49-F238E27FC236}">
                <a16:creationId xmlns:a16="http://schemas.microsoft.com/office/drawing/2014/main" id="{E7C25D33-791B-5CD6-8BA4-6CAE342DCC4D}"/>
              </a:ext>
            </a:extLst>
          </p:cNvPr>
          <p:cNvSpPr/>
          <p:nvPr/>
        </p:nvSpPr>
        <p:spPr>
          <a:xfrm>
            <a:off x="7049889" y="5205902"/>
            <a:ext cx="1108623" cy="770231"/>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1" name="object 256">
            <a:extLst>
              <a:ext uri="{FF2B5EF4-FFF2-40B4-BE49-F238E27FC236}">
                <a16:creationId xmlns:a16="http://schemas.microsoft.com/office/drawing/2014/main" id="{FE0E97AA-EA2A-1F05-9F27-19CD5480E422}"/>
              </a:ext>
            </a:extLst>
          </p:cNvPr>
          <p:cNvSpPr/>
          <p:nvPr/>
        </p:nvSpPr>
        <p:spPr>
          <a:xfrm>
            <a:off x="10260688" y="4383875"/>
            <a:ext cx="460836" cy="373492"/>
          </a:xfrm>
          <a:custGeom>
            <a:avLst/>
            <a:gdLst/>
            <a:ahLst/>
            <a:cxnLst/>
            <a:rect l="l" t="t" r="r" b="b"/>
            <a:pathLst>
              <a:path w="1807209" h="401954">
                <a:moveTo>
                  <a:pt x="0" y="401777"/>
                </a:moveTo>
                <a:lnTo>
                  <a:pt x="1807209" y="401777"/>
                </a:lnTo>
                <a:lnTo>
                  <a:pt x="1807209"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 name="object 258">
            <a:extLst>
              <a:ext uri="{FF2B5EF4-FFF2-40B4-BE49-F238E27FC236}">
                <a16:creationId xmlns:a16="http://schemas.microsoft.com/office/drawing/2014/main" id="{34B09DA8-F65D-0FFA-C778-0246030A052F}"/>
              </a:ext>
            </a:extLst>
          </p:cNvPr>
          <p:cNvSpPr/>
          <p:nvPr/>
        </p:nvSpPr>
        <p:spPr>
          <a:xfrm>
            <a:off x="8714723" y="5209150"/>
            <a:ext cx="1106424" cy="770231"/>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 name="object 262">
            <a:extLst>
              <a:ext uri="{FF2B5EF4-FFF2-40B4-BE49-F238E27FC236}">
                <a16:creationId xmlns:a16="http://schemas.microsoft.com/office/drawing/2014/main" id="{0DFB304D-4A23-F5D6-8342-1E75C73FB5F4}"/>
              </a:ext>
            </a:extLst>
          </p:cNvPr>
          <p:cNvSpPr/>
          <p:nvPr/>
        </p:nvSpPr>
        <p:spPr>
          <a:xfrm>
            <a:off x="10686833" y="5210360"/>
            <a:ext cx="1108623" cy="776962"/>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 name="object 264">
            <a:extLst>
              <a:ext uri="{FF2B5EF4-FFF2-40B4-BE49-F238E27FC236}">
                <a16:creationId xmlns:a16="http://schemas.microsoft.com/office/drawing/2014/main" id="{9B9C6FA1-2591-6AFC-7287-7CEBD08134D4}"/>
              </a:ext>
            </a:extLst>
          </p:cNvPr>
          <p:cNvSpPr/>
          <p:nvPr/>
        </p:nvSpPr>
        <p:spPr>
          <a:xfrm>
            <a:off x="8624697" y="4511558"/>
            <a:ext cx="1007991" cy="800088"/>
          </a:xfrm>
          <a:custGeom>
            <a:avLst/>
            <a:gdLst/>
            <a:ahLst/>
            <a:cxnLst/>
            <a:rect l="l" t="t" r="r" b="b"/>
            <a:pathLst>
              <a:path w="1157604" h="918845">
                <a:moveTo>
                  <a:pt x="12700" y="6350"/>
                </a:moveTo>
                <a:lnTo>
                  <a:pt x="10833" y="1866"/>
                </a:lnTo>
                <a:lnTo>
                  <a:pt x="6350" y="0"/>
                </a:lnTo>
                <a:lnTo>
                  <a:pt x="1854" y="1866"/>
                </a:lnTo>
                <a:lnTo>
                  <a:pt x="0" y="6350"/>
                </a:lnTo>
                <a:lnTo>
                  <a:pt x="1854" y="10845"/>
                </a:lnTo>
                <a:lnTo>
                  <a:pt x="6350" y="12700"/>
                </a:lnTo>
                <a:lnTo>
                  <a:pt x="10833" y="10845"/>
                </a:lnTo>
                <a:lnTo>
                  <a:pt x="12700" y="6350"/>
                </a:lnTo>
                <a:close/>
              </a:path>
              <a:path w="1157604" h="918845">
                <a:moveTo>
                  <a:pt x="1157008" y="912291"/>
                </a:moveTo>
                <a:lnTo>
                  <a:pt x="1155141" y="907808"/>
                </a:lnTo>
                <a:lnTo>
                  <a:pt x="1150658" y="905941"/>
                </a:lnTo>
                <a:lnTo>
                  <a:pt x="1146162" y="907808"/>
                </a:lnTo>
                <a:lnTo>
                  <a:pt x="1144308" y="912291"/>
                </a:lnTo>
                <a:lnTo>
                  <a:pt x="1146162" y="916787"/>
                </a:lnTo>
                <a:lnTo>
                  <a:pt x="1150658" y="918641"/>
                </a:lnTo>
                <a:lnTo>
                  <a:pt x="1155141" y="916787"/>
                </a:lnTo>
                <a:lnTo>
                  <a:pt x="1157008" y="912291"/>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 name="object 266">
            <a:extLst>
              <a:ext uri="{FF2B5EF4-FFF2-40B4-BE49-F238E27FC236}">
                <a16:creationId xmlns:a16="http://schemas.microsoft.com/office/drawing/2014/main" id="{2DD5B4A7-3FA2-6E9C-C994-7017B5080DE5}"/>
              </a:ext>
            </a:extLst>
          </p:cNvPr>
          <p:cNvSpPr/>
          <p:nvPr/>
        </p:nvSpPr>
        <p:spPr>
          <a:xfrm>
            <a:off x="11105462" y="4470620"/>
            <a:ext cx="760831" cy="841006"/>
          </a:xfrm>
          <a:custGeom>
            <a:avLst/>
            <a:gdLst/>
            <a:ahLst/>
            <a:cxnLst/>
            <a:rect l="l" t="t" r="r" b="b"/>
            <a:pathLst>
              <a:path w="873759" h="965834">
                <a:moveTo>
                  <a:pt x="12700" y="959307"/>
                </a:moveTo>
                <a:lnTo>
                  <a:pt x="10833" y="954824"/>
                </a:lnTo>
                <a:lnTo>
                  <a:pt x="6350" y="952957"/>
                </a:lnTo>
                <a:lnTo>
                  <a:pt x="1854" y="954824"/>
                </a:lnTo>
                <a:lnTo>
                  <a:pt x="0" y="959307"/>
                </a:lnTo>
                <a:lnTo>
                  <a:pt x="1854" y="963803"/>
                </a:lnTo>
                <a:lnTo>
                  <a:pt x="6350" y="965657"/>
                </a:lnTo>
                <a:lnTo>
                  <a:pt x="10833" y="963803"/>
                </a:lnTo>
                <a:lnTo>
                  <a:pt x="12700" y="959307"/>
                </a:lnTo>
                <a:close/>
              </a:path>
              <a:path w="873759" h="965834">
                <a:moveTo>
                  <a:pt x="873252" y="6350"/>
                </a:moveTo>
                <a:lnTo>
                  <a:pt x="871385" y="1866"/>
                </a:lnTo>
                <a:lnTo>
                  <a:pt x="866902" y="0"/>
                </a:lnTo>
                <a:lnTo>
                  <a:pt x="862406" y="1866"/>
                </a:lnTo>
                <a:lnTo>
                  <a:pt x="860552" y="6350"/>
                </a:lnTo>
                <a:lnTo>
                  <a:pt x="862406" y="10845"/>
                </a:lnTo>
                <a:lnTo>
                  <a:pt x="866902" y="12700"/>
                </a:lnTo>
                <a:lnTo>
                  <a:pt x="871385" y="10845"/>
                </a:lnTo>
                <a:lnTo>
                  <a:pt x="873252"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7" name="TextBox 56">
            <a:extLst>
              <a:ext uri="{FF2B5EF4-FFF2-40B4-BE49-F238E27FC236}">
                <a16:creationId xmlns:a16="http://schemas.microsoft.com/office/drawing/2014/main" id="{DD906C16-6DDF-7F3B-6A67-DF8497CD1207}"/>
              </a:ext>
            </a:extLst>
          </p:cNvPr>
          <p:cNvSpPr txBox="1"/>
          <p:nvPr/>
        </p:nvSpPr>
        <p:spPr>
          <a:xfrm>
            <a:off x="6473600" y="4858506"/>
            <a:ext cx="4855735" cy="215444"/>
          </a:xfrm>
          <a:prstGeom prst="rect">
            <a:avLst/>
          </a:prstGeom>
          <a:solidFill>
            <a:schemeClr val="bg1"/>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92D4"/>
                </a:solidFill>
                <a:effectLst/>
                <a:uLnTx/>
                <a:uFillTx/>
                <a:latin typeface="Corbel" panose="020B0503020204020204"/>
                <a:ea typeface="+mn-ea"/>
                <a:cs typeface="+mn-cs"/>
              </a:rPr>
              <a:t>www.path.org/resources/rsv-vaccine-and-mab-snapshot/</a:t>
            </a:r>
          </a:p>
        </p:txBody>
      </p:sp>
      <p:sp>
        <p:nvSpPr>
          <p:cNvPr id="58" name="object 248">
            <a:extLst>
              <a:ext uri="{FF2B5EF4-FFF2-40B4-BE49-F238E27FC236}">
                <a16:creationId xmlns:a16="http://schemas.microsoft.com/office/drawing/2014/main" id="{BEE4B662-1A9B-DB20-C122-1072C7E2E73C}"/>
              </a:ext>
            </a:extLst>
          </p:cNvPr>
          <p:cNvSpPr/>
          <p:nvPr/>
        </p:nvSpPr>
        <p:spPr>
          <a:xfrm>
            <a:off x="10745588" y="4378861"/>
            <a:ext cx="481008" cy="373491"/>
          </a:xfrm>
          <a:custGeom>
            <a:avLst/>
            <a:gdLst/>
            <a:ahLst/>
            <a:cxnLst/>
            <a:rect l="l" t="t" r="r" b="b"/>
            <a:pathLst>
              <a:path w="575945" h="401954">
                <a:moveTo>
                  <a:pt x="0" y="401777"/>
                </a:moveTo>
                <a:lnTo>
                  <a:pt x="575513" y="401777"/>
                </a:lnTo>
                <a:lnTo>
                  <a:pt x="575513"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9" name="object 263">
            <a:extLst>
              <a:ext uri="{FF2B5EF4-FFF2-40B4-BE49-F238E27FC236}">
                <a16:creationId xmlns:a16="http://schemas.microsoft.com/office/drawing/2014/main" id="{C68CAD46-3CF4-EDE1-81E8-1D21A547B525}"/>
              </a:ext>
            </a:extLst>
          </p:cNvPr>
          <p:cNvSpPr/>
          <p:nvPr/>
        </p:nvSpPr>
        <p:spPr>
          <a:xfrm flipH="1">
            <a:off x="7631795" y="1929069"/>
            <a:ext cx="3303424" cy="3276277"/>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0" name="object 263">
            <a:extLst>
              <a:ext uri="{FF2B5EF4-FFF2-40B4-BE49-F238E27FC236}">
                <a16:creationId xmlns:a16="http://schemas.microsoft.com/office/drawing/2014/main" id="{E107605E-077B-A7BE-C40F-54CDDEBDAB7F}"/>
              </a:ext>
            </a:extLst>
          </p:cNvPr>
          <p:cNvSpPr/>
          <p:nvPr/>
        </p:nvSpPr>
        <p:spPr>
          <a:xfrm flipH="1">
            <a:off x="9160880" y="4761171"/>
            <a:ext cx="1308992" cy="438828"/>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 name="object 263">
            <a:extLst>
              <a:ext uri="{FF2B5EF4-FFF2-40B4-BE49-F238E27FC236}">
                <a16:creationId xmlns:a16="http://schemas.microsoft.com/office/drawing/2014/main" id="{5172780F-4994-F697-1C7D-9BE5BDB40EBF}"/>
              </a:ext>
            </a:extLst>
          </p:cNvPr>
          <p:cNvSpPr/>
          <p:nvPr/>
        </p:nvSpPr>
        <p:spPr>
          <a:xfrm flipH="1" flipV="1">
            <a:off x="11006056" y="4761170"/>
            <a:ext cx="182610" cy="391877"/>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 name="object 248">
            <a:extLst>
              <a:ext uri="{FF2B5EF4-FFF2-40B4-BE49-F238E27FC236}">
                <a16:creationId xmlns:a16="http://schemas.microsoft.com/office/drawing/2014/main" id="{7EE599C8-6BF2-0BF9-A862-D9AE39FC495B}"/>
              </a:ext>
            </a:extLst>
          </p:cNvPr>
          <p:cNvSpPr/>
          <p:nvPr/>
        </p:nvSpPr>
        <p:spPr>
          <a:xfrm>
            <a:off x="10723270" y="1490144"/>
            <a:ext cx="488254" cy="412670"/>
          </a:xfrm>
          <a:custGeom>
            <a:avLst/>
            <a:gdLst/>
            <a:ahLst/>
            <a:cxnLst/>
            <a:rect l="l" t="t" r="r" b="b"/>
            <a:pathLst>
              <a:path w="575945" h="401954">
                <a:moveTo>
                  <a:pt x="0" y="401777"/>
                </a:moveTo>
                <a:lnTo>
                  <a:pt x="575513" y="401777"/>
                </a:lnTo>
                <a:lnTo>
                  <a:pt x="575513"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1" name="TextBox 30">
            <a:extLst>
              <a:ext uri="{FF2B5EF4-FFF2-40B4-BE49-F238E27FC236}">
                <a16:creationId xmlns:a16="http://schemas.microsoft.com/office/drawing/2014/main" id="{C977F977-359D-E71F-BF75-25ABECA3EA81}"/>
              </a:ext>
            </a:extLst>
          </p:cNvPr>
          <p:cNvSpPr txBox="1"/>
          <p:nvPr/>
        </p:nvSpPr>
        <p:spPr>
          <a:xfrm>
            <a:off x="2392621" y="5865035"/>
            <a:ext cx="4272375" cy="738664"/>
          </a:xfrm>
          <a:prstGeom prst="rect">
            <a:avLst/>
          </a:prstGeom>
          <a:noFill/>
        </p:spPr>
        <p:txBody>
          <a:bodyPr wrap="square" rtlCol="0">
            <a:spAutoFit/>
          </a:bodyPr>
          <a:lstStyle/>
          <a:p>
            <a:pPr lvl="0">
              <a:defRPr/>
            </a:pP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Maternal RSV vaccine achieves WHO prequalification and commitment for Gavi support; second long-acting </a:t>
            </a:r>
            <a:r>
              <a:rPr kumimoji="0" lang="en-US" sz="1400" b="1" i="0" u="none" strike="noStrike" kern="1200" cap="none" spc="0" normalizeH="0" baseline="0" noProof="0" dirty="0" err="1">
                <a:ln>
                  <a:noFill/>
                </a:ln>
                <a:solidFill>
                  <a:srgbClr val="0092D4"/>
                </a:solidFill>
                <a:effectLst/>
                <a:uLnTx/>
                <a:uFillTx/>
                <a:latin typeface="Corbel" panose="020B0503020204020204" pitchFamily="34" charset="0"/>
                <a:ea typeface="+mn-ea"/>
                <a:cs typeface="+mn-cs"/>
              </a:rPr>
              <a:t>mAb</a:t>
            </a:r>
            <a:r>
              <a:rPr kumimoji="0" lang="en-US" sz="14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 licensure for </a:t>
            </a:r>
            <a:r>
              <a:rPr kumimoji="0" lang="en-US" sz="1400" b="1" i="0" u="none" strike="noStrike" kern="1200" cap="none" spc="0" normalizeH="0" baseline="0" noProof="0" dirty="0" err="1">
                <a:ln>
                  <a:noFill/>
                </a:ln>
                <a:solidFill>
                  <a:srgbClr val="0092D4"/>
                </a:solidFill>
                <a:effectLst/>
                <a:uLnTx/>
                <a:uFillTx/>
                <a:latin typeface="Corbel" panose="020B0503020204020204" pitchFamily="34" charset="0"/>
                <a:ea typeface="+mn-ea"/>
                <a:cs typeface="+mn-cs"/>
              </a:rPr>
              <a:t>clesrovimab</a:t>
            </a:r>
            <a:endParaRPr lang="en-US" sz="1100" dirty="0">
              <a:solidFill>
                <a:srgbClr val="000000"/>
              </a:solidFill>
              <a:latin typeface="Corbel" panose="020B0503020204020204" pitchFamily="34" charset="0"/>
            </a:endParaRPr>
          </a:p>
        </p:txBody>
      </p:sp>
      <p:cxnSp>
        <p:nvCxnSpPr>
          <p:cNvPr id="36" name="Straight Connector 35">
            <a:extLst>
              <a:ext uri="{FF2B5EF4-FFF2-40B4-BE49-F238E27FC236}">
                <a16:creationId xmlns:a16="http://schemas.microsoft.com/office/drawing/2014/main" id="{303FA2E7-8A01-B2E9-FEB5-A356A1E8FC5E}"/>
              </a:ext>
            </a:extLst>
          </p:cNvPr>
          <p:cNvCxnSpPr/>
          <p:nvPr/>
        </p:nvCxnSpPr>
        <p:spPr>
          <a:xfrm>
            <a:off x="1918736" y="6007356"/>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C907593-10B4-C491-886F-D8CDAC67AD53}"/>
              </a:ext>
            </a:extLst>
          </p:cNvPr>
          <p:cNvSpPr txBox="1"/>
          <p:nvPr/>
        </p:nvSpPr>
        <p:spPr>
          <a:xfrm>
            <a:off x="954130" y="5771890"/>
            <a:ext cx="9889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rPr>
              <a:t>2025</a:t>
            </a:r>
          </a:p>
        </p:txBody>
      </p:sp>
      <p:sp>
        <p:nvSpPr>
          <p:cNvPr id="30" name="Footer Placeholder 57">
            <a:extLst>
              <a:ext uri="{FF2B5EF4-FFF2-40B4-BE49-F238E27FC236}">
                <a16:creationId xmlns:a16="http://schemas.microsoft.com/office/drawing/2014/main" id="{AACDAE7B-2243-1F80-EA77-C469233983F7}"/>
              </a:ext>
            </a:extLst>
          </p:cNvPr>
          <p:cNvSpPr>
            <a:spLocks noGrp="1"/>
          </p:cNvSpPr>
          <p:nvPr>
            <p:ph type="ftr" sz="quarter" idx="3"/>
          </p:nvPr>
        </p:nvSpPr>
        <p:spPr>
          <a:xfrm>
            <a:off x="6866666" y="6708725"/>
            <a:ext cx="4873214" cy="173389"/>
          </a:xfrm>
        </p:spPr>
        <p:txBody>
          <a:bodyPr/>
          <a:lstStyle/>
          <a:p>
            <a:r>
              <a:rPr lang="en-US" dirty="0"/>
              <a:t>Original slide developed by the World Health Organization and PATH. January 2026</a:t>
            </a:r>
          </a:p>
        </p:txBody>
      </p:sp>
      <p:pic>
        <p:nvPicPr>
          <p:cNvPr id="38" name="Picture 37">
            <a:extLst>
              <a:ext uri="{FF2B5EF4-FFF2-40B4-BE49-F238E27FC236}">
                <a16:creationId xmlns:a16="http://schemas.microsoft.com/office/drawing/2014/main" id="{C558659A-1CA4-270A-DEE6-207026CF2B03}"/>
              </a:ext>
            </a:extLst>
          </p:cNvPr>
          <p:cNvPicPr>
            <a:picLocks noChangeAspect="1"/>
          </p:cNvPicPr>
          <p:nvPr/>
        </p:nvPicPr>
        <p:blipFill>
          <a:blip r:embed="rId4"/>
          <a:stretch>
            <a:fillRect/>
          </a:stretch>
        </p:blipFill>
        <p:spPr>
          <a:xfrm>
            <a:off x="7176689" y="5232157"/>
            <a:ext cx="855022" cy="717720"/>
          </a:xfrm>
          <a:prstGeom prst="rect">
            <a:avLst/>
          </a:prstGeom>
        </p:spPr>
      </p:pic>
      <p:pic>
        <p:nvPicPr>
          <p:cNvPr id="41" name="Picture 40">
            <a:extLst>
              <a:ext uri="{FF2B5EF4-FFF2-40B4-BE49-F238E27FC236}">
                <a16:creationId xmlns:a16="http://schemas.microsoft.com/office/drawing/2014/main" id="{60260655-0B6D-9331-D621-282121EFDC36}"/>
              </a:ext>
            </a:extLst>
          </p:cNvPr>
          <p:cNvPicPr>
            <a:picLocks noChangeAspect="1"/>
          </p:cNvPicPr>
          <p:nvPr/>
        </p:nvPicPr>
        <p:blipFill>
          <a:blip r:embed="rId5"/>
          <a:stretch>
            <a:fillRect/>
          </a:stretch>
        </p:blipFill>
        <p:spPr>
          <a:xfrm>
            <a:off x="8822696" y="5250118"/>
            <a:ext cx="890477" cy="667858"/>
          </a:xfrm>
          <a:prstGeom prst="rect">
            <a:avLst/>
          </a:prstGeom>
        </p:spPr>
      </p:pic>
      <p:pic>
        <p:nvPicPr>
          <p:cNvPr id="44" name="Picture 43">
            <a:extLst>
              <a:ext uri="{FF2B5EF4-FFF2-40B4-BE49-F238E27FC236}">
                <a16:creationId xmlns:a16="http://schemas.microsoft.com/office/drawing/2014/main" id="{13947E39-1AF2-0CAB-C2BA-78ED3D67EDCD}"/>
              </a:ext>
            </a:extLst>
          </p:cNvPr>
          <p:cNvPicPr>
            <a:picLocks noChangeAspect="1"/>
          </p:cNvPicPr>
          <p:nvPr/>
        </p:nvPicPr>
        <p:blipFill>
          <a:blip r:embed="rId6"/>
          <a:stretch>
            <a:fillRect/>
          </a:stretch>
        </p:blipFill>
        <p:spPr>
          <a:xfrm>
            <a:off x="10765271" y="5239475"/>
            <a:ext cx="938006" cy="710402"/>
          </a:xfrm>
          <a:prstGeom prst="rect">
            <a:avLst/>
          </a:prstGeom>
        </p:spPr>
      </p:pic>
    </p:spTree>
    <p:extLst>
      <p:ext uri="{BB962C8B-B14F-4D97-AF65-F5344CB8AC3E}">
        <p14:creationId xmlns:p14="http://schemas.microsoft.com/office/powerpoint/2010/main" val="411665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E351EB-7DD3-A072-F3D3-97200B66D6B3}"/>
              </a:ext>
            </a:extLst>
          </p:cNvPr>
          <p:cNvSpPr>
            <a:spLocks noGrp="1"/>
          </p:cNvSpPr>
          <p:nvPr>
            <p:ph type="title"/>
          </p:nvPr>
        </p:nvSpPr>
        <p:spPr/>
        <p:txBody>
          <a:bodyPr>
            <a:noAutofit/>
          </a:bodyPr>
          <a:lstStyle/>
          <a:p>
            <a:r>
              <a:rPr lang="en-US" sz="2800" dirty="0"/>
              <a:t>New products emerging for prevention in early life</a:t>
            </a:r>
          </a:p>
        </p:txBody>
      </p:sp>
      <p:graphicFrame>
        <p:nvGraphicFramePr>
          <p:cNvPr id="7" name="Table 7">
            <a:extLst>
              <a:ext uri="{FF2B5EF4-FFF2-40B4-BE49-F238E27FC236}">
                <a16:creationId xmlns:a16="http://schemas.microsoft.com/office/drawing/2014/main" id="{36E85D03-D683-5689-2B08-1827815550A7}"/>
              </a:ext>
            </a:extLst>
          </p:cNvPr>
          <p:cNvGraphicFramePr>
            <a:graphicFrameLocks noGrp="1"/>
          </p:cNvGraphicFramePr>
          <p:nvPr>
            <p:ph idx="1"/>
            <p:extLst>
              <p:ext uri="{D42A27DB-BD31-4B8C-83A1-F6EECF244321}">
                <p14:modId xmlns:p14="http://schemas.microsoft.com/office/powerpoint/2010/main" val="2131113245"/>
              </p:ext>
            </p:extLst>
          </p:nvPr>
        </p:nvGraphicFramePr>
        <p:xfrm>
          <a:off x="1223963" y="1191939"/>
          <a:ext cx="10515599" cy="5223106"/>
        </p:xfrm>
        <a:graphic>
          <a:graphicData uri="http://schemas.openxmlformats.org/drawingml/2006/table">
            <a:tbl>
              <a:tblPr firstRow="1" bandRow="1">
                <a:tableStyleId>{72833802-FEF1-4C79-8D5D-14CF1EAF98D9}</a:tableStyleId>
              </a:tblPr>
              <a:tblGrid>
                <a:gridCol w="1883379">
                  <a:extLst>
                    <a:ext uri="{9D8B030D-6E8A-4147-A177-3AD203B41FA5}">
                      <a16:colId xmlns:a16="http://schemas.microsoft.com/office/drawing/2014/main" val="3970447072"/>
                    </a:ext>
                  </a:extLst>
                </a:gridCol>
                <a:gridCol w="4103355">
                  <a:extLst>
                    <a:ext uri="{9D8B030D-6E8A-4147-A177-3AD203B41FA5}">
                      <a16:colId xmlns:a16="http://schemas.microsoft.com/office/drawing/2014/main" val="3523872787"/>
                    </a:ext>
                  </a:extLst>
                </a:gridCol>
                <a:gridCol w="4528865">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latin typeface="Corbel" panose="020B0503020204020204" pitchFamily="34" charset="0"/>
                        </a:rPr>
                        <a:t>Maternal vaccine</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5"/>
                          </a:solidFill>
                          <a:latin typeface="Corbel" panose="020B0503020204020204" pitchFamily="34" charset="0"/>
                        </a:rPr>
                        <a:t>Monoclonal antibody</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1164693">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Corbel" panose="020B0503020204020204" pitchFamily="34" charset="0"/>
                        </a:rPr>
                        <a:t>Vaccination in pregnancy can directly enhance the pregnant vaccinee’s immunity and increase natural antibody transfer to baby across the placenta for protection in early life.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Corbel" panose="020B0503020204020204" pitchFamily="34" charset="0"/>
                        </a:rPr>
                        <a:t>Directly immunizing infants provides antibodies for critical protection in early life.</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dirty="0">
                          <a:latin typeface="Corbel" panose="020B0503020204020204" pitchFamily="34" charset="0"/>
                        </a:rPr>
                        <a:t>Pre-F protein in the vaccine induces antibodies that neutralize the virus.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err="1">
                          <a:latin typeface="Corbel" panose="020B0503020204020204" pitchFamily="34" charset="0"/>
                        </a:rPr>
                        <a:t>mAbs</a:t>
                      </a:r>
                      <a:r>
                        <a:rPr lang="en-US" sz="1600" b="0" i="0" dirty="0">
                          <a:latin typeface="Corbel" panose="020B0503020204020204" pitchFamily="34" charset="0"/>
                        </a:rPr>
                        <a:t> are manufactured antibodies to the RSV </a:t>
                      </a:r>
                      <a:br>
                        <a:rPr lang="en-US" sz="1600" b="0" i="0" dirty="0">
                          <a:latin typeface="Corbel" panose="020B0503020204020204" pitchFamily="34" charset="0"/>
                        </a:rPr>
                      </a:br>
                      <a:r>
                        <a:rPr lang="en-US" sz="1600" b="0" i="0" dirty="0">
                          <a:latin typeface="Corbel" panose="020B0503020204020204" pitchFamily="34" charset="0"/>
                        </a:rPr>
                        <a:t>pre-F protein that neutralize the virus.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dirty="0">
                          <a:latin typeface="Corbel" panose="020B0503020204020204" pitchFamily="34" charset="0"/>
                        </a:rPr>
                        <a:t>Vaccination during defined gestational age window to optimize antibody  transfer to infant. (Third trimester as defined in local context [WHO]; recommended windows vary by country and regulatory authority)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latin typeface="Corbel" panose="020B0503020204020204" pitchFamily="34" charset="0"/>
                        </a:rPr>
                        <a:t>Soon after birth with other birth dose vaccinations (e.g., hepatitis B; BCG, OPV) or before/during first RSV season.</a:t>
                      </a:r>
                      <a:endParaRPr lang="en-US" sz="1600" b="0" i="0" dirty="0">
                        <a:latin typeface="Corbel" panose="020B0503020204020204" pitchFamily="34" charset="0"/>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lang="en-US" sz="1600" b="0" i="0" dirty="0">
                          <a:latin typeface="Corbel" panose="020B0503020204020204" pitchFamily="34" charset="0"/>
                        </a:rPr>
                        <a:t>Given in one dose</a:t>
                      </a:r>
                    </a:p>
                    <a:p>
                      <a:pPr marL="171450" indent="-171450">
                        <a:buFont typeface="Arial" panose="020B0604020202020204" pitchFamily="34" charset="0"/>
                        <a:buChar char="•"/>
                      </a:pPr>
                      <a:r>
                        <a:rPr lang="en-US" sz="1600" b="0" i="0" dirty="0">
                          <a:latin typeface="Corbel" panose="020B0503020204020204" pitchFamily="34" charset="0"/>
                        </a:rPr>
                        <a:t>At least 5-6 months protection after birth</a:t>
                      </a:r>
                    </a:p>
                  </a:txBody>
                  <a:tcPr anchor="ctr"/>
                </a:tc>
                <a:tc>
                  <a:txBody>
                    <a:bodyPr/>
                    <a:lstStyle/>
                    <a:p>
                      <a:pPr marL="285750" indent="-285750">
                        <a:buFont typeface="Arial" panose="020B0604020202020204" pitchFamily="34" charset="0"/>
                        <a:buChar char="•"/>
                      </a:pPr>
                      <a:r>
                        <a:rPr lang="en-US" sz="1600" b="0" i="0" dirty="0">
                          <a:latin typeface="Corbel" panose="020B0503020204020204" pitchFamily="34" charset="0"/>
                        </a:rPr>
                        <a:t>Given in one dose</a:t>
                      </a:r>
                    </a:p>
                    <a:p>
                      <a:pPr marL="285750" indent="-285750">
                        <a:buFont typeface="Arial" panose="020B0604020202020204" pitchFamily="34" charset="0"/>
                        <a:buChar char="•"/>
                      </a:pPr>
                      <a:r>
                        <a:rPr lang="en-US" sz="1600" b="0" i="0" dirty="0">
                          <a:latin typeface="Corbel" panose="020B0503020204020204" pitchFamily="34" charset="0"/>
                        </a:rPr>
                        <a:t>At least 5-6 months protection after administration (longer lasting than palivizumab) </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5" name="TextBox 4">
            <a:extLst>
              <a:ext uri="{FF2B5EF4-FFF2-40B4-BE49-F238E27FC236}">
                <a16:creationId xmlns:a16="http://schemas.microsoft.com/office/drawing/2014/main" id="{D9BF4D3A-B970-69A3-954F-28A666F824C6}"/>
              </a:ext>
            </a:extLst>
          </p:cNvPr>
          <p:cNvSpPr txBox="1"/>
          <p:nvPr/>
        </p:nvSpPr>
        <p:spPr>
          <a:xfrm>
            <a:off x="1321067" y="2757608"/>
            <a:ext cx="1551607"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RATIONALE</a:t>
            </a:r>
          </a:p>
        </p:txBody>
      </p:sp>
      <p:sp>
        <p:nvSpPr>
          <p:cNvPr id="6" name="TextBox 5">
            <a:extLst>
              <a:ext uri="{FF2B5EF4-FFF2-40B4-BE49-F238E27FC236}">
                <a16:creationId xmlns:a16="http://schemas.microsoft.com/office/drawing/2014/main" id="{0B7CC4F5-6047-427D-725A-C6A0B10D6FFF}"/>
              </a:ext>
            </a:extLst>
          </p:cNvPr>
          <p:cNvSpPr txBox="1"/>
          <p:nvPr/>
        </p:nvSpPr>
        <p:spPr>
          <a:xfrm>
            <a:off x="1321067" y="3737626"/>
            <a:ext cx="1551607"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HOW IT WORKS</a:t>
            </a:r>
          </a:p>
        </p:txBody>
      </p:sp>
      <p:sp>
        <p:nvSpPr>
          <p:cNvPr id="8" name="TextBox 7">
            <a:extLst>
              <a:ext uri="{FF2B5EF4-FFF2-40B4-BE49-F238E27FC236}">
                <a16:creationId xmlns:a16="http://schemas.microsoft.com/office/drawing/2014/main" id="{8DEF2B29-A59D-C2E7-EC12-7972BDFFCF10}"/>
              </a:ext>
            </a:extLst>
          </p:cNvPr>
          <p:cNvSpPr txBox="1"/>
          <p:nvPr/>
        </p:nvSpPr>
        <p:spPr>
          <a:xfrm>
            <a:off x="1321066" y="4621675"/>
            <a:ext cx="1551607"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TIMING</a:t>
            </a:r>
          </a:p>
        </p:txBody>
      </p:sp>
      <p:sp>
        <p:nvSpPr>
          <p:cNvPr id="9" name="TextBox 8">
            <a:extLst>
              <a:ext uri="{FF2B5EF4-FFF2-40B4-BE49-F238E27FC236}">
                <a16:creationId xmlns:a16="http://schemas.microsoft.com/office/drawing/2014/main" id="{CF2ABB71-2908-902C-0892-C24B93BCD0EA}"/>
              </a:ext>
            </a:extLst>
          </p:cNvPr>
          <p:cNvSpPr txBox="1"/>
          <p:nvPr/>
        </p:nvSpPr>
        <p:spPr>
          <a:xfrm>
            <a:off x="1321066" y="5784283"/>
            <a:ext cx="1551607" cy="430887"/>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PRODUCT CHARACTERISTICS</a:t>
            </a:r>
          </a:p>
        </p:txBody>
      </p:sp>
      <p:pic>
        <p:nvPicPr>
          <p:cNvPr id="11" name="Picture 10" descr="Icon&#10;&#10;Description automatically generated">
            <a:extLst>
              <a:ext uri="{FF2B5EF4-FFF2-40B4-BE49-F238E27FC236}">
                <a16:creationId xmlns:a16="http://schemas.microsoft.com/office/drawing/2014/main" id="{2F7535B4-24A6-73E9-8216-9FE3C4D8A2BB}"/>
              </a:ext>
            </a:extLst>
          </p:cNvPr>
          <p:cNvPicPr>
            <a:picLocks noChangeAspect="1"/>
          </p:cNvPicPr>
          <p:nvPr/>
        </p:nvPicPr>
        <p:blipFill>
          <a:blip r:embed="rId3"/>
          <a:stretch>
            <a:fillRect/>
          </a:stretch>
        </p:blipFill>
        <p:spPr>
          <a:xfrm>
            <a:off x="7357003" y="1391685"/>
            <a:ext cx="368300" cy="711200"/>
          </a:xfrm>
          <a:prstGeom prst="rect">
            <a:avLst/>
          </a:prstGeom>
        </p:spPr>
      </p:pic>
      <p:pic>
        <p:nvPicPr>
          <p:cNvPr id="13" name="Picture 12" descr="Icon&#10;&#10;Description automatically generated">
            <a:extLst>
              <a:ext uri="{FF2B5EF4-FFF2-40B4-BE49-F238E27FC236}">
                <a16:creationId xmlns:a16="http://schemas.microsoft.com/office/drawing/2014/main" id="{3DC2D284-3482-192D-7B88-9EFBFECD8E16}"/>
              </a:ext>
            </a:extLst>
          </p:cNvPr>
          <p:cNvPicPr>
            <a:picLocks noChangeAspect="1"/>
          </p:cNvPicPr>
          <p:nvPr/>
        </p:nvPicPr>
        <p:blipFill>
          <a:blip r:embed="rId4"/>
          <a:stretch>
            <a:fillRect/>
          </a:stretch>
        </p:blipFill>
        <p:spPr>
          <a:xfrm>
            <a:off x="3253844" y="1099585"/>
            <a:ext cx="457200" cy="1003300"/>
          </a:xfrm>
          <a:prstGeom prst="rect">
            <a:avLst/>
          </a:prstGeom>
        </p:spPr>
      </p:pic>
      <p:sp>
        <p:nvSpPr>
          <p:cNvPr id="2" name="Footer Placeholder 57">
            <a:extLst>
              <a:ext uri="{FF2B5EF4-FFF2-40B4-BE49-F238E27FC236}">
                <a16:creationId xmlns:a16="http://schemas.microsoft.com/office/drawing/2014/main" id="{1C642921-110E-6F8B-70D6-8E0CB0C9399F}"/>
              </a:ext>
            </a:extLst>
          </p:cNvPr>
          <p:cNvSpPr>
            <a:spLocks noGrp="1"/>
          </p:cNvSpPr>
          <p:nvPr>
            <p:ph type="ftr" sz="quarter" idx="3"/>
          </p:nvPr>
        </p:nvSpPr>
        <p:spPr>
          <a:xfrm>
            <a:off x="6866666" y="6575796"/>
            <a:ext cx="4873214" cy="173389"/>
          </a:xfrm>
        </p:spPr>
        <p:txBody>
          <a:bodyPr/>
          <a:lstStyle/>
          <a:p>
            <a:r>
              <a:rPr lang="en-US" dirty="0"/>
              <a:t>Original slide developed by the World Health Organization and PATH. January 2026</a:t>
            </a:r>
          </a:p>
        </p:txBody>
      </p:sp>
    </p:spTree>
    <p:extLst>
      <p:ext uri="{BB962C8B-B14F-4D97-AF65-F5344CB8AC3E}">
        <p14:creationId xmlns:p14="http://schemas.microsoft.com/office/powerpoint/2010/main" val="198923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2529" y="1239094"/>
            <a:ext cx="10733711" cy="651759"/>
          </a:xfrm>
          <a:prstGeom prst="rect">
            <a:avLst/>
          </a:prstGeom>
        </p:spPr>
        <p:txBody>
          <a:bodyPr vert="horz" wrap="square" lIns="0" tIns="10583" rIns="0" bIns="0" rtlCol="0">
            <a:spAutoFit/>
          </a:bodyPr>
          <a:lstStyle/>
          <a:p>
            <a:pPr marL="10583" marR="4233">
              <a:spcBef>
                <a:spcPts val="83"/>
              </a:spcBef>
            </a:pPr>
            <a:r>
              <a:rPr lang="en-US" sz="2083" dirty="0">
                <a:solidFill>
                  <a:srgbClr val="231F20"/>
                </a:solidFill>
                <a:latin typeface="Corbel" panose="020B0503020204020204" pitchFamily="34" charset="0"/>
                <a:cs typeface="Montserrat"/>
              </a:rPr>
              <a:t>RSV is the world's top cause of severe respiratory infections and hospitalization in young children. New immunization tools could help change that.</a:t>
            </a:r>
            <a:endParaRPr sz="2083" dirty="0">
              <a:latin typeface="Corbel" panose="020B0503020204020204" pitchFamily="34" charset="0"/>
              <a:cs typeface="Montserrat"/>
            </a:endParaRPr>
          </a:p>
        </p:txBody>
      </p:sp>
      <p:sp>
        <p:nvSpPr>
          <p:cNvPr id="3" name="object 3"/>
          <p:cNvSpPr txBox="1"/>
          <p:nvPr/>
        </p:nvSpPr>
        <p:spPr>
          <a:xfrm>
            <a:off x="1192530" y="4802766"/>
            <a:ext cx="10403417" cy="651759"/>
          </a:xfrm>
          <a:prstGeom prst="rect">
            <a:avLst/>
          </a:prstGeom>
        </p:spPr>
        <p:txBody>
          <a:bodyPr vert="horz" wrap="square" lIns="0" tIns="10583" rIns="0" bIns="0" rtlCol="0">
            <a:spAutoFit/>
          </a:bodyPr>
          <a:lstStyle/>
          <a:p>
            <a:pPr marL="10583" marR="4233">
              <a:spcBef>
                <a:spcPts val="83"/>
              </a:spcBef>
            </a:pPr>
            <a:r>
              <a:rPr lang="en-US" sz="2083" dirty="0">
                <a:solidFill>
                  <a:srgbClr val="231F20"/>
                </a:solidFill>
                <a:latin typeface="Corbel" panose="020B0503020204020204" pitchFamily="34" charset="0"/>
                <a:cs typeface="Montserrat"/>
              </a:rPr>
              <a:t>N</a:t>
            </a:r>
            <a:r>
              <a:rPr sz="2083" dirty="0">
                <a:solidFill>
                  <a:srgbClr val="231F20"/>
                </a:solidFill>
                <a:latin typeface="Corbel" panose="020B0503020204020204" pitchFamily="34" charset="0"/>
                <a:cs typeface="Montserrat"/>
              </a:rPr>
              <a:t>ow</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is</a:t>
            </a:r>
            <a:r>
              <a:rPr sz="2083" spc="-25"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the</a:t>
            </a:r>
            <a:r>
              <a:rPr sz="2083" spc="-25"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time</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to</a:t>
            </a:r>
            <a:r>
              <a:rPr sz="2083" spc="-25"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raise</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awareness</a:t>
            </a:r>
            <a:r>
              <a:rPr sz="2083" spc="-25"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and</a:t>
            </a:r>
            <a:r>
              <a:rPr sz="2083" spc="-21" dirty="0">
                <a:solidFill>
                  <a:srgbClr val="231F20"/>
                </a:solidFill>
                <a:latin typeface="Corbel" panose="020B0503020204020204" pitchFamily="34" charset="0"/>
                <a:cs typeface="Montserrat"/>
              </a:rPr>
              <a:t> </a:t>
            </a:r>
            <a:r>
              <a:rPr sz="2083" spc="-8" dirty="0">
                <a:solidFill>
                  <a:srgbClr val="231F20"/>
                </a:solidFill>
                <a:latin typeface="Corbel" panose="020B0503020204020204" pitchFamily="34" charset="0"/>
                <a:cs typeface="Montserrat"/>
              </a:rPr>
              <a:t>support </a:t>
            </a:r>
            <a:r>
              <a:rPr sz="2083" dirty="0">
                <a:solidFill>
                  <a:srgbClr val="231F20"/>
                </a:solidFill>
                <a:latin typeface="Corbel" panose="020B0503020204020204" pitchFamily="34" charset="0"/>
                <a:cs typeface="Montserrat"/>
              </a:rPr>
              <a:t>global,</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regional,</a:t>
            </a:r>
            <a:r>
              <a:rPr sz="2083" spc="-17"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and</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country</a:t>
            </a:r>
            <a:r>
              <a:rPr sz="2083" spc="-17"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decision-making</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around</a:t>
            </a:r>
            <a:r>
              <a:rPr sz="2083" spc="-17"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RSV</a:t>
            </a:r>
            <a:r>
              <a:rPr sz="2083" spc="-21" dirty="0">
                <a:solidFill>
                  <a:srgbClr val="231F20"/>
                </a:solidFill>
                <a:latin typeface="Corbel" panose="020B0503020204020204" pitchFamily="34" charset="0"/>
                <a:cs typeface="Montserrat"/>
              </a:rPr>
              <a:t> </a:t>
            </a:r>
            <a:r>
              <a:rPr sz="2083" dirty="0">
                <a:solidFill>
                  <a:srgbClr val="231F20"/>
                </a:solidFill>
                <a:latin typeface="Corbel" panose="020B0503020204020204" pitchFamily="34" charset="0"/>
                <a:cs typeface="Montserrat"/>
              </a:rPr>
              <a:t>prevention,</a:t>
            </a:r>
            <a:r>
              <a:rPr sz="2083" spc="-17" dirty="0">
                <a:solidFill>
                  <a:srgbClr val="231F20"/>
                </a:solidFill>
                <a:latin typeface="Corbel" panose="020B0503020204020204" pitchFamily="34" charset="0"/>
                <a:cs typeface="Montserrat"/>
              </a:rPr>
              <a:t> </a:t>
            </a:r>
            <a:r>
              <a:rPr sz="2083" spc="-8" dirty="0">
                <a:solidFill>
                  <a:srgbClr val="231F20"/>
                </a:solidFill>
                <a:latin typeface="Corbel" panose="020B0503020204020204" pitchFamily="34" charset="0"/>
                <a:cs typeface="Montserrat"/>
              </a:rPr>
              <a:t>policy, </a:t>
            </a:r>
            <a:r>
              <a:rPr sz="2083" dirty="0">
                <a:solidFill>
                  <a:srgbClr val="231F20"/>
                </a:solidFill>
                <a:latin typeface="Corbel" panose="020B0503020204020204" pitchFamily="34" charset="0"/>
                <a:cs typeface="Montserrat"/>
              </a:rPr>
              <a:t>and implementation</a:t>
            </a:r>
            <a:r>
              <a:rPr sz="2083" spc="4" dirty="0">
                <a:solidFill>
                  <a:srgbClr val="231F20"/>
                </a:solidFill>
                <a:latin typeface="Corbel" panose="020B0503020204020204" pitchFamily="34" charset="0"/>
                <a:cs typeface="Montserrat"/>
              </a:rPr>
              <a:t> </a:t>
            </a:r>
            <a:r>
              <a:rPr sz="2083" spc="-8" dirty="0">
                <a:solidFill>
                  <a:srgbClr val="231F20"/>
                </a:solidFill>
                <a:latin typeface="Corbel" panose="020B0503020204020204" pitchFamily="34" charset="0"/>
                <a:cs typeface="Montserrat"/>
              </a:rPr>
              <a:t>preparedness.</a:t>
            </a:r>
            <a:endParaRPr sz="2083" dirty="0">
              <a:latin typeface="Corbel" panose="020B0503020204020204" pitchFamily="34" charset="0"/>
              <a:cs typeface="Montserrat"/>
            </a:endParaRPr>
          </a:p>
        </p:txBody>
      </p:sp>
      <p:sp>
        <p:nvSpPr>
          <p:cNvPr id="4" name="object 4"/>
          <p:cNvSpPr txBox="1"/>
          <p:nvPr/>
        </p:nvSpPr>
        <p:spPr>
          <a:xfrm>
            <a:off x="1319117" y="2635100"/>
            <a:ext cx="3736811" cy="2071443"/>
          </a:xfrm>
          <a:prstGeom prst="rect">
            <a:avLst/>
          </a:prstGeom>
        </p:spPr>
        <p:txBody>
          <a:bodyPr vert="horz" wrap="square" lIns="0" tIns="10583" rIns="0" bIns="0" rtlCol="0">
            <a:spAutoFit/>
          </a:bodyPr>
          <a:lstStyle/>
          <a:p>
            <a:pPr marL="10583" marR="4233">
              <a:lnSpc>
                <a:spcPts val="2020"/>
              </a:lnSpc>
              <a:spcBef>
                <a:spcPts val="83"/>
              </a:spcBef>
            </a:pPr>
            <a:r>
              <a:rPr lang="en-US" sz="1600" b="1" dirty="0">
                <a:solidFill>
                  <a:srgbClr val="52A947"/>
                </a:solidFill>
                <a:latin typeface="Corbel" panose="020B0503020204020204" pitchFamily="34" charset="0"/>
                <a:cs typeface="Montserrat"/>
              </a:rPr>
              <a:t>New tools for preventing RSV in early life have been licensed in many countries and are recommended for global use by the World Health Organization (WHO).</a:t>
            </a:r>
            <a:r>
              <a:rPr lang="en-US" sz="1600" b="1" baseline="30000" dirty="0">
                <a:solidFill>
                  <a:srgbClr val="52A947"/>
                </a:solidFill>
                <a:latin typeface="Corbel" panose="020B0503020204020204" pitchFamily="34" charset="0"/>
                <a:cs typeface="Montserrat"/>
              </a:rPr>
              <a:t>1</a:t>
            </a:r>
          </a:p>
          <a:p>
            <a:pPr marL="296333" marR="4233" indent="-285750">
              <a:lnSpc>
                <a:spcPts val="2020"/>
              </a:lnSpc>
              <a:spcBef>
                <a:spcPts val="83"/>
              </a:spcBef>
              <a:buFont typeface="Arial" panose="020B0604020202020204" pitchFamily="34" charset="0"/>
              <a:buChar char="•"/>
            </a:pPr>
            <a:r>
              <a:rPr lang="en-US" sz="1400" dirty="0">
                <a:solidFill>
                  <a:srgbClr val="52A947"/>
                </a:solidFill>
                <a:latin typeface="Corbel" panose="020B0503020204020204" pitchFamily="34" charset="0"/>
                <a:cs typeface="Montserrat"/>
              </a:rPr>
              <a:t>vaccine given in pregnancy</a:t>
            </a:r>
            <a:endParaRPr lang="en-US" sz="1400" dirty="0">
              <a:latin typeface="Corbel" panose="020B0503020204020204" pitchFamily="34" charset="0"/>
              <a:cs typeface="Montserrat"/>
            </a:endParaRPr>
          </a:p>
          <a:p>
            <a:pPr marL="296333" marR="4233" indent="-285750">
              <a:lnSpc>
                <a:spcPts val="2020"/>
              </a:lnSpc>
              <a:spcBef>
                <a:spcPts val="83"/>
              </a:spcBef>
              <a:buFont typeface="Arial" panose="020B0604020202020204" pitchFamily="34" charset="0"/>
              <a:buChar char="•"/>
            </a:pPr>
            <a:r>
              <a:rPr lang="en-US" sz="1400" dirty="0">
                <a:solidFill>
                  <a:srgbClr val="52A947"/>
                </a:solidFill>
                <a:latin typeface="Corbel" panose="020B0503020204020204" pitchFamily="34" charset="0"/>
                <a:cs typeface="Montserrat"/>
              </a:rPr>
              <a:t>long-acting monoclonal </a:t>
            </a:r>
            <a:br>
              <a:rPr lang="en-US" sz="1400" dirty="0">
                <a:solidFill>
                  <a:srgbClr val="52A947"/>
                </a:solidFill>
                <a:latin typeface="Corbel" panose="020B0503020204020204" pitchFamily="34" charset="0"/>
                <a:cs typeface="Montserrat"/>
              </a:rPr>
            </a:br>
            <a:r>
              <a:rPr lang="en-US" sz="1400" dirty="0">
                <a:solidFill>
                  <a:srgbClr val="52A947"/>
                </a:solidFill>
                <a:latin typeface="Corbel" panose="020B0503020204020204" pitchFamily="34" charset="0"/>
                <a:cs typeface="Montserrat"/>
              </a:rPr>
              <a:t>antibody (</a:t>
            </a:r>
            <a:r>
              <a:rPr lang="en-US" sz="1400" dirty="0" err="1">
                <a:solidFill>
                  <a:srgbClr val="52A947"/>
                </a:solidFill>
                <a:latin typeface="Corbel" panose="020B0503020204020204" pitchFamily="34" charset="0"/>
                <a:cs typeface="Montserrat"/>
              </a:rPr>
              <a:t>mAb</a:t>
            </a:r>
            <a:r>
              <a:rPr lang="en-US" sz="1400" dirty="0">
                <a:solidFill>
                  <a:srgbClr val="52A947"/>
                </a:solidFill>
                <a:latin typeface="Corbel" panose="020B0503020204020204" pitchFamily="34" charset="0"/>
                <a:cs typeface="Montserrat"/>
              </a:rPr>
              <a:t>) given to </a:t>
            </a:r>
            <a:br>
              <a:rPr lang="en-US" sz="1400" dirty="0">
                <a:solidFill>
                  <a:srgbClr val="52A947"/>
                </a:solidFill>
                <a:latin typeface="Corbel" panose="020B0503020204020204" pitchFamily="34" charset="0"/>
                <a:cs typeface="Montserrat"/>
              </a:rPr>
            </a:br>
            <a:r>
              <a:rPr lang="en-US" sz="1400" dirty="0">
                <a:solidFill>
                  <a:srgbClr val="52A947"/>
                </a:solidFill>
                <a:latin typeface="Corbel" panose="020B0503020204020204" pitchFamily="34" charset="0"/>
                <a:cs typeface="Montserrat"/>
              </a:rPr>
              <a:t>young infants </a:t>
            </a:r>
          </a:p>
        </p:txBody>
      </p:sp>
      <p:sp>
        <p:nvSpPr>
          <p:cNvPr id="5" name="object 5"/>
          <p:cNvSpPr txBox="1"/>
          <p:nvPr/>
        </p:nvSpPr>
        <p:spPr>
          <a:xfrm>
            <a:off x="8509000" y="2664837"/>
            <a:ext cx="2756291" cy="1578038"/>
          </a:xfrm>
          <a:prstGeom prst="rect">
            <a:avLst/>
          </a:prstGeom>
        </p:spPr>
        <p:txBody>
          <a:bodyPr vert="horz" wrap="square" lIns="0" tIns="10583" rIns="0" bIns="0" rtlCol="0">
            <a:spAutoFit/>
          </a:bodyPr>
          <a:lstStyle/>
          <a:p>
            <a:pPr marL="10583" marR="4233">
              <a:lnSpc>
                <a:spcPts val="2020"/>
              </a:lnSpc>
              <a:spcBef>
                <a:spcPts val="83"/>
              </a:spcBef>
            </a:pPr>
            <a:r>
              <a:rPr lang="en-US" sz="1600" b="1" dirty="0">
                <a:solidFill>
                  <a:srgbClr val="D71E62"/>
                </a:solidFill>
                <a:latin typeface="Corbel" panose="020B0503020204020204" pitchFamily="34" charset="0"/>
                <a:cs typeface="Montserrat"/>
              </a:rPr>
              <a:t>Adding RSV to the immunization toolkit could</a:t>
            </a:r>
          </a:p>
          <a:p>
            <a:pPr marL="296333" marR="4233" indent="-285750">
              <a:lnSpc>
                <a:spcPts val="2020"/>
              </a:lnSpc>
              <a:spcBef>
                <a:spcPts val="83"/>
              </a:spcBef>
              <a:buFont typeface="Arial" panose="020B0604020202020204" pitchFamily="34" charset="0"/>
              <a:buChar char="•"/>
            </a:pPr>
            <a:r>
              <a:rPr lang="en-US" sz="1400" dirty="0">
                <a:solidFill>
                  <a:srgbClr val="D71E62"/>
                </a:solidFill>
                <a:latin typeface="Corbel" panose="020B0503020204020204" pitchFamily="34" charset="0"/>
                <a:cs typeface="Montserrat"/>
              </a:rPr>
              <a:t>keep children out of the hospital</a:t>
            </a:r>
          </a:p>
          <a:p>
            <a:pPr marL="296333" marR="4233" indent="-285750">
              <a:lnSpc>
                <a:spcPts val="2020"/>
              </a:lnSpc>
              <a:spcBef>
                <a:spcPts val="83"/>
              </a:spcBef>
              <a:buFont typeface="Arial" panose="020B0604020202020204" pitchFamily="34" charset="0"/>
              <a:buChar char="•"/>
            </a:pPr>
            <a:r>
              <a:rPr lang="en-US" sz="1400" dirty="0">
                <a:solidFill>
                  <a:srgbClr val="D71E62"/>
                </a:solidFill>
                <a:latin typeface="Corbel" panose="020B0503020204020204" pitchFamily="34" charset="0"/>
                <a:cs typeface="Montserrat"/>
              </a:rPr>
              <a:t>save many young lives</a:t>
            </a:r>
          </a:p>
          <a:p>
            <a:pPr marL="296333" marR="4233" indent="-285750">
              <a:lnSpc>
                <a:spcPts val="2020"/>
              </a:lnSpc>
              <a:spcBef>
                <a:spcPts val="83"/>
              </a:spcBef>
              <a:buFont typeface="Arial" panose="020B0604020202020204" pitchFamily="34" charset="0"/>
              <a:buChar char="•"/>
            </a:pPr>
            <a:r>
              <a:rPr lang="en-US" sz="1400" dirty="0">
                <a:solidFill>
                  <a:srgbClr val="D71E62"/>
                </a:solidFill>
                <a:latin typeface="Corbel" panose="020B0503020204020204" pitchFamily="34" charset="0"/>
                <a:cs typeface="Montserrat"/>
              </a:rPr>
              <a:t>free up resources for other health priorities</a:t>
            </a:r>
          </a:p>
        </p:txBody>
      </p:sp>
      <p:sp>
        <p:nvSpPr>
          <p:cNvPr id="6" name="object 6"/>
          <p:cNvSpPr txBox="1"/>
          <p:nvPr/>
        </p:nvSpPr>
        <p:spPr>
          <a:xfrm>
            <a:off x="5222541" y="2635100"/>
            <a:ext cx="2857296" cy="770125"/>
          </a:xfrm>
          <a:prstGeom prst="rect">
            <a:avLst/>
          </a:prstGeom>
        </p:spPr>
        <p:txBody>
          <a:bodyPr vert="horz" wrap="square" lIns="0" tIns="10583" rIns="0" bIns="0" rtlCol="0">
            <a:spAutoFit/>
          </a:bodyPr>
          <a:lstStyle/>
          <a:p>
            <a:pPr marL="10583" marR="730750">
              <a:lnSpc>
                <a:spcPts val="2020"/>
              </a:lnSpc>
              <a:spcBef>
                <a:spcPts val="83"/>
              </a:spcBef>
            </a:pPr>
            <a:r>
              <a:rPr lang="en-US" sz="1600" b="1" dirty="0">
                <a:solidFill>
                  <a:srgbClr val="314FA1"/>
                </a:solidFill>
                <a:latin typeface="Corbel" panose="020B0503020204020204" pitchFamily="34" charset="0"/>
                <a:cs typeface="Montserrat"/>
              </a:rPr>
              <a:t>An overdue chance to address an under-recognized cause of</a:t>
            </a:r>
            <a:endParaRPr lang="en-US" sz="1600" b="1" spc="-8" dirty="0">
              <a:solidFill>
                <a:srgbClr val="314FA1"/>
              </a:solidFill>
              <a:latin typeface="Corbel" panose="020B0503020204020204" pitchFamily="34" charset="0"/>
              <a:cs typeface="Montserrat"/>
            </a:endParaRPr>
          </a:p>
        </p:txBody>
      </p:sp>
      <p:sp>
        <p:nvSpPr>
          <p:cNvPr id="7" name="object 7"/>
          <p:cNvSpPr/>
          <p:nvPr/>
        </p:nvSpPr>
        <p:spPr>
          <a:xfrm>
            <a:off x="5120437" y="2686623"/>
            <a:ext cx="0" cy="1521354"/>
          </a:xfrm>
          <a:custGeom>
            <a:avLst/>
            <a:gdLst/>
            <a:ahLst/>
            <a:cxnLst/>
            <a:rect l="l" t="t" r="r" b="b"/>
            <a:pathLst>
              <a:path h="1825625">
                <a:moveTo>
                  <a:pt x="0" y="1825040"/>
                </a:moveTo>
                <a:lnTo>
                  <a:pt x="0" y="0"/>
                </a:lnTo>
              </a:path>
            </a:pathLst>
          </a:custGeom>
          <a:ln w="6350">
            <a:solidFill>
              <a:srgbClr val="0093D5"/>
            </a:solidFill>
          </a:ln>
        </p:spPr>
        <p:txBody>
          <a:bodyPr wrap="square" lIns="0" tIns="0" rIns="0" bIns="0" rtlCol="0"/>
          <a:lstStyle/>
          <a:p>
            <a:endParaRPr sz="1500">
              <a:latin typeface="Corbel" panose="020B0503020204020204" pitchFamily="34" charset="0"/>
            </a:endParaRPr>
          </a:p>
        </p:txBody>
      </p:sp>
      <p:sp>
        <p:nvSpPr>
          <p:cNvPr id="8" name="object 8"/>
          <p:cNvSpPr/>
          <p:nvPr/>
        </p:nvSpPr>
        <p:spPr>
          <a:xfrm>
            <a:off x="8353629" y="2686623"/>
            <a:ext cx="0" cy="1521354"/>
          </a:xfrm>
          <a:custGeom>
            <a:avLst/>
            <a:gdLst/>
            <a:ahLst/>
            <a:cxnLst/>
            <a:rect l="l" t="t" r="r" b="b"/>
            <a:pathLst>
              <a:path h="1825625">
                <a:moveTo>
                  <a:pt x="0" y="1825040"/>
                </a:moveTo>
                <a:lnTo>
                  <a:pt x="0" y="0"/>
                </a:lnTo>
              </a:path>
            </a:pathLst>
          </a:custGeom>
          <a:ln w="6350">
            <a:solidFill>
              <a:srgbClr val="0093D5"/>
            </a:solidFill>
          </a:ln>
        </p:spPr>
        <p:txBody>
          <a:bodyPr wrap="square" lIns="0" tIns="0" rIns="0" bIns="0" rtlCol="0"/>
          <a:lstStyle/>
          <a:p>
            <a:endParaRPr sz="1500">
              <a:latin typeface="Corbel" panose="020B0503020204020204" pitchFamily="34" charset="0"/>
            </a:endParaRPr>
          </a:p>
        </p:txBody>
      </p:sp>
      <p:sp>
        <p:nvSpPr>
          <p:cNvPr id="9" name="object 9"/>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tabLst>
                <a:tab pos="1048237" algn="l"/>
                <a:tab pos="2239873" algn="l"/>
                <a:tab pos="2860561" algn="l"/>
                <a:tab pos="3999811" algn="l"/>
                <a:tab pos="4928990" algn="l"/>
                <a:tab pos="5880923" algn="l"/>
              </a:tabLst>
            </a:pPr>
            <a:r>
              <a:rPr spc="-21" dirty="0">
                <a:solidFill>
                  <a:srgbClr val="0093D5"/>
                </a:solidFill>
                <a:cs typeface="Montserrat"/>
              </a:rPr>
              <a:t>Why</a:t>
            </a:r>
            <a:r>
              <a:rPr lang="en-US" dirty="0">
                <a:solidFill>
                  <a:srgbClr val="0093D5"/>
                </a:solidFill>
                <a:cs typeface="Montserrat"/>
              </a:rPr>
              <a:t> </a:t>
            </a:r>
            <a:r>
              <a:rPr spc="-8" dirty="0">
                <a:solidFill>
                  <a:srgbClr val="0093D5"/>
                </a:solidFill>
                <a:cs typeface="Montserrat"/>
              </a:rPr>
              <a:t>focus</a:t>
            </a:r>
            <a:r>
              <a:rPr lang="en-US" dirty="0">
                <a:solidFill>
                  <a:srgbClr val="0093D5"/>
                </a:solidFill>
                <a:cs typeface="Montserrat"/>
              </a:rPr>
              <a:t> </a:t>
            </a:r>
            <a:r>
              <a:rPr spc="-21" dirty="0">
                <a:solidFill>
                  <a:srgbClr val="0093D5"/>
                </a:solidFill>
                <a:cs typeface="Montserrat"/>
              </a:rPr>
              <a:t>on</a:t>
            </a:r>
            <a:r>
              <a:rPr lang="en-US" dirty="0">
                <a:solidFill>
                  <a:srgbClr val="0093D5"/>
                </a:solidFill>
                <a:cs typeface="Montserrat"/>
              </a:rPr>
              <a:t> respiratory syncytial virus (</a:t>
            </a:r>
            <a:r>
              <a:rPr spc="-17" dirty="0">
                <a:solidFill>
                  <a:srgbClr val="0093D5"/>
                </a:solidFill>
                <a:cs typeface="Montserrat"/>
              </a:rPr>
              <a:t>RSV</a:t>
            </a:r>
            <a:r>
              <a:rPr lang="en-US" spc="-17" dirty="0">
                <a:solidFill>
                  <a:srgbClr val="0093D5"/>
                </a:solidFill>
                <a:cs typeface="Montserrat"/>
              </a:rPr>
              <a:t>)</a:t>
            </a:r>
            <a:r>
              <a:rPr spc="-17" dirty="0">
                <a:solidFill>
                  <a:srgbClr val="0093D5"/>
                </a:solidFill>
                <a:cs typeface="Montserrat"/>
              </a:rPr>
              <a:t>?</a:t>
            </a:r>
            <a:r>
              <a:rPr lang="en-US" dirty="0">
                <a:solidFill>
                  <a:srgbClr val="0093D5"/>
                </a:solidFill>
                <a:cs typeface="Montserrat"/>
              </a:rPr>
              <a:t> </a:t>
            </a:r>
            <a:r>
              <a:rPr spc="-21" dirty="0">
                <a:solidFill>
                  <a:srgbClr val="0093D5"/>
                </a:solidFill>
                <a:cs typeface="Montserrat"/>
              </a:rPr>
              <a:t>And</a:t>
            </a:r>
            <a:r>
              <a:rPr lang="en-US" dirty="0">
                <a:solidFill>
                  <a:srgbClr val="0093D5"/>
                </a:solidFill>
                <a:cs typeface="Montserrat"/>
              </a:rPr>
              <a:t> </a:t>
            </a:r>
            <a:r>
              <a:rPr spc="-21" dirty="0">
                <a:solidFill>
                  <a:srgbClr val="0093D5"/>
                </a:solidFill>
                <a:cs typeface="Montserrat"/>
              </a:rPr>
              <a:t>why</a:t>
            </a:r>
            <a:r>
              <a:rPr lang="en-US" dirty="0">
                <a:solidFill>
                  <a:srgbClr val="0093D5"/>
                </a:solidFill>
                <a:cs typeface="Montserrat"/>
              </a:rPr>
              <a:t> </a:t>
            </a:r>
            <a:r>
              <a:rPr spc="-17" dirty="0">
                <a:solidFill>
                  <a:srgbClr val="0093D5"/>
                </a:solidFill>
                <a:cs typeface="Montserrat"/>
              </a:rPr>
              <a:t>now?</a:t>
            </a:r>
          </a:p>
        </p:txBody>
      </p:sp>
      <p:grpSp>
        <p:nvGrpSpPr>
          <p:cNvPr id="10" name="object 10"/>
          <p:cNvGrpSpPr/>
          <p:nvPr/>
        </p:nvGrpSpPr>
        <p:grpSpPr>
          <a:xfrm>
            <a:off x="3887033" y="3491646"/>
            <a:ext cx="1040871" cy="997479"/>
            <a:chOff x="4923519" y="3943200"/>
            <a:chExt cx="1249045" cy="1196975"/>
          </a:xfrm>
        </p:grpSpPr>
        <p:sp>
          <p:nvSpPr>
            <p:cNvPr id="11" name="object 11"/>
            <p:cNvSpPr/>
            <p:nvPr/>
          </p:nvSpPr>
          <p:spPr>
            <a:xfrm>
              <a:off x="4923510" y="3943209"/>
              <a:ext cx="1249045" cy="1196975"/>
            </a:xfrm>
            <a:custGeom>
              <a:avLst/>
              <a:gdLst/>
              <a:ahLst/>
              <a:cxnLst/>
              <a:rect l="l" t="t" r="r" b="b"/>
              <a:pathLst>
                <a:path w="1249045" h="1196975">
                  <a:moveTo>
                    <a:pt x="639635" y="455841"/>
                  </a:moveTo>
                  <a:lnTo>
                    <a:pt x="617715" y="403136"/>
                  </a:lnTo>
                  <a:lnTo>
                    <a:pt x="587603" y="385864"/>
                  </a:lnTo>
                  <a:lnTo>
                    <a:pt x="587603" y="455841"/>
                  </a:lnTo>
                  <a:lnTo>
                    <a:pt x="587603" y="499897"/>
                  </a:lnTo>
                  <a:lnTo>
                    <a:pt x="585812" y="508736"/>
                  </a:lnTo>
                  <a:lnTo>
                    <a:pt x="580936" y="515950"/>
                  </a:lnTo>
                  <a:lnTo>
                    <a:pt x="573697" y="520827"/>
                  </a:lnTo>
                  <a:lnTo>
                    <a:pt x="564845" y="522605"/>
                  </a:lnTo>
                  <a:lnTo>
                    <a:pt x="550240" y="522605"/>
                  </a:lnTo>
                  <a:lnTo>
                    <a:pt x="550240" y="574484"/>
                  </a:lnTo>
                  <a:lnTo>
                    <a:pt x="550240" y="1082967"/>
                  </a:lnTo>
                  <a:lnTo>
                    <a:pt x="545376" y="1106932"/>
                  </a:lnTo>
                  <a:lnTo>
                    <a:pt x="532117" y="1126515"/>
                  </a:lnTo>
                  <a:lnTo>
                    <a:pt x="512483" y="1139736"/>
                  </a:lnTo>
                  <a:lnTo>
                    <a:pt x="488454" y="1144574"/>
                  </a:lnTo>
                  <a:lnTo>
                    <a:pt x="151180" y="1144574"/>
                  </a:lnTo>
                  <a:lnTo>
                    <a:pt x="127165" y="1139736"/>
                  </a:lnTo>
                  <a:lnTo>
                    <a:pt x="107518" y="1126515"/>
                  </a:lnTo>
                  <a:lnTo>
                    <a:pt x="94272" y="1106932"/>
                  </a:lnTo>
                  <a:lnTo>
                    <a:pt x="89408" y="1082967"/>
                  </a:lnTo>
                  <a:lnTo>
                    <a:pt x="89408" y="574484"/>
                  </a:lnTo>
                  <a:lnTo>
                    <a:pt x="550240" y="574484"/>
                  </a:lnTo>
                  <a:lnTo>
                    <a:pt x="550240" y="522605"/>
                  </a:lnTo>
                  <a:lnTo>
                    <a:pt x="74790" y="522605"/>
                  </a:lnTo>
                  <a:lnTo>
                    <a:pt x="65938" y="520827"/>
                  </a:lnTo>
                  <a:lnTo>
                    <a:pt x="58712" y="515950"/>
                  </a:lnTo>
                  <a:lnTo>
                    <a:pt x="53822" y="508736"/>
                  </a:lnTo>
                  <a:lnTo>
                    <a:pt x="52031" y="499897"/>
                  </a:lnTo>
                  <a:lnTo>
                    <a:pt x="52031" y="455841"/>
                  </a:lnTo>
                  <a:lnTo>
                    <a:pt x="53822" y="447027"/>
                  </a:lnTo>
                  <a:lnTo>
                    <a:pt x="58712" y="439813"/>
                  </a:lnTo>
                  <a:lnTo>
                    <a:pt x="65938" y="434936"/>
                  </a:lnTo>
                  <a:lnTo>
                    <a:pt x="74790" y="433146"/>
                  </a:lnTo>
                  <a:lnTo>
                    <a:pt x="564845" y="433146"/>
                  </a:lnTo>
                  <a:lnTo>
                    <a:pt x="573697" y="434936"/>
                  </a:lnTo>
                  <a:lnTo>
                    <a:pt x="580936" y="439813"/>
                  </a:lnTo>
                  <a:lnTo>
                    <a:pt x="585812" y="447027"/>
                  </a:lnTo>
                  <a:lnTo>
                    <a:pt x="587603" y="455841"/>
                  </a:lnTo>
                  <a:lnTo>
                    <a:pt x="587603" y="385864"/>
                  </a:lnTo>
                  <a:lnTo>
                    <a:pt x="564845" y="381254"/>
                  </a:lnTo>
                  <a:lnTo>
                    <a:pt x="74790" y="381254"/>
                  </a:lnTo>
                  <a:lnTo>
                    <a:pt x="45707" y="387134"/>
                  </a:lnTo>
                  <a:lnTo>
                    <a:pt x="21932" y="403136"/>
                  </a:lnTo>
                  <a:lnTo>
                    <a:pt x="5892" y="426847"/>
                  </a:lnTo>
                  <a:lnTo>
                    <a:pt x="0" y="455841"/>
                  </a:lnTo>
                  <a:lnTo>
                    <a:pt x="0" y="499897"/>
                  </a:lnTo>
                  <a:lnTo>
                    <a:pt x="2717" y="519696"/>
                  </a:lnTo>
                  <a:lnTo>
                    <a:pt x="10350" y="537451"/>
                  </a:lnTo>
                  <a:lnTo>
                    <a:pt x="22161" y="552475"/>
                  </a:lnTo>
                  <a:lnTo>
                    <a:pt x="37376" y="564095"/>
                  </a:lnTo>
                  <a:lnTo>
                    <a:pt x="37376" y="1082967"/>
                  </a:lnTo>
                  <a:lnTo>
                    <a:pt x="46342" y="1127099"/>
                  </a:lnTo>
                  <a:lnTo>
                    <a:pt x="70751" y="1163193"/>
                  </a:lnTo>
                  <a:lnTo>
                    <a:pt x="106934" y="1187538"/>
                  </a:lnTo>
                  <a:lnTo>
                    <a:pt x="151180" y="1196467"/>
                  </a:lnTo>
                  <a:lnTo>
                    <a:pt x="488454" y="1196467"/>
                  </a:lnTo>
                  <a:lnTo>
                    <a:pt x="532714" y="1187538"/>
                  </a:lnTo>
                  <a:lnTo>
                    <a:pt x="568896" y="1163193"/>
                  </a:lnTo>
                  <a:lnTo>
                    <a:pt x="593318" y="1127099"/>
                  </a:lnTo>
                  <a:lnTo>
                    <a:pt x="602272" y="1082967"/>
                  </a:lnTo>
                  <a:lnTo>
                    <a:pt x="602272" y="574484"/>
                  </a:lnTo>
                  <a:lnTo>
                    <a:pt x="602272" y="564095"/>
                  </a:lnTo>
                  <a:lnTo>
                    <a:pt x="617486" y="552475"/>
                  </a:lnTo>
                  <a:lnTo>
                    <a:pt x="629285" y="537451"/>
                  </a:lnTo>
                  <a:lnTo>
                    <a:pt x="635673" y="522605"/>
                  </a:lnTo>
                  <a:lnTo>
                    <a:pt x="636930" y="519696"/>
                  </a:lnTo>
                  <a:lnTo>
                    <a:pt x="639635" y="499897"/>
                  </a:lnTo>
                  <a:lnTo>
                    <a:pt x="639635" y="455841"/>
                  </a:lnTo>
                  <a:close/>
                </a:path>
                <a:path w="1249045" h="1196975">
                  <a:moveTo>
                    <a:pt x="924344" y="290690"/>
                  </a:moveTo>
                  <a:lnTo>
                    <a:pt x="920292" y="269862"/>
                  </a:lnTo>
                  <a:lnTo>
                    <a:pt x="919010" y="263258"/>
                  </a:lnTo>
                  <a:lnTo>
                    <a:pt x="903909" y="240220"/>
                  </a:lnTo>
                  <a:lnTo>
                    <a:pt x="880389" y="224243"/>
                  </a:lnTo>
                  <a:lnTo>
                    <a:pt x="872312" y="222592"/>
                  </a:lnTo>
                  <a:lnTo>
                    <a:pt x="872312" y="290639"/>
                  </a:lnTo>
                  <a:lnTo>
                    <a:pt x="870521" y="299300"/>
                  </a:lnTo>
                  <a:lnTo>
                    <a:pt x="865682" y="306425"/>
                  </a:lnTo>
                  <a:lnTo>
                    <a:pt x="858507" y="311302"/>
                  </a:lnTo>
                  <a:lnTo>
                    <a:pt x="849744" y="313182"/>
                  </a:lnTo>
                  <a:lnTo>
                    <a:pt x="785914" y="314134"/>
                  </a:lnTo>
                  <a:lnTo>
                    <a:pt x="785914" y="366026"/>
                  </a:lnTo>
                  <a:lnTo>
                    <a:pt x="757542" y="895184"/>
                  </a:lnTo>
                  <a:lnTo>
                    <a:pt x="753554" y="895261"/>
                  </a:lnTo>
                  <a:lnTo>
                    <a:pt x="721868" y="367728"/>
                  </a:lnTo>
                  <a:lnTo>
                    <a:pt x="721817" y="366966"/>
                  </a:lnTo>
                  <a:lnTo>
                    <a:pt x="785914" y="366026"/>
                  </a:lnTo>
                  <a:lnTo>
                    <a:pt x="785914" y="314134"/>
                  </a:lnTo>
                  <a:lnTo>
                    <a:pt x="657085" y="316026"/>
                  </a:lnTo>
                  <a:lnTo>
                    <a:pt x="647395" y="313626"/>
                  </a:lnTo>
                  <a:lnTo>
                    <a:pt x="640638" y="308978"/>
                  </a:lnTo>
                  <a:lnTo>
                    <a:pt x="636689" y="302590"/>
                  </a:lnTo>
                  <a:lnTo>
                    <a:pt x="635393" y="294970"/>
                  </a:lnTo>
                  <a:lnTo>
                    <a:pt x="637171" y="286423"/>
                  </a:lnTo>
                  <a:lnTo>
                    <a:pt x="642023" y="279387"/>
                  </a:lnTo>
                  <a:lnTo>
                    <a:pt x="649198" y="274574"/>
                  </a:lnTo>
                  <a:lnTo>
                    <a:pt x="657974" y="272732"/>
                  </a:lnTo>
                  <a:lnTo>
                    <a:pt x="850595" y="269862"/>
                  </a:lnTo>
                  <a:lnTo>
                    <a:pt x="850925" y="269862"/>
                  </a:lnTo>
                  <a:lnTo>
                    <a:pt x="859459" y="271526"/>
                  </a:lnTo>
                  <a:lnTo>
                    <a:pt x="866241" y="276047"/>
                  </a:lnTo>
                  <a:lnTo>
                    <a:pt x="870699" y="282663"/>
                  </a:lnTo>
                  <a:lnTo>
                    <a:pt x="872312" y="290639"/>
                  </a:lnTo>
                  <a:lnTo>
                    <a:pt x="872312" y="222592"/>
                  </a:lnTo>
                  <a:lnTo>
                    <a:pt x="859688" y="220002"/>
                  </a:lnTo>
                  <a:lnTo>
                    <a:pt x="850023" y="218020"/>
                  </a:lnTo>
                  <a:lnTo>
                    <a:pt x="849833" y="217982"/>
                  </a:lnTo>
                  <a:lnTo>
                    <a:pt x="846823" y="218020"/>
                  </a:lnTo>
                  <a:lnTo>
                    <a:pt x="861910" y="123482"/>
                  </a:lnTo>
                  <a:lnTo>
                    <a:pt x="859193" y="77406"/>
                  </a:lnTo>
                  <a:lnTo>
                    <a:pt x="845515" y="51879"/>
                  </a:lnTo>
                  <a:lnTo>
                    <a:pt x="838034" y="37909"/>
                  </a:lnTo>
                  <a:lnTo>
                    <a:pt x="810539" y="17005"/>
                  </a:lnTo>
                  <a:lnTo>
                    <a:pt x="810539" y="115316"/>
                  </a:lnTo>
                  <a:lnTo>
                    <a:pt x="794016" y="218808"/>
                  </a:lnTo>
                  <a:lnTo>
                    <a:pt x="713727" y="220002"/>
                  </a:lnTo>
                  <a:lnTo>
                    <a:pt x="697547" y="117779"/>
                  </a:lnTo>
                  <a:lnTo>
                    <a:pt x="699211" y="93268"/>
                  </a:lnTo>
                  <a:lnTo>
                    <a:pt x="710755" y="72326"/>
                  </a:lnTo>
                  <a:lnTo>
                    <a:pt x="729945" y="57632"/>
                  </a:lnTo>
                  <a:lnTo>
                    <a:pt x="754532" y="51879"/>
                  </a:lnTo>
                  <a:lnTo>
                    <a:pt x="779030" y="57048"/>
                  </a:lnTo>
                  <a:lnTo>
                    <a:pt x="797890" y="70929"/>
                  </a:lnTo>
                  <a:lnTo>
                    <a:pt x="809066" y="91135"/>
                  </a:lnTo>
                  <a:lnTo>
                    <a:pt x="810539" y="115316"/>
                  </a:lnTo>
                  <a:lnTo>
                    <a:pt x="810539" y="17005"/>
                  </a:lnTo>
                  <a:lnTo>
                    <a:pt x="801776" y="10337"/>
                  </a:lnTo>
                  <a:lnTo>
                    <a:pt x="753757" y="0"/>
                  </a:lnTo>
                  <a:lnTo>
                    <a:pt x="707263" y="10934"/>
                  </a:lnTo>
                  <a:lnTo>
                    <a:pt x="670991" y="38887"/>
                  </a:lnTo>
                  <a:lnTo>
                    <a:pt x="649211" y="78867"/>
                  </a:lnTo>
                  <a:lnTo>
                    <a:pt x="646150" y="125882"/>
                  </a:lnTo>
                  <a:lnTo>
                    <a:pt x="661174" y="220789"/>
                  </a:lnTo>
                  <a:lnTo>
                    <a:pt x="657212" y="220840"/>
                  </a:lnTo>
                  <a:lnTo>
                    <a:pt x="628523" y="226999"/>
                  </a:lnTo>
                  <a:lnTo>
                    <a:pt x="605053" y="243001"/>
                  </a:lnTo>
                  <a:lnTo>
                    <a:pt x="589191" y="266433"/>
                  </a:lnTo>
                  <a:lnTo>
                    <a:pt x="583361" y="294919"/>
                  </a:lnTo>
                  <a:lnTo>
                    <a:pt x="589076" y="323392"/>
                  </a:lnTo>
                  <a:lnTo>
                    <a:pt x="604735" y="346583"/>
                  </a:lnTo>
                  <a:lnTo>
                    <a:pt x="628040" y="362191"/>
                  </a:lnTo>
                  <a:lnTo>
                    <a:pt x="656691" y="367906"/>
                  </a:lnTo>
                  <a:lnTo>
                    <a:pt x="657860" y="367906"/>
                  </a:lnTo>
                  <a:lnTo>
                    <a:pt x="669759" y="367728"/>
                  </a:lnTo>
                  <a:lnTo>
                    <a:pt x="703110" y="923099"/>
                  </a:lnTo>
                  <a:lnTo>
                    <a:pt x="705586" y="932700"/>
                  </a:lnTo>
                  <a:lnTo>
                    <a:pt x="711250" y="940447"/>
                  </a:lnTo>
                  <a:lnTo>
                    <a:pt x="719328" y="945616"/>
                  </a:lnTo>
                  <a:lnTo>
                    <a:pt x="729056" y="947496"/>
                  </a:lnTo>
                  <a:lnTo>
                    <a:pt x="782599" y="946721"/>
                  </a:lnTo>
                  <a:lnTo>
                    <a:pt x="809637" y="895261"/>
                  </a:lnTo>
                  <a:lnTo>
                    <a:pt x="838022" y="366026"/>
                  </a:lnTo>
                  <a:lnTo>
                    <a:pt x="838060" y="365252"/>
                  </a:lnTo>
                  <a:lnTo>
                    <a:pt x="850519" y="365074"/>
                  </a:lnTo>
                  <a:lnTo>
                    <a:pt x="879208" y="358863"/>
                  </a:lnTo>
                  <a:lnTo>
                    <a:pt x="902677" y="342798"/>
                  </a:lnTo>
                  <a:lnTo>
                    <a:pt x="918514" y="319265"/>
                  </a:lnTo>
                  <a:lnTo>
                    <a:pt x="919175" y="316026"/>
                  </a:lnTo>
                  <a:lnTo>
                    <a:pt x="924344" y="290690"/>
                  </a:lnTo>
                  <a:close/>
                </a:path>
                <a:path w="1249045" h="1196975">
                  <a:moveTo>
                    <a:pt x="1248676" y="998372"/>
                  </a:moveTo>
                  <a:lnTo>
                    <a:pt x="1246632" y="988275"/>
                  </a:lnTo>
                  <a:lnTo>
                    <a:pt x="1241056" y="980020"/>
                  </a:lnTo>
                  <a:lnTo>
                    <a:pt x="1232789" y="974471"/>
                  </a:lnTo>
                  <a:lnTo>
                    <a:pt x="1222667" y="972426"/>
                  </a:lnTo>
                  <a:lnTo>
                    <a:pt x="1161173" y="972426"/>
                  </a:lnTo>
                  <a:lnTo>
                    <a:pt x="1161173" y="421411"/>
                  </a:lnTo>
                  <a:lnTo>
                    <a:pt x="1161173" y="395465"/>
                  </a:lnTo>
                  <a:lnTo>
                    <a:pt x="1159129" y="385368"/>
                  </a:lnTo>
                  <a:lnTo>
                    <a:pt x="1153553" y="377126"/>
                  </a:lnTo>
                  <a:lnTo>
                    <a:pt x="1145286" y="371563"/>
                  </a:lnTo>
                  <a:lnTo>
                    <a:pt x="1135164" y="369531"/>
                  </a:lnTo>
                  <a:lnTo>
                    <a:pt x="1118425" y="369531"/>
                  </a:lnTo>
                  <a:lnTo>
                    <a:pt x="1118425" y="323062"/>
                  </a:lnTo>
                  <a:lnTo>
                    <a:pt x="1117612" y="318782"/>
                  </a:lnTo>
                  <a:lnTo>
                    <a:pt x="1114488" y="302526"/>
                  </a:lnTo>
                  <a:lnTo>
                    <a:pt x="1109154" y="294068"/>
                  </a:lnTo>
                  <a:lnTo>
                    <a:pt x="1109154" y="421411"/>
                  </a:lnTo>
                  <a:lnTo>
                    <a:pt x="1109154" y="972426"/>
                  </a:lnTo>
                  <a:lnTo>
                    <a:pt x="1061427" y="972426"/>
                  </a:lnTo>
                  <a:lnTo>
                    <a:pt x="1061427" y="1024305"/>
                  </a:lnTo>
                  <a:lnTo>
                    <a:pt x="1061427" y="1135049"/>
                  </a:lnTo>
                  <a:lnTo>
                    <a:pt x="1021969" y="1135049"/>
                  </a:lnTo>
                  <a:lnTo>
                    <a:pt x="1021969" y="1024305"/>
                  </a:lnTo>
                  <a:lnTo>
                    <a:pt x="1061427" y="1024305"/>
                  </a:lnTo>
                  <a:lnTo>
                    <a:pt x="1061427" y="972426"/>
                  </a:lnTo>
                  <a:lnTo>
                    <a:pt x="974255" y="972426"/>
                  </a:lnTo>
                  <a:lnTo>
                    <a:pt x="974255" y="421411"/>
                  </a:lnTo>
                  <a:lnTo>
                    <a:pt x="1109154" y="421411"/>
                  </a:lnTo>
                  <a:lnTo>
                    <a:pt x="1109154" y="294068"/>
                  </a:lnTo>
                  <a:lnTo>
                    <a:pt x="1103718" y="285445"/>
                  </a:lnTo>
                  <a:lnTo>
                    <a:pt x="1087615" y="273278"/>
                  </a:lnTo>
                  <a:lnTo>
                    <a:pt x="1067714" y="267462"/>
                  </a:lnTo>
                  <a:lnTo>
                    <a:pt x="1067714" y="76911"/>
                  </a:lnTo>
                  <a:lnTo>
                    <a:pt x="1066393" y="70383"/>
                  </a:lnTo>
                  <a:lnTo>
                    <a:pt x="1066393" y="320700"/>
                  </a:lnTo>
                  <a:lnTo>
                    <a:pt x="1066393" y="369531"/>
                  </a:lnTo>
                  <a:lnTo>
                    <a:pt x="1017003" y="369531"/>
                  </a:lnTo>
                  <a:lnTo>
                    <a:pt x="1017003" y="320700"/>
                  </a:lnTo>
                  <a:lnTo>
                    <a:pt x="1018933" y="318782"/>
                  </a:lnTo>
                  <a:lnTo>
                    <a:pt x="1064463" y="318782"/>
                  </a:lnTo>
                  <a:lnTo>
                    <a:pt x="1066393" y="320700"/>
                  </a:lnTo>
                  <a:lnTo>
                    <a:pt x="1066393" y="70383"/>
                  </a:lnTo>
                  <a:lnTo>
                    <a:pt x="1065669" y="66802"/>
                  </a:lnTo>
                  <a:lnTo>
                    <a:pt x="1060094" y="58559"/>
                  </a:lnTo>
                  <a:lnTo>
                    <a:pt x="1051826" y="53009"/>
                  </a:lnTo>
                  <a:lnTo>
                    <a:pt x="1041704" y="50965"/>
                  </a:lnTo>
                  <a:lnTo>
                    <a:pt x="1031570" y="53009"/>
                  </a:lnTo>
                  <a:lnTo>
                    <a:pt x="1023302" y="58559"/>
                  </a:lnTo>
                  <a:lnTo>
                    <a:pt x="1017727" y="66802"/>
                  </a:lnTo>
                  <a:lnTo>
                    <a:pt x="1015682" y="76911"/>
                  </a:lnTo>
                  <a:lnTo>
                    <a:pt x="1015682" y="267462"/>
                  </a:lnTo>
                  <a:lnTo>
                    <a:pt x="995781" y="273278"/>
                  </a:lnTo>
                  <a:lnTo>
                    <a:pt x="979690" y="285445"/>
                  </a:lnTo>
                  <a:lnTo>
                    <a:pt x="968921" y="302526"/>
                  </a:lnTo>
                  <a:lnTo>
                    <a:pt x="964984" y="323062"/>
                  </a:lnTo>
                  <a:lnTo>
                    <a:pt x="964984" y="369531"/>
                  </a:lnTo>
                  <a:lnTo>
                    <a:pt x="948232" y="369531"/>
                  </a:lnTo>
                  <a:lnTo>
                    <a:pt x="938110" y="371563"/>
                  </a:lnTo>
                  <a:lnTo>
                    <a:pt x="929843" y="377126"/>
                  </a:lnTo>
                  <a:lnTo>
                    <a:pt x="924267" y="385368"/>
                  </a:lnTo>
                  <a:lnTo>
                    <a:pt x="922223" y="395465"/>
                  </a:lnTo>
                  <a:lnTo>
                    <a:pt x="922223" y="972426"/>
                  </a:lnTo>
                  <a:lnTo>
                    <a:pt x="860729" y="972426"/>
                  </a:lnTo>
                  <a:lnTo>
                    <a:pt x="850607" y="974471"/>
                  </a:lnTo>
                  <a:lnTo>
                    <a:pt x="842340" y="980020"/>
                  </a:lnTo>
                  <a:lnTo>
                    <a:pt x="836764" y="988275"/>
                  </a:lnTo>
                  <a:lnTo>
                    <a:pt x="834720" y="998372"/>
                  </a:lnTo>
                  <a:lnTo>
                    <a:pt x="836764" y="1008481"/>
                  </a:lnTo>
                  <a:lnTo>
                    <a:pt x="842340" y="1016723"/>
                  </a:lnTo>
                  <a:lnTo>
                    <a:pt x="850607" y="1022286"/>
                  </a:lnTo>
                  <a:lnTo>
                    <a:pt x="860729" y="1024318"/>
                  </a:lnTo>
                  <a:lnTo>
                    <a:pt x="969949" y="1024318"/>
                  </a:lnTo>
                  <a:lnTo>
                    <a:pt x="969949" y="1135049"/>
                  </a:lnTo>
                  <a:lnTo>
                    <a:pt x="928344" y="1135049"/>
                  </a:lnTo>
                  <a:lnTo>
                    <a:pt x="918222" y="1137094"/>
                  </a:lnTo>
                  <a:lnTo>
                    <a:pt x="909955" y="1142644"/>
                  </a:lnTo>
                  <a:lnTo>
                    <a:pt x="904379" y="1150899"/>
                  </a:lnTo>
                  <a:lnTo>
                    <a:pt x="902335" y="1160995"/>
                  </a:lnTo>
                  <a:lnTo>
                    <a:pt x="904379" y="1171105"/>
                  </a:lnTo>
                  <a:lnTo>
                    <a:pt x="909955" y="1179347"/>
                  </a:lnTo>
                  <a:lnTo>
                    <a:pt x="918222" y="1184910"/>
                  </a:lnTo>
                  <a:lnTo>
                    <a:pt x="928344" y="1186942"/>
                  </a:lnTo>
                  <a:lnTo>
                    <a:pt x="1155052" y="1186942"/>
                  </a:lnTo>
                  <a:lnTo>
                    <a:pt x="1165174" y="1184910"/>
                  </a:lnTo>
                  <a:lnTo>
                    <a:pt x="1173441" y="1179347"/>
                  </a:lnTo>
                  <a:lnTo>
                    <a:pt x="1179017" y="1171105"/>
                  </a:lnTo>
                  <a:lnTo>
                    <a:pt x="1181061" y="1160995"/>
                  </a:lnTo>
                  <a:lnTo>
                    <a:pt x="1179017" y="1150899"/>
                  </a:lnTo>
                  <a:lnTo>
                    <a:pt x="1173441" y="1142644"/>
                  </a:lnTo>
                  <a:lnTo>
                    <a:pt x="1165174" y="1137094"/>
                  </a:lnTo>
                  <a:lnTo>
                    <a:pt x="1155052" y="1135049"/>
                  </a:lnTo>
                  <a:lnTo>
                    <a:pt x="1113459" y="1135049"/>
                  </a:lnTo>
                  <a:lnTo>
                    <a:pt x="1113459" y="1024318"/>
                  </a:lnTo>
                  <a:lnTo>
                    <a:pt x="1222730" y="1024305"/>
                  </a:lnTo>
                  <a:lnTo>
                    <a:pt x="1232789" y="1022286"/>
                  </a:lnTo>
                  <a:lnTo>
                    <a:pt x="1241056" y="1016723"/>
                  </a:lnTo>
                  <a:lnTo>
                    <a:pt x="1246632" y="1008481"/>
                  </a:lnTo>
                  <a:lnTo>
                    <a:pt x="1248676" y="998372"/>
                  </a:lnTo>
                  <a:close/>
                </a:path>
              </a:pathLst>
            </a:custGeom>
            <a:solidFill>
              <a:srgbClr val="074848"/>
            </a:solidFill>
          </p:spPr>
          <p:txBody>
            <a:bodyPr wrap="square" lIns="0" tIns="0" rIns="0" bIns="0" rtlCol="0"/>
            <a:lstStyle/>
            <a:p>
              <a:endParaRPr sz="1500">
                <a:latin typeface="Corbel" panose="020B0503020204020204" pitchFamily="34" charset="0"/>
              </a:endParaRPr>
            </a:p>
          </p:txBody>
        </p:sp>
        <p:sp>
          <p:nvSpPr>
            <p:cNvPr id="12" name="object 12"/>
            <p:cNvSpPr/>
            <p:nvPr/>
          </p:nvSpPr>
          <p:spPr>
            <a:xfrm>
              <a:off x="5048241" y="4755302"/>
              <a:ext cx="386715" cy="275590"/>
            </a:xfrm>
            <a:custGeom>
              <a:avLst/>
              <a:gdLst/>
              <a:ahLst/>
              <a:cxnLst/>
              <a:rect l="l" t="t" r="r" b="b"/>
              <a:pathLst>
                <a:path w="386714" h="275589">
                  <a:moveTo>
                    <a:pt x="386575" y="0"/>
                  </a:moveTo>
                  <a:lnTo>
                    <a:pt x="0" y="0"/>
                  </a:lnTo>
                  <a:lnTo>
                    <a:pt x="0" y="223342"/>
                  </a:lnTo>
                  <a:lnTo>
                    <a:pt x="4079" y="243441"/>
                  </a:lnTo>
                  <a:lnTo>
                    <a:pt x="15198" y="259873"/>
                  </a:lnTo>
                  <a:lnTo>
                    <a:pt x="31675" y="270962"/>
                  </a:lnTo>
                  <a:lnTo>
                    <a:pt x="51828" y="275031"/>
                  </a:lnTo>
                  <a:lnTo>
                    <a:pt x="334746" y="275031"/>
                  </a:lnTo>
                  <a:lnTo>
                    <a:pt x="354899" y="270962"/>
                  </a:lnTo>
                  <a:lnTo>
                    <a:pt x="371376" y="259873"/>
                  </a:lnTo>
                  <a:lnTo>
                    <a:pt x="382495" y="243441"/>
                  </a:lnTo>
                  <a:lnTo>
                    <a:pt x="386575" y="223342"/>
                  </a:lnTo>
                  <a:lnTo>
                    <a:pt x="386575" y="0"/>
                  </a:lnTo>
                  <a:close/>
                </a:path>
              </a:pathLst>
            </a:custGeom>
            <a:solidFill>
              <a:srgbClr val="52A947"/>
            </a:solidFill>
          </p:spPr>
          <p:txBody>
            <a:bodyPr wrap="square" lIns="0" tIns="0" rIns="0" bIns="0" rtlCol="0"/>
            <a:lstStyle/>
            <a:p>
              <a:endParaRPr sz="1500">
                <a:latin typeface="Corbel" panose="020B0503020204020204" pitchFamily="34" charset="0"/>
              </a:endParaRPr>
            </a:p>
          </p:txBody>
        </p:sp>
      </p:grpSp>
      <p:pic>
        <p:nvPicPr>
          <p:cNvPr id="13" name="object 13"/>
          <p:cNvPicPr/>
          <p:nvPr/>
        </p:nvPicPr>
        <p:blipFill>
          <a:blip r:embed="rId3" cstate="print"/>
          <a:stretch>
            <a:fillRect/>
          </a:stretch>
        </p:blipFill>
        <p:spPr>
          <a:xfrm>
            <a:off x="7426982" y="2664830"/>
            <a:ext cx="862139" cy="751417"/>
          </a:xfrm>
          <a:prstGeom prst="rect">
            <a:avLst/>
          </a:prstGeom>
        </p:spPr>
      </p:pic>
      <p:pic>
        <p:nvPicPr>
          <p:cNvPr id="27" name="Picture 26" descr="Icon&#10;&#10;Description automatically generated">
            <a:extLst>
              <a:ext uri="{FF2B5EF4-FFF2-40B4-BE49-F238E27FC236}">
                <a16:creationId xmlns:a16="http://schemas.microsoft.com/office/drawing/2014/main" id="{1E1B19D3-1C4C-3DE7-5322-DC8758B73466}"/>
              </a:ext>
            </a:extLst>
          </p:cNvPr>
          <p:cNvPicPr>
            <a:picLocks noChangeAspect="1"/>
          </p:cNvPicPr>
          <p:nvPr/>
        </p:nvPicPr>
        <p:blipFill>
          <a:blip r:embed="rId4"/>
          <a:stretch>
            <a:fillRect/>
          </a:stretch>
        </p:blipFill>
        <p:spPr>
          <a:xfrm>
            <a:off x="11265293" y="2787893"/>
            <a:ext cx="660950" cy="1450418"/>
          </a:xfrm>
          <a:prstGeom prst="rect">
            <a:avLst/>
          </a:prstGeom>
        </p:spPr>
      </p:pic>
      <p:sp>
        <p:nvSpPr>
          <p:cNvPr id="14" name="object 6">
            <a:extLst>
              <a:ext uri="{FF2B5EF4-FFF2-40B4-BE49-F238E27FC236}">
                <a16:creationId xmlns:a16="http://schemas.microsoft.com/office/drawing/2014/main" id="{D9F9C63A-0DF2-A50F-528F-1F2E2AE6DC7E}"/>
              </a:ext>
            </a:extLst>
          </p:cNvPr>
          <p:cNvSpPr txBox="1"/>
          <p:nvPr/>
        </p:nvSpPr>
        <p:spPr>
          <a:xfrm>
            <a:off x="5222542" y="3387629"/>
            <a:ext cx="3012666" cy="1052254"/>
          </a:xfrm>
          <a:prstGeom prst="rect">
            <a:avLst/>
          </a:prstGeom>
        </p:spPr>
        <p:txBody>
          <a:bodyPr vert="horz" wrap="square" lIns="0" tIns="10583" rIns="0" bIns="0" rtlCol="0">
            <a:spAutoFit/>
          </a:bodyPr>
          <a:lstStyle/>
          <a:p>
            <a:pPr marL="296333" marR="730750" indent="-285750" defTabSz="1314450">
              <a:lnSpc>
                <a:spcPts val="2020"/>
              </a:lnSpc>
              <a:spcBef>
                <a:spcPts val="83"/>
              </a:spcBef>
              <a:buFont typeface="Arial" panose="020B0604020202020204" pitchFamily="34" charset="0"/>
              <a:buChar char="•"/>
            </a:pPr>
            <a:r>
              <a:rPr lang="en-US" sz="1400" dirty="0">
                <a:solidFill>
                  <a:srgbClr val="314FA1"/>
                </a:solidFill>
                <a:latin typeface="Corbel" panose="020B0503020204020204" pitchFamily="34" charset="0"/>
                <a:cs typeface="Montserrat"/>
              </a:rPr>
              <a:t>millions of hospitalizations</a:t>
            </a:r>
          </a:p>
          <a:p>
            <a:pPr marL="296333" marR="730750" indent="-285750" defTabSz="1314450">
              <a:lnSpc>
                <a:spcPts val="2020"/>
              </a:lnSpc>
              <a:spcBef>
                <a:spcPts val="83"/>
              </a:spcBef>
              <a:buFont typeface="Arial" panose="020B0604020202020204" pitchFamily="34" charset="0"/>
              <a:buChar char="•"/>
            </a:pPr>
            <a:r>
              <a:rPr lang="en-US" sz="1400" spc="-8" dirty="0">
                <a:solidFill>
                  <a:srgbClr val="314FA1"/>
                </a:solidFill>
                <a:latin typeface="Corbel" panose="020B0503020204020204" pitchFamily="34" charset="0"/>
                <a:cs typeface="Montserrat"/>
              </a:rPr>
              <a:t>thousands of deaths</a:t>
            </a:r>
          </a:p>
          <a:p>
            <a:pPr marL="296333" marR="730750" indent="-285750" defTabSz="1314450">
              <a:lnSpc>
                <a:spcPts val="2020"/>
              </a:lnSpc>
              <a:spcBef>
                <a:spcPts val="83"/>
              </a:spcBef>
              <a:buFont typeface="Arial" panose="020B0604020202020204" pitchFamily="34" charset="0"/>
              <a:buChar char="•"/>
            </a:pPr>
            <a:r>
              <a:rPr lang="en-US" sz="1400" spc="-8" dirty="0">
                <a:solidFill>
                  <a:srgbClr val="314FA1"/>
                </a:solidFill>
                <a:latin typeface="Corbel" panose="020B0503020204020204" pitchFamily="34" charset="0"/>
                <a:cs typeface="Montserrat"/>
              </a:rPr>
              <a:t>strain on health systems and livelihoods</a:t>
            </a:r>
          </a:p>
        </p:txBody>
      </p:sp>
      <p:sp>
        <p:nvSpPr>
          <p:cNvPr id="17" name="Footer Placeholder 57">
            <a:extLst>
              <a:ext uri="{FF2B5EF4-FFF2-40B4-BE49-F238E27FC236}">
                <a16:creationId xmlns:a16="http://schemas.microsoft.com/office/drawing/2014/main" id="{0ADE2F09-BF7B-19F4-F560-FE0D2BB9E0E7}"/>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
        <p:nvSpPr>
          <p:cNvPr id="15" name="object 6">
            <a:extLst>
              <a:ext uri="{FF2B5EF4-FFF2-40B4-BE49-F238E27FC236}">
                <a16:creationId xmlns:a16="http://schemas.microsoft.com/office/drawing/2014/main" id="{9C88C85E-AC40-0868-2D30-E73571694467}"/>
              </a:ext>
            </a:extLst>
          </p:cNvPr>
          <p:cNvSpPr txBox="1"/>
          <p:nvPr/>
        </p:nvSpPr>
        <p:spPr>
          <a:xfrm>
            <a:off x="1319117" y="6347363"/>
            <a:ext cx="5890394" cy="340777"/>
          </a:xfrm>
          <a:prstGeom prst="rect">
            <a:avLst/>
          </a:prstGeom>
        </p:spPr>
        <p:txBody>
          <a:bodyPr vert="horz" wrap="square" lIns="0" tIns="83608" rIns="0" bIns="0" rtlCol="0">
            <a:spAutoFit/>
          </a:bodyPr>
          <a:lstStyle/>
          <a:p>
            <a:pPr marL="31749">
              <a:spcBef>
                <a:spcPts val="658"/>
              </a:spcBef>
            </a:pPr>
            <a:r>
              <a:rPr sz="687" baseline="35353" dirty="0">
                <a:solidFill>
                  <a:srgbClr val="231F20"/>
                </a:solidFill>
                <a:latin typeface="Corbel" panose="020B0503020204020204" pitchFamily="34" charset="0"/>
                <a:cs typeface="WorkSans-Light"/>
              </a:rPr>
              <a:t>1</a:t>
            </a:r>
            <a:r>
              <a:rPr sz="687" spc="149" baseline="35353" dirty="0">
                <a:solidFill>
                  <a:srgbClr val="231F20"/>
                </a:solidFill>
                <a:latin typeface="Corbel" panose="020B0503020204020204" pitchFamily="34" charset="0"/>
                <a:cs typeface="WorkSans-Light"/>
              </a:rPr>
              <a:t> </a:t>
            </a:r>
            <a:r>
              <a:rPr lang="en-US" sz="833" dirty="0">
                <a:solidFill>
                  <a:srgbClr val="231F20"/>
                </a:solidFill>
                <a:latin typeface="Corbel" panose="020B0503020204020204" pitchFamily="34" charset="0"/>
                <a:cs typeface="WorkSans-Light"/>
              </a:rPr>
              <a:t>WHO position paper on immunization to protect infants against respiratory syncytial virus disease. </a:t>
            </a:r>
            <a:r>
              <a:rPr lang="en-US" sz="833" i="1" dirty="0">
                <a:solidFill>
                  <a:srgbClr val="231F20"/>
                </a:solidFill>
                <a:latin typeface="Corbel" panose="020B0503020204020204" pitchFamily="34" charset="0"/>
                <a:cs typeface="WorkSans-Light"/>
              </a:rPr>
              <a:t>Weekly Epidemiological Record</a:t>
            </a:r>
            <a:r>
              <a:rPr lang="en-US" sz="833" dirty="0">
                <a:solidFill>
                  <a:srgbClr val="231F20"/>
                </a:solidFill>
                <a:latin typeface="Corbel" panose="020B0503020204020204" pitchFamily="34" charset="0"/>
                <a:cs typeface="WorkSans-Light"/>
              </a:rPr>
              <a:t>. May 2025. Accessed at: </a:t>
            </a:r>
            <a:r>
              <a:rPr lang="en-US" sz="833" dirty="0">
                <a:solidFill>
                  <a:srgbClr val="231F20"/>
                </a:solidFill>
                <a:latin typeface="Corbel" panose="020B0503020204020204" pitchFamily="34" charset="0"/>
                <a:cs typeface="WorkSans-Light"/>
                <a:hlinkClick r:id="rId5"/>
              </a:rPr>
              <a:t>https://www.who.int/publications/i/item/who-wer-10022-193-218</a:t>
            </a:r>
            <a:r>
              <a:rPr lang="en-US" sz="833" dirty="0">
                <a:solidFill>
                  <a:srgbClr val="231F20"/>
                </a:solidFill>
                <a:latin typeface="Corbel" panose="020B0503020204020204" pitchFamily="34" charset="0"/>
                <a:cs typeface="WorkSans-Light"/>
              </a:rPr>
              <a:t> </a:t>
            </a:r>
            <a:endParaRPr sz="833" dirty="0">
              <a:latin typeface="Corbel" panose="020B0503020204020204" pitchFamily="34" charset="0"/>
              <a:cs typeface="WorkSans-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58B3-FBF4-C1DB-6966-6070B5C60500}"/>
              </a:ext>
            </a:extLst>
          </p:cNvPr>
          <p:cNvSpPr>
            <a:spLocks noGrp="1"/>
          </p:cNvSpPr>
          <p:nvPr>
            <p:ph type="title"/>
          </p:nvPr>
        </p:nvSpPr>
        <p:spPr>
          <a:xfrm>
            <a:off x="1224279" y="365125"/>
            <a:ext cx="10791257" cy="884555"/>
          </a:xfrm>
        </p:spPr>
        <p:txBody>
          <a:bodyPr/>
          <a:lstStyle/>
          <a:p>
            <a:pPr marL="10583">
              <a:lnSpc>
                <a:spcPct val="100000"/>
              </a:lnSpc>
              <a:spcBef>
                <a:spcPts val="83"/>
              </a:spcBef>
              <a:tabLst>
                <a:tab pos="1224972" algn="l"/>
                <a:tab pos="1649876" algn="l"/>
              </a:tabLst>
            </a:pPr>
            <a:r>
              <a:rPr lang="en-US" spc="-17" dirty="0"/>
              <a:t>RSV maternal vaccine protection remains high through 6 months after birth</a:t>
            </a:r>
            <a:br>
              <a:rPr lang="en-US" spc="-17" dirty="0"/>
            </a:br>
            <a:r>
              <a:rPr lang="en-US" b="0" spc="-17" dirty="0"/>
              <a:t>Phase 3 clinical study results</a:t>
            </a:r>
            <a:endParaRPr lang="en-US" spc="-17" dirty="0"/>
          </a:p>
        </p:txBody>
      </p:sp>
      <p:graphicFrame>
        <p:nvGraphicFramePr>
          <p:cNvPr id="6" name="Table 5">
            <a:extLst>
              <a:ext uri="{FF2B5EF4-FFF2-40B4-BE49-F238E27FC236}">
                <a16:creationId xmlns:a16="http://schemas.microsoft.com/office/drawing/2014/main" id="{913EB19A-9FA6-3EBF-0BA8-95718ADB4997}"/>
              </a:ext>
            </a:extLst>
          </p:cNvPr>
          <p:cNvGraphicFramePr>
            <a:graphicFrameLocks/>
          </p:cNvGraphicFramePr>
          <p:nvPr>
            <p:extLst>
              <p:ext uri="{D42A27DB-BD31-4B8C-83A1-F6EECF244321}">
                <p14:modId xmlns:p14="http://schemas.microsoft.com/office/powerpoint/2010/main" val="1587410332"/>
              </p:ext>
            </p:extLst>
          </p:nvPr>
        </p:nvGraphicFramePr>
        <p:xfrm>
          <a:off x="1340315" y="2224974"/>
          <a:ext cx="9931890" cy="2346542"/>
        </p:xfrm>
        <a:graphic>
          <a:graphicData uri="http://schemas.openxmlformats.org/drawingml/2006/table">
            <a:tbl>
              <a:tblPr firstRow="1" bandRow="1">
                <a:tableStyleId>{72833802-FEF1-4C79-8D5D-14CF1EAF98D9}</a:tableStyleId>
              </a:tblPr>
              <a:tblGrid>
                <a:gridCol w="1281504">
                  <a:extLst>
                    <a:ext uri="{9D8B030D-6E8A-4147-A177-3AD203B41FA5}">
                      <a16:colId xmlns:a16="http://schemas.microsoft.com/office/drawing/2014/main" val="2874151930"/>
                    </a:ext>
                  </a:extLst>
                </a:gridCol>
                <a:gridCol w="4325193">
                  <a:extLst>
                    <a:ext uri="{9D8B030D-6E8A-4147-A177-3AD203B41FA5}">
                      <a16:colId xmlns:a16="http://schemas.microsoft.com/office/drawing/2014/main" val="1919952827"/>
                    </a:ext>
                  </a:extLst>
                </a:gridCol>
                <a:gridCol w="4325193">
                  <a:extLst>
                    <a:ext uri="{9D8B030D-6E8A-4147-A177-3AD203B41FA5}">
                      <a16:colId xmlns:a16="http://schemas.microsoft.com/office/drawing/2014/main" val="2945960647"/>
                    </a:ext>
                  </a:extLst>
                </a:gridCol>
              </a:tblGrid>
              <a:tr h="11732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Corbel" panose="020B0503020204020204" pitchFamily="34" charset="0"/>
                        </a:rPr>
                        <a:t>Severe medically attended</a:t>
                      </a:r>
                      <a:br>
                        <a:rPr lang="en-US" sz="1100" b="1" i="0" dirty="0">
                          <a:solidFill>
                            <a:schemeClr val="tx1"/>
                          </a:solidFill>
                          <a:latin typeface="Corbel" panose="020B0503020204020204" pitchFamily="34" charset="0"/>
                        </a:rPr>
                      </a:br>
                      <a:r>
                        <a:rPr lang="en-US" sz="1100" b="1" i="0" dirty="0">
                          <a:solidFill>
                            <a:schemeClr val="tx1"/>
                          </a:solidFill>
                          <a:latin typeface="Corbel" panose="020B0503020204020204" pitchFamily="34" charset="0"/>
                        </a:rPr>
                        <a:t>RSV lower respiratory tract infection (LRTI)</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noFill/>
                  </a:tcPr>
                </a:tc>
                <a:tc>
                  <a:txBody>
                    <a:bodyPr/>
                    <a:lstStyle/>
                    <a:p>
                      <a:pPr algn="ctr"/>
                      <a:r>
                        <a:rPr lang="en-US" sz="1050" b="0" i="0" dirty="0">
                          <a:solidFill>
                            <a:schemeClr val="tx1"/>
                          </a:solidFill>
                          <a:latin typeface="Corbel" panose="020B0503020204020204" pitchFamily="34" charset="0"/>
                        </a:rPr>
                        <a:t>(95% CI, 57.5%   to 93.9%)</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CF3E7"/>
                    </a:solidFill>
                  </a:tcPr>
                </a:tc>
                <a:tc>
                  <a:txBody>
                    <a:bodyPr/>
                    <a:lstStyle/>
                    <a:p>
                      <a:pPr algn="ctr"/>
                      <a:r>
                        <a:rPr lang="en-US" sz="1050" b="0" i="0" dirty="0">
                          <a:solidFill>
                            <a:schemeClr val="tx1"/>
                          </a:solidFill>
                          <a:latin typeface="Corbel" panose="020B0503020204020204" pitchFamily="34" charset="0"/>
                        </a:rPr>
                        <a:t>(95% CI, 50.6% to 82.5%)</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r h="11732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latin typeface="Corbel" panose="020B0503020204020204" pitchFamily="34" charset="0"/>
                        </a:rPr>
                        <a:t>Medically attended</a:t>
                      </a:r>
                      <a:br>
                        <a:rPr lang="en-US" sz="1100" b="1" i="0" dirty="0">
                          <a:latin typeface="Corbel" panose="020B0503020204020204" pitchFamily="34" charset="0"/>
                        </a:rPr>
                      </a:br>
                      <a:r>
                        <a:rPr lang="en-US" sz="1100" b="1" i="0" dirty="0">
                          <a:latin typeface="Corbel" panose="020B0503020204020204" pitchFamily="34" charset="0"/>
                        </a:rPr>
                        <a:t>RSV-LRTI</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tcPr>
                </a:tc>
                <a:tc>
                  <a:txBody>
                    <a:bodyPr/>
                    <a:lstStyle/>
                    <a:p>
                      <a:pPr algn="ctr"/>
                      <a:r>
                        <a:rPr lang="en-US" sz="1050" b="0" i="0" kern="1200" dirty="0">
                          <a:solidFill>
                            <a:schemeClr val="tx1"/>
                          </a:solidFill>
                          <a:latin typeface="Corbel"/>
                          <a:ea typeface="+mn-ea"/>
                          <a:cs typeface="+mn-cs"/>
                        </a:rPr>
                        <a:t>(</a:t>
                      </a:r>
                      <a:r>
                        <a:rPr lang="en-US" sz="1050" b="0" i="0" dirty="0">
                          <a:solidFill>
                            <a:schemeClr val="tx1"/>
                          </a:solidFill>
                          <a:latin typeface="Corbel" panose="020B0503020204020204" pitchFamily="34" charset="0"/>
                        </a:rPr>
                        <a:t>95% CI, </a:t>
                      </a:r>
                      <a:r>
                        <a:rPr lang="en-US" sz="1050" b="0" i="0" kern="1200" dirty="0">
                          <a:solidFill>
                            <a:schemeClr val="tx1"/>
                          </a:solidFill>
                          <a:latin typeface="Corbel"/>
                          <a:ea typeface="+mn-ea"/>
                          <a:cs typeface="+mn-cs"/>
                        </a:rPr>
                        <a:t>31.1% to 74.6%)</a:t>
                      </a:r>
                      <a:endParaRPr lang="en-US" sz="1000" b="0" i="1" kern="1200" dirty="0">
                        <a:solidFill>
                          <a:schemeClr val="tx1"/>
                        </a:solidFill>
                        <a:latin typeface="Corbel"/>
                        <a:ea typeface="+mn-ea"/>
                        <a:cs typeface="+mn-cs"/>
                      </a:endParaRP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CF3E7"/>
                    </a:solidFill>
                  </a:tcPr>
                </a:tc>
                <a:tc>
                  <a:txBody>
                    <a:bodyPr/>
                    <a:lstStyle/>
                    <a:p>
                      <a:pPr algn="ctr"/>
                      <a:r>
                        <a:rPr lang="en-US" sz="1050" b="0" i="0" dirty="0">
                          <a:latin typeface="Corbel" panose="020B0503020204020204" pitchFamily="34" charset="0"/>
                        </a:rPr>
                        <a:t>(</a:t>
                      </a:r>
                      <a:r>
                        <a:rPr lang="en-US" sz="1050" b="0" i="0" dirty="0">
                          <a:solidFill>
                            <a:schemeClr val="tx1"/>
                          </a:solidFill>
                          <a:latin typeface="Corbel" panose="020B0503020204020204" pitchFamily="34" charset="0"/>
                        </a:rPr>
                        <a:t>95% CI, </a:t>
                      </a:r>
                      <a:r>
                        <a:rPr lang="en-US" sz="1050" b="0" i="0" dirty="0">
                          <a:latin typeface="Corbel" panose="020B0503020204020204" pitchFamily="34" charset="0"/>
                        </a:rPr>
                        <a:t>31.4% to 62.8%)</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5F1FA"/>
                    </a:solidFill>
                  </a:tcPr>
                </a:tc>
                <a:extLst>
                  <a:ext uri="{0D108BD9-81ED-4DB2-BD59-A6C34878D82A}">
                    <a16:rowId xmlns:a16="http://schemas.microsoft.com/office/drawing/2014/main" val="3880735417"/>
                  </a:ext>
                </a:extLst>
              </a:tr>
            </a:tbl>
          </a:graphicData>
        </a:graphic>
      </p:graphicFrame>
      <p:sp>
        <p:nvSpPr>
          <p:cNvPr id="8" name="TextBox 7">
            <a:extLst>
              <a:ext uri="{FF2B5EF4-FFF2-40B4-BE49-F238E27FC236}">
                <a16:creationId xmlns:a16="http://schemas.microsoft.com/office/drawing/2014/main" id="{5D391F20-EB58-4E7A-BD6B-C8F51ED6B37F}"/>
              </a:ext>
            </a:extLst>
          </p:cNvPr>
          <p:cNvSpPr txBox="1"/>
          <p:nvPr/>
        </p:nvSpPr>
        <p:spPr>
          <a:xfrm>
            <a:off x="2680181" y="1351510"/>
            <a:ext cx="4205729" cy="738497"/>
          </a:xfrm>
          <a:prstGeom prst="rect">
            <a:avLst/>
          </a:prstGeom>
          <a:noFill/>
          <a:ln>
            <a:solidFill>
              <a:schemeClr val="accent4"/>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EFFICACY (%) </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1600" dirty="0">
                <a:solidFill>
                  <a:srgbClr val="51A847"/>
                </a:solidFill>
                <a:latin typeface="Corbel" panose="020B0503020204020204" pitchFamily="34" charset="0"/>
              </a:rPr>
              <a:t>BIRTH THROUGH </a:t>
            </a:r>
            <a:r>
              <a:rPr kumimoji="0" lang="en-US" sz="1600" b="1"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90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(CONFIDENCE INTERVAL)</a:t>
            </a:r>
          </a:p>
        </p:txBody>
      </p:sp>
      <p:sp>
        <p:nvSpPr>
          <p:cNvPr id="9" name="TextBox 8">
            <a:extLst>
              <a:ext uri="{FF2B5EF4-FFF2-40B4-BE49-F238E27FC236}">
                <a16:creationId xmlns:a16="http://schemas.microsoft.com/office/drawing/2014/main" id="{DB0B3C28-D1D1-38E2-6393-6093D18CA99E}"/>
              </a:ext>
            </a:extLst>
          </p:cNvPr>
          <p:cNvSpPr txBox="1"/>
          <p:nvPr/>
        </p:nvSpPr>
        <p:spPr>
          <a:xfrm>
            <a:off x="7019170" y="1351510"/>
            <a:ext cx="4205729" cy="738497"/>
          </a:xfrm>
          <a:prstGeom prst="rect">
            <a:avLst/>
          </a:prstGeom>
          <a:noFill/>
          <a:ln>
            <a:solidFill>
              <a:schemeClr val="accent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EFFICACY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BIRTH THROUGH </a:t>
            </a:r>
            <a:r>
              <a:rPr kumimoji="0" lang="en-US" sz="16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180 DAYS</a:t>
            </a:r>
            <a:br>
              <a:rPr kumimoji="0" lang="en-US" sz="11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br>
            <a:r>
              <a:rPr kumimoji="0" lang="en-US" sz="105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(CONFIDENCE INTERVAL)</a:t>
            </a:r>
            <a:endParaRPr kumimoji="0" lang="en-US" sz="10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endParaRPr>
          </a:p>
        </p:txBody>
      </p:sp>
      <p:sp>
        <p:nvSpPr>
          <p:cNvPr id="11" name="TextBox 10">
            <a:extLst>
              <a:ext uri="{FF2B5EF4-FFF2-40B4-BE49-F238E27FC236}">
                <a16:creationId xmlns:a16="http://schemas.microsoft.com/office/drawing/2014/main" id="{6E710804-8FE9-90FD-FC70-D79DBEA0DCEA}"/>
              </a:ext>
            </a:extLst>
          </p:cNvPr>
          <p:cNvSpPr txBox="1"/>
          <p:nvPr/>
        </p:nvSpPr>
        <p:spPr>
          <a:xfrm>
            <a:off x="1223961" y="6540399"/>
            <a:ext cx="61032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Reference: </a:t>
            </a: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Munjal I Oral presentation at ReSViNET, February 15, 2024</a:t>
            </a:r>
            <a:r>
              <a:rPr lang="en-US" sz="800" dirty="0">
                <a:solidFill>
                  <a:srgbClr val="000000"/>
                </a:solidFill>
                <a:latin typeface="Corbel" panose="020B0503020204020204" pitchFamily="34" charset="0"/>
              </a:rPr>
              <a:t>.</a:t>
            </a:r>
            <a:endPar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2" name="TextBox 11">
            <a:extLst>
              <a:ext uri="{FF2B5EF4-FFF2-40B4-BE49-F238E27FC236}">
                <a16:creationId xmlns:a16="http://schemas.microsoft.com/office/drawing/2014/main" id="{057A2425-55BD-1BAF-E617-C7BC512B4355}"/>
              </a:ext>
            </a:extLst>
          </p:cNvPr>
          <p:cNvSpPr txBox="1"/>
          <p:nvPr/>
        </p:nvSpPr>
        <p:spPr>
          <a:xfrm>
            <a:off x="1340315" y="4623659"/>
            <a:ext cx="9931889" cy="1477328"/>
          </a:xfrm>
          <a:prstGeom prst="rect">
            <a:avLst/>
          </a:prstGeom>
          <a:solidFill>
            <a:schemeClr val="bg2"/>
          </a:solidFill>
        </p:spPr>
        <p:txBody>
          <a:bodyPr wrap="square" rtlCol="0">
            <a:spAutoFit/>
          </a:bodyPr>
          <a:lstStyle/>
          <a:p>
            <a:pPr marL="285750" indent="-285750">
              <a:buFont typeface="Arial" panose="020B0604020202020204" pitchFamily="34" charset="0"/>
              <a:buChar char="•"/>
              <a:defRPr/>
            </a:pPr>
            <a:r>
              <a:rPr lang="en-US" dirty="0">
                <a:solidFill>
                  <a:schemeClr val="tx2"/>
                </a:solidFill>
              </a:rPr>
              <a:t>No safety concerns overall were statistically significant.</a:t>
            </a:r>
          </a:p>
          <a:p>
            <a:pPr marL="285750" indent="-285750">
              <a:buFont typeface="Arial" panose="020B0604020202020204" pitchFamily="34" charset="0"/>
              <a:buChar char="•"/>
              <a:defRPr/>
            </a:pPr>
            <a:r>
              <a:rPr lang="en-US" dirty="0">
                <a:solidFill>
                  <a:schemeClr val="tx2"/>
                </a:solidFill>
              </a:rPr>
              <a:t>Numerical imbalances with more premature births in the vaccine group compared to placebo group were observed in two upper-middle-income study countries. No increase in deaths.</a:t>
            </a:r>
          </a:p>
          <a:p>
            <a:pPr marL="285750" indent="-285750">
              <a:buFont typeface="Arial" panose="020B0604020202020204" pitchFamily="34" charset="0"/>
              <a:buChar char="•"/>
              <a:defRPr/>
            </a:pPr>
            <a:r>
              <a:rPr lang="en-US" dirty="0">
                <a:solidFill>
                  <a:schemeClr val="tx2"/>
                </a:solidFill>
              </a:rPr>
              <a:t>Post-licensure safety &amp; effectiveness studies  are underway.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2"/>
                </a:solidFill>
                <a:latin typeface="Corbel" panose="020B0503020204020204"/>
              </a:rPr>
              <a:t>Overall, </a:t>
            </a:r>
            <a:r>
              <a:rPr kumimoji="0" lang="en-US" sz="1800" b="1" i="0" u="none" strike="noStrike" kern="1200" cap="none" spc="0" normalizeH="0" baseline="0" noProof="0" dirty="0">
                <a:ln>
                  <a:noFill/>
                </a:ln>
                <a:solidFill>
                  <a:schemeClr val="tx2"/>
                </a:solidFill>
                <a:effectLst/>
                <a:uLnTx/>
                <a:uFillTx/>
                <a:latin typeface="Corbel" panose="020B0503020204020204"/>
                <a:ea typeface="+mn-ea"/>
                <a:cs typeface="+mn-cs"/>
              </a:rPr>
              <a:t>MATERNAL RSV </a:t>
            </a:r>
            <a:r>
              <a:rPr kumimoji="0" lang="en-US" sz="1800" b="1" i="0" u="none" strike="noStrike" kern="1200" cap="all" spc="0" normalizeH="0" noProof="0" dirty="0">
                <a:ln>
                  <a:noFill/>
                </a:ln>
                <a:solidFill>
                  <a:schemeClr val="tx2"/>
                </a:solidFill>
                <a:effectLst/>
                <a:uLnTx/>
                <a:uFillTx/>
                <a:latin typeface="Corbel" panose="020B0503020204020204"/>
                <a:ea typeface="+mn-ea"/>
                <a:cs typeface="+mn-cs"/>
              </a:rPr>
              <a:t>vaccine</a:t>
            </a:r>
            <a:r>
              <a:rPr kumimoji="0" lang="en-US" sz="1800" b="1" i="0" u="none" strike="noStrike" kern="1200" cap="none" spc="0" normalizeH="0" baseline="0" noProof="0" dirty="0">
                <a:ln>
                  <a:noFill/>
                </a:ln>
                <a:solidFill>
                  <a:schemeClr val="tx2"/>
                </a:solidFill>
                <a:effectLst/>
                <a:uLnTx/>
                <a:uFillTx/>
                <a:latin typeface="Corbel" panose="020B0503020204020204"/>
                <a:ea typeface="+mn-ea"/>
                <a:cs typeface="+mn-cs"/>
              </a:rPr>
              <a:t> </a:t>
            </a:r>
            <a:r>
              <a:rPr kumimoji="0" lang="en-US" sz="1800" b="1" i="0" u="none" strike="noStrike" kern="1200" cap="all" spc="0" normalizeH="0" noProof="0" dirty="0">
                <a:ln>
                  <a:noFill/>
                </a:ln>
                <a:solidFill>
                  <a:schemeClr val="tx2"/>
                </a:solidFill>
                <a:effectLst/>
                <a:uLnTx/>
                <a:uFillTx/>
                <a:latin typeface="Corbel" panose="020B0503020204020204"/>
                <a:ea typeface="+mn-ea"/>
                <a:cs typeface="+mn-cs"/>
              </a:rPr>
              <a:t>benefits outweigh potential risks.</a:t>
            </a:r>
          </a:p>
        </p:txBody>
      </p:sp>
      <p:sp>
        <p:nvSpPr>
          <p:cNvPr id="40" name="Rectangle 39">
            <a:extLst>
              <a:ext uri="{FF2B5EF4-FFF2-40B4-BE49-F238E27FC236}">
                <a16:creationId xmlns:a16="http://schemas.microsoft.com/office/drawing/2014/main" id="{9084069B-1BE2-15D3-FDE9-B6ED86288427}"/>
              </a:ext>
            </a:extLst>
          </p:cNvPr>
          <p:cNvSpPr/>
          <p:nvPr/>
        </p:nvSpPr>
        <p:spPr>
          <a:xfrm>
            <a:off x="7019170" y="2412257"/>
            <a:ext cx="4163297"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1" name="Rectangle 40">
            <a:extLst>
              <a:ext uri="{FF2B5EF4-FFF2-40B4-BE49-F238E27FC236}">
                <a16:creationId xmlns:a16="http://schemas.microsoft.com/office/drawing/2014/main" id="{517E8F7C-7A73-75C7-907C-24A83920D885}"/>
              </a:ext>
            </a:extLst>
          </p:cNvPr>
          <p:cNvSpPr/>
          <p:nvPr/>
        </p:nvSpPr>
        <p:spPr>
          <a:xfrm>
            <a:off x="7019170" y="3557389"/>
            <a:ext cx="4163297"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2" name="Rectangle 41">
            <a:extLst>
              <a:ext uri="{FF2B5EF4-FFF2-40B4-BE49-F238E27FC236}">
                <a16:creationId xmlns:a16="http://schemas.microsoft.com/office/drawing/2014/main" id="{22394A9B-9037-1B71-8228-EC94667AF6A2}"/>
              </a:ext>
            </a:extLst>
          </p:cNvPr>
          <p:cNvSpPr/>
          <p:nvPr/>
        </p:nvSpPr>
        <p:spPr>
          <a:xfrm>
            <a:off x="7019170" y="2412257"/>
            <a:ext cx="2886553"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3" name="Rectangle 42">
            <a:extLst>
              <a:ext uri="{FF2B5EF4-FFF2-40B4-BE49-F238E27FC236}">
                <a16:creationId xmlns:a16="http://schemas.microsoft.com/office/drawing/2014/main" id="{99B963C7-AF09-35E4-65A3-7199EF30C252}"/>
              </a:ext>
            </a:extLst>
          </p:cNvPr>
          <p:cNvSpPr/>
          <p:nvPr/>
        </p:nvSpPr>
        <p:spPr>
          <a:xfrm>
            <a:off x="7019170" y="3557389"/>
            <a:ext cx="2137159"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4" name="TextBox 43">
            <a:extLst>
              <a:ext uri="{FF2B5EF4-FFF2-40B4-BE49-F238E27FC236}">
                <a16:creationId xmlns:a16="http://schemas.microsoft.com/office/drawing/2014/main" id="{232937A6-7FA0-7460-42BB-339A3457BB76}"/>
              </a:ext>
            </a:extLst>
          </p:cNvPr>
          <p:cNvSpPr txBox="1"/>
          <p:nvPr/>
        </p:nvSpPr>
        <p:spPr>
          <a:xfrm>
            <a:off x="7933275" y="2579464"/>
            <a:ext cx="101566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orbel" panose="020B0503020204020204" pitchFamily="34" charset="0"/>
              </a:rPr>
              <a:t>70.0</a:t>
            </a: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a:t>
            </a:r>
          </a:p>
        </p:txBody>
      </p:sp>
      <p:sp>
        <p:nvSpPr>
          <p:cNvPr id="45" name="TextBox 44">
            <a:extLst>
              <a:ext uri="{FF2B5EF4-FFF2-40B4-BE49-F238E27FC236}">
                <a16:creationId xmlns:a16="http://schemas.microsoft.com/office/drawing/2014/main" id="{B3B3C6FE-ED1B-85D6-0B5A-BD6B5DA0C785}"/>
              </a:ext>
            </a:extLst>
          </p:cNvPr>
          <p:cNvSpPr txBox="1"/>
          <p:nvPr/>
        </p:nvSpPr>
        <p:spPr>
          <a:xfrm>
            <a:off x="7501024" y="3724596"/>
            <a:ext cx="1175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49.2%</a:t>
            </a:r>
          </a:p>
        </p:txBody>
      </p:sp>
      <p:sp>
        <p:nvSpPr>
          <p:cNvPr id="46" name="Rectangle 45">
            <a:extLst>
              <a:ext uri="{FF2B5EF4-FFF2-40B4-BE49-F238E27FC236}">
                <a16:creationId xmlns:a16="http://schemas.microsoft.com/office/drawing/2014/main" id="{3A2DB980-59ED-A422-6A4B-61FD5D5E518A}"/>
              </a:ext>
            </a:extLst>
          </p:cNvPr>
          <p:cNvSpPr/>
          <p:nvPr/>
        </p:nvSpPr>
        <p:spPr>
          <a:xfrm>
            <a:off x="2701399" y="2412257"/>
            <a:ext cx="4163297"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7" name="Rectangle 46">
            <a:extLst>
              <a:ext uri="{FF2B5EF4-FFF2-40B4-BE49-F238E27FC236}">
                <a16:creationId xmlns:a16="http://schemas.microsoft.com/office/drawing/2014/main" id="{0FCB59B8-92F4-9E70-1CB7-61E29A383A5E}"/>
              </a:ext>
            </a:extLst>
          </p:cNvPr>
          <p:cNvSpPr/>
          <p:nvPr/>
        </p:nvSpPr>
        <p:spPr>
          <a:xfrm>
            <a:off x="2701398" y="2412257"/>
            <a:ext cx="3400026"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8" name="TextBox 47">
            <a:extLst>
              <a:ext uri="{FF2B5EF4-FFF2-40B4-BE49-F238E27FC236}">
                <a16:creationId xmlns:a16="http://schemas.microsoft.com/office/drawing/2014/main" id="{B79E1298-23D2-5F32-B164-FA6A9422D4C5}"/>
              </a:ext>
            </a:extLst>
          </p:cNvPr>
          <p:cNvSpPr txBox="1"/>
          <p:nvPr/>
        </p:nvSpPr>
        <p:spPr>
          <a:xfrm>
            <a:off x="3769978" y="2579464"/>
            <a:ext cx="9682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82.4%</a:t>
            </a:r>
          </a:p>
        </p:txBody>
      </p:sp>
      <p:sp>
        <p:nvSpPr>
          <p:cNvPr id="49" name="Rectangle 48">
            <a:extLst>
              <a:ext uri="{FF2B5EF4-FFF2-40B4-BE49-F238E27FC236}">
                <a16:creationId xmlns:a16="http://schemas.microsoft.com/office/drawing/2014/main" id="{B0BF0555-94B2-523B-521A-F39F666A6139}"/>
              </a:ext>
            </a:extLst>
          </p:cNvPr>
          <p:cNvSpPr/>
          <p:nvPr/>
        </p:nvSpPr>
        <p:spPr>
          <a:xfrm>
            <a:off x="2701398" y="3557389"/>
            <a:ext cx="4163297"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0" name="Rectangle 49">
            <a:extLst>
              <a:ext uri="{FF2B5EF4-FFF2-40B4-BE49-F238E27FC236}">
                <a16:creationId xmlns:a16="http://schemas.microsoft.com/office/drawing/2014/main" id="{9F5651E9-316F-2AAD-0D45-92092BFBF5E8}"/>
              </a:ext>
            </a:extLst>
          </p:cNvPr>
          <p:cNvSpPr/>
          <p:nvPr/>
        </p:nvSpPr>
        <p:spPr>
          <a:xfrm>
            <a:off x="2701398" y="3557389"/>
            <a:ext cx="2380018"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 name="TextBox 50">
            <a:extLst>
              <a:ext uri="{FF2B5EF4-FFF2-40B4-BE49-F238E27FC236}">
                <a16:creationId xmlns:a16="http://schemas.microsoft.com/office/drawing/2014/main" id="{5BCD0658-53B6-06C5-AA22-CEB38EDC15BB}"/>
              </a:ext>
            </a:extLst>
          </p:cNvPr>
          <p:cNvSpPr txBox="1"/>
          <p:nvPr/>
        </p:nvSpPr>
        <p:spPr>
          <a:xfrm>
            <a:off x="3337727" y="3724596"/>
            <a:ext cx="11073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57.6%</a:t>
            </a:r>
          </a:p>
        </p:txBody>
      </p:sp>
      <p:sp>
        <p:nvSpPr>
          <p:cNvPr id="3" name="Footer Placeholder 57">
            <a:extLst>
              <a:ext uri="{FF2B5EF4-FFF2-40B4-BE49-F238E27FC236}">
                <a16:creationId xmlns:a16="http://schemas.microsoft.com/office/drawing/2014/main" id="{35A6B204-94A9-C43A-80B9-77669404AC48}"/>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extLst>
      <p:ext uri="{BB962C8B-B14F-4D97-AF65-F5344CB8AC3E}">
        <p14:creationId xmlns:p14="http://schemas.microsoft.com/office/powerpoint/2010/main" val="241589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32680-1E0F-F39F-DBCA-0CF5DF427F2E}"/>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4A7D1F4B-C3C0-F8DF-75D6-AC48486E494F}"/>
              </a:ext>
            </a:extLst>
          </p:cNvPr>
          <p:cNvSpPr txBox="1"/>
          <p:nvPr/>
        </p:nvSpPr>
        <p:spPr>
          <a:xfrm>
            <a:off x="1224279" y="6259811"/>
            <a:ext cx="4101056"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srgbClr val="000000"/>
                </a:solidFill>
                <a:effectLst/>
                <a:uLnTx/>
                <a:uFillTx/>
                <a:latin typeface="Poppins"/>
                <a:ea typeface="+mn-lt"/>
                <a:cs typeface="Poppins"/>
              </a:rPr>
              <a:t>Jones JM,  et al. </a:t>
            </a:r>
            <a:r>
              <a:rPr kumimoji="0" lang="en-US" sz="800" b="0" i="1" u="none" strike="noStrike" kern="1200" cap="none" spc="0" normalizeH="0" baseline="0" noProof="0" dirty="0">
                <a:ln>
                  <a:noFill/>
                </a:ln>
                <a:solidFill>
                  <a:srgbClr val="000000"/>
                </a:solidFill>
                <a:effectLst/>
                <a:uLnTx/>
                <a:uFillTx/>
                <a:latin typeface="Poppins"/>
                <a:ea typeface="+mn-lt"/>
                <a:cs typeface="Poppins"/>
              </a:rPr>
              <a:t>MMWR </a:t>
            </a:r>
            <a:r>
              <a:rPr kumimoji="0" lang="en-US" sz="800" b="0" i="1" u="none" strike="noStrike" kern="1200" cap="none" spc="0" normalizeH="0" baseline="0" noProof="0" dirty="0" err="1">
                <a:ln>
                  <a:noFill/>
                </a:ln>
                <a:solidFill>
                  <a:srgbClr val="000000"/>
                </a:solidFill>
                <a:effectLst/>
                <a:uLnTx/>
                <a:uFillTx/>
                <a:latin typeface="Poppins"/>
                <a:ea typeface="+mn-lt"/>
                <a:cs typeface="Poppins"/>
              </a:rPr>
              <a:t>Morb</a:t>
            </a:r>
            <a:r>
              <a:rPr kumimoji="0" lang="en-US" sz="800" b="0" i="1" u="none" strike="noStrike" kern="1200" cap="none" spc="0" normalizeH="0" baseline="0" noProof="0" dirty="0">
                <a:ln>
                  <a:noFill/>
                </a:ln>
                <a:solidFill>
                  <a:srgbClr val="000000"/>
                </a:solidFill>
                <a:effectLst/>
                <a:uLnTx/>
                <a:uFillTx/>
                <a:latin typeface="Poppins"/>
                <a:ea typeface="+mn-lt"/>
                <a:cs typeface="Poppins"/>
              </a:rPr>
              <a:t> Mortal </a:t>
            </a:r>
            <a:r>
              <a:rPr kumimoji="0" lang="en-US" sz="800" b="0" i="1" u="none" strike="noStrike" kern="1200" cap="none" spc="0" normalizeH="0" baseline="0" noProof="0" dirty="0" err="1">
                <a:ln>
                  <a:noFill/>
                </a:ln>
                <a:solidFill>
                  <a:srgbClr val="000000"/>
                </a:solidFill>
                <a:effectLst/>
                <a:uLnTx/>
                <a:uFillTx/>
                <a:latin typeface="Poppins"/>
                <a:ea typeface="+mn-lt"/>
                <a:cs typeface="Poppins"/>
              </a:rPr>
              <a:t>Wkly</a:t>
            </a:r>
            <a:r>
              <a:rPr kumimoji="0" lang="en-US" sz="800" b="0" i="1" u="none" strike="noStrike" kern="1200" cap="none" spc="0" normalizeH="0" baseline="0" noProof="0" dirty="0">
                <a:ln>
                  <a:noFill/>
                </a:ln>
                <a:solidFill>
                  <a:srgbClr val="000000"/>
                </a:solidFill>
                <a:effectLst/>
                <a:uLnTx/>
                <a:uFillTx/>
                <a:latin typeface="Poppins"/>
                <a:ea typeface="+mn-lt"/>
                <a:cs typeface="Poppins"/>
              </a:rPr>
              <a:t> Rep</a:t>
            </a:r>
            <a:r>
              <a:rPr kumimoji="0" lang="en-US" sz="800" b="0" i="0" u="none" strike="noStrike" kern="1200" cap="none" spc="0" normalizeH="0" baseline="0" noProof="0" dirty="0">
                <a:ln>
                  <a:noFill/>
                </a:ln>
                <a:solidFill>
                  <a:srgbClr val="000000"/>
                </a:solidFill>
                <a:effectLst/>
                <a:uLnTx/>
                <a:uFillTx/>
                <a:latin typeface="Poppins"/>
                <a:ea typeface="+mn-lt"/>
                <a:cs typeface="Poppins"/>
              </a:rPr>
              <a:t>.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err="1">
                <a:ln>
                  <a:noFill/>
                </a:ln>
                <a:solidFill>
                  <a:srgbClr val="000000"/>
                </a:solidFill>
                <a:effectLst/>
                <a:uLnTx/>
                <a:uFillTx/>
                <a:latin typeface="Poppins"/>
                <a:ea typeface="+mn-lt"/>
                <a:cs typeface="Poppins"/>
              </a:rPr>
              <a:t>Simões</a:t>
            </a:r>
            <a:r>
              <a:rPr kumimoji="0" lang="en-US" sz="800" b="0" i="0" u="none" strike="noStrike" kern="1200" cap="none" spc="0" normalizeH="0" baseline="0" noProof="0" dirty="0">
                <a:ln>
                  <a:noFill/>
                </a:ln>
                <a:solidFill>
                  <a:srgbClr val="000000"/>
                </a:solidFill>
                <a:effectLst/>
                <a:uLnTx/>
                <a:uFillTx/>
                <a:latin typeface="Poppins"/>
                <a:ea typeface="+mn-lt"/>
                <a:cs typeface="Poppins"/>
              </a:rPr>
              <a:t> EAF, et al. </a:t>
            </a:r>
            <a:r>
              <a:rPr kumimoji="0" lang="en-US" sz="800" b="0" i="1" u="none" strike="noStrike" kern="1200" cap="none" spc="0" normalizeH="0" baseline="0" noProof="0" dirty="0">
                <a:ln>
                  <a:noFill/>
                </a:ln>
                <a:solidFill>
                  <a:srgbClr val="000000"/>
                </a:solidFill>
                <a:effectLst/>
                <a:uLnTx/>
                <a:uFillTx/>
                <a:latin typeface="Poppins"/>
                <a:ea typeface="+mn-lt"/>
                <a:cs typeface="Poppins"/>
              </a:rPr>
              <a:t>Lancet Child </a:t>
            </a:r>
            <a:r>
              <a:rPr kumimoji="0" lang="en-US" sz="800" b="0" i="1" u="none" strike="noStrike" kern="1200" cap="none" spc="0" normalizeH="0" baseline="0" noProof="0" dirty="0" err="1">
                <a:ln>
                  <a:noFill/>
                </a:ln>
                <a:solidFill>
                  <a:srgbClr val="000000"/>
                </a:solidFill>
                <a:effectLst/>
                <a:uLnTx/>
                <a:uFillTx/>
                <a:latin typeface="Poppins"/>
                <a:ea typeface="+mn-lt"/>
                <a:cs typeface="Poppins"/>
              </a:rPr>
              <a:t>Adolesc</a:t>
            </a:r>
            <a:r>
              <a:rPr kumimoji="0" lang="en-US" sz="800" b="0" i="1" u="none" strike="noStrike" kern="1200" cap="none" spc="0" normalizeH="0" baseline="0" noProof="0" dirty="0">
                <a:ln>
                  <a:noFill/>
                </a:ln>
                <a:solidFill>
                  <a:srgbClr val="000000"/>
                </a:solidFill>
                <a:effectLst/>
                <a:uLnTx/>
                <a:uFillTx/>
                <a:latin typeface="Poppins"/>
                <a:ea typeface="+mn-lt"/>
                <a:cs typeface="Poppins"/>
              </a:rPr>
              <a:t> Health</a:t>
            </a:r>
            <a:r>
              <a:rPr kumimoji="0" lang="en-US" sz="800" b="0" i="0" u="none" strike="noStrike" kern="1200" cap="none" spc="0" normalizeH="0" baseline="0" noProof="0" dirty="0">
                <a:ln>
                  <a:noFill/>
                </a:ln>
                <a:solidFill>
                  <a:srgbClr val="000000"/>
                </a:solidFill>
                <a:effectLst/>
                <a:uLnTx/>
                <a:uFillTx/>
                <a:latin typeface="Poppins"/>
                <a:ea typeface="+mn-lt"/>
                <a:cs typeface="Poppins"/>
              </a:rPr>
              <a:t>.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srgbClr val="000000"/>
                </a:solidFill>
                <a:effectLst/>
                <a:uLnTx/>
                <a:uFillTx/>
                <a:latin typeface="Poppins"/>
                <a:ea typeface="+mn-lt"/>
                <a:cs typeface="Poppins"/>
              </a:rPr>
              <a:t>Drysdale SB, et al. </a:t>
            </a:r>
            <a:r>
              <a:rPr kumimoji="0" lang="en-US" sz="800" b="0" i="1" u="none" strike="noStrike" kern="1200" cap="none" spc="0" normalizeH="0" baseline="0" noProof="0" dirty="0">
                <a:ln>
                  <a:noFill/>
                </a:ln>
                <a:solidFill>
                  <a:srgbClr val="000000"/>
                </a:solidFill>
                <a:effectLst/>
                <a:uLnTx/>
                <a:uFillTx/>
                <a:latin typeface="Poppins"/>
                <a:ea typeface="+mn-lt"/>
                <a:cs typeface="Poppins"/>
              </a:rPr>
              <a:t>N Engl J Med</a:t>
            </a:r>
            <a:r>
              <a:rPr kumimoji="0" lang="en-US" sz="800" b="0" i="0" u="none" strike="noStrike" kern="1200" cap="none" spc="0" normalizeH="0" baseline="0" noProof="0" dirty="0">
                <a:ln>
                  <a:noFill/>
                </a:ln>
                <a:solidFill>
                  <a:srgbClr val="000000"/>
                </a:solidFill>
                <a:effectLst/>
                <a:uLnTx/>
                <a:uFillTx/>
                <a:latin typeface="Poppins"/>
                <a:ea typeface="+mn-lt"/>
                <a:cs typeface="Poppins"/>
              </a:rPr>
              <a:t>. 2023.</a:t>
            </a:r>
          </a:p>
        </p:txBody>
      </p:sp>
      <p:sp>
        <p:nvSpPr>
          <p:cNvPr id="41" name="Rectangle 40">
            <a:extLst>
              <a:ext uri="{FF2B5EF4-FFF2-40B4-BE49-F238E27FC236}">
                <a16:creationId xmlns:a16="http://schemas.microsoft.com/office/drawing/2014/main" id="{4C84A0C0-DBB2-608F-539C-40E10F252559}"/>
              </a:ext>
            </a:extLst>
          </p:cNvPr>
          <p:cNvSpPr/>
          <p:nvPr/>
        </p:nvSpPr>
        <p:spPr>
          <a:xfrm>
            <a:off x="1473382" y="3105907"/>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3" name="Rectangle 42">
            <a:extLst>
              <a:ext uri="{FF2B5EF4-FFF2-40B4-BE49-F238E27FC236}">
                <a16:creationId xmlns:a16="http://schemas.microsoft.com/office/drawing/2014/main" id="{F794034A-8CEC-086F-10AF-DB320131D460}"/>
              </a:ext>
            </a:extLst>
          </p:cNvPr>
          <p:cNvSpPr/>
          <p:nvPr/>
        </p:nvSpPr>
        <p:spPr>
          <a:xfrm>
            <a:off x="1473381" y="3105907"/>
            <a:ext cx="5815316" cy="24368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6B9AD01-9F6A-F311-C4AA-6EBEBB85FD7C}"/>
              </a:ext>
            </a:extLst>
          </p:cNvPr>
          <p:cNvSpPr>
            <a:spLocks noGrp="1"/>
          </p:cNvSpPr>
          <p:nvPr>
            <p:ph type="title"/>
          </p:nvPr>
        </p:nvSpPr>
        <p:spPr>
          <a:xfrm>
            <a:off x="1224279" y="275009"/>
            <a:ext cx="10815321" cy="646332"/>
          </a:xfrm>
        </p:spPr>
        <p:txBody>
          <a:bodyPr>
            <a:noAutofit/>
          </a:bodyPr>
          <a:lstStyle/>
          <a:p>
            <a:r>
              <a:rPr lang="en-US" sz="2800" dirty="0"/>
              <a:t>Long-acting </a:t>
            </a:r>
            <a:r>
              <a:rPr lang="en-US" sz="2800" dirty="0" err="1"/>
              <a:t>mAb</a:t>
            </a:r>
            <a:r>
              <a:rPr lang="en-US" sz="2800" dirty="0"/>
              <a:t> (</a:t>
            </a:r>
            <a:r>
              <a:rPr lang="en-US" sz="2800" dirty="0" err="1"/>
              <a:t>nirsevimab</a:t>
            </a:r>
            <a:r>
              <a:rPr lang="en-US" sz="2800" dirty="0"/>
              <a:t>) highly protective against RSV disease in infants at 150 days</a:t>
            </a:r>
            <a:br>
              <a:rPr lang="en-US" sz="2800" dirty="0"/>
            </a:br>
            <a:endParaRPr lang="en-US" sz="2800" dirty="0"/>
          </a:p>
        </p:txBody>
      </p:sp>
      <p:sp>
        <p:nvSpPr>
          <p:cNvPr id="26" name="TextBox 25">
            <a:extLst>
              <a:ext uri="{FF2B5EF4-FFF2-40B4-BE49-F238E27FC236}">
                <a16:creationId xmlns:a16="http://schemas.microsoft.com/office/drawing/2014/main" id="{926BD1F1-5682-810A-981E-38A09027D467}"/>
              </a:ext>
            </a:extLst>
          </p:cNvPr>
          <p:cNvSpPr txBox="1"/>
          <p:nvPr/>
        </p:nvSpPr>
        <p:spPr>
          <a:xfrm>
            <a:off x="1473381" y="1886876"/>
            <a:ext cx="7271683" cy="646332"/>
          </a:xfrm>
          <a:prstGeom prst="rect">
            <a:avLst/>
          </a:prstGeom>
          <a:noFill/>
          <a:ln>
            <a:solidFill>
              <a:schemeClr val="accent5"/>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EFFICACY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(95% CONFIDENCE INTERVAL [CI])</a:t>
            </a:r>
            <a:endParaRPr kumimoji="0" lang="en-US" sz="1000" b="0" i="0" u="none" strike="noStrike" kern="1200" cap="none" spc="0" normalizeH="0" baseline="0" noProof="0" dirty="0">
              <a:ln>
                <a:noFill/>
              </a:ln>
              <a:solidFill>
                <a:srgbClr val="D61E62"/>
              </a:solidFill>
              <a:effectLst/>
              <a:uLnTx/>
              <a:uFillTx/>
              <a:latin typeface="Corbel" panose="020B0503020204020204" pitchFamily="34" charset="0"/>
              <a:ea typeface="+mn-ea"/>
              <a:cs typeface="+mn-cs"/>
            </a:endParaRPr>
          </a:p>
        </p:txBody>
      </p:sp>
      <p:sp>
        <p:nvSpPr>
          <p:cNvPr id="27" name="TextBox 26">
            <a:extLst>
              <a:ext uri="{FF2B5EF4-FFF2-40B4-BE49-F238E27FC236}">
                <a16:creationId xmlns:a16="http://schemas.microsoft.com/office/drawing/2014/main" id="{41C31E28-833E-4E59-88D8-4E0E36E873F7}"/>
              </a:ext>
            </a:extLst>
          </p:cNvPr>
          <p:cNvSpPr txBox="1"/>
          <p:nvPr/>
        </p:nvSpPr>
        <p:spPr>
          <a:xfrm>
            <a:off x="9008766" y="1886876"/>
            <a:ext cx="2533553" cy="646332"/>
          </a:xfrm>
          <a:prstGeom prst="rect">
            <a:avLst/>
          </a:prstGeom>
          <a:noFill/>
          <a:ln>
            <a:solidFill>
              <a:schemeClr val="accent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OUTCOME MEASURED</a:t>
            </a:r>
          </a:p>
        </p:txBody>
      </p:sp>
      <p:sp>
        <p:nvSpPr>
          <p:cNvPr id="37" name="TextBox 36">
            <a:extLst>
              <a:ext uri="{FF2B5EF4-FFF2-40B4-BE49-F238E27FC236}">
                <a16:creationId xmlns:a16="http://schemas.microsoft.com/office/drawing/2014/main" id="{A4ADAC15-8D96-25BC-78E6-D066E371269E}"/>
              </a:ext>
            </a:extLst>
          </p:cNvPr>
          <p:cNvSpPr txBox="1"/>
          <p:nvPr/>
        </p:nvSpPr>
        <p:spPr>
          <a:xfrm>
            <a:off x="3849438" y="3328180"/>
            <a:ext cx="9682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78.6%</a:t>
            </a:r>
          </a:p>
        </p:txBody>
      </p:sp>
      <p:sp>
        <p:nvSpPr>
          <p:cNvPr id="40" name="TextBox 39">
            <a:extLst>
              <a:ext uri="{FF2B5EF4-FFF2-40B4-BE49-F238E27FC236}">
                <a16:creationId xmlns:a16="http://schemas.microsoft.com/office/drawing/2014/main" id="{085E1046-BACD-1EE1-BC84-9B88790B4EA7}"/>
              </a:ext>
            </a:extLst>
          </p:cNvPr>
          <p:cNvSpPr txBox="1"/>
          <p:nvPr/>
        </p:nvSpPr>
        <p:spPr>
          <a:xfrm>
            <a:off x="3067304" y="3033151"/>
            <a:ext cx="290008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80.6%    </a:t>
            </a:r>
            <a:r>
              <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(62.3</a:t>
            </a:r>
            <a:r>
              <a:rPr kumimoji="0" lang="en-US" sz="1400" b="0" i="0" u="none" strike="noStrike" kern="1200" cap="none" spc="0" normalizeH="0" baseline="0" noProof="0" dirty="0">
                <a:ln>
                  <a:noFill/>
                </a:ln>
                <a:solidFill>
                  <a:schemeClr val="bg1"/>
                </a:solidFill>
                <a:effectLst/>
                <a:uLnTx/>
                <a:uFillTx/>
                <a:latin typeface="Poppins"/>
                <a:ea typeface="+mn-ea"/>
                <a:cs typeface="Arial"/>
              </a:rPr>
              <a:t>–</a:t>
            </a:r>
            <a:r>
              <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90.1) </a:t>
            </a:r>
            <a:endPar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 name="Rectangle 2">
            <a:extLst>
              <a:ext uri="{FF2B5EF4-FFF2-40B4-BE49-F238E27FC236}">
                <a16:creationId xmlns:a16="http://schemas.microsoft.com/office/drawing/2014/main" id="{FB078794-30CC-880A-64F1-28E1E8CA7B71}"/>
              </a:ext>
            </a:extLst>
          </p:cNvPr>
          <p:cNvSpPr/>
          <p:nvPr/>
        </p:nvSpPr>
        <p:spPr>
          <a:xfrm>
            <a:off x="1473382" y="3515133"/>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4313AA9B-6FB4-383C-46A7-1A2D3F6713E4}"/>
              </a:ext>
            </a:extLst>
          </p:cNvPr>
          <p:cNvSpPr/>
          <p:nvPr/>
        </p:nvSpPr>
        <p:spPr>
          <a:xfrm>
            <a:off x="1473382" y="3515133"/>
            <a:ext cx="5720389" cy="2665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DB27A314-7EE8-8DCB-9FA2-389B8399377D}"/>
              </a:ext>
            </a:extLst>
          </p:cNvPr>
          <p:cNvSpPr txBox="1"/>
          <p:nvPr/>
        </p:nvSpPr>
        <p:spPr>
          <a:xfrm>
            <a:off x="3067304" y="3432435"/>
            <a:ext cx="299611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79.0%   </a:t>
            </a:r>
            <a:r>
              <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(68.5</a:t>
            </a:r>
            <a:r>
              <a:rPr kumimoji="0" lang="en-US" sz="1400" b="0" i="0" u="none" strike="noStrike" kern="1200" cap="none" spc="0" normalizeH="0" baseline="0" noProof="0" dirty="0">
                <a:ln>
                  <a:noFill/>
                </a:ln>
                <a:solidFill>
                  <a:schemeClr val="bg1"/>
                </a:solidFill>
                <a:effectLst/>
                <a:uLnTx/>
                <a:uFillTx/>
                <a:latin typeface="Poppins"/>
                <a:ea typeface="+mn-ea"/>
                <a:cs typeface="Arial"/>
              </a:rPr>
              <a:t>–</a:t>
            </a:r>
            <a:r>
              <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86.1)</a:t>
            </a:r>
            <a:endPar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77D0D081-44C5-F519-6A9B-31E2B4B1C835}"/>
              </a:ext>
            </a:extLst>
          </p:cNvPr>
          <p:cNvSpPr txBox="1"/>
          <p:nvPr/>
        </p:nvSpPr>
        <p:spPr>
          <a:xfrm>
            <a:off x="1473382" y="5519750"/>
            <a:ext cx="10068938" cy="40011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5"/>
                </a:solidFill>
                <a:effectLst/>
                <a:uLnTx/>
                <a:uFillTx/>
                <a:latin typeface="Corbel" panose="020B0503020204020204"/>
                <a:ea typeface="+mn-ea"/>
                <a:cs typeface="+mn-cs"/>
              </a:rPr>
              <a:t>No safety concerns across clinical trials.</a:t>
            </a:r>
          </a:p>
        </p:txBody>
      </p:sp>
      <p:graphicFrame>
        <p:nvGraphicFramePr>
          <p:cNvPr id="12" name="Table 11">
            <a:extLst>
              <a:ext uri="{FF2B5EF4-FFF2-40B4-BE49-F238E27FC236}">
                <a16:creationId xmlns:a16="http://schemas.microsoft.com/office/drawing/2014/main" id="{5408D533-28E2-D42B-5790-5F1EBC3A2393}"/>
              </a:ext>
            </a:extLst>
          </p:cNvPr>
          <p:cNvGraphicFramePr>
            <a:graphicFrameLocks/>
          </p:cNvGraphicFramePr>
          <p:nvPr>
            <p:extLst>
              <p:ext uri="{D42A27DB-BD31-4B8C-83A1-F6EECF244321}">
                <p14:modId xmlns:p14="http://schemas.microsoft.com/office/powerpoint/2010/main" val="815861520"/>
              </p:ext>
            </p:extLst>
          </p:nvPr>
        </p:nvGraphicFramePr>
        <p:xfrm>
          <a:off x="9009413" y="3501395"/>
          <a:ext cx="2533229" cy="304800"/>
        </p:xfrm>
        <a:graphic>
          <a:graphicData uri="http://schemas.openxmlformats.org/drawingml/2006/table">
            <a:tbl>
              <a:tblPr firstRow="1" bandRow="1">
                <a:tableStyleId>{72833802-FEF1-4C79-8D5D-14CF1EAF98D9}</a:tableStyleId>
              </a:tblPr>
              <a:tblGrid>
                <a:gridCol w="2533229">
                  <a:extLst>
                    <a:ext uri="{9D8B030D-6E8A-4147-A177-3AD203B41FA5}">
                      <a16:colId xmlns:a16="http://schemas.microsoft.com/office/drawing/2014/main" val="2945960647"/>
                    </a:ext>
                  </a:extLst>
                </a:gridCol>
              </a:tblGrid>
              <a:tr h="291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Medically attended LRTI</a:t>
                      </a:r>
                      <a:endParaRPr lang="en-US" sz="1400" b="0" kern="1200" baseline="30000" dirty="0">
                        <a:solidFill>
                          <a:schemeClr val="tx1"/>
                        </a:solidFill>
                        <a:effectLst/>
                        <a:latin typeface="+mn-lt"/>
                        <a:ea typeface="+mn-ea"/>
                        <a:cs typeface="+mn-cs"/>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graphicFrame>
        <p:nvGraphicFramePr>
          <p:cNvPr id="13" name="Table 12">
            <a:extLst>
              <a:ext uri="{FF2B5EF4-FFF2-40B4-BE49-F238E27FC236}">
                <a16:creationId xmlns:a16="http://schemas.microsoft.com/office/drawing/2014/main" id="{17EBF155-CC52-8653-BA30-002BB8335032}"/>
              </a:ext>
            </a:extLst>
          </p:cNvPr>
          <p:cNvGraphicFramePr>
            <a:graphicFrameLocks/>
          </p:cNvGraphicFramePr>
          <p:nvPr>
            <p:extLst>
              <p:ext uri="{D42A27DB-BD31-4B8C-83A1-F6EECF244321}">
                <p14:modId xmlns:p14="http://schemas.microsoft.com/office/powerpoint/2010/main" val="994991553"/>
              </p:ext>
            </p:extLst>
          </p:nvPr>
        </p:nvGraphicFramePr>
        <p:xfrm>
          <a:off x="9009090" y="3090609"/>
          <a:ext cx="2533552" cy="304800"/>
        </p:xfrm>
        <a:graphic>
          <a:graphicData uri="http://schemas.openxmlformats.org/drawingml/2006/table">
            <a:tbl>
              <a:tblPr firstRow="1" bandRow="1">
                <a:tableStyleId>{72833802-FEF1-4C79-8D5D-14CF1EAF98D9}</a:tableStyleId>
              </a:tblPr>
              <a:tblGrid>
                <a:gridCol w="2533552">
                  <a:extLst>
                    <a:ext uri="{9D8B030D-6E8A-4147-A177-3AD203B41FA5}">
                      <a16:colId xmlns:a16="http://schemas.microsoft.com/office/drawing/2014/main" val="2945960647"/>
                    </a:ext>
                  </a:extLst>
                </a:gridCol>
              </a:tblGrid>
              <a:tr h="291808">
                <a:tc>
                  <a:txBody>
                    <a:bodyPr/>
                    <a:lstStyle/>
                    <a:p>
                      <a:pPr algn="ctr"/>
                      <a:r>
                        <a:rPr lang="en-US" sz="1400" b="0" i="0" dirty="0">
                          <a:solidFill>
                            <a:schemeClr val="tx1"/>
                          </a:solidFill>
                          <a:latin typeface="Corbel" panose="020B0503020204020204" pitchFamily="34" charset="0"/>
                        </a:rPr>
                        <a:t>Hospitalized RSV LRTI </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sp>
        <p:nvSpPr>
          <p:cNvPr id="17" name="TextBox 16">
            <a:extLst>
              <a:ext uri="{FF2B5EF4-FFF2-40B4-BE49-F238E27FC236}">
                <a16:creationId xmlns:a16="http://schemas.microsoft.com/office/drawing/2014/main" id="{3745101C-F48A-BF2C-A207-66A41C0A1C65}"/>
              </a:ext>
            </a:extLst>
          </p:cNvPr>
          <p:cNvSpPr txBox="1"/>
          <p:nvPr/>
        </p:nvSpPr>
        <p:spPr>
          <a:xfrm>
            <a:off x="1277498" y="1456945"/>
            <a:ext cx="7488827" cy="400110"/>
          </a:xfrm>
          <a:prstGeom prst="rect">
            <a:avLst/>
          </a:prstGeom>
          <a:noFill/>
        </p:spPr>
        <p:txBody>
          <a:bodyPr wrap="square">
            <a:spAutoFit/>
          </a:bodyPr>
          <a:lstStyle/>
          <a:p>
            <a:r>
              <a:rPr lang="en-US" sz="2000" b="1" dirty="0">
                <a:solidFill>
                  <a:schemeClr val="accent1"/>
                </a:solidFill>
              </a:rPr>
              <a:t>Pooled Phase 2b (optimal dose) + Phase 3 clinical study results</a:t>
            </a:r>
            <a:r>
              <a:rPr lang="en-US" sz="2000" b="1" baseline="30000" dirty="0">
                <a:solidFill>
                  <a:schemeClr val="accent1"/>
                </a:solidFill>
              </a:rPr>
              <a:t>1,2</a:t>
            </a:r>
            <a:endParaRPr lang="en-US" sz="2000" b="1" dirty="0"/>
          </a:p>
        </p:txBody>
      </p:sp>
      <p:graphicFrame>
        <p:nvGraphicFramePr>
          <p:cNvPr id="18" name="Table 17">
            <a:extLst>
              <a:ext uri="{FF2B5EF4-FFF2-40B4-BE49-F238E27FC236}">
                <a16:creationId xmlns:a16="http://schemas.microsoft.com/office/drawing/2014/main" id="{44FECBE4-1B5E-CC17-DC1F-3D9666E4F28A}"/>
              </a:ext>
            </a:extLst>
          </p:cNvPr>
          <p:cNvGraphicFramePr>
            <a:graphicFrameLocks/>
          </p:cNvGraphicFramePr>
          <p:nvPr>
            <p:extLst>
              <p:ext uri="{D42A27DB-BD31-4B8C-83A1-F6EECF244321}">
                <p14:modId xmlns:p14="http://schemas.microsoft.com/office/powerpoint/2010/main" val="4252197615"/>
              </p:ext>
            </p:extLst>
          </p:nvPr>
        </p:nvGraphicFramePr>
        <p:xfrm>
          <a:off x="9009089" y="2697205"/>
          <a:ext cx="2533553" cy="304800"/>
        </p:xfrm>
        <a:graphic>
          <a:graphicData uri="http://schemas.openxmlformats.org/drawingml/2006/table">
            <a:tbl>
              <a:tblPr firstRow="1" bandRow="1">
                <a:tableStyleId>{72833802-FEF1-4C79-8D5D-14CF1EAF98D9}</a:tableStyleId>
              </a:tblPr>
              <a:tblGrid>
                <a:gridCol w="2533553">
                  <a:extLst>
                    <a:ext uri="{9D8B030D-6E8A-4147-A177-3AD203B41FA5}">
                      <a16:colId xmlns:a16="http://schemas.microsoft.com/office/drawing/2014/main" val="2945960647"/>
                    </a:ext>
                  </a:extLst>
                </a:gridCol>
              </a:tblGrid>
              <a:tr h="291808">
                <a:tc>
                  <a:txBody>
                    <a:bodyPr/>
                    <a:lstStyle/>
                    <a:p>
                      <a:pPr algn="ctr"/>
                      <a:r>
                        <a:rPr lang="en-US" sz="1400" b="0" i="0" dirty="0">
                          <a:solidFill>
                            <a:schemeClr val="tx1"/>
                          </a:solidFill>
                          <a:latin typeface="Corbel" panose="020B0503020204020204" pitchFamily="34" charset="0"/>
                        </a:rPr>
                        <a:t>Severe hospitalized RSV LRTI</a:t>
                      </a:r>
                      <a:endParaRPr lang="en-US" sz="1400" b="0" i="0" baseline="30000" dirty="0">
                        <a:solidFill>
                          <a:schemeClr val="tx1"/>
                        </a:solidFill>
                        <a:latin typeface="Corbel" panose="020B0503020204020204" pitchFamily="34" charset="0"/>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sp>
        <p:nvSpPr>
          <p:cNvPr id="19" name="Rectangle 18">
            <a:extLst>
              <a:ext uri="{FF2B5EF4-FFF2-40B4-BE49-F238E27FC236}">
                <a16:creationId xmlns:a16="http://schemas.microsoft.com/office/drawing/2014/main" id="{BD1585CB-D3D7-115A-79B7-32BEDF72F7B2}"/>
              </a:ext>
            </a:extLst>
          </p:cNvPr>
          <p:cNvSpPr/>
          <p:nvPr/>
        </p:nvSpPr>
        <p:spPr>
          <a:xfrm>
            <a:off x="1473382" y="2697205"/>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AD9DB084-30DD-64EB-0D67-7CB9B821A571}"/>
              </a:ext>
            </a:extLst>
          </p:cNvPr>
          <p:cNvSpPr/>
          <p:nvPr/>
        </p:nvSpPr>
        <p:spPr>
          <a:xfrm>
            <a:off x="1473382" y="2697205"/>
            <a:ext cx="5720389" cy="2431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 name="TextBox 20">
            <a:extLst>
              <a:ext uri="{FF2B5EF4-FFF2-40B4-BE49-F238E27FC236}">
                <a16:creationId xmlns:a16="http://schemas.microsoft.com/office/drawing/2014/main" id="{FADEF1C1-C9F6-BF2C-FA5D-8C30733327FD}"/>
              </a:ext>
            </a:extLst>
          </p:cNvPr>
          <p:cNvSpPr txBox="1"/>
          <p:nvPr/>
        </p:nvSpPr>
        <p:spPr>
          <a:xfrm>
            <a:off x="2569466" y="2626888"/>
            <a:ext cx="39917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Corbel" panose="020B0503020204020204" pitchFamily="34" charset="0"/>
                <a:ea typeface="+mn-ea"/>
                <a:cs typeface="+mn-cs"/>
              </a:rPr>
              <a:t>78.5%    </a:t>
            </a:r>
            <a:r>
              <a:rPr kumimoji="0" lang="en-US" sz="1400" b="0" i="0" u="none" strike="noStrike" kern="1200" cap="none" spc="0" normalizeH="0" baseline="0" noProof="0">
                <a:ln>
                  <a:noFill/>
                </a:ln>
                <a:solidFill>
                  <a:schemeClr val="bg1"/>
                </a:solidFill>
                <a:effectLst/>
                <a:uLnTx/>
                <a:uFillTx/>
                <a:latin typeface="Corbel" panose="020B0503020204020204" pitchFamily="34" charset="0"/>
                <a:ea typeface="+mn-ea"/>
                <a:cs typeface="+mn-cs"/>
              </a:rPr>
              <a:t>(48.8</a:t>
            </a:r>
            <a:r>
              <a:rPr kumimoji="0" lang="en-US" sz="1400" b="0" i="0" u="none" strike="noStrike" kern="1200" cap="none" spc="0" normalizeH="0" baseline="0" noProof="0">
                <a:ln>
                  <a:noFill/>
                </a:ln>
                <a:solidFill>
                  <a:schemeClr val="bg1"/>
                </a:solidFill>
                <a:effectLst/>
                <a:uLnTx/>
                <a:uFillTx/>
                <a:latin typeface="Poppins"/>
                <a:ea typeface="+mn-ea"/>
                <a:cs typeface="Arial"/>
              </a:rPr>
              <a:t>–</a:t>
            </a:r>
            <a:r>
              <a:rPr kumimoji="0" lang="en-US" sz="1400" b="0" i="0" u="none" strike="noStrike" kern="1200" cap="none" spc="0" normalizeH="0" baseline="0" noProof="0">
                <a:ln>
                  <a:noFill/>
                </a:ln>
                <a:solidFill>
                  <a:schemeClr val="bg1"/>
                </a:solidFill>
                <a:effectLst/>
                <a:uLnTx/>
                <a:uFillTx/>
                <a:latin typeface="Corbel" panose="020B0503020204020204" pitchFamily="34" charset="0"/>
                <a:ea typeface="+mn-ea"/>
                <a:cs typeface="+mn-cs"/>
              </a:rPr>
              <a:t>91.0)</a:t>
            </a:r>
            <a:endPar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2" name="TextBox 21">
            <a:extLst>
              <a:ext uri="{FF2B5EF4-FFF2-40B4-BE49-F238E27FC236}">
                <a16:creationId xmlns:a16="http://schemas.microsoft.com/office/drawing/2014/main" id="{DCE9933D-C5DD-A1C7-A58E-C6B154B463D6}"/>
              </a:ext>
            </a:extLst>
          </p:cNvPr>
          <p:cNvSpPr txBox="1"/>
          <p:nvPr/>
        </p:nvSpPr>
        <p:spPr>
          <a:xfrm>
            <a:off x="1349003" y="4213728"/>
            <a:ext cx="8046788" cy="605294"/>
          </a:xfrm>
          <a:prstGeom prst="rect">
            <a:avLst/>
          </a:prstGeom>
          <a:noFill/>
        </p:spPr>
        <p:txBody>
          <a:bodyPr wrap="square">
            <a:spAutoFit/>
          </a:bodyPr>
          <a:lstStyle/>
          <a:p>
            <a:r>
              <a:rPr lang="en-US" sz="2000" b="1" dirty="0">
                <a:solidFill>
                  <a:schemeClr val="accent1"/>
                </a:solidFill>
              </a:rPr>
              <a:t>Clinical trial in real-world setting (HARMONIE, 8,000 infants)</a:t>
            </a:r>
            <a:r>
              <a:rPr lang="en-US" sz="2000" b="1" baseline="30000" dirty="0">
                <a:solidFill>
                  <a:schemeClr val="accent1"/>
                </a:solidFill>
              </a:rPr>
              <a:t>3</a:t>
            </a:r>
            <a:br>
              <a:rPr lang="en-US" sz="2400" b="1" baseline="30000" dirty="0"/>
            </a:br>
            <a:endParaRPr lang="en-US" sz="2000" b="1" baseline="30000" dirty="0"/>
          </a:p>
        </p:txBody>
      </p:sp>
      <p:sp>
        <p:nvSpPr>
          <p:cNvPr id="23" name="TextBox 22">
            <a:extLst>
              <a:ext uri="{FF2B5EF4-FFF2-40B4-BE49-F238E27FC236}">
                <a16:creationId xmlns:a16="http://schemas.microsoft.com/office/drawing/2014/main" id="{4B1A9403-AEDD-DC3B-D7CF-AF2514CBB6E7}"/>
              </a:ext>
            </a:extLst>
          </p:cNvPr>
          <p:cNvSpPr txBox="1"/>
          <p:nvPr/>
        </p:nvSpPr>
        <p:spPr>
          <a:xfrm>
            <a:off x="970148" y="4629316"/>
            <a:ext cx="9462052" cy="625812"/>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Poppins"/>
                <a:ea typeface="+mn-ea"/>
                <a:cs typeface="Arial"/>
              </a:rPr>
              <a:t>83% (95% CI, 67.8.92.0) efficacy against RSV-LRTI hospitalizations </a:t>
            </a:r>
          </a:p>
          <a:p>
            <a:pPr marL="742950" marR="0" lvl="1" indent="-28575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Poppins"/>
                <a:ea typeface="+mn-ea"/>
                <a:cs typeface="Arial"/>
              </a:rPr>
              <a:t>58% (95% CI, 39.7-71.2) efficacy against all-cause LRTI hospitalization</a:t>
            </a:r>
          </a:p>
        </p:txBody>
      </p:sp>
      <p:sp>
        <p:nvSpPr>
          <p:cNvPr id="8" name="Footer Placeholder 57">
            <a:extLst>
              <a:ext uri="{FF2B5EF4-FFF2-40B4-BE49-F238E27FC236}">
                <a16:creationId xmlns:a16="http://schemas.microsoft.com/office/drawing/2014/main" id="{C69A67E7-8C1D-4E9E-AB6D-BE7EB32AB1AA}"/>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extLst>
      <p:ext uri="{BB962C8B-B14F-4D97-AF65-F5344CB8AC3E}">
        <p14:creationId xmlns:p14="http://schemas.microsoft.com/office/powerpoint/2010/main" val="1186495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D8ED9-D460-FEE6-09B4-BBDE1BB65E3D}"/>
              </a:ext>
            </a:extLst>
          </p:cNvPr>
          <p:cNvSpPr>
            <a:spLocks noGrp="1"/>
          </p:cNvSpPr>
          <p:nvPr>
            <p:ph type="title"/>
          </p:nvPr>
        </p:nvSpPr>
        <p:spPr>
          <a:xfrm>
            <a:off x="880535" y="187993"/>
            <a:ext cx="11675167" cy="884555"/>
          </a:xfrm>
        </p:spPr>
        <p:txBody>
          <a:bodyPr/>
          <a:lstStyle/>
          <a:p>
            <a:r>
              <a:rPr lang="en-US" sz="2800" dirty="0"/>
              <a:t>Another long-acting RSV </a:t>
            </a:r>
            <a:r>
              <a:rPr lang="en-US" sz="2800" dirty="0" err="1"/>
              <a:t>mAb</a:t>
            </a:r>
            <a:r>
              <a:rPr lang="en-US" sz="2800" dirty="0"/>
              <a:t>—</a:t>
            </a:r>
            <a:r>
              <a:rPr lang="en-US" sz="2800" dirty="0" err="1"/>
              <a:t>clesrovimab</a:t>
            </a:r>
            <a:r>
              <a:rPr lang="en-US" sz="2800" dirty="0"/>
              <a:t> (Merck/MSD)</a:t>
            </a:r>
            <a:br>
              <a:rPr lang="en-US" sz="2800" dirty="0"/>
            </a:br>
            <a:r>
              <a:rPr lang="en-US" sz="2800" b="0" dirty="0">
                <a:solidFill>
                  <a:schemeClr val="accent1"/>
                </a:solidFill>
              </a:rPr>
              <a:t>Protection increases as severity of disease increases</a:t>
            </a:r>
          </a:p>
        </p:txBody>
      </p:sp>
      <p:graphicFrame>
        <p:nvGraphicFramePr>
          <p:cNvPr id="2" name="object 4">
            <a:extLst>
              <a:ext uri="{FF2B5EF4-FFF2-40B4-BE49-F238E27FC236}">
                <a16:creationId xmlns:a16="http://schemas.microsoft.com/office/drawing/2014/main" id="{1A01BE9C-4B09-AC30-21FC-12DFE062882C}"/>
              </a:ext>
            </a:extLst>
          </p:cNvPr>
          <p:cNvGraphicFramePr>
            <a:graphicFrameLocks noGrp="1"/>
          </p:cNvGraphicFramePr>
          <p:nvPr>
            <p:extLst>
              <p:ext uri="{D42A27DB-BD31-4B8C-83A1-F6EECF244321}">
                <p14:modId xmlns:p14="http://schemas.microsoft.com/office/powerpoint/2010/main" val="2247510061"/>
              </p:ext>
            </p:extLst>
          </p:nvPr>
        </p:nvGraphicFramePr>
        <p:xfrm>
          <a:off x="2372810" y="1366370"/>
          <a:ext cx="8433603" cy="3931270"/>
        </p:xfrm>
        <a:graphic>
          <a:graphicData uri="http://schemas.openxmlformats.org/drawingml/2006/table">
            <a:tbl>
              <a:tblPr firstRow="1" bandRow="1">
                <a:tableStyleId>{2D5ABB26-0587-4C30-8999-92F81FD0307C}</a:tableStyleId>
              </a:tblPr>
              <a:tblGrid>
                <a:gridCol w="4657775">
                  <a:extLst>
                    <a:ext uri="{9D8B030D-6E8A-4147-A177-3AD203B41FA5}">
                      <a16:colId xmlns:a16="http://schemas.microsoft.com/office/drawing/2014/main" val="20000"/>
                    </a:ext>
                  </a:extLst>
                </a:gridCol>
                <a:gridCol w="3775828">
                  <a:extLst>
                    <a:ext uri="{9D8B030D-6E8A-4147-A177-3AD203B41FA5}">
                      <a16:colId xmlns:a16="http://schemas.microsoft.com/office/drawing/2014/main" val="46202209"/>
                    </a:ext>
                  </a:extLst>
                </a:gridCol>
              </a:tblGrid>
              <a:tr h="542414">
                <a:tc gridSpan="2">
                  <a:txBody>
                    <a:bodyPr/>
                    <a:lstStyle/>
                    <a:p>
                      <a:pPr marL="0" marR="243204" lvl="0" indent="0" algn="ctr" defTabSz="914400" rtl="0" eaLnBrk="1" fontAlgn="auto" latinLnBrk="0" hangingPunct="1">
                        <a:lnSpc>
                          <a:spcPts val="3000"/>
                        </a:lnSpc>
                        <a:spcBef>
                          <a:spcPts val="220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Corbel" panose="020B0503020204020204" pitchFamily="34" charset="0"/>
                          <a:ea typeface="+mn-ea"/>
                          <a:cs typeface="Montserrat-Light"/>
                        </a:rPr>
                        <a:t>Phase 2b/3 clinical study in ~ 3,614 healthy preterm and full-term infants </a:t>
                      </a:r>
                    </a:p>
                  </a:txBody>
                  <a:tcPr anchor="ctr">
                    <a:lnB w="12700" cap="flat" cmpd="sng" algn="ctr">
                      <a:solidFill>
                        <a:schemeClr val="accent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33610986"/>
                  </a:ext>
                </a:extLst>
              </a:tr>
              <a:tr h="542414">
                <a:tc>
                  <a:txBody>
                    <a:bodyPr/>
                    <a:lstStyle/>
                    <a:p>
                      <a:pPr marL="0" marR="243204" lvl="0" indent="0" algn="ctr" defTabSz="914400" rtl="0" eaLnBrk="1" fontAlgn="auto" latinLnBrk="0" hangingPunct="1">
                        <a:lnSpc>
                          <a:spcPts val="3000"/>
                        </a:lnSpc>
                        <a:spcBef>
                          <a:spcPts val="2200"/>
                        </a:spcBef>
                        <a:spcAft>
                          <a:spcPts val="0"/>
                        </a:spcAft>
                        <a:buClrTx/>
                        <a:buSzTx/>
                        <a:buFontTx/>
                        <a:buNone/>
                        <a:tabLst/>
                        <a:defRPr/>
                      </a:pPr>
                      <a:endParaRPr kumimoji="0" lang="en-US" sz="1600" b="1" i="0" u="none" strike="noStrike" kern="1200" cap="none" spc="0" normalizeH="0" baseline="0" noProof="0" dirty="0">
                        <a:ln>
                          <a:noFill/>
                        </a:ln>
                        <a:solidFill>
                          <a:schemeClr val="accent1"/>
                        </a:solidFill>
                        <a:effectLst/>
                        <a:uLnTx/>
                        <a:uFillTx/>
                        <a:latin typeface="Corbel" panose="020B0503020204020204" pitchFamily="34" charset="0"/>
                        <a:ea typeface="+mn-ea"/>
                        <a:cs typeface="Montserrat-Light"/>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accent2"/>
                          </a:solidFill>
                          <a:latin typeface="Corbel" panose="020B0503020204020204" pitchFamily="34" charset="0"/>
                          <a:ea typeface="+mn-ea"/>
                          <a:cs typeface="Montserrat-Light"/>
                        </a:rPr>
                        <a:t>Efficacy through 6 months (180 days) </a:t>
                      </a:r>
                      <a:r>
                        <a:rPr lang="en-US" sz="1800" kern="1200" dirty="0">
                          <a:solidFill>
                            <a:schemeClr val="accent2"/>
                          </a:solidFill>
                          <a:latin typeface="Corbel" panose="020B0503020204020204" pitchFamily="34" charset="0"/>
                          <a:ea typeface="+mn-ea"/>
                          <a:cs typeface="Montserrat-Light"/>
                        </a:rPr>
                        <a:t>(95% confidence interval)</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2140">
                <a:tc>
                  <a:txBody>
                    <a:bodyPr/>
                    <a:lstStyle/>
                    <a:p>
                      <a:pPr marL="0" marR="243204" lvl="0" indent="0" algn="ctr" defTabSz="914400" rtl="0" eaLnBrk="1" fontAlgn="auto" latinLnBrk="0" hangingPunct="1">
                        <a:lnSpc>
                          <a:spcPct val="100000"/>
                        </a:lnSpc>
                        <a:spcBef>
                          <a:spcPts val="2200"/>
                        </a:spcBef>
                        <a:spcAft>
                          <a:spcPts val="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Corbel" panose="020B0503020204020204" pitchFamily="34" charset="0"/>
                          <a:ea typeface="+mn-ea"/>
                          <a:cs typeface="Montserrat-Light"/>
                        </a:rPr>
                        <a:t>Severe medically-attended lower respiratory infection (MALRI)</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en-US" sz="1600" b="1" dirty="0">
                          <a:solidFill>
                            <a:schemeClr val="accent2"/>
                          </a:solidFill>
                          <a:latin typeface="Corbel" panose="020B0503020204020204" pitchFamily="34" charset="0"/>
                          <a:cs typeface="Montserrat-Light"/>
                        </a:rPr>
                        <a:t>91.7%</a:t>
                      </a:r>
                      <a:r>
                        <a:rPr lang="en-US" sz="1600" dirty="0">
                          <a:solidFill>
                            <a:schemeClr val="accent2"/>
                          </a:solidFill>
                          <a:latin typeface="Corbel" panose="020B0503020204020204" pitchFamily="34" charset="0"/>
                          <a:cs typeface="Montserrat-Light"/>
                        </a:rPr>
                        <a:t> (62.9–98.1)</a:t>
                      </a:r>
                      <a:endParaRPr sz="1600" dirty="0">
                        <a:solidFill>
                          <a:schemeClr val="accent2"/>
                        </a:solidFill>
                        <a:latin typeface="Corbel" panose="020B0503020204020204" pitchFamily="34" charset="0"/>
                        <a:cs typeface="Montserrat-Ligh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2414">
                <a:tc>
                  <a:txBody>
                    <a:bodyPr/>
                    <a:lstStyle/>
                    <a:p>
                      <a:pPr marL="0" marR="243204" indent="0" algn="ctr" defTabSz="914400" rtl="0" eaLnBrk="1" latinLnBrk="0" hangingPunct="1">
                        <a:lnSpc>
                          <a:spcPct val="100000"/>
                        </a:lnSpc>
                        <a:spcBef>
                          <a:spcPts val="3100"/>
                        </a:spcBef>
                      </a:pPr>
                      <a:r>
                        <a:rPr lang="en-US" sz="1600" kern="1200" dirty="0">
                          <a:solidFill>
                            <a:schemeClr val="accent1"/>
                          </a:solidFill>
                          <a:latin typeface="Corbel" panose="020B0503020204020204" pitchFamily="34" charset="0"/>
                          <a:ea typeface="+mn-ea"/>
                          <a:cs typeface="Montserrat-Light"/>
                        </a:rPr>
                        <a:t>Hospitalization</a:t>
                      </a:r>
                      <a:endParaRPr sz="1600" kern="1200" dirty="0">
                        <a:solidFill>
                          <a:schemeClr val="accent1"/>
                        </a:solidFill>
                        <a:latin typeface="Corbel" panose="020B0503020204020204" pitchFamily="34" charset="0"/>
                        <a:ea typeface="+mn-ea"/>
                        <a:cs typeface="Montserrat-Light"/>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en-US" sz="1600" b="1" dirty="0">
                          <a:solidFill>
                            <a:schemeClr val="accent2"/>
                          </a:solidFill>
                          <a:latin typeface="Corbel" panose="020B0503020204020204" pitchFamily="34" charset="0"/>
                          <a:cs typeface="Montserrat-Light"/>
                        </a:rPr>
                        <a:t>81.3%</a:t>
                      </a:r>
                      <a:r>
                        <a:rPr lang="en-US" sz="1600" dirty="0">
                          <a:solidFill>
                            <a:schemeClr val="accent2"/>
                          </a:solidFill>
                          <a:latin typeface="Corbel" panose="020B0503020204020204" pitchFamily="34" charset="0"/>
                          <a:cs typeface="Montserrat-Light"/>
                        </a:rPr>
                        <a:t> (62.5–90.7)</a:t>
                      </a:r>
                      <a:endParaRPr sz="1600" dirty="0">
                        <a:solidFill>
                          <a:schemeClr val="accent2"/>
                        </a:solidFill>
                        <a:latin typeface="Corbel" panose="020B0503020204020204" pitchFamily="34" charset="0"/>
                        <a:cs typeface="Montserrat-Ligh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4564143"/>
                  </a:ext>
                </a:extLst>
              </a:tr>
              <a:tr h="542414">
                <a:tc>
                  <a:txBody>
                    <a:bodyPr/>
                    <a:lstStyle/>
                    <a:p>
                      <a:pPr marL="0" marR="243204" indent="0" algn="ctr" defTabSz="914400" rtl="0" eaLnBrk="1" latinLnBrk="0" hangingPunct="1">
                        <a:lnSpc>
                          <a:spcPct val="100000"/>
                        </a:lnSpc>
                        <a:spcBef>
                          <a:spcPts val="3100"/>
                        </a:spcBef>
                      </a:pPr>
                      <a:r>
                        <a:rPr lang="en-US" sz="1600" kern="1200" dirty="0">
                          <a:solidFill>
                            <a:schemeClr val="accent1"/>
                          </a:solidFill>
                          <a:latin typeface="Corbel" panose="020B0503020204020204" pitchFamily="34" charset="0"/>
                          <a:ea typeface="+mn-ea"/>
                          <a:cs typeface="Montserrat-Light"/>
                        </a:rPr>
                        <a:t>MALRI requiring ≥ 2 indicators of LRI/severity</a:t>
                      </a:r>
                      <a:endParaRPr sz="1600" kern="1200" dirty="0">
                        <a:solidFill>
                          <a:schemeClr val="accent1"/>
                        </a:solidFill>
                        <a:latin typeface="Corbel" panose="020B0503020204020204" pitchFamily="34" charset="0"/>
                        <a:ea typeface="+mn-ea"/>
                        <a:cs typeface="Montserrat-Light"/>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en-US" sz="1600" b="1" dirty="0">
                          <a:solidFill>
                            <a:schemeClr val="accent2"/>
                          </a:solidFill>
                          <a:latin typeface="Corbel" panose="020B0503020204020204" pitchFamily="34" charset="0"/>
                          <a:cs typeface="Montserrat-Light"/>
                        </a:rPr>
                        <a:t>87.2% </a:t>
                      </a:r>
                      <a:r>
                        <a:rPr lang="en-US" sz="1600" b="0" dirty="0">
                          <a:solidFill>
                            <a:schemeClr val="accent2"/>
                          </a:solidFill>
                          <a:latin typeface="Corbel" panose="020B0503020204020204" pitchFamily="34" charset="0"/>
                          <a:cs typeface="Montserrat-Light"/>
                        </a:rPr>
                        <a:t>(75.1</a:t>
                      </a:r>
                      <a:r>
                        <a:rPr lang="en-US" sz="1600" dirty="0">
                          <a:solidFill>
                            <a:schemeClr val="accent2"/>
                          </a:solidFill>
                          <a:latin typeface="Corbel" panose="020B0503020204020204" pitchFamily="34" charset="0"/>
                          <a:cs typeface="Montserrat-Light"/>
                        </a:rPr>
                        <a:t>–</a:t>
                      </a:r>
                      <a:r>
                        <a:rPr lang="en-US" sz="1600" b="0" dirty="0">
                          <a:solidFill>
                            <a:schemeClr val="accent2"/>
                          </a:solidFill>
                          <a:latin typeface="Corbel" panose="020B0503020204020204" pitchFamily="34" charset="0"/>
                          <a:cs typeface="Montserrat-Light"/>
                        </a:rPr>
                        <a:t>93.4)</a:t>
                      </a:r>
                      <a:endParaRPr sz="1600" b="0" dirty="0">
                        <a:solidFill>
                          <a:schemeClr val="accent2"/>
                        </a:solidFill>
                        <a:latin typeface="Corbel" panose="020B0503020204020204" pitchFamily="34" charset="0"/>
                        <a:cs typeface="Montserrat-Ligh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2462376"/>
                  </a:ext>
                </a:extLst>
              </a:tr>
              <a:tr h="542414">
                <a:tc>
                  <a:txBody>
                    <a:bodyPr/>
                    <a:lstStyle/>
                    <a:p>
                      <a:pPr marL="0" marR="243204" lvl="0" indent="0" algn="ctr" defTabSz="914400" rtl="0" eaLnBrk="1" fontAlgn="auto" latinLnBrk="0" hangingPunct="1">
                        <a:lnSpc>
                          <a:spcPct val="100000"/>
                        </a:lnSpc>
                        <a:spcBef>
                          <a:spcPts val="3100"/>
                        </a:spcBef>
                        <a:spcAft>
                          <a:spcPts val="0"/>
                        </a:spcAft>
                        <a:buClrTx/>
                        <a:buSzTx/>
                        <a:buFontTx/>
                        <a:buNone/>
                        <a:tabLst/>
                        <a:defRPr/>
                      </a:pPr>
                      <a:r>
                        <a:rPr lang="en-US" sz="1600" kern="1200" dirty="0">
                          <a:solidFill>
                            <a:schemeClr val="accent1"/>
                          </a:solidFill>
                          <a:latin typeface="Corbel" panose="020B0503020204020204" pitchFamily="34" charset="0"/>
                          <a:ea typeface="+mn-ea"/>
                          <a:cs typeface="Montserrat-Light"/>
                        </a:rPr>
                        <a:t>MALRI requiring ≥ 1 indicator of LRI/severity</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en-US" sz="1600" b="1" dirty="0">
                          <a:solidFill>
                            <a:schemeClr val="accent2"/>
                          </a:solidFill>
                          <a:latin typeface="Corbel" panose="020B0503020204020204" pitchFamily="34" charset="0"/>
                          <a:cs typeface="Montserrat-Light"/>
                        </a:rPr>
                        <a:t>59.5% </a:t>
                      </a:r>
                      <a:r>
                        <a:rPr lang="en-US" sz="1600" b="0" dirty="0">
                          <a:solidFill>
                            <a:schemeClr val="accent2"/>
                          </a:solidFill>
                          <a:latin typeface="Corbel" panose="020B0503020204020204" pitchFamily="34" charset="0"/>
                          <a:cs typeface="Montserrat-Light"/>
                        </a:rPr>
                        <a:t>(43.3</a:t>
                      </a:r>
                      <a:r>
                        <a:rPr lang="en-US" sz="1600" dirty="0">
                          <a:solidFill>
                            <a:schemeClr val="accent2"/>
                          </a:solidFill>
                          <a:latin typeface="Corbel" panose="020B0503020204020204" pitchFamily="34" charset="0"/>
                          <a:cs typeface="Montserrat-Light"/>
                        </a:rPr>
                        <a:t>–</a:t>
                      </a:r>
                      <a:r>
                        <a:rPr lang="en-US" sz="1600" b="0" dirty="0">
                          <a:solidFill>
                            <a:schemeClr val="accent2"/>
                          </a:solidFill>
                          <a:latin typeface="Corbel" panose="020B0503020204020204" pitchFamily="34" charset="0"/>
                          <a:cs typeface="Montserrat-Light"/>
                        </a:rPr>
                        <a:t>71.1)</a:t>
                      </a:r>
                      <a:endParaRPr sz="1600" b="0" dirty="0">
                        <a:solidFill>
                          <a:schemeClr val="accent2"/>
                        </a:solidFill>
                        <a:latin typeface="Corbel" panose="020B0503020204020204" pitchFamily="34" charset="0"/>
                        <a:cs typeface="Montserrat-Ligh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380112"/>
                  </a:ext>
                </a:extLst>
              </a:tr>
              <a:tr h="542414">
                <a:tc>
                  <a:txBody>
                    <a:bodyPr/>
                    <a:lstStyle/>
                    <a:p>
                      <a:pPr marL="0" marR="243204" indent="0" algn="ctr">
                        <a:lnSpc>
                          <a:spcPts val="3000"/>
                        </a:lnSpc>
                        <a:spcBef>
                          <a:spcPts val="2200"/>
                        </a:spcBef>
                      </a:pPr>
                      <a:r>
                        <a:rPr lang="en-US" sz="1600" dirty="0">
                          <a:solidFill>
                            <a:schemeClr val="accent1"/>
                          </a:solidFill>
                          <a:latin typeface="Corbel" panose="020B0503020204020204" pitchFamily="34" charset="0"/>
                          <a:cs typeface="Montserrat-Light"/>
                        </a:rPr>
                        <a:t>Acute respiratory infection</a:t>
                      </a:r>
                      <a:endParaRPr sz="1600" dirty="0">
                        <a:solidFill>
                          <a:schemeClr val="accent1"/>
                        </a:solidFill>
                        <a:latin typeface="Corbel" panose="020B0503020204020204" pitchFamily="34" charset="0"/>
                        <a:cs typeface="Montserrat-Light"/>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966469">
                        <a:lnSpc>
                          <a:spcPct val="100000"/>
                        </a:lnSpc>
                        <a:spcBef>
                          <a:spcPts val="3100"/>
                        </a:spcBef>
                      </a:pPr>
                      <a:r>
                        <a:rPr lang="en-US" sz="1600" b="1" dirty="0">
                          <a:solidFill>
                            <a:schemeClr val="accent2"/>
                          </a:solidFill>
                          <a:latin typeface="Corbel" panose="020B0503020204020204" pitchFamily="34" charset="0"/>
                          <a:cs typeface="Montserrat-Light"/>
                        </a:rPr>
                        <a:t>50.0% </a:t>
                      </a:r>
                      <a:r>
                        <a:rPr lang="en-US" sz="1600" b="0" dirty="0">
                          <a:solidFill>
                            <a:schemeClr val="accent2"/>
                          </a:solidFill>
                          <a:latin typeface="Corbel" panose="020B0503020204020204" pitchFamily="34" charset="0"/>
                          <a:cs typeface="Montserrat-Light"/>
                        </a:rPr>
                        <a:t>(37.4</a:t>
                      </a:r>
                      <a:r>
                        <a:rPr lang="en-US" sz="1600" dirty="0">
                          <a:solidFill>
                            <a:schemeClr val="accent2"/>
                          </a:solidFill>
                          <a:latin typeface="Corbel" panose="020B0503020204020204" pitchFamily="34" charset="0"/>
                          <a:cs typeface="Montserrat-Light"/>
                        </a:rPr>
                        <a:t>–</a:t>
                      </a:r>
                      <a:r>
                        <a:rPr lang="en-US" sz="1600" b="0" dirty="0">
                          <a:solidFill>
                            <a:schemeClr val="accent2"/>
                          </a:solidFill>
                          <a:latin typeface="Corbel" panose="020B0503020204020204" pitchFamily="34" charset="0"/>
                          <a:cs typeface="Montserrat-Light"/>
                        </a:rPr>
                        <a:t>60.1)</a:t>
                      </a:r>
                      <a:endParaRPr sz="1600" b="0" dirty="0">
                        <a:solidFill>
                          <a:schemeClr val="accent2"/>
                        </a:solidFill>
                        <a:latin typeface="Corbel" panose="020B0503020204020204" pitchFamily="34" charset="0"/>
                        <a:cs typeface="Montserrat-Ligh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6940462"/>
                  </a:ext>
                </a:extLst>
              </a:tr>
            </a:tbl>
          </a:graphicData>
        </a:graphic>
      </p:graphicFrame>
      <p:sp>
        <p:nvSpPr>
          <p:cNvPr id="3" name="Arrow: Down 2">
            <a:extLst>
              <a:ext uri="{FF2B5EF4-FFF2-40B4-BE49-F238E27FC236}">
                <a16:creationId xmlns:a16="http://schemas.microsoft.com/office/drawing/2014/main" id="{9624E675-3EC9-17A2-5ADA-31AC49369355}"/>
              </a:ext>
            </a:extLst>
          </p:cNvPr>
          <p:cNvSpPr/>
          <p:nvPr/>
        </p:nvSpPr>
        <p:spPr>
          <a:xfrm rot="10800000">
            <a:off x="1155121" y="2394748"/>
            <a:ext cx="891820" cy="2895500"/>
          </a:xfrm>
          <a:prstGeom prst="downArrow">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TextBox 4">
            <a:extLst>
              <a:ext uri="{FF2B5EF4-FFF2-40B4-BE49-F238E27FC236}">
                <a16:creationId xmlns:a16="http://schemas.microsoft.com/office/drawing/2014/main" id="{4768BC9E-C2A0-5FD7-E7C2-EEE43D3636A4}"/>
              </a:ext>
            </a:extLst>
          </p:cNvPr>
          <p:cNvSpPr txBox="1"/>
          <p:nvPr/>
        </p:nvSpPr>
        <p:spPr>
          <a:xfrm>
            <a:off x="1385587" y="2166004"/>
            <a:ext cx="430887" cy="2895499"/>
          </a:xfrm>
          <a:prstGeom prst="rect">
            <a:avLst/>
          </a:prstGeom>
          <a:noFill/>
        </p:spPr>
        <p:txBody>
          <a:bodyPr vert="vert270" wrap="square" rtlCol="0">
            <a:spAutoFit/>
          </a:bodyPr>
          <a:lstStyle/>
          <a:p>
            <a:r>
              <a:rPr lang="en-US" sz="1600" dirty="0">
                <a:solidFill>
                  <a:schemeClr val="accent5"/>
                </a:solidFill>
              </a:rPr>
              <a:t>Increasing disease severity</a:t>
            </a:r>
          </a:p>
        </p:txBody>
      </p:sp>
      <p:sp>
        <p:nvSpPr>
          <p:cNvPr id="8" name="TextBox 7">
            <a:extLst>
              <a:ext uri="{FF2B5EF4-FFF2-40B4-BE49-F238E27FC236}">
                <a16:creationId xmlns:a16="http://schemas.microsoft.com/office/drawing/2014/main" id="{8A586242-D2B5-29E4-DC77-06D02CB65558}"/>
              </a:ext>
            </a:extLst>
          </p:cNvPr>
          <p:cNvSpPr txBox="1"/>
          <p:nvPr/>
        </p:nvSpPr>
        <p:spPr>
          <a:xfrm>
            <a:off x="427015" y="5691792"/>
            <a:ext cx="12433486" cy="553998"/>
          </a:xfrm>
          <a:prstGeom prst="rect">
            <a:avLst/>
          </a:prstGeom>
          <a:noFill/>
        </p:spPr>
        <p:txBody>
          <a:bodyPr wrap="squar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50" rtl="0" eaLnBrk="1" fontAlgn="auto" latinLnBrk="0" hangingPunct="1">
              <a:lnSpc>
                <a:spcPct val="100000"/>
              </a:lnSpc>
              <a:spcBef>
                <a:spcPts val="0"/>
              </a:spcBef>
              <a:spcAft>
                <a:spcPts val="0"/>
              </a:spcAft>
              <a:buClrTx/>
              <a:buSzTx/>
              <a:buFontTx/>
              <a:buNone/>
              <a:tabLst/>
              <a:defRPr/>
            </a:pPr>
            <a:r>
              <a:rPr kumimoji="0" lang="en-US" sz="1800" b="1" i="0" u="none" strike="noStrike" kern="600" cap="none" spc="30" normalizeH="0" baseline="0" noProof="0" dirty="0">
                <a:ln>
                  <a:noFill/>
                </a:ln>
                <a:solidFill>
                  <a:schemeClr val="accent5"/>
                </a:solidFill>
                <a:effectLst/>
                <a:uLnTx/>
                <a:uFillTx/>
                <a:ea typeface="+mn-ea"/>
                <a:cs typeface="+mn-cs"/>
              </a:rPr>
              <a:t>One dose protected against mild, moderate and severe RSV through </a:t>
            </a:r>
            <a:r>
              <a:rPr lang="en-US" b="1" kern="600" spc="30" dirty="0">
                <a:solidFill>
                  <a:schemeClr val="accent5"/>
                </a:solidFill>
              </a:rPr>
              <a:t>5</a:t>
            </a:r>
            <a:r>
              <a:rPr kumimoji="0" lang="en-US" sz="1800" b="1" i="0" u="none" strike="noStrike" kern="600" cap="none" spc="30" normalizeH="0" baseline="0" noProof="0" dirty="0">
                <a:ln>
                  <a:noFill/>
                </a:ln>
                <a:solidFill>
                  <a:schemeClr val="accent5"/>
                </a:solidFill>
                <a:effectLst/>
                <a:uLnTx/>
                <a:uFillTx/>
                <a:ea typeface="+mn-ea"/>
                <a:cs typeface="+mn-cs"/>
              </a:rPr>
              <a:t> months, </a:t>
            </a:r>
            <a:br>
              <a:rPr kumimoji="0" lang="en-US" sz="1800" b="1" i="0" u="none" strike="noStrike" kern="600" cap="none" spc="30" normalizeH="0" baseline="0" noProof="0" dirty="0">
                <a:ln>
                  <a:noFill/>
                </a:ln>
                <a:solidFill>
                  <a:schemeClr val="accent5"/>
                </a:solidFill>
                <a:effectLst/>
                <a:uLnTx/>
                <a:uFillTx/>
                <a:ea typeface="+mn-ea"/>
                <a:cs typeface="+mn-cs"/>
              </a:rPr>
            </a:br>
            <a:r>
              <a:rPr kumimoji="0" lang="en-US" sz="1800" b="1" i="0" u="none" strike="noStrike" kern="600" cap="none" spc="30" normalizeH="0" baseline="0" noProof="0" dirty="0">
                <a:ln>
                  <a:noFill/>
                </a:ln>
                <a:solidFill>
                  <a:schemeClr val="accent5"/>
                </a:solidFill>
                <a:effectLst/>
                <a:uLnTx/>
                <a:uFillTx/>
                <a:ea typeface="+mn-ea"/>
                <a:cs typeface="+mn-cs"/>
              </a:rPr>
              <a:t>with enduring efficacy </a:t>
            </a:r>
            <a:r>
              <a:rPr lang="en-US" b="1" kern="600" spc="30" dirty="0">
                <a:solidFill>
                  <a:schemeClr val="accent5"/>
                </a:solidFill>
              </a:rPr>
              <a:t>through 6 months.</a:t>
            </a:r>
            <a:r>
              <a:rPr kumimoji="0" lang="en-US" sz="1800" b="1" i="0" u="none" strike="noStrike" kern="600" cap="none" spc="30" normalizeH="0" baseline="0" noProof="0" dirty="0">
                <a:ln>
                  <a:noFill/>
                </a:ln>
                <a:solidFill>
                  <a:schemeClr val="accent5"/>
                </a:solidFill>
                <a:effectLst/>
                <a:uLnTx/>
                <a:uFillTx/>
                <a:ea typeface="+mn-ea"/>
                <a:cs typeface="+mn-cs"/>
              </a:rPr>
              <a:t> </a:t>
            </a:r>
          </a:p>
        </p:txBody>
      </p:sp>
      <p:sp>
        <p:nvSpPr>
          <p:cNvPr id="10" name="TextBox 9">
            <a:extLst>
              <a:ext uri="{FF2B5EF4-FFF2-40B4-BE49-F238E27FC236}">
                <a16:creationId xmlns:a16="http://schemas.microsoft.com/office/drawing/2014/main" id="{7942628B-F6D0-5F25-A943-931F12CFC49E}"/>
              </a:ext>
            </a:extLst>
          </p:cNvPr>
          <p:cNvSpPr txBox="1"/>
          <p:nvPr/>
        </p:nvSpPr>
        <p:spPr>
          <a:xfrm>
            <a:off x="990034" y="6401104"/>
            <a:ext cx="4001775" cy="507831"/>
          </a:xfrm>
          <a:prstGeom prst="rect">
            <a:avLst/>
          </a:prstGeom>
          <a:noFill/>
        </p:spPr>
        <p:txBody>
          <a:bodyPr wrap="square" rtlCol="0">
            <a:spAutoFit/>
          </a:bodyPr>
          <a:lstStyle/>
          <a:p>
            <a:pPr>
              <a:defRPr/>
            </a:pPr>
            <a:r>
              <a:rPr kumimoji="0" lang="en-US" sz="900" b="0" i="0" u="none" strike="noStrike" kern="1200" cap="none" spc="0" normalizeH="0" baseline="0" noProof="0" dirty="0">
                <a:ln>
                  <a:noFill/>
                </a:ln>
                <a:solidFill>
                  <a:schemeClr val="bg2">
                    <a:lumMod val="50000"/>
                  </a:schemeClr>
                </a:solidFill>
                <a:effectLst/>
                <a:uLnTx/>
                <a:uFillTx/>
                <a:ea typeface="+mn-ea"/>
                <a:cs typeface="+mn-cs"/>
              </a:rPr>
              <a:t>ClinicalTrials.gov identifier: NCT04767373 . Slide content provided by MSD.</a:t>
            </a:r>
            <a:br>
              <a:rPr kumimoji="0" lang="en-US" sz="900" b="0" i="0" u="none" strike="noStrike" kern="1200" cap="none" spc="0" normalizeH="0" baseline="0" noProof="0" dirty="0">
                <a:ln>
                  <a:noFill/>
                </a:ln>
                <a:solidFill>
                  <a:schemeClr val="bg2">
                    <a:lumMod val="50000"/>
                  </a:schemeClr>
                </a:solidFill>
                <a:effectLst/>
                <a:uLnTx/>
                <a:uFillTx/>
                <a:ea typeface="+mn-ea"/>
                <a:cs typeface="+mn-cs"/>
              </a:rPr>
            </a:br>
            <a:r>
              <a:rPr kumimoji="0" lang="en-US" sz="900" b="0" i="0" u="none" strike="noStrike" kern="1200" cap="none" spc="0" normalizeH="0" baseline="0" noProof="0" dirty="0">
                <a:ln>
                  <a:noFill/>
                </a:ln>
                <a:solidFill>
                  <a:schemeClr val="bg2">
                    <a:lumMod val="50000"/>
                  </a:schemeClr>
                </a:solidFill>
                <a:effectLst/>
                <a:uLnTx/>
                <a:uFillTx/>
                <a:ea typeface="+mn-ea"/>
                <a:cs typeface="+mn-cs"/>
              </a:rPr>
              <a:t>Reference: </a:t>
            </a:r>
            <a:r>
              <a:rPr lang="en-US" sz="900" dirty="0">
                <a:solidFill>
                  <a:schemeClr val="bg2">
                    <a:lumMod val="50000"/>
                  </a:schemeClr>
                </a:solidFill>
              </a:rPr>
              <a:t>Zar H, Presentation World Vaccine Congress Barcelona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bg2">
                  <a:lumMod val="50000"/>
                </a:schemeClr>
              </a:solidFill>
            </a:endParaRPr>
          </a:p>
        </p:txBody>
      </p:sp>
      <p:sp>
        <p:nvSpPr>
          <p:cNvPr id="11" name="Footer Placeholder 57">
            <a:extLst>
              <a:ext uri="{FF2B5EF4-FFF2-40B4-BE49-F238E27FC236}">
                <a16:creationId xmlns:a16="http://schemas.microsoft.com/office/drawing/2014/main" id="{04019880-31A1-07C3-B186-FF878AF10820}"/>
              </a:ext>
            </a:extLst>
          </p:cNvPr>
          <p:cNvSpPr txBox="1">
            <a:spLocks/>
          </p:cNvSpPr>
          <p:nvPr/>
        </p:nvSpPr>
        <p:spPr>
          <a:xfrm>
            <a:off x="8109036" y="6539612"/>
            <a:ext cx="4873214" cy="215444"/>
          </a:xfrm>
          <a:prstGeom prst="rect">
            <a:avLst/>
          </a:prstGeom>
          <a:noFill/>
        </p:spPr>
        <p:txBody>
          <a:bodyPr wrap="square" rtlCol="0">
            <a:spAutoFit/>
          </a:bodyPr>
          <a:lstStyle>
            <a:defPPr>
              <a:defRPr lang="en-US"/>
            </a:defPPr>
            <a:lvl1pPr>
              <a:defRPr kumimoji="0" sz="900" b="0" i="0" u="none" strike="noStrike" cap="none" spc="0" normalizeH="0" baseline="0">
                <a:ln>
                  <a:noFill/>
                </a:ln>
                <a:solidFill>
                  <a:schemeClr val="bg2">
                    <a:lumMod val="50000"/>
                  </a:schemeClr>
                </a:solidFill>
                <a:effectLst/>
                <a:uLnTx/>
                <a:uFillTx/>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Original slide developed by the World Health Organization and PATH. January 2026</a:t>
            </a:r>
          </a:p>
        </p:txBody>
      </p:sp>
    </p:spTree>
    <p:extLst>
      <p:ext uri="{BB962C8B-B14F-4D97-AF65-F5344CB8AC3E}">
        <p14:creationId xmlns:p14="http://schemas.microsoft.com/office/powerpoint/2010/main" val="733856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object 78">
            <a:extLst>
              <a:ext uri="{FF2B5EF4-FFF2-40B4-BE49-F238E27FC236}">
                <a16:creationId xmlns:a16="http://schemas.microsoft.com/office/drawing/2014/main" id="{08C5BCE8-22CA-F4DE-EDE5-43F9F4DCCD06}"/>
              </a:ext>
            </a:extLst>
          </p:cNvPr>
          <p:cNvSpPr txBox="1"/>
          <p:nvPr/>
        </p:nvSpPr>
        <p:spPr>
          <a:xfrm>
            <a:off x="7377315" y="1704481"/>
            <a:ext cx="1081632" cy="169619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MDV available &amp; WHO prequalified</a:t>
            </a:r>
          </a:p>
        </p:txBody>
      </p:sp>
      <p:sp>
        <p:nvSpPr>
          <p:cNvPr id="1031" name="object 78">
            <a:extLst>
              <a:ext uri="{FF2B5EF4-FFF2-40B4-BE49-F238E27FC236}">
                <a16:creationId xmlns:a16="http://schemas.microsoft.com/office/drawing/2014/main" id="{CB310A7F-2DF3-954A-7F34-EECD762EAB90}"/>
              </a:ext>
            </a:extLst>
          </p:cNvPr>
          <p:cNvSpPr txBox="1"/>
          <p:nvPr/>
        </p:nvSpPr>
        <p:spPr>
          <a:xfrm>
            <a:off x="8566990" y="1426042"/>
            <a:ext cx="1081632" cy="150030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UNICEF tender </a:t>
            </a:r>
            <a:b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&amp; Gavi </a:t>
            </a:r>
            <a:b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co-financing</a:t>
            </a:r>
          </a:p>
        </p:txBody>
      </p:sp>
      <p:sp>
        <p:nvSpPr>
          <p:cNvPr id="1032" name="object 78">
            <a:extLst>
              <a:ext uri="{FF2B5EF4-FFF2-40B4-BE49-F238E27FC236}">
                <a16:creationId xmlns:a16="http://schemas.microsoft.com/office/drawing/2014/main" id="{89DBF3CC-1134-024B-2992-71906B5DC4E7}"/>
              </a:ext>
            </a:extLst>
          </p:cNvPr>
          <p:cNvSpPr txBox="1"/>
          <p:nvPr/>
        </p:nvSpPr>
        <p:spPr>
          <a:xfrm>
            <a:off x="9756663" y="1147603"/>
            <a:ext cx="1081632" cy="1500305"/>
          </a:xfrm>
          <a:prstGeom prst="rect">
            <a:avLst/>
          </a:prstGeom>
          <a:solidFill>
            <a:schemeClr val="accent1"/>
          </a:solid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t>Vaccine </a:t>
            </a:r>
            <a:b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t>roll-out in Gavi-eligible countries</a:t>
            </a:r>
          </a:p>
        </p:txBody>
      </p:sp>
      <p:sp>
        <p:nvSpPr>
          <p:cNvPr id="1033" name="object 78">
            <a:extLst>
              <a:ext uri="{FF2B5EF4-FFF2-40B4-BE49-F238E27FC236}">
                <a16:creationId xmlns:a16="http://schemas.microsoft.com/office/drawing/2014/main" id="{6A38635E-22B6-873B-77D8-2ACDA20E672E}"/>
              </a:ext>
            </a:extLst>
          </p:cNvPr>
          <p:cNvSpPr txBox="1"/>
          <p:nvPr/>
        </p:nvSpPr>
        <p:spPr>
          <a:xfrm>
            <a:off x="2618615" y="4338642"/>
            <a:ext cx="1081632" cy="1246276"/>
          </a:xfrm>
          <a:prstGeom prst="rect">
            <a:avLst/>
          </a:prstGeom>
          <a:no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First</a:t>
            </a:r>
            <a:r>
              <a:rPr kumimoji="0" sz="1200" b="1" i="0" u="none" strike="noStrike" kern="1200" cap="none" spc="-20" normalizeH="0" baseline="0" noProof="0" dirty="0">
                <a:ln>
                  <a:noFill/>
                </a:ln>
                <a:solidFill>
                  <a:srgbClr val="D61E62"/>
                </a:solidFill>
                <a:effectLst/>
                <a:uLnTx/>
                <a:uFillTx/>
                <a:latin typeface="Corbel" panose="020B0503020204020204"/>
                <a:ea typeface="+mn-ea"/>
                <a:cs typeface="Montserrat SemiBold"/>
              </a:rPr>
              <a:t> </a:t>
            </a:r>
            <a:r>
              <a:rPr kumimoji="0"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t>regulatory approvals </a:t>
            </a:r>
            <a:r>
              <a:rPr kumimoji="0"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HICs</a:t>
            </a:r>
            <a:r>
              <a:rPr kumimoji="0" sz="1200" b="1" i="0" u="none" strike="noStrike" kern="1200" cap="none" spc="-25" normalizeH="0" baseline="0" noProof="0" dirty="0">
                <a:ln>
                  <a:noFill/>
                </a:ln>
                <a:solidFill>
                  <a:srgbClr val="D61E62"/>
                </a:solidFill>
                <a:effectLst/>
                <a:uLnTx/>
                <a:uFillTx/>
                <a:latin typeface="Corbel" panose="020B0503020204020204"/>
                <a:ea typeface="+mn-ea"/>
                <a:cs typeface="Montserrat SemiBold"/>
              </a:rPr>
              <a:t> </a:t>
            </a:r>
            <a:r>
              <a:rPr kumimoji="0"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of</a:t>
            </a:r>
            <a:r>
              <a:rPr kumimoji="0" sz="1200" b="1" i="0" u="none" strike="noStrike" kern="1200" cap="none" spc="-25" normalizeH="0" baseline="0" noProof="0" dirty="0">
                <a:ln>
                  <a:noFill/>
                </a:ln>
                <a:solidFill>
                  <a:srgbClr val="D61E62"/>
                </a:solidFill>
                <a:effectLst/>
                <a:uLnTx/>
                <a:uFillTx/>
                <a:latin typeface="Corbel" panose="020B0503020204020204"/>
                <a:ea typeface="+mn-ea"/>
                <a:cs typeface="Montserrat SemiBold"/>
              </a:rPr>
              <a:t> PFS</a:t>
            </a:r>
            <a:endParaRPr kumimoji="0" sz="1200" b="0" i="0" u="none" strike="noStrike" kern="1200" cap="none" spc="0" normalizeH="0" baseline="0" noProof="0" dirty="0">
              <a:ln>
                <a:noFill/>
              </a:ln>
              <a:solidFill>
                <a:srgbClr val="D61E62"/>
              </a:solidFill>
              <a:effectLst/>
              <a:uLnTx/>
              <a:uFillTx/>
              <a:latin typeface="Corbel" panose="020B0503020204020204"/>
              <a:ea typeface="+mn-ea"/>
              <a:cs typeface="Montserrat SemiBold"/>
            </a:endParaRPr>
          </a:p>
        </p:txBody>
      </p:sp>
      <p:sp>
        <p:nvSpPr>
          <p:cNvPr id="1034" name="object 78">
            <a:extLst>
              <a:ext uri="{FF2B5EF4-FFF2-40B4-BE49-F238E27FC236}">
                <a16:creationId xmlns:a16="http://schemas.microsoft.com/office/drawing/2014/main" id="{0DAA03F2-42CE-CB36-1BFD-7EAA9216F6BC}"/>
              </a:ext>
            </a:extLst>
          </p:cNvPr>
          <p:cNvSpPr txBox="1"/>
          <p:nvPr/>
        </p:nvSpPr>
        <p:spPr>
          <a:xfrm>
            <a:off x="3808290" y="4193210"/>
            <a:ext cx="1081632" cy="1246276"/>
          </a:xfrm>
          <a:prstGeom prst="rect">
            <a:avLst/>
          </a:prstGeom>
          <a:no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First</a:t>
            </a:r>
            <a:r>
              <a:rPr kumimoji="0" sz="1200" b="1" i="0" u="none" strike="noStrike" kern="1200" cap="none" spc="-20" normalizeH="0" baseline="0" noProof="0" dirty="0">
                <a:ln>
                  <a:noFill/>
                </a:ln>
                <a:solidFill>
                  <a:srgbClr val="D61E62"/>
                </a:solidFill>
                <a:effectLst/>
                <a:uLnTx/>
                <a:uFillTx/>
                <a:latin typeface="Corbel" panose="020B0503020204020204"/>
                <a:ea typeface="+mn-ea"/>
                <a:cs typeface="Montserrat SemiBold"/>
              </a:rPr>
              <a:t> </a:t>
            </a:r>
            <a:r>
              <a:rPr kumimoji="0" lang="en-US"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t>product rollout in some HICs</a:t>
            </a:r>
            <a:endParaRPr kumimoji="0" sz="1200" b="0" i="0" u="none" strike="noStrike" kern="1200" cap="none" spc="0" normalizeH="0" baseline="0" noProof="0" dirty="0">
              <a:ln>
                <a:noFill/>
              </a:ln>
              <a:solidFill>
                <a:srgbClr val="D61E62"/>
              </a:solidFill>
              <a:effectLst/>
              <a:uLnTx/>
              <a:uFillTx/>
              <a:latin typeface="Corbel" panose="020B0503020204020204"/>
              <a:ea typeface="+mn-ea"/>
              <a:cs typeface="Montserrat SemiBold"/>
            </a:endParaRPr>
          </a:p>
        </p:txBody>
      </p:sp>
      <p:sp>
        <p:nvSpPr>
          <p:cNvPr id="1035" name="object 78">
            <a:extLst>
              <a:ext uri="{FF2B5EF4-FFF2-40B4-BE49-F238E27FC236}">
                <a16:creationId xmlns:a16="http://schemas.microsoft.com/office/drawing/2014/main" id="{6ABA200C-04DC-7865-AF3B-6685098029F1}"/>
              </a:ext>
            </a:extLst>
          </p:cNvPr>
          <p:cNvSpPr txBox="1"/>
          <p:nvPr/>
        </p:nvSpPr>
        <p:spPr>
          <a:xfrm>
            <a:off x="4997965" y="3985842"/>
            <a:ext cx="1081632" cy="1246276"/>
          </a:xfrm>
          <a:prstGeom prst="rect">
            <a:avLst/>
          </a:prstGeom>
          <a:noFill/>
          <a:ln>
            <a:solidFill>
              <a:schemeClr val="accent5"/>
            </a:solidFill>
          </a:ln>
        </p:spPr>
        <p:txBody>
          <a:bodyPr vert="horz" wrap="square" lIns="0" tIns="0" rIns="0" bIns="182880" rtlCol="0" anchor="b"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WHO</a:t>
            </a:r>
            <a:r>
              <a:rPr kumimoji="0" lang="en-US" sz="1200" b="1" i="0" u="none" strike="noStrike" kern="1200" cap="none" spc="-55" normalizeH="0" baseline="0" noProof="0" dirty="0">
                <a:ln>
                  <a:noFill/>
                </a:ln>
                <a:solidFill>
                  <a:srgbClr val="D61E62"/>
                </a:solidFill>
                <a:effectLst/>
                <a:uLnTx/>
                <a:uFillTx/>
                <a:latin typeface="Corbel" panose="020B0503020204020204"/>
                <a:ea typeface="+mn-ea"/>
                <a:cs typeface="Montserrat SemiBold"/>
              </a:rPr>
              <a:t> </a:t>
            </a:r>
            <a:r>
              <a:rPr kumimoji="0" lang="en-US"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t>(SAGE)</a:t>
            </a:r>
            <a:endParaRPr kumimoji="0" lang="en-US" sz="1200" b="0" i="0" u="none" strike="noStrike" kern="1200" cap="none" spc="0" normalizeH="0" baseline="0" noProof="0" dirty="0">
              <a:ln>
                <a:noFill/>
              </a:ln>
              <a:solidFill>
                <a:srgbClr val="D61E62"/>
              </a:solidFill>
              <a:effectLst/>
              <a:uLnTx/>
              <a:uFillTx/>
              <a:latin typeface="Corbel" panose="020B0503020204020204"/>
              <a:ea typeface="+mn-ea"/>
              <a:cs typeface="Montserrat SemiBold"/>
            </a:endParaRPr>
          </a:p>
          <a:p>
            <a:pPr marL="83185" marR="75565"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t>policy recommend-</a:t>
            </a:r>
            <a:br>
              <a:rPr kumimoji="0" lang="en-US"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10" normalizeH="0" baseline="0" noProof="0" dirty="0" err="1">
                <a:ln>
                  <a:noFill/>
                </a:ln>
                <a:solidFill>
                  <a:srgbClr val="D61E62"/>
                </a:solidFill>
                <a:effectLst/>
                <a:uLnTx/>
                <a:uFillTx/>
                <a:latin typeface="Corbel" panose="020B0503020204020204"/>
                <a:ea typeface="+mn-ea"/>
                <a:cs typeface="Montserrat SemiBold"/>
              </a:rPr>
              <a:t>ation</a:t>
            </a:r>
            <a:endParaRPr kumimoji="0" lang="en-US" sz="1200" b="0" i="0" u="none" strike="noStrike" kern="1200" cap="none" spc="0" normalizeH="0" baseline="0" noProof="0" dirty="0">
              <a:ln>
                <a:noFill/>
              </a:ln>
              <a:solidFill>
                <a:srgbClr val="D61E62"/>
              </a:solidFill>
              <a:effectLst/>
              <a:uLnTx/>
              <a:uFillTx/>
              <a:latin typeface="Corbel" panose="020B0503020204020204"/>
              <a:ea typeface="+mn-ea"/>
              <a:cs typeface="Montserrat SemiBold"/>
            </a:endParaRPr>
          </a:p>
        </p:txBody>
      </p:sp>
      <p:sp>
        <p:nvSpPr>
          <p:cNvPr id="1038" name="object 78">
            <a:extLst>
              <a:ext uri="{FF2B5EF4-FFF2-40B4-BE49-F238E27FC236}">
                <a16:creationId xmlns:a16="http://schemas.microsoft.com/office/drawing/2014/main" id="{861459D8-5785-5B61-ED59-D8A5BE35E4EA}"/>
              </a:ext>
            </a:extLst>
          </p:cNvPr>
          <p:cNvSpPr txBox="1"/>
          <p:nvPr/>
        </p:nvSpPr>
        <p:spPr>
          <a:xfrm>
            <a:off x="9669927" y="2661728"/>
            <a:ext cx="1081632" cy="1897036"/>
          </a:xfrm>
          <a:prstGeom prst="rect">
            <a:avLst/>
          </a:prstGeom>
          <a:no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UNICEF tender </a:t>
            </a:r>
            <a:b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&amp; Gavi </a:t>
            </a:r>
            <a:b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co-financing </a:t>
            </a:r>
            <a:r>
              <a:rPr kumimoji="0" lang="en-US" sz="900" b="0" i="1" u="none" strike="noStrike" kern="1200" cap="none" spc="0" normalizeH="0" baseline="0" noProof="0" dirty="0">
                <a:ln>
                  <a:noFill/>
                </a:ln>
                <a:solidFill>
                  <a:srgbClr val="D61E62"/>
                </a:solidFill>
                <a:effectLst/>
                <a:uLnTx/>
                <a:uFillTx/>
                <a:latin typeface="Corbel" panose="020B0503020204020204"/>
                <a:ea typeface="+mn-ea"/>
                <a:cs typeface="Montserrat SemiBold"/>
              </a:rPr>
              <a:t>(contingent on affordable pricing &amp; supply)</a:t>
            </a:r>
            <a:endParaRPr kumimoji="0" lang="en-US" sz="1200" b="0" i="1" u="none" strike="noStrike" kern="1200" cap="none" spc="0" normalizeH="0" baseline="0" noProof="0" dirty="0">
              <a:ln>
                <a:noFill/>
              </a:ln>
              <a:solidFill>
                <a:srgbClr val="D61E62"/>
              </a:solidFill>
              <a:effectLst/>
              <a:uLnTx/>
              <a:uFillTx/>
              <a:latin typeface="Corbel" panose="020B0503020204020204"/>
              <a:ea typeface="+mn-ea"/>
              <a:cs typeface="Montserrat SemiBold"/>
            </a:endParaRPr>
          </a:p>
        </p:txBody>
      </p:sp>
      <p:sp>
        <p:nvSpPr>
          <p:cNvPr id="1039" name="object 78">
            <a:extLst>
              <a:ext uri="{FF2B5EF4-FFF2-40B4-BE49-F238E27FC236}">
                <a16:creationId xmlns:a16="http://schemas.microsoft.com/office/drawing/2014/main" id="{8B0028E0-FA27-EC59-A13F-63BA40E8CD94}"/>
              </a:ext>
            </a:extLst>
          </p:cNvPr>
          <p:cNvSpPr txBox="1"/>
          <p:nvPr/>
        </p:nvSpPr>
        <p:spPr>
          <a:xfrm>
            <a:off x="10838295" y="2322111"/>
            <a:ext cx="1081632" cy="1739532"/>
          </a:xfrm>
          <a:prstGeom prst="rect">
            <a:avLst/>
          </a:prstGeom>
          <a:solidFill>
            <a:schemeClr val="accent5"/>
          </a:solid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FFFF"/>
                </a:solidFill>
                <a:effectLst/>
                <a:uLnTx/>
                <a:uFillTx/>
                <a:latin typeface="Corbel" panose="020B0503020204020204"/>
                <a:ea typeface="+mn-ea"/>
                <a:cs typeface="Montserrat SemiBold"/>
              </a:rPr>
              <a:t>mAb</a:t>
            </a: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t> </a:t>
            </a:r>
            <a:b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t>roll-out in Gavi-eligible countries</a:t>
            </a:r>
          </a:p>
        </p:txBody>
      </p:sp>
      <p:sp>
        <p:nvSpPr>
          <p:cNvPr id="56" name="object 78">
            <a:extLst>
              <a:ext uri="{FF2B5EF4-FFF2-40B4-BE49-F238E27FC236}">
                <a16:creationId xmlns:a16="http://schemas.microsoft.com/office/drawing/2014/main" id="{08D0E761-F0DA-2541-6DD2-85AAFCD6E950}"/>
              </a:ext>
            </a:extLst>
          </p:cNvPr>
          <p:cNvSpPr txBox="1"/>
          <p:nvPr/>
        </p:nvSpPr>
        <p:spPr>
          <a:xfrm>
            <a:off x="2618615" y="2818235"/>
            <a:ext cx="1081632" cy="150030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First</a:t>
            </a:r>
            <a:r>
              <a:rPr kumimoji="0" sz="1200" b="1" i="0" u="none" strike="noStrike" kern="1200" cap="none" spc="-20" normalizeH="0" baseline="0" noProof="0" dirty="0">
                <a:ln>
                  <a:noFill/>
                </a:ln>
                <a:solidFill>
                  <a:srgbClr val="0092D4"/>
                </a:solidFill>
                <a:effectLst/>
                <a:uLnTx/>
                <a:uFillTx/>
                <a:latin typeface="Corbel" panose="020B0503020204020204"/>
                <a:ea typeface="+mn-ea"/>
                <a:cs typeface="Montserrat SemiBold"/>
              </a:rPr>
              <a:t> </a:t>
            </a:r>
            <a:r>
              <a:rPr kumimoji="0"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t>regulatory approvals </a:t>
            </a:r>
            <a:r>
              <a:rPr kumimoji="0"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HICs</a:t>
            </a:r>
            <a:r>
              <a:rPr kumimoji="0" sz="1200" b="1" i="0" u="none" strike="noStrike" kern="1200" cap="none" spc="-25" normalizeH="0" baseline="0" noProof="0" dirty="0">
                <a:ln>
                  <a:noFill/>
                </a:ln>
                <a:solidFill>
                  <a:srgbClr val="0092D4"/>
                </a:solidFill>
                <a:effectLst/>
                <a:uLnTx/>
                <a:uFillTx/>
                <a:latin typeface="Corbel" panose="020B0503020204020204"/>
                <a:ea typeface="+mn-ea"/>
                <a:cs typeface="Montserrat SemiBold"/>
              </a:rPr>
              <a:t> </a:t>
            </a:r>
            <a:r>
              <a:rPr kumimoji="0"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of</a:t>
            </a:r>
            <a:r>
              <a:rPr kumimoji="0" sz="1200" b="1" i="0" u="none" strike="noStrike" kern="1200" cap="none" spc="-25" normalizeH="0" baseline="0" noProof="0" dirty="0">
                <a:ln>
                  <a:noFill/>
                </a:ln>
                <a:solidFill>
                  <a:srgbClr val="0092D4"/>
                </a:solidFill>
                <a:effectLst/>
                <a:uLnTx/>
                <a:uFillTx/>
                <a:latin typeface="Corbel" panose="020B0503020204020204"/>
                <a:ea typeface="+mn-ea"/>
                <a:cs typeface="Montserrat SemiBold"/>
              </a:rPr>
              <a:t> PFS</a:t>
            </a:r>
            <a:endParaRPr kumimoji="0" sz="1200" b="0" i="0" u="none" strike="noStrike" kern="1200" cap="none" spc="0" normalizeH="0" baseline="0" noProof="0" dirty="0">
              <a:ln>
                <a:noFill/>
              </a:ln>
              <a:solidFill>
                <a:srgbClr val="0092D4"/>
              </a:solidFill>
              <a:effectLst/>
              <a:uLnTx/>
              <a:uFillTx/>
              <a:latin typeface="Corbel" panose="020B0503020204020204"/>
              <a:ea typeface="+mn-ea"/>
              <a:cs typeface="Montserrat SemiBold"/>
            </a:endParaRPr>
          </a:p>
        </p:txBody>
      </p:sp>
      <p:sp>
        <p:nvSpPr>
          <p:cNvPr id="1027" name="object 78">
            <a:extLst>
              <a:ext uri="{FF2B5EF4-FFF2-40B4-BE49-F238E27FC236}">
                <a16:creationId xmlns:a16="http://schemas.microsoft.com/office/drawing/2014/main" id="{2A4C8BF6-AD48-BCA7-4D8F-E3B04AC83E36}"/>
              </a:ext>
            </a:extLst>
          </p:cNvPr>
          <p:cNvSpPr txBox="1"/>
          <p:nvPr/>
        </p:nvSpPr>
        <p:spPr>
          <a:xfrm>
            <a:off x="3808290" y="2539798"/>
            <a:ext cx="1081632" cy="150030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First</a:t>
            </a:r>
            <a:r>
              <a:rPr kumimoji="0" sz="1200" b="1" i="0" u="none" strike="noStrike" kern="1200" cap="none" spc="-20" normalizeH="0" baseline="0" noProof="0" dirty="0">
                <a:ln>
                  <a:noFill/>
                </a:ln>
                <a:solidFill>
                  <a:srgbClr val="0092D4"/>
                </a:solidFill>
                <a:effectLst/>
                <a:uLnTx/>
                <a:uFillTx/>
                <a:latin typeface="Corbel" panose="020B0503020204020204"/>
                <a:ea typeface="+mn-ea"/>
                <a:cs typeface="Montserrat SemiBold"/>
              </a:rPr>
              <a:t> </a:t>
            </a:r>
            <a:r>
              <a:rPr kumimoji="0" lang="en-US"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t>product rollout in some HICs &amp; UMICs</a:t>
            </a:r>
            <a:endParaRPr kumimoji="0" sz="1200" b="0" i="0" u="none" strike="noStrike" kern="1200" cap="none" spc="0" normalizeH="0" baseline="0" noProof="0" dirty="0">
              <a:ln>
                <a:noFill/>
              </a:ln>
              <a:solidFill>
                <a:srgbClr val="0092D4"/>
              </a:solidFill>
              <a:effectLst/>
              <a:uLnTx/>
              <a:uFillTx/>
              <a:latin typeface="Corbel" panose="020B0503020204020204"/>
              <a:ea typeface="+mn-ea"/>
              <a:cs typeface="Montserrat SemiBold"/>
            </a:endParaRPr>
          </a:p>
        </p:txBody>
      </p:sp>
      <p:sp>
        <p:nvSpPr>
          <p:cNvPr id="1028" name="object 78">
            <a:extLst>
              <a:ext uri="{FF2B5EF4-FFF2-40B4-BE49-F238E27FC236}">
                <a16:creationId xmlns:a16="http://schemas.microsoft.com/office/drawing/2014/main" id="{74A8B6C1-331B-38CC-170B-15234DEEEE46}"/>
              </a:ext>
            </a:extLst>
          </p:cNvPr>
          <p:cNvSpPr txBox="1"/>
          <p:nvPr/>
        </p:nvSpPr>
        <p:spPr>
          <a:xfrm>
            <a:off x="4997965" y="2261359"/>
            <a:ext cx="1081632" cy="1500305"/>
          </a:xfrm>
          <a:prstGeom prst="rect">
            <a:avLst/>
          </a:prstGeom>
          <a:noFill/>
          <a:ln>
            <a:solidFill>
              <a:schemeClr val="accent1"/>
            </a:solidFill>
          </a:ln>
        </p:spPr>
        <p:txBody>
          <a:bodyPr vert="horz" wrap="square" lIns="0" tIns="182880" rIns="0" bIns="0" rtlCol="0" anchor="t"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WHO</a:t>
            </a:r>
            <a:r>
              <a:rPr kumimoji="0" lang="en-US" sz="1200" b="1" i="0" u="none" strike="noStrike" kern="1200" cap="none" spc="-55" normalizeH="0" baseline="0" noProof="0" dirty="0">
                <a:ln>
                  <a:noFill/>
                </a:ln>
                <a:solidFill>
                  <a:srgbClr val="0092D4"/>
                </a:solidFill>
                <a:effectLst/>
                <a:uLnTx/>
                <a:uFillTx/>
                <a:latin typeface="Corbel" panose="020B0503020204020204"/>
                <a:ea typeface="+mn-ea"/>
                <a:cs typeface="Montserrat SemiBold"/>
              </a:rPr>
              <a:t> </a:t>
            </a:r>
            <a:r>
              <a:rPr kumimoji="0" lang="en-US"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t>(SAGE)</a:t>
            </a:r>
            <a:endParaRPr kumimoji="0" lang="en-US" sz="1200" b="0" i="0" u="none" strike="noStrike" kern="1200" cap="none" spc="0" normalizeH="0" baseline="0" noProof="0" dirty="0">
              <a:ln>
                <a:noFill/>
              </a:ln>
              <a:solidFill>
                <a:srgbClr val="0092D4"/>
              </a:solidFill>
              <a:effectLst/>
              <a:uLnTx/>
              <a:uFillTx/>
              <a:latin typeface="Corbel" panose="020B0503020204020204"/>
              <a:ea typeface="+mn-ea"/>
              <a:cs typeface="Montserrat SemiBold"/>
            </a:endParaRPr>
          </a:p>
          <a:p>
            <a:pPr marL="83185" marR="75565"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t>policy recommend-</a:t>
            </a:r>
            <a:br>
              <a:rPr kumimoji="0" lang="en-US"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br>
            <a:r>
              <a:rPr kumimoji="0" lang="en-US" sz="1200" b="1" i="0" u="none" strike="noStrike" kern="1200" cap="none" spc="-10" normalizeH="0" baseline="0" noProof="0" dirty="0" err="1">
                <a:ln>
                  <a:noFill/>
                </a:ln>
                <a:solidFill>
                  <a:srgbClr val="0092D4"/>
                </a:solidFill>
                <a:effectLst/>
                <a:uLnTx/>
                <a:uFillTx/>
                <a:latin typeface="Corbel" panose="020B0503020204020204"/>
                <a:ea typeface="+mn-ea"/>
                <a:cs typeface="Montserrat SemiBold"/>
              </a:rPr>
              <a:t>ation</a:t>
            </a:r>
            <a:endParaRPr kumimoji="0" lang="en-US" sz="1200" b="0" i="0" u="none" strike="noStrike" kern="1200" cap="none" spc="0" normalizeH="0" baseline="0" noProof="0" dirty="0">
              <a:ln>
                <a:noFill/>
              </a:ln>
              <a:solidFill>
                <a:srgbClr val="0092D4"/>
              </a:solidFill>
              <a:effectLst/>
              <a:uLnTx/>
              <a:uFillTx/>
              <a:latin typeface="Corbel" panose="020B0503020204020204"/>
              <a:ea typeface="+mn-ea"/>
              <a:cs typeface="Montserrat SemiBold"/>
            </a:endParaRPr>
          </a:p>
        </p:txBody>
      </p:sp>
      <p:sp>
        <p:nvSpPr>
          <p:cNvPr id="1029" name="object 78">
            <a:extLst>
              <a:ext uri="{FF2B5EF4-FFF2-40B4-BE49-F238E27FC236}">
                <a16:creationId xmlns:a16="http://schemas.microsoft.com/office/drawing/2014/main" id="{C0D6DAEC-6C90-0D44-30E2-F300F419C50B}"/>
              </a:ext>
            </a:extLst>
          </p:cNvPr>
          <p:cNvSpPr txBox="1"/>
          <p:nvPr/>
        </p:nvSpPr>
        <p:spPr>
          <a:xfrm>
            <a:off x="6187640" y="1982920"/>
            <a:ext cx="1081632" cy="169619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SDV </a:t>
            </a:r>
            <a:b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WHO prequalified</a:t>
            </a:r>
            <a:endParaRPr kumimoji="0" lang="en-US" sz="1200" b="1" i="0" u="none" strike="noStrike" kern="1200" cap="none" spc="0" normalizeH="0" baseline="0" noProof="0" dirty="0">
              <a:ln>
                <a:noFill/>
              </a:ln>
              <a:solidFill>
                <a:srgbClr val="0092D4"/>
              </a:solidFill>
              <a:effectLst/>
              <a:highlight>
                <a:srgbClr val="FFFF00"/>
              </a:highlight>
              <a:uLnTx/>
              <a:uFillTx/>
              <a:latin typeface="Corbel" panose="020B0503020204020204"/>
              <a:ea typeface="+mn-ea"/>
              <a:cs typeface="Montserrat SemiBold"/>
            </a:endParaRPr>
          </a:p>
        </p:txBody>
      </p:sp>
      <p:cxnSp>
        <p:nvCxnSpPr>
          <p:cNvPr id="11" name="Straight Connector 10">
            <a:extLst>
              <a:ext uri="{FF2B5EF4-FFF2-40B4-BE49-F238E27FC236}">
                <a16:creationId xmlns:a16="http://schemas.microsoft.com/office/drawing/2014/main" id="{71364B7F-FC97-81C7-150B-B1A131AD429E}"/>
              </a:ext>
            </a:extLst>
          </p:cNvPr>
          <p:cNvCxnSpPr>
            <a:cxnSpLocks/>
          </p:cNvCxnSpPr>
          <p:nvPr/>
        </p:nvCxnSpPr>
        <p:spPr>
          <a:xfrm flipH="1">
            <a:off x="6153970" y="4080265"/>
            <a:ext cx="33670" cy="1780208"/>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pic>
        <p:nvPicPr>
          <p:cNvPr id="3" name="Picture 2">
            <a:extLst>
              <a:ext uri="{FF2B5EF4-FFF2-40B4-BE49-F238E27FC236}">
                <a16:creationId xmlns:a16="http://schemas.microsoft.com/office/drawing/2014/main" id="{F028F320-406B-4E0B-AA7F-EA187D8625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5741" y="1475597"/>
            <a:ext cx="11266259" cy="3036037"/>
          </a:xfrm>
          <a:prstGeom prst="rect">
            <a:avLst/>
          </a:prstGeom>
        </p:spPr>
      </p:pic>
      <p:sp>
        <p:nvSpPr>
          <p:cNvPr id="1053" name="TextBox 1052">
            <a:extLst>
              <a:ext uri="{FF2B5EF4-FFF2-40B4-BE49-F238E27FC236}">
                <a16:creationId xmlns:a16="http://schemas.microsoft.com/office/drawing/2014/main" id="{BC894204-719C-1802-FDE6-9E87BDFD7D46}"/>
              </a:ext>
            </a:extLst>
          </p:cNvPr>
          <p:cNvSpPr txBox="1"/>
          <p:nvPr/>
        </p:nvSpPr>
        <p:spPr>
          <a:xfrm>
            <a:off x="986250" y="3311435"/>
            <a:ext cx="1449330" cy="464365"/>
          </a:xfrm>
          <a:prstGeom prst="rect">
            <a:avLst/>
          </a:prstGeom>
          <a:solidFill>
            <a:schemeClr val="accent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n-cs"/>
              </a:rPr>
              <a:t>MATERNAL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n-cs"/>
              </a:rPr>
              <a:t>VACCINE</a:t>
            </a:r>
          </a:p>
        </p:txBody>
      </p:sp>
      <p:sp>
        <p:nvSpPr>
          <p:cNvPr id="1040" name="object 78">
            <a:extLst>
              <a:ext uri="{FF2B5EF4-FFF2-40B4-BE49-F238E27FC236}">
                <a16:creationId xmlns:a16="http://schemas.microsoft.com/office/drawing/2014/main" id="{149AFC57-A7F6-EB3C-456F-B09161001F8F}"/>
              </a:ext>
            </a:extLst>
          </p:cNvPr>
          <p:cNvSpPr txBox="1"/>
          <p:nvPr/>
        </p:nvSpPr>
        <p:spPr>
          <a:xfrm rot="20755103">
            <a:off x="6281514" y="3809392"/>
            <a:ext cx="3164663" cy="885838"/>
          </a:xfrm>
          <a:prstGeom prst="rect">
            <a:avLst/>
          </a:prstGeom>
          <a:solidFill>
            <a:schemeClr val="bg1"/>
          </a:solidFill>
          <a:ln>
            <a:solidFill>
              <a:schemeClr val="accent5"/>
            </a:solidFill>
          </a:ln>
        </p:spPr>
        <p:txBody>
          <a:bodyPr vert="horz" wrap="square" lIns="91440" tIns="0" rIns="91440" bIns="182880" rtlCol="0" anchor="b"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Needs: Product presentation suitable for </a:t>
            </a:r>
            <a:b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Gavi-eligible countries &amp; </a:t>
            </a:r>
            <a:b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price commitments made</a:t>
            </a:r>
          </a:p>
        </p:txBody>
      </p:sp>
      <p:sp>
        <p:nvSpPr>
          <p:cNvPr id="1041" name="object 5">
            <a:extLst>
              <a:ext uri="{FF2B5EF4-FFF2-40B4-BE49-F238E27FC236}">
                <a16:creationId xmlns:a16="http://schemas.microsoft.com/office/drawing/2014/main" id="{D82BB529-747E-B4AA-5455-98D1DB195E66}"/>
              </a:ext>
            </a:extLst>
          </p:cNvPr>
          <p:cNvSpPr txBox="1"/>
          <p:nvPr/>
        </p:nvSpPr>
        <p:spPr>
          <a:xfrm rot="5190910">
            <a:off x="3025785" y="3744087"/>
            <a:ext cx="184666" cy="819778"/>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2022</a:t>
            </a: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-2023</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4" name="object 5">
            <a:extLst>
              <a:ext uri="{FF2B5EF4-FFF2-40B4-BE49-F238E27FC236}">
                <a16:creationId xmlns:a16="http://schemas.microsoft.com/office/drawing/2014/main" id="{EA6CD620-9A27-D87C-7DA3-C9DFCE683554}"/>
              </a:ext>
            </a:extLst>
          </p:cNvPr>
          <p:cNvSpPr txBox="1"/>
          <p:nvPr/>
        </p:nvSpPr>
        <p:spPr>
          <a:xfrm rot="4929938">
            <a:off x="5355302" y="3473480"/>
            <a:ext cx="184666" cy="906994"/>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2024</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7" name="object 5">
            <a:extLst>
              <a:ext uri="{FF2B5EF4-FFF2-40B4-BE49-F238E27FC236}">
                <a16:creationId xmlns:a16="http://schemas.microsoft.com/office/drawing/2014/main" id="{8FD9FCC5-599E-2615-48CC-15DCFD8F38ED}"/>
              </a:ext>
            </a:extLst>
          </p:cNvPr>
          <p:cNvSpPr txBox="1"/>
          <p:nvPr/>
        </p:nvSpPr>
        <p:spPr>
          <a:xfrm rot="5049349">
            <a:off x="4188809" y="3651754"/>
            <a:ext cx="184666" cy="819778"/>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2023-2024</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8" name="object 5">
            <a:extLst>
              <a:ext uri="{FF2B5EF4-FFF2-40B4-BE49-F238E27FC236}">
                <a16:creationId xmlns:a16="http://schemas.microsoft.com/office/drawing/2014/main" id="{19F847A2-6ED5-ACD1-FB17-8AC1F1DDFF5C}"/>
              </a:ext>
            </a:extLst>
          </p:cNvPr>
          <p:cNvSpPr txBox="1"/>
          <p:nvPr/>
        </p:nvSpPr>
        <p:spPr>
          <a:xfrm rot="4622610">
            <a:off x="6677207" y="3111837"/>
            <a:ext cx="184666" cy="107209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2025</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9" name="object 5">
            <a:extLst>
              <a:ext uri="{FF2B5EF4-FFF2-40B4-BE49-F238E27FC236}">
                <a16:creationId xmlns:a16="http://schemas.microsoft.com/office/drawing/2014/main" id="{39733C91-033E-B9B0-348A-18C2EBACAAB4}"/>
              </a:ext>
            </a:extLst>
          </p:cNvPr>
          <p:cNvSpPr txBox="1"/>
          <p:nvPr/>
        </p:nvSpPr>
        <p:spPr>
          <a:xfrm rot="4372701">
            <a:off x="7986851" y="2775389"/>
            <a:ext cx="184666" cy="107209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Estimated 2026</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10" name="object 5">
            <a:extLst>
              <a:ext uri="{FF2B5EF4-FFF2-40B4-BE49-F238E27FC236}">
                <a16:creationId xmlns:a16="http://schemas.microsoft.com/office/drawing/2014/main" id="{2A1EE641-9973-9166-E835-FBC81B8044A3}"/>
              </a:ext>
            </a:extLst>
          </p:cNvPr>
          <p:cNvSpPr txBox="1"/>
          <p:nvPr/>
        </p:nvSpPr>
        <p:spPr>
          <a:xfrm rot="4184933">
            <a:off x="9599657" y="1998071"/>
            <a:ext cx="184666" cy="1596539"/>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Estimated 2027 onwards</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cxnSp>
        <p:nvCxnSpPr>
          <p:cNvPr id="13" name="Straight Connector 12">
            <a:extLst>
              <a:ext uri="{FF2B5EF4-FFF2-40B4-BE49-F238E27FC236}">
                <a16:creationId xmlns:a16="http://schemas.microsoft.com/office/drawing/2014/main" id="{293EFDA9-55DB-BA1C-714E-B0C98C8A909B}"/>
              </a:ext>
            </a:extLst>
          </p:cNvPr>
          <p:cNvCxnSpPr>
            <a:cxnSpLocks/>
          </p:cNvCxnSpPr>
          <p:nvPr/>
        </p:nvCxnSpPr>
        <p:spPr>
          <a:xfrm flipH="1">
            <a:off x="7310707" y="1504461"/>
            <a:ext cx="33670" cy="1780208"/>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sp>
        <p:nvSpPr>
          <p:cNvPr id="6" name="Title 5">
            <a:extLst>
              <a:ext uri="{FF2B5EF4-FFF2-40B4-BE49-F238E27FC236}">
                <a16:creationId xmlns:a16="http://schemas.microsoft.com/office/drawing/2014/main" id="{C0F96067-9CF4-39C7-44BC-C6F929C8F8E7}"/>
              </a:ext>
            </a:extLst>
          </p:cNvPr>
          <p:cNvSpPr>
            <a:spLocks noGrp="1"/>
          </p:cNvSpPr>
          <p:nvPr>
            <p:ph type="title"/>
          </p:nvPr>
        </p:nvSpPr>
        <p:spPr>
          <a:xfrm>
            <a:off x="1245529" y="29072"/>
            <a:ext cx="10515600" cy="464366"/>
          </a:xfrm>
        </p:spPr>
        <p:txBody>
          <a:bodyPr/>
          <a:lstStyle/>
          <a:p>
            <a:r>
              <a:rPr lang="en-US" dirty="0"/>
              <a:t>RSV immunization product availability for Gavi-eligible countries</a:t>
            </a:r>
          </a:p>
        </p:txBody>
      </p:sp>
      <p:sp>
        <p:nvSpPr>
          <p:cNvPr id="1054" name="TextBox 1053">
            <a:extLst>
              <a:ext uri="{FF2B5EF4-FFF2-40B4-BE49-F238E27FC236}">
                <a16:creationId xmlns:a16="http://schemas.microsoft.com/office/drawing/2014/main" id="{5CA9AA3B-4BAA-462E-1864-A761C357243A}"/>
              </a:ext>
            </a:extLst>
          </p:cNvPr>
          <p:cNvSpPr txBox="1"/>
          <p:nvPr/>
        </p:nvSpPr>
        <p:spPr>
          <a:xfrm>
            <a:off x="980299" y="4988006"/>
            <a:ext cx="1449330" cy="464365"/>
          </a:xfrm>
          <a:prstGeom prst="rect">
            <a:avLst/>
          </a:prstGeom>
          <a:solidFill>
            <a:schemeClr val="accent5"/>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n-cs"/>
              </a:rPr>
              <a:t>MONOCLONAL ANTIBODIES</a:t>
            </a:r>
          </a:p>
        </p:txBody>
      </p:sp>
      <p:sp>
        <p:nvSpPr>
          <p:cNvPr id="12" name="TextBox 11">
            <a:extLst>
              <a:ext uri="{FF2B5EF4-FFF2-40B4-BE49-F238E27FC236}">
                <a16:creationId xmlns:a16="http://schemas.microsoft.com/office/drawing/2014/main" id="{FF0C6AB0-26FD-D429-8629-E35E970A3E50}"/>
              </a:ext>
            </a:extLst>
          </p:cNvPr>
          <p:cNvSpPr txBox="1"/>
          <p:nvPr/>
        </p:nvSpPr>
        <p:spPr>
          <a:xfrm>
            <a:off x="873626" y="5992812"/>
            <a:ext cx="8883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orbel" panose="020B0503020204020204"/>
                <a:ea typeface="+mn-ea"/>
                <a:cs typeface="+mn-cs"/>
              </a:rPr>
              <a:t>Definitions: </a:t>
            </a: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HIC = high-income country; PFS = pre-filled syringe; UMIC = upper- and middle-income country; WHO SAGE = World Health Organization Strategic Advisory Group of Experts; SDV = single-dose vial; MDV = multi-dose vial</a:t>
            </a:r>
            <a:endParaRPr kumimoji="0" lang="en-US" sz="14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 name="Footer Placeholder 57">
            <a:extLst>
              <a:ext uri="{FF2B5EF4-FFF2-40B4-BE49-F238E27FC236}">
                <a16:creationId xmlns:a16="http://schemas.microsoft.com/office/drawing/2014/main" id="{67433EDE-4C80-2C3A-BC72-908DEFCE175F}"/>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
        <p:nvSpPr>
          <p:cNvPr id="5" name="TextBox 4">
            <a:extLst>
              <a:ext uri="{FF2B5EF4-FFF2-40B4-BE49-F238E27FC236}">
                <a16:creationId xmlns:a16="http://schemas.microsoft.com/office/drawing/2014/main" id="{84F18E2B-EA09-8DEE-ED99-DDB04E7FE78A}"/>
              </a:ext>
            </a:extLst>
          </p:cNvPr>
          <p:cNvSpPr txBox="1"/>
          <p:nvPr/>
        </p:nvSpPr>
        <p:spPr>
          <a:xfrm flipH="1">
            <a:off x="6124117" y="796537"/>
            <a:ext cx="1380447" cy="938719"/>
          </a:xfrm>
          <a:prstGeom prst="rect">
            <a:avLst/>
          </a:prstGeom>
          <a:noFill/>
        </p:spPr>
        <p:txBody>
          <a:bodyPr wrap="square" rtlCol="0">
            <a:spAutoFit/>
          </a:bodyPr>
          <a:lstStyle/>
          <a:p>
            <a:r>
              <a:rPr lang="en-US" sz="1100" dirty="0"/>
              <a:t>Gavi agrees to support maternal RSV vaccine programs </a:t>
            </a:r>
          </a:p>
          <a:p>
            <a:endParaRPr lang="en-US" sz="1100" dirty="0"/>
          </a:p>
        </p:txBody>
      </p:sp>
    </p:spTree>
    <p:extLst>
      <p:ext uri="{BB962C8B-B14F-4D97-AF65-F5344CB8AC3E}">
        <p14:creationId xmlns:p14="http://schemas.microsoft.com/office/powerpoint/2010/main" val="1239279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en-US" dirty="0">
                <a:effectLst/>
              </a:rPr>
              <a:t>The road to </a:t>
            </a:r>
            <a:br>
              <a:rPr lang="en-US" dirty="0">
                <a:effectLst/>
              </a:rPr>
            </a:br>
            <a:r>
              <a:rPr lang="en-US" dirty="0">
                <a:effectLst/>
              </a:rPr>
              <a:t>RSV prevention</a:t>
            </a:r>
            <a:endParaRPr lang="en-US" dirty="0"/>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n-US" dirty="0"/>
              <a:t>p</a:t>
            </a:r>
            <a:r>
              <a:rPr lang="en-US" dirty="0">
                <a:effectLst/>
              </a:rPr>
              <a:t>riorities and opportunities</a:t>
            </a:r>
          </a:p>
        </p:txBody>
      </p:sp>
    </p:spTree>
    <p:extLst>
      <p:ext uri="{BB962C8B-B14F-4D97-AF65-F5344CB8AC3E}">
        <p14:creationId xmlns:p14="http://schemas.microsoft.com/office/powerpoint/2010/main" val="2558632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9C764-CE49-2C04-467B-092D3D15F44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6C8583-9FE4-5F07-44F4-A0E4CDF90FDC}"/>
              </a:ext>
            </a:extLst>
          </p:cNvPr>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solidFill>
                  <a:schemeClr val="accent2"/>
                </a:solidFill>
              </a:rPr>
              <a:t>Global</a:t>
            </a:r>
            <a:r>
              <a:rPr lang="en-US" spc="-4" dirty="0">
                <a:solidFill>
                  <a:schemeClr val="accent2"/>
                </a:solidFill>
              </a:rPr>
              <a:t> </a:t>
            </a:r>
            <a:r>
              <a:rPr lang="en-US" dirty="0">
                <a:solidFill>
                  <a:schemeClr val="accent2"/>
                </a:solidFill>
              </a:rPr>
              <a:t>access depends on support </a:t>
            </a:r>
            <a:r>
              <a:rPr lang="en-US" spc="50" dirty="0">
                <a:solidFill>
                  <a:schemeClr val="accent2"/>
                </a:solidFill>
              </a:rPr>
              <a:t>from</a:t>
            </a:r>
            <a:r>
              <a:rPr lang="en-US" dirty="0">
                <a:solidFill>
                  <a:schemeClr val="accent2"/>
                </a:solidFill>
              </a:rPr>
              <a:t> </a:t>
            </a:r>
            <a:r>
              <a:rPr spc="-17" dirty="0">
                <a:solidFill>
                  <a:schemeClr val="accent2"/>
                </a:solidFill>
              </a:rPr>
              <a:t>Gavi, </a:t>
            </a:r>
            <a:r>
              <a:rPr dirty="0">
                <a:solidFill>
                  <a:schemeClr val="accent2"/>
                </a:solidFill>
              </a:rPr>
              <a:t>the</a:t>
            </a:r>
            <a:r>
              <a:rPr spc="-87" dirty="0">
                <a:solidFill>
                  <a:schemeClr val="accent2"/>
                </a:solidFill>
              </a:rPr>
              <a:t> </a:t>
            </a:r>
            <a:r>
              <a:rPr dirty="0">
                <a:solidFill>
                  <a:schemeClr val="accent2"/>
                </a:solidFill>
              </a:rPr>
              <a:t>Vaccine</a:t>
            </a:r>
            <a:r>
              <a:rPr spc="-75" dirty="0">
                <a:solidFill>
                  <a:schemeClr val="accent2"/>
                </a:solidFill>
              </a:rPr>
              <a:t> </a:t>
            </a:r>
            <a:r>
              <a:rPr spc="-8" dirty="0">
                <a:solidFill>
                  <a:schemeClr val="accent2"/>
                </a:solidFill>
              </a:rPr>
              <a:t>Alliance</a:t>
            </a:r>
          </a:p>
        </p:txBody>
      </p:sp>
      <p:sp>
        <p:nvSpPr>
          <p:cNvPr id="13" name="Content Placeholder 12">
            <a:extLst>
              <a:ext uri="{FF2B5EF4-FFF2-40B4-BE49-F238E27FC236}">
                <a16:creationId xmlns:a16="http://schemas.microsoft.com/office/drawing/2014/main" id="{64E0334A-FB4C-34F1-1B66-C5328665E766}"/>
              </a:ext>
            </a:extLst>
          </p:cNvPr>
          <p:cNvSpPr>
            <a:spLocks noGrp="1"/>
          </p:cNvSpPr>
          <p:nvPr>
            <p:ph sz="half" idx="1"/>
          </p:nvPr>
        </p:nvSpPr>
        <p:spPr>
          <a:xfrm>
            <a:off x="1224280" y="1465545"/>
            <a:ext cx="2544531" cy="5027330"/>
          </a:xfrm>
        </p:spPr>
        <p:txBody>
          <a:bodyPr/>
          <a:lstStyle/>
          <a:p>
            <a:pPr marL="0" indent="0">
              <a:buNone/>
            </a:pPr>
            <a:r>
              <a:rPr lang="en-US" b="1" dirty="0"/>
              <a:t>Gavi</a:t>
            </a:r>
            <a:r>
              <a:rPr lang="en-US" dirty="0"/>
              <a:t> is an international organization created in 2000 to improve access to new and underused vaccines for children living in the poorest parts of the world.</a:t>
            </a:r>
          </a:p>
          <a:p>
            <a:pPr marL="0" indent="0">
              <a:buNone/>
            </a:pPr>
            <a:r>
              <a:rPr lang="en-US" dirty="0"/>
              <a:t>As of 2025, </a:t>
            </a:r>
            <a:r>
              <a:rPr lang="en-US" b="1" dirty="0"/>
              <a:t>54 countries are eligible </a:t>
            </a:r>
            <a:r>
              <a:rPr lang="en-US" dirty="0"/>
              <a:t>for Gavi support.</a:t>
            </a:r>
            <a:r>
              <a:rPr lang="en-US" baseline="30000" dirty="0"/>
              <a:t>1</a:t>
            </a:r>
          </a:p>
        </p:txBody>
      </p:sp>
      <p:sp>
        <p:nvSpPr>
          <p:cNvPr id="14" name="Content Placeholder 13">
            <a:extLst>
              <a:ext uri="{FF2B5EF4-FFF2-40B4-BE49-F238E27FC236}">
                <a16:creationId xmlns:a16="http://schemas.microsoft.com/office/drawing/2014/main" id="{B968BFE1-500B-26DB-6B87-62204C025951}"/>
              </a:ext>
            </a:extLst>
          </p:cNvPr>
          <p:cNvSpPr>
            <a:spLocks noGrp="1"/>
          </p:cNvSpPr>
          <p:nvPr>
            <p:ph sz="half" idx="2"/>
          </p:nvPr>
        </p:nvSpPr>
        <p:spPr>
          <a:xfrm>
            <a:off x="9125464" y="1726797"/>
            <a:ext cx="2882052" cy="3454660"/>
          </a:xfrm>
        </p:spPr>
        <p:txBody>
          <a:bodyPr vert="horz" lIns="91440" tIns="45720" rIns="91440" bIns="45720" rtlCol="0" anchor="t">
            <a:noAutofit/>
          </a:bodyPr>
          <a:lstStyle/>
          <a:p>
            <a:pPr marL="0" indent="0">
              <a:buNone/>
            </a:pPr>
            <a:r>
              <a:rPr lang="en-US" b="1" dirty="0">
                <a:solidFill>
                  <a:schemeClr val="accent4"/>
                </a:solidFill>
                <a:latin typeface="Corbel"/>
              </a:rPr>
              <a:t>In July 2025, Gavi’s board approved opening a funding window for RSV maternal immunization programs; first introductions into Gavi countries are expected late 2027/early 2028.</a:t>
            </a:r>
            <a:endParaRPr lang="en-US" dirty="0">
              <a:solidFill>
                <a:schemeClr val="accent4"/>
              </a:solidFill>
            </a:endParaRPr>
          </a:p>
          <a:p>
            <a:pPr marL="0" indent="0">
              <a:buNone/>
            </a:pPr>
            <a:r>
              <a:rPr lang="en-US" dirty="0">
                <a:latin typeface="Corbel"/>
              </a:rPr>
              <a:t>So far only the maternal vaccine is anticipated to  be affordable within the predicted range.</a:t>
            </a:r>
          </a:p>
        </p:txBody>
      </p:sp>
      <p:sp>
        <p:nvSpPr>
          <p:cNvPr id="3" name="object 3">
            <a:extLst>
              <a:ext uri="{FF2B5EF4-FFF2-40B4-BE49-F238E27FC236}">
                <a16:creationId xmlns:a16="http://schemas.microsoft.com/office/drawing/2014/main" id="{041EE86D-EDFD-7F0D-6DA7-FC1BD730482E}"/>
              </a:ext>
            </a:extLst>
          </p:cNvPr>
          <p:cNvSpPr/>
          <p:nvPr/>
        </p:nvSpPr>
        <p:spPr>
          <a:xfrm>
            <a:off x="3903114" y="1545036"/>
            <a:ext cx="4892146" cy="3791479"/>
          </a:xfrm>
          <a:custGeom>
            <a:avLst/>
            <a:gdLst/>
            <a:ahLst/>
            <a:cxnLst/>
            <a:rect l="l" t="t" r="r" b="b"/>
            <a:pathLst>
              <a:path w="5870575" h="4549775">
                <a:moveTo>
                  <a:pt x="5870447" y="0"/>
                </a:moveTo>
                <a:lnTo>
                  <a:pt x="0" y="0"/>
                </a:lnTo>
                <a:lnTo>
                  <a:pt x="0" y="4549355"/>
                </a:lnTo>
                <a:lnTo>
                  <a:pt x="5870447" y="4549355"/>
                </a:lnTo>
                <a:lnTo>
                  <a:pt x="5870447"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 name="object 6">
            <a:extLst>
              <a:ext uri="{FF2B5EF4-FFF2-40B4-BE49-F238E27FC236}">
                <a16:creationId xmlns:a16="http://schemas.microsoft.com/office/drawing/2014/main" id="{C25BD2A3-9EEA-B9B5-19F3-A79B9546CCB0}"/>
              </a:ext>
            </a:extLst>
          </p:cNvPr>
          <p:cNvSpPr txBox="1"/>
          <p:nvPr/>
        </p:nvSpPr>
        <p:spPr>
          <a:xfrm>
            <a:off x="4372414" y="2953620"/>
            <a:ext cx="4146021" cy="1966585"/>
          </a:xfrm>
          <a:prstGeom prst="rect">
            <a:avLst/>
          </a:prstGeom>
        </p:spPr>
        <p:txBody>
          <a:bodyPr vert="horz" wrap="square" lIns="0" tIns="10054" rIns="0" bIns="0" rtlCol="0">
            <a:spAutoFit/>
          </a:bodyPr>
          <a:lstStyle/>
          <a:p>
            <a:pPr marL="461963" marR="0" lvl="0" indent="-457200" algn="l" defTabSz="914400" rtl="0" eaLnBrk="1" fontAlgn="auto" latinLnBrk="0" hangingPunct="1">
              <a:lnSpc>
                <a:spcPts val="2233"/>
              </a:lnSpc>
              <a:spcBef>
                <a:spcPts val="79"/>
              </a:spcBef>
              <a:spcAft>
                <a:spcPts val="0"/>
              </a:spcAft>
              <a:buClrTx/>
              <a:buSzTx/>
              <a:buFontTx/>
              <a:buNone/>
              <a:tabLst/>
              <a:defRPr/>
            </a:pPr>
            <a:r>
              <a:rPr kumimoji="0" lang="en-US" sz="3000" b="1" i="0" u="none" strike="noStrike" kern="1200" cap="none" spc="-21" normalizeH="0" baseline="0" noProof="0">
                <a:ln>
                  <a:noFill/>
                </a:ln>
                <a:solidFill>
                  <a:srgbClr val="52A947"/>
                </a:solidFill>
                <a:effectLst/>
                <a:uLnTx/>
                <a:uFillTx/>
                <a:latin typeface="Corbel" panose="020B0503020204020204" pitchFamily="34" charset="0"/>
                <a:ea typeface="+mn-ea"/>
                <a:cs typeface="Montserrat-SemiBold"/>
              </a:rPr>
              <a:t>1.</a:t>
            </a:r>
            <a:r>
              <a:rPr kumimoji="0" lang="en-US" sz="3000" b="1" i="0" u="none" strike="noStrike" kern="1200" cap="none" spc="0" normalizeH="0" baseline="0" noProof="0">
                <a:ln>
                  <a:noFill/>
                </a:ln>
                <a:solidFill>
                  <a:srgbClr val="52A947"/>
                </a:solidFill>
                <a:effectLst/>
                <a:uLnTx/>
                <a:uFillTx/>
                <a:latin typeface="Corbel" panose="020B0503020204020204" pitchFamily="34" charset="0"/>
                <a:ea typeface="+mn-ea"/>
                <a:cs typeface="Montserrat-SemiBold"/>
              </a:rPr>
              <a:t>	</a:t>
            </a:r>
            <a:r>
              <a:rPr kumimoji="0" lang="en-US"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Availability</a:t>
            </a:r>
            <a:r>
              <a:rPr kumimoji="0" lang="en-US" sz="1917" b="1" i="0" u="none" strike="noStrike" kern="1200" cap="none" spc="250" normalizeH="0" baseline="0" noProof="0">
                <a:ln>
                  <a:noFill/>
                </a:ln>
                <a:solidFill>
                  <a:srgbClr val="FFFFFF"/>
                </a:solidFill>
                <a:effectLst/>
                <a:uLnTx/>
                <a:uFillTx/>
                <a:latin typeface="Corbel" panose="020B0503020204020204" pitchFamily="34" charset="0"/>
                <a:ea typeface="+mn-ea"/>
                <a:cs typeface="Montserrat-SemiBold"/>
              </a:rPr>
              <a:t> </a:t>
            </a:r>
            <a:r>
              <a:rPr kumimoji="0" lang="en-US"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of</a:t>
            </a:r>
            <a:r>
              <a:rPr kumimoji="0" lang="en-US" sz="1917" b="1" i="0" u="none" strike="noStrike" kern="1200" cap="none" spc="250" normalizeH="0" baseline="0" noProof="0">
                <a:ln>
                  <a:noFill/>
                </a:ln>
                <a:solidFill>
                  <a:srgbClr val="FFFFFF"/>
                </a:solidFill>
                <a:effectLst/>
                <a:uLnTx/>
                <a:uFillTx/>
                <a:latin typeface="Corbel" panose="020B0503020204020204" pitchFamily="34" charset="0"/>
                <a:ea typeface="+mn-ea"/>
                <a:cs typeface="Montserrat-SemiBold"/>
              </a:rPr>
              <a:t> </a:t>
            </a:r>
            <a:r>
              <a:rPr kumimoji="0" lang="en-US" sz="1917" b="1" i="0" u="none" strike="noStrike" kern="1200" cap="none" spc="-8" normalizeH="0" baseline="0" noProof="0">
                <a:ln>
                  <a:noFill/>
                </a:ln>
                <a:solidFill>
                  <a:srgbClr val="FFFFFF"/>
                </a:solidFill>
                <a:effectLst/>
                <a:uLnTx/>
                <a:uFillTx/>
                <a:latin typeface="Corbel" panose="020B0503020204020204" pitchFamily="34" charset="0"/>
                <a:ea typeface="+mn-ea"/>
                <a:cs typeface="Montserrat-SemiBold"/>
              </a:rPr>
              <a:t>licensed product</a:t>
            </a:r>
            <a:endParaRPr kumimoji="0" lang="en-US" sz="1917"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465648" marR="0" lvl="0" indent="-465648" algn="l" defTabSz="914400" rtl="0" eaLnBrk="1" fontAlgn="auto" latinLnBrk="0" hangingPunct="1">
              <a:lnSpc>
                <a:spcPts val="3357"/>
              </a:lnSpc>
              <a:spcBef>
                <a:spcPts val="0"/>
              </a:spcBef>
              <a:spcAft>
                <a:spcPts val="0"/>
              </a:spcAft>
              <a:buClr>
                <a:srgbClr val="0093D5"/>
              </a:buClr>
              <a:buSzPct val="156521"/>
              <a:buFontTx/>
              <a:buAutoNum type="arabicPeriod" startAt="2"/>
              <a:tabLst>
                <a:tab pos="465648" algn="l"/>
              </a:tabLst>
              <a:defRPr/>
            </a:pPr>
            <a:r>
              <a:rPr kumimoji="0"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WHO</a:t>
            </a:r>
            <a:r>
              <a:rPr kumimoji="0" sz="1917" b="1" i="0" u="none" strike="noStrike" kern="1200" cap="none" spc="100" normalizeH="0" baseline="0" noProof="0">
                <a:ln>
                  <a:noFill/>
                </a:ln>
                <a:solidFill>
                  <a:srgbClr val="FFFFFF"/>
                </a:solidFill>
                <a:effectLst/>
                <a:uLnTx/>
                <a:uFillTx/>
                <a:latin typeface="Corbel" panose="020B0503020204020204" pitchFamily="34" charset="0"/>
                <a:ea typeface="+mn-ea"/>
                <a:cs typeface="Montserrat-SemiBold"/>
              </a:rPr>
              <a:t> </a:t>
            </a:r>
            <a:r>
              <a:rPr kumimoji="0" sz="1917" b="1" i="0" u="none" strike="noStrike" kern="1200" cap="none" spc="33" normalizeH="0" baseline="0" noProof="0">
                <a:ln>
                  <a:noFill/>
                </a:ln>
                <a:solidFill>
                  <a:srgbClr val="FFFFFF"/>
                </a:solidFill>
                <a:effectLst/>
                <a:uLnTx/>
                <a:uFillTx/>
                <a:latin typeface="Corbel" panose="020B0503020204020204" pitchFamily="34" charset="0"/>
                <a:ea typeface="+mn-ea"/>
                <a:cs typeface="Montserrat-SemiBold"/>
              </a:rPr>
              <a:t>prequalification</a:t>
            </a:r>
            <a:endParaRPr kumimoji="0" sz="1917"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465648" marR="0" lvl="0" indent="-465648" algn="l" defTabSz="914400" rtl="0" eaLnBrk="1" fontAlgn="auto" latinLnBrk="0" hangingPunct="1">
              <a:lnSpc>
                <a:spcPts val="3250"/>
              </a:lnSpc>
              <a:spcBef>
                <a:spcPts val="0"/>
              </a:spcBef>
              <a:spcAft>
                <a:spcPts val="0"/>
              </a:spcAft>
              <a:buClr>
                <a:srgbClr val="D71E62"/>
              </a:buClr>
              <a:buSzPct val="156521"/>
              <a:buFontTx/>
              <a:buAutoNum type="arabicPeriod" startAt="2"/>
              <a:tabLst>
                <a:tab pos="465648" algn="l"/>
              </a:tabLst>
              <a:defRPr/>
            </a:pPr>
            <a:r>
              <a:rPr kumimoji="0"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SAGE</a:t>
            </a:r>
            <a:r>
              <a:rPr kumimoji="0" sz="1917" b="1" i="0" u="none" strike="noStrike" kern="1200" cap="none" spc="154" normalizeH="0" baseline="0" noProof="0">
                <a:ln>
                  <a:noFill/>
                </a:ln>
                <a:solidFill>
                  <a:srgbClr val="FFFFFF"/>
                </a:solidFill>
                <a:effectLst/>
                <a:uLnTx/>
                <a:uFillTx/>
                <a:latin typeface="Corbel" panose="020B0503020204020204" pitchFamily="34" charset="0"/>
                <a:ea typeface="+mn-ea"/>
                <a:cs typeface="Montserrat-SemiBold"/>
              </a:rPr>
              <a:t> </a:t>
            </a:r>
            <a:r>
              <a:rPr kumimoji="0" sz="1917" b="1" i="0" u="none" strike="noStrike" kern="1200" cap="none" spc="-8" normalizeH="0" baseline="0" noProof="0">
                <a:ln>
                  <a:noFill/>
                </a:ln>
                <a:solidFill>
                  <a:srgbClr val="FFFFFF"/>
                </a:solidFill>
                <a:effectLst/>
                <a:uLnTx/>
                <a:uFillTx/>
                <a:latin typeface="Corbel" panose="020B0503020204020204" pitchFamily="34" charset="0"/>
                <a:ea typeface="+mn-ea"/>
                <a:cs typeface="Montserrat-SemiBold"/>
              </a:rPr>
              <a:t>recommendation</a:t>
            </a:r>
            <a:endParaRPr kumimoji="0" sz="1917"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465648" marR="0" lvl="0" indent="-465648" algn="l" defTabSz="914400" rtl="0" eaLnBrk="1" fontAlgn="auto" latinLnBrk="0" hangingPunct="1">
              <a:lnSpc>
                <a:spcPts val="3250"/>
              </a:lnSpc>
              <a:spcBef>
                <a:spcPts val="0"/>
              </a:spcBef>
              <a:spcAft>
                <a:spcPts val="0"/>
              </a:spcAft>
              <a:buClr>
                <a:srgbClr val="304FA1">
                  <a:lumMod val="60000"/>
                  <a:lumOff val="40000"/>
                </a:srgbClr>
              </a:buClr>
              <a:buSzPct val="156521"/>
              <a:buFontTx/>
              <a:buAutoNum type="arabicPeriod" startAt="2"/>
              <a:tabLst>
                <a:tab pos="465648" algn="l"/>
              </a:tabLst>
              <a:defRPr/>
            </a:pPr>
            <a:r>
              <a:rPr kumimoji="0"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Cost</a:t>
            </a:r>
            <a:r>
              <a:rPr kumimoji="0" sz="1917" b="1" i="0" u="none" strike="noStrike" kern="1200" cap="none" spc="242" normalizeH="0" baseline="0" noProof="0">
                <a:ln>
                  <a:noFill/>
                </a:ln>
                <a:solidFill>
                  <a:srgbClr val="FFFFFF"/>
                </a:solidFill>
                <a:effectLst/>
                <a:uLnTx/>
                <a:uFillTx/>
                <a:latin typeface="Corbel" panose="020B0503020204020204" pitchFamily="34" charset="0"/>
                <a:ea typeface="+mn-ea"/>
                <a:cs typeface="Montserrat-SemiBold"/>
              </a:rPr>
              <a:t> </a:t>
            </a:r>
            <a:r>
              <a:rPr kumimoji="0"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within</a:t>
            </a:r>
            <a:r>
              <a:rPr kumimoji="0" sz="1917" b="1" i="0" u="none" strike="noStrike" kern="1200" cap="none" spc="242" normalizeH="0" baseline="0" noProof="0">
                <a:ln>
                  <a:noFill/>
                </a:ln>
                <a:solidFill>
                  <a:srgbClr val="FFFFFF"/>
                </a:solidFill>
                <a:effectLst/>
                <a:uLnTx/>
                <a:uFillTx/>
                <a:latin typeface="Corbel" panose="020B0503020204020204" pitchFamily="34" charset="0"/>
                <a:ea typeface="+mn-ea"/>
                <a:cs typeface="Montserrat-SemiBold"/>
              </a:rPr>
              <a:t> </a:t>
            </a:r>
            <a:r>
              <a:rPr kumimoji="0"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predicted</a:t>
            </a:r>
            <a:r>
              <a:rPr kumimoji="0" sz="1917" b="1" i="0" u="none" strike="noStrike" kern="1200" cap="none" spc="242" normalizeH="0" baseline="0" noProof="0">
                <a:ln>
                  <a:noFill/>
                </a:ln>
                <a:solidFill>
                  <a:srgbClr val="FFFFFF"/>
                </a:solidFill>
                <a:effectLst/>
                <a:uLnTx/>
                <a:uFillTx/>
                <a:latin typeface="Corbel" panose="020B0503020204020204" pitchFamily="34" charset="0"/>
                <a:ea typeface="+mn-ea"/>
                <a:cs typeface="Montserrat-SemiBold"/>
              </a:rPr>
              <a:t> </a:t>
            </a:r>
            <a:r>
              <a:rPr kumimoji="0" sz="1917" b="1" i="0" u="none" strike="noStrike" kern="1200" cap="none" spc="-8" normalizeH="0" baseline="0" noProof="0">
                <a:ln>
                  <a:noFill/>
                </a:ln>
                <a:solidFill>
                  <a:srgbClr val="FFFFFF"/>
                </a:solidFill>
                <a:effectLst/>
                <a:uLnTx/>
                <a:uFillTx/>
                <a:latin typeface="Corbel" panose="020B0503020204020204" pitchFamily="34" charset="0"/>
                <a:ea typeface="+mn-ea"/>
                <a:cs typeface="Montserrat-SemiBold"/>
              </a:rPr>
              <a:t>range</a:t>
            </a:r>
            <a:endParaRPr kumimoji="0" sz="1917"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a:p>
            <a:pPr marL="465648" marR="0" lvl="0" indent="-465648" algn="l" defTabSz="914400" rtl="0" eaLnBrk="1" fontAlgn="auto" latinLnBrk="0" hangingPunct="1">
              <a:lnSpc>
                <a:spcPts val="3425"/>
              </a:lnSpc>
              <a:spcBef>
                <a:spcPts val="0"/>
              </a:spcBef>
              <a:spcAft>
                <a:spcPts val="0"/>
              </a:spcAft>
              <a:buClr>
                <a:srgbClr val="672572">
                  <a:lumMod val="60000"/>
                  <a:lumOff val="40000"/>
                </a:srgbClr>
              </a:buClr>
              <a:buSzPct val="156521"/>
              <a:buFontTx/>
              <a:buAutoNum type="arabicPeriod" startAt="2"/>
              <a:tabLst>
                <a:tab pos="465648" algn="l"/>
              </a:tabLst>
              <a:defRPr/>
            </a:pPr>
            <a:r>
              <a:rPr kumimoji="0" sz="1917" b="1" i="0" u="none" strike="noStrike" kern="1200" cap="none" spc="0" normalizeH="0" baseline="0" noProof="0">
                <a:ln>
                  <a:noFill/>
                </a:ln>
                <a:solidFill>
                  <a:srgbClr val="FFFFFF"/>
                </a:solidFill>
                <a:effectLst/>
                <a:uLnTx/>
                <a:uFillTx/>
                <a:latin typeface="Corbel" panose="020B0503020204020204" pitchFamily="34" charset="0"/>
                <a:ea typeface="+mn-ea"/>
                <a:cs typeface="Montserrat-SemiBold"/>
              </a:rPr>
              <a:t>Available</a:t>
            </a:r>
            <a:r>
              <a:rPr kumimoji="0" sz="1917" b="1" i="0" u="none" strike="noStrike" kern="1200" cap="none" spc="283" normalizeH="0" baseline="0" noProof="0">
                <a:ln>
                  <a:noFill/>
                </a:ln>
                <a:solidFill>
                  <a:srgbClr val="FFFFFF"/>
                </a:solidFill>
                <a:effectLst/>
                <a:uLnTx/>
                <a:uFillTx/>
                <a:latin typeface="Corbel" panose="020B0503020204020204" pitchFamily="34" charset="0"/>
                <a:ea typeface="+mn-ea"/>
                <a:cs typeface="Montserrat-SemiBold"/>
              </a:rPr>
              <a:t> </a:t>
            </a:r>
            <a:r>
              <a:rPr kumimoji="0" sz="1917" b="1" i="0" u="none" strike="noStrike" kern="1200" cap="none" spc="-8" normalizeH="0" baseline="0" noProof="0">
                <a:ln>
                  <a:noFill/>
                </a:ln>
                <a:solidFill>
                  <a:srgbClr val="FFFFFF"/>
                </a:solidFill>
                <a:effectLst/>
                <a:uLnTx/>
                <a:uFillTx/>
                <a:latin typeface="Corbel" panose="020B0503020204020204" pitchFamily="34" charset="0"/>
                <a:ea typeface="+mn-ea"/>
                <a:cs typeface="Montserrat-SemiBold"/>
              </a:rPr>
              <a:t>funding</a:t>
            </a:r>
            <a:endParaRPr kumimoji="0" sz="1917" b="0" i="0" u="none" strike="noStrike" kern="1200" cap="none" spc="0" normalizeH="0" baseline="0" noProof="0">
              <a:ln>
                <a:noFill/>
              </a:ln>
              <a:solidFill>
                <a:srgbClr val="000000"/>
              </a:solidFill>
              <a:effectLst/>
              <a:uLnTx/>
              <a:uFillTx/>
              <a:latin typeface="Corbel" panose="020B0503020204020204" pitchFamily="34" charset="0"/>
              <a:ea typeface="+mn-ea"/>
              <a:cs typeface="Montserrat-SemiBold"/>
            </a:endParaRPr>
          </a:p>
        </p:txBody>
      </p:sp>
      <p:sp>
        <p:nvSpPr>
          <p:cNvPr id="16" name="TextBox 15">
            <a:extLst>
              <a:ext uri="{FF2B5EF4-FFF2-40B4-BE49-F238E27FC236}">
                <a16:creationId xmlns:a16="http://schemas.microsoft.com/office/drawing/2014/main" id="{80346DCD-F9AD-3A64-30EE-878C4E5BABFF}"/>
              </a:ext>
            </a:extLst>
          </p:cNvPr>
          <p:cNvSpPr txBox="1"/>
          <p:nvPr/>
        </p:nvSpPr>
        <p:spPr>
          <a:xfrm>
            <a:off x="4145291" y="1870918"/>
            <a:ext cx="440779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GAVI SUPPORT FOR RSV MATERNAL IMMUNIZATION </a:t>
            </a:r>
            <a:r>
              <a:rPr lang="en-US" b="1" dirty="0">
                <a:solidFill>
                  <a:srgbClr val="FFFFFF"/>
                </a:solidFill>
                <a:latin typeface="Corbel" panose="020B0503020204020204"/>
              </a:rPr>
              <a:t>OR</a:t>
            </a: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 MAB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PRODUCTS CONTINGENT ON:</a:t>
            </a:r>
          </a:p>
        </p:txBody>
      </p:sp>
      <p:sp>
        <p:nvSpPr>
          <p:cNvPr id="5" name="TextBox 4">
            <a:extLst>
              <a:ext uri="{FF2B5EF4-FFF2-40B4-BE49-F238E27FC236}">
                <a16:creationId xmlns:a16="http://schemas.microsoft.com/office/drawing/2014/main" id="{995681C7-2182-586D-69F4-6FD8A2C993D6}"/>
              </a:ext>
            </a:extLst>
          </p:cNvPr>
          <p:cNvSpPr txBox="1"/>
          <p:nvPr/>
        </p:nvSpPr>
        <p:spPr>
          <a:xfrm>
            <a:off x="1224280" y="6259873"/>
            <a:ext cx="6098582" cy="430887"/>
          </a:xfrm>
          <a:prstGeom prst="rect">
            <a:avLst/>
          </a:prstGeom>
          <a:noFill/>
        </p:spPr>
        <p:txBody>
          <a:bodyPr wrap="square">
            <a:spAutoFit/>
          </a:bodyPr>
          <a:lstStyle/>
          <a:p>
            <a:pPr lvl="0">
              <a:defRPr/>
            </a:pPr>
            <a:r>
              <a:rPr kumimoji="0" lang="en-US" sz="1100" b="0" i="0" u="none" strike="noStrike" kern="1200" cap="none" spc="0" normalizeH="0" baseline="30000" noProof="0">
                <a:ln>
                  <a:noFill/>
                </a:ln>
                <a:solidFill>
                  <a:srgbClr val="000000"/>
                </a:solidFill>
                <a:effectLst/>
                <a:uLnTx/>
                <a:uFillTx/>
                <a:latin typeface="Corbel" panose="020B0503020204020204" pitchFamily="34" charset="0"/>
                <a:ea typeface="+mn-ea"/>
                <a:cs typeface="+mn-cs"/>
              </a:rPr>
              <a:t>1 </a:t>
            </a:r>
            <a:r>
              <a:rPr kumimoji="0" lang="en-US" sz="1100" b="0" i="0" u="none" strike="noStrike" kern="1200" cap="none" spc="0" normalizeH="0" baseline="0" noProof="0">
                <a:ln>
                  <a:noFill/>
                </a:ln>
                <a:solidFill>
                  <a:srgbClr val="000000"/>
                </a:solidFill>
                <a:effectLst/>
                <a:uLnTx/>
                <a:uFillTx/>
                <a:latin typeface="Corbel" panose="020B0503020204020204" pitchFamily="34" charset="0"/>
                <a:ea typeface="+mn-ea"/>
                <a:cs typeface="+mn-cs"/>
                <a:hlinkClick r:id="rId3"/>
              </a:rPr>
              <a:t>www.gavi.org/types-support/sustainability/eligibility</a:t>
            </a:r>
            <a:r>
              <a:rPr kumimoji="0" lang="en-US" sz="1100" b="0" i="0" u="none" strike="noStrike" kern="1200" cap="none" spc="0" normalizeH="0" baseline="0" noProof="0">
                <a:ln>
                  <a:noFill/>
                </a:ln>
                <a:solidFill>
                  <a:srgbClr val="000000"/>
                </a:solidFill>
                <a:effectLst/>
                <a:uLnTx/>
                <a:uFillTx/>
                <a:latin typeface="Corbel" panose="020B0503020204020204" pitchFamily="34" charset="0"/>
                <a:ea typeface="+mn-ea"/>
                <a:cs typeface="+mn-cs"/>
              </a:rPr>
              <a:t> </a:t>
            </a:r>
            <a:r>
              <a:rPr lang="en-US" sz="1100" baseline="30000" dirty="0">
                <a:solidFill>
                  <a:srgbClr val="000000"/>
                </a:solidFill>
                <a:latin typeface="Corbel" panose="020B0503020204020204" pitchFamily="34" charset="0"/>
              </a:rPr>
              <a:t>2</a:t>
            </a:r>
            <a:r>
              <a:rPr lang="en-US" sz="1100" dirty="0">
                <a:solidFill>
                  <a:srgbClr val="000000"/>
                </a:solidFill>
                <a:latin typeface="Corbel" panose="020B0503020204020204" pitchFamily="34" charset="0"/>
              </a:rPr>
              <a:t> </a:t>
            </a:r>
            <a:r>
              <a:rPr lang="en-US" sz="1100" dirty="0">
                <a:solidFill>
                  <a:srgbClr val="000000"/>
                </a:solidFill>
                <a:latin typeface="Corbel" panose="020B0503020204020204" pitchFamily="34" charset="0"/>
                <a:hlinkClick r:id="rId4"/>
              </a:rPr>
              <a:t>https://www.gavi.org/news/media-room/gavi-board-focuses-health-impact-priority-guiding-principle-resource-constrained</a:t>
            </a:r>
            <a:r>
              <a:rPr lang="en-US" sz="1100" dirty="0">
                <a:solidFill>
                  <a:srgbClr val="000000"/>
                </a:solidFill>
                <a:latin typeface="Corbel" panose="020B0503020204020204" pitchFamily="34" charset="0"/>
              </a:rPr>
              <a:t> </a:t>
            </a:r>
            <a:endPar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15279986-D890-50F3-B57E-B7D5CAAC661E}"/>
              </a:ext>
            </a:extLst>
          </p:cNvPr>
          <p:cNvSpPr txBox="1"/>
          <p:nvPr/>
        </p:nvSpPr>
        <p:spPr>
          <a:xfrm>
            <a:off x="4559974" y="5720900"/>
            <a:ext cx="3856761" cy="369332"/>
          </a:xfrm>
          <a:prstGeom prst="rect">
            <a:avLst/>
          </a:prstGeom>
          <a:noFill/>
        </p:spPr>
        <p:txBody>
          <a:bodyPr wrap="none" rtlCol="0">
            <a:spAutoFit/>
          </a:bodyPr>
          <a:lstStyle/>
          <a:p>
            <a:r>
              <a:rPr lang="en-US" b="1">
                <a:solidFill>
                  <a:schemeClr val="bg1"/>
                </a:solidFill>
              </a:rPr>
              <a:t>Renewed support for RSV in VIS 2025</a:t>
            </a:r>
          </a:p>
        </p:txBody>
      </p:sp>
      <p:sp>
        <p:nvSpPr>
          <p:cNvPr id="8" name="Footer Placeholder 57">
            <a:extLst>
              <a:ext uri="{FF2B5EF4-FFF2-40B4-BE49-F238E27FC236}">
                <a16:creationId xmlns:a16="http://schemas.microsoft.com/office/drawing/2014/main" id="{FA483230-0265-D0F3-EB13-A4DE2AAA9AB8}"/>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extLst>
      <p:ext uri="{BB962C8B-B14F-4D97-AF65-F5344CB8AC3E}">
        <p14:creationId xmlns:p14="http://schemas.microsoft.com/office/powerpoint/2010/main" val="1860567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dirty="0"/>
              <a:t>Deliver</a:t>
            </a:r>
            <a:r>
              <a:rPr lang="en-US" dirty="0"/>
              <a:t>ing products </a:t>
            </a:r>
            <a:r>
              <a:rPr dirty="0"/>
              <a:t>will</a:t>
            </a:r>
            <a:r>
              <a:rPr spc="-12" dirty="0"/>
              <a:t> </a:t>
            </a:r>
            <a:r>
              <a:rPr dirty="0"/>
              <a:t>depend</a:t>
            </a:r>
            <a:r>
              <a:rPr spc="-12" dirty="0"/>
              <a:t> </a:t>
            </a:r>
            <a:r>
              <a:rPr dirty="0"/>
              <a:t>on</a:t>
            </a:r>
            <a:r>
              <a:rPr spc="-12" dirty="0"/>
              <a:t> </a:t>
            </a:r>
            <a:r>
              <a:rPr dirty="0"/>
              <a:t>coordination</a:t>
            </a:r>
            <a:r>
              <a:rPr spc="-12" dirty="0"/>
              <a:t> </a:t>
            </a:r>
            <a:r>
              <a:rPr dirty="0"/>
              <a:t>across</a:t>
            </a:r>
            <a:r>
              <a:rPr spc="-8" dirty="0"/>
              <a:t> </a:t>
            </a:r>
            <a:r>
              <a:rPr spc="-37" dirty="0"/>
              <a:t>two </a:t>
            </a:r>
            <a:r>
              <a:rPr spc="-8" dirty="0"/>
              <a:t>platforms</a:t>
            </a:r>
          </a:p>
        </p:txBody>
      </p:sp>
      <p:sp>
        <p:nvSpPr>
          <p:cNvPr id="36" name="Content Placeholder 35">
            <a:extLst>
              <a:ext uri="{FF2B5EF4-FFF2-40B4-BE49-F238E27FC236}">
                <a16:creationId xmlns:a16="http://schemas.microsoft.com/office/drawing/2014/main" id="{78102153-617C-551A-8A06-DCF2FFA39193}"/>
              </a:ext>
            </a:extLst>
          </p:cNvPr>
          <p:cNvSpPr>
            <a:spLocks noGrp="1"/>
          </p:cNvSpPr>
          <p:nvPr>
            <p:ph idx="1"/>
          </p:nvPr>
        </p:nvSpPr>
        <p:spPr>
          <a:xfrm>
            <a:off x="914399" y="5542005"/>
            <a:ext cx="11139055" cy="696741"/>
          </a:xfrm>
        </p:spPr>
        <p:txBody>
          <a:bodyPr/>
          <a:lstStyle/>
          <a:p>
            <a:pPr marL="0" indent="0" algn="ctr">
              <a:buNone/>
            </a:pPr>
            <a:r>
              <a:rPr lang="en-US" dirty="0">
                <a:effectLst/>
                <a:latin typeface="Montserrat" pitchFamily="2" charset="77"/>
              </a:rPr>
              <a:t>Cross-cutting engagement across antenatal care, obstetric, pediatric, and immunization programs and experts will be needed, regardless of product(s) chosen.</a:t>
            </a:r>
          </a:p>
        </p:txBody>
      </p:sp>
      <p:sp>
        <p:nvSpPr>
          <p:cNvPr id="3" name="object 3"/>
          <p:cNvSpPr/>
          <p:nvPr/>
        </p:nvSpPr>
        <p:spPr>
          <a:xfrm>
            <a:off x="2404110" y="1392599"/>
            <a:ext cx="2347383" cy="2347383"/>
          </a:xfrm>
          <a:custGeom>
            <a:avLst/>
            <a:gdLst/>
            <a:ahLst/>
            <a:cxnLst/>
            <a:rect l="l" t="t" r="r" b="b"/>
            <a:pathLst>
              <a:path w="2816860" h="2816860">
                <a:moveTo>
                  <a:pt x="1408176" y="0"/>
                </a:moveTo>
                <a:lnTo>
                  <a:pt x="1359765" y="816"/>
                </a:lnTo>
                <a:lnTo>
                  <a:pt x="1311764" y="3248"/>
                </a:lnTo>
                <a:lnTo>
                  <a:pt x="1264198" y="7270"/>
                </a:lnTo>
                <a:lnTo>
                  <a:pt x="1217095" y="12855"/>
                </a:lnTo>
                <a:lnTo>
                  <a:pt x="1170480" y="19977"/>
                </a:lnTo>
                <a:lnTo>
                  <a:pt x="1124380" y="28609"/>
                </a:lnTo>
                <a:lnTo>
                  <a:pt x="1078821" y="38727"/>
                </a:lnTo>
                <a:lnTo>
                  <a:pt x="1033828" y="50302"/>
                </a:lnTo>
                <a:lnTo>
                  <a:pt x="989429" y="63310"/>
                </a:lnTo>
                <a:lnTo>
                  <a:pt x="945649" y="77723"/>
                </a:lnTo>
                <a:lnTo>
                  <a:pt x="902514" y="93517"/>
                </a:lnTo>
                <a:lnTo>
                  <a:pt x="860052" y="110664"/>
                </a:lnTo>
                <a:lnTo>
                  <a:pt x="818287" y="129138"/>
                </a:lnTo>
                <a:lnTo>
                  <a:pt x="777247" y="148913"/>
                </a:lnTo>
                <a:lnTo>
                  <a:pt x="736957" y="169963"/>
                </a:lnTo>
                <a:lnTo>
                  <a:pt x="697444" y="192261"/>
                </a:lnTo>
                <a:lnTo>
                  <a:pt x="658734" y="215782"/>
                </a:lnTo>
                <a:lnTo>
                  <a:pt x="620853" y="240499"/>
                </a:lnTo>
                <a:lnTo>
                  <a:pt x="583827" y="266386"/>
                </a:lnTo>
                <a:lnTo>
                  <a:pt x="547683" y="293417"/>
                </a:lnTo>
                <a:lnTo>
                  <a:pt x="512447" y="321565"/>
                </a:lnTo>
                <a:lnTo>
                  <a:pt x="478144" y="350805"/>
                </a:lnTo>
                <a:lnTo>
                  <a:pt x="444802" y="381109"/>
                </a:lnTo>
                <a:lnTo>
                  <a:pt x="412446" y="412453"/>
                </a:lnTo>
                <a:lnTo>
                  <a:pt x="381103" y="444809"/>
                </a:lnTo>
                <a:lnTo>
                  <a:pt x="350799" y="478151"/>
                </a:lnTo>
                <a:lnTo>
                  <a:pt x="321560" y="512454"/>
                </a:lnTo>
                <a:lnTo>
                  <a:pt x="293412" y="547691"/>
                </a:lnTo>
                <a:lnTo>
                  <a:pt x="266382" y="583835"/>
                </a:lnTo>
                <a:lnTo>
                  <a:pt x="240495" y="620861"/>
                </a:lnTo>
                <a:lnTo>
                  <a:pt x="215778" y="658743"/>
                </a:lnTo>
                <a:lnTo>
                  <a:pt x="192258" y="697453"/>
                </a:lnTo>
                <a:lnTo>
                  <a:pt x="169960" y="736967"/>
                </a:lnTo>
                <a:lnTo>
                  <a:pt x="148910" y="777257"/>
                </a:lnTo>
                <a:lnTo>
                  <a:pt x="129135" y="818298"/>
                </a:lnTo>
                <a:lnTo>
                  <a:pt x="110662" y="860062"/>
                </a:lnTo>
                <a:lnTo>
                  <a:pt x="93515" y="902525"/>
                </a:lnTo>
                <a:lnTo>
                  <a:pt x="77722" y="945660"/>
                </a:lnTo>
                <a:lnTo>
                  <a:pt x="63309" y="989440"/>
                </a:lnTo>
                <a:lnTo>
                  <a:pt x="50301" y="1033840"/>
                </a:lnTo>
                <a:lnTo>
                  <a:pt x="38726" y="1078833"/>
                </a:lnTo>
                <a:lnTo>
                  <a:pt x="28609" y="1124392"/>
                </a:lnTo>
                <a:lnTo>
                  <a:pt x="19976" y="1170493"/>
                </a:lnTo>
                <a:lnTo>
                  <a:pt x="12855" y="1217108"/>
                </a:lnTo>
                <a:lnTo>
                  <a:pt x="7270" y="1264211"/>
                </a:lnTo>
                <a:lnTo>
                  <a:pt x="3248" y="1311776"/>
                </a:lnTo>
                <a:lnTo>
                  <a:pt x="816" y="1359777"/>
                </a:lnTo>
                <a:lnTo>
                  <a:pt x="0" y="1408188"/>
                </a:lnTo>
                <a:lnTo>
                  <a:pt x="816" y="1456599"/>
                </a:lnTo>
                <a:lnTo>
                  <a:pt x="3248" y="1504600"/>
                </a:lnTo>
                <a:lnTo>
                  <a:pt x="7270" y="1552165"/>
                </a:lnTo>
                <a:lnTo>
                  <a:pt x="12855" y="1599268"/>
                </a:lnTo>
                <a:lnTo>
                  <a:pt x="19976" y="1645883"/>
                </a:lnTo>
                <a:lnTo>
                  <a:pt x="28609" y="1691984"/>
                </a:lnTo>
                <a:lnTo>
                  <a:pt x="38726" y="1737543"/>
                </a:lnTo>
                <a:lnTo>
                  <a:pt x="50301" y="1782536"/>
                </a:lnTo>
                <a:lnTo>
                  <a:pt x="63309" y="1826935"/>
                </a:lnTo>
                <a:lnTo>
                  <a:pt x="77722" y="1870715"/>
                </a:lnTo>
                <a:lnTo>
                  <a:pt x="93515" y="1913849"/>
                </a:lnTo>
                <a:lnTo>
                  <a:pt x="110662" y="1956312"/>
                </a:lnTo>
                <a:lnTo>
                  <a:pt x="129135" y="1998077"/>
                </a:lnTo>
                <a:lnTo>
                  <a:pt x="148910" y="2039117"/>
                </a:lnTo>
                <a:lnTo>
                  <a:pt x="169960" y="2079407"/>
                </a:lnTo>
                <a:lnTo>
                  <a:pt x="192258" y="2118920"/>
                </a:lnTo>
                <a:lnTo>
                  <a:pt x="215778" y="2157630"/>
                </a:lnTo>
                <a:lnTo>
                  <a:pt x="240495" y="2195511"/>
                </a:lnTo>
                <a:lnTo>
                  <a:pt x="266382" y="2232537"/>
                </a:lnTo>
                <a:lnTo>
                  <a:pt x="293412" y="2268681"/>
                </a:lnTo>
                <a:lnTo>
                  <a:pt x="321560" y="2303917"/>
                </a:lnTo>
                <a:lnTo>
                  <a:pt x="350799" y="2338220"/>
                </a:lnTo>
                <a:lnTo>
                  <a:pt x="381103" y="2371562"/>
                </a:lnTo>
                <a:lnTo>
                  <a:pt x="412446" y="2403917"/>
                </a:lnTo>
                <a:lnTo>
                  <a:pt x="444802" y="2435261"/>
                </a:lnTo>
                <a:lnTo>
                  <a:pt x="478144" y="2465565"/>
                </a:lnTo>
                <a:lnTo>
                  <a:pt x="512447" y="2494804"/>
                </a:lnTo>
                <a:lnTo>
                  <a:pt x="547683" y="2522952"/>
                </a:lnTo>
                <a:lnTo>
                  <a:pt x="583827" y="2549982"/>
                </a:lnTo>
                <a:lnTo>
                  <a:pt x="620853" y="2575869"/>
                </a:lnTo>
                <a:lnTo>
                  <a:pt x="658734" y="2600585"/>
                </a:lnTo>
                <a:lnTo>
                  <a:pt x="697444" y="2624106"/>
                </a:lnTo>
                <a:lnTo>
                  <a:pt x="736957" y="2646404"/>
                </a:lnTo>
                <a:lnTo>
                  <a:pt x="777247" y="2667454"/>
                </a:lnTo>
                <a:lnTo>
                  <a:pt x="818287" y="2687228"/>
                </a:lnTo>
                <a:lnTo>
                  <a:pt x="860052" y="2705702"/>
                </a:lnTo>
                <a:lnTo>
                  <a:pt x="902514" y="2722849"/>
                </a:lnTo>
                <a:lnTo>
                  <a:pt x="945649" y="2738642"/>
                </a:lnTo>
                <a:lnTo>
                  <a:pt x="989429" y="2753055"/>
                </a:lnTo>
                <a:lnTo>
                  <a:pt x="1033828" y="2766062"/>
                </a:lnTo>
                <a:lnTo>
                  <a:pt x="1078821" y="2777638"/>
                </a:lnTo>
                <a:lnTo>
                  <a:pt x="1124380" y="2787755"/>
                </a:lnTo>
                <a:lnTo>
                  <a:pt x="1170480" y="2796387"/>
                </a:lnTo>
                <a:lnTo>
                  <a:pt x="1217095" y="2803509"/>
                </a:lnTo>
                <a:lnTo>
                  <a:pt x="1264198" y="2809094"/>
                </a:lnTo>
                <a:lnTo>
                  <a:pt x="1311764" y="2813115"/>
                </a:lnTo>
                <a:lnTo>
                  <a:pt x="1359765" y="2815548"/>
                </a:lnTo>
                <a:lnTo>
                  <a:pt x="1408176" y="2816364"/>
                </a:lnTo>
                <a:lnTo>
                  <a:pt x="1456586" y="2815548"/>
                </a:lnTo>
                <a:lnTo>
                  <a:pt x="1504587" y="2813115"/>
                </a:lnTo>
                <a:lnTo>
                  <a:pt x="1552153" y="2809094"/>
                </a:lnTo>
                <a:lnTo>
                  <a:pt x="1599256" y="2803509"/>
                </a:lnTo>
                <a:lnTo>
                  <a:pt x="1645871" y="2796387"/>
                </a:lnTo>
                <a:lnTo>
                  <a:pt x="1691971" y="2787755"/>
                </a:lnTo>
                <a:lnTo>
                  <a:pt x="1737530" y="2777638"/>
                </a:lnTo>
                <a:lnTo>
                  <a:pt x="1782523" y="2766062"/>
                </a:lnTo>
                <a:lnTo>
                  <a:pt x="1826922" y="2753055"/>
                </a:lnTo>
                <a:lnTo>
                  <a:pt x="1870702" y="2738642"/>
                </a:lnTo>
                <a:lnTo>
                  <a:pt x="1913837" y="2722849"/>
                </a:lnTo>
                <a:lnTo>
                  <a:pt x="1956299" y="2705702"/>
                </a:lnTo>
                <a:lnTo>
                  <a:pt x="1998064" y="2687228"/>
                </a:lnTo>
                <a:lnTo>
                  <a:pt x="2039104" y="2667454"/>
                </a:lnTo>
                <a:lnTo>
                  <a:pt x="2079394" y="2646404"/>
                </a:lnTo>
                <a:lnTo>
                  <a:pt x="2118907" y="2624106"/>
                </a:lnTo>
                <a:lnTo>
                  <a:pt x="2157617" y="2600585"/>
                </a:lnTo>
                <a:lnTo>
                  <a:pt x="2195498" y="2575869"/>
                </a:lnTo>
                <a:lnTo>
                  <a:pt x="2232524" y="2549982"/>
                </a:lnTo>
                <a:lnTo>
                  <a:pt x="2268668" y="2522952"/>
                </a:lnTo>
                <a:lnTo>
                  <a:pt x="2303904" y="2494804"/>
                </a:lnTo>
                <a:lnTo>
                  <a:pt x="2338207" y="2465565"/>
                </a:lnTo>
                <a:lnTo>
                  <a:pt x="2371549" y="2435261"/>
                </a:lnTo>
                <a:lnTo>
                  <a:pt x="2403905" y="2403917"/>
                </a:lnTo>
                <a:lnTo>
                  <a:pt x="2435248" y="2371562"/>
                </a:lnTo>
                <a:lnTo>
                  <a:pt x="2465552" y="2338220"/>
                </a:lnTo>
                <a:lnTo>
                  <a:pt x="2494791" y="2303917"/>
                </a:lnTo>
                <a:lnTo>
                  <a:pt x="2522939" y="2268681"/>
                </a:lnTo>
                <a:lnTo>
                  <a:pt x="2549969" y="2232537"/>
                </a:lnTo>
                <a:lnTo>
                  <a:pt x="2575856" y="2195511"/>
                </a:lnTo>
                <a:lnTo>
                  <a:pt x="2600573" y="2157630"/>
                </a:lnTo>
                <a:lnTo>
                  <a:pt x="2624093" y="2118920"/>
                </a:lnTo>
                <a:lnTo>
                  <a:pt x="2646391" y="2079407"/>
                </a:lnTo>
                <a:lnTo>
                  <a:pt x="2667441" y="2039117"/>
                </a:lnTo>
                <a:lnTo>
                  <a:pt x="2687216" y="1998077"/>
                </a:lnTo>
                <a:lnTo>
                  <a:pt x="2705689" y="1956312"/>
                </a:lnTo>
                <a:lnTo>
                  <a:pt x="2722836" y="1913849"/>
                </a:lnTo>
                <a:lnTo>
                  <a:pt x="2738629" y="1870715"/>
                </a:lnTo>
                <a:lnTo>
                  <a:pt x="2753042" y="1826935"/>
                </a:lnTo>
                <a:lnTo>
                  <a:pt x="2766050" y="1782536"/>
                </a:lnTo>
                <a:lnTo>
                  <a:pt x="2777625" y="1737543"/>
                </a:lnTo>
                <a:lnTo>
                  <a:pt x="2787742" y="1691984"/>
                </a:lnTo>
                <a:lnTo>
                  <a:pt x="2796375" y="1645883"/>
                </a:lnTo>
                <a:lnTo>
                  <a:pt x="2803496" y="1599268"/>
                </a:lnTo>
                <a:lnTo>
                  <a:pt x="2809081" y="1552165"/>
                </a:lnTo>
                <a:lnTo>
                  <a:pt x="2813103" y="1504600"/>
                </a:lnTo>
                <a:lnTo>
                  <a:pt x="2815535" y="1456599"/>
                </a:lnTo>
                <a:lnTo>
                  <a:pt x="2816352" y="1408188"/>
                </a:lnTo>
                <a:lnTo>
                  <a:pt x="2815535" y="1359777"/>
                </a:lnTo>
                <a:lnTo>
                  <a:pt x="2813103" y="1311776"/>
                </a:lnTo>
                <a:lnTo>
                  <a:pt x="2809081" y="1264211"/>
                </a:lnTo>
                <a:lnTo>
                  <a:pt x="2803496" y="1217108"/>
                </a:lnTo>
                <a:lnTo>
                  <a:pt x="2796375" y="1170493"/>
                </a:lnTo>
                <a:lnTo>
                  <a:pt x="2787742" y="1124392"/>
                </a:lnTo>
                <a:lnTo>
                  <a:pt x="2777625" y="1078833"/>
                </a:lnTo>
                <a:lnTo>
                  <a:pt x="2766050" y="1033840"/>
                </a:lnTo>
                <a:lnTo>
                  <a:pt x="2753042" y="989440"/>
                </a:lnTo>
                <a:lnTo>
                  <a:pt x="2738629" y="945660"/>
                </a:lnTo>
                <a:lnTo>
                  <a:pt x="2722836" y="902525"/>
                </a:lnTo>
                <a:lnTo>
                  <a:pt x="2705689" y="860062"/>
                </a:lnTo>
                <a:lnTo>
                  <a:pt x="2687216" y="818298"/>
                </a:lnTo>
                <a:lnTo>
                  <a:pt x="2667441" y="777257"/>
                </a:lnTo>
                <a:lnTo>
                  <a:pt x="2646391" y="736967"/>
                </a:lnTo>
                <a:lnTo>
                  <a:pt x="2624093" y="697453"/>
                </a:lnTo>
                <a:lnTo>
                  <a:pt x="2600573" y="658743"/>
                </a:lnTo>
                <a:lnTo>
                  <a:pt x="2575856" y="620861"/>
                </a:lnTo>
                <a:lnTo>
                  <a:pt x="2549969" y="583835"/>
                </a:lnTo>
                <a:lnTo>
                  <a:pt x="2522939" y="547691"/>
                </a:lnTo>
                <a:lnTo>
                  <a:pt x="2494791" y="512454"/>
                </a:lnTo>
                <a:lnTo>
                  <a:pt x="2465552" y="478151"/>
                </a:lnTo>
                <a:lnTo>
                  <a:pt x="2435248" y="444809"/>
                </a:lnTo>
                <a:lnTo>
                  <a:pt x="2403905" y="412453"/>
                </a:lnTo>
                <a:lnTo>
                  <a:pt x="2371549" y="381109"/>
                </a:lnTo>
                <a:lnTo>
                  <a:pt x="2338207" y="350805"/>
                </a:lnTo>
                <a:lnTo>
                  <a:pt x="2303904" y="321565"/>
                </a:lnTo>
                <a:lnTo>
                  <a:pt x="2268668" y="293417"/>
                </a:lnTo>
                <a:lnTo>
                  <a:pt x="2232524" y="266386"/>
                </a:lnTo>
                <a:lnTo>
                  <a:pt x="2195498" y="240499"/>
                </a:lnTo>
                <a:lnTo>
                  <a:pt x="2157617" y="215782"/>
                </a:lnTo>
                <a:lnTo>
                  <a:pt x="2118907" y="192261"/>
                </a:lnTo>
                <a:lnTo>
                  <a:pt x="2079394" y="169963"/>
                </a:lnTo>
                <a:lnTo>
                  <a:pt x="2039104" y="148913"/>
                </a:lnTo>
                <a:lnTo>
                  <a:pt x="1998064" y="129138"/>
                </a:lnTo>
                <a:lnTo>
                  <a:pt x="1956299" y="110664"/>
                </a:lnTo>
                <a:lnTo>
                  <a:pt x="1913837" y="93517"/>
                </a:lnTo>
                <a:lnTo>
                  <a:pt x="1870702" y="77723"/>
                </a:lnTo>
                <a:lnTo>
                  <a:pt x="1826922" y="63310"/>
                </a:lnTo>
                <a:lnTo>
                  <a:pt x="1782523" y="50302"/>
                </a:lnTo>
                <a:lnTo>
                  <a:pt x="1737530" y="38727"/>
                </a:lnTo>
                <a:lnTo>
                  <a:pt x="1691971" y="28609"/>
                </a:lnTo>
                <a:lnTo>
                  <a:pt x="1645871" y="19977"/>
                </a:lnTo>
                <a:lnTo>
                  <a:pt x="1599256" y="12855"/>
                </a:lnTo>
                <a:lnTo>
                  <a:pt x="1552153" y="7270"/>
                </a:lnTo>
                <a:lnTo>
                  <a:pt x="1504587" y="3248"/>
                </a:lnTo>
                <a:lnTo>
                  <a:pt x="1456586" y="816"/>
                </a:lnTo>
                <a:lnTo>
                  <a:pt x="1408176" y="0"/>
                </a:lnTo>
                <a:close/>
              </a:path>
            </a:pathLst>
          </a:custGeom>
          <a:solidFill>
            <a:srgbClr val="E4EEF9"/>
          </a:solidFill>
        </p:spPr>
        <p:txBody>
          <a:bodyPr wrap="square" lIns="0" tIns="0" rIns="0" bIns="0" rtlCol="0"/>
          <a:lstStyle/>
          <a:p>
            <a:pPr algn="ctr"/>
            <a:endParaRPr sz="1500">
              <a:latin typeface="Corbel" panose="020B0503020204020204" pitchFamily="34" charset="0"/>
            </a:endParaRPr>
          </a:p>
        </p:txBody>
      </p:sp>
      <p:sp>
        <p:nvSpPr>
          <p:cNvPr id="4" name="object 4"/>
          <p:cNvSpPr/>
          <p:nvPr/>
        </p:nvSpPr>
        <p:spPr>
          <a:xfrm>
            <a:off x="5214620" y="2962321"/>
            <a:ext cx="2347383" cy="2347383"/>
          </a:xfrm>
          <a:custGeom>
            <a:avLst/>
            <a:gdLst/>
            <a:ahLst/>
            <a:cxnLst/>
            <a:rect l="l" t="t" r="r" b="b"/>
            <a:pathLst>
              <a:path w="2816859" h="2816859">
                <a:moveTo>
                  <a:pt x="1408176" y="0"/>
                </a:moveTo>
                <a:lnTo>
                  <a:pt x="1359765" y="816"/>
                </a:lnTo>
                <a:lnTo>
                  <a:pt x="1311764" y="3248"/>
                </a:lnTo>
                <a:lnTo>
                  <a:pt x="1264198" y="7270"/>
                </a:lnTo>
                <a:lnTo>
                  <a:pt x="1217095" y="12855"/>
                </a:lnTo>
                <a:lnTo>
                  <a:pt x="1170480" y="19977"/>
                </a:lnTo>
                <a:lnTo>
                  <a:pt x="1124380" y="28609"/>
                </a:lnTo>
                <a:lnTo>
                  <a:pt x="1078821" y="38727"/>
                </a:lnTo>
                <a:lnTo>
                  <a:pt x="1033828" y="50302"/>
                </a:lnTo>
                <a:lnTo>
                  <a:pt x="989429" y="63310"/>
                </a:lnTo>
                <a:lnTo>
                  <a:pt x="945649" y="77723"/>
                </a:lnTo>
                <a:lnTo>
                  <a:pt x="902514" y="93517"/>
                </a:lnTo>
                <a:lnTo>
                  <a:pt x="860052" y="110664"/>
                </a:lnTo>
                <a:lnTo>
                  <a:pt x="818287" y="129138"/>
                </a:lnTo>
                <a:lnTo>
                  <a:pt x="777247" y="148913"/>
                </a:lnTo>
                <a:lnTo>
                  <a:pt x="736957" y="169963"/>
                </a:lnTo>
                <a:lnTo>
                  <a:pt x="697444" y="192261"/>
                </a:lnTo>
                <a:lnTo>
                  <a:pt x="658734" y="215782"/>
                </a:lnTo>
                <a:lnTo>
                  <a:pt x="620853" y="240499"/>
                </a:lnTo>
                <a:lnTo>
                  <a:pt x="583827" y="266386"/>
                </a:lnTo>
                <a:lnTo>
                  <a:pt x="547683" y="293417"/>
                </a:lnTo>
                <a:lnTo>
                  <a:pt x="512447" y="321565"/>
                </a:lnTo>
                <a:lnTo>
                  <a:pt x="478144" y="350805"/>
                </a:lnTo>
                <a:lnTo>
                  <a:pt x="444802" y="381109"/>
                </a:lnTo>
                <a:lnTo>
                  <a:pt x="412446" y="412453"/>
                </a:lnTo>
                <a:lnTo>
                  <a:pt x="381103" y="444809"/>
                </a:lnTo>
                <a:lnTo>
                  <a:pt x="350799" y="478151"/>
                </a:lnTo>
                <a:lnTo>
                  <a:pt x="321560" y="512454"/>
                </a:lnTo>
                <a:lnTo>
                  <a:pt x="293412" y="547691"/>
                </a:lnTo>
                <a:lnTo>
                  <a:pt x="266382" y="583835"/>
                </a:lnTo>
                <a:lnTo>
                  <a:pt x="240495" y="620861"/>
                </a:lnTo>
                <a:lnTo>
                  <a:pt x="215778" y="658743"/>
                </a:lnTo>
                <a:lnTo>
                  <a:pt x="192258" y="697453"/>
                </a:lnTo>
                <a:lnTo>
                  <a:pt x="169960" y="736967"/>
                </a:lnTo>
                <a:lnTo>
                  <a:pt x="148910" y="777257"/>
                </a:lnTo>
                <a:lnTo>
                  <a:pt x="129135" y="818298"/>
                </a:lnTo>
                <a:lnTo>
                  <a:pt x="110662" y="860062"/>
                </a:lnTo>
                <a:lnTo>
                  <a:pt x="93515" y="902525"/>
                </a:lnTo>
                <a:lnTo>
                  <a:pt x="77722" y="945660"/>
                </a:lnTo>
                <a:lnTo>
                  <a:pt x="63309" y="989440"/>
                </a:lnTo>
                <a:lnTo>
                  <a:pt x="50301" y="1033840"/>
                </a:lnTo>
                <a:lnTo>
                  <a:pt x="38726" y="1078833"/>
                </a:lnTo>
                <a:lnTo>
                  <a:pt x="28609" y="1124392"/>
                </a:lnTo>
                <a:lnTo>
                  <a:pt x="19976" y="1170493"/>
                </a:lnTo>
                <a:lnTo>
                  <a:pt x="12855" y="1217108"/>
                </a:lnTo>
                <a:lnTo>
                  <a:pt x="7270" y="1264211"/>
                </a:lnTo>
                <a:lnTo>
                  <a:pt x="3248" y="1311776"/>
                </a:lnTo>
                <a:lnTo>
                  <a:pt x="816" y="1359777"/>
                </a:lnTo>
                <a:lnTo>
                  <a:pt x="0" y="1408188"/>
                </a:lnTo>
                <a:lnTo>
                  <a:pt x="816" y="1456599"/>
                </a:lnTo>
                <a:lnTo>
                  <a:pt x="3248" y="1504600"/>
                </a:lnTo>
                <a:lnTo>
                  <a:pt x="7270" y="1552165"/>
                </a:lnTo>
                <a:lnTo>
                  <a:pt x="12855" y="1599268"/>
                </a:lnTo>
                <a:lnTo>
                  <a:pt x="19976" y="1645883"/>
                </a:lnTo>
                <a:lnTo>
                  <a:pt x="28609" y="1691984"/>
                </a:lnTo>
                <a:lnTo>
                  <a:pt x="38726" y="1737543"/>
                </a:lnTo>
                <a:lnTo>
                  <a:pt x="50301" y="1782536"/>
                </a:lnTo>
                <a:lnTo>
                  <a:pt x="63309" y="1826935"/>
                </a:lnTo>
                <a:lnTo>
                  <a:pt x="77722" y="1870715"/>
                </a:lnTo>
                <a:lnTo>
                  <a:pt x="93515" y="1913849"/>
                </a:lnTo>
                <a:lnTo>
                  <a:pt x="110662" y="1956312"/>
                </a:lnTo>
                <a:lnTo>
                  <a:pt x="129135" y="1998077"/>
                </a:lnTo>
                <a:lnTo>
                  <a:pt x="148910" y="2039117"/>
                </a:lnTo>
                <a:lnTo>
                  <a:pt x="169960" y="2079407"/>
                </a:lnTo>
                <a:lnTo>
                  <a:pt x="192258" y="2118920"/>
                </a:lnTo>
                <a:lnTo>
                  <a:pt x="215778" y="2157630"/>
                </a:lnTo>
                <a:lnTo>
                  <a:pt x="240495" y="2195511"/>
                </a:lnTo>
                <a:lnTo>
                  <a:pt x="266382" y="2232537"/>
                </a:lnTo>
                <a:lnTo>
                  <a:pt x="293412" y="2268681"/>
                </a:lnTo>
                <a:lnTo>
                  <a:pt x="321560" y="2303917"/>
                </a:lnTo>
                <a:lnTo>
                  <a:pt x="350799" y="2338220"/>
                </a:lnTo>
                <a:lnTo>
                  <a:pt x="381103" y="2371562"/>
                </a:lnTo>
                <a:lnTo>
                  <a:pt x="412446" y="2403917"/>
                </a:lnTo>
                <a:lnTo>
                  <a:pt x="444802" y="2435261"/>
                </a:lnTo>
                <a:lnTo>
                  <a:pt x="478144" y="2465565"/>
                </a:lnTo>
                <a:lnTo>
                  <a:pt x="512447" y="2494804"/>
                </a:lnTo>
                <a:lnTo>
                  <a:pt x="547683" y="2522952"/>
                </a:lnTo>
                <a:lnTo>
                  <a:pt x="583827" y="2549982"/>
                </a:lnTo>
                <a:lnTo>
                  <a:pt x="620853" y="2575869"/>
                </a:lnTo>
                <a:lnTo>
                  <a:pt x="658734" y="2600585"/>
                </a:lnTo>
                <a:lnTo>
                  <a:pt x="697444" y="2624106"/>
                </a:lnTo>
                <a:lnTo>
                  <a:pt x="736957" y="2646404"/>
                </a:lnTo>
                <a:lnTo>
                  <a:pt x="777247" y="2667454"/>
                </a:lnTo>
                <a:lnTo>
                  <a:pt x="818287" y="2687228"/>
                </a:lnTo>
                <a:lnTo>
                  <a:pt x="860052" y="2705702"/>
                </a:lnTo>
                <a:lnTo>
                  <a:pt x="902514" y="2722849"/>
                </a:lnTo>
                <a:lnTo>
                  <a:pt x="945649" y="2738642"/>
                </a:lnTo>
                <a:lnTo>
                  <a:pt x="989429" y="2753055"/>
                </a:lnTo>
                <a:lnTo>
                  <a:pt x="1033828" y="2766062"/>
                </a:lnTo>
                <a:lnTo>
                  <a:pt x="1078821" y="2777638"/>
                </a:lnTo>
                <a:lnTo>
                  <a:pt x="1124380" y="2787755"/>
                </a:lnTo>
                <a:lnTo>
                  <a:pt x="1170480" y="2796387"/>
                </a:lnTo>
                <a:lnTo>
                  <a:pt x="1217095" y="2803509"/>
                </a:lnTo>
                <a:lnTo>
                  <a:pt x="1264198" y="2809094"/>
                </a:lnTo>
                <a:lnTo>
                  <a:pt x="1311764" y="2813115"/>
                </a:lnTo>
                <a:lnTo>
                  <a:pt x="1359765" y="2815548"/>
                </a:lnTo>
                <a:lnTo>
                  <a:pt x="1408176" y="2816364"/>
                </a:lnTo>
                <a:lnTo>
                  <a:pt x="1456586" y="2815548"/>
                </a:lnTo>
                <a:lnTo>
                  <a:pt x="1504587" y="2813115"/>
                </a:lnTo>
                <a:lnTo>
                  <a:pt x="1552153" y="2809094"/>
                </a:lnTo>
                <a:lnTo>
                  <a:pt x="1599256" y="2803509"/>
                </a:lnTo>
                <a:lnTo>
                  <a:pt x="1645871" y="2796387"/>
                </a:lnTo>
                <a:lnTo>
                  <a:pt x="1691971" y="2787755"/>
                </a:lnTo>
                <a:lnTo>
                  <a:pt x="1737530" y="2777638"/>
                </a:lnTo>
                <a:lnTo>
                  <a:pt x="1782523" y="2766062"/>
                </a:lnTo>
                <a:lnTo>
                  <a:pt x="1826922" y="2753055"/>
                </a:lnTo>
                <a:lnTo>
                  <a:pt x="1870702" y="2738642"/>
                </a:lnTo>
                <a:lnTo>
                  <a:pt x="1913837" y="2722849"/>
                </a:lnTo>
                <a:lnTo>
                  <a:pt x="1956299" y="2705702"/>
                </a:lnTo>
                <a:lnTo>
                  <a:pt x="1998064" y="2687228"/>
                </a:lnTo>
                <a:lnTo>
                  <a:pt x="2039104" y="2667454"/>
                </a:lnTo>
                <a:lnTo>
                  <a:pt x="2079394" y="2646404"/>
                </a:lnTo>
                <a:lnTo>
                  <a:pt x="2118907" y="2624106"/>
                </a:lnTo>
                <a:lnTo>
                  <a:pt x="2157617" y="2600585"/>
                </a:lnTo>
                <a:lnTo>
                  <a:pt x="2195498" y="2575869"/>
                </a:lnTo>
                <a:lnTo>
                  <a:pt x="2232524" y="2549982"/>
                </a:lnTo>
                <a:lnTo>
                  <a:pt x="2268668" y="2522952"/>
                </a:lnTo>
                <a:lnTo>
                  <a:pt x="2303904" y="2494804"/>
                </a:lnTo>
                <a:lnTo>
                  <a:pt x="2338207" y="2465565"/>
                </a:lnTo>
                <a:lnTo>
                  <a:pt x="2371549" y="2435261"/>
                </a:lnTo>
                <a:lnTo>
                  <a:pt x="2403905" y="2403917"/>
                </a:lnTo>
                <a:lnTo>
                  <a:pt x="2435248" y="2371562"/>
                </a:lnTo>
                <a:lnTo>
                  <a:pt x="2465552" y="2338220"/>
                </a:lnTo>
                <a:lnTo>
                  <a:pt x="2494791" y="2303917"/>
                </a:lnTo>
                <a:lnTo>
                  <a:pt x="2522939" y="2268681"/>
                </a:lnTo>
                <a:lnTo>
                  <a:pt x="2549969" y="2232537"/>
                </a:lnTo>
                <a:lnTo>
                  <a:pt x="2575856" y="2195511"/>
                </a:lnTo>
                <a:lnTo>
                  <a:pt x="2600573" y="2157630"/>
                </a:lnTo>
                <a:lnTo>
                  <a:pt x="2624093" y="2118920"/>
                </a:lnTo>
                <a:lnTo>
                  <a:pt x="2646391" y="2079407"/>
                </a:lnTo>
                <a:lnTo>
                  <a:pt x="2667441" y="2039117"/>
                </a:lnTo>
                <a:lnTo>
                  <a:pt x="2687216" y="1998077"/>
                </a:lnTo>
                <a:lnTo>
                  <a:pt x="2705689" y="1956312"/>
                </a:lnTo>
                <a:lnTo>
                  <a:pt x="2722836" y="1913849"/>
                </a:lnTo>
                <a:lnTo>
                  <a:pt x="2738629" y="1870715"/>
                </a:lnTo>
                <a:lnTo>
                  <a:pt x="2753042" y="1826935"/>
                </a:lnTo>
                <a:lnTo>
                  <a:pt x="2766050" y="1782536"/>
                </a:lnTo>
                <a:lnTo>
                  <a:pt x="2777625" y="1737543"/>
                </a:lnTo>
                <a:lnTo>
                  <a:pt x="2787742" y="1691984"/>
                </a:lnTo>
                <a:lnTo>
                  <a:pt x="2796375" y="1645883"/>
                </a:lnTo>
                <a:lnTo>
                  <a:pt x="2803496" y="1599268"/>
                </a:lnTo>
                <a:lnTo>
                  <a:pt x="2809081" y="1552165"/>
                </a:lnTo>
                <a:lnTo>
                  <a:pt x="2813103" y="1504600"/>
                </a:lnTo>
                <a:lnTo>
                  <a:pt x="2815535" y="1456599"/>
                </a:lnTo>
                <a:lnTo>
                  <a:pt x="2816352" y="1408188"/>
                </a:lnTo>
                <a:lnTo>
                  <a:pt x="2815535" y="1359777"/>
                </a:lnTo>
                <a:lnTo>
                  <a:pt x="2813103" y="1311776"/>
                </a:lnTo>
                <a:lnTo>
                  <a:pt x="2809081" y="1264211"/>
                </a:lnTo>
                <a:lnTo>
                  <a:pt x="2803496" y="1217108"/>
                </a:lnTo>
                <a:lnTo>
                  <a:pt x="2796375" y="1170493"/>
                </a:lnTo>
                <a:lnTo>
                  <a:pt x="2787742" y="1124392"/>
                </a:lnTo>
                <a:lnTo>
                  <a:pt x="2777625" y="1078833"/>
                </a:lnTo>
                <a:lnTo>
                  <a:pt x="2766050" y="1033840"/>
                </a:lnTo>
                <a:lnTo>
                  <a:pt x="2753042" y="989440"/>
                </a:lnTo>
                <a:lnTo>
                  <a:pt x="2738629" y="945660"/>
                </a:lnTo>
                <a:lnTo>
                  <a:pt x="2722836" y="902525"/>
                </a:lnTo>
                <a:lnTo>
                  <a:pt x="2705689" y="860062"/>
                </a:lnTo>
                <a:lnTo>
                  <a:pt x="2687216" y="818298"/>
                </a:lnTo>
                <a:lnTo>
                  <a:pt x="2667441" y="777257"/>
                </a:lnTo>
                <a:lnTo>
                  <a:pt x="2646391" y="736967"/>
                </a:lnTo>
                <a:lnTo>
                  <a:pt x="2624093" y="697453"/>
                </a:lnTo>
                <a:lnTo>
                  <a:pt x="2600573" y="658743"/>
                </a:lnTo>
                <a:lnTo>
                  <a:pt x="2575856" y="620861"/>
                </a:lnTo>
                <a:lnTo>
                  <a:pt x="2549969" y="583835"/>
                </a:lnTo>
                <a:lnTo>
                  <a:pt x="2522939" y="547691"/>
                </a:lnTo>
                <a:lnTo>
                  <a:pt x="2494791" y="512454"/>
                </a:lnTo>
                <a:lnTo>
                  <a:pt x="2465552" y="478151"/>
                </a:lnTo>
                <a:lnTo>
                  <a:pt x="2435248" y="444809"/>
                </a:lnTo>
                <a:lnTo>
                  <a:pt x="2403905" y="412453"/>
                </a:lnTo>
                <a:lnTo>
                  <a:pt x="2371549" y="381109"/>
                </a:lnTo>
                <a:lnTo>
                  <a:pt x="2338207" y="350805"/>
                </a:lnTo>
                <a:lnTo>
                  <a:pt x="2303904" y="321565"/>
                </a:lnTo>
                <a:lnTo>
                  <a:pt x="2268668" y="293417"/>
                </a:lnTo>
                <a:lnTo>
                  <a:pt x="2232524" y="266386"/>
                </a:lnTo>
                <a:lnTo>
                  <a:pt x="2195498" y="240499"/>
                </a:lnTo>
                <a:lnTo>
                  <a:pt x="2157617" y="215782"/>
                </a:lnTo>
                <a:lnTo>
                  <a:pt x="2118907" y="192261"/>
                </a:lnTo>
                <a:lnTo>
                  <a:pt x="2079394" y="169963"/>
                </a:lnTo>
                <a:lnTo>
                  <a:pt x="2039104" y="148913"/>
                </a:lnTo>
                <a:lnTo>
                  <a:pt x="1998064" y="129138"/>
                </a:lnTo>
                <a:lnTo>
                  <a:pt x="1956299" y="110664"/>
                </a:lnTo>
                <a:lnTo>
                  <a:pt x="1913837" y="93517"/>
                </a:lnTo>
                <a:lnTo>
                  <a:pt x="1870702" y="77723"/>
                </a:lnTo>
                <a:lnTo>
                  <a:pt x="1826922" y="63310"/>
                </a:lnTo>
                <a:lnTo>
                  <a:pt x="1782523" y="50302"/>
                </a:lnTo>
                <a:lnTo>
                  <a:pt x="1737530" y="38727"/>
                </a:lnTo>
                <a:lnTo>
                  <a:pt x="1691971" y="28609"/>
                </a:lnTo>
                <a:lnTo>
                  <a:pt x="1645871" y="19977"/>
                </a:lnTo>
                <a:lnTo>
                  <a:pt x="1599256" y="12855"/>
                </a:lnTo>
                <a:lnTo>
                  <a:pt x="1552153" y="7270"/>
                </a:lnTo>
                <a:lnTo>
                  <a:pt x="1504587" y="3248"/>
                </a:lnTo>
                <a:lnTo>
                  <a:pt x="1456586" y="816"/>
                </a:lnTo>
                <a:lnTo>
                  <a:pt x="1408176" y="0"/>
                </a:lnTo>
                <a:close/>
              </a:path>
            </a:pathLst>
          </a:custGeom>
          <a:solidFill>
            <a:srgbClr val="E5DDE7"/>
          </a:solidFill>
        </p:spPr>
        <p:txBody>
          <a:bodyPr wrap="square" lIns="0" tIns="0" rIns="0" bIns="0" rtlCol="0"/>
          <a:lstStyle/>
          <a:p>
            <a:pPr algn="ctr"/>
            <a:endParaRPr sz="1500">
              <a:latin typeface="Corbel" panose="020B0503020204020204" pitchFamily="34" charset="0"/>
            </a:endParaRPr>
          </a:p>
        </p:txBody>
      </p:sp>
      <p:sp>
        <p:nvSpPr>
          <p:cNvPr id="5" name="object 5"/>
          <p:cNvSpPr txBox="1"/>
          <p:nvPr/>
        </p:nvSpPr>
        <p:spPr>
          <a:xfrm>
            <a:off x="5553204" y="4612123"/>
            <a:ext cx="1852249" cy="305169"/>
          </a:xfrm>
          <a:prstGeom prst="rect">
            <a:avLst/>
          </a:prstGeom>
        </p:spPr>
        <p:txBody>
          <a:bodyPr vert="horz" wrap="square" lIns="0" tIns="10054" rIns="0" bIns="0" rtlCol="0">
            <a:spAutoFit/>
          </a:bodyPr>
          <a:lstStyle/>
          <a:p>
            <a:pPr marR="78314" algn="ctr">
              <a:spcBef>
                <a:spcPts val="79"/>
              </a:spcBef>
            </a:pPr>
            <a:r>
              <a:rPr sz="1917" b="1" dirty="0">
                <a:solidFill>
                  <a:srgbClr val="672672"/>
                </a:solidFill>
                <a:latin typeface="Corbel" panose="020B0503020204020204" pitchFamily="34" charset="0"/>
                <a:cs typeface="Montserrat-SemiBold"/>
              </a:rPr>
              <a:t>RSV</a:t>
            </a:r>
            <a:r>
              <a:rPr sz="1917" b="1" spc="-46" dirty="0">
                <a:solidFill>
                  <a:srgbClr val="672672"/>
                </a:solidFill>
                <a:latin typeface="Corbel" panose="020B0503020204020204" pitchFamily="34" charset="0"/>
                <a:cs typeface="Montserrat-SemiBold"/>
              </a:rPr>
              <a:t> </a:t>
            </a:r>
            <a:r>
              <a:rPr sz="1917" b="1" spc="-8" dirty="0">
                <a:solidFill>
                  <a:srgbClr val="672672"/>
                </a:solidFill>
                <a:latin typeface="Corbel" panose="020B0503020204020204" pitchFamily="34" charset="0"/>
                <a:cs typeface="Montserrat-SemiBold"/>
              </a:rPr>
              <a:t>prevention</a:t>
            </a:r>
            <a:endParaRPr lang="en-US" sz="1917" dirty="0">
              <a:latin typeface="Corbel" panose="020B0503020204020204" pitchFamily="34" charset="0"/>
              <a:cs typeface="Montserrat-SemiBold"/>
            </a:endParaRPr>
          </a:p>
        </p:txBody>
      </p:sp>
      <p:sp>
        <p:nvSpPr>
          <p:cNvPr id="6" name="object 6"/>
          <p:cNvSpPr txBox="1"/>
          <p:nvPr/>
        </p:nvSpPr>
        <p:spPr>
          <a:xfrm>
            <a:off x="2155826" y="2833477"/>
            <a:ext cx="2843742" cy="305169"/>
          </a:xfrm>
          <a:prstGeom prst="rect">
            <a:avLst/>
          </a:prstGeom>
        </p:spPr>
        <p:txBody>
          <a:bodyPr vert="horz" wrap="square" lIns="0" tIns="10054" rIns="0" bIns="0" rtlCol="0">
            <a:spAutoFit/>
          </a:bodyPr>
          <a:lstStyle/>
          <a:p>
            <a:pPr marL="4763" marR="4233" indent="6350" algn="ctr">
              <a:spcBef>
                <a:spcPts val="79"/>
              </a:spcBef>
            </a:pPr>
            <a:r>
              <a:rPr lang="en-US" sz="1917" b="1" spc="-8" dirty="0">
                <a:solidFill>
                  <a:srgbClr val="0093D5"/>
                </a:solidFill>
                <a:latin typeface="Corbel" panose="020B0503020204020204" pitchFamily="34" charset="0"/>
                <a:cs typeface="Montserrat-SemiBold"/>
              </a:rPr>
              <a:t>EPI</a:t>
            </a:r>
            <a:endParaRPr sz="1917" dirty="0">
              <a:latin typeface="Corbel" panose="020B0503020204020204" pitchFamily="34" charset="0"/>
              <a:cs typeface="Montserrat-SemiBold"/>
            </a:endParaRPr>
          </a:p>
        </p:txBody>
      </p:sp>
      <p:sp>
        <p:nvSpPr>
          <p:cNvPr id="7" name="object 7"/>
          <p:cNvSpPr/>
          <p:nvPr/>
        </p:nvSpPr>
        <p:spPr>
          <a:xfrm>
            <a:off x="8014970" y="1392599"/>
            <a:ext cx="2347383" cy="2347383"/>
          </a:xfrm>
          <a:custGeom>
            <a:avLst/>
            <a:gdLst/>
            <a:ahLst/>
            <a:cxnLst/>
            <a:rect l="l" t="t" r="r" b="b"/>
            <a:pathLst>
              <a:path w="2816859" h="2816860">
                <a:moveTo>
                  <a:pt x="1408176" y="0"/>
                </a:moveTo>
                <a:lnTo>
                  <a:pt x="1359765" y="816"/>
                </a:lnTo>
                <a:lnTo>
                  <a:pt x="1311764" y="3248"/>
                </a:lnTo>
                <a:lnTo>
                  <a:pt x="1264198" y="7270"/>
                </a:lnTo>
                <a:lnTo>
                  <a:pt x="1217095" y="12855"/>
                </a:lnTo>
                <a:lnTo>
                  <a:pt x="1170480" y="19977"/>
                </a:lnTo>
                <a:lnTo>
                  <a:pt x="1124380" y="28609"/>
                </a:lnTo>
                <a:lnTo>
                  <a:pt x="1078821" y="38727"/>
                </a:lnTo>
                <a:lnTo>
                  <a:pt x="1033828" y="50302"/>
                </a:lnTo>
                <a:lnTo>
                  <a:pt x="989429" y="63310"/>
                </a:lnTo>
                <a:lnTo>
                  <a:pt x="945649" y="77723"/>
                </a:lnTo>
                <a:lnTo>
                  <a:pt x="902514" y="93517"/>
                </a:lnTo>
                <a:lnTo>
                  <a:pt x="860052" y="110664"/>
                </a:lnTo>
                <a:lnTo>
                  <a:pt x="818287" y="129138"/>
                </a:lnTo>
                <a:lnTo>
                  <a:pt x="777247" y="148913"/>
                </a:lnTo>
                <a:lnTo>
                  <a:pt x="736957" y="169963"/>
                </a:lnTo>
                <a:lnTo>
                  <a:pt x="697444" y="192261"/>
                </a:lnTo>
                <a:lnTo>
                  <a:pt x="658734" y="215782"/>
                </a:lnTo>
                <a:lnTo>
                  <a:pt x="620853" y="240499"/>
                </a:lnTo>
                <a:lnTo>
                  <a:pt x="583827" y="266386"/>
                </a:lnTo>
                <a:lnTo>
                  <a:pt x="547683" y="293417"/>
                </a:lnTo>
                <a:lnTo>
                  <a:pt x="512447" y="321565"/>
                </a:lnTo>
                <a:lnTo>
                  <a:pt x="478144" y="350805"/>
                </a:lnTo>
                <a:lnTo>
                  <a:pt x="444802" y="381109"/>
                </a:lnTo>
                <a:lnTo>
                  <a:pt x="412446" y="412453"/>
                </a:lnTo>
                <a:lnTo>
                  <a:pt x="381103" y="444809"/>
                </a:lnTo>
                <a:lnTo>
                  <a:pt x="350799" y="478151"/>
                </a:lnTo>
                <a:lnTo>
                  <a:pt x="321560" y="512454"/>
                </a:lnTo>
                <a:lnTo>
                  <a:pt x="293412" y="547691"/>
                </a:lnTo>
                <a:lnTo>
                  <a:pt x="266382" y="583835"/>
                </a:lnTo>
                <a:lnTo>
                  <a:pt x="240495" y="620861"/>
                </a:lnTo>
                <a:lnTo>
                  <a:pt x="215778" y="658743"/>
                </a:lnTo>
                <a:lnTo>
                  <a:pt x="192258" y="697453"/>
                </a:lnTo>
                <a:lnTo>
                  <a:pt x="169960" y="736967"/>
                </a:lnTo>
                <a:lnTo>
                  <a:pt x="148910" y="777257"/>
                </a:lnTo>
                <a:lnTo>
                  <a:pt x="129135" y="818298"/>
                </a:lnTo>
                <a:lnTo>
                  <a:pt x="110662" y="860062"/>
                </a:lnTo>
                <a:lnTo>
                  <a:pt x="93515" y="902525"/>
                </a:lnTo>
                <a:lnTo>
                  <a:pt x="77722" y="945660"/>
                </a:lnTo>
                <a:lnTo>
                  <a:pt x="63309" y="989440"/>
                </a:lnTo>
                <a:lnTo>
                  <a:pt x="50301" y="1033840"/>
                </a:lnTo>
                <a:lnTo>
                  <a:pt x="38726" y="1078833"/>
                </a:lnTo>
                <a:lnTo>
                  <a:pt x="28609" y="1124392"/>
                </a:lnTo>
                <a:lnTo>
                  <a:pt x="19976" y="1170493"/>
                </a:lnTo>
                <a:lnTo>
                  <a:pt x="12855" y="1217108"/>
                </a:lnTo>
                <a:lnTo>
                  <a:pt x="7270" y="1264211"/>
                </a:lnTo>
                <a:lnTo>
                  <a:pt x="3248" y="1311776"/>
                </a:lnTo>
                <a:lnTo>
                  <a:pt x="816" y="1359777"/>
                </a:lnTo>
                <a:lnTo>
                  <a:pt x="0" y="1408188"/>
                </a:lnTo>
                <a:lnTo>
                  <a:pt x="816" y="1456599"/>
                </a:lnTo>
                <a:lnTo>
                  <a:pt x="3248" y="1504600"/>
                </a:lnTo>
                <a:lnTo>
                  <a:pt x="7270" y="1552165"/>
                </a:lnTo>
                <a:lnTo>
                  <a:pt x="12855" y="1599268"/>
                </a:lnTo>
                <a:lnTo>
                  <a:pt x="19976" y="1645883"/>
                </a:lnTo>
                <a:lnTo>
                  <a:pt x="28609" y="1691984"/>
                </a:lnTo>
                <a:lnTo>
                  <a:pt x="38726" y="1737543"/>
                </a:lnTo>
                <a:lnTo>
                  <a:pt x="50301" y="1782536"/>
                </a:lnTo>
                <a:lnTo>
                  <a:pt x="63309" y="1826935"/>
                </a:lnTo>
                <a:lnTo>
                  <a:pt x="77722" y="1870715"/>
                </a:lnTo>
                <a:lnTo>
                  <a:pt x="93515" y="1913849"/>
                </a:lnTo>
                <a:lnTo>
                  <a:pt x="110662" y="1956312"/>
                </a:lnTo>
                <a:lnTo>
                  <a:pt x="129135" y="1998077"/>
                </a:lnTo>
                <a:lnTo>
                  <a:pt x="148910" y="2039117"/>
                </a:lnTo>
                <a:lnTo>
                  <a:pt x="169960" y="2079407"/>
                </a:lnTo>
                <a:lnTo>
                  <a:pt x="192258" y="2118920"/>
                </a:lnTo>
                <a:lnTo>
                  <a:pt x="215778" y="2157630"/>
                </a:lnTo>
                <a:lnTo>
                  <a:pt x="240495" y="2195511"/>
                </a:lnTo>
                <a:lnTo>
                  <a:pt x="266382" y="2232537"/>
                </a:lnTo>
                <a:lnTo>
                  <a:pt x="293412" y="2268681"/>
                </a:lnTo>
                <a:lnTo>
                  <a:pt x="321560" y="2303917"/>
                </a:lnTo>
                <a:lnTo>
                  <a:pt x="350799" y="2338220"/>
                </a:lnTo>
                <a:lnTo>
                  <a:pt x="381103" y="2371562"/>
                </a:lnTo>
                <a:lnTo>
                  <a:pt x="412446" y="2403917"/>
                </a:lnTo>
                <a:lnTo>
                  <a:pt x="444802" y="2435261"/>
                </a:lnTo>
                <a:lnTo>
                  <a:pt x="478144" y="2465565"/>
                </a:lnTo>
                <a:lnTo>
                  <a:pt x="512447" y="2494804"/>
                </a:lnTo>
                <a:lnTo>
                  <a:pt x="547683" y="2522952"/>
                </a:lnTo>
                <a:lnTo>
                  <a:pt x="583827" y="2549982"/>
                </a:lnTo>
                <a:lnTo>
                  <a:pt x="620853" y="2575869"/>
                </a:lnTo>
                <a:lnTo>
                  <a:pt x="658734" y="2600585"/>
                </a:lnTo>
                <a:lnTo>
                  <a:pt x="697444" y="2624106"/>
                </a:lnTo>
                <a:lnTo>
                  <a:pt x="736957" y="2646404"/>
                </a:lnTo>
                <a:lnTo>
                  <a:pt x="777247" y="2667454"/>
                </a:lnTo>
                <a:lnTo>
                  <a:pt x="818287" y="2687228"/>
                </a:lnTo>
                <a:lnTo>
                  <a:pt x="860052" y="2705702"/>
                </a:lnTo>
                <a:lnTo>
                  <a:pt x="902514" y="2722849"/>
                </a:lnTo>
                <a:lnTo>
                  <a:pt x="945649" y="2738642"/>
                </a:lnTo>
                <a:lnTo>
                  <a:pt x="989429" y="2753055"/>
                </a:lnTo>
                <a:lnTo>
                  <a:pt x="1033828" y="2766062"/>
                </a:lnTo>
                <a:lnTo>
                  <a:pt x="1078821" y="2777638"/>
                </a:lnTo>
                <a:lnTo>
                  <a:pt x="1124380" y="2787755"/>
                </a:lnTo>
                <a:lnTo>
                  <a:pt x="1170480" y="2796387"/>
                </a:lnTo>
                <a:lnTo>
                  <a:pt x="1217095" y="2803509"/>
                </a:lnTo>
                <a:lnTo>
                  <a:pt x="1264198" y="2809094"/>
                </a:lnTo>
                <a:lnTo>
                  <a:pt x="1311764" y="2813115"/>
                </a:lnTo>
                <a:lnTo>
                  <a:pt x="1359765" y="2815548"/>
                </a:lnTo>
                <a:lnTo>
                  <a:pt x="1408176" y="2816364"/>
                </a:lnTo>
                <a:lnTo>
                  <a:pt x="1456586" y="2815548"/>
                </a:lnTo>
                <a:lnTo>
                  <a:pt x="1504587" y="2813115"/>
                </a:lnTo>
                <a:lnTo>
                  <a:pt x="1552153" y="2809094"/>
                </a:lnTo>
                <a:lnTo>
                  <a:pt x="1599256" y="2803509"/>
                </a:lnTo>
                <a:lnTo>
                  <a:pt x="1645871" y="2796387"/>
                </a:lnTo>
                <a:lnTo>
                  <a:pt x="1691971" y="2787755"/>
                </a:lnTo>
                <a:lnTo>
                  <a:pt x="1737530" y="2777638"/>
                </a:lnTo>
                <a:lnTo>
                  <a:pt x="1782523" y="2766062"/>
                </a:lnTo>
                <a:lnTo>
                  <a:pt x="1826922" y="2753055"/>
                </a:lnTo>
                <a:lnTo>
                  <a:pt x="1870702" y="2738642"/>
                </a:lnTo>
                <a:lnTo>
                  <a:pt x="1913837" y="2722849"/>
                </a:lnTo>
                <a:lnTo>
                  <a:pt x="1956299" y="2705702"/>
                </a:lnTo>
                <a:lnTo>
                  <a:pt x="1998064" y="2687228"/>
                </a:lnTo>
                <a:lnTo>
                  <a:pt x="2039104" y="2667454"/>
                </a:lnTo>
                <a:lnTo>
                  <a:pt x="2079394" y="2646404"/>
                </a:lnTo>
                <a:lnTo>
                  <a:pt x="2118907" y="2624106"/>
                </a:lnTo>
                <a:lnTo>
                  <a:pt x="2157617" y="2600585"/>
                </a:lnTo>
                <a:lnTo>
                  <a:pt x="2195498" y="2575869"/>
                </a:lnTo>
                <a:lnTo>
                  <a:pt x="2232524" y="2549982"/>
                </a:lnTo>
                <a:lnTo>
                  <a:pt x="2268668" y="2522952"/>
                </a:lnTo>
                <a:lnTo>
                  <a:pt x="2303904" y="2494804"/>
                </a:lnTo>
                <a:lnTo>
                  <a:pt x="2338207" y="2465565"/>
                </a:lnTo>
                <a:lnTo>
                  <a:pt x="2371549" y="2435261"/>
                </a:lnTo>
                <a:lnTo>
                  <a:pt x="2403905" y="2403917"/>
                </a:lnTo>
                <a:lnTo>
                  <a:pt x="2435248" y="2371562"/>
                </a:lnTo>
                <a:lnTo>
                  <a:pt x="2465552" y="2338220"/>
                </a:lnTo>
                <a:lnTo>
                  <a:pt x="2494791" y="2303917"/>
                </a:lnTo>
                <a:lnTo>
                  <a:pt x="2522939" y="2268681"/>
                </a:lnTo>
                <a:lnTo>
                  <a:pt x="2549969" y="2232537"/>
                </a:lnTo>
                <a:lnTo>
                  <a:pt x="2575856" y="2195511"/>
                </a:lnTo>
                <a:lnTo>
                  <a:pt x="2600573" y="2157630"/>
                </a:lnTo>
                <a:lnTo>
                  <a:pt x="2624093" y="2118920"/>
                </a:lnTo>
                <a:lnTo>
                  <a:pt x="2646391" y="2079407"/>
                </a:lnTo>
                <a:lnTo>
                  <a:pt x="2667441" y="2039117"/>
                </a:lnTo>
                <a:lnTo>
                  <a:pt x="2687216" y="1998077"/>
                </a:lnTo>
                <a:lnTo>
                  <a:pt x="2705689" y="1956312"/>
                </a:lnTo>
                <a:lnTo>
                  <a:pt x="2722836" y="1913849"/>
                </a:lnTo>
                <a:lnTo>
                  <a:pt x="2738629" y="1870715"/>
                </a:lnTo>
                <a:lnTo>
                  <a:pt x="2753042" y="1826935"/>
                </a:lnTo>
                <a:lnTo>
                  <a:pt x="2766050" y="1782536"/>
                </a:lnTo>
                <a:lnTo>
                  <a:pt x="2777625" y="1737543"/>
                </a:lnTo>
                <a:lnTo>
                  <a:pt x="2787742" y="1691984"/>
                </a:lnTo>
                <a:lnTo>
                  <a:pt x="2796375" y="1645883"/>
                </a:lnTo>
                <a:lnTo>
                  <a:pt x="2803496" y="1599268"/>
                </a:lnTo>
                <a:lnTo>
                  <a:pt x="2809081" y="1552165"/>
                </a:lnTo>
                <a:lnTo>
                  <a:pt x="2813103" y="1504600"/>
                </a:lnTo>
                <a:lnTo>
                  <a:pt x="2815535" y="1456599"/>
                </a:lnTo>
                <a:lnTo>
                  <a:pt x="2816352" y="1408188"/>
                </a:lnTo>
                <a:lnTo>
                  <a:pt x="2815535" y="1359777"/>
                </a:lnTo>
                <a:lnTo>
                  <a:pt x="2813103" y="1311776"/>
                </a:lnTo>
                <a:lnTo>
                  <a:pt x="2809081" y="1264211"/>
                </a:lnTo>
                <a:lnTo>
                  <a:pt x="2803496" y="1217108"/>
                </a:lnTo>
                <a:lnTo>
                  <a:pt x="2796375" y="1170493"/>
                </a:lnTo>
                <a:lnTo>
                  <a:pt x="2787742" y="1124392"/>
                </a:lnTo>
                <a:lnTo>
                  <a:pt x="2777625" y="1078833"/>
                </a:lnTo>
                <a:lnTo>
                  <a:pt x="2766050" y="1033840"/>
                </a:lnTo>
                <a:lnTo>
                  <a:pt x="2753042" y="989440"/>
                </a:lnTo>
                <a:lnTo>
                  <a:pt x="2738629" y="945660"/>
                </a:lnTo>
                <a:lnTo>
                  <a:pt x="2722836" y="902525"/>
                </a:lnTo>
                <a:lnTo>
                  <a:pt x="2705689" y="860062"/>
                </a:lnTo>
                <a:lnTo>
                  <a:pt x="2687216" y="818298"/>
                </a:lnTo>
                <a:lnTo>
                  <a:pt x="2667441" y="777257"/>
                </a:lnTo>
                <a:lnTo>
                  <a:pt x="2646391" y="736967"/>
                </a:lnTo>
                <a:lnTo>
                  <a:pt x="2624093" y="697453"/>
                </a:lnTo>
                <a:lnTo>
                  <a:pt x="2600573" y="658743"/>
                </a:lnTo>
                <a:lnTo>
                  <a:pt x="2575856" y="620861"/>
                </a:lnTo>
                <a:lnTo>
                  <a:pt x="2549969" y="583835"/>
                </a:lnTo>
                <a:lnTo>
                  <a:pt x="2522939" y="547691"/>
                </a:lnTo>
                <a:lnTo>
                  <a:pt x="2494791" y="512454"/>
                </a:lnTo>
                <a:lnTo>
                  <a:pt x="2465552" y="478151"/>
                </a:lnTo>
                <a:lnTo>
                  <a:pt x="2435248" y="444809"/>
                </a:lnTo>
                <a:lnTo>
                  <a:pt x="2403905" y="412453"/>
                </a:lnTo>
                <a:lnTo>
                  <a:pt x="2371549" y="381109"/>
                </a:lnTo>
                <a:lnTo>
                  <a:pt x="2338207" y="350805"/>
                </a:lnTo>
                <a:lnTo>
                  <a:pt x="2303904" y="321565"/>
                </a:lnTo>
                <a:lnTo>
                  <a:pt x="2268668" y="293417"/>
                </a:lnTo>
                <a:lnTo>
                  <a:pt x="2232524" y="266386"/>
                </a:lnTo>
                <a:lnTo>
                  <a:pt x="2195498" y="240499"/>
                </a:lnTo>
                <a:lnTo>
                  <a:pt x="2157617" y="215782"/>
                </a:lnTo>
                <a:lnTo>
                  <a:pt x="2118907" y="192261"/>
                </a:lnTo>
                <a:lnTo>
                  <a:pt x="2079394" y="169963"/>
                </a:lnTo>
                <a:lnTo>
                  <a:pt x="2039104" y="148913"/>
                </a:lnTo>
                <a:lnTo>
                  <a:pt x="1998064" y="129138"/>
                </a:lnTo>
                <a:lnTo>
                  <a:pt x="1956299" y="110664"/>
                </a:lnTo>
                <a:lnTo>
                  <a:pt x="1913837" y="93517"/>
                </a:lnTo>
                <a:lnTo>
                  <a:pt x="1870702" y="77723"/>
                </a:lnTo>
                <a:lnTo>
                  <a:pt x="1826922" y="63310"/>
                </a:lnTo>
                <a:lnTo>
                  <a:pt x="1782523" y="50302"/>
                </a:lnTo>
                <a:lnTo>
                  <a:pt x="1737530" y="38727"/>
                </a:lnTo>
                <a:lnTo>
                  <a:pt x="1691971" y="28609"/>
                </a:lnTo>
                <a:lnTo>
                  <a:pt x="1645871" y="19977"/>
                </a:lnTo>
                <a:lnTo>
                  <a:pt x="1599256" y="12855"/>
                </a:lnTo>
                <a:lnTo>
                  <a:pt x="1552153" y="7270"/>
                </a:lnTo>
                <a:lnTo>
                  <a:pt x="1504587" y="3248"/>
                </a:lnTo>
                <a:lnTo>
                  <a:pt x="1456586" y="816"/>
                </a:lnTo>
                <a:lnTo>
                  <a:pt x="1408176" y="0"/>
                </a:lnTo>
                <a:close/>
              </a:path>
            </a:pathLst>
          </a:custGeom>
          <a:solidFill>
            <a:srgbClr val="F9E6E7"/>
          </a:solidFill>
        </p:spPr>
        <p:txBody>
          <a:bodyPr wrap="square" lIns="0" tIns="0" rIns="0" bIns="0" rtlCol="0"/>
          <a:lstStyle/>
          <a:p>
            <a:pPr algn="ctr"/>
            <a:endParaRPr sz="1500">
              <a:latin typeface="Corbel" panose="020B0503020204020204" pitchFamily="34" charset="0"/>
            </a:endParaRPr>
          </a:p>
        </p:txBody>
      </p:sp>
      <p:sp>
        <p:nvSpPr>
          <p:cNvPr id="8" name="object 8"/>
          <p:cNvSpPr txBox="1"/>
          <p:nvPr/>
        </p:nvSpPr>
        <p:spPr>
          <a:xfrm>
            <a:off x="7789885" y="2833477"/>
            <a:ext cx="2797175" cy="895203"/>
          </a:xfrm>
          <a:prstGeom prst="rect">
            <a:avLst/>
          </a:prstGeom>
        </p:spPr>
        <p:txBody>
          <a:bodyPr vert="horz" wrap="square" lIns="0" tIns="10054" rIns="0" bIns="0" rtlCol="0">
            <a:spAutoFit/>
          </a:bodyPr>
          <a:lstStyle/>
          <a:p>
            <a:pPr marL="9525" marR="4233" indent="-4763" algn="ctr">
              <a:spcBef>
                <a:spcPts val="79"/>
              </a:spcBef>
            </a:pPr>
            <a:r>
              <a:rPr sz="1917" b="1" spc="-8" dirty="0">
                <a:solidFill>
                  <a:srgbClr val="D71E62"/>
                </a:solidFill>
                <a:latin typeface="Corbel" panose="020B0503020204020204" pitchFamily="34" charset="0"/>
                <a:cs typeface="Montserrat-SemiBold"/>
              </a:rPr>
              <a:t>Maternal,</a:t>
            </a:r>
            <a:r>
              <a:rPr sz="1917" b="1" spc="-75" dirty="0">
                <a:solidFill>
                  <a:srgbClr val="D71E62"/>
                </a:solidFill>
                <a:latin typeface="Corbel" panose="020B0503020204020204" pitchFamily="34" charset="0"/>
                <a:cs typeface="Montserrat-SemiBold"/>
              </a:rPr>
              <a:t> </a:t>
            </a:r>
            <a:r>
              <a:rPr sz="1917" b="1" spc="-8" dirty="0">
                <a:solidFill>
                  <a:srgbClr val="D71E62"/>
                </a:solidFill>
                <a:latin typeface="Corbel" panose="020B0503020204020204" pitchFamily="34" charset="0"/>
                <a:cs typeface="Montserrat-SemiBold"/>
              </a:rPr>
              <a:t>newborn, </a:t>
            </a:r>
            <a:br>
              <a:rPr lang="en-US" sz="1917" b="1" spc="-8" dirty="0">
                <a:solidFill>
                  <a:srgbClr val="D71E62"/>
                </a:solidFill>
                <a:latin typeface="Corbel" panose="020B0503020204020204" pitchFamily="34" charset="0"/>
                <a:cs typeface="Montserrat-SemiBold"/>
              </a:rPr>
            </a:br>
            <a:r>
              <a:rPr sz="1917" b="1" dirty="0">
                <a:solidFill>
                  <a:srgbClr val="D71E62"/>
                </a:solidFill>
                <a:latin typeface="Corbel" panose="020B0503020204020204" pitchFamily="34" charset="0"/>
                <a:cs typeface="Montserrat-SemiBold"/>
              </a:rPr>
              <a:t>child</a:t>
            </a:r>
            <a:r>
              <a:rPr sz="1917" b="1" spc="-54" dirty="0">
                <a:solidFill>
                  <a:srgbClr val="D71E62"/>
                </a:solidFill>
                <a:latin typeface="Corbel" panose="020B0503020204020204" pitchFamily="34" charset="0"/>
                <a:cs typeface="Montserrat-SemiBold"/>
              </a:rPr>
              <a:t> </a:t>
            </a:r>
            <a:r>
              <a:rPr sz="1917" b="1" dirty="0">
                <a:solidFill>
                  <a:srgbClr val="D71E62"/>
                </a:solidFill>
                <a:latin typeface="Corbel" panose="020B0503020204020204" pitchFamily="34" charset="0"/>
                <a:cs typeface="Montserrat-SemiBold"/>
              </a:rPr>
              <a:t>health</a:t>
            </a:r>
            <a:r>
              <a:rPr sz="1917" b="1" spc="-54" dirty="0">
                <a:solidFill>
                  <a:srgbClr val="D71E62"/>
                </a:solidFill>
                <a:latin typeface="Corbel" panose="020B0503020204020204" pitchFamily="34" charset="0"/>
                <a:cs typeface="Montserrat-SemiBold"/>
              </a:rPr>
              <a:t> </a:t>
            </a:r>
            <a:r>
              <a:rPr sz="1917" b="1" spc="-8" dirty="0">
                <a:solidFill>
                  <a:srgbClr val="D71E62"/>
                </a:solidFill>
                <a:latin typeface="Corbel" panose="020B0503020204020204" pitchFamily="34" charset="0"/>
                <a:cs typeface="Montserrat-SemiBold"/>
              </a:rPr>
              <a:t>programs</a:t>
            </a:r>
            <a:r>
              <a:rPr lang="en-US" sz="1917" b="1" spc="-8" dirty="0">
                <a:solidFill>
                  <a:srgbClr val="D71E62"/>
                </a:solidFill>
                <a:latin typeface="Corbel" panose="020B0503020204020204" pitchFamily="34" charset="0"/>
                <a:cs typeface="Montserrat-SemiBold"/>
              </a:rPr>
              <a:t> / antenatal care (ANC)</a:t>
            </a:r>
            <a:endParaRPr sz="1917" dirty="0">
              <a:latin typeface="Corbel" panose="020B0503020204020204" pitchFamily="34" charset="0"/>
              <a:cs typeface="Montserrat-SemiBold"/>
            </a:endParaRPr>
          </a:p>
        </p:txBody>
      </p:sp>
      <p:grpSp>
        <p:nvGrpSpPr>
          <p:cNvPr id="15" name="object 15"/>
          <p:cNvGrpSpPr/>
          <p:nvPr/>
        </p:nvGrpSpPr>
        <p:grpSpPr>
          <a:xfrm>
            <a:off x="4842933" y="1950453"/>
            <a:ext cx="3067050" cy="186795"/>
            <a:chOff x="5811520" y="2644520"/>
            <a:chExt cx="3680460" cy="224154"/>
          </a:xfrm>
          <a:solidFill>
            <a:schemeClr val="accent3"/>
          </a:solidFill>
        </p:grpSpPr>
        <p:sp>
          <p:nvSpPr>
            <p:cNvPr id="16" name="object 16"/>
            <p:cNvSpPr/>
            <p:nvPr/>
          </p:nvSpPr>
          <p:spPr>
            <a:xfrm>
              <a:off x="5886923" y="2756407"/>
              <a:ext cx="3529329" cy="0"/>
            </a:xfrm>
            <a:custGeom>
              <a:avLst/>
              <a:gdLst/>
              <a:ahLst/>
              <a:cxnLst/>
              <a:rect l="l" t="t" r="r" b="b"/>
              <a:pathLst>
                <a:path w="3529329">
                  <a:moveTo>
                    <a:pt x="0" y="0"/>
                  </a:moveTo>
                  <a:lnTo>
                    <a:pt x="3529139" y="0"/>
                  </a:lnTo>
                </a:path>
              </a:pathLst>
            </a:custGeom>
            <a:grpFill/>
            <a:ln w="50800">
              <a:solidFill>
                <a:schemeClr val="accent3"/>
              </a:solidFill>
            </a:ln>
          </p:spPr>
          <p:txBody>
            <a:bodyPr wrap="square" lIns="0" tIns="0" rIns="0" bIns="0" rtlCol="0"/>
            <a:lstStyle/>
            <a:p>
              <a:pPr algn="ctr"/>
              <a:endParaRPr sz="1500">
                <a:solidFill>
                  <a:srgbClr val="7030A0"/>
                </a:solidFill>
                <a:latin typeface="Corbel" panose="020B0503020204020204" pitchFamily="34" charset="0"/>
              </a:endParaRPr>
            </a:p>
          </p:txBody>
        </p:sp>
        <p:sp>
          <p:nvSpPr>
            <p:cNvPr id="17" name="object 17"/>
            <p:cNvSpPr/>
            <p:nvPr/>
          </p:nvSpPr>
          <p:spPr>
            <a:xfrm>
              <a:off x="5811520" y="2644520"/>
              <a:ext cx="3680460" cy="224154"/>
            </a:xfrm>
            <a:custGeom>
              <a:avLst/>
              <a:gdLst/>
              <a:ahLst/>
              <a:cxnLst/>
              <a:rect l="l" t="t" r="r" b="b"/>
              <a:pathLst>
                <a:path w="3680459" h="224155">
                  <a:moveTo>
                    <a:pt x="120332" y="0"/>
                  </a:moveTo>
                  <a:lnTo>
                    <a:pt x="0" y="111887"/>
                  </a:lnTo>
                  <a:lnTo>
                    <a:pt x="120332" y="223761"/>
                  </a:lnTo>
                  <a:lnTo>
                    <a:pt x="120332" y="0"/>
                  </a:lnTo>
                  <a:close/>
                </a:path>
                <a:path w="3680459" h="224155">
                  <a:moveTo>
                    <a:pt x="3679952" y="111887"/>
                  </a:moveTo>
                  <a:lnTo>
                    <a:pt x="3559619" y="0"/>
                  </a:lnTo>
                  <a:lnTo>
                    <a:pt x="3559619" y="223761"/>
                  </a:lnTo>
                  <a:lnTo>
                    <a:pt x="3679952" y="111887"/>
                  </a:lnTo>
                  <a:close/>
                </a:path>
              </a:pathLst>
            </a:custGeom>
            <a:grpFill/>
            <a:ln>
              <a:solidFill>
                <a:schemeClr val="accent3"/>
              </a:solidFill>
            </a:ln>
          </p:spPr>
          <p:txBody>
            <a:bodyPr wrap="square" lIns="0" tIns="0" rIns="0" bIns="0" rtlCol="0"/>
            <a:lstStyle/>
            <a:p>
              <a:pPr algn="ctr"/>
              <a:endParaRPr sz="1500">
                <a:solidFill>
                  <a:srgbClr val="7030A0"/>
                </a:solidFill>
                <a:latin typeface="Corbel" panose="020B0503020204020204" pitchFamily="34" charset="0"/>
              </a:endParaRPr>
            </a:p>
          </p:txBody>
        </p:sp>
      </p:grpSp>
      <p:grpSp>
        <p:nvGrpSpPr>
          <p:cNvPr id="18" name="object 18"/>
          <p:cNvGrpSpPr/>
          <p:nvPr/>
        </p:nvGrpSpPr>
        <p:grpSpPr>
          <a:xfrm>
            <a:off x="5834802" y="3179282"/>
            <a:ext cx="994833" cy="1328208"/>
            <a:chOff x="7001762" y="4119115"/>
            <a:chExt cx="1193800" cy="1593850"/>
          </a:xfrm>
        </p:grpSpPr>
        <p:sp>
          <p:nvSpPr>
            <p:cNvPr id="19" name="object 19"/>
            <p:cNvSpPr/>
            <p:nvPr/>
          </p:nvSpPr>
          <p:spPr>
            <a:xfrm>
              <a:off x="7020812" y="4119115"/>
              <a:ext cx="1174750" cy="1574800"/>
            </a:xfrm>
            <a:custGeom>
              <a:avLst/>
              <a:gdLst/>
              <a:ahLst/>
              <a:cxnLst/>
              <a:rect l="l" t="t" r="r" b="b"/>
              <a:pathLst>
                <a:path w="1174750" h="1574800">
                  <a:moveTo>
                    <a:pt x="1050099" y="1232153"/>
                  </a:moveTo>
                  <a:lnTo>
                    <a:pt x="1050099" y="578827"/>
                  </a:lnTo>
                  <a:lnTo>
                    <a:pt x="1044401" y="550603"/>
                  </a:lnTo>
                  <a:lnTo>
                    <a:pt x="1028861" y="527553"/>
                  </a:lnTo>
                  <a:lnTo>
                    <a:pt x="1005811" y="512010"/>
                  </a:lnTo>
                  <a:lnTo>
                    <a:pt x="977582" y="506310"/>
                  </a:lnTo>
                  <a:lnTo>
                    <a:pt x="824636" y="506310"/>
                  </a:lnTo>
                </a:path>
                <a:path w="1174750" h="1574800">
                  <a:moveTo>
                    <a:pt x="599173" y="1232153"/>
                  </a:moveTo>
                  <a:lnTo>
                    <a:pt x="599173" y="578827"/>
                  </a:lnTo>
                  <a:lnTo>
                    <a:pt x="604871" y="550603"/>
                  </a:lnTo>
                  <a:lnTo>
                    <a:pt x="620410" y="527553"/>
                  </a:lnTo>
                  <a:lnTo>
                    <a:pt x="643460" y="512010"/>
                  </a:lnTo>
                  <a:lnTo>
                    <a:pt x="671690" y="506310"/>
                  </a:lnTo>
                  <a:lnTo>
                    <a:pt x="717829" y="506310"/>
                  </a:lnTo>
                  <a:lnTo>
                    <a:pt x="717829" y="338200"/>
                  </a:lnTo>
                  <a:lnTo>
                    <a:pt x="722648" y="314336"/>
                  </a:lnTo>
                  <a:lnTo>
                    <a:pt x="735790" y="294846"/>
                  </a:lnTo>
                  <a:lnTo>
                    <a:pt x="755280" y="281704"/>
                  </a:lnTo>
                  <a:lnTo>
                    <a:pt x="779145" y="276885"/>
                  </a:lnTo>
                  <a:lnTo>
                    <a:pt x="870127" y="276885"/>
                  </a:lnTo>
                  <a:lnTo>
                    <a:pt x="893990" y="281704"/>
                  </a:lnTo>
                  <a:lnTo>
                    <a:pt x="913476" y="294846"/>
                  </a:lnTo>
                  <a:lnTo>
                    <a:pt x="926613" y="314336"/>
                  </a:lnTo>
                  <a:lnTo>
                    <a:pt x="931430" y="338200"/>
                  </a:lnTo>
                  <a:lnTo>
                    <a:pt x="931430" y="506310"/>
                  </a:lnTo>
                </a:path>
                <a:path w="1174750" h="1574800">
                  <a:moveTo>
                    <a:pt x="824636" y="276885"/>
                  </a:moveTo>
                  <a:lnTo>
                    <a:pt x="824636" y="0"/>
                  </a:lnTo>
                </a:path>
                <a:path w="1174750" h="1574800">
                  <a:moveTo>
                    <a:pt x="474573" y="1325600"/>
                  </a:moveTo>
                  <a:lnTo>
                    <a:pt x="1174699" y="1325600"/>
                  </a:lnTo>
                </a:path>
                <a:path w="1174750" h="1574800">
                  <a:moveTo>
                    <a:pt x="1050099" y="767626"/>
                  </a:moveTo>
                  <a:lnTo>
                    <a:pt x="909675" y="767626"/>
                  </a:lnTo>
                </a:path>
                <a:path w="1174750" h="1574800">
                  <a:moveTo>
                    <a:pt x="1050099" y="915949"/>
                  </a:moveTo>
                  <a:lnTo>
                    <a:pt x="909675" y="915949"/>
                  </a:lnTo>
                </a:path>
                <a:path w="1174750" h="1574800">
                  <a:moveTo>
                    <a:pt x="1050099" y="1064285"/>
                  </a:moveTo>
                  <a:lnTo>
                    <a:pt x="909675" y="1064285"/>
                  </a:lnTo>
                </a:path>
                <a:path w="1174750" h="1574800">
                  <a:moveTo>
                    <a:pt x="728713" y="1325600"/>
                  </a:moveTo>
                  <a:lnTo>
                    <a:pt x="728713" y="1574304"/>
                  </a:lnTo>
                </a:path>
                <a:path w="1174750" h="1574800">
                  <a:moveTo>
                    <a:pt x="920559" y="1325600"/>
                  </a:moveTo>
                  <a:lnTo>
                    <a:pt x="920559" y="1574304"/>
                  </a:lnTo>
                </a:path>
                <a:path w="1174750" h="1574800">
                  <a:moveTo>
                    <a:pt x="641362" y="1574304"/>
                  </a:moveTo>
                  <a:lnTo>
                    <a:pt x="1007910" y="1574304"/>
                  </a:lnTo>
                </a:path>
                <a:path w="1174750" h="1574800">
                  <a:moveTo>
                    <a:pt x="281863" y="1574304"/>
                  </a:moveTo>
                  <a:lnTo>
                    <a:pt x="69037" y="1574304"/>
                  </a:lnTo>
                  <a:lnTo>
                    <a:pt x="42165" y="1568879"/>
                  </a:lnTo>
                  <a:lnTo>
                    <a:pt x="20221" y="1554083"/>
                  </a:lnTo>
                  <a:lnTo>
                    <a:pt x="5425" y="1532138"/>
                  </a:lnTo>
                  <a:lnTo>
                    <a:pt x="0" y="1505267"/>
                  </a:lnTo>
                  <a:lnTo>
                    <a:pt x="0" y="961897"/>
                  </a:lnTo>
                  <a:lnTo>
                    <a:pt x="8281" y="920886"/>
                  </a:lnTo>
                  <a:lnTo>
                    <a:pt x="30864" y="887396"/>
                  </a:lnTo>
                  <a:lnTo>
                    <a:pt x="64358" y="864818"/>
                  </a:lnTo>
                  <a:lnTo>
                    <a:pt x="105371" y="856538"/>
                  </a:lnTo>
                  <a:lnTo>
                    <a:pt x="245529" y="856538"/>
                  </a:lnTo>
                  <a:lnTo>
                    <a:pt x="286542" y="864818"/>
                  </a:lnTo>
                  <a:lnTo>
                    <a:pt x="320036" y="887396"/>
                  </a:lnTo>
                  <a:lnTo>
                    <a:pt x="342619" y="920886"/>
                  </a:lnTo>
                  <a:lnTo>
                    <a:pt x="350901" y="961897"/>
                  </a:lnTo>
                  <a:lnTo>
                    <a:pt x="350901" y="1505267"/>
                  </a:lnTo>
                  <a:lnTo>
                    <a:pt x="345475" y="1532138"/>
                  </a:lnTo>
                  <a:lnTo>
                    <a:pt x="330679" y="1554083"/>
                  </a:lnTo>
                  <a:lnTo>
                    <a:pt x="308735" y="1568879"/>
                  </a:lnTo>
                  <a:lnTo>
                    <a:pt x="281863" y="1574304"/>
                  </a:lnTo>
                  <a:close/>
                </a:path>
                <a:path w="1174750" h="1574800">
                  <a:moveTo>
                    <a:pt x="87490" y="728344"/>
                  </a:moveTo>
                  <a:lnTo>
                    <a:pt x="87490" y="856538"/>
                  </a:lnTo>
                </a:path>
                <a:path w="1174750" h="1574800">
                  <a:moveTo>
                    <a:pt x="175450" y="728344"/>
                  </a:moveTo>
                  <a:lnTo>
                    <a:pt x="38798" y="728344"/>
                  </a:lnTo>
                  <a:lnTo>
                    <a:pt x="23697" y="725295"/>
                  </a:lnTo>
                  <a:lnTo>
                    <a:pt x="11364" y="716980"/>
                  </a:lnTo>
                  <a:lnTo>
                    <a:pt x="3049" y="704647"/>
                  </a:lnTo>
                  <a:lnTo>
                    <a:pt x="0" y="689546"/>
                  </a:lnTo>
                  <a:lnTo>
                    <a:pt x="0" y="634390"/>
                  </a:lnTo>
                  <a:lnTo>
                    <a:pt x="3049" y="619289"/>
                  </a:lnTo>
                  <a:lnTo>
                    <a:pt x="11364" y="606956"/>
                  </a:lnTo>
                  <a:lnTo>
                    <a:pt x="23697" y="598641"/>
                  </a:lnTo>
                  <a:lnTo>
                    <a:pt x="38798" y="595591"/>
                  </a:lnTo>
                  <a:lnTo>
                    <a:pt x="312102" y="595591"/>
                  </a:lnTo>
                  <a:lnTo>
                    <a:pt x="327203" y="598641"/>
                  </a:lnTo>
                  <a:lnTo>
                    <a:pt x="339536" y="606956"/>
                  </a:lnTo>
                  <a:lnTo>
                    <a:pt x="347851" y="619289"/>
                  </a:lnTo>
                  <a:lnTo>
                    <a:pt x="350901" y="634390"/>
                  </a:lnTo>
                  <a:lnTo>
                    <a:pt x="350901" y="689546"/>
                  </a:lnTo>
                  <a:lnTo>
                    <a:pt x="347851" y="704647"/>
                  </a:lnTo>
                  <a:lnTo>
                    <a:pt x="339536" y="716980"/>
                  </a:lnTo>
                  <a:lnTo>
                    <a:pt x="327203" y="725295"/>
                  </a:lnTo>
                  <a:lnTo>
                    <a:pt x="312102" y="728344"/>
                  </a:lnTo>
                  <a:lnTo>
                    <a:pt x="263410" y="728344"/>
                  </a:lnTo>
                  <a:lnTo>
                    <a:pt x="263410" y="856538"/>
                  </a:lnTo>
                </a:path>
              </a:pathLst>
            </a:custGeom>
            <a:ln w="38100">
              <a:solidFill>
                <a:srgbClr val="672672"/>
              </a:solidFill>
            </a:ln>
          </p:spPr>
          <p:txBody>
            <a:bodyPr wrap="square" lIns="0" tIns="0" rIns="0" bIns="0" rtlCol="0"/>
            <a:lstStyle/>
            <a:p>
              <a:pPr algn="ctr"/>
              <a:endParaRPr sz="1500" dirty="0">
                <a:latin typeface="Corbel" panose="020B0503020204020204" pitchFamily="34" charset="0"/>
              </a:endParaRPr>
            </a:p>
          </p:txBody>
        </p:sp>
        <p:sp>
          <p:nvSpPr>
            <p:cNvPr id="20" name="object 20"/>
            <p:cNvSpPr/>
            <p:nvPr/>
          </p:nvSpPr>
          <p:spPr>
            <a:xfrm>
              <a:off x="7097014" y="4701628"/>
              <a:ext cx="678180" cy="915669"/>
            </a:xfrm>
            <a:custGeom>
              <a:avLst/>
              <a:gdLst/>
              <a:ahLst/>
              <a:cxnLst/>
              <a:rect l="l" t="t" r="r" b="b"/>
              <a:pathLst>
                <a:path w="678179" h="915670">
                  <a:moveTo>
                    <a:pt x="198501" y="632904"/>
                  </a:moveTo>
                  <a:lnTo>
                    <a:pt x="0" y="632904"/>
                  </a:lnTo>
                  <a:lnTo>
                    <a:pt x="0" y="915593"/>
                  </a:lnTo>
                  <a:lnTo>
                    <a:pt x="198501" y="915593"/>
                  </a:lnTo>
                  <a:lnTo>
                    <a:pt x="198501" y="632904"/>
                  </a:lnTo>
                  <a:close/>
                </a:path>
                <a:path w="678179" h="915670">
                  <a:moveTo>
                    <a:pt x="677837" y="0"/>
                  </a:moveTo>
                  <a:lnTo>
                    <a:pt x="599160" y="0"/>
                  </a:lnTo>
                  <a:lnTo>
                    <a:pt x="599160" y="649643"/>
                  </a:lnTo>
                  <a:lnTo>
                    <a:pt x="677837" y="649643"/>
                  </a:lnTo>
                  <a:lnTo>
                    <a:pt x="677837" y="0"/>
                  </a:lnTo>
                  <a:close/>
                </a:path>
              </a:pathLst>
            </a:custGeom>
            <a:solidFill>
              <a:srgbClr val="A181A7"/>
            </a:solidFill>
          </p:spPr>
          <p:txBody>
            <a:bodyPr wrap="square" lIns="0" tIns="0" rIns="0" bIns="0" rtlCol="0"/>
            <a:lstStyle/>
            <a:p>
              <a:pPr algn="ctr"/>
              <a:endParaRPr sz="1500">
                <a:latin typeface="Corbel" panose="020B0503020204020204" pitchFamily="34" charset="0"/>
              </a:endParaRPr>
            </a:p>
          </p:txBody>
        </p:sp>
      </p:grpSp>
      <p:pic>
        <p:nvPicPr>
          <p:cNvPr id="21" name="object 21"/>
          <p:cNvPicPr/>
          <p:nvPr/>
        </p:nvPicPr>
        <p:blipFill>
          <a:blip r:embed="rId3"/>
          <a:srcRect/>
          <a:stretch/>
        </p:blipFill>
        <p:spPr>
          <a:xfrm>
            <a:off x="3046679" y="1233840"/>
            <a:ext cx="1017223" cy="1451661"/>
          </a:xfrm>
          <a:prstGeom prst="rect">
            <a:avLst/>
          </a:prstGeom>
        </p:spPr>
      </p:pic>
      <p:grpSp>
        <p:nvGrpSpPr>
          <p:cNvPr id="22" name="object 22"/>
          <p:cNvGrpSpPr/>
          <p:nvPr/>
        </p:nvGrpSpPr>
        <p:grpSpPr>
          <a:xfrm>
            <a:off x="6436688" y="2285838"/>
            <a:ext cx="1436688" cy="554567"/>
            <a:chOff x="7724025" y="3046982"/>
            <a:chExt cx="1724025" cy="665480"/>
          </a:xfrm>
        </p:grpSpPr>
        <p:sp>
          <p:nvSpPr>
            <p:cNvPr id="23" name="object 23"/>
            <p:cNvSpPr/>
            <p:nvPr/>
          </p:nvSpPr>
          <p:spPr>
            <a:xfrm>
              <a:off x="7835899" y="3072382"/>
              <a:ext cx="1586865" cy="565150"/>
            </a:xfrm>
            <a:custGeom>
              <a:avLst/>
              <a:gdLst/>
              <a:ahLst/>
              <a:cxnLst/>
              <a:rect l="l" t="t" r="r" b="b"/>
              <a:pathLst>
                <a:path w="1586865" h="565150">
                  <a:moveTo>
                    <a:pt x="1586483" y="0"/>
                  </a:moveTo>
                  <a:lnTo>
                    <a:pt x="152399" y="0"/>
                  </a:lnTo>
                  <a:lnTo>
                    <a:pt x="104231" y="7769"/>
                  </a:lnTo>
                  <a:lnTo>
                    <a:pt x="62396" y="29405"/>
                  </a:lnTo>
                  <a:lnTo>
                    <a:pt x="29405" y="62396"/>
                  </a:lnTo>
                  <a:lnTo>
                    <a:pt x="7769" y="104231"/>
                  </a:lnTo>
                  <a:lnTo>
                    <a:pt x="0" y="152400"/>
                  </a:lnTo>
                  <a:lnTo>
                    <a:pt x="0" y="564680"/>
                  </a:lnTo>
                </a:path>
              </a:pathLst>
            </a:custGeom>
            <a:ln w="50800">
              <a:solidFill>
                <a:srgbClr val="D71E62"/>
              </a:solidFill>
            </a:ln>
          </p:spPr>
          <p:txBody>
            <a:bodyPr wrap="square" lIns="0" tIns="0" rIns="0" bIns="0" rtlCol="0"/>
            <a:lstStyle/>
            <a:p>
              <a:pPr algn="ctr"/>
              <a:endParaRPr sz="1500">
                <a:latin typeface="Corbel" panose="020B0503020204020204" pitchFamily="34" charset="0"/>
              </a:endParaRPr>
            </a:p>
          </p:txBody>
        </p:sp>
        <p:sp>
          <p:nvSpPr>
            <p:cNvPr id="24" name="object 24"/>
            <p:cNvSpPr/>
            <p:nvPr/>
          </p:nvSpPr>
          <p:spPr>
            <a:xfrm>
              <a:off x="7724025" y="3592122"/>
              <a:ext cx="224154" cy="120650"/>
            </a:xfrm>
            <a:custGeom>
              <a:avLst/>
              <a:gdLst/>
              <a:ahLst/>
              <a:cxnLst/>
              <a:rect l="l" t="t" r="r" b="b"/>
              <a:pathLst>
                <a:path w="224154" h="120650">
                  <a:moveTo>
                    <a:pt x="223748" y="0"/>
                  </a:moveTo>
                  <a:lnTo>
                    <a:pt x="0" y="0"/>
                  </a:lnTo>
                  <a:lnTo>
                    <a:pt x="111874" y="120345"/>
                  </a:lnTo>
                  <a:lnTo>
                    <a:pt x="223748" y="0"/>
                  </a:lnTo>
                  <a:close/>
                </a:path>
              </a:pathLst>
            </a:custGeom>
            <a:solidFill>
              <a:srgbClr val="D71E62"/>
            </a:solidFill>
          </p:spPr>
          <p:txBody>
            <a:bodyPr wrap="square" lIns="0" tIns="0" rIns="0" bIns="0" rtlCol="0"/>
            <a:lstStyle/>
            <a:p>
              <a:pPr algn="ctr"/>
              <a:endParaRPr sz="1500">
                <a:latin typeface="Corbel" panose="020B0503020204020204" pitchFamily="34" charset="0"/>
              </a:endParaRPr>
            </a:p>
          </p:txBody>
        </p:sp>
      </p:grpSp>
      <p:grpSp>
        <p:nvGrpSpPr>
          <p:cNvPr id="25" name="object 25"/>
          <p:cNvGrpSpPr/>
          <p:nvPr/>
        </p:nvGrpSpPr>
        <p:grpSpPr>
          <a:xfrm>
            <a:off x="4904972" y="2285838"/>
            <a:ext cx="1436688" cy="554567"/>
            <a:chOff x="5885966" y="3046982"/>
            <a:chExt cx="1724025" cy="665480"/>
          </a:xfrm>
        </p:grpSpPr>
        <p:sp>
          <p:nvSpPr>
            <p:cNvPr id="26" name="object 26"/>
            <p:cNvSpPr/>
            <p:nvPr/>
          </p:nvSpPr>
          <p:spPr>
            <a:xfrm>
              <a:off x="5911366" y="3072382"/>
              <a:ext cx="1586865" cy="565150"/>
            </a:xfrm>
            <a:custGeom>
              <a:avLst/>
              <a:gdLst/>
              <a:ahLst/>
              <a:cxnLst/>
              <a:rect l="l" t="t" r="r" b="b"/>
              <a:pathLst>
                <a:path w="1586865" h="565150">
                  <a:moveTo>
                    <a:pt x="0" y="0"/>
                  </a:moveTo>
                  <a:lnTo>
                    <a:pt x="1434084" y="0"/>
                  </a:lnTo>
                  <a:lnTo>
                    <a:pt x="1482252" y="7769"/>
                  </a:lnTo>
                  <a:lnTo>
                    <a:pt x="1524087" y="29405"/>
                  </a:lnTo>
                  <a:lnTo>
                    <a:pt x="1557078" y="62396"/>
                  </a:lnTo>
                  <a:lnTo>
                    <a:pt x="1578714" y="104231"/>
                  </a:lnTo>
                  <a:lnTo>
                    <a:pt x="1586484" y="152400"/>
                  </a:lnTo>
                  <a:lnTo>
                    <a:pt x="1586484" y="564680"/>
                  </a:lnTo>
                </a:path>
              </a:pathLst>
            </a:custGeom>
            <a:ln w="50800">
              <a:solidFill>
                <a:srgbClr val="0093D5"/>
              </a:solidFill>
            </a:ln>
          </p:spPr>
          <p:txBody>
            <a:bodyPr wrap="square" lIns="0" tIns="0" rIns="0" bIns="0" rtlCol="0"/>
            <a:lstStyle/>
            <a:p>
              <a:pPr algn="ctr"/>
              <a:endParaRPr sz="1500">
                <a:latin typeface="Corbel" panose="020B0503020204020204" pitchFamily="34" charset="0"/>
              </a:endParaRPr>
            </a:p>
          </p:txBody>
        </p:sp>
        <p:sp>
          <p:nvSpPr>
            <p:cNvPr id="27" name="object 27"/>
            <p:cNvSpPr/>
            <p:nvPr/>
          </p:nvSpPr>
          <p:spPr>
            <a:xfrm>
              <a:off x="7385974" y="3592122"/>
              <a:ext cx="224154" cy="120650"/>
            </a:xfrm>
            <a:custGeom>
              <a:avLst/>
              <a:gdLst/>
              <a:ahLst/>
              <a:cxnLst/>
              <a:rect l="l" t="t" r="r" b="b"/>
              <a:pathLst>
                <a:path w="224154" h="120650">
                  <a:moveTo>
                    <a:pt x="223748" y="0"/>
                  </a:moveTo>
                  <a:lnTo>
                    <a:pt x="0" y="0"/>
                  </a:lnTo>
                  <a:lnTo>
                    <a:pt x="111874" y="120345"/>
                  </a:lnTo>
                  <a:lnTo>
                    <a:pt x="223748" y="0"/>
                  </a:lnTo>
                  <a:close/>
                </a:path>
              </a:pathLst>
            </a:custGeom>
            <a:solidFill>
              <a:srgbClr val="0093D5"/>
            </a:solidFill>
          </p:spPr>
          <p:txBody>
            <a:bodyPr wrap="square" lIns="0" tIns="0" rIns="0" bIns="0" rtlCol="0"/>
            <a:lstStyle/>
            <a:p>
              <a:pPr algn="ctr"/>
              <a:endParaRPr sz="1500">
                <a:latin typeface="Corbel" panose="020B0503020204020204" pitchFamily="34" charset="0"/>
              </a:endParaRPr>
            </a:p>
          </p:txBody>
        </p:sp>
      </p:grpSp>
      <p:pic>
        <p:nvPicPr>
          <p:cNvPr id="33" name="object 21">
            <a:extLst>
              <a:ext uri="{FF2B5EF4-FFF2-40B4-BE49-F238E27FC236}">
                <a16:creationId xmlns:a16="http://schemas.microsoft.com/office/drawing/2014/main" id="{D30ADF0C-2048-EE7B-FBC7-A8224BC11B9C}"/>
              </a:ext>
            </a:extLst>
          </p:cNvPr>
          <p:cNvPicPr/>
          <p:nvPr/>
        </p:nvPicPr>
        <p:blipFill>
          <a:blip r:embed="rId4"/>
          <a:srcRect/>
          <a:stretch/>
        </p:blipFill>
        <p:spPr>
          <a:xfrm>
            <a:off x="8839689" y="1233840"/>
            <a:ext cx="661516" cy="1451661"/>
          </a:xfrm>
          <a:prstGeom prst="rect">
            <a:avLst/>
          </a:prstGeom>
        </p:spPr>
      </p:pic>
      <p:sp>
        <p:nvSpPr>
          <p:cNvPr id="9" name="Footer Placeholder 57">
            <a:extLst>
              <a:ext uri="{FF2B5EF4-FFF2-40B4-BE49-F238E27FC236}">
                <a16:creationId xmlns:a16="http://schemas.microsoft.com/office/drawing/2014/main" id="{C16EFC8D-0576-BE92-AF0E-621EB78D0308}"/>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p:cNvGraphicFramePr>
            <a:graphicFrameLocks noGrp="1"/>
          </p:cNvGraphicFramePr>
          <p:nvPr>
            <p:extLst>
              <p:ext uri="{D42A27DB-BD31-4B8C-83A1-F6EECF244321}">
                <p14:modId xmlns:p14="http://schemas.microsoft.com/office/powerpoint/2010/main" val="3147390903"/>
              </p:ext>
            </p:extLst>
          </p:nvPr>
        </p:nvGraphicFramePr>
        <p:xfrm>
          <a:off x="1224280" y="555134"/>
          <a:ext cx="10605557" cy="5665852"/>
        </p:xfrm>
        <a:graphic>
          <a:graphicData uri="http://schemas.openxmlformats.org/drawingml/2006/table">
            <a:tbl>
              <a:tblPr firstRow="1" bandRow="1">
                <a:tableStyleId>{2D5ABB26-0587-4C30-8999-92F81FD0307C}</a:tableStyleId>
              </a:tblPr>
              <a:tblGrid>
                <a:gridCol w="3456876">
                  <a:extLst>
                    <a:ext uri="{9D8B030D-6E8A-4147-A177-3AD203B41FA5}">
                      <a16:colId xmlns:a16="http://schemas.microsoft.com/office/drawing/2014/main" val="20000"/>
                    </a:ext>
                  </a:extLst>
                </a:gridCol>
                <a:gridCol w="3613319">
                  <a:extLst>
                    <a:ext uri="{9D8B030D-6E8A-4147-A177-3AD203B41FA5}">
                      <a16:colId xmlns:a16="http://schemas.microsoft.com/office/drawing/2014/main" val="20001"/>
                    </a:ext>
                  </a:extLst>
                </a:gridCol>
                <a:gridCol w="3535362">
                  <a:extLst>
                    <a:ext uri="{9D8B030D-6E8A-4147-A177-3AD203B41FA5}">
                      <a16:colId xmlns:a16="http://schemas.microsoft.com/office/drawing/2014/main" val="20002"/>
                    </a:ext>
                  </a:extLst>
                </a:gridCol>
              </a:tblGrid>
              <a:tr h="1157817">
                <a:tc>
                  <a:txBody>
                    <a:bodyPr/>
                    <a:lstStyle/>
                    <a:p>
                      <a:pPr>
                        <a:lnSpc>
                          <a:spcPct val="100000"/>
                        </a:lnSpc>
                      </a:pPr>
                      <a:endParaRPr sz="12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710671">
                <a:tc>
                  <a:txBody>
                    <a:bodyPr/>
                    <a:lstStyle/>
                    <a:p>
                      <a:pPr>
                        <a:lnSpc>
                          <a:spcPct val="100000"/>
                        </a:lnSpc>
                        <a:spcBef>
                          <a:spcPts val="25"/>
                        </a:spcBef>
                      </a:pPr>
                      <a:endParaRPr sz="2000" dirty="0">
                        <a:latin typeface="Times New Roman"/>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Times New Roman"/>
                        <a:cs typeface="Times New Roman"/>
                      </a:endParaRPr>
                    </a:p>
                    <a:p>
                      <a:pPr marL="3810" algn="ctr">
                        <a:lnSpc>
                          <a:spcPct val="100000"/>
                        </a:lnSpc>
                      </a:pPr>
                      <a:r>
                        <a:rPr sz="1000" b="1" dirty="0">
                          <a:solidFill>
                            <a:srgbClr val="FFFFFF"/>
                          </a:solidFill>
                          <a:latin typeface="Montserrat"/>
                          <a:cs typeface="Montserrat"/>
                        </a:rPr>
                        <a:t>MATERNAL</a:t>
                      </a:r>
                      <a:r>
                        <a:rPr sz="1000" b="1" spc="380" dirty="0">
                          <a:solidFill>
                            <a:srgbClr val="FFFFFF"/>
                          </a:solidFill>
                          <a:latin typeface="Montserrat"/>
                          <a:cs typeface="Montserrat"/>
                        </a:rPr>
                        <a:t> </a:t>
                      </a:r>
                      <a:r>
                        <a:rPr sz="1000" b="1" spc="-10" dirty="0">
                          <a:solidFill>
                            <a:srgbClr val="FFFFFF"/>
                          </a:solidFill>
                          <a:latin typeface="Montserrat"/>
                          <a:cs typeface="Montserrat"/>
                        </a:rPr>
                        <a:t>VACCINE</a:t>
                      </a:r>
                      <a:endParaRPr sz="1000" dirty="0">
                        <a:latin typeface="Montserrat"/>
                        <a:cs typeface="Montserrat"/>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Times New Roman"/>
                        <a:cs typeface="Times New Roman"/>
                      </a:endParaRPr>
                    </a:p>
                    <a:p>
                      <a:pPr algn="ctr">
                        <a:lnSpc>
                          <a:spcPct val="100000"/>
                        </a:lnSpc>
                      </a:pPr>
                      <a:r>
                        <a:rPr sz="1000" b="1" dirty="0">
                          <a:solidFill>
                            <a:srgbClr val="FFFFFF"/>
                          </a:solidFill>
                          <a:latin typeface="Montserrat"/>
                          <a:cs typeface="Montserrat"/>
                        </a:rPr>
                        <a:t>COMMON</a:t>
                      </a:r>
                      <a:r>
                        <a:rPr sz="1000" b="1" spc="320" dirty="0">
                          <a:solidFill>
                            <a:srgbClr val="FFFFFF"/>
                          </a:solidFill>
                          <a:latin typeface="Montserrat"/>
                          <a:cs typeface="Montserrat"/>
                        </a:rPr>
                        <a:t> </a:t>
                      </a:r>
                      <a:r>
                        <a:rPr sz="1000" b="1" dirty="0">
                          <a:solidFill>
                            <a:srgbClr val="FFFFFF"/>
                          </a:solidFill>
                          <a:latin typeface="Montserrat"/>
                          <a:cs typeface="Montserrat"/>
                        </a:rPr>
                        <a:t>ACROSS</a:t>
                      </a:r>
                      <a:r>
                        <a:rPr sz="1000" b="1" spc="320" dirty="0">
                          <a:solidFill>
                            <a:srgbClr val="FFFFFF"/>
                          </a:solidFill>
                          <a:latin typeface="Montserrat"/>
                          <a:cs typeface="Montserrat"/>
                        </a:rPr>
                        <a:t> </a:t>
                      </a:r>
                      <a:r>
                        <a:rPr sz="1000" b="1" spc="-10" dirty="0">
                          <a:solidFill>
                            <a:srgbClr val="FFFFFF"/>
                          </a:solidFill>
                          <a:latin typeface="Montserrat"/>
                          <a:cs typeface="Montserrat"/>
                        </a:rPr>
                        <a:t>PRODUCTS</a:t>
                      </a:r>
                      <a:endParaRPr sz="1000" dirty="0">
                        <a:latin typeface="Montserrat"/>
                        <a:cs typeface="Montserrat"/>
                      </a:endParaRPr>
                    </a:p>
                  </a:txBody>
                  <a:tcPr marL="0" marR="0" marT="2646" marB="0">
                    <a:lnL w="6350">
                      <a:solidFill>
                        <a:srgbClr val="0093D5"/>
                      </a:solidFill>
                      <a:prstDash val="solid"/>
                    </a:lnL>
                    <a:lnR w="6350">
                      <a:noFill/>
                      <a:prstDash val="solid"/>
                    </a:lnR>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953279">
                <a:tc>
                  <a:txBody>
                    <a:bodyPr/>
                    <a:lstStyle/>
                    <a:p>
                      <a:pPr marL="170815" marR="567055">
                        <a:lnSpc>
                          <a:spcPct val="107200"/>
                        </a:lnSpc>
                        <a:spcBef>
                          <a:spcPts val="1335"/>
                        </a:spcBef>
                      </a:pPr>
                      <a:r>
                        <a:rPr lang="en-US" sz="1400" spc="-60" dirty="0">
                          <a:solidFill>
                            <a:srgbClr val="231F20"/>
                          </a:solidFill>
                          <a:latin typeface="Corbel" panose="020B0503020204020204" pitchFamily="34" charset="0"/>
                          <a:cs typeface="Montserrat"/>
                        </a:rPr>
                        <a:t>Existing</a:t>
                      </a:r>
                      <a:r>
                        <a:rPr lang="en-US" sz="1400" spc="-70" dirty="0">
                          <a:solidFill>
                            <a:srgbClr val="231F20"/>
                          </a:solidFill>
                          <a:latin typeface="Corbel" panose="020B0503020204020204" pitchFamily="34" charset="0"/>
                          <a:cs typeface="Montserrat"/>
                        </a:rPr>
                        <a:t> </a:t>
                      </a:r>
                      <a:r>
                        <a:rPr lang="en-US" sz="1400" spc="-65" dirty="0">
                          <a:solidFill>
                            <a:srgbClr val="231F20"/>
                          </a:solidFill>
                          <a:latin typeface="Corbel" panose="020B0503020204020204" pitchFamily="34" charset="0"/>
                          <a:cs typeface="Montserrat"/>
                        </a:rPr>
                        <a:t>tetanus </a:t>
                      </a:r>
                      <a:r>
                        <a:rPr lang="en-US" sz="1400" spc="-45" dirty="0">
                          <a:solidFill>
                            <a:srgbClr val="231F20"/>
                          </a:solidFill>
                          <a:latin typeface="Corbel" panose="020B0503020204020204" pitchFamily="34" charset="0"/>
                          <a:cs typeface="Montserrat"/>
                        </a:rPr>
                        <a:t>and</a:t>
                      </a:r>
                      <a:r>
                        <a:rPr lang="en-US" sz="1400" spc="-70" dirty="0">
                          <a:solidFill>
                            <a:srgbClr val="231F20"/>
                          </a:solidFill>
                          <a:latin typeface="Corbel" panose="020B0503020204020204" pitchFamily="34" charset="0"/>
                          <a:cs typeface="Montserrat"/>
                        </a:rPr>
                        <a:t> </a:t>
                      </a:r>
                      <a:r>
                        <a:rPr lang="en-US" sz="1400" spc="-55" dirty="0">
                          <a:solidFill>
                            <a:srgbClr val="231F20"/>
                          </a:solidFill>
                          <a:latin typeface="Corbel" panose="020B0503020204020204" pitchFamily="34" charset="0"/>
                          <a:cs typeface="Montserrat"/>
                        </a:rPr>
                        <a:t>other</a:t>
                      </a:r>
                      <a:r>
                        <a:rPr lang="en-US" sz="1400" spc="-70"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maternal </a:t>
                      </a:r>
                      <a:r>
                        <a:rPr lang="en-US" sz="1400" spc="-55" dirty="0">
                          <a:solidFill>
                            <a:srgbClr val="231F20"/>
                          </a:solidFill>
                          <a:latin typeface="Corbel" panose="020B0503020204020204" pitchFamily="34" charset="0"/>
                          <a:cs typeface="Montserrat"/>
                        </a:rPr>
                        <a:t>immunization</a:t>
                      </a:r>
                      <a:r>
                        <a:rPr lang="en-US" sz="1400" spc="-95" dirty="0">
                          <a:solidFill>
                            <a:srgbClr val="231F20"/>
                          </a:solidFill>
                          <a:latin typeface="Corbel" panose="020B0503020204020204" pitchFamily="34" charset="0"/>
                          <a:cs typeface="Montserrat"/>
                        </a:rPr>
                        <a:t> </a:t>
                      </a:r>
                      <a:r>
                        <a:rPr lang="en-US" sz="1400" spc="-65" dirty="0">
                          <a:solidFill>
                            <a:srgbClr val="231F20"/>
                          </a:solidFill>
                          <a:latin typeface="Corbel" panose="020B0503020204020204" pitchFamily="34" charset="0"/>
                          <a:cs typeface="Montserrat"/>
                        </a:rPr>
                        <a:t>programs</a:t>
                      </a:r>
                      <a:r>
                        <a:rPr lang="en-US" sz="1400" spc="-90" dirty="0">
                          <a:solidFill>
                            <a:srgbClr val="231F20"/>
                          </a:solidFill>
                          <a:latin typeface="Corbel" panose="020B0503020204020204" pitchFamily="34" charset="0"/>
                          <a:cs typeface="Montserrat"/>
                        </a:rPr>
                        <a:t> </a:t>
                      </a:r>
                      <a:r>
                        <a:rPr lang="en-US" sz="1400" spc="-50" dirty="0">
                          <a:solidFill>
                            <a:srgbClr val="231F20"/>
                          </a:solidFill>
                          <a:latin typeface="Corbel" panose="020B0503020204020204" pitchFamily="34" charset="0"/>
                          <a:cs typeface="Montserrat"/>
                        </a:rPr>
                        <a:t>may</a:t>
                      </a:r>
                      <a:r>
                        <a:rPr lang="en-US" sz="1400" spc="-90" dirty="0">
                          <a:solidFill>
                            <a:srgbClr val="231F20"/>
                          </a:solidFill>
                          <a:latin typeface="Corbel" panose="020B0503020204020204" pitchFamily="34" charset="0"/>
                          <a:cs typeface="Montserrat"/>
                        </a:rPr>
                        <a:t> </a:t>
                      </a:r>
                      <a:r>
                        <a:rPr lang="en-US" sz="1400" spc="-30" dirty="0">
                          <a:solidFill>
                            <a:srgbClr val="231F20"/>
                          </a:solidFill>
                          <a:latin typeface="Corbel" panose="020B0503020204020204" pitchFamily="34" charset="0"/>
                          <a:cs typeface="Montserrat"/>
                        </a:rPr>
                        <a:t>be</a:t>
                      </a:r>
                      <a:r>
                        <a:rPr lang="en-US" sz="1400" spc="-90" dirty="0">
                          <a:solidFill>
                            <a:srgbClr val="231F20"/>
                          </a:solidFill>
                          <a:latin typeface="Corbel" panose="020B0503020204020204" pitchFamily="34" charset="0"/>
                          <a:cs typeface="Montserrat"/>
                        </a:rPr>
                        <a:t> </a:t>
                      </a:r>
                      <a:r>
                        <a:rPr lang="en-US" sz="1400" spc="-10" dirty="0">
                          <a:solidFill>
                            <a:srgbClr val="231F20"/>
                          </a:solidFill>
                          <a:latin typeface="Corbel" panose="020B0503020204020204" pitchFamily="34" charset="0"/>
                          <a:cs typeface="Montserrat"/>
                        </a:rPr>
                        <a:t>leveraged</a:t>
                      </a:r>
                      <a:endParaRPr lang="en-US" sz="1400" dirty="0">
                        <a:latin typeface="Corbel" panose="020B0503020204020204" pitchFamily="34" charset="0"/>
                        <a:cs typeface="Montserrat"/>
                      </a:endParaRPr>
                    </a:p>
                    <a:p>
                      <a:pPr marL="170815" marR="462280">
                        <a:lnSpc>
                          <a:spcPct val="107200"/>
                        </a:lnSpc>
                        <a:spcBef>
                          <a:spcPts val="1350"/>
                        </a:spcBef>
                      </a:pPr>
                      <a:r>
                        <a:rPr lang="en-US" sz="1400" spc="-60" dirty="0">
                          <a:solidFill>
                            <a:srgbClr val="231F20"/>
                          </a:solidFill>
                          <a:latin typeface="Corbel" panose="020B0503020204020204" pitchFamily="34" charset="0"/>
                          <a:cs typeface="Montserrat"/>
                        </a:rPr>
                        <a:t>Opportunity to </a:t>
                      </a:r>
                      <a:r>
                        <a:rPr lang="en-US" sz="1400" spc="-65" dirty="0">
                          <a:solidFill>
                            <a:srgbClr val="231F20"/>
                          </a:solidFill>
                          <a:latin typeface="Corbel" panose="020B0503020204020204" pitchFamily="34" charset="0"/>
                          <a:cs typeface="Montserrat"/>
                        </a:rPr>
                        <a:t>leverage</a:t>
                      </a:r>
                      <a:r>
                        <a:rPr lang="en-US" sz="1400" spc="-80" dirty="0">
                          <a:solidFill>
                            <a:srgbClr val="231F20"/>
                          </a:solidFill>
                          <a:latin typeface="Corbel" panose="020B0503020204020204" pitchFamily="34" charset="0"/>
                          <a:cs typeface="Montserrat"/>
                        </a:rPr>
                        <a:t> </a:t>
                      </a:r>
                      <a:r>
                        <a:rPr lang="en-US" sz="1400" spc="-65" dirty="0">
                          <a:solidFill>
                            <a:srgbClr val="231F20"/>
                          </a:solidFill>
                          <a:latin typeface="Corbel" panose="020B0503020204020204" pitchFamily="34" charset="0"/>
                          <a:cs typeface="Montserrat"/>
                        </a:rPr>
                        <a:t>resources</a:t>
                      </a:r>
                      <a:r>
                        <a:rPr lang="en-US" sz="1400" spc="-80" dirty="0">
                          <a:solidFill>
                            <a:srgbClr val="231F20"/>
                          </a:solidFill>
                          <a:latin typeface="Corbel" panose="020B0503020204020204" pitchFamily="34" charset="0"/>
                          <a:cs typeface="Montserrat"/>
                        </a:rPr>
                        <a:t> </a:t>
                      </a:r>
                      <a:r>
                        <a:rPr lang="en-US" sz="1400" spc="-50" dirty="0">
                          <a:solidFill>
                            <a:srgbClr val="231F20"/>
                          </a:solidFill>
                          <a:latin typeface="Corbel" panose="020B0503020204020204" pitchFamily="34" charset="0"/>
                          <a:cs typeface="Montserrat"/>
                        </a:rPr>
                        <a:t>to</a:t>
                      </a:r>
                      <a:r>
                        <a:rPr lang="en-US" sz="1400" spc="-80" dirty="0">
                          <a:solidFill>
                            <a:srgbClr val="231F20"/>
                          </a:solidFill>
                          <a:latin typeface="Corbel" panose="020B0503020204020204" pitchFamily="34" charset="0"/>
                          <a:cs typeface="Montserrat"/>
                        </a:rPr>
                        <a:t> </a:t>
                      </a:r>
                      <a:r>
                        <a:rPr lang="en-US" sz="1400" spc="-65" dirty="0">
                          <a:solidFill>
                            <a:srgbClr val="231F20"/>
                          </a:solidFill>
                          <a:latin typeface="Corbel" panose="020B0503020204020204" pitchFamily="34" charset="0"/>
                          <a:cs typeface="Montserrat"/>
                        </a:rPr>
                        <a:t>improve</a:t>
                      </a:r>
                      <a:r>
                        <a:rPr lang="en-US" sz="1400" spc="-80" dirty="0">
                          <a:solidFill>
                            <a:srgbClr val="231F20"/>
                          </a:solidFill>
                          <a:latin typeface="Corbel" panose="020B0503020204020204" pitchFamily="34" charset="0"/>
                          <a:cs typeface="Montserrat"/>
                        </a:rPr>
                        <a:t> </a:t>
                      </a:r>
                      <a:r>
                        <a:rPr lang="en-US" sz="1400" spc="-40" dirty="0">
                          <a:solidFill>
                            <a:srgbClr val="231F20"/>
                          </a:solidFill>
                          <a:latin typeface="Corbel" panose="020B0503020204020204" pitchFamily="34" charset="0"/>
                          <a:cs typeface="Montserrat"/>
                        </a:rPr>
                        <a:t>ANC</a:t>
                      </a:r>
                      <a:r>
                        <a:rPr lang="en-US" sz="1400" spc="-75" dirty="0">
                          <a:solidFill>
                            <a:srgbClr val="231F20"/>
                          </a:solidFill>
                          <a:latin typeface="Corbel" panose="020B0503020204020204" pitchFamily="34" charset="0"/>
                          <a:cs typeface="Montserrat"/>
                        </a:rPr>
                        <a:t> </a:t>
                      </a:r>
                      <a:r>
                        <a:rPr lang="en-US" sz="1400" spc="-25" dirty="0">
                          <a:solidFill>
                            <a:srgbClr val="231F20"/>
                          </a:solidFill>
                          <a:latin typeface="Corbel" panose="020B0503020204020204" pitchFamily="34" charset="0"/>
                          <a:cs typeface="Montserrat"/>
                        </a:rPr>
                        <a:t>and </a:t>
                      </a:r>
                      <a:r>
                        <a:rPr lang="en-US" sz="1400" spc="-60" dirty="0">
                          <a:solidFill>
                            <a:srgbClr val="231F20"/>
                          </a:solidFill>
                          <a:latin typeface="Corbel" panose="020B0503020204020204" pitchFamily="34" charset="0"/>
                          <a:cs typeface="Montserrat"/>
                        </a:rPr>
                        <a:t>vaccine</a:t>
                      </a:r>
                      <a:r>
                        <a:rPr lang="en-US" sz="1400" spc="-70" dirty="0">
                          <a:solidFill>
                            <a:srgbClr val="231F20"/>
                          </a:solidFill>
                          <a:latin typeface="Corbel" panose="020B0503020204020204" pitchFamily="34" charset="0"/>
                          <a:cs typeface="Montserrat"/>
                        </a:rPr>
                        <a:t> </a:t>
                      </a:r>
                      <a:r>
                        <a:rPr lang="en-US" sz="1400" spc="-55" dirty="0">
                          <a:solidFill>
                            <a:srgbClr val="231F20"/>
                          </a:solidFill>
                          <a:latin typeface="Corbel" panose="020B0503020204020204" pitchFamily="34" charset="0"/>
                          <a:cs typeface="Montserrat"/>
                        </a:rPr>
                        <a:t>service</a:t>
                      </a:r>
                      <a:r>
                        <a:rPr lang="en-US" sz="1400" spc="-60" dirty="0">
                          <a:solidFill>
                            <a:srgbClr val="231F20"/>
                          </a:solidFill>
                          <a:latin typeface="Corbel" panose="020B0503020204020204" pitchFamily="34" charset="0"/>
                          <a:cs typeface="Montserrat"/>
                        </a:rPr>
                        <a:t> </a:t>
                      </a:r>
                      <a:r>
                        <a:rPr lang="en-US" sz="1400" spc="-75" dirty="0">
                          <a:solidFill>
                            <a:srgbClr val="231F20"/>
                          </a:solidFill>
                          <a:latin typeface="Corbel" panose="020B0503020204020204" pitchFamily="34" charset="0"/>
                          <a:cs typeface="Montserrat"/>
                        </a:rPr>
                        <a:t>delivery</a:t>
                      </a:r>
                      <a:endParaRPr lang="en-US" sz="1400" dirty="0">
                        <a:latin typeface="Corbel" panose="020B0503020204020204" pitchFamily="34" charset="0"/>
                        <a:cs typeface="Montserrat"/>
                      </a:endParaRPr>
                    </a:p>
                    <a:p>
                      <a:pPr marL="170815" marR="224154">
                        <a:lnSpc>
                          <a:spcPct val="107200"/>
                        </a:lnSpc>
                        <a:spcBef>
                          <a:spcPts val="1345"/>
                        </a:spcBef>
                      </a:pPr>
                      <a:r>
                        <a:rPr lang="en-US" sz="1400" spc="-60" dirty="0">
                          <a:solidFill>
                            <a:srgbClr val="231F20"/>
                          </a:solidFill>
                          <a:latin typeface="Corbel" panose="020B0503020204020204" pitchFamily="34" charset="0"/>
                          <a:cs typeface="Montserrat"/>
                        </a:rPr>
                        <a:t>Offering</a:t>
                      </a:r>
                      <a:r>
                        <a:rPr lang="en-US" sz="1400" spc="-95" dirty="0">
                          <a:solidFill>
                            <a:srgbClr val="231F20"/>
                          </a:solidFill>
                          <a:latin typeface="Corbel" panose="020B0503020204020204" pitchFamily="34" charset="0"/>
                          <a:cs typeface="Montserrat"/>
                        </a:rPr>
                        <a:t> </a:t>
                      </a:r>
                      <a:r>
                        <a:rPr lang="en-US" sz="1400" spc="-40" dirty="0">
                          <a:solidFill>
                            <a:srgbClr val="231F20"/>
                          </a:solidFill>
                          <a:latin typeface="Corbel" panose="020B0503020204020204" pitchFamily="34" charset="0"/>
                          <a:cs typeface="Montserrat"/>
                        </a:rPr>
                        <a:t>RSV</a:t>
                      </a:r>
                      <a:r>
                        <a:rPr lang="en-US" sz="1400" spc="-8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vaccine</a:t>
                      </a:r>
                      <a:r>
                        <a:rPr lang="en-US" sz="1400" spc="-8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during</a:t>
                      </a:r>
                      <a:r>
                        <a:rPr lang="en-US" sz="1400" spc="-80" dirty="0">
                          <a:solidFill>
                            <a:srgbClr val="231F20"/>
                          </a:solidFill>
                          <a:latin typeface="Corbel" panose="020B0503020204020204" pitchFamily="34" charset="0"/>
                          <a:cs typeface="Montserrat"/>
                        </a:rPr>
                        <a:t> </a:t>
                      </a:r>
                      <a:r>
                        <a:rPr lang="en-US" sz="1400" spc="-40" dirty="0">
                          <a:solidFill>
                            <a:srgbClr val="231F20"/>
                          </a:solidFill>
                          <a:latin typeface="Corbel" panose="020B0503020204020204" pitchFamily="34" charset="0"/>
                          <a:cs typeface="Montserrat"/>
                        </a:rPr>
                        <a:t>ANC</a:t>
                      </a:r>
                      <a:r>
                        <a:rPr lang="en-US" sz="1400" spc="-85" dirty="0">
                          <a:solidFill>
                            <a:srgbClr val="231F20"/>
                          </a:solidFill>
                          <a:latin typeface="Corbel" panose="020B0503020204020204" pitchFamily="34" charset="0"/>
                          <a:cs typeface="Montserrat"/>
                        </a:rPr>
                        <a:t> </a:t>
                      </a:r>
                      <a:r>
                        <a:rPr lang="en-US" sz="1400" spc="-50" dirty="0">
                          <a:solidFill>
                            <a:srgbClr val="231F20"/>
                          </a:solidFill>
                          <a:latin typeface="Corbel" panose="020B0503020204020204" pitchFamily="34" charset="0"/>
                          <a:cs typeface="Montserrat"/>
                        </a:rPr>
                        <a:t>to</a:t>
                      </a:r>
                      <a:r>
                        <a:rPr lang="en-US" sz="1400" spc="-85" dirty="0">
                          <a:solidFill>
                            <a:srgbClr val="231F20"/>
                          </a:solidFill>
                          <a:latin typeface="Corbel" panose="020B0503020204020204" pitchFamily="34" charset="0"/>
                          <a:cs typeface="Montserrat"/>
                        </a:rPr>
                        <a:t> </a:t>
                      </a:r>
                      <a:r>
                        <a:rPr lang="en-US" sz="1400" spc="-65" dirty="0">
                          <a:solidFill>
                            <a:srgbClr val="231F20"/>
                          </a:solidFill>
                          <a:latin typeface="Corbel" panose="020B0503020204020204" pitchFamily="34" charset="0"/>
                          <a:cs typeface="Montserrat"/>
                        </a:rPr>
                        <a:t>protect</a:t>
                      </a:r>
                      <a:r>
                        <a:rPr lang="en-US" sz="1400" spc="-80" dirty="0">
                          <a:solidFill>
                            <a:srgbClr val="231F20"/>
                          </a:solidFill>
                          <a:latin typeface="Corbel" panose="020B0503020204020204" pitchFamily="34" charset="0"/>
                          <a:cs typeface="Montserrat"/>
                        </a:rPr>
                        <a:t> </a:t>
                      </a:r>
                      <a:r>
                        <a:rPr lang="en-US" sz="1400" spc="-55" dirty="0">
                          <a:solidFill>
                            <a:srgbClr val="231F20"/>
                          </a:solidFill>
                          <a:latin typeface="Corbel" panose="020B0503020204020204" pitchFamily="34" charset="0"/>
                          <a:cs typeface="Montserrat"/>
                        </a:rPr>
                        <a:t>infants </a:t>
                      </a:r>
                      <a:r>
                        <a:rPr lang="en-US" sz="1400" spc="-50" dirty="0">
                          <a:solidFill>
                            <a:srgbClr val="231F20"/>
                          </a:solidFill>
                          <a:latin typeface="Corbel" panose="020B0503020204020204" pitchFamily="34" charset="0"/>
                          <a:cs typeface="Montserrat"/>
                        </a:rPr>
                        <a:t>may</a:t>
                      </a:r>
                      <a:r>
                        <a:rPr lang="en-US" sz="1400" spc="-95" dirty="0">
                          <a:solidFill>
                            <a:srgbClr val="231F20"/>
                          </a:solidFill>
                          <a:latin typeface="Corbel" panose="020B0503020204020204" pitchFamily="34" charset="0"/>
                          <a:cs typeface="Montserrat"/>
                        </a:rPr>
                        <a:t> </a:t>
                      </a:r>
                      <a:r>
                        <a:rPr lang="en-US" sz="1400" spc="-45" dirty="0">
                          <a:solidFill>
                            <a:srgbClr val="231F20"/>
                          </a:solidFill>
                          <a:latin typeface="Corbel" panose="020B0503020204020204" pitchFamily="34" charset="0"/>
                          <a:cs typeface="Montserrat"/>
                        </a:rPr>
                        <a:t>also</a:t>
                      </a:r>
                      <a:r>
                        <a:rPr lang="en-US" sz="1400" spc="-90" dirty="0">
                          <a:solidFill>
                            <a:srgbClr val="231F20"/>
                          </a:solidFill>
                          <a:latin typeface="Corbel" panose="020B0503020204020204" pitchFamily="34" charset="0"/>
                          <a:cs typeface="Montserrat"/>
                        </a:rPr>
                        <a:t> </a:t>
                      </a:r>
                      <a:r>
                        <a:rPr lang="en-US" sz="1400" spc="-35" dirty="0">
                          <a:solidFill>
                            <a:srgbClr val="231F20"/>
                          </a:solidFill>
                          <a:latin typeface="Corbel" panose="020B0503020204020204" pitchFamily="34" charset="0"/>
                          <a:cs typeface="Montserrat"/>
                        </a:rPr>
                        <a:t>benefit</a:t>
                      </a:r>
                      <a:r>
                        <a:rPr lang="en-US" sz="1400" spc="-90" dirty="0">
                          <a:solidFill>
                            <a:srgbClr val="231F20"/>
                          </a:solidFill>
                          <a:latin typeface="Corbel" panose="020B0503020204020204" pitchFamily="34" charset="0"/>
                          <a:cs typeface="Montserrat"/>
                        </a:rPr>
                        <a:t> </a:t>
                      </a:r>
                      <a:r>
                        <a:rPr lang="en-US" sz="1400" spc="-40" dirty="0">
                          <a:solidFill>
                            <a:srgbClr val="231F20"/>
                          </a:solidFill>
                          <a:latin typeface="Corbel" panose="020B0503020204020204" pitchFamily="34" charset="0"/>
                          <a:cs typeface="Montserrat"/>
                        </a:rPr>
                        <a:t>ANC</a:t>
                      </a:r>
                      <a:r>
                        <a:rPr lang="en-US" sz="1400" spc="-90" dirty="0">
                          <a:solidFill>
                            <a:srgbClr val="231F20"/>
                          </a:solidFill>
                          <a:latin typeface="Corbel" panose="020B0503020204020204" pitchFamily="34" charset="0"/>
                          <a:cs typeface="Montserrat"/>
                        </a:rPr>
                        <a:t> </a:t>
                      </a:r>
                      <a:r>
                        <a:rPr lang="en-US" sz="1400" spc="-65" dirty="0">
                          <a:solidFill>
                            <a:srgbClr val="231F20"/>
                          </a:solidFill>
                          <a:latin typeface="Corbel" panose="020B0503020204020204" pitchFamily="34" charset="0"/>
                          <a:cs typeface="Montserrat"/>
                        </a:rPr>
                        <a:t>coverage,</a:t>
                      </a:r>
                      <a:r>
                        <a:rPr lang="en-US" sz="1400" spc="-90" dirty="0">
                          <a:solidFill>
                            <a:srgbClr val="231F20"/>
                          </a:solidFill>
                          <a:latin typeface="Corbel" panose="020B0503020204020204" pitchFamily="34" charset="0"/>
                          <a:cs typeface="Montserrat"/>
                        </a:rPr>
                        <a:t> </a:t>
                      </a:r>
                      <a:r>
                        <a:rPr lang="en-US" sz="1400" spc="-10" dirty="0">
                          <a:solidFill>
                            <a:srgbClr val="231F20"/>
                          </a:solidFill>
                          <a:latin typeface="Corbel" panose="020B0503020204020204" pitchFamily="34" charset="0"/>
                          <a:cs typeface="Montserrat"/>
                        </a:rPr>
                        <a:t>uptake, </a:t>
                      </a:r>
                      <a:r>
                        <a:rPr lang="en-US" sz="1400" spc="-75" dirty="0">
                          <a:solidFill>
                            <a:srgbClr val="231F20"/>
                          </a:solidFill>
                          <a:latin typeface="Corbel" panose="020B0503020204020204" pitchFamily="34" charset="0"/>
                          <a:cs typeface="Montserrat"/>
                        </a:rPr>
                        <a:t>and perceived</a:t>
                      </a:r>
                      <a:r>
                        <a:rPr lang="en-US" sz="1400" spc="-5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quality </a:t>
                      </a:r>
                      <a:r>
                        <a:rPr lang="en-US" sz="1400" spc="-30" dirty="0">
                          <a:solidFill>
                            <a:srgbClr val="231F20"/>
                          </a:solidFill>
                          <a:latin typeface="Corbel" panose="020B0503020204020204" pitchFamily="34" charset="0"/>
                          <a:cs typeface="Montserrat"/>
                        </a:rPr>
                        <a:t>of</a:t>
                      </a:r>
                      <a:r>
                        <a:rPr lang="en-US" sz="1400" spc="-55" dirty="0">
                          <a:solidFill>
                            <a:srgbClr val="231F20"/>
                          </a:solidFill>
                          <a:latin typeface="Corbel" panose="020B0503020204020204" pitchFamily="34" charset="0"/>
                          <a:cs typeface="Montserrat"/>
                        </a:rPr>
                        <a:t> </a:t>
                      </a:r>
                      <a:r>
                        <a:rPr lang="en-US" sz="1400" spc="-30" dirty="0">
                          <a:solidFill>
                            <a:srgbClr val="231F20"/>
                          </a:solidFill>
                          <a:latin typeface="Corbel" panose="020B0503020204020204" pitchFamily="34" charset="0"/>
                          <a:cs typeface="Montserrat"/>
                        </a:rPr>
                        <a:t>care</a:t>
                      </a:r>
                      <a:endParaRPr lang="en-US" sz="1400" dirty="0">
                        <a:latin typeface="Corbel" panose="020B0503020204020204" pitchFamily="34" charset="0"/>
                        <a:cs typeface="Montserrat"/>
                      </a:endParaRPr>
                    </a:p>
                    <a:p>
                      <a:pPr marL="170815" marR="236854">
                        <a:lnSpc>
                          <a:spcPct val="107200"/>
                        </a:lnSpc>
                        <a:spcBef>
                          <a:spcPts val="1350"/>
                        </a:spcBef>
                      </a:pPr>
                      <a:r>
                        <a:rPr lang="en-US" sz="1400" spc="-70" dirty="0">
                          <a:solidFill>
                            <a:srgbClr val="231F20"/>
                          </a:solidFill>
                          <a:latin typeface="Corbel" panose="020B0503020204020204" pitchFamily="34" charset="0"/>
                          <a:cs typeface="Montserrat"/>
                        </a:rPr>
                        <a:t>Vaccine</a:t>
                      </a:r>
                      <a:r>
                        <a:rPr lang="en-US" sz="1400" spc="-100" dirty="0">
                          <a:solidFill>
                            <a:srgbClr val="231F20"/>
                          </a:solidFill>
                          <a:latin typeface="Corbel" panose="020B0503020204020204" pitchFamily="34" charset="0"/>
                          <a:cs typeface="Montserrat"/>
                        </a:rPr>
                        <a:t> </a:t>
                      </a:r>
                      <a:r>
                        <a:rPr lang="en-US" sz="1400" spc="-55" dirty="0">
                          <a:solidFill>
                            <a:srgbClr val="231F20"/>
                          </a:solidFill>
                          <a:latin typeface="Corbel" panose="020B0503020204020204" pitchFamily="34" charset="0"/>
                          <a:cs typeface="Montserrat"/>
                        </a:rPr>
                        <a:t>safety monitoring</a:t>
                      </a:r>
                      <a:r>
                        <a:rPr lang="en-US" sz="1400" spc="-95" dirty="0">
                          <a:solidFill>
                            <a:srgbClr val="231F20"/>
                          </a:solidFill>
                          <a:latin typeface="Corbel" panose="020B0503020204020204" pitchFamily="34" charset="0"/>
                          <a:cs typeface="Montserrat"/>
                        </a:rPr>
                        <a:t> systems </a:t>
                      </a:r>
                      <a:r>
                        <a:rPr lang="en-US" sz="1400" spc="-50" dirty="0">
                          <a:solidFill>
                            <a:srgbClr val="231F20"/>
                          </a:solidFill>
                          <a:latin typeface="Corbel" panose="020B0503020204020204" pitchFamily="34" charset="0"/>
                          <a:cs typeface="Montserrat"/>
                        </a:rPr>
                        <a:t>could</a:t>
                      </a:r>
                      <a:r>
                        <a:rPr lang="en-US" sz="1400" spc="-95" dirty="0">
                          <a:solidFill>
                            <a:srgbClr val="231F20"/>
                          </a:solidFill>
                          <a:latin typeface="Corbel" panose="020B0503020204020204" pitchFamily="34" charset="0"/>
                          <a:cs typeface="Montserrat"/>
                        </a:rPr>
                        <a:t> </a:t>
                      </a:r>
                      <a:r>
                        <a:rPr lang="en-US" sz="1400" spc="-45" dirty="0">
                          <a:solidFill>
                            <a:srgbClr val="231F20"/>
                          </a:solidFill>
                          <a:latin typeface="Corbel" panose="020B0503020204020204" pitchFamily="34" charset="0"/>
                          <a:cs typeface="Montserrat"/>
                        </a:rPr>
                        <a:t>also</a:t>
                      </a:r>
                      <a:r>
                        <a:rPr lang="en-US" sz="1400" spc="-9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track </a:t>
                      </a:r>
                      <a:r>
                        <a:rPr lang="en-US" sz="1400" spc="-95" dirty="0">
                          <a:solidFill>
                            <a:srgbClr val="231F20"/>
                          </a:solidFill>
                          <a:latin typeface="Corbel" panose="020B0503020204020204" pitchFamily="34" charset="0"/>
                          <a:cs typeface="Montserrat"/>
                        </a:rPr>
                        <a:t> </a:t>
                      </a:r>
                      <a:r>
                        <a:rPr lang="en-US" sz="1400" spc="-50" dirty="0">
                          <a:solidFill>
                            <a:srgbClr val="231F20"/>
                          </a:solidFill>
                          <a:latin typeface="Corbel" panose="020B0503020204020204" pitchFamily="34" charset="0"/>
                          <a:cs typeface="Montserrat"/>
                        </a:rPr>
                        <a:t>pregnancy </a:t>
                      </a:r>
                      <a:r>
                        <a:rPr lang="en-US" sz="1400" spc="-45" dirty="0">
                          <a:solidFill>
                            <a:srgbClr val="231F20"/>
                          </a:solidFill>
                          <a:latin typeface="Corbel" panose="020B0503020204020204" pitchFamily="34" charset="0"/>
                          <a:cs typeface="Montserrat"/>
                        </a:rPr>
                        <a:t>and</a:t>
                      </a:r>
                      <a:r>
                        <a:rPr lang="en-US" sz="1400" spc="-55" dirty="0">
                          <a:solidFill>
                            <a:srgbClr val="231F20"/>
                          </a:solidFill>
                          <a:latin typeface="Corbel" panose="020B0503020204020204" pitchFamily="34" charset="0"/>
                          <a:cs typeface="Montserrat"/>
                        </a:rPr>
                        <a:t> other </a:t>
                      </a:r>
                      <a:r>
                        <a:rPr lang="en-US" sz="1400" spc="-75" dirty="0">
                          <a:solidFill>
                            <a:srgbClr val="231F20"/>
                          </a:solidFill>
                          <a:latin typeface="Corbel" panose="020B0503020204020204" pitchFamily="34" charset="0"/>
                          <a:cs typeface="Montserrat"/>
                        </a:rPr>
                        <a:t>maternal/child</a:t>
                      </a:r>
                      <a:r>
                        <a:rPr lang="en-US" sz="1400" spc="-5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health</a:t>
                      </a:r>
                      <a:r>
                        <a:rPr lang="en-US" sz="1400" spc="-55" dirty="0">
                          <a:solidFill>
                            <a:srgbClr val="231F20"/>
                          </a:solidFill>
                          <a:latin typeface="Corbel" panose="020B0503020204020204" pitchFamily="34" charset="0"/>
                          <a:cs typeface="Montserrat"/>
                        </a:rPr>
                        <a:t> </a:t>
                      </a:r>
                      <a:r>
                        <a:rPr lang="en-US" sz="1400" spc="-10" dirty="0">
                          <a:solidFill>
                            <a:srgbClr val="231F20"/>
                          </a:solidFill>
                          <a:latin typeface="Corbel" panose="020B0503020204020204" pitchFamily="34" charset="0"/>
                          <a:cs typeface="Montserrat"/>
                        </a:rPr>
                        <a:t>outcomes</a:t>
                      </a:r>
                    </a:p>
                    <a:p>
                      <a:pPr marL="170815" marR="236854">
                        <a:lnSpc>
                          <a:spcPct val="107200"/>
                        </a:lnSpc>
                        <a:spcBef>
                          <a:spcPts val="1350"/>
                        </a:spcBef>
                      </a:pPr>
                      <a:r>
                        <a:rPr lang="en-US" sz="1400" spc="-10" dirty="0">
                          <a:solidFill>
                            <a:srgbClr val="231F20"/>
                          </a:solidFill>
                          <a:latin typeface="Corbel" panose="020B0503020204020204" pitchFamily="34" charset="0"/>
                          <a:cs typeface="Montserrat"/>
                        </a:rPr>
                        <a:t>Gavi has committed to supporting introduction</a:t>
                      </a:r>
                    </a:p>
                  </a:txBody>
                  <a:tcPr marL="0" marR="0" marT="141288" marB="0">
                    <a:lnR w="6350">
                      <a:solidFill>
                        <a:srgbClr val="0093D5"/>
                      </a:solidFill>
                      <a:prstDash val="solid"/>
                    </a:lnR>
                    <a:lnT w="6350">
                      <a:solidFill>
                        <a:srgbClr val="0093D5"/>
                      </a:solidFill>
                      <a:prstDash val="solid"/>
                    </a:lnT>
                  </a:tcPr>
                </a:tc>
                <a:tc>
                  <a:txBody>
                    <a:bodyPr/>
                    <a:lstStyle/>
                    <a:p>
                      <a:pPr marL="171450" marR="438784">
                        <a:lnSpc>
                          <a:spcPct val="107200"/>
                        </a:lnSpc>
                        <a:spcBef>
                          <a:spcPts val="1335"/>
                        </a:spcBef>
                      </a:pPr>
                      <a:r>
                        <a:rPr lang="en-US" sz="1400" spc="-60" dirty="0">
                          <a:solidFill>
                            <a:srgbClr val="231F20"/>
                          </a:solidFill>
                          <a:latin typeface="Corbel" panose="020B0503020204020204" pitchFamily="34" charset="0"/>
                          <a:cs typeface="Montserrat"/>
                        </a:rPr>
                        <a:t>Delivered similarly </a:t>
                      </a:r>
                      <a:r>
                        <a:rPr lang="en-US" sz="1400" spc="-50" dirty="0">
                          <a:solidFill>
                            <a:srgbClr val="231F20"/>
                          </a:solidFill>
                          <a:latin typeface="Corbel" panose="020B0503020204020204" pitchFamily="34" charset="0"/>
                          <a:cs typeface="Montserrat"/>
                        </a:rPr>
                        <a:t>to</a:t>
                      </a:r>
                      <a:r>
                        <a:rPr lang="en-US" sz="1400" spc="-70" dirty="0">
                          <a:solidFill>
                            <a:srgbClr val="231F20"/>
                          </a:solidFill>
                          <a:latin typeface="Corbel" panose="020B0503020204020204" pitchFamily="34" charset="0"/>
                          <a:cs typeface="Montserrat"/>
                        </a:rPr>
                        <a:t> </a:t>
                      </a:r>
                      <a:r>
                        <a:rPr lang="en-US" sz="1400" spc="-55" dirty="0">
                          <a:solidFill>
                            <a:srgbClr val="231F20"/>
                          </a:solidFill>
                          <a:latin typeface="Corbel" panose="020B0503020204020204" pitchFamily="34" charset="0"/>
                          <a:cs typeface="Montserrat"/>
                        </a:rPr>
                        <a:t>BCG,</a:t>
                      </a:r>
                      <a:r>
                        <a:rPr lang="en-US" sz="1400" spc="-7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hepatitis</a:t>
                      </a:r>
                      <a:r>
                        <a:rPr lang="en-US" sz="1400" spc="-75" dirty="0">
                          <a:solidFill>
                            <a:srgbClr val="231F20"/>
                          </a:solidFill>
                          <a:latin typeface="Corbel" panose="020B0503020204020204" pitchFamily="34" charset="0"/>
                          <a:cs typeface="Montserrat"/>
                        </a:rPr>
                        <a:t> </a:t>
                      </a:r>
                      <a:r>
                        <a:rPr lang="en-US" sz="1400" spc="-35" dirty="0">
                          <a:solidFill>
                            <a:srgbClr val="231F20"/>
                          </a:solidFill>
                          <a:latin typeface="Corbel" panose="020B0503020204020204" pitchFamily="34" charset="0"/>
                          <a:cs typeface="Montserrat"/>
                        </a:rPr>
                        <a:t>B,</a:t>
                      </a:r>
                      <a:r>
                        <a:rPr lang="en-US" sz="1400" spc="-70" dirty="0">
                          <a:solidFill>
                            <a:srgbClr val="231F20"/>
                          </a:solidFill>
                          <a:latin typeface="Corbel" panose="020B0503020204020204" pitchFamily="34" charset="0"/>
                          <a:cs typeface="Montserrat"/>
                        </a:rPr>
                        <a:t> </a:t>
                      </a:r>
                      <a:r>
                        <a:rPr lang="en-US" sz="1400" spc="-30" dirty="0">
                          <a:solidFill>
                            <a:srgbClr val="231F20"/>
                          </a:solidFill>
                          <a:latin typeface="Corbel" panose="020B0503020204020204" pitchFamily="34" charset="0"/>
                          <a:cs typeface="Montserrat"/>
                        </a:rPr>
                        <a:t>OPV </a:t>
                      </a:r>
                      <a:r>
                        <a:rPr lang="en-US" sz="1400" spc="-50" dirty="0">
                          <a:solidFill>
                            <a:srgbClr val="231F20"/>
                          </a:solidFill>
                          <a:latin typeface="Corbel" panose="020B0503020204020204" pitchFamily="34" charset="0"/>
                          <a:cs typeface="Montserrat"/>
                        </a:rPr>
                        <a:t>birth</a:t>
                      </a:r>
                      <a:r>
                        <a:rPr lang="en-US" sz="1400" spc="-110" dirty="0">
                          <a:solidFill>
                            <a:srgbClr val="231F20"/>
                          </a:solidFill>
                          <a:latin typeface="Corbel" panose="020B0503020204020204" pitchFamily="34" charset="0"/>
                          <a:cs typeface="Montserrat"/>
                        </a:rPr>
                        <a:t> </a:t>
                      </a:r>
                      <a:r>
                        <a:rPr lang="en-US" sz="1400" spc="-45" dirty="0">
                          <a:solidFill>
                            <a:srgbClr val="231F20"/>
                          </a:solidFill>
                          <a:latin typeface="Corbel" panose="020B0503020204020204" pitchFamily="34" charset="0"/>
                          <a:cs typeface="Montserrat"/>
                        </a:rPr>
                        <a:t>dose</a:t>
                      </a:r>
                      <a:r>
                        <a:rPr lang="en-US" sz="1400" spc="-95" dirty="0">
                          <a:solidFill>
                            <a:srgbClr val="231F20"/>
                          </a:solidFill>
                          <a:latin typeface="Corbel" panose="020B0503020204020204" pitchFamily="34" charset="0"/>
                          <a:cs typeface="Montserrat"/>
                        </a:rPr>
                        <a:t> </a:t>
                      </a:r>
                      <a:r>
                        <a:rPr lang="en-US" sz="1400" spc="-10" dirty="0">
                          <a:solidFill>
                            <a:srgbClr val="231F20"/>
                          </a:solidFill>
                          <a:latin typeface="Corbel" panose="020B0503020204020204" pitchFamily="34" charset="0"/>
                          <a:cs typeface="Montserrat"/>
                        </a:rPr>
                        <a:t>vaccines</a:t>
                      </a:r>
                    </a:p>
                    <a:p>
                      <a:pPr marL="171450" marR="438784">
                        <a:lnSpc>
                          <a:spcPct val="107200"/>
                        </a:lnSpc>
                        <a:spcBef>
                          <a:spcPts val="1335"/>
                        </a:spcBef>
                      </a:pPr>
                      <a:r>
                        <a:rPr lang="en-US" sz="1400" spc="-10" dirty="0">
                          <a:solidFill>
                            <a:srgbClr val="231F20"/>
                          </a:solidFill>
                          <a:latin typeface="Corbel" panose="020B0503020204020204" pitchFamily="34" charset="0"/>
                          <a:cs typeface="Montserrat"/>
                        </a:rPr>
                        <a:t>Intramuscular injection, like many vaccines</a:t>
                      </a:r>
                      <a:endParaRPr lang="en-US" sz="1400" dirty="0">
                        <a:latin typeface="Corbel" panose="020B0503020204020204" pitchFamily="34" charset="0"/>
                        <a:cs typeface="Montserrat"/>
                      </a:endParaRPr>
                    </a:p>
                    <a:p>
                      <a:pPr marL="171450" marR="357505">
                        <a:lnSpc>
                          <a:spcPct val="107200"/>
                        </a:lnSpc>
                        <a:spcBef>
                          <a:spcPts val="1345"/>
                        </a:spcBef>
                      </a:pPr>
                      <a:r>
                        <a:rPr lang="en-US" sz="1400" spc="-50" dirty="0">
                          <a:solidFill>
                            <a:srgbClr val="231F20"/>
                          </a:solidFill>
                          <a:latin typeface="Corbel" panose="020B0503020204020204" pitchFamily="34" charset="0"/>
                          <a:cs typeface="Montserrat"/>
                        </a:rPr>
                        <a:t>Robust</a:t>
                      </a:r>
                      <a:r>
                        <a:rPr lang="en-US" sz="1400" spc="-85" dirty="0">
                          <a:solidFill>
                            <a:srgbClr val="231F20"/>
                          </a:solidFill>
                          <a:latin typeface="Corbel" panose="020B0503020204020204" pitchFamily="34" charset="0"/>
                          <a:cs typeface="Montserrat"/>
                        </a:rPr>
                        <a:t> </a:t>
                      </a:r>
                      <a:r>
                        <a:rPr lang="en-US" sz="1400" spc="-55" dirty="0">
                          <a:solidFill>
                            <a:srgbClr val="231F20"/>
                          </a:solidFill>
                          <a:latin typeface="Corbel" panose="020B0503020204020204" pitchFamily="34" charset="0"/>
                          <a:cs typeface="Montserrat"/>
                        </a:rPr>
                        <a:t>immunization</a:t>
                      </a:r>
                      <a:r>
                        <a:rPr lang="en-US" sz="1400" spc="-85" dirty="0">
                          <a:solidFill>
                            <a:srgbClr val="231F20"/>
                          </a:solidFill>
                          <a:latin typeface="Corbel" panose="020B0503020204020204" pitchFamily="34" charset="0"/>
                          <a:cs typeface="Montserrat"/>
                        </a:rPr>
                        <a:t> </a:t>
                      </a:r>
                      <a:r>
                        <a:rPr lang="en-US" sz="1400" spc="-55" dirty="0">
                          <a:solidFill>
                            <a:srgbClr val="231F20"/>
                          </a:solidFill>
                          <a:latin typeface="Corbel" panose="020B0503020204020204" pitchFamily="34" charset="0"/>
                          <a:cs typeface="Montserrat"/>
                        </a:rPr>
                        <a:t>infrastructure</a:t>
                      </a:r>
                      <a:r>
                        <a:rPr lang="en-US" sz="1400" spc="-85" dirty="0">
                          <a:solidFill>
                            <a:srgbClr val="231F20"/>
                          </a:solidFill>
                          <a:latin typeface="Corbel" panose="020B0503020204020204" pitchFamily="34" charset="0"/>
                          <a:cs typeface="Montserrat"/>
                        </a:rPr>
                        <a:t> </a:t>
                      </a:r>
                      <a:r>
                        <a:rPr lang="en-US" sz="1400" spc="-25" dirty="0">
                          <a:solidFill>
                            <a:srgbClr val="231F20"/>
                          </a:solidFill>
                          <a:latin typeface="Corbel" panose="020B0503020204020204" pitchFamily="34" charset="0"/>
                          <a:cs typeface="Montserrat"/>
                        </a:rPr>
                        <a:t>and </a:t>
                      </a:r>
                      <a:r>
                        <a:rPr lang="en-US" sz="1400" spc="-65" dirty="0">
                          <a:solidFill>
                            <a:srgbClr val="231F20"/>
                          </a:solidFill>
                          <a:latin typeface="Corbel" panose="020B0503020204020204" pitchFamily="34" charset="0"/>
                          <a:cs typeface="Montserrat"/>
                        </a:rPr>
                        <a:t>systems</a:t>
                      </a:r>
                      <a:r>
                        <a:rPr lang="en-US" sz="1400" spc="-90" dirty="0">
                          <a:solidFill>
                            <a:srgbClr val="231F20"/>
                          </a:solidFill>
                          <a:latin typeface="Corbel" panose="020B0503020204020204" pitchFamily="34" charset="0"/>
                          <a:cs typeface="Montserrat"/>
                        </a:rPr>
                        <a:t> </a:t>
                      </a:r>
                      <a:r>
                        <a:rPr lang="en-US" sz="1400" spc="-30" dirty="0">
                          <a:solidFill>
                            <a:srgbClr val="231F20"/>
                          </a:solidFill>
                          <a:latin typeface="Corbel" panose="020B0503020204020204" pitchFamily="34" charset="0"/>
                          <a:cs typeface="Montserrat"/>
                        </a:rPr>
                        <a:t>in</a:t>
                      </a:r>
                      <a:r>
                        <a:rPr lang="en-US" sz="1400" spc="-85" dirty="0">
                          <a:solidFill>
                            <a:srgbClr val="231F20"/>
                          </a:solidFill>
                          <a:latin typeface="Corbel" panose="020B0503020204020204" pitchFamily="34" charset="0"/>
                          <a:cs typeface="Montserrat"/>
                        </a:rPr>
                        <a:t> </a:t>
                      </a:r>
                      <a:r>
                        <a:rPr lang="en-US" sz="1400" spc="-10" dirty="0">
                          <a:solidFill>
                            <a:srgbClr val="231F20"/>
                          </a:solidFill>
                          <a:latin typeface="Corbel" panose="020B0503020204020204" pitchFamily="34" charset="0"/>
                          <a:cs typeface="Montserrat"/>
                        </a:rPr>
                        <a:t>place</a:t>
                      </a:r>
                      <a:endParaRPr lang="en-US" sz="1400" dirty="0">
                        <a:latin typeface="Corbel" panose="020B0503020204020204" pitchFamily="34" charset="0"/>
                        <a:cs typeface="Montserrat"/>
                      </a:endParaRPr>
                    </a:p>
                    <a:p>
                      <a:pPr marL="171450" marR="311150">
                        <a:lnSpc>
                          <a:spcPct val="107200"/>
                        </a:lnSpc>
                        <a:spcBef>
                          <a:spcPts val="1350"/>
                        </a:spcBef>
                      </a:pPr>
                      <a:r>
                        <a:rPr lang="en-US" sz="1400" spc="-60" dirty="0">
                          <a:solidFill>
                            <a:srgbClr val="231F20"/>
                          </a:solidFill>
                          <a:latin typeface="Corbel" panose="020B0503020204020204" pitchFamily="34" charset="0"/>
                          <a:cs typeface="Montserrat"/>
                        </a:rPr>
                        <a:t>Skilled</a:t>
                      </a:r>
                      <a:r>
                        <a:rPr lang="en-US" sz="1400" spc="-70" dirty="0">
                          <a:solidFill>
                            <a:srgbClr val="231F20"/>
                          </a:solidFill>
                          <a:latin typeface="Corbel" panose="020B0503020204020204" pitchFamily="34" charset="0"/>
                          <a:cs typeface="Montserrat"/>
                        </a:rPr>
                        <a:t> workforce</a:t>
                      </a:r>
                      <a:r>
                        <a:rPr lang="en-US" sz="1400" spc="-6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familiar</a:t>
                      </a:r>
                      <a:r>
                        <a:rPr lang="en-US" sz="1400" spc="-70" dirty="0">
                          <a:solidFill>
                            <a:srgbClr val="231F20"/>
                          </a:solidFill>
                          <a:latin typeface="Corbel" panose="020B0503020204020204" pitchFamily="34" charset="0"/>
                          <a:cs typeface="Montserrat"/>
                        </a:rPr>
                        <a:t> </a:t>
                      </a:r>
                      <a:r>
                        <a:rPr lang="en-US" sz="1400" spc="-45" dirty="0">
                          <a:solidFill>
                            <a:srgbClr val="231F20"/>
                          </a:solidFill>
                          <a:latin typeface="Corbel" panose="020B0503020204020204" pitchFamily="34" charset="0"/>
                          <a:cs typeface="Montserrat"/>
                        </a:rPr>
                        <a:t>with</a:t>
                      </a:r>
                      <a:r>
                        <a:rPr lang="en-US" sz="1400" spc="-6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nuances</a:t>
                      </a:r>
                      <a:r>
                        <a:rPr lang="en-US" sz="1400" spc="-65" dirty="0">
                          <a:solidFill>
                            <a:srgbClr val="231F20"/>
                          </a:solidFill>
                          <a:latin typeface="Corbel" panose="020B0503020204020204" pitchFamily="34" charset="0"/>
                          <a:cs typeface="Montserrat"/>
                        </a:rPr>
                        <a:t> </a:t>
                      </a:r>
                      <a:r>
                        <a:rPr lang="en-US" sz="1400" spc="-25" dirty="0">
                          <a:solidFill>
                            <a:srgbClr val="231F20"/>
                          </a:solidFill>
                          <a:latin typeface="Corbel" panose="020B0503020204020204" pitchFamily="34" charset="0"/>
                          <a:cs typeface="Montserrat"/>
                        </a:rPr>
                        <a:t>of </a:t>
                      </a:r>
                      <a:r>
                        <a:rPr lang="en-US" sz="1400" spc="-10" dirty="0">
                          <a:solidFill>
                            <a:srgbClr val="231F20"/>
                          </a:solidFill>
                          <a:latin typeface="Corbel" panose="020B0503020204020204" pitchFamily="34" charset="0"/>
                          <a:cs typeface="Montserrat"/>
                        </a:rPr>
                        <a:t>immunization</a:t>
                      </a:r>
                      <a:endParaRPr lang="en-US" sz="1400" dirty="0">
                        <a:latin typeface="Corbel" panose="020B0503020204020204" pitchFamily="34" charset="0"/>
                        <a:cs typeface="Montserrat"/>
                      </a:endParaRPr>
                    </a:p>
                    <a:p>
                      <a:pPr marL="170815" marR="567055">
                        <a:lnSpc>
                          <a:spcPct val="107200"/>
                        </a:lnSpc>
                        <a:spcBef>
                          <a:spcPts val="1335"/>
                        </a:spcBef>
                      </a:pPr>
                      <a:endParaRPr sz="1400" dirty="0">
                        <a:latin typeface="Corbel" panose="020B0503020204020204" pitchFamily="34" charset="0"/>
                        <a:cs typeface="Montserrat"/>
                      </a:endParaRPr>
                    </a:p>
                  </a:txBody>
                  <a:tcPr marL="0" marR="0" marT="141288"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80035" algn="l" defTabSz="914400" rtl="0" eaLnBrk="1" latinLnBrk="0" hangingPunct="1">
                        <a:lnSpc>
                          <a:spcPct val="100000"/>
                        </a:lnSpc>
                        <a:spcBef>
                          <a:spcPts val="1200"/>
                        </a:spcBef>
                      </a:pPr>
                      <a:br>
                        <a:rPr lang="en-US" sz="1400" kern="1200" spc="-65" dirty="0">
                          <a:solidFill>
                            <a:srgbClr val="231F20"/>
                          </a:solidFill>
                          <a:latin typeface="Corbel" panose="020B0503020204020204" pitchFamily="34" charset="0"/>
                          <a:ea typeface="+mn-ea"/>
                          <a:cs typeface="Montserrat"/>
                        </a:rPr>
                      </a:br>
                      <a:r>
                        <a:rPr lang="en-US" sz="1400" kern="1200" spc="-65" dirty="0">
                          <a:solidFill>
                            <a:srgbClr val="231F20"/>
                          </a:solidFill>
                          <a:latin typeface="Corbel" panose="020B0503020204020204" pitchFamily="34" charset="0"/>
                          <a:ea typeface="+mn-ea"/>
                          <a:cs typeface="Montserrat"/>
                        </a:rPr>
                        <a:t>Both products will protect babies during the most critical first six months of life</a:t>
                      </a:r>
                    </a:p>
                    <a:p>
                      <a:pPr marL="170815" marR="573405">
                        <a:lnSpc>
                          <a:spcPts val="3150"/>
                        </a:lnSpc>
                        <a:spcBef>
                          <a:spcPts val="340"/>
                        </a:spcBef>
                      </a:pPr>
                      <a:r>
                        <a:rPr sz="1400" spc="-70" dirty="0">
                          <a:solidFill>
                            <a:srgbClr val="231F20"/>
                          </a:solidFill>
                          <a:latin typeface="Corbel" panose="020B0503020204020204" pitchFamily="34" charset="0"/>
                          <a:cs typeface="Montserrat"/>
                        </a:rPr>
                        <a:t>Provide</a:t>
                      </a:r>
                      <a:r>
                        <a:rPr sz="1400" spc="-65" dirty="0">
                          <a:solidFill>
                            <a:srgbClr val="231F20"/>
                          </a:solidFill>
                          <a:latin typeface="Corbel" panose="020B0503020204020204" pitchFamily="34" charset="0"/>
                          <a:cs typeface="Montserrat"/>
                        </a:rPr>
                        <a:t> </a:t>
                      </a:r>
                      <a:r>
                        <a:rPr sz="1400" spc="-55" dirty="0">
                          <a:solidFill>
                            <a:srgbClr val="231F20"/>
                          </a:solidFill>
                          <a:latin typeface="Corbel" panose="020B0503020204020204" pitchFamily="34" charset="0"/>
                          <a:cs typeface="Montserrat"/>
                        </a:rPr>
                        <a:t>passive</a:t>
                      </a:r>
                      <a:r>
                        <a:rPr sz="1400" spc="-60" dirty="0">
                          <a:solidFill>
                            <a:srgbClr val="231F20"/>
                          </a:solidFill>
                          <a:latin typeface="Corbel" panose="020B0503020204020204" pitchFamily="34" charset="0"/>
                          <a:cs typeface="Montserrat"/>
                        </a:rPr>
                        <a:t> </a:t>
                      </a:r>
                      <a:r>
                        <a:rPr sz="1400" spc="-65" dirty="0">
                          <a:solidFill>
                            <a:srgbClr val="231F20"/>
                          </a:solidFill>
                          <a:latin typeface="Corbel" panose="020B0503020204020204" pitchFamily="34" charset="0"/>
                          <a:cs typeface="Montserrat"/>
                        </a:rPr>
                        <a:t>protection </a:t>
                      </a:r>
                      <a:r>
                        <a:rPr sz="1400" spc="-60" dirty="0">
                          <a:solidFill>
                            <a:srgbClr val="231F20"/>
                          </a:solidFill>
                          <a:latin typeface="Corbel" panose="020B0503020204020204" pitchFamily="34" charset="0"/>
                          <a:cs typeface="Montserrat"/>
                        </a:rPr>
                        <a:t>against </a:t>
                      </a:r>
                      <a:r>
                        <a:rPr sz="1400" spc="-25" dirty="0">
                          <a:solidFill>
                            <a:srgbClr val="231F20"/>
                          </a:solidFill>
                          <a:latin typeface="Corbel" panose="020B0503020204020204" pitchFamily="34" charset="0"/>
                          <a:cs typeface="Montserrat"/>
                        </a:rPr>
                        <a:t>RSV </a:t>
                      </a:r>
                      <a:endParaRPr lang="en-US" sz="1400" spc="-60" dirty="0">
                        <a:solidFill>
                          <a:srgbClr val="231F20"/>
                        </a:solidFill>
                        <a:latin typeface="Corbel" panose="020B0503020204020204" pitchFamily="34" charset="0"/>
                        <a:cs typeface="Montserrat"/>
                      </a:endParaRPr>
                    </a:p>
                    <a:p>
                      <a:pPr marL="170815" marR="573405">
                        <a:lnSpc>
                          <a:spcPct val="100000"/>
                        </a:lnSpc>
                        <a:spcBef>
                          <a:spcPts val="340"/>
                        </a:spcBef>
                      </a:pPr>
                      <a:r>
                        <a:rPr lang="en-US" sz="1400" spc="-55" dirty="0">
                          <a:solidFill>
                            <a:srgbClr val="231F20"/>
                          </a:solidFill>
                          <a:latin typeface="Corbel" panose="020B0503020204020204" pitchFamily="34" charset="0"/>
                          <a:cs typeface="Montserrat"/>
                        </a:rPr>
                        <a:t>Only one dose needed, which simplifies </a:t>
                      </a:r>
                      <a:r>
                        <a:rPr sz="1400" spc="-45" dirty="0">
                          <a:solidFill>
                            <a:srgbClr val="231F20"/>
                          </a:solidFill>
                          <a:latin typeface="Corbel" panose="020B0503020204020204" pitchFamily="34" charset="0"/>
                          <a:cs typeface="Montserrat"/>
                        </a:rPr>
                        <a:t>delivery</a:t>
                      </a:r>
                      <a:endParaRPr sz="1400" dirty="0">
                        <a:latin typeface="Corbel" panose="020B0503020204020204" pitchFamily="34" charset="0"/>
                        <a:cs typeface="Montserrat"/>
                      </a:endParaRPr>
                    </a:p>
                    <a:p>
                      <a:pPr marL="170815" marR="280035">
                        <a:lnSpc>
                          <a:spcPct val="107200"/>
                        </a:lnSpc>
                        <a:spcBef>
                          <a:spcPts val="994"/>
                        </a:spcBef>
                      </a:pPr>
                      <a:r>
                        <a:rPr sz="1400" spc="-65" dirty="0">
                          <a:solidFill>
                            <a:srgbClr val="231F20"/>
                          </a:solidFill>
                          <a:latin typeface="Corbel" panose="020B0503020204020204" pitchFamily="34" charset="0"/>
                          <a:cs typeface="Montserrat"/>
                        </a:rPr>
                        <a:t>Potential</a:t>
                      </a:r>
                      <a:r>
                        <a:rPr sz="1400" spc="-75" dirty="0">
                          <a:solidFill>
                            <a:srgbClr val="231F20"/>
                          </a:solidFill>
                          <a:latin typeface="Corbel" panose="020B0503020204020204" pitchFamily="34" charset="0"/>
                          <a:cs typeface="Montserrat"/>
                        </a:rPr>
                        <a:t> </a:t>
                      </a:r>
                      <a:r>
                        <a:rPr sz="1400" spc="-50" dirty="0">
                          <a:solidFill>
                            <a:srgbClr val="231F20"/>
                          </a:solidFill>
                          <a:latin typeface="Corbel" panose="020B0503020204020204" pitchFamily="34" charset="0"/>
                          <a:cs typeface="Montserrat"/>
                        </a:rPr>
                        <a:t>to</a:t>
                      </a:r>
                      <a:r>
                        <a:rPr sz="1400" spc="-75" dirty="0">
                          <a:solidFill>
                            <a:srgbClr val="231F20"/>
                          </a:solidFill>
                          <a:latin typeface="Corbel" panose="020B0503020204020204" pitchFamily="34" charset="0"/>
                          <a:cs typeface="Montserrat"/>
                        </a:rPr>
                        <a:t> </a:t>
                      </a:r>
                      <a:r>
                        <a:rPr sz="1400" spc="-30" dirty="0">
                          <a:solidFill>
                            <a:srgbClr val="231F20"/>
                          </a:solidFill>
                          <a:latin typeface="Corbel" panose="020B0503020204020204" pitchFamily="34" charset="0"/>
                          <a:cs typeface="Montserrat"/>
                        </a:rPr>
                        <a:t>be</a:t>
                      </a:r>
                      <a:r>
                        <a:rPr sz="1400" spc="-75" dirty="0">
                          <a:solidFill>
                            <a:srgbClr val="231F20"/>
                          </a:solidFill>
                          <a:latin typeface="Corbel" panose="020B0503020204020204" pitchFamily="34" charset="0"/>
                          <a:cs typeface="Montserrat"/>
                        </a:rPr>
                        <a:t> </a:t>
                      </a:r>
                      <a:r>
                        <a:rPr sz="1400" spc="-70" dirty="0">
                          <a:solidFill>
                            <a:srgbClr val="231F20"/>
                          </a:solidFill>
                          <a:latin typeface="Corbel" panose="020B0503020204020204" pitchFamily="34" charset="0"/>
                          <a:cs typeface="Montserrat"/>
                        </a:rPr>
                        <a:t>cost-</a:t>
                      </a:r>
                      <a:r>
                        <a:rPr sz="1400" spc="-65" dirty="0">
                          <a:solidFill>
                            <a:srgbClr val="231F20"/>
                          </a:solidFill>
                          <a:latin typeface="Corbel" panose="020B0503020204020204" pitchFamily="34" charset="0"/>
                          <a:cs typeface="Montserrat"/>
                        </a:rPr>
                        <a:t>effective</a:t>
                      </a:r>
                      <a:r>
                        <a:rPr sz="1400" spc="-75" dirty="0">
                          <a:solidFill>
                            <a:srgbClr val="231F20"/>
                          </a:solidFill>
                          <a:latin typeface="Corbel" panose="020B0503020204020204" pitchFamily="34" charset="0"/>
                          <a:cs typeface="Montserrat"/>
                        </a:rPr>
                        <a:t> </a:t>
                      </a:r>
                      <a:r>
                        <a:rPr sz="1400" spc="-30" dirty="0">
                          <a:solidFill>
                            <a:srgbClr val="231F20"/>
                          </a:solidFill>
                          <a:latin typeface="Corbel" panose="020B0503020204020204" pitchFamily="34" charset="0"/>
                          <a:cs typeface="Montserrat"/>
                        </a:rPr>
                        <a:t>in</a:t>
                      </a:r>
                      <a:r>
                        <a:rPr sz="1400" spc="-75" dirty="0">
                          <a:solidFill>
                            <a:srgbClr val="231F20"/>
                          </a:solidFill>
                          <a:latin typeface="Corbel" panose="020B0503020204020204" pitchFamily="34" charset="0"/>
                          <a:cs typeface="Montserrat"/>
                        </a:rPr>
                        <a:t> </a:t>
                      </a:r>
                      <a:r>
                        <a:rPr lang="en-US" sz="1400" spc="-60" dirty="0">
                          <a:solidFill>
                            <a:srgbClr val="231F20"/>
                          </a:solidFill>
                          <a:latin typeface="Corbel" panose="020B0503020204020204" pitchFamily="34" charset="0"/>
                          <a:cs typeface="Montserrat"/>
                        </a:rPr>
                        <a:t>low- and middle-income economies</a:t>
                      </a:r>
                      <a:r>
                        <a:rPr sz="1400" spc="-70" dirty="0">
                          <a:solidFill>
                            <a:srgbClr val="231F20"/>
                          </a:solidFill>
                          <a:latin typeface="Corbel" panose="020B0503020204020204" pitchFamily="34" charset="0"/>
                          <a:cs typeface="Montserrat"/>
                        </a:rPr>
                        <a:t> </a:t>
                      </a:r>
                      <a:r>
                        <a:rPr sz="1400" spc="-60" dirty="0">
                          <a:solidFill>
                            <a:srgbClr val="231F20"/>
                          </a:solidFill>
                          <a:latin typeface="Corbel" panose="020B0503020204020204" pitchFamily="34" charset="0"/>
                          <a:cs typeface="Montserrat"/>
                        </a:rPr>
                        <a:t>(context </a:t>
                      </a:r>
                      <a:r>
                        <a:rPr sz="1400" spc="-10" dirty="0">
                          <a:solidFill>
                            <a:srgbClr val="231F20"/>
                          </a:solidFill>
                          <a:latin typeface="Corbel" panose="020B0503020204020204" pitchFamily="34" charset="0"/>
                          <a:cs typeface="Montserrat"/>
                        </a:rPr>
                        <a:t>dependent)</a:t>
                      </a:r>
                      <a:endParaRPr sz="1400" dirty="0">
                        <a:latin typeface="Corbel" panose="020B0503020204020204" pitchFamily="34" charset="0"/>
                        <a:cs typeface="Montserrat"/>
                      </a:endParaRPr>
                    </a:p>
                  </a:txBody>
                  <a:tcPr marL="0" marR="0" marT="35983"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 name="object 4"/>
          <p:cNvSpPr/>
          <p:nvPr/>
        </p:nvSpPr>
        <p:spPr>
          <a:xfrm>
            <a:off x="1622033" y="1938827"/>
            <a:ext cx="2164292" cy="304800"/>
          </a:xfrm>
          <a:custGeom>
            <a:avLst/>
            <a:gdLst/>
            <a:ahLst/>
            <a:cxnLst/>
            <a:rect l="l" t="t" r="r" b="b"/>
            <a:pathLst>
              <a:path w="2597150" h="365760">
                <a:moveTo>
                  <a:pt x="2596895" y="0"/>
                </a:moveTo>
                <a:lnTo>
                  <a:pt x="0" y="0"/>
                </a:lnTo>
                <a:lnTo>
                  <a:pt x="0" y="365760"/>
                </a:lnTo>
                <a:lnTo>
                  <a:pt x="2596895" y="365760"/>
                </a:lnTo>
                <a:lnTo>
                  <a:pt x="2596895" y="0"/>
                </a:lnTo>
                <a:close/>
              </a:path>
            </a:pathLst>
          </a:custGeom>
          <a:solidFill>
            <a:srgbClr val="D71E6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rPr>
              <a:t>MATERNAL VACCINE</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5" name="object 5"/>
          <p:cNvSpPr/>
          <p:nvPr/>
        </p:nvSpPr>
        <p:spPr>
          <a:xfrm>
            <a:off x="8682111" y="1938827"/>
            <a:ext cx="2717800" cy="304800"/>
          </a:xfrm>
          <a:custGeom>
            <a:avLst/>
            <a:gdLst/>
            <a:ahLst/>
            <a:cxnLst/>
            <a:rect l="l" t="t" r="r" b="b"/>
            <a:pathLst>
              <a:path w="3261359" h="365760">
                <a:moveTo>
                  <a:pt x="3260890" y="0"/>
                </a:moveTo>
                <a:lnTo>
                  <a:pt x="0" y="0"/>
                </a:lnTo>
                <a:lnTo>
                  <a:pt x="0" y="365760"/>
                </a:lnTo>
                <a:lnTo>
                  <a:pt x="3260890" y="365760"/>
                </a:lnTo>
                <a:lnTo>
                  <a:pt x="3260890" y="0"/>
                </a:lnTo>
                <a:close/>
              </a:path>
            </a:pathLst>
          </a:custGeom>
          <a:solidFill>
            <a:srgbClr val="67267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rPr>
              <a:t>COMMON ACROSS PRODUCTS</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2" name="object 2"/>
          <p:cNvSpPr txBox="1">
            <a:spLocks noGrp="1"/>
          </p:cNvSpPr>
          <p:nvPr>
            <p:ph type="title"/>
          </p:nvPr>
        </p:nvSpPr>
        <p:spPr>
          <a:xfrm>
            <a:off x="1224280" y="227339"/>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dirty="0"/>
              <a:t>Programmatic</a:t>
            </a:r>
            <a:r>
              <a:rPr spc="-75" dirty="0"/>
              <a:t> </a:t>
            </a:r>
            <a:r>
              <a:rPr dirty="0"/>
              <a:t>considerations:</a:t>
            </a:r>
            <a:r>
              <a:rPr spc="-75" dirty="0"/>
              <a:t> </a:t>
            </a:r>
            <a:r>
              <a:rPr dirty="0"/>
              <a:t>likely</a:t>
            </a:r>
            <a:endParaRPr spc="-8" dirty="0">
              <a:cs typeface="Montserrat-ExtraBold"/>
            </a:endParaRPr>
          </a:p>
        </p:txBody>
      </p:sp>
      <p:pic>
        <p:nvPicPr>
          <p:cNvPr id="43" name="object 21">
            <a:extLst>
              <a:ext uri="{FF2B5EF4-FFF2-40B4-BE49-F238E27FC236}">
                <a16:creationId xmlns:a16="http://schemas.microsoft.com/office/drawing/2014/main" id="{86F5439A-E86E-536A-9E75-5C3BEADA9269}"/>
              </a:ext>
            </a:extLst>
          </p:cNvPr>
          <p:cNvPicPr/>
          <p:nvPr/>
        </p:nvPicPr>
        <p:blipFill>
          <a:blip r:embed="rId3"/>
          <a:srcRect/>
          <a:stretch/>
        </p:blipFill>
        <p:spPr>
          <a:xfrm>
            <a:off x="2523341" y="738135"/>
            <a:ext cx="395957" cy="868906"/>
          </a:xfrm>
          <a:prstGeom prst="rect">
            <a:avLst/>
          </a:prstGeom>
        </p:spPr>
      </p:pic>
      <p:pic>
        <p:nvPicPr>
          <p:cNvPr id="45" name="object 21">
            <a:extLst>
              <a:ext uri="{FF2B5EF4-FFF2-40B4-BE49-F238E27FC236}">
                <a16:creationId xmlns:a16="http://schemas.microsoft.com/office/drawing/2014/main" id="{16CA1B38-58CE-7684-06E8-B014A4F14839}"/>
              </a:ext>
            </a:extLst>
          </p:cNvPr>
          <p:cNvPicPr>
            <a:picLocks noChangeAspect="1"/>
          </p:cNvPicPr>
          <p:nvPr/>
        </p:nvPicPr>
        <p:blipFill>
          <a:blip r:embed="rId4"/>
          <a:srcRect/>
          <a:stretch/>
        </p:blipFill>
        <p:spPr>
          <a:xfrm>
            <a:off x="9634160" y="738361"/>
            <a:ext cx="813702" cy="868680"/>
          </a:xfrm>
          <a:prstGeom prst="rect">
            <a:avLst/>
          </a:prstGeom>
        </p:spPr>
      </p:pic>
      <p:pic>
        <p:nvPicPr>
          <p:cNvPr id="46" name="object 21">
            <a:extLst>
              <a:ext uri="{FF2B5EF4-FFF2-40B4-BE49-F238E27FC236}">
                <a16:creationId xmlns:a16="http://schemas.microsoft.com/office/drawing/2014/main" id="{E48425C7-91B5-9FF7-BC00-DC6EE9AC952D}"/>
              </a:ext>
            </a:extLst>
          </p:cNvPr>
          <p:cNvPicPr/>
          <p:nvPr/>
        </p:nvPicPr>
        <p:blipFill>
          <a:blip r:embed="rId5"/>
          <a:srcRect/>
          <a:stretch/>
        </p:blipFill>
        <p:spPr>
          <a:xfrm>
            <a:off x="6284101" y="862980"/>
            <a:ext cx="395957" cy="771074"/>
          </a:xfrm>
          <a:prstGeom prst="rect">
            <a:avLst/>
          </a:prstGeom>
        </p:spPr>
      </p:pic>
      <p:sp>
        <p:nvSpPr>
          <p:cNvPr id="47" name="object 3">
            <a:extLst>
              <a:ext uri="{FF2B5EF4-FFF2-40B4-BE49-F238E27FC236}">
                <a16:creationId xmlns:a16="http://schemas.microsoft.com/office/drawing/2014/main" id="{A60CE947-289B-07EC-C646-DE397CC9A180}"/>
              </a:ext>
            </a:extLst>
          </p:cNvPr>
          <p:cNvSpPr/>
          <p:nvPr/>
        </p:nvSpPr>
        <p:spPr>
          <a:xfrm>
            <a:off x="6031751" y="177881"/>
            <a:ext cx="1876571" cy="478934"/>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n-US" sz="2400" b="1" spc="45" dirty="0">
                <a:solidFill>
                  <a:srgbClr val="FFFFFF"/>
                </a:solidFill>
                <a:latin typeface="Corbel" panose="020B0503020204020204" pitchFamily="34" charset="0"/>
                <a:cs typeface="Montserrat"/>
              </a:rPr>
              <a:t>advantages</a:t>
            </a:r>
            <a:endParaRPr lang="en-US" sz="2400" dirty="0">
              <a:latin typeface="Corbel" panose="020B0503020204020204" pitchFamily="34" charset="0"/>
              <a:cs typeface="Montserrat"/>
            </a:endParaRPr>
          </a:p>
        </p:txBody>
      </p:sp>
      <p:sp>
        <p:nvSpPr>
          <p:cNvPr id="8" name="object 3"/>
          <p:cNvSpPr/>
          <p:nvPr/>
        </p:nvSpPr>
        <p:spPr>
          <a:xfrm>
            <a:off x="5316792" y="1938827"/>
            <a:ext cx="2381250"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LONG-ACTING</a:t>
            </a:r>
            <a:r>
              <a:rPr lang="en-US" sz="1200" b="1" spc="229" dirty="0">
                <a:solidFill>
                  <a:srgbClr val="FFFFFF"/>
                </a:solidFill>
                <a:latin typeface="Corbel" panose="020B0503020204020204" pitchFamily="34" charset="0"/>
                <a:cs typeface="Montserrat"/>
              </a:rPr>
              <a:t> </a:t>
            </a:r>
            <a:r>
              <a:rPr lang="en-US" sz="1200" b="1" spc="25" dirty="0">
                <a:solidFill>
                  <a:srgbClr val="FFFFFF"/>
                </a:solidFill>
                <a:latin typeface="Corbel" panose="020B0503020204020204" pitchFamily="34" charset="0"/>
                <a:cs typeface="Montserrat"/>
              </a:rPr>
              <a:t>MAB</a:t>
            </a:r>
            <a:endParaRPr lang="en-US" sz="1200" dirty="0">
              <a:latin typeface="Corbel" panose="020B0503020204020204" pitchFamily="34" charset="0"/>
              <a:cs typeface="Montserrat"/>
            </a:endParaRPr>
          </a:p>
        </p:txBody>
      </p:sp>
      <p:sp>
        <p:nvSpPr>
          <p:cNvPr id="7" name="Footer Placeholder 57">
            <a:extLst>
              <a:ext uri="{FF2B5EF4-FFF2-40B4-BE49-F238E27FC236}">
                <a16:creationId xmlns:a16="http://schemas.microsoft.com/office/drawing/2014/main" id="{0C20137F-E55F-0FD3-72C2-AA8A9F8D2C4D}"/>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dirty="0"/>
              <a:t>Programmatic</a:t>
            </a:r>
            <a:r>
              <a:rPr spc="-79" dirty="0"/>
              <a:t> </a:t>
            </a:r>
            <a:r>
              <a:rPr dirty="0"/>
              <a:t>considerations:</a:t>
            </a:r>
            <a:r>
              <a:rPr spc="-71" dirty="0"/>
              <a:t> </a:t>
            </a:r>
            <a:r>
              <a:rPr dirty="0"/>
              <a:t>potential</a:t>
            </a:r>
            <a:endParaRPr spc="-8" dirty="0">
              <a:latin typeface="Montserrat-ExtraBold"/>
              <a:cs typeface="Montserrat-ExtraBold"/>
            </a:endParaRPr>
          </a:p>
        </p:txBody>
      </p:sp>
      <p:graphicFrame>
        <p:nvGraphicFramePr>
          <p:cNvPr id="41" name="object 6">
            <a:extLst>
              <a:ext uri="{FF2B5EF4-FFF2-40B4-BE49-F238E27FC236}">
                <a16:creationId xmlns:a16="http://schemas.microsoft.com/office/drawing/2014/main" id="{3FF72204-7DAB-B91D-0264-9279F41A4905}"/>
              </a:ext>
            </a:extLst>
          </p:cNvPr>
          <p:cNvGraphicFramePr>
            <a:graphicFrameLocks noGrp="1"/>
          </p:cNvGraphicFramePr>
          <p:nvPr>
            <p:extLst>
              <p:ext uri="{D42A27DB-BD31-4B8C-83A1-F6EECF244321}">
                <p14:modId xmlns:p14="http://schemas.microsoft.com/office/powerpoint/2010/main" val="4281802635"/>
              </p:ext>
            </p:extLst>
          </p:nvPr>
        </p:nvGraphicFramePr>
        <p:xfrm>
          <a:off x="1200468" y="1153583"/>
          <a:ext cx="10605557" cy="5234370"/>
        </p:xfrm>
        <a:graphic>
          <a:graphicData uri="http://schemas.openxmlformats.org/drawingml/2006/table">
            <a:tbl>
              <a:tblPr firstRow="1" bandRow="1">
                <a:tableStyleId>{2D5ABB26-0587-4C30-8999-92F81FD0307C}</a:tableStyleId>
              </a:tblPr>
              <a:tblGrid>
                <a:gridCol w="3371532">
                  <a:extLst>
                    <a:ext uri="{9D8B030D-6E8A-4147-A177-3AD203B41FA5}">
                      <a16:colId xmlns:a16="http://schemas.microsoft.com/office/drawing/2014/main" val="20000"/>
                    </a:ext>
                  </a:extLst>
                </a:gridCol>
                <a:gridCol w="3698663">
                  <a:extLst>
                    <a:ext uri="{9D8B030D-6E8A-4147-A177-3AD203B41FA5}">
                      <a16:colId xmlns:a16="http://schemas.microsoft.com/office/drawing/2014/main" val="20001"/>
                    </a:ext>
                  </a:extLst>
                </a:gridCol>
                <a:gridCol w="3535362">
                  <a:extLst>
                    <a:ext uri="{9D8B030D-6E8A-4147-A177-3AD203B41FA5}">
                      <a16:colId xmlns:a16="http://schemas.microsoft.com/office/drawing/2014/main" val="20002"/>
                    </a:ext>
                  </a:extLst>
                </a:gridCol>
              </a:tblGrid>
              <a:tr h="1157817">
                <a:tc>
                  <a:txBody>
                    <a:bodyPr/>
                    <a:lstStyle/>
                    <a:p>
                      <a:pPr>
                        <a:lnSpc>
                          <a:spcPct val="100000"/>
                        </a:lnSpc>
                      </a:pPr>
                      <a:endParaRPr sz="12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710671">
                <a:tc>
                  <a:txBody>
                    <a:bodyPr/>
                    <a:lstStyle/>
                    <a:p>
                      <a:pPr>
                        <a:lnSpc>
                          <a:spcPct val="100000"/>
                        </a:lnSpc>
                        <a:spcBef>
                          <a:spcPts val="25"/>
                        </a:spcBef>
                      </a:pPr>
                      <a:endParaRPr sz="2000" dirty="0">
                        <a:latin typeface="Times New Roman"/>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Times New Roman"/>
                        <a:cs typeface="Times New Roman"/>
                      </a:endParaRPr>
                    </a:p>
                    <a:p>
                      <a:pPr marL="3810" algn="ctr">
                        <a:lnSpc>
                          <a:spcPct val="100000"/>
                        </a:lnSpc>
                      </a:pPr>
                      <a:r>
                        <a:rPr sz="1000" b="1" dirty="0">
                          <a:solidFill>
                            <a:srgbClr val="FFFFFF"/>
                          </a:solidFill>
                          <a:latin typeface="Montserrat"/>
                          <a:cs typeface="Montserrat"/>
                        </a:rPr>
                        <a:t>MATERNAL</a:t>
                      </a:r>
                      <a:r>
                        <a:rPr sz="1000" b="1" spc="380" dirty="0">
                          <a:solidFill>
                            <a:srgbClr val="FFFFFF"/>
                          </a:solidFill>
                          <a:latin typeface="Montserrat"/>
                          <a:cs typeface="Montserrat"/>
                        </a:rPr>
                        <a:t> </a:t>
                      </a:r>
                      <a:r>
                        <a:rPr sz="1000" b="1" spc="-10" dirty="0">
                          <a:solidFill>
                            <a:srgbClr val="FFFFFF"/>
                          </a:solidFill>
                          <a:latin typeface="Montserrat"/>
                          <a:cs typeface="Montserrat"/>
                        </a:rPr>
                        <a:t>VACCINE</a:t>
                      </a:r>
                      <a:endParaRPr sz="1000" dirty="0">
                        <a:latin typeface="Montserrat"/>
                        <a:cs typeface="Montserrat"/>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a:latin typeface="Times New Roman"/>
                        <a:cs typeface="Times New Roman"/>
                      </a:endParaRPr>
                    </a:p>
                    <a:p>
                      <a:pPr algn="ctr">
                        <a:lnSpc>
                          <a:spcPct val="100000"/>
                        </a:lnSpc>
                      </a:pPr>
                      <a:r>
                        <a:rPr sz="1000" b="1" dirty="0">
                          <a:solidFill>
                            <a:srgbClr val="FFFFFF"/>
                          </a:solidFill>
                          <a:latin typeface="Montserrat"/>
                          <a:cs typeface="Montserrat"/>
                        </a:rPr>
                        <a:t>COMMON</a:t>
                      </a:r>
                      <a:r>
                        <a:rPr sz="1000" b="1" spc="320" dirty="0">
                          <a:solidFill>
                            <a:srgbClr val="FFFFFF"/>
                          </a:solidFill>
                          <a:latin typeface="Montserrat"/>
                          <a:cs typeface="Montserrat"/>
                        </a:rPr>
                        <a:t> </a:t>
                      </a:r>
                      <a:r>
                        <a:rPr sz="1000" b="1" dirty="0">
                          <a:solidFill>
                            <a:srgbClr val="FFFFFF"/>
                          </a:solidFill>
                          <a:latin typeface="Montserrat"/>
                          <a:cs typeface="Montserrat"/>
                        </a:rPr>
                        <a:t>ACROSS</a:t>
                      </a:r>
                      <a:r>
                        <a:rPr sz="1000" b="1" spc="320" dirty="0">
                          <a:solidFill>
                            <a:srgbClr val="FFFFFF"/>
                          </a:solidFill>
                          <a:latin typeface="Montserrat"/>
                          <a:cs typeface="Montserrat"/>
                        </a:rPr>
                        <a:t> </a:t>
                      </a:r>
                      <a:r>
                        <a:rPr sz="1000" b="1" spc="-10" dirty="0">
                          <a:solidFill>
                            <a:srgbClr val="FFFFFF"/>
                          </a:solidFill>
                          <a:latin typeface="Montserrat"/>
                          <a:cs typeface="Montserrat"/>
                        </a:rPr>
                        <a:t>PRODUCTS</a:t>
                      </a:r>
                      <a:endParaRPr sz="1000">
                        <a:latin typeface="Montserrat"/>
                        <a:cs typeface="Montserrat"/>
                      </a:endParaRPr>
                    </a:p>
                  </a:txBody>
                  <a:tcPr marL="0" marR="0" marT="2646" marB="0">
                    <a:lnL w="6350">
                      <a:solidFill>
                        <a:srgbClr val="0093D5"/>
                      </a:solidFill>
                      <a:prstDash val="solid"/>
                    </a:lnL>
                    <a:lnR w="6350">
                      <a:noFill/>
                      <a:prstDash val="solid"/>
                    </a:lnR>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953279">
                <a:tc>
                  <a:txBody>
                    <a:bodyPr/>
                    <a:lstStyle/>
                    <a:p>
                      <a:pPr marL="170815" marR="567055">
                        <a:lnSpc>
                          <a:spcPct val="107200"/>
                        </a:lnSpc>
                        <a:spcBef>
                          <a:spcPts val="1335"/>
                        </a:spcBef>
                      </a:pPr>
                      <a:r>
                        <a:rPr lang="en-US" sz="1400" spc="-60" dirty="0">
                          <a:solidFill>
                            <a:srgbClr val="231F20"/>
                          </a:solidFill>
                          <a:latin typeface="Corbel" panose="020B0503020204020204" pitchFamily="34" charset="0"/>
                          <a:cs typeface="Montserrat"/>
                        </a:rPr>
                        <a:t>ANC/EPI coordination and readiness needs may be uncharted in some countries (e.g., safety monitoring, logistics, training)</a:t>
                      </a:r>
                    </a:p>
                    <a:p>
                      <a:pPr marL="170815" marR="567055">
                        <a:lnSpc>
                          <a:spcPct val="107200"/>
                        </a:lnSpc>
                        <a:spcBef>
                          <a:spcPts val="1335"/>
                        </a:spcBef>
                      </a:pPr>
                      <a:r>
                        <a:rPr lang="en-US" sz="1400" spc="-60" dirty="0">
                          <a:solidFill>
                            <a:srgbClr val="231F20"/>
                          </a:solidFill>
                          <a:latin typeface="Corbel" panose="020B0503020204020204" pitchFamily="34" charset="0"/>
                          <a:cs typeface="Montserrat"/>
                        </a:rPr>
                        <a:t>Reaching pregnant women in a specific gestational age window and approaches to protect preterm infants that miss the window</a:t>
                      </a:r>
                    </a:p>
                    <a:p>
                      <a:pPr marL="170815" marR="567055">
                        <a:lnSpc>
                          <a:spcPct val="107200"/>
                        </a:lnSpc>
                        <a:spcBef>
                          <a:spcPts val="1335"/>
                        </a:spcBef>
                      </a:pPr>
                      <a:r>
                        <a:rPr lang="en-US" sz="1400" spc="-60" dirty="0">
                          <a:solidFill>
                            <a:srgbClr val="231F20"/>
                          </a:solidFill>
                          <a:latin typeface="Corbel" panose="020B0503020204020204" pitchFamily="34" charset="0"/>
                          <a:cs typeface="Montserrat"/>
                        </a:rPr>
                        <a:t>Expanding pregnancy registry surveillance/linking mother-infant records</a:t>
                      </a:r>
                      <a:endParaRPr lang="en-US" sz="1400" dirty="0">
                        <a:latin typeface="Corbel" panose="020B0503020204020204" pitchFamily="34" charset="0"/>
                        <a:cs typeface="Montserrat"/>
                      </a:endParaRPr>
                    </a:p>
                    <a:p>
                      <a:pPr marL="171450" marR="438784">
                        <a:lnSpc>
                          <a:spcPct val="107200"/>
                        </a:lnSpc>
                        <a:spcBef>
                          <a:spcPts val="1335"/>
                        </a:spcBef>
                      </a:pPr>
                      <a:endParaRPr sz="1400" dirty="0">
                        <a:latin typeface="Corbel" panose="020B0503020204020204" pitchFamily="34" charset="0"/>
                        <a:cs typeface="Montserrat"/>
                      </a:endParaRPr>
                    </a:p>
                  </a:txBody>
                  <a:tcPr marL="0" marR="0" marT="141288" marB="0">
                    <a:lnR w="6350">
                      <a:solidFill>
                        <a:srgbClr val="0093D5"/>
                      </a:solidFill>
                      <a:prstDash val="solid"/>
                    </a:lnR>
                    <a:lnT w="6350">
                      <a:solidFill>
                        <a:srgbClr val="0093D5"/>
                      </a:solidFill>
                      <a:prstDash val="solid"/>
                    </a:lnT>
                  </a:tcPr>
                </a:tc>
                <a:tc>
                  <a:txBody>
                    <a:bodyPr/>
                    <a:lstStyle/>
                    <a:p>
                      <a:pPr marL="171450" marR="438784">
                        <a:lnSpc>
                          <a:spcPct val="107200"/>
                        </a:lnSpc>
                        <a:spcBef>
                          <a:spcPts val="1335"/>
                        </a:spcBef>
                      </a:pPr>
                      <a:r>
                        <a:rPr lang="en-US" sz="1400" spc="-60" dirty="0">
                          <a:solidFill>
                            <a:srgbClr val="231F20"/>
                          </a:solidFill>
                          <a:latin typeface="Corbel" panose="020B0503020204020204" pitchFamily="34" charset="0"/>
                          <a:cs typeface="Montserrat"/>
                        </a:rPr>
                        <a:t>Identifying and reaching infants born outside formal healthcare settings</a:t>
                      </a:r>
                    </a:p>
                    <a:p>
                      <a:pPr marL="171450" marR="438784">
                        <a:lnSpc>
                          <a:spcPct val="107200"/>
                        </a:lnSpc>
                        <a:spcBef>
                          <a:spcPts val="1335"/>
                        </a:spcBef>
                      </a:pPr>
                      <a:r>
                        <a:rPr lang="en-US" sz="1400" spc="-60" dirty="0" err="1">
                          <a:solidFill>
                            <a:srgbClr val="231F20"/>
                          </a:solidFill>
                          <a:latin typeface="Corbel" panose="020B0503020204020204" pitchFamily="34" charset="0"/>
                          <a:cs typeface="Montserrat"/>
                        </a:rPr>
                        <a:t>mAbs</a:t>
                      </a:r>
                      <a:r>
                        <a:rPr lang="en-US" sz="1400" spc="-60" dirty="0">
                          <a:solidFill>
                            <a:srgbClr val="231F20"/>
                          </a:solidFill>
                          <a:latin typeface="Corbel" panose="020B0503020204020204" pitchFamily="34" charset="0"/>
                          <a:cs typeface="Montserrat"/>
                        </a:rPr>
                        <a:t> may be new policy and regulatory territory for some countries</a:t>
                      </a:r>
                    </a:p>
                    <a:p>
                      <a:pPr marL="171450" marR="438784">
                        <a:lnSpc>
                          <a:spcPct val="107200"/>
                        </a:lnSpc>
                        <a:spcBef>
                          <a:spcPts val="1335"/>
                        </a:spcBef>
                      </a:pPr>
                      <a:r>
                        <a:rPr lang="en-US" sz="1400" spc="-60" dirty="0">
                          <a:solidFill>
                            <a:srgbClr val="231F20"/>
                          </a:solidFill>
                          <a:latin typeface="Corbel" panose="020B0503020204020204" pitchFamily="34" charset="0"/>
                          <a:cs typeface="Montserrat"/>
                        </a:rPr>
                        <a:t>Cost and supply barriers to access</a:t>
                      </a:r>
                    </a:p>
                    <a:p>
                      <a:pPr marL="171450" marR="438784">
                        <a:lnSpc>
                          <a:spcPct val="107200"/>
                        </a:lnSpc>
                        <a:spcBef>
                          <a:spcPts val="1335"/>
                        </a:spcBef>
                      </a:pPr>
                      <a:r>
                        <a:rPr lang="en-US" sz="1400" spc="-60" dirty="0">
                          <a:solidFill>
                            <a:srgbClr val="231F20"/>
                          </a:solidFill>
                          <a:latin typeface="Corbel" panose="020B0503020204020204" pitchFamily="34" charset="0"/>
                          <a:cs typeface="Montserrat"/>
                        </a:rPr>
                        <a:t>Although designed to require only one dose, two doses may be needed based on weight</a:t>
                      </a:r>
                      <a:endParaRPr lang="en-US" sz="1400" dirty="0">
                        <a:latin typeface="Corbel" panose="020B0503020204020204" pitchFamily="34" charset="0"/>
                        <a:cs typeface="Montserrat"/>
                      </a:endParaRPr>
                    </a:p>
                    <a:p>
                      <a:pPr marL="170815" marR="567055">
                        <a:lnSpc>
                          <a:spcPct val="107200"/>
                        </a:lnSpc>
                        <a:spcBef>
                          <a:spcPts val="1335"/>
                        </a:spcBef>
                      </a:pPr>
                      <a:endParaRPr sz="1400" dirty="0">
                        <a:latin typeface="Corbel" panose="020B0503020204020204" pitchFamily="34" charset="0"/>
                        <a:cs typeface="Montserrat"/>
                      </a:endParaRPr>
                    </a:p>
                  </a:txBody>
                  <a:tcPr marL="0" marR="0" marT="141288"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08915" lvl="0" indent="0" algn="l" defTabSz="914400" rtl="0" eaLnBrk="1" fontAlgn="auto" latinLnBrk="0" hangingPunct="1">
                        <a:lnSpc>
                          <a:spcPct val="100000"/>
                        </a:lnSpc>
                        <a:spcBef>
                          <a:spcPts val="1350"/>
                        </a:spcBef>
                        <a:spcAft>
                          <a:spcPts val="0"/>
                        </a:spcAft>
                        <a:buClrTx/>
                        <a:buSzTx/>
                        <a:buFontTx/>
                        <a:buNone/>
                        <a:tabLst/>
                        <a:defRPr/>
                      </a:pPr>
                      <a:r>
                        <a:rPr lang="en-US" sz="1400" spc="-60" dirty="0">
                          <a:solidFill>
                            <a:srgbClr val="231F20"/>
                          </a:solidFill>
                          <a:latin typeface="Corbel" panose="020B0503020204020204" pitchFamily="34" charset="0"/>
                          <a:cs typeface="Montserrat"/>
                        </a:rPr>
                        <a:t>Seasonal dosing could be logistically challenging</a:t>
                      </a:r>
                    </a:p>
                    <a:p>
                      <a:pPr marL="170815" marR="208915">
                        <a:lnSpc>
                          <a:spcPct val="107200"/>
                        </a:lnSpc>
                        <a:spcBef>
                          <a:spcPts val="1350"/>
                        </a:spcBef>
                      </a:pPr>
                      <a:r>
                        <a:rPr lang="en-US" sz="1400" spc="-60" dirty="0">
                          <a:solidFill>
                            <a:srgbClr val="231F20"/>
                          </a:solidFill>
                          <a:latin typeface="Corbel" panose="020B0503020204020204" pitchFamily="34" charset="0"/>
                          <a:cs typeface="Montserrat"/>
                        </a:rPr>
                        <a:t>Awareness gaps or reluctance/hesitancy about new RSV products given to neonates or in pregnancy may affect demand/acceptability/uptake</a:t>
                      </a:r>
                    </a:p>
                    <a:p>
                      <a:pPr marL="170815" marR="208915">
                        <a:lnSpc>
                          <a:spcPct val="107200"/>
                        </a:lnSpc>
                        <a:spcBef>
                          <a:spcPts val="1350"/>
                        </a:spcBef>
                      </a:pPr>
                      <a:r>
                        <a:rPr lang="en-US" sz="1400" spc="-60" dirty="0">
                          <a:solidFill>
                            <a:srgbClr val="231F20"/>
                          </a:solidFill>
                          <a:latin typeface="Corbel" panose="020B0503020204020204" pitchFamily="34" charset="0"/>
                          <a:cs typeface="Montserrat"/>
                        </a:rPr>
                        <a:t>Additional services may strain certain health system components</a:t>
                      </a:r>
                    </a:p>
                    <a:p>
                      <a:pPr marL="170815" marR="208915">
                        <a:lnSpc>
                          <a:spcPct val="107200"/>
                        </a:lnSpc>
                        <a:spcBef>
                          <a:spcPts val="1350"/>
                        </a:spcBef>
                      </a:pPr>
                      <a:r>
                        <a:rPr lang="en-US" sz="1400" spc="-60" dirty="0">
                          <a:solidFill>
                            <a:srgbClr val="231F20"/>
                          </a:solidFill>
                          <a:latin typeface="Corbel" panose="020B0503020204020204" pitchFamily="34" charset="0"/>
                          <a:cs typeface="Montserrat"/>
                        </a:rPr>
                        <a:t>Competing priorities for immunization and maternal, child health programs</a:t>
                      </a:r>
                    </a:p>
                  </a:txBody>
                  <a:tcPr marL="0" marR="0" marT="35983"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2" name="object 4">
            <a:extLst>
              <a:ext uri="{FF2B5EF4-FFF2-40B4-BE49-F238E27FC236}">
                <a16:creationId xmlns:a16="http://schemas.microsoft.com/office/drawing/2014/main" id="{755B49F0-EEBB-2BBC-1D38-F3BE6A4C858D}"/>
              </a:ext>
            </a:extLst>
          </p:cNvPr>
          <p:cNvSpPr/>
          <p:nvPr/>
        </p:nvSpPr>
        <p:spPr>
          <a:xfrm>
            <a:off x="1743953" y="2515023"/>
            <a:ext cx="2164292" cy="304800"/>
          </a:xfrm>
          <a:custGeom>
            <a:avLst/>
            <a:gdLst/>
            <a:ahLst/>
            <a:cxnLst/>
            <a:rect l="l" t="t" r="r" b="b"/>
            <a:pathLst>
              <a:path w="2597150" h="365760">
                <a:moveTo>
                  <a:pt x="2596895" y="0"/>
                </a:moveTo>
                <a:lnTo>
                  <a:pt x="0" y="0"/>
                </a:lnTo>
                <a:lnTo>
                  <a:pt x="0" y="365760"/>
                </a:lnTo>
                <a:lnTo>
                  <a:pt x="2596895" y="365760"/>
                </a:lnTo>
                <a:lnTo>
                  <a:pt x="2596895" y="0"/>
                </a:lnTo>
                <a:close/>
              </a:path>
            </a:pathLst>
          </a:custGeom>
          <a:solidFill>
            <a:srgbClr val="D71E6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rPr>
              <a:t>MATERNAL VACCINE</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43" name="object 5">
            <a:extLst>
              <a:ext uri="{FF2B5EF4-FFF2-40B4-BE49-F238E27FC236}">
                <a16:creationId xmlns:a16="http://schemas.microsoft.com/office/drawing/2014/main" id="{D1F94F9C-4303-B2FC-F6FF-7B35B37F4E4D}"/>
              </a:ext>
            </a:extLst>
          </p:cNvPr>
          <p:cNvSpPr/>
          <p:nvPr/>
        </p:nvSpPr>
        <p:spPr>
          <a:xfrm>
            <a:off x="8682111" y="2515023"/>
            <a:ext cx="2717800" cy="304800"/>
          </a:xfrm>
          <a:custGeom>
            <a:avLst/>
            <a:gdLst/>
            <a:ahLst/>
            <a:cxnLst/>
            <a:rect l="l" t="t" r="r" b="b"/>
            <a:pathLst>
              <a:path w="3261359" h="365760">
                <a:moveTo>
                  <a:pt x="3260890" y="0"/>
                </a:moveTo>
                <a:lnTo>
                  <a:pt x="0" y="0"/>
                </a:lnTo>
                <a:lnTo>
                  <a:pt x="0" y="365760"/>
                </a:lnTo>
                <a:lnTo>
                  <a:pt x="3260890" y="365760"/>
                </a:lnTo>
                <a:lnTo>
                  <a:pt x="3260890" y="0"/>
                </a:lnTo>
                <a:close/>
              </a:path>
            </a:pathLst>
          </a:custGeom>
          <a:solidFill>
            <a:srgbClr val="67267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rPr>
              <a:t>COMMON ACROSS PRODUCTS</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pic>
        <p:nvPicPr>
          <p:cNvPr id="46" name="object 21">
            <a:extLst>
              <a:ext uri="{FF2B5EF4-FFF2-40B4-BE49-F238E27FC236}">
                <a16:creationId xmlns:a16="http://schemas.microsoft.com/office/drawing/2014/main" id="{08AD45A6-D6DF-4509-0790-11D6BCB8ACD4}"/>
              </a:ext>
            </a:extLst>
          </p:cNvPr>
          <p:cNvPicPr/>
          <p:nvPr/>
        </p:nvPicPr>
        <p:blipFill>
          <a:blip r:embed="rId3"/>
          <a:srcRect/>
          <a:stretch/>
        </p:blipFill>
        <p:spPr>
          <a:xfrm>
            <a:off x="2627454" y="1283223"/>
            <a:ext cx="395957" cy="868906"/>
          </a:xfrm>
          <a:prstGeom prst="rect">
            <a:avLst/>
          </a:prstGeom>
        </p:spPr>
      </p:pic>
      <p:pic>
        <p:nvPicPr>
          <p:cNvPr id="47" name="object 21">
            <a:extLst>
              <a:ext uri="{FF2B5EF4-FFF2-40B4-BE49-F238E27FC236}">
                <a16:creationId xmlns:a16="http://schemas.microsoft.com/office/drawing/2014/main" id="{60E876BF-D94B-325D-649B-AB8C9E30FB53}"/>
              </a:ext>
            </a:extLst>
          </p:cNvPr>
          <p:cNvPicPr>
            <a:picLocks noChangeAspect="1"/>
          </p:cNvPicPr>
          <p:nvPr/>
        </p:nvPicPr>
        <p:blipFill>
          <a:blip r:embed="rId4"/>
          <a:srcRect/>
          <a:stretch/>
        </p:blipFill>
        <p:spPr>
          <a:xfrm>
            <a:off x="9634160" y="1314557"/>
            <a:ext cx="813702" cy="868680"/>
          </a:xfrm>
          <a:prstGeom prst="rect">
            <a:avLst/>
          </a:prstGeom>
        </p:spPr>
      </p:pic>
      <p:pic>
        <p:nvPicPr>
          <p:cNvPr id="48" name="object 21">
            <a:extLst>
              <a:ext uri="{FF2B5EF4-FFF2-40B4-BE49-F238E27FC236}">
                <a16:creationId xmlns:a16="http://schemas.microsoft.com/office/drawing/2014/main" id="{CEAEF3B6-7E83-477A-F859-3581B38DB9E0}"/>
              </a:ext>
            </a:extLst>
          </p:cNvPr>
          <p:cNvPicPr/>
          <p:nvPr/>
        </p:nvPicPr>
        <p:blipFill>
          <a:blip r:embed="rId5"/>
          <a:srcRect/>
          <a:stretch/>
        </p:blipFill>
        <p:spPr>
          <a:xfrm>
            <a:off x="6163800" y="1454269"/>
            <a:ext cx="395957" cy="771074"/>
          </a:xfrm>
          <a:prstGeom prst="rect">
            <a:avLst/>
          </a:prstGeom>
        </p:spPr>
      </p:pic>
      <p:sp>
        <p:nvSpPr>
          <p:cNvPr id="49" name="object 3">
            <a:extLst>
              <a:ext uri="{FF2B5EF4-FFF2-40B4-BE49-F238E27FC236}">
                <a16:creationId xmlns:a16="http://schemas.microsoft.com/office/drawing/2014/main" id="{D320A004-4D45-08A2-3DA3-4AC40B15CC6B}"/>
              </a:ext>
            </a:extLst>
          </p:cNvPr>
          <p:cNvSpPr/>
          <p:nvPr/>
        </p:nvSpPr>
        <p:spPr>
          <a:xfrm>
            <a:off x="6559757" y="315667"/>
            <a:ext cx="1632773" cy="478934"/>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n-US" sz="2400" b="1" spc="45" dirty="0">
                <a:solidFill>
                  <a:srgbClr val="FFFFFF"/>
                </a:solidFill>
                <a:latin typeface="Corbel" panose="020B0503020204020204" pitchFamily="34" charset="0"/>
                <a:cs typeface="Montserrat"/>
              </a:rPr>
              <a:t>challenges</a:t>
            </a:r>
            <a:endParaRPr lang="en-US" sz="2400" dirty="0">
              <a:latin typeface="Corbel" panose="020B0503020204020204" pitchFamily="34" charset="0"/>
              <a:cs typeface="Montserrat"/>
            </a:endParaRPr>
          </a:p>
        </p:txBody>
      </p:sp>
      <p:sp>
        <p:nvSpPr>
          <p:cNvPr id="4" name="object 3">
            <a:extLst>
              <a:ext uri="{FF2B5EF4-FFF2-40B4-BE49-F238E27FC236}">
                <a16:creationId xmlns:a16="http://schemas.microsoft.com/office/drawing/2014/main" id="{9A3AC2C4-5A71-4EB1-A048-49A541CEB292}"/>
              </a:ext>
            </a:extLst>
          </p:cNvPr>
          <p:cNvSpPr/>
          <p:nvPr/>
        </p:nvSpPr>
        <p:spPr>
          <a:xfrm>
            <a:off x="5219256" y="2515023"/>
            <a:ext cx="2381250"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LONG-ACTING </a:t>
            </a:r>
            <a:r>
              <a:rPr lang="en-US" sz="1200" b="1" spc="25" dirty="0">
                <a:solidFill>
                  <a:srgbClr val="FFFFFF"/>
                </a:solidFill>
                <a:latin typeface="Corbel" panose="020B0503020204020204" pitchFamily="34" charset="0"/>
                <a:cs typeface="Montserrat"/>
              </a:rPr>
              <a:t>MAB</a:t>
            </a:r>
            <a:endParaRPr lang="en-US" sz="1200" dirty="0">
              <a:latin typeface="Corbel" panose="020B0503020204020204" pitchFamily="34" charset="0"/>
              <a:cs typeface="Montserrat"/>
            </a:endParaRPr>
          </a:p>
        </p:txBody>
      </p:sp>
      <p:sp>
        <p:nvSpPr>
          <p:cNvPr id="3" name="Footer Placeholder 57">
            <a:extLst>
              <a:ext uri="{FF2B5EF4-FFF2-40B4-BE49-F238E27FC236}">
                <a16:creationId xmlns:a16="http://schemas.microsoft.com/office/drawing/2014/main" id="{DFFF899D-6C1B-3C74-AD2C-CD6130C481EB}"/>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iagram, venn diagram&#10;&#10;Description automatically generated">
            <a:extLst>
              <a:ext uri="{FF2B5EF4-FFF2-40B4-BE49-F238E27FC236}">
                <a16:creationId xmlns:a16="http://schemas.microsoft.com/office/drawing/2014/main" id="{4C725F1B-8C0E-9874-7593-A64D9F222B6B}"/>
              </a:ext>
            </a:extLst>
          </p:cNvPr>
          <p:cNvPicPr>
            <a:picLocks noChangeAspect="1"/>
          </p:cNvPicPr>
          <p:nvPr/>
        </p:nvPicPr>
        <p:blipFill>
          <a:blip r:embed="rId3"/>
          <a:stretch>
            <a:fillRect/>
          </a:stretch>
        </p:blipFill>
        <p:spPr>
          <a:xfrm>
            <a:off x="1193800" y="1335051"/>
            <a:ext cx="7772400" cy="4529469"/>
          </a:xfrm>
          <a:prstGeom prst="rect">
            <a:avLst/>
          </a:prstGeom>
        </p:spPr>
      </p:pic>
      <p:sp>
        <p:nvSpPr>
          <p:cNvPr id="2" name="object 2"/>
          <p:cNvSpPr txBox="1">
            <a:spLocks noGrp="1"/>
          </p:cNvSpPr>
          <p:nvPr>
            <p:ph type="title"/>
          </p:nvPr>
        </p:nvSpPr>
        <p:spPr>
          <a:prstGeom prst="rect">
            <a:avLst/>
          </a:prstGeom>
        </p:spPr>
        <p:txBody>
          <a:bodyPr vert="horz" wrap="square" lIns="0" tIns="86783" rIns="0" bIns="0" rtlCol="0" anchor="t" anchorCtr="0">
            <a:spAutoFit/>
          </a:bodyPr>
          <a:lstStyle/>
          <a:p>
            <a:pPr marL="10583" marR="4233">
              <a:lnSpc>
                <a:spcPts val="3000"/>
              </a:lnSpc>
              <a:spcBef>
                <a:spcPts val="682"/>
              </a:spcBef>
            </a:pPr>
            <a:r>
              <a:rPr dirty="0"/>
              <a:t>Adding</a:t>
            </a:r>
            <a:r>
              <a:rPr spc="-17" dirty="0"/>
              <a:t> </a:t>
            </a:r>
            <a:r>
              <a:rPr dirty="0"/>
              <a:t>RSV</a:t>
            </a:r>
            <a:r>
              <a:rPr spc="-17" dirty="0"/>
              <a:t> </a:t>
            </a:r>
            <a:r>
              <a:rPr dirty="0"/>
              <a:t>as</a:t>
            </a:r>
            <a:r>
              <a:rPr spc="-17" dirty="0"/>
              <a:t> </a:t>
            </a:r>
            <a:r>
              <a:rPr dirty="0"/>
              <a:t>a</a:t>
            </a:r>
            <a:r>
              <a:rPr spc="-17" dirty="0"/>
              <a:t> </a:t>
            </a:r>
            <a:r>
              <a:rPr dirty="0"/>
              <a:t>new</a:t>
            </a:r>
            <a:r>
              <a:rPr spc="-17" dirty="0"/>
              <a:t> </a:t>
            </a:r>
            <a:r>
              <a:rPr dirty="0"/>
              <a:t>disease</a:t>
            </a:r>
            <a:r>
              <a:rPr spc="-17" dirty="0"/>
              <a:t> </a:t>
            </a:r>
            <a:r>
              <a:rPr dirty="0"/>
              <a:t>target</a:t>
            </a:r>
            <a:r>
              <a:rPr spc="-17" dirty="0"/>
              <a:t> </a:t>
            </a:r>
            <a:r>
              <a:rPr dirty="0"/>
              <a:t>to</a:t>
            </a:r>
            <a:r>
              <a:rPr spc="-17" dirty="0"/>
              <a:t> </a:t>
            </a:r>
            <a:r>
              <a:rPr dirty="0"/>
              <a:t>the</a:t>
            </a:r>
            <a:r>
              <a:rPr spc="-17" dirty="0"/>
              <a:t> </a:t>
            </a:r>
            <a:r>
              <a:rPr spc="-8" dirty="0"/>
              <a:t>public </a:t>
            </a:r>
            <a:r>
              <a:rPr dirty="0"/>
              <a:t>health</a:t>
            </a:r>
            <a:r>
              <a:rPr spc="33" dirty="0"/>
              <a:t> </a:t>
            </a:r>
            <a:r>
              <a:rPr spc="-8" dirty="0"/>
              <a:t>agenda</a:t>
            </a:r>
          </a:p>
        </p:txBody>
      </p:sp>
      <p:sp>
        <p:nvSpPr>
          <p:cNvPr id="18" name="Content Placeholder 17">
            <a:extLst>
              <a:ext uri="{FF2B5EF4-FFF2-40B4-BE49-F238E27FC236}">
                <a16:creationId xmlns:a16="http://schemas.microsoft.com/office/drawing/2014/main" id="{19D489BF-B1EC-F3CA-3C71-562805AA7571}"/>
              </a:ext>
            </a:extLst>
          </p:cNvPr>
          <p:cNvSpPr>
            <a:spLocks noGrp="1"/>
          </p:cNvSpPr>
          <p:nvPr>
            <p:ph sz="half" idx="2"/>
          </p:nvPr>
        </p:nvSpPr>
        <p:spPr>
          <a:xfrm>
            <a:off x="9260217" y="2526750"/>
            <a:ext cx="2667284" cy="1771925"/>
          </a:xfrm>
        </p:spPr>
        <p:txBody>
          <a:bodyPr/>
          <a:lstStyle/>
          <a:p>
            <a:pPr marL="0" indent="0">
              <a:buNone/>
            </a:pPr>
            <a:r>
              <a:rPr lang="en-US" b="1" dirty="0">
                <a:solidFill>
                  <a:schemeClr val="accent3"/>
                </a:solidFill>
              </a:rPr>
              <a:t>The goal will be for RSV prevention to complement other public health initiatives and strategies.</a:t>
            </a:r>
          </a:p>
          <a:p>
            <a:endParaRPr lang="en-US" dirty="0"/>
          </a:p>
          <a:p>
            <a:endParaRPr lang="en-US" dirty="0"/>
          </a:p>
        </p:txBody>
      </p:sp>
      <p:sp>
        <p:nvSpPr>
          <p:cNvPr id="4" name="object 4"/>
          <p:cNvSpPr txBox="1"/>
          <p:nvPr/>
        </p:nvSpPr>
        <p:spPr>
          <a:xfrm>
            <a:off x="4802586" y="3107544"/>
            <a:ext cx="528638" cy="305169"/>
          </a:xfrm>
          <a:prstGeom prst="rect">
            <a:avLst/>
          </a:prstGeom>
        </p:spPr>
        <p:txBody>
          <a:bodyPr vert="horz" wrap="square" lIns="0" tIns="10054" rIns="0" bIns="0" rtlCol="0">
            <a:spAutoFit/>
          </a:bodyPr>
          <a:lstStyle/>
          <a:p>
            <a:pPr marL="10583">
              <a:spcBef>
                <a:spcPts val="79"/>
              </a:spcBef>
            </a:pPr>
            <a:r>
              <a:rPr sz="1917" b="1" spc="-21" dirty="0">
                <a:solidFill>
                  <a:srgbClr val="672672"/>
                </a:solidFill>
                <a:latin typeface="Corbel" panose="020B0503020204020204" pitchFamily="34" charset="0"/>
                <a:cs typeface="Montserrat-SemiBold"/>
              </a:rPr>
              <a:t>RSV</a:t>
            </a:r>
            <a:endParaRPr sz="1917" dirty="0">
              <a:latin typeface="Corbel" panose="020B0503020204020204" pitchFamily="34" charset="0"/>
              <a:cs typeface="Montserrat-SemiBold"/>
            </a:endParaRPr>
          </a:p>
        </p:txBody>
      </p:sp>
      <p:sp>
        <p:nvSpPr>
          <p:cNvPr id="17" name="Content Placeholder 16">
            <a:extLst>
              <a:ext uri="{FF2B5EF4-FFF2-40B4-BE49-F238E27FC236}">
                <a16:creationId xmlns:a16="http://schemas.microsoft.com/office/drawing/2014/main" id="{C73A09EF-7E51-CA54-C94D-6B83F324B693}"/>
              </a:ext>
            </a:extLst>
          </p:cNvPr>
          <p:cNvSpPr>
            <a:spLocks noGrp="1"/>
          </p:cNvSpPr>
          <p:nvPr>
            <p:ph sz="half" idx="1"/>
          </p:nvPr>
        </p:nvSpPr>
        <p:spPr>
          <a:xfrm>
            <a:off x="1959734" y="3107544"/>
            <a:ext cx="2933769" cy="2500974"/>
          </a:xfrm>
        </p:spPr>
        <p:txBody>
          <a:bodyPr/>
          <a:lstStyle/>
          <a:p>
            <a:pPr marL="0" indent="0">
              <a:buNone/>
            </a:pPr>
            <a:r>
              <a:rPr lang="en-US" b="1" dirty="0">
                <a:solidFill>
                  <a:schemeClr val="accent1"/>
                </a:solidFill>
              </a:rPr>
              <a:t>Immunization</a:t>
            </a:r>
          </a:p>
          <a:p>
            <a:pPr marL="171450" indent="-171450">
              <a:spcBef>
                <a:spcPts val="400"/>
              </a:spcBef>
              <a:tabLst>
                <a:tab pos="2286000" algn="l"/>
              </a:tabLst>
            </a:pPr>
            <a:r>
              <a:rPr lang="en-US" sz="1400" dirty="0"/>
              <a:t>Immunization Agenda 2030 goals (life course vaccination, tailored country programs, gender equity, new technologies)</a:t>
            </a:r>
          </a:p>
          <a:p>
            <a:pPr marL="171450" indent="-171450">
              <a:spcBef>
                <a:spcPts val="400"/>
              </a:spcBef>
            </a:pPr>
            <a:r>
              <a:rPr lang="en-US" sz="1400" dirty="0"/>
              <a:t>Existing maternal immunization implementation (tetanus, pertussis, COVID-19)</a:t>
            </a:r>
          </a:p>
          <a:p>
            <a:pPr marL="171450" indent="-171450">
              <a:spcBef>
                <a:spcPts val="400"/>
              </a:spcBef>
            </a:pPr>
            <a:r>
              <a:rPr lang="en-US" sz="1400" dirty="0"/>
              <a:t>Future maternal vaccines (Group B</a:t>
            </a:r>
            <a:r>
              <a:rPr lang="en-US" sz="1400" i="1" dirty="0"/>
              <a:t> Streptococcus)</a:t>
            </a:r>
          </a:p>
        </p:txBody>
      </p:sp>
      <p:sp>
        <p:nvSpPr>
          <p:cNvPr id="21" name="Content Placeholder 16">
            <a:extLst>
              <a:ext uri="{FF2B5EF4-FFF2-40B4-BE49-F238E27FC236}">
                <a16:creationId xmlns:a16="http://schemas.microsoft.com/office/drawing/2014/main" id="{3568A4AA-223E-DCE5-1199-185DF2F2532E}"/>
              </a:ext>
            </a:extLst>
          </p:cNvPr>
          <p:cNvSpPr txBox="1">
            <a:spLocks/>
          </p:cNvSpPr>
          <p:nvPr/>
        </p:nvSpPr>
        <p:spPr>
          <a:xfrm>
            <a:off x="5783746" y="3107544"/>
            <a:ext cx="2933769" cy="25009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5"/>
                </a:solidFill>
              </a:rPr>
              <a:t>ANC</a:t>
            </a:r>
          </a:p>
          <a:p>
            <a:pPr marL="171450" indent="-171450">
              <a:spcBef>
                <a:spcPts val="400"/>
              </a:spcBef>
              <a:buClr>
                <a:schemeClr val="accent5"/>
              </a:buClr>
            </a:pPr>
            <a:r>
              <a:rPr lang="en-US" sz="1400" dirty="0"/>
              <a:t>Implementing updated recommendations for 8 ANC contacts per pregnancy</a:t>
            </a:r>
          </a:p>
          <a:p>
            <a:pPr marL="171450" indent="-171450">
              <a:spcBef>
                <a:spcPts val="400"/>
              </a:spcBef>
              <a:buClr>
                <a:schemeClr val="accent5"/>
              </a:buClr>
            </a:pPr>
            <a:r>
              <a:rPr lang="en-US" sz="1400" dirty="0"/>
              <a:t>ANC platform optimization</a:t>
            </a:r>
          </a:p>
          <a:p>
            <a:pPr marL="171450" indent="-171450">
              <a:spcBef>
                <a:spcPts val="400"/>
              </a:spcBef>
              <a:buClr>
                <a:schemeClr val="accent5"/>
              </a:buClr>
            </a:pPr>
            <a:r>
              <a:rPr lang="en-US" sz="1400" dirty="0"/>
              <a:t>Quality of care improvement</a:t>
            </a:r>
          </a:p>
          <a:p>
            <a:pPr marL="171450" indent="-171450">
              <a:spcBef>
                <a:spcPts val="400"/>
              </a:spcBef>
              <a:buClr>
                <a:schemeClr val="accent5"/>
              </a:buClr>
            </a:pPr>
            <a:r>
              <a:rPr lang="en-US" sz="1400" dirty="0"/>
              <a:t>Expanding reach/impact of </a:t>
            </a:r>
            <a:br>
              <a:rPr lang="en-US" sz="1400" dirty="0"/>
            </a:br>
            <a:r>
              <a:rPr lang="en-US" sz="1400" dirty="0"/>
              <a:t>existing interventions</a:t>
            </a:r>
          </a:p>
        </p:txBody>
      </p:sp>
      <p:pic>
        <p:nvPicPr>
          <p:cNvPr id="23" name="Picture 22" descr="Icon&#10;&#10;Description automatically generated">
            <a:extLst>
              <a:ext uri="{FF2B5EF4-FFF2-40B4-BE49-F238E27FC236}">
                <a16:creationId xmlns:a16="http://schemas.microsoft.com/office/drawing/2014/main" id="{061917B1-C4EA-C4F7-A468-0CC806624FC7}"/>
              </a:ext>
            </a:extLst>
          </p:cNvPr>
          <p:cNvPicPr>
            <a:picLocks noChangeAspect="1"/>
          </p:cNvPicPr>
          <p:nvPr/>
        </p:nvPicPr>
        <p:blipFill>
          <a:blip r:embed="rId4"/>
          <a:stretch>
            <a:fillRect/>
          </a:stretch>
        </p:blipFill>
        <p:spPr>
          <a:xfrm>
            <a:off x="2821459" y="1672883"/>
            <a:ext cx="927823" cy="1324081"/>
          </a:xfrm>
          <a:prstGeom prst="rect">
            <a:avLst/>
          </a:prstGeom>
        </p:spPr>
      </p:pic>
      <p:pic>
        <p:nvPicPr>
          <p:cNvPr id="25" name="Picture 24" descr="Icon&#10;&#10;Description automatically generated">
            <a:extLst>
              <a:ext uri="{FF2B5EF4-FFF2-40B4-BE49-F238E27FC236}">
                <a16:creationId xmlns:a16="http://schemas.microsoft.com/office/drawing/2014/main" id="{F9247BBC-FABA-EF72-B629-12AD21C13F65}"/>
              </a:ext>
            </a:extLst>
          </p:cNvPr>
          <p:cNvPicPr>
            <a:picLocks noChangeAspect="1"/>
          </p:cNvPicPr>
          <p:nvPr/>
        </p:nvPicPr>
        <p:blipFill>
          <a:blip r:embed="rId5"/>
          <a:stretch>
            <a:fillRect/>
          </a:stretch>
        </p:blipFill>
        <p:spPr>
          <a:xfrm>
            <a:off x="6620403" y="1672884"/>
            <a:ext cx="603378" cy="1324080"/>
          </a:xfrm>
          <a:prstGeom prst="rect">
            <a:avLst/>
          </a:prstGeom>
        </p:spPr>
      </p:pic>
      <p:sp>
        <p:nvSpPr>
          <p:cNvPr id="3" name="Footer Placeholder 57">
            <a:extLst>
              <a:ext uri="{FF2B5EF4-FFF2-40B4-BE49-F238E27FC236}">
                <a16:creationId xmlns:a16="http://schemas.microsoft.com/office/drawing/2014/main" id="{7B6E0817-7A1B-67FD-1E75-22DA92D14147}"/>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130339664"/>
              </p:ext>
            </p:extLst>
          </p:nvPr>
        </p:nvGraphicFramePr>
        <p:xfrm>
          <a:off x="1184910" y="1524000"/>
          <a:ext cx="10607673" cy="4000500"/>
        </p:xfrm>
        <a:graphic>
          <a:graphicData uri="http://schemas.openxmlformats.org/drawingml/2006/table">
            <a:tbl>
              <a:tblPr firstRow="1" bandRow="1">
                <a:tableStyleId>{2D5ABB26-0587-4C30-8999-92F81FD0307C}</a:tableStyleId>
              </a:tblPr>
              <a:tblGrid>
                <a:gridCol w="1375303">
                  <a:extLst>
                    <a:ext uri="{9D8B030D-6E8A-4147-A177-3AD203B41FA5}">
                      <a16:colId xmlns:a16="http://schemas.microsoft.com/office/drawing/2014/main" val="20000"/>
                    </a:ext>
                  </a:extLst>
                </a:gridCol>
                <a:gridCol w="9232370">
                  <a:extLst>
                    <a:ext uri="{9D8B030D-6E8A-4147-A177-3AD203B41FA5}">
                      <a16:colId xmlns:a16="http://schemas.microsoft.com/office/drawing/2014/main" val="20001"/>
                    </a:ext>
                  </a:extLst>
                </a:gridCol>
              </a:tblGrid>
              <a:tr h="1333500">
                <a:tc>
                  <a:txBody>
                    <a:bodyPr/>
                    <a:lstStyle/>
                    <a:p>
                      <a:pPr>
                        <a:lnSpc>
                          <a:spcPct val="100000"/>
                        </a:lnSpc>
                      </a:pPr>
                      <a:endParaRPr sz="20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marL="508000">
                        <a:lnSpc>
                          <a:spcPct val="100000"/>
                        </a:lnSpc>
                        <a:spcBef>
                          <a:spcPts val="0"/>
                        </a:spcBef>
                      </a:pPr>
                      <a:r>
                        <a:rPr sz="2800" b="1" dirty="0">
                          <a:solidFill>
                            <a:srgbClr val="672672"/>
                          </a:solidFill>
                          <a:latin typeface="Corbel" panose="020B0503020204020204" pitchFamily="34" charset="0"/>
                          <a:cs typeface="Montserrat-ExtraBold"/>
                        </a:rPr>
                        <a:t>RSV</a:t>
                      </a:r>
                      <a:r>
                        <a:rPr sz="2800" b="1" spc="180" dirty="0">
                          <a:solidFill>
                            <a:srgbClr val="672672"/>
                          </a:solidFill>
                          <a:latin typeface="Corbel" panose="020B0503020204020204" pitchFamily="34" charset="0"/>
                          <a:cs typeface="Montserrat-ExtraBold"/>
                        </a:rPr>
                        <a:t> </a:t>
                      </a:r>
                      <a:r>
                        <a:rPr sz="2800" b="1" spc="45" dirty="0">
                          <a:solidFill>
                            <a:srgbClr val="672672"/>
                          </a:solidFill>
                          <a:latin typeface="Corbel" panose="020B0503020204020204" pitchFamily="34" charset="0"/>
                          <a:cs typeface="Montserrat-ExtraBold"/>
                        </a:rPr>
                        <a:t>disease</a:t>
                      </a:r>
                      <a:r>
                        <a:rPr sz="2800" b="1" spc="185" dirty="0">
                          <a:solidFill>
                            <a:srgbClr val="672672"/>
                          </a:solidFill>
                          <a:latin typeface="Corbel" panose="020B0503020204020204" pitchFamily="34" charset="0"/>
                          <a:cs typeface="Montserrat-ExtraBold"/>
                        </a:rPr>
                        <a:t> </a:t>
                      </a:r>
                      <a:r>
                        <a:rPr sz="2800" b="1" spc="45" dirty="0">
                          <a:solidFill>
                            <a:srgbClr val="672672"/>
                          </a:solidFill>
                          <a:latin typeface="Corbel" panose="020B0503020204020204" pitchFamily="34" charset="0"/>
                          <a:cs typeface="Montserrat-ExtraBold"/>
                        </a:rPr>
                        <a:t>burden</a:t>
                      </a:r>
                      <a:endParaRPr sz="2800" dirty="0">
                        <a:latin typeface="Corbel" panose="020B0503020204020204" pitchFamily="34" charset="0"/>
                        <a:cs typeface="Montserrat-ExtraBold"/>
                      </a:endParaRPr>
                    </a:p>
                    <a:p>
                      <a:pPr marL="508000">
                        <a:lnSpc>
                          <a:spcPct val="100000"/>
                        </a:lnSpc>
                        <a:spcBef>
                          <a:spcPts val="0"/>
                        </a:spcBef>
                      </a:pPr>
                      <a:r>
                        <a:rPr sz="2400" b="0" dirty="0">
                          <a:solidFill>
                            <a:srgbClr val="672672"/>
                          </a:solidFill>
                          <a:latin typeface="Corbel" panose="020B0503020204020204" pitchFamily="34" charset="0"/>
                          <a:cs typeface="Montserrat-SemiBold"/>
                        </a:rPr>
                        <a:t>a huge,</a:t>
                      </a:r>
                      <a:r>
                        <a:rPr sz="2400" b="0" spc="5" dirty="0">
                          <a:solidFill>
                            <a:srgbClr val="672672"/>
                          </a:solidFill>
                          <a:latin typeface="Corbel" panose="020B0503020204020204" pitchFamily="34" charset="0"/>
                          <a:cs typeface="Montserrat-SemiBold"/>
                        </a:rPr>
                        <a:t> </a:t>
                      </a:r>
                      <a:r>
                        <a:rPr sz="2400" b="0" spc="-10" dirty="0">
                          <a:solidFill>
                            <a:srgbClr val="672672"/>
                          </a:solidFill>
                          <a:latin typeface="Corbel" panose="020B0503020204020204" pitchFamily="34" charset="0"/>
                          <a:cs typeface="Montserrat-SemiBold"/>
                        </a:rPr>
                        <a:t>under-</a:t>
                      </a:r>
                      <a:r>
                        <a:rPr sz="2400" b="0" dirty="0">
                          <a:solidFill>
                            <a:srgbClr val="672672"/>
                          </a:solidFill>
                          <a:latin typeface="Corbel" panose="020B0503020204020204" pitchFamily="34" charset="0"/>
                          <a:cs typeface="Montserrat-SemiBold"/>
                        </a:rPr>
                        <a:t>recognized, public</a:t>
                      </a:r>
                      <a:r>
                        <a:rPr sz="2400" b="0" spc="5" dirty="0">
                          <a:solidFill>
                            <a:srgbClr val="672672"/>
                          </a:solidFill>
                          <a:latin typeface="Corbel" panose="020B0503020204020204" pitchFamily="34" charset="0"/>
                          <a:cs typeface="Montserrat-SemiBold"/>
                        </a:rPr>
                        <a:t> </a:t>
                      </a:r>
                      <a:r>
                        <a:rPr sz="2400" b="0" dirty="0">
                          <a:solidFill>
                            <a:srgbClr val="672672"/>
                          </a:solidFill>
                          <a:latin typeface="Corbel" panose="020B0503020204020204" pitchFamily="34" charset="0"/>
                          <a:cs typeface="Montserrat-SemiBold"/>
                        </a:rPr>
                        <a:t>health</a:t>
                      </a:r>
                      <a:r>
                        <a:rPr sz="2400" b="0" spc="5" dirty="0">
                          <a:solidFill>
                            <a:srgbClr val="672672"/>
                          </a:solidFill>
                          <a:latin typeface="Corbel" panose="020B0503020204020204" pitchFamily="34" charset="0"/>
                          <a:cs typeface="Montserrat-SemiBold"/>
                        </a:rPr>
                        <a:t> </a:t>
                      </a:r>
                      <a:r>
                        <a:rPr sz="2400" b="0" spc="-10" dirty="0">
                          <a:solidFill>
                            <a:srgbClr val="672672"/>
                          </a:solidFill>
                          <a:latin typeface="Corbel" panose="020B0503020204020204" pitchFamily="34" charset="0"/>
                          <a:cs typeface="Montserrat-SemiBold"/>
                        </a:rPr>
                        <a:t>problem</a:t>
                      </a:r>
                      <a:endParaRPr sz="2400" b="0" dirty="0">
                        <a:latin typeface="Corbel" panose="020B0503020204020204" pitchFamily="34" charset="0"/>
                        <a:cs typeface="Montserrat-SemiBold"/>
                      </a:endParaRPr>
                    </a:p>
                  </a:txBody>
                  <a:tcPr marL="0" marR="0" marT="4233" marB="0"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333500">
                <a:tc>
                  <a:txBody>
                    <a:bodyPr/>
                    <a:lstStyle/>
                    <a:p>
                      <a:pPr>
                        <a:lnSpc>
                          <a:spcPct val="100000"/>
                        </a:lnSpc>
                      </a:pPr>
                      <a:endParaRPr sz="2000">
                        <a:latin typeface="Times New Roman"/>
                        <a:cs typeface="Times New Roman"/>
                      </a:endParaRPr>
                    </a:p>
                  </a:txBody>
                  <a:tcPr marL="0" marR="0" marT="0"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508000">
                        <a:lnSpc>
                          <a:spcPct val="100000"/>
                        </a:lnSpc>
                        <a:spcBef>
                          <a:spcPts val="0"/>
                        </a:spcBef>
                      </a:pPr>
                      <a:r>
                        <a:rPr lang="en-US" sz="2800" b="1" spc="55" dirty="0">
                          <a:solidFill>
                            <a:srgbClr val="314FA1"/>
                          </a:solidFill>
                          <a:latin typeface="Corbel" panose="020B0503020204020204" pitchFamily="34" charset="0"/>
                          <a:cs typeface="Montserrat-ExtraBold"/>
                        </a:rPr>
                        <a:t>New</a:t>
                      </a:r>
                      <a:r>
                        <a:rPr sz="2800" b="1" spc="130" dirty="0">
                          <a:solidFill>
                            <a:srgbClr val="314FA1"/>
                          </a:solidFill>
                          <a:latin typeface="Corbel" panose="020B0503020204020204" pitchFamily="34" charset="0"/>
                          <a:cs typeface="Montserrat-ExtraBold"/>
                        </a:rPr>
                        <a:t> </a:t>
                      </a:r>
                      <a:r>
                        <a:rPr sz="2800" b="1" spc="45" dirty="0">
                          <a:solidFill>
                            <a:srgbClr val="314FA1"/>
                          </a:solidFill>
                          <a:latin typeface="Corbel" panose="020B0503020204020204" pitchFamily="34" charset="0"/>
                          <a:cs typeface="Montserrat-ExtraBold"/>
                        </a:rPr>
                        <a:t>prevention</a:t>
                      </a:r>
                      <a:r>
                        <a:rPr sz="2800" b="1" spc="130" dirty="0">
                          <a:solidFill>
                            <a:srgbClr val="314FA1"/>
                          </a:solidFill>
                          <a:latin typeface="Corbel" panose="020B0503020204020204" pitchFamily="34" charset="0"/>
                          <a:cs typeface="Montserrat-ExtraBold"/>
                        </a:rPr>
                        <a:t> </a:t>
                      </a:r>
                      <a:r>
                        <a:rPr sz="2800" b="1" spc="50" dirty="0">
                          <a:solidFill>
                            <a:srgbClr val="314FA1"/>
                          </a:solidFill>
                          <a:latin typeface="Corbel" panose="020B0503020204020204" pitchFamily="34" charset="0"/>
                          <a:cs typeface="Montserrat-ExtraBold"/>
                        </a:rPr>
                        <a:t>products</a:t>
                      </a:r>
                      <a:endParaRPr sz="2800" dirty="0">
                        <a:latin typeface="Corbel" panose="020B0503020204020204" pitchFamily="34" charset="0"/>
                        <a:cs typeface="Montserrat-ExtraBold"/>
                      </a:endParaRPr>
                    </a:p>
                    <a:p>
                      <a:pPr marL="508000">
                        <a:lnSpc>
                          <a:spcPct val="100000"/>
                        </a:lnSpc>
                        <a:spcBef>
                          <a:spcPts val="0"/>
                        </a:spcBef>
                      </a:pPr>
                      <a:r>
                        <a:rPr lang="en-US" sz="2400" b="0" dirty="0">
                          <a:solidFill>
                            <a:srgbClr val="314FA1"/>
                          </a:solidFill>
                          <a:latin typeface="Corbel" panose="020B0503020204020204" pitchFamily="34" charset="0"/>
                          <a:cs typeface="Montserrat-SemiBold"/>
                        </a:rPr>
                        <a:t>maternal vaccines &amp; long-acting </a:t>
                      </a:r>
                      <a:r>
                        <a:rPr sz="2400" b="0" dirty="0" err="1">
                          <a:solidFill>
                            <a:srgbClr val="314FA1"/>
                          </a:solidFill>
                          <a:latin typeface="Corbel" panose="020B0503020204020204" pitchFamily="34" charset="0"/>
                          <a:cs typeface="Montserrat-SemiBold"/>
                        </a:rPr>
                        <a:t>mAbs</a:t>
                      </a:r>
                      <a:r>
                        <a:rPr sz="2400" b="0" spc="-40" dirty="0">
                          <a:solidFill>
                            <a:srgbClr val="314FA1"/>
                          </a:solidFill>
                          <a:latin typeface="Corbel" panose="020B0503020204020204" pitchFamily="34" charset="0"/>
                          <a:cs typeface="Montserrat-SemiBold"/>
                        </a:rPr>
                        <a:t> </a:t>
                      </a:r>
                      <a:r>
                        <a:rPr sz="2400" b="0" dirty="0">
                          <a:solidFill>
                            <a:srgbClr val="314FA1"/>
                          </a:solidFill>
                          <a:latin typeface="Corbel" panose="020B0503020204020204" pitchFamily="34" charset="0"/>
                          <a:cs typeface="Montserrat-SemiBold"/>
                        </a:rPr>
                        <a:t>to</a:t>
                      </a:r>
                      <a:r>
                        <a:rPr sz="2400" b="0" spc="-25" dirty="0">
                          <a:solidFill>
                            <a:srgbClr val="314FA1"/>
                          </a:solidFill>
                          <a:latin typeface="Corbel" panose="020B0503020204020204" pitchFamily="34" charset="0"/>
                          <a:cs typeface="Montserrat-SemiBold"/>
                        </a:rPr>
                        <a:t> </a:t>
                      </a:r>
                      <a:r>
                        <a:rPr sz="2400" b="0" dirty="0">
                          <a:solidFill>
                            <a:srgbClr val="314FA1"/>
                          </a:solidFill>
                          <a:latin typeface="Corbel" panose="020B0503020204020204" pitchFamily="34" charset="0"/>
                          <a:cs typeface="Montserrat-SemiBold"/>
                        </a:rPr>
                        <a:t>protect</a:t>
                      </a:r>
                      <a:r>
                        <a:rPr sz="2400" b="0" spc="-30" dirty="0">
                          <a:solidFill>
                            <a:srgbClr val="314FA1"/>
                          </a:solidFill>
                          <a:latin typeface="Corbel" panose="020B0503020204020204" pitchFamily="34" charset="0"/>
                          <a:cs typeface="Montserrat-SemiBold"/>
                        </a:rPr>
                        <a:t> </a:t>
                      </a:r>
                      <a:r>
                        <a:rPr sz="2400" b="0" dirty="0">
                          <a:solidFill>
                            <a:srgbClr val="314FA1"/>
                          </a:solidFill>
                          <a:latin typeface="Corbel" panose="020B0503020204020204" pitchFamily="34" charset="0"/>
                          <a:cs typeface="Montserrat-SemiBold"/>
                        </a:rPr>
                        <a:t>the</a:t>
                      </a:r>
                      <a:r>
                        <a:rPr sz="2400" b="0" spc="-25" dirty="0">
                          <a:solidFill>
                            <a:srgbClr val="314FA1"/>
                          </a:solidFill>
                          <a:latin typeface="Corbel" panose="020B0503020204020204" pitchFamily="34" charset="0"/>
                          <a:cs typeface="Montserrat-SemiBold"/>
                        </a:rPr>
                        <a:t> </a:t>
                      </a:r>
                      <a:r>
                        <a:rPr sz="2400" b="0" dirty="0">
                          <a:solidFill>
                            <a:srgbClr val="314FA1"/>
                          </a:solidFill>
                          <a:latin typeface="Corbel" panose="020B0503020204020204" pitchFamily="34" charset="0"/>
                          <a:cs typeface="Montserrat-SemiBold"/>
                        </a:rPr>
                        <a:t>youngest</a:t>
                      </a:r>
                      <a:r>
                        <a:rPr sz="2400" b="0" spc="-25" dirty="0">
                          <a:solidFill>
                            <a:srgbClr val="314FA1"/>
                          </a:solidFill>
                          <a:latin typeface="Corbel" panose="020B0503020204020204" pitchFamily="34" charset="0"/>
                          <a:cs typeface="Montserrat-SemiBold"/>
                        </a:rPr>
                        <a:t> </a:t>
                      </a:r>
                      <a:r>
                        <a:rPr sz="2400" b="0" spc="-10" dirty="0">
                          <a:solidFill>
                            <a:srgbClr val="314FA1"/>
                          </a:solidFill>
                          <a:latin typeface="Corbel" panose="020B0503020204020204" pitchFamily="34" charset="0"/>
                          <a:cs typeface="Montserrat-SemiBold"/>
                        </a:rPr>
                        <a:t>children</a:t>
                      </a:r>
                      <a:endParaRPr sz="2400" b="0" dirty="0">
                        <a:latin typeface="Corbel" panose="020B0503020204020204" pitchFamily="34" charset="0"/>
                        <a:cs typeface="Montserrat-SemiBold"/>
                      </a:endParaRPr>
                    </a:p>
                  </a:txBody>
                  <a:tcPr marL="0" marR="0" marT="4233" marB="0"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333500">
                <a:tc>
                  <a:txBody>
                    <a:bodyPr/>
                    <a:lstStyle/>
                    <a:p>
                      <a:pPr>
                        <a:lnSpc>
                          <a:spcPct val="100000"/>
                        </a:lnSpc>
                      </a:pPr>
                      <a:endParaRPr sz="2000">
                        <a:latin typeface="Times New Roman"/>
                        <a:cs typeface="Times New Roman"/>
                      </a:endParaRPr>
                    </a:p>
                  </a:txBody>
                  <a:tcPr marL="0" marR="0" marT="0" marB="0">
                    <a:lnR w="6350">
                      <a:solidFill>
                        <a:srgbClr val="0093D5"/>
                      </a:solidFill>
                      <a:prstDash val="solid"/>
                    </a:lnR>
                    <a:lnT w="6350">
                      <a:solidFill>
                        <a:srgbClr val="0093D5"/>
                      </a:solidFill>
                      <a:prstDash val="solid"/>
                    </a:lnT>
                  </a:tcPr>
                </a:tc>
                <a:tc>
                  <a:txBody>
                    <a:bodyPr/>
                    <a:lstStyle/>
                    <a:p>
                      <a:pPr marL="508000">
                        <a:lnSpc>
                          <a:spcPct val="100000"/>
                        </a:lnSpc>
                        <a:spcBef>
                          <a:spcPts val="0"/>
                        </a:spcBef>
                      </a:pPr>
                      <a:r>
                        <a:rPr sz="2800" b="1" dirty="0">
                          <a:solidFill>
                            <a:srgbClr val="52A947"/>
                          </a:solidFill>
                          <a:latin typeface="Corbel" panose="020B0503020204020204" pitchFamily="34" charset="0"/>
                          <a:cs typeface="Montserrat-ExtraBold"/>
                        </a:rPr>
                        <a:t>The</a:t>
                      </a:r>
                      <a:r>
                        <a:rPr sz="2800" b="1" spc="215" dirty="0">
                          <a:solidFill>
                            <a:srgbClr val="52A947"/>
                          </a:solidFill>
                          <a:latin typeface="Corbel" panose="020B0503020204020204" pitchFamily="34" charset="0"/>
                          <a:cs typeface="Montserrat-ExtraBold"/>
                        </a:rPr>
                        <a:t> </a:t>
                      </a:r>
                      <a:r>
                        <a:rPr sz="2800" b="1" dirty="0">
                          <a:solidFill>
                            <a:srgbClr val="52A947"/>
                          </a:solidFill>
                          <a:latin typeface="Corbel" panose="020B0503020204020204" pitchFamily="34" charset="0"/>
                          <a:cs typeface="Montserrat-ExtraBold"/>
                        </a:rPr>
                        <a:t>road</a:t>
                      </a:r>
                      <a:r>
                        <a:rPr sz="2800" b="1" spc="225" dirty="0">
                          <a:solidFill>
                            <a:srgbClr val="52A947"/>
                          </a:solidFill>
                          <a:latin typeface="Corbel" panose="020B0503020204020204" pitchFamily="34" charset="0"/>
                          <a:cs typeface="Montserrat-ExtraBold"/>
                        </a:rPr>
                        <a:t> </a:t>
                      </a:r>
                      <a:r>
                        <a:rPr sz="2800" b="1" dirty="0">
                          <a:solidFill>
                            <a:srgbClr val="52A947"/>
                          </a:solidFill>
                          <a:latin typeface="Corbel" panose="020B0503020204020204" pitchFamily="34" charset="0"/>
                          <a:cs typeface="Montserrat-ExtraBold"/>
                        </a:rPr>
                        <a:t>to</a:t>
                      </a:r>
                      <a:r>
                        <a:rPr sz="2800" b="1" spc="225" dirty="0">
                          <a:solidFill>
                            <a:srgbClr val="52A947"/>
                          </a:solidFill>
                          <a:latin typeface="Corbel" panose="020B0503020204020204" pitchFamily="34" charset="0"/>
                          <a:cs typeface="Montserrat-ExtraBold"/>
                        </a:rPr>
                        <a:t> </a:t>
                      </a:r>
                      <a:r>
                        <a:rPr sz="2800" b="1" dirty="0">
                          <a:solidFill>
                            <a:srgbClr val="52A947"/>
                          </a:solidFill>
                          <a:latin typeface="Corbel" panose="020B0503020204020204" pitchFamily="34" charset="0"/>
                          <a:cs typeface="Montserrat-ExtraBold"/>
                        </a:rPr>
                        <a:t>RSV</a:t>
                      </a:r>
                      <a:r>
                        <a:rPr sz="2800" b="1" spc="225" dirty="0">
                          <a:solidFill>
                            <a:srgbClr val="52A947"/>
                          </a:solidFill>
                          <a:latin typeface="Corbel" panose="020B0503020204020204" pitchFamily="34" charset="0"/>
                          <a:cs typeface="Montserrat-ExtraBold"/>
                        </a:rPr>
                        <a:t> </a:t>
                      </a:r>
                      <a:r>
                        <a:rPr sz="2800" b="1" spc="40" dirty="0">
                          <a:solidFill>
                            <a:srgbClr val="52A947"/>
                          </a:solidFill>
                          <a:latin typeface="Corbel" panose="020B0503020204020204" pitchFamily="34" charset="0"/>
                          <a:cs typeface="Montserrat-ExtraBold"/>
                        </a:rPr>
                        <a:t>prevention</a:t>
                      </a:r>
                      <a:endParaRPr sz="2800" dirty="0">
                        <a:latin typeface="Corbel" panose="020B0503020204020204" pitchFamily="34" charset="0"/>
                        <a:cs typeface="Montserrat-ExtraBold"/>
                      </a:endParaRPr>
                    </a:p>
                    <a:p>
                      <a:pPr marL="508000">
                        <a:lnSpc>
                          <a:spcPct val="100000"/>
                        </a:lnSpc>
                        <a:spcBef>
                          <a:spcPts val="0"/>
                        </a:spcBef>
                      </a:pPr>
                      <a:r>
                        <a:rPr sz="2400" b="0" dirty="0">
                          <a:solidFill>
                            <a:srgbClr val="52A947"/>
                          </a:solidFill>
                          <a:latin typeface="Corbel" panose="020B0503020204020204" pitchFamily="34" charset="0"/>
                          <a:cs typeface="Montserrat-SemiBold"/>
                        </a:rPr>
                        <a:t>priorities</a:t>
                      </a:r>
                      <a:r>
                        <a:rPr sz="2400" b="0" spc="-10" dirty="0">
                          <a:solidFill>
                            <a:srgbClr val="52A947"/>
                          </a:solidFill>
                          <a:latin typeface="Corbel" panose="020B0503020204020204" pitchFamily="34" charset="0"/>
                          <a:cs typeface="Montserrat-SemiBold"/>
                        </a:rPr>
                        <a:t> </a:t>
                      </a:r>
                      <a:r>
                        <a:rPr sz="2400" b="0" dirty="0">
                          <a:solidFill>
                            <a:srgbClr val="52A947"/>
                          </a:solidFill>
                          <a:latin typeface="Corbel" panose="020B0503020204020204" pitchFamily="34" charset="0"/>
                          <a:cs typeface="Montserrat-SemiBold"/>
                        </a:rPr>
                        <a:t>and</a:t>
                      </a:r>
                      <a:r>
                        <a:rPr sz="2400" b="0" spc="-10" dirty="0">
                          <a:solidFill>
                            <a:srgbClr val="52A947"/>
                          </a:solidFill>
                          <a:latin typeface="Corbel" panose="020B0503020204020204" pitchFamily="34" charset="0"/>
                          <a:cs typeface="Montserrat-SemiBold"/>
                        </a:rPr>
                        <a:t> opportunities</a:t>
                      </a:r>
                      <a:endParaRPr sz="2400" b="0" dirty="0">
                        <a:latin typeface="Corbel" panose="020B0503020204020204" pitchFamily="34" charset="0"/>
                        <a:cs typeface="Montserrat-SemiBold"/>
                      </a:endParaRPr>
                    </a:p>
                  </a:txBody>
                  <a:tcPr marL="0" marR="0" marT="4233" marB="0" anchor="ctr">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grpSp>
        <p:nvGrpSpPr>
          <p:cNvPr id="60" name="object 60"/>
          <p:cNvGrpSpPr/>
          <p:nvPr/>
        </p:nvGrpSpPr>
        <p:grpSpPr>
          <a:xfrm>
            <a:off x="1598425" y="3104367"/>
            <a:ext cx="548746" cy="840317"/>
            <a:chOff x="1918109" y="3725240"/>
            <a:chExt cx="658495" cy="1008380"/>
          </a:xfrm>
        </p:grpSpPr>
        <p:sp>
          <p:nvSpPr>
            <p:cNvPr id="61" name="object 61"/>
            <p:cNvSpPr/>
            <p:nvPr/>
          </p:nvSpPr>
          <p:spPr>
            <a:xfrm>
              <a:off x="1928034" y="3820919"/>
              <a:ext cx="638810" cy="902335"/>
            </a:xfrm>
            <a:custGeom>
              <a:avLst/>
              <a:gdLst/>
              <a:ahLst/>
              <a:cxnLst/>
              <a:rect l="l" t="t" r="r" b="b"/>
              <a:pathLst>
                <a:path w="638810" h="902335">
                  <a:moveTo>
                    <a:pt x="374705" y="12331"/>
                  </a:moveTo>
                  <a:lnTo>
                    <a:pt x="405696" y="32490"/>
                  </a:lnTo>
                  <a:lnTo>
                    <a:pt x="429856" y="60293"/>
                  </a:lnTo>
                  <a:lnTo>
                    <a:pt x="445551" y="94106"/>
                  </a:lnTo>
                  <a:lnTo>
                    <a:pt x="451146" y="132295"/>
                  </a:lnTo>
                  <a:lnTo>
                    <a:pt x="444402" y="174110"/>
                  </a:lnTo>
                  <a:lnTo>
                    <a:pt x="425620" y="210427"/>
                  </a:lnTo>
                  <a:lnTo>
                    <a:pt x="396982" y="239065"/>
                  </a:lnTo>
                  <a:lnTo>
                    <a:pt x="360665" y="257847"/>
                  </a:lnTo>
                  <a:lnTo>
                    <a:pt x="318850" y="264591"/>
                  </a:lnTo>
                  <a:lnTo>
                    <a:pt x="277029" y="257847"/>
                  </a:lnTo>
                  <a:lnTo>
                    <a:pt x="240709" y="239065"/>
                  </a:lnTo>
                  <a:lnTo>
                    <a:pt x="212069" y="210427"/>
                  </a:lnTo>
                  <a:lnTo>
                    <a:pt x="193287" y="174110"/>
                  </a:lnTo>
                  <a:lnTo>
                    <a:pt x="186542" y="132295"/>
                  </a:lnTo>
                  <a:lnTo>
                    <a:pt x="193287" y="90480"/>
                  </a:lnTo>
                  <a:lnTo>
                    <a:pt x="212069" y="54164"/>
                  </a:lnTo>
                  <a:lnTo>
                    <a:pt x="240709" y="25525"/>
                  </a:lnTo>
                  <a:lnTo>
                    <a:pt x="277029" y="6744"/>
                  </a:lnTo>
                  <a:lnTo>
                    <a:pt x="318850" y="0"/>
                  </a:lnTo>
                </a:path>
                <a:path w="638810" h="902335">
                  <a:moveTo>
                    <a:pt x="623079" y="460387"/>
                  </a:moveTo>
                  <a:lnTo>
                    <a:pt x="486021" y="323329"/>
                  </a:lnTo>
                  <a:lnTo>
                    <a:pt x="470642" y="311818"/>
                  </a:lnTo>
                  <a:lnTo>
                    <a:pt x="453002" y="305198"/>
                  </a:lnTo>
                  <a:lnTo>
                    <a:pt x="434212" y="303700"/>
                  </a:lnTo>
                  <a:lnTo>
                    <a:pt x="415383" y="307555"/>
                  </a:lnTo>
                  <a:lnTo>
                    <a:pt x="391722" y="314882"/>
                  </a:lnTo>
                  <a:lnTo>
                    <a:pt x="367655" y="320117"/>
                  </a:lnTo>
                  <a:lnTo>
                    <a:pt x="343319" y="323259"/>
                  </a:lnTo>
                  <a:lnTo>
                    <a:pt x="318850" y="324307"/>
                  </a:lnTo>
                  <a:lnTo>
                    <a:pt x="294375" y="323259"/>
                  </a:lnTo>
                  <a:lnTo>
                    <a:pt x="270035" y="320117"/>
                  </a:lnTo>
                  <a:lnTo>
                    <a:pt x="245966" y="314882"/>
                  </a:lnTo>
                  <a:lnTo>
                    <a:pt x="222305" y="307555"/>
                  </a:lnTo>
                  <a:lnTo>
                    <a:pt x="203476" y="303700"/>
                  </a:lnTo>
                  <a:lnTo>
                    <a:pt x="151668" y="323329"/>
                  </a:lnTo>
                  <a:lnTo>
                    <a:pt x="16146" y="458838"/>
                  </a:lnTo>
                  <a:lnTo>
                    <a:pt x="0" y="495476"/>
                  </a:lnTo>
                  <a:lnTo>
                    <a:pt x="2882" y="515143"/>
                  </a:lnTo>
                  <a:lnTo>
                    <a:pt x="13504" y="532561"/>
                  </a:lnTo>
                  <a:lnTo>
                    <a:pt x="30725" y="544655"/>
                  </a:lnTo>
                  <a:lnTo>
                    <a:pt x="50530" y="548876"/>
                  </a:lnTo>
                  <a:lnTo>
                    <a:pt x="70428" y="545222"/>
                  </a:lnTo>
                  <a:lnTo>
                    <a:pt x="87926" y="533692"/>
                  </a:lnTo>
                  <a:lnTo>
                    <a:pt x="178058" y="443572"/>
                  </a:lnTo>
                  <a:lnTo>
                    <a:pt x="178058" y="565950"/>
                  </a:lnTo>
                  <a:lnTo>
                    <a:pt x="129646" y="824649"/>
                  </a:lnTo>
                  <a:lnTo>
                    <a:pt x="131842" y="854021"/>
                  </a:lnTo>
                  <a:lnTo>
                    <a:pt x="145518" y="878755"/>
                  </a:lnTo>
                  <a:lnTo>
                    <a:pt x="168047" y="895820"/>
                  </a:lnTo>
                  <a:lnTo>
                    <a:pt x="196803" y="902182"/>
                  </a:lnTo>
                  <a:lnTo>
                    <a:pt x="218444" y="898642"/>
                  </a:lnTo>
                  <a:lnTo>
                    <a:pt x="252314" y="873341"/>
                  </a:lnTo>
                  <a:lnTo>
                    <a:pt x="303014" y="648716"/>
                  </a:lnTo>
                  <a:lnTo>
                    <a:pt x="304525" y="641172"/>
                  </a:lnTo>
                  <a:lnTo>
                    <a:pt x="311154" y="635749"/>
                  </a:lnTo>
                  <a:lnTo>
                    <a:pt x="318850" y="635749"/>
                  </a:lnTo>
                  <a:lnTo>
                    <a:pt x="326534" y="635749"/>
                  </a:lnTo>
                  <a:lnTo>
                    <a:pt x="333163" y="641172"/>
                  </a:lnTo>
                  <a:lnTo>
                    <a:pt x="375835" y="853592"/>
                  </a:lnTo>
                  <a:lnTo>
                    <a:pt x="400292" y="888693"/>
                  </a:lnTo>
                  <a:lnTo>
                    <a:pt x="440885" y="902182"/>
                  </a:lnTo>
                  <a:lnTo>
                    <a:pt x="469641" y="895820"/>
                  </a:lnTo>
                  <a:lnTo>
                    <a:pt x="492171" y="878755"/>
                  </a:lnTo>
                  <a:lnTo>
                    <a:pt x="505846" y="854021"/>
                  </a:lnTo>
                  <a:lnTo>
                    <a:pt x="508042" y="824649"/>
                  </a:lnTo>
                  <a:lnTo>
                    <a:pt x="459630" y="565950"/>
                  </a:lnTo>
                  <a:lnTo>
                    <a:pt x="459630" y="443572"/>
                  </a:lnTo>
                  <a:lnTo>
                    <a:pt x="548225" y="532168"/>
                  </a:lnTo>
                  <a:lnTo>
                    <a:pt x="565302" y="543782"/>
                  </a:lnTo>
                  <a:lnTo>
                    <a:pt x="584857" y="548309"/>
                  </a:lnTo>
                  <a:lnTo>
                    <a:pt x="604523" y="545426"/>
                  </a:lnTo>
                  <a:lnTo>
                    <a:pt x="621936" y="534809"/>
                  </a:lnTo>
                  <a:lnTo>
                    <a:pt x="634037" y="517582"/>
                  </a:lnTo>
                  <a:lnTo>
                    <a:pt x="638262" y="497774"/>
                  </a:lnTo>
                  <a:lnTo>
                    <a:pt x="634609" y="477879"/>
                  </a:lnTo>
                  <a:lnTo>
                    <a:pt x="623079" y="460387"/>
                  </a:lnTo>
                  <a:close/>
                </a:path>
              </a:pathLst>
            </a:custGeom>
            <a:ln w="19850">
              <a:solidFill>
                <a:srgbClr val="314FA1"/>
              </a:solidFill>
            </a:ln>
          </p:spPr>
          <p:txBody>
            <a:bodyPr wrap="square" lIns="0" tIns="0" rIns="0" bIns="0" rtlCol="0"/>
            <a:lstStyle/>
            <a:p>
              <a:endParaRPr sz="1500">
                <a:latin typeface="Corbel" panose="020B0503020204020204" pitchFamily="34" charset="0"/>
              </a:endParaRPr>
            </a:p>
          </p:txBody>
        </p:sp>
        <p:pic>
          <p:nvPicPr>
            <p:cNvPr id="62" name="object 62"/>
            <p:cNvPicPr/>
            <p:nvPr/>
          </p:nvPicPr>
          <p:blipFill>
            <a:blip r:embed="rId3" cstate="print"/>
            <a:stretch>
              <a:fillRect/>
            </a:stretch>
          </p:blipFill>
          <p:spPr>
            <a:xfrm>
              <a:off x="2226165" y="3725240"/>
              <a:ext cx="88796" cy="105527"/>
            </a:xfrm>
            <a:prstGeom prst="rect">
              <a:avLst/>
            </a:prstGeom>
          </p:spPr>
        </p:pic>
      </p:grpSp>
      <p:grpSp>
        <p:nvGrpSpPr>
          <p:cNvPr id="63" name="object 63"/>
          <p:cNvGrpSpPr/>
          <p:nvPr/>
        </p:nvGrpSpPr>
        <p:grpSpPr>
          <a:xfrm>
            <a:off x="1493843" y="4554249"/>
            <a:ext cx="757766" cy="608013"/>
            <a:chOff x="1792611" y="5465099"/>
            <a:chExt cx="909319" cy="729615"/>
          </a:xfrm>
        </p:grpSpPr>
        <p:sp>
          <p:nvSpPr>
            <p:cNvPr id="64" name="object 64"/>
            <p:cNvSpPr/>
            <p:nvPr/>
          </p:nvSpPr>
          <p:spPr>
            <a:xfrm>
              <a:off x="1792611" y="5465099"/>
              <a:ext cx="909319" cy="729615"/>
            </a:xfrm>
            <a:custGeom>
              <a:avLst/>
              <a:gdLst/>
              <a:ahLst/>
              <a:cxnLst/>
              <a:rect l="l" t="t" r="r" b="b"/>
              <a:pathLst>
                <a:path w="909319" h="729614">
                  <a:moveTo>
                    <a:pt x="666889" y="0"/>
                  </a:moveTo>
                  <a:lnTo>
                    <a:pt x="54927" y="0"/>
                  </a:lnTo>
                  <a:lnTo>
                    <a:pt x="43913" y="1116"/>
                  </a:lnTo>
                  <a:lnTo>
                    <a:pt x="33632" y="4318"/>
                  </a:lnTo>
                  <a:lnTo>
                    <a:pt x="24309" y="9386"/>
                  </a:lnTo>
                  <a:lnTo>
                    <a:pt x="16167" y="16103"/>
                  </a:lnTo>
                  <a:lnTo>
                    <a:pt x="16027" y="16268"/>
                  </a:lnTo>
                  <a:lnTo>
                    <a:pt x="9344" y="24375"/>
                  </a:lnTo>
                  <a:lnTo>
                    <a:pt x="4298" y="33672"/>
                  </a:lnTo>
                  <a:lnTo>
                    <a:pt x="1111" y="43938"/>
                  </a:lnTo>
                  <a:lnTo>
                    <a:pt x="0" y="54952"/>
                  </a:lnTo>
                  <a:lnTo>
                    <a:pt x="0" y="589965"/>
                  </a:lnTo>
                  <a:lnTo>
                    <a:pt x="16141" y="628764"/>
                  </a:lnTo>
                  <a:lnTo>
                    <a:pt x="54927" y="644880"/>
                  </a:lnTo>
                  <a:lnTo>
                    <a:pt x="634022" y="644880"/>
                  </a:lnTo>
                  <a:lnTo>
                    <a:pt x="668935" y="683590"/>
                  </a:lnTo>
                  <a:lnTo>
                    <a:pt x="681623" y="697726"/>
                  </a:lnTo>
                  <a:lnTo>
                    <a:pt x="693929" y="711617"/>
                  </a:lnTo>
                  <a:lnTo>
                    <a:pt x="705739" y="725233"/>
                  </a:lnTo>
                  <a:lnTo>
                    <a:pt x="705967" y="725525"/>
                  </a:lnTo>
                  <a:lnTo>
                    <a:pt x="706323" y="725881"/>
                  </a:lnTo>
                  <a:lnTo>
                    <a:pt x="706716" y="726236"/>
                  </a:lnTo>
                  <a:lnTo>
                    <a:pt x="710564" y="729475"/>
                  </a:lnTo>
                  <a:lnTo>
                    <a:pt x="716330" y="729043"/>
                  </a:lnTo>
                  <a:lnTo>
                    <a:pt x="719706" y="725119"/>
                  </a:lnTo>
                  <a:lnTo>
                    <a:pt x="731476" y="711536"/>
                  </a:lnTo>
                  <a:lnTo>
                    <a:pt x="743747" y="697669"/>
                  </a:lnTo>
                  <a:lnTo>
                    <a:pt x="756411" y="683547"/>
                  </a:lnTo>
                  <a:lnTo>
                    <a:pt x="797466" y="637933"/>
                  </a:lnTo>
                  <a:lnTo>
                    <a:pt x="807441" y="626554"/>
                  </a:lnTo>
                  <a:lnTo>
                    <a:pt x="54927" y="626554"/>
                  </a:lnTo>
                  <a:lnTo>
                    <a:pt x="47572" y="625812"/>
                  </a:lnTo>
                  <a:lnTo>
                    <a:pt x="19038" y="597321"/>
                  </a:lnTo>
                  <a:lnTo>
                    <a:pt x="18287" y="589965"/>
                  </a:lnTo>
                  <a:lnTo>
                    <a:pt x="18287" y="54952"/>
                  </a:lnTo>
                  <a:lnTo>
                    <a:pt x="40697" y="21191"/>
                  </a:lnTo>
                  <a:lnTo>
                    <a:pt x="54927" y="18313"/>
                  </a:lnTo>
                  <a:lnTo>
                    <a:pt x="252818" y="18313"/>
                  </a:lnTo>
                  <a:lnTo>
                    <a:pt x="707509" y="18288"/>
                  </a:lnTo>
                  <a:lnTo>
                    <a:pt x="705713" y="16103"/>
                  </a:lnTo>
                  <a:lnTo>
                    <a:pt x="697572" y="9386"/>
                  </a:lnTo>
                  <a:lnTo>
                    <a:pt x="688244" y="4318"/>
                  </a:lnTo>
                  <a:lnTo>
                    <a:pt x="677945" y="1116"/>
                  </a:lnTo>
                  <a:lnTo>
                    <a:pt x="666889" y="0"/>
                  </a:lnTo>
                  <a:close/>
                </a:path>
                <a:path w="909319" h="729614">
                  <a:moveTo>
                    <a:pt x="252818" y="18313"/>
                  </a:moveTo>
                  <a:lnTo>
                    <a:pt x="234492" y="18313"/>
                  </a:lnTo>
                  <a:lnTo>
                    <a:pt x="234492" y="626554"/>
                  </a:lnTo>
                  <a:lnTo>
                    <a:pt x="252818" y="626554"/>
                  </a:lnTo>
                  <a:lnTo>
                    <a:pt x="252818" y="18313"/>
                  </a:lnTo>
                  <a:close/>
                </a:path>
                <a:path w="909319" h="729614">
                  <a:moveTo>
                    <a:pt x="707509" y="18288"/>
                  </a:moveTo>
                  <a:lnTo>
                    <a:pt x="469087" y="18288"/>
                  </a:lnTo>
                  <a:lnTo>
                    <a:pt x="468998" y="626554"/>
                  </a:lnTo>
                  <a:lnTo>
                    <a:pt x="487273" y="626554"/>
                  </a:lnTo>
                  <a:lnTo>
                    <a:pt x="487273" y="18313"/>
                  </a:lnTo>
                  <a:lnTo>
                    <a:pt x="707530" y="18313"/>
                  </a:lnTo>
                  <a:close/>
                </a:path>
                <a:path w="909319" h="729614">
                  <a:moveTo>
                    <a:pt x="873352" y="545630"/>
                  </a:moveTo>
                  <a:lnTo>
                    <a:pt x="552018" y="545630"/>
                  </a:lnTo>
                  <a:lnTo>
                    <a:pt x="566462" y="565191"/>
                  </a:lnTo>
                  <a:lnTo>
                    <a:pt x="582475" y="585296"/>
                  </a:lnTo>
                  <a:lnTo>
                    <a:pt x="599703" y="605819"/>
                  </a:lnTo>
                  <a:lnTo>
                    <a:pt x="617740" y="626554"/>
                  </a:lnTo>
                  <a:lnTo>
                    <a:pt x="807441" y="626554"/>
                  </a:lnTo>
                  <a:lnTo>
                    <a:pt x="825092" y="606420"/>
                  </a:lnTo>
                  <a:lnTo>
                    <a:pt x="850829" y="575432"/>
                  </a:lnTo>
                  <a:lnTo>
                    <a:pt x="873352" y="545630"/>
                  </a:lnTo>
                  <a:close/>
                </a:path>
                <a:path w="909319" h="729614">
                  <a:moveTo>
                    <a:pt x="707530" y="18313"/>
                  </a:moveTo>
                  <a:lnTo>
                    <a:pt x="666889" y="18313"/>
                  </a:lnTo>
                  <a:lnTo>
                    <a:pt x="674253" y="19057"/>
                  </a:lnTo>
                  <a:lnTo>
                    <a:pt x="681120" y="21191"/>
                  </a:lnTo>
                  <a:lnTo>
                    <a:pt x="703529" y="54952"/>
                  </a:lnTo>
                  <a:lnTo>
                    <a:pt x="703529" y="236486"/>
                  </a:lnTo>
                  <a:lnTo>
                    <a:pt x="666624" y="241701"/>
                  </a:lnTo>
                  <a:lnTo>
                    <a:pt x="632261" y="253433"/>
                  </a:lnTo>
                  <a:lnTo>
                    <a:pt x="573785" y="293763"/>
                  </a:lnTo>
                  <a:lnTo>
                    <a:pt x="531698" y="356223"/>
                  </a:lnTo>
                  <a:lnTo>
                    <a:pt x="520240" y="393095"/>
                  </a:lnTo>
                  <a:lnTo>
                    <a:pt x="516242" y="432676"/>
                  </a:lnTo>
                  <a:lnTo>
                    <a:pt x="516821" y="447851"/>
                  </a:lnTo>
                  <a:lnTo>
                    <a:pt x="525284" y="491655"/>
                  </a:lnTo>
                  <a:lnTo>
                    <a:pt x="543708" y="532774"/>
                  </a:lnTo>
                  <a:lnTo>
                    <a:pt x="551992" y="545668"/>
                  </a:lnTo>
                  <a:lnTo>
                    <a:pt x="873352" y="545630"/>
                  </a:lnTo>
                  <a:lnTo>
                    <a:pt x="881541" y="532968"/>
                  </a:lnTo>
                  <a:lnTo>
                    <a:pt x="886615" y="523646"/>
                  </a:lnTo>
                  <a:lnTo>
                    <a:pt x="712698" y="523646"/>
                  </a:lnTo>
                  <a:lnTo>
                    <a:pt x="694321" y="521799"/>
                  </a:lnTo>
                  <a:lnTo>
                    <a:pt x="648309" y="496989"/>
                  </a:lnTo>
                  <a:lnTo>
                    <a:pt x="623534" y="450994"/>
                  </a:lnTo>
                  <a:lnTo>
                    <a:pt x="621694" y="432638"/>
                  </a:lnTo>
                  <a:lnTo>
                    <a:pt x="623543" y="414311"/>
                  </a:lnTo>
                  <a:lnTo>
                    <a:pt x="648309" y="368300"/>
                  </a:lnTo>
                  <a:lnTo>
                    <a:pt x="694338" y="343550"/>
                  </a:lnTo>
                  <a:lnTo>
                    <a:pt x="712698" y="341706"/>
                  </a:lnTo>
                  <a:lnTo>
                    <a:pt x="885727" y="341668"/>
                  </a:lnTo>
                  <a:lnTo>
                    <a:pt x="875518" y="322850"/>
                  </a:lnTo>
                  <a:lnTo>
                    <a:pt x="824243" y="271010"/>
                  </a:lnTo>
                  <a:lnTo>
                    <a:pt x="758698" y="241701"/>
                  </a:lnTo>
                  <a:lnTo>
                    <a:pt x="721791" y="236486"/>
                  </a:lnTo>
                  <a:lnTo>
                    <a:pt x="721791" y="54952"/>
                  </a:lnTo>
                  <a:lnTo>
                    <a:pt x="720676" y="43894"/>
                  </a:lnTo>
                  <a:lnTo>
                    <a:pt x="717476" y="33589"/>
                  </a:lnTo>
                  <a:lnTo>
                    <a:pt x="712415" y="24254"/>
                  </a:lnTo>
                  <a:lnTo>
                    <a:pt x="707530" y="18313"/>
                  </a:lnTo>
                  <a:close/>
                </a:path>
                <a:path w="909319" h="729614">
                  <a:moveTo>
                    <a:pt x="885727" y="341668"/>
                  </a:moveTo>
                  <a:lnTo>
                    <a:pt x="712698" y="341668"/>
                  </a:lnTo>
                  <a:lnTo>
                    <a:pt x="731005" y="343518"/>
                  </a:lnTo>
                  <a:lnTo>
                    <a:pt x="748107" y="348840"/>
                  </a:lnTo>
                  <a:lnTo>
                    <a:pt x="788130" y="381792"/>
                  </a:lnTo>
                  <a:lnTo>
                    <a:pt x="803626" y="432676"/>
                  </a:lnTo>
                  <a:lnTo>
                    <a:pt x="801775" y="451031"/>
                  </a:lnTo>
                  <a:lnTo>
                    <a:pt x="776998" y="496989"/>
                  </a:lnTo>
                  <a:lnTo>
                    <a:pt x="730999" y="521799"/>
                  </a:lnTo>
                  <a:lnTo>
                    <a:pt x="712698" y="523646"/>
                  </a:lnTo>
                  <a:lnTo>
                    <a:pt x="886615" y="523646"/>
                  </a:lnTo>
                  <a:lnTo>
                    <a:pt x="903899" y="477542"/>
                  </a:lnTo>
                  <a:lnTo>
                    <a:pt x="909049" y="432638"/>
                  </a:lnTo>
                  <a:lnTo>
                    <a:pt x="905064" y="393095"/>
                  </a:lnTo>
                  <a:lnTo>
                    <a:pt x="893624" y="356223"/>
                  </a:lnTo>
                  <a:lnTo>
                    <a:pt x="885727" y="341668"/>
                  </a:lnTo>
                  <a:close/>
                </a:path>
              </a:pathLst>
            </a:custGeom>
            <a:solidFill>
              <a:srgbClr val="074848"/>
            </a:solidFill>
          </p:spPr>
          <p:txBody>
            <a:bodyPr wrap="square" lIns="0" tIns="0" rIns="0" bIns="0" rtlCol="0"/>
            <a:lstStyle/>
            <a:p>
              <a:endParaRPr sz="1500">
                <a:latin typeface="Corbel" panose="020B0503020204020204" pitchFamily="34" charset="0"/>
              </a:endParaRPr>
            </a:p>
          </p:txBody>
        </p:sp>
        <p:pic>
          <p:nvPicPr>
            <p:cNvPr id="65" name="object 65"/>
            <p:cNvPicPr/>
            <p:nvPr/>
          </p:nvPicPr>
          <p:blipFill>
            <a:blip r:embed="rId4" cstate="print"/>
            <a:stretch>
              <a:fillRect/>
            </a:stretch>
          </p:blipFill>
          <p:spPr>
            <a:xfrm>
              <a:off x="2158745" y="5817421"/>
              <a:ext cx="93852" cy="93852"/>
            </a:xfrm>
            <a:prstGeom prst="rect">
              <a:avLst/>
            </a:prstGeom>
          </p:spPr>
        </p:pic>
        <p:pic>
          <p:nvPicPr>
            <p:cNvPr id="66" name="object 66"/>
            <p:cNvPicPr/>
            <p:nvPr/>
          </p:nvPicPr>
          <p:blipFill>
            <a:blip r:embed="rId5" cstate="print"/>
            <a:stretch>
              <a:fillRect/>
            </a:stretch>
          </p:blipFill>
          <p:spPr>
            <a:xfrm>
              <a:off x="2460942" y="5847320"/>
              <a:ext cx="93852" cy="93852"/>
            </a:xfrm>
            <a:prstGeom prst="rect">
              <a:avLst/>
            </a:prstGeom>
          </p:spPr>
        </p:pic>
        <p:pic>
          <p:nvPicPr>
            <p:cNvPr id="67" name="object 67"/>
            <p:cNvPicPr/>
            <p:nvPr/>
          </p:nvPicPr>
          <p:blipFill>
            <a:blip r:embed="rId6" cstate="print"/>
            <a:stretch>
              <a:fillRect/>
            </a:stretch>
          </p:blipFill>
          <p:spPr>
            <a:xfrm>
              <a:off x="1848219" y="5534394"/>
              <a:ext cx="93852" cy="93852"/>
            </a:xfrm>
            <a:prstGeom prst="rect">
              <a:avLst/>
            </a:prstGeom>
          </p:spPr>
        </p:pic>
        <p:sp>
          <p:nvSpPr>
            <p:cNvPr id="68" name="object 68"/>
            <p:cNvSpPr/>
            <p:nvPr/>
          </p:nvSpPr>
          <p:spPr>
            <a:xfrm>
              <a:off x="1845191" y="5532281"/>
              <a:ext cx="715010" cy="415290"/>
            </a:xfrm>
            <a:custGeom>
              <a:avLst/>
              <a:gdLst/>
              <a:ahLst/>
              <a:cxnLst/>
              <a:rect l="l" t="t" r="r" b="b"/>
              <a:pathLst>
                <a:path w="715010" h="415289">
                  <a:moveTo>
                    <a:pt x="636837" y="348876"/>
                  </a:moveTo>
                  <a:lnTo>
                    <a:pt x="407162" y="348876"/>
                  </a:lnTo>
                  <a:lnTo>
                    <a:pt x="611301" y="369488"/>
                  </a:lnTo>
                  <a:lnTo>
                    <a:pt x="613522" y="379562"/>
                  </a:lnTo>
                  <a:lnTo>
                    <a:pt x="638527" y="409206"/>
                  </a:lnTo>
                  <a:lnTo>
                    <a:pt x="657831" y="415055"/>
                  </a:lnTo>
                  <a:lnTo>
                    <a:pt x="668362" y="415018"/>
                  </a:lnTo>
                  <a:lnTo>
                    <a:pt x="703237" y="396044"/>
                  </a:lnTo>
                  <a:lnTo>
                    <a:pt x="705003" y="393390"/>
                  </a:lnTo>
                  <a:lnTo>
                    <a:pt x="657910" y="393390"/>
                  </a:lnTo>
                  <a:lnTo>
                    <a:pt x="650278" y="390888"/>
                  </a:lnTo>
                  <a:lnTo>
                    <a:pt x="638568" y="381439"/>
                  </a:lnTo>
                  <a:lnTo>
                    <a:pt x="634593" y="374492"/>
                  </a:lnTo>
                  <a:lnTo>
                    <a:pt x="632891" y="358376"/>
                  </a:lnTo>
                  <a:lnTo>
                    <a:pt x="635342" y="350705"/>
                  </a:lnTo>
                  <a:lnTo>
                    <a:pt x="636837" y="348876"/>
                  </a:lnTo>
                  <a:close/>
                </a:path>
                <a:path w="715010" h="415289">
                  <a:moveTo>
                    <a:pt x="705013" y="333357"/>
                  </a:moveTo>
                  <a:lnTo>
                    <a:pt x="667893" y="333357"/>
                  </a:lnTo>
                  <a:lnTo>
                    <a:pt x="675525" y="335859"/>
                  </a:lnTo>
                  <a:lnTo>
                    <a:pt x="687197" y="345257"/>
                  </a:lnTo>
                  <a:lnTo>
                    <a:pt x="691191" y="352165"/>
                  </a:lnTo>
                  <a:lnTo>
                    <a:pt x="691268" y="352559"/>
                  </a:lnTo>
                  <a:lnTo>
                    <a:pt x="692828" y="367446"/>
                  </a:lnTo>
                  <a:lnTo>
                    <a:pt x="692894" y="368449"/>
                  </a:lnTo>
                  <a:lnTo>
                    <a:pt x="690422" y="375991"/>
                  </a:lnTo>
                  <a:lnTo>
                    <a:pt x="680961" y="387662"/>
                  </a:lnTo>
                  <a:lnTo>
                    <a:pt x="674027" y="391688"/>
                  </a:lnTo>
                  <a:lnTo>
                    <a:pt x="657910" y="393390"/>
                  </a:lnTo>
                  <a:lnTo>
                    <a:pt x="705003" y="393390"/>
                  </a:lnTo>
                  <a:lnTo>
                    <a:pt x="708757" y="387747"/>
                  </a:lnTo>
                  <a:lnTo>
                    <a:pt x="712604" y="378469"/>
                  </a:lnTo>
                  <a:lnTo>
                    <a:pt x="714597" y="368449"/>
                  </a:lnTo>
                  <a:lnTo>
                    <a:pt x="714552" y="357931"/>
                  </a:lnTo>
                  <a:lnTo>
                    <a:pt x="712409" y="347627"/>
                  </a:lnTo>
                  <a:lnTo>
                    <a:pt x="708377" y="338246"/>
                  </a:lnTo>
                  <a:lnTo>
                    <a:pt x="705013" y="333357"/>
                  </a:lnTo>
                  <a:close/>
                </a:path>
                <a:path w="715010" h="415289">
                  <a:moveTo>
                    <a:pt x="115125" y="93758"/>
                  </a:moveTo>
                  <a:lnTo>
                    <a:pt x="82054" y="93758"/>
                  </a:lnTo>
                  <a:lnTo>
                    <a:pt x="203746" y="206814"/>
                  </a:lnTo>
                  <a:lnTo>
                    <a:pt x="206387" y="209506"/>
                  </a:lnTo>
                  <a:lnTo>
                    <a:pt x="228955" y="229826"/>
                  </a:lnTo>
                  <a:lnTo>
                    <a:pt x="228930" y="230156"/>
                  </a:lnTo>
                  <a:lnTo>
                    <a:pt x="312559" y="307830"/>
                  </a:lnTo>
                  <a:lnTo>
                    <a:pt x="309032" y="315064"/>
                  </a:lnTo>
                  <a:lnTo>
                    <a:pt x="306651" y="322836"/>
                  </a:lnTo>
                  <a:lnTo>
                    <a:pt x="305658" y="329971"/>
                  </a:lnTo>
                  <a:lnTo>
                    <a:pt x="305608" y="335046"/>
                  </a:lnTo>
                  <a:lnTo>
                    <a:pt x="305714" y="339491"/>
                  </a:lnTo>
                  <a:lnTo>
                    <a:pt x="324688" y="374416"/>
                  </a:lnTo>
                  <a:lnTo>
                    <a:pt x="352300" y="385785"/>
                  </a:lnTo>
                  <a:lnTo>
                    <a:pt x="362826" y="385744"/>
                  </a:lnTo>
                  <a:lnTo>
                    <a:pt x="397751" y="366745"/>
                  </a:lnTo>
                  <a:lnTo>
                    <a:pt x="399885" y="364103"/>
                  </a:lnTo>
                  <a:lnTo>
                    <a:pt x="352374" y="364103"/>
                  </a:lnTo>
                  <a:lnTo>
                    <a:pt x="344779" y="361601"/>
                  </a:lnTo>
                  <a:lnTo>
                    <a:pt x="338924" y="356902"/>
                  </a:lnTo>
                  <a:lnTo>
                    <a:pt x="333133" y="352165"/>
                  </a:lnTo>
                  <a:lnTo>
                    <a:pt x="329082" y="345206"/>
                  </a:lnTo>
                  <a:lnTo>
                    <a:pt x="327393" y="329077"/>
                  </a:lnTo>
                  <a:lnTo>
                    <a:pt x="329895" y="321444"/>
                  </a:lnTo>
                  <a:lnTo>
                    <a:pt x="334581" y="315589"/>
                  </a:lnTo>
                  <a:lnTo>
                    <a:pt x="339344" y="309785"/>
                  </a:lnTo>
                  <a:lnTo>
                    <a:pt x="346240" y="305747"/>
                  </a:lnTo>
                  <a:lnTo>
                    <a:pt x="362394" y="304045"/>
                  </a:lnTo>
                  <a:lnTo>
                    <a:pt x="399498" y="304045"/>
                  </a:lnTo>
                  <a:lnTo>
                    <a:pt x="396833" y="300288"/>
                  </a:lnTo>
                  <a:lnTo>
                    <a:pt x="390067" y="293695"/>
                  </a:lnTo>
                  <a:lnTo>
                    <a:pt x="386521" y="291345"/>
                  </a:lnTo>
                  <a:lnTo>
                    <a:pt x="327888" y="291345"/>
                  </a:lnTo>
                  <a:lnTo>
                    <a:pt x="225357" y="196108"/>
                  </a:lnTo>
                  <a:lnTo>
                    <a:pt x="200335" y="172778"/>
                  </a:lnTo>
                  <a:lnTo>
                    <a:pt x="200177" y="172778"/>
                  </a:lnTo>
                  <a:lnTo>
                    <a:pt x="115125" y="93758"/>
                  </a:lnTo>
                  <a:close/>
                </a:path>
                <a:path w="715010" h="415289">
                  <a:moveTo>
                    <a:pt x="399498" y="304045"/>
                  </a:moveTo>
                  <a:lnTo>
                    <a:pt x="362394" y="304045"/>
                  </a:lnTo>
                  <a:lnTo>
                    <a:pt x="370039" y="306560"/>
                  </a:lnTo>
                  <a:lnTo>
                    <a:pt x="376443" y="311703"/>
                  </a:lnTo>
                  <a:lnTo>
                    <a:pt x="381711" y="315996"/>
                  </a:lnTo>
                  <a:lnTo>
                    <a:pt x="385724" y="322943"/>
                  </a:lnTo>
                  <a:lnTo>
                    <a:pt x="387417" y="339097"/>
                  </a:lnTo>
                  <a:lnTo>
                    <a:pt x="384937" y="346717"/>
                  </a:lnTo>
                  <a:lnTo>
                    <a:pt x="380225" y="352559"/>
                  </a:lnTo>
                  <a:lnTo>
                    <a:pt x="375475" y="358376"/>
                  </a:lnTo>
                  <a:lnTo>
                    <a:pt x="368528" y="362414"/>
                  </a:lnTo>
                  <a:lnTo>
                    <a:pt x="352374" y="364103"/>
                  </a:lnTo>
                  <a:lnTo>
                    <a:pt x="399885" y="364103"/>
                  </a:lnTo>
                  <a:lnTo>
                    <a:pt x="401967" y="361525"/>
                  </a:lnTo>
                  <a:lnTo>
                    <a:pt x="405231" y="355417"/>
                  </a:lnTo>
                  <a:lnTo>
                    <a:pt x="407162" y="348876"/>
                  </a:lnTo>
                  <a:lnTo>
                    <a:pt x="636837" y="348876"/>
                  </a:lnTo>
                  <a:lnTo>
                    <a:pt x="638332" y="347047"/>
                  </a:lnTo>
                  <a:lnTo>
                    <a:pt x="613613" y="347047"/>
                  </a:lnTo>
                  <a:lnTo>
                    <a:pt x="508406" y="336621"/>
                  </a:lnTo>
                  <a:lnTo>
                    <a:pt x="508393" y="336443"/>
                  </a:lnTo>
                  <a:lnTo>
                    <a:pt x="408711" y="326346"/>
                  </a:lnTo>
                  <a:lnTo>
                    <a:pt x="406353" y="316774"/>
                  </a:lnTo>
                  <a:lnTo>
                    <a:pt x="402328" y="308034"/>
                  </a:lnTo>
                  <a:lnTo>
                    <a:pt x="399498" y="304045"/>
                  </a:lnTo>
                  <a:close/>
                </a:path>
                <a:path w="715010" h="415289">
                  <a:moveTo>
                    <a:pt x="668000" y="311665"/>
                  </a:moveTo>
                  <a:lnTo>
                    <a:pt x="629527" y="323564"/>
                  </a:lnTo>
                  <a:lnTo>
                    <a:pt x="613613" y="347047"/>
                  </a:lnTo>
                  <a:lnTo>
                    <a:pt x="638332" y="347047"/>
                  </a:lnTo>
                  <a:lnTo>
                    <a:pt x="644829" y="339097"/>
                  </a:lnTo>
                  <a:lnTo>
                    <a:pt x="651789" y="335046"/>
                  </a:lnTo>
                  <a:lnTo>
                    <a:pt x="667893" y="333357"/>
                  </a:lnTo>
                  <a:lnTo>
                    <a:pt x="705013" y="333357"/>
                  </a:lnTo>
                  <a:lnTo>
                    <a:pt x="702683" y="329971"/>
                  </a:lnTo>
                  <a:lnTo>
                    <a:pt x="695553" y="322981"/>
                  </a:lnTo>
                  <a:lnTo>
                    <a:pt x="687272" y="317490"/>
                  </a:lnTo>
                  <a:lnTo>
                    <a:pt x="678005" y="313656"/>
                  </a:lnTo>
                  <a:lnTo>
                    <a:pt x="668000" y="311665"/>
                  </a:lnTo>
                  <a:close/>
                </a:path>
                <a:path w="715010" h="415289">
                  <a:moveTo>
                    <a:pt x="362485" y="282379"/>
                  </a:moveTo>
                  <a:lnTo>
                    <a:pt x="327888" y="291345"/>
                  </a:lnTo>
                  <a:lnTo>
                    <a:pt x="386521" y="291345"/>
                  </a:lnTo>
                  <a:lnTo>
                    <a:pt x="381778" y="288203"/>
                  </a:lnTo>
                  <a:lnTo>
                    <a:pt x="372503" y="284370"/>
                  </a:lnTo>
                  <a:lnTo>
                    <a:pt x="362485" y="282379"/>
                  </a:lnTo>
                  <a:close/>
                </a:path>
                <a:path w="715010" h="415289">
                  <a:moveTo>
                    <a:pt x="225357" y="196108"/>
                  </a:moveTo>
                  <a:close/>
                </a:path>
                <a:path w="715010" h="415289">
                  <a:moveTo>
                    <a:pt x="200253" y="172702"/>
                  </a:moveTo>
                  <a:close/>
                </a:path>
                <a:path w="715010" h="415289">
                  <a:moveTo>
                    <a:pt x="56733" y="0"/>
                  </a:moveTo>
                  <a:lnTo>
                    <a:pt x="18265" y="11888"/>
                  </a:lnTo>
                  <a:lnTo>
                    <a:pt x="19" y="46299"/>
                  </a:lnTo>
                  <a:lnTo>
                    <a:pt x="0" y="57157"/>
                  </a:lnTo>
                  <a:lnTo>
                    <a:pt x="2137" y="67432"/>
                  </a:lnTo>
                  <a:lnTo>
                    <a:pt x="27264" y="97541"/>
                  </a:lnTo>
                  <a:lnTo>
                    <a:pt x="46558" y="103386"/>
                  </a:lnTo>
                  <a:lnTo>
                    <a:pt x="57061" y="103347"/>
                  </a:lnTo>
                  <a:lnTo>
                    <a:pt x="63922" y="102165"/>
                  </a:lnTo>
                  <a:lnTo>
                    <a:pt x="70400" y="100129"/>
                  </a:lnTo>
                  <a:lnTo>
                    <a:pt x="76458" y="97305"/>
                  </a:lnTo>
                  <a:lnTo>
                    <a:pt x="82054" y="93758"/>
                  </a:lnTo>
                  <a:lnTo>
                    <a:pt x="115125" y="93758"/>
                  </a:lnTo>
                  <a:lnTo>
                    <a:pt x="102153" y="81706"/>
                  </a:lnTo>
                  <a:lnTo>
                    <a:pt x="46672" y="81706"/>
                  </a:lnTo>
                  <a:lnTo>
                    <a:pt x="38989" y="79230"/>
                  </a:lnTo>
                  <a:lnTo>
                    <a:pt x="33197" y="74467"/>
                  </a:lnTo>
                  <a:lnTo>
                    <a:pt x="27381" y="69768"/>
                  </a:lnTo>
                  <a:lnTo>
                    <a:pt x="23279" y="62821"/>
                  </a:lnTo>
                  <a:lnTo>
                    <a:pt x="40538" y="23362"/>
                  </a:lnTo>
                  <a:lnTo>
                    <a:pt x="56616" y="21686"/>
                  </a:lnTo>
                  <a:lnTo>
                    <a:pt x="93759" y="21686"/>
                  </a:lnTo>
                  <a:lnTo>
                    <a:pt x="91439" y="18297"/>
                  </a:lnTo>
                  <a:lnTo>
                    <a:pt x="84315" y="11297"/>
                  </a:lnTo>
                  <a:lnTo>
                    <a:pt x="76027" y="5814"/>
                  </a:lnTo>
                  <a:lnTo>
                    <a:pt x="66754" y="1985"/>
                  </a:lnTo>
                  <a:lnTo>
                    <a:pt x="56733" y="0"/>
                  </a:lnTo>
                  <a:close/>
                </a:path>
                <a:path w="715010" h="415289">
                  <a:moveTo>
                    <a:pt x="93759" y="21686"/>
                  </a:moveTo>
                  <a:lnTo>
                    <a:pt x="56616" y="21686"/>
                  </a:lnTo>
                  <a:lnTo>
                    <a:pt x="64287" y="24175"/>
                  </a:lnTo>
                  <a:lnTo>
                    <a:pt x="75933" y="33624"/>
                  </a:lnTo>
                  <a:lnTo>
                    <a:pt x="79984" y="40571"/>
                  </a:lnTo>
                  <a:lnTo>
                    <a:pt x="81673" y="56674"/>
                  </a:lnTo>
                  <a:lnTo>
                    <a:pt x="79171" y="64320"/>
                  </a:lnTo>
                  <a:lnTo>
                    <a:pt x="74447" y="70124"/>
                  </a:lnTo>
                  <a:lnTo>
                    <a:pt x="69735" y="75991"/>
                  </a:lnTo>
                  <a:lnTo>
                    <a:pt x="62750" y="80017"/>
                  </a:lnTo>
                  <a:lnTo>
                    <a:pt x="46672" y="81706"/>
                  </a:lnTo>
                  <a:lnTo>
                    <a:pt x="102153" y="81706"/>
                  </a:lnTo>
                  <a:lnTo>
                    <a:pt x="97040" y="76956"/>
                  </a:lnTo>
                  <a:lnTo>
                    <a:pt x="100293" y="69912"/>
                  </a:lnTo>
                  <a:lnTo>
                    <a:pt x="102473" y="62380"/>
                  </a:lnTo>
                  <a:lnTo>
                    <a:pt x="103495" y="54471"/>
                  </a:lnTo>
                  <a:lnTo>
                    <a:pt x="103276" y="46299"/>
                  </a:lnTo>
                  <a:lnTo>
                    <a:pt x="101138" y="35991"/>
                  </a:lnTo>
                  <a:lnTo>
                    <a:pt x="97120" y="26593"/>
                  </a:lnTo>
                  <a:lnTo>
                    <a:pt x="93759" y="21686"/>
                  </a:lnTo>
                  <a:close/>
                </a:path>
              </a:pathLst>
            </a:custGeom>
            <a:solidFill>
              <a:srgbClr val="074848"/>
            </a:solidFill>
          </p:spPr>
          <p:txBody>
            <a:bodyPr wrap="square" lIns="0" tIns="0" rIns="0" bIns="0" rtlCol="0"/>
            <a:lstStyle/>
            <a:p>
              <a:endParaRPr sz="1500">
                <a:latin typeface="Corbel" panose="020B0503020204020204" pitchFamily="34" charset="0"/>
              </a:endParaRPr>
            </a:p>
          </p:txBody>
        </p:sp>
        <p:sp>
          <p:nvSpPr>
            <p:cNvPr id="69" name="object 69"/>
            <p:cNvSpPr/>
            <p:nvPr/>
          </p:nvSpPr>
          <p:spPr>
            <a:xfrm>
              <a:off x="2327187" y="5719696"/>
              <a:ext cx="356235" cy="450850"/>
            </a:xfrm>
            <a:custGeom>
              <a:avLst/>
              <a:gdLst/>
              <a:ahLst/>
              <a:cxnLst/>
              <a:rect l="l" t="t" r="r" b="b"/>
              <a:pathLst>
                <a:path w="356235" h="450850">
                  <a:moveTo>
                    <a:pt x="178117" y="0"/>
                  </a:moveTo>
                  <a:lnTo>
                    <a:pt x="108754" y="13989"/>
                  </a:lnTo>
                  <a:lnTo>
                    <a:pt x="52171" y="52133"/>
                  </a:lnTo>
                  <a:lnTo>
                    <a:pt x="13989" y="108753"/>
                  </a:lnTo>
                  <a:lnTo>
                    <a:pt x="0" y="178079"/>
                  </a:lnTo>
                  <a:lnTo>
                    <a:pt x="517" y="191875"/>
                  </a:lnTo>
                  <a:lnTo>
                    <a:pt x="8178" y="231584"/>
                  </a:lnTo>
                  <a:lnTo>
                    <a:pt x="24921" y="268889"/>
                  </a:lnTo>
                  <a:lnTo>
                    <a:pt x="32461" y="280606"/>
                  </a:lnTo>
                  <a:lnTo>
                    <a:pt x="68184" y="326547"/>
                  </a:lnTo>
                  <a:lnTo>
                    <a:pt x="110248" y="374929"/>
                  </a:lnTo>
                  <a:lnTo>
                    <a:pt x="110464" y="375145"/>
                  </a:lnTo>
                  <a:lnTo>
                    <a:pt x="110655" y="375386"/>
                  </a:lnTo>
                  <a:lnTo>
                    <a:pt x="167948" y="439177"/>
                  </a:lnTo>
                  <a:lnTo>
                    <a:pt x="178117" y="450735"/>
                  </a:lnTo>
                  <a:lnTo>
                    <a:pt x="188245" y="439177"/>
                  </a:lnTo>
                  <a:lnTo>
                    <a:pt x="198888" y="427210"/>
                  </a:lnTo>
                  <a:lnTo>
                    <a:pt x="249018" y="371514"/>
                  </a:lnTo>
                  <a:lnTo>
                    <a:pt x="276280" y="340426"/>
                  </a:lnTo>
                  <a:lnTo>
                    <a:pt x="301654" y="309877"/>
                  </a:lnTo>
                  <a:lnTo>
                    <a:pt x="318706" y="287324"/>
                  </a:lnTo>
                  <a:lnTo>
                    <a:pt x="178117" y="287324"/>
                  </a:lnTo>
                  <a:lnTo>
                    <a:pt x="156090" y="285103"/>
                  </a:lnTo>
                  <a:lnTo>
                    <a:pt x="135581" y="278734"/>
                  </a:lnTo>
                  <a:lnTo>
                    <a:pt x="117037" y="268663"/>
                  </a:lnTo>
                  <a:lnTo>
                    <a:pt x="100888" y="255333"/>
                  </a:lnTo>
                  <a:lnTo>
                    <a:pt x="87491" y="239119"/>
                  </a:lnTo>
                  <a:lnTo>
                    <a:pt x="77425" y="220564"/>
                  </a:lnTo>
                  <a:lnTo>
                    <a:pt x="71064" y="200070"/>
                  </a:lnTo>
                  <a:lnTo>
                    <a:pt x="68850" y="178041"/>
                  </a:lnTo>
                  <a:lnTo>
                    <a:pt x="71069" y="156055"/>
                  </a:lnTo>
                  <a:lnTo>
                    <a:pt x="77428" y="135564"/>
                  </a:lnTo>
                  <a:lnTo>
                    <a:pt x="87492" y="117014"/>
                  </a:lnTo>
                  <a:lnTo>
                    <a:pt x="100825" y="100850"/>
                  </a:lnTo>
                  <a:lnTo>
                    <a:pt x="117055" y="87441"/>
                  </a:lnTo>
                  <a:lnTo>
                    <a:pt x="135593" y="77381"/>
                  </a:lnTo>
                  <a:lnTo>
                    <a:pt x="156095" y="71015"/>
                  </a:lnTo>
                  <a:lnTo>
                    <a:pt x="178117" y="68795"/>
                  </a:lnTo>
                  <a:lnTo>
                    <a:pt x="317781" y="68795"/>
                  </a:lnTo>
                  <a:lnTo>
                    <a:pt x="304038" y="52133"/>
                  </a:lnTo>
                  <a:lnTo>
                    <a:pt x="277667" y="30400"/>
                  </a:lnTo>
                  <a:lnTo>
                    <a:pt x="247416" y="13989"/>
                  </a:lnTo>
                  <a:lnTo>
                    <a:pt x="213996" y="3616"/>
                  </a:lnTo>
                  <a:lnTo>
                    <a:pt x="178117" y="0"/>
                  </a:lnTo>
                  <a:close/>
                </a:path>
                <a:path w="356235" h="450850">
                  <a:moveTo>
                    <a:pt x="317781" y="68795"/>
                  </a:moveTo>
                  <a:lnTo>
                    <a:pt x="178117" y="68795"/>
                  </a:lnTo>
                  <a:lnTo>
                    <a:pt x="200088" y="71047"/>
                  </a:lnTo>
                  <a:lnTo>
                    <a:pt x="220570" y="77395"/>
                  </a:lnTo>
                  <a:lnTo>
                    <a:pt x="255299" y="100787"/>
                  </a:lnTo>
                  <a:lnTo>
                    <a:pt x="278782" y="135569"/>
                  </a:lnTo>
                  <a:lnTo>
                    <a:pt x="287371" y="178079"/>
                  </a:lnTo>
                  <a:lnTo>
                    <a:pt x="285153" y="200081"/>
                  </a:lnTo>
                  <a:lnTo>
                    <a:pt x="268698" y="239172"/>
                  </a:lnTo>
                  <a:lnTo>
                    <a:pt x="239149" y="268684"/>
                  </a:lnTo>
                  <a:lnTo>
                    <a:pt x="200132" y="285103"/>
                  </a:lnTo>
                  <a:lnTo>
                    <a:pt x="178117" y="287324"/>
                  </a:lnTo>
                  <a:lnTo>
                    <a:pt x="318706" y="287324"/>
                  </a:lnTo>
                  <a:lnTo>
                    <a:pt x="343337" y="244660"/>
                  </a:lnTo>
                  <a:lnTo>
                    <a:pt x="354079" y="205403"/>
                  </a:lnTo>
                  <a:lnTo>
                    <a:pt x="356154" y="178041"/>
                  </a:lnTo>
                  <a:lnTo>
                    <a:pt x="352549" y="142184"/>
                  </a:lnTo>
                  <a:lnTo>
                    <a:pt x="342190" y="108753"/>
                  </a:lnTo>
                  <a:lnTo>
                    <a:pt x="325785" y="78499"/>
                  </a:lnTo>
                  <a:lnTo>
                    <a:pt x="317781" y="68795"/>
                  </a:lnTo>
                  <a:close/>
                </a:path>
              </a:pathLst>
            </a:custGeom>
            <a:solidFill>
              <a:srgbClr val="52A947"/>
            </a:solidFill>
          </p:spPr>
          <p:txBody>
            <a:bodyPr wrap="square" lIns="0" tIns="0" rIns="0" bIns="0" rtlCol="0"/>
            <a:lstStyle/>
            <a:p>
              <a:endParaRPr sz="1500">
                <a:latin typeface="Corbel" panose="020B0503020204020204" pitchFamily="34" charset="0"/>
              </a:endParaRPr>
            </a:p>
          </p:txBody>
        </p:sp>
      </p:grpSp>
      <p:sp>
        <p:nvSpPr>
          <p:cNvPr id="70" name="object 70"/>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spc="-8" dirty="0">
                <a:solidFill>
                  <a:srgbClr val="0093D5"/>
                </a:solidFill>
                <a:cs typeface="Montserrat"/>
              </a:rPr>
              <a:t>Agenda</a:t>
            </a:r>
          </a:p>
        </p:txBody>
      </p:sp>
      <p:pic>
        <p:nvPicPr>
          <p:cNvPr id="72" name="Picture 71" descr="A picture containing pool ball, vector graphics&#10;&#10;Description automatically generated">
            <a:extLst>
              <a:ext uri="{FF2B5EF4-FFF2-40B4-BE49-F238E27FC236}">
                <a16:creationId xmlns:a16="http://schemas.microsoft.com/office/drawing/2014/main" id="{7C108C8B-5561-D4B9-6D19-72B38E210138}"/>
              </a:ext>
            </a:extLst>
          </p:cNvPr>
          <p:cNvPicPr>
            <a:picLocks noChangeAspect="1"/>
          </p:cNvPicPr>
          <p:nvPr/>
        </p:nvPicPr>
        <p:blipFill>
          <a:blip r:embed="rId7"/>
          <a:stretch>
            <a:fillRect/>
          </a:stretch>
        </p:blipFill>
        <p:spPr>
          <a:xfrm>
            <a:off x="1467503" y="1768978"/>
            <a:ext cx="838200" cy="838200"/>
          </a:xfrm>
          <a:prstGeom prst="rect">
            <a:avLst/>
          </a:prstGeom>
        </p:spPr>
      </p:pic>
      <p:sp>
        <p:nvSpPr>
          <p:cNvPr id="3" name="Footer Placeholder 57">
            <a:extLst>
              <a:ext uri="{FF2B5EF4-FFF2-40B4-BE49-F238E27FC236}">
                <a16:creationId xmlns:a16="http://schemas.microsoft.com/office/drawing/2014/main" id="{4C664154-DECA-5367-1D37-690B67F4F05B}"/>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dirty="0"/>
              <a:t>Getting</a:t>
            </a:r>
            <a:r>
              <a:rPr spc="-21" dirty="0"/>
              <a:t> </a:t>
            </a:r>
            <a:r>
              <a:rPr dirty="0"/>
              <a:t>to</a:t>
            </a:r>
            <a:r>
              <a:rPr spc="-12" dirty="0"/>
              <a:t> </a:t>
            </a:r>
            <a:r>
              <a:rPr dirty="0"/>
              <a:t>public</a:t>
            </a:r>
            <a:r>
              <a:rPr spc="-12" dirty="0"/>
              <a:t> </a:t>
            </a:r>
            <a:r>
              <a:rPr dirty="0"/>
              <a:t>health</a:t>
            </a:r>
            <a:r>
              <a:rPr spc="-8" dirty="0"/>
              <a:t> impact</a:t>
            </a:r>
          </a:p>
        </p:txBody>
      </p:sp>
      <p:graphicFrame>
        <p:nvGraphicFramePr>
          <p:cNvPr id="9" name="object 9"/>
          <p:cNvGraphicFramePr>
            <a:graphicFrameLocks noGrp="1"/>
          </p:cNvGraphicFramePr>
          <p:nvPr>
            <p:extLst>
              <p:ext uri="{D42A27DB-BD31-4B8C-83A1-F6EECF244321}">
                <p14:modId xmlns:p14="http://schemas.microsoft.com/office/powerpoint/2010/main" val="4129414491"/>
              </p:ext>
            </p:extLst>
          </p:nvPr>
        </p:nvGraphicFramePr>
        <p:xfrm>
          <a:off x="1203114" y="1250457"/>
          <a:ext cx="10608202" cy="5203803"/>
        </p:xfrm>
        <a:graphic>
          <a:graphicData uri="http://schemas.openxmlformats.org/drawingml/2006/table">
            <a:tbl>
              <a:tblPr firstRow="1" bandRow="1">
                <a:tableStyleId>{2D5ABB26-0587-4C30-8999-92F81FD0307C}</a:tableStyleId>
              </a:tblPr>
              <a:tblGrid>
                <a:gridCol w="2220383">
                  <a:extLst>
                    <a:ext uri="{9D8B030D-6E8A-4147-A177-3AD203B41FA5}">
                      <a16:colId xmlns:a16="http://schemas.microsoft.com/office/drawing/2014/main" val="20000"/>
                    </a:ext>
                  </a:extLst>
                </a:gridCol>
                <a:gridCol w="4101041">
                  <a:extLst>
                    <a:ext uri="{9D8B030D-6E8A-4147-A177-3AD203B41FA5}">
                      <a16:colId xmlns:a16="http://schemas.microsoft.com/office/drawing/2014/main" val="20001"/>
                    </a:ext>
                  </a:extLst>
                </a:gridCol>
                <a:gridCol w="4286778">
                  <a:extLst>
                    <a:ext uri="{9D8B030D-6E8A-4147-A177-3AD203B41FA5}">
                      <a16:colId xmlns:a16="http://schemas.microsoft.com/office/drawing/2014/main" val="20002"/>
                    </a:ext>
                  </a:extLst>
                </a:gridCol>
              </a:tblGrid>
              <a:tr h="1066800">
                <a:tc>
                  <a:txBody>
                    <a:bodyPr/>
                    <a:lstStyle/>
                    <a:p>
                      <a:pPr>
                        <a:lnSpc>
                          <a:spcPct val="100000"/>
                        </a:lnSpc>
                        <a:spcBef>
                          <a:spcPts val="50"/>
                        </a:spcBef>
                      </a:pPr>
                      <a:endParaRPr lang="en-US" sz="2000" dirty="0">
                        <a:latin typeface="Corbel" panose="020B0503020204020204" pitchFamily="34" charset="0"/>
                        <a:cs typeface="Times New Roman"/>
                      </a:endParaRPr>
                    </a:p>
                    <a:p>
                      <a:pPr marL="4445" algn="ctr">
                        <a:lnSpc>
                          <a:spcPct val="100000"/>
                        </a:lnSpc>
                      </a:pPr>
                      <a:r>
                        <a:rPr lang="en-US" sz="1400" b="1" spc="-10" dirty="0">
                          <a:solidFill>
                            <a:srgbClr val="FFFFFF"/>
                          </a:solidFill>
                          <a:latin typeface="Corbel" panose="020B0503020204020204" pitchFamily="34" charset="0"/>
                          <a:cs typeface="Montserrat"/>
                        </a:rPr>
                        <a:t> </a:t>
                      </a:r>
                      <a:endParaRPr lang="en-US" sz="1400" dirty="0">
                        <a:latin typeface="Corbel" panose="020B0503020204020204" pitchFamily="34" charset="0"/>
                        <a:cs typeface="Montserrat"/>
                      </a:endParaRPr>
                    </a:p>
                    <a:p>
                      <a:pPr marL="554990" marR="548005" algn="ctr">
                        <a:lnSpc>
                          <a:spcPct val="107200"/>
                        </a:lnSpc>
                        <a:spcBef>
                          <a:spcPts val="695"/>
                        </a:spcBef>
                      </a:pPr>
                      <a:r>
                        <a:rPr lang="en-US" sz="1400" dirty="0">
                          <a:solidFill>
                            <a:srgbClr val="231F20"/>
                          </a:solidFill>
                          <a:latin typeface="Corbel" panose="020B0503020204020204" pitchFamily="34" charset="0"/>
                          <a:cs typeface="Montserrat-Light"/>
                        </a:rPr>
                        <a:t>What success could look like</a:t>
                      </a:r>
                    </a:p>
                  </a:txBody>
                  <a:tcPr marL="0" marR="0" marT="5292" marB="0">
                    <a:lnR w="6350" cap="flat" cmpd="sng" algn="ctr">
                      <a:solidFill>
                        <a:srgbClr val="0093D5"/>
                      </a:solidFill>
                      <a:prstDash val="solid"/>
                      <a:round/>
                      <a:headEnd type="none" w="med" len="med"/>
                      <a:tailEnd type="none" w="med" len="med"/>
                    </a:lnR>
                    <a:lnT w="6350">
                      <a:noFill/>
                      <a:prstDash val="solid"/>
                    </a:lnT>
                    <a:lnB w="6350">
                      <a:solidFill>
                        <a:srgbClr val="0093D5"/>
                      </a:solidFill>
                      <a:prstDash val="solid"/>
                    </a:lnB>
                  </a:tcPr>
                </a:tc>
                <a:tc gridSpan="2">
                  <a:txBody>
                    <a:bodyPr/>
                    <a:lstStyle/>
                    <a:p>
                      <a:pPr marL="10583" marR="4233" algn="ctr">
                        <a:lnSpc>
                          <a:spcPct val="100000"/>
                        </a:lnSpc>
                        <a:spcBef>
                          <a:spcPts val="83"/>
                        </a:spcBef>
                      </a:pPr>
                      <a:r>
                        <a:rPr lang="en-US" sz="2400" b="1" dirty="0">
                          <a:solidFill>
                            <a:srgbClr val="0093D5"/>
                          </a:solidFill>
                          <a:latin typeface="Corbel" panose="020B0503020204020204" pitchFamily="34" charset="0"/>
                          <a:cs typeface="Montserrat"/>
                        </a:rPr>
                        <a:t>Improved</a:t>
                      </a:r>
                      <a:r>
                        <a:rPr lang="en-US" sz="2400" b="1" spc="-25" dirty="0">
                          <a:solidFill>
                            <a:srgbClr val="0093D5"/>
                          </a:solidFill>
                          <a:latin typeface="Corbel" panose="020B0503020204020204" pitchFamily="34" charset="0"/>
                          <a:cs typeface="Montserrat"/>
                        </a:rPr>
                        <a:t> </a:t>
                      </a:r>
                      <a:r>
                        <a:rPr lang="en-US" sz="2400" b="1" dirty="0">
                          <a:solidFill>
                            <a:srgbClr val="0093D5"/>
                          </a:solidFill>
                          <a:latin typeface="Corbel" panose="020B0503020204020204" pitchFamily="34" charset="0"/>
                          <a:cs typeface="Montserrat"/>
                        </a:rPr>
                        <a:t>infant</a:t>
                      </a:r>
                      <a:r>
                        <a:rPr lang="en-US" sz="2400" b="1" spc="-12" dirty="0">
                          <a:solidFill>
                            <a:srgbClr val="0093D5"/>
                          </a:solidFill>
                          <a:latin typeface="Corbel" panose="020B0503020204020204" pitchFamily="34" charset="0"/>
                          <a:cs typeface="Montserrat"/>
                        </a:rPr>
                        <a:t> </a:t>
                      </a:r>
                      <a:r>
                        <a:rPr lang="en-US" sz="2400" b="1" dirty="0">
                          <a:solidFill>
                            <a:srgbClr val="0093D5"/>
                          </a:solidFill>
                          <a:latin typeface="Corbel" panose="020B0503020204020204" pitchFamily="34" charset="0"/>
                          <a:cs typeface="Montserrat"/>
                        </a:rPr>
                        <a:t>health</a:t>
                      </a:r>
                      <a:r>
                        <a:rPr lang="en-US" sz="2400" b="1" spc="-12" dirty="0">
                          <a:solidFill>
                            <a:srgbClr val="0093D5"/>
                          </a:solidFill>
                          <a:latin typeface="Corbel" panose="020B0503020204020204" pitchFamily="34" charset="0"/>
                          <a:cs typeface="Montserrat"/>
                        </a:rPr>
                        <a:t> </a:t>
                      </a:r>
                      <a:r>
                        <a:rPr lang="en-US" sz="2400" b="1" dirty="0">
                          <a:solidFill>
                            <a:srgbClr val="0093D5"/>
                          </a:solidFill>
                          <a:latin typeface="Corbel" panose="020B0503020204020204" pitchFamily="34" charset="0"/>
                          <a:cs typeface="Montserrat"/>
                        </a:rPr>
                        <a:t>and</a:t>
                      </a:r>
                      <a:r>
                        <a:rPr lang="en-US" sz="2400" b="1" spc="-12" dirty="0">
                          <a:solidFill>
                            <a:srgbClr val="0093D5"/>
                          </a:solidFill>
                          <a:latin typeface="Corbel" panose="020B0503020204020204" pitchFamily="34" charset="0"/>
                          <a:cs typeface="Montserrat"/>
                        </a:rPr>
                        <a:t> </a:t>
                      </a:r>
                      <a:r>
                        <a:rPr lang="en-US" sz="2400" b="1" dirty="0">
                          <a:solidFill>
                            <a:srgbClr val="0093D5"/>
                          </a:solidFill>
                          <a:latin typeface="Corbel" panose="020B0503020204020204" pitchFamily="34" charset="0"/>
                          <a:cs typeface="Montserrat"/>
                        </a:rPr>
                        <a:t>survival</a:t>
                      </a:r>
                      <a:r>
                        <a:rPr lang="en-US" sz="2400" b="1" spc="-12" dirty="0">
                          <a:solidFill>
                            <a:srgbClr val="0093D5"/>
                          </a:solidFill>
                          <a:latin typeface="Corbel" panose="020B0503020204020204" pitchFamily="34" charset="0"/>
                          <a:cs typeface="Montserrat"/>
                        </a:rPr>
                        <a:t> </a:t>
                      </a:r>
                      <a:r>
                        <a:rPr lang="en-US" sz="2400" b="1" dirty="0">
                          <a:solidFill>
                            <a:srgbClr val="0093D5"/>
                          </a:solidFill>
                          <a:latin typeface="Corbel" panose="020B0503020204020204" pitchFamily="34" charset="0"/>
                          <a:cs typeface="Montserrat"/>
                        </a:rPr>
                        <a:t>through</a:t>
                      </a:r>
                      <a:r>
                        <a:rPr lang="en-US" sz="2400" b="1" spc="-12" dirty="0">
                          <a:solidFill>
                            <a:srgbClr val="0093D5"/>
                          </a:solidFill>
                          <a:latin typeface="Corbel" panose="020B0503020204020204" pitchFamily="34" charset="0"/>
                          <a:cs typeface="Montserrat"/>
                        </a:rPr>
                        <a:t> </a:t>
                      </a:r>
                      <a:r>
                        <a:rPr lang="en-US" sz="2400" b="1" spc="-8" dirty="0">
                          <a:solidFill>
                            <a:srgbClr val="0093D5"/>
                          </a:solidFill>
                          <a:latin typeface="Corbel" panose="020B0503020204020204" pitchFamily="34" charset="0"/>
                          <a:cs typeface="Montserrat"/>
                        </a:rPr>
                        <a:t>introduction </a:t>
                      </a:r>
                      <a:br>
                        <a:rPr lang="en-US" sz="2400" b="1" spc="-8" dirty="0">
                          <a:solidFill>
                            <a:srgbClr val="0093D5"/>
                          </a:solidFill>
                          <a:latin typeface="Corbel" panose="020B0503020204020204" pitchFamily="34" charset="0"/>
                          <a:cs typeface="Montserrat"/>
                        </a:rPr>
                      </a:br>
                      <a:r>
                        <a:rPr lang="en-US" sz="2400" b="1" dirty="0">
                          <a:solidFill>
                            <a:srgbClr val="0093D5"/>
                          </a:solidFill>
                          <a:latin typeface="Corbel" panose="020B0503020204020204" pitchFamily="34" charset="0"/>
                          <a:cs typeface="Montserrat"/>
                        </a:rPr>
                        <a:t>and</a:t>
                      </a:r>
                      <a:r>
                        <a:rPr lang="en-US" sz="2400" b="1" spc="-17" dirty="0">
                          <a:solidFill>
                            <a:srgbClr val="0093D5"/>
                          </a:solidFill>
                          <a:latin typeface="Corbel" panose="020B0503020204020204" pitchFamily="34" charset="0"/>
                          <a:cs typeface="Montserrat"/>
                        </a:rPr>
                        <a:t> </a:t>
                      </a:r>
                      <a:r>
                        <a:rPr lang="en-US" sz="2400" b="1" dirty="0">
                          <a:solidFill>
                            <a:srgbClr val="0093D5"/>
                          </a:solidFill>
                          <a:latin typeface="Corbel" panose="020B0503020204020204" pitchFamily="34" charset="0"/>
                          <a:cs typeface="Montserrat"/>
                        </a:rPr>
                        <a:t>wide-scale</a:t>
                      </a:r>
                      <a:r>
                        <a:rPr lang="en-US" sz="2400" b="1" spc="-8" dirty="0">
                          <a:solidFill>
                            <a:srgbClr val="0093D5"/>
                          </a:solidFill>
                          <a:latin typeface="Corbel" panose="020B0503020204020204" pitchFamily="34" charset="0"/>
                          <a:cs typeface="Montserrat"/>
                        </a:rPr>
                        <a:t> </a:t>
                      </a:r>
                      <a:r>
                        <a:rPr lang="en-US" sz="2400" b="1" dirty="0">
                          <a:solidFill>
                            <a:srgbClr val="0093D5"/>
                          </a:solidFill>
                          <a:latin typeface="Corbel" panose="020B0503020204020204" pitchFamily="34" charset="0"/>
                          <a:cs typeface="Montserrat"/>
                        </a:rPr>
                        <a:t>use</a:t>
                      </a:r>
                      <a:r>
                        <a:rPr lang="en-US" sz="2400" b="1" spc="-8" dirty="0">
                          <a:solidFill>
                            <a:srgbClr val="0093D5"/>
                          </a:solidFill>
                          <a:latin typeface="Corbel" panose="020B0503020204020204" pitchFamily="34" charset="0"/>
                          <a:cs typeface="Montserrat"/>
                        </a:rPr>
                        <a:t> </a:t>
                      </a:r>
                      <a:r>
                        <a:rPr lang="en-US" sz="2400" b="1" dirty="0">
                          <a:solidFill>
                            <a:srgbClr val="0093D5"/>
                          </a:solidFill>
                          <a:latin typeface="Corbel" panose="020B0503020204020204" pitchFamily="34" charset="0"/>
                          <a:cs typeface="Montserrat"/>
                        </a:rPr>
                        <a:t>of</a:t>
                      </a:r>
                      <a:r>
                        <a:rPr lang="en-US" sz="2400" b="1" spc="-8" dirty="0">
                          <a:solidFill>
                            <a:srgbClr val="0093D5"/>
                          </a:solidFill>
                          <a:latin typeface="Corbel" panose="020B0503020204020204" pitchFamily="34" charset="0"/>
                          <a:cs typeface="Montserrat"/>
                        </a:rPr>
                        <a:t> </a:t>
                      </a:r>
                      <a:r>
                        <a:rPr lang="en-US" sz="2400" b="1" dirty="0">
                          <a:solidFill>
                            <a:srgbClr val="0093D5"/>
                          </a:solidFill>
                          <a:latin typeface="Corbel" panose="020B0503020204020204" pitchFamily="34" charset="0"/>
                          <a:cs typeface="Montserrat"/>
                        </a:rPr>
                        <a:t>RSV</a:t>
                      </a:r>
                      <a:r>
                        <a:rPr lang="en-US" sz="2400" b="1" spc="-8" dirty="0">
                          <a:solidFill>
                            <a:srgbClr val="0093D5"/>
                          </a:solidFill>
                          <a:latin typeface="Corbel" panose="020B0503020204020204" pitchFamily="34" charset="0"/>
                          <a:cs typeface="Montserrat"/>
                        </a:rPr>
                        <a:t> </a:t>
                      </a:r>
                      <a:r>
                        <a:rPr lang="en-US" sz="2400" b="1" dirty="0">
                          <a:solidFill>
                            <a:srgbClr val="0093D5"/>
                          </a:solidFill>
                          <a:latin typeface="Corbel" panose="020B0503020204020204" pitchFamily="34" charset="0"/>
                          <a:cs typeface="Montserrat"/>
                        </a:rPr>
                        <a:t>prevention</a:t>
                      </a:r>
                      <a:r>
                        <a:rPr lang="en-US" sz="2400" b="1" spc="-8" dirty="0">
                          <a:solidFill>
                            <a:srgbClr val="0093D5"/>
                          </a:solidFill>
                          <a:latin typeface="Corbel" panose="020B0503020204020204" pitchFamily="34" charset="0"/>
                          <a:cs typeface="Montserrat"/>
                        </a:rPr>
                        <a:t> tools</a:t>
                      </a:r>
                      <a:endParaRPr lang="en-US" sz="2400" dirty="0">
                        <a:latin typeface="Corbel" panose="020B0503020204020204" pitchFamily="34" charset="0"/>
                        <a:cs typeface="Montserrat"/>
                      </a:endParaRPr>
                    </a:p>
                    <a:p>
                      <a:pPr algn="ctr">
                        <a:lnSpc>
                          <a:spcPct val="100000"/>
                        </a:lnSpc>
                      </a:pPr>
                      <a:r>
                        <a:rPr lang="en-US" sz="2400" b="1" dirty="0">
                          <a:solidFill>
                            <a:srgbClr val="0093D5"/>
                          </a:solidFill>
                          <a:latin typeface="Corbel" panose="020B0503020204020204" pitchFamily="34" charset="0"/>
                          <a:cs typeface="Montserrat"/>
                        </a:rPr>
                        <a:t>(</a:t>
                      </a:r>
                      <a:r>
                        <a:rPr lang="en-US" sz="2400" b="1" dirty="0" err="1">
                          <a:solidFill>
                            <a:srgbClr val="0093D5"/>
                          </a:solidFill>
                          <a:latin typeface="Corbel" panose="020B0503020204020204" pitchFamily="34" charset="0"/>
                          <a:cs typeface="Montserrat"/>
                        </a:rPr>
                        <a:t>mAb</a:t>
                      </a:r>
                      <a:r>
                        <a:rPr lang="en-US" sz="2400" b="1" spc="-58" dirty="0">
                          <a:solidFill>
                            <a:srgbClr val="0093D5"/>
                          </a:solidFill>
                          <a:latin typeface="Corbel" panose="020B0503020204020204" pitchFamily="34" charset="0"/>
                          <a:cs typeface="Montserrat"/>
                        </a:rPr>
                        <a:t> </a:t>
                      </a:r>
                      <a:r>
                        <a:rPr lang="en-US" sz="2400" b="1" dirty="0">
                          <a:solidFill>
                            <a:srgbClr val="0093D5"/>
                          </a:solidFill>
                          <a:latin typeface="Corbel" panose="020B0503020204020204" pitchFamily="34" charset="0"/>
                          <a:cs typeface="Montserrat"/>
                        </a:rPr>
                        <a:t>and/or</a:t>
                      </a:r>
                      <a:r>
                        <a:rPr lang="en-US" sz="2400" b="1" spc="-54" dirty="0">
                          <a:solidFill>
                            <a:srgbClr val="0093D5"/>
                          </a:solidFill>
                          <a:latin typeface="Corbel" panose="020B0503020204020204" pitchFamily="34" charset="0"/>
                          <a:cs typeface="Montserrat"/>
                        </a:rPr>
                        <a:t> </a:t>
                      </a:r>
                      <a:r>
                        <a:rPr lang="en-US" sz="2400" b="1" dirty="0">
                          <a:solidFill>
                            <a:srgbClr val="0093D5"/>
                          </a:solidFill>
                          <a:latin typeface="Corbel" panose="020B0503020204020204" pitchFamily="34" charset="0"/>
                          <a:cs typeface="Montserrat"/>
                        </a:rPr>
                        <a:t>maternal</a:t>
                      </a:r>
                      <a:r>
                        <a:rPr lang="en-US" sz="2400" b="1" spc="-54" dirty="0">
                          <a:solidFill>
                            <a:srgbClr val="0093D5"/>
                          </a:solidFill>
                          <a:latin typeface="Corbel" panose="020B0503020204020204" pitchFamily="34" charset="0"/>
                          <a:cs typeface="Montserrat"/>
                        </a:rPr>
                        <a:t> </a:t>
                      </a:r>
                      <a:r>
                        <a:rPr lang="en-US" sz="2400" b="1" spc="-8" dirty="0">
                          <a:solidFill>
                            <a:srgbClr val="0093D5"/>
                          </a:solidFill>
                          <a:latin typeface="Corbel" panose="020B0503020204020204" pitchFamily="34" charset="0"/>
                          <a:cs typeface="Montserrat"/>
                        </a:rPr>
                        <a:t>immunization)</a:t>
                      </a:r>
                      <a:endParaRPr lang="en-US" sz="2400" dirty="0">
                        <a:latin typeface="Corbel" panose="020B0503020204020204" pitchFamily="34" charset="0"/>
                        <a:cs typeface="Montserrat"/>
                      </a:endParaRPr>
                    </a:p>
                  </a:txBody>
                  <a:tcPr anchor="ctr">
                    <a:lnL w="6350" cap="flat" cmpd="sng" algn="ctr">
                      <a:solidFill>
                        <a:srgbClr val="0093D5"/>
                      </a:solidFill>
                      <a:prstDash val="solid"/>
                      <a:round/>
                      <a:headEnd type="none" w="med" len="med"/>
                      <a:tailEnd type="none" w="med" len="med"/>
                    </a:lnL>
                    <a:lnT w="6350">
                      <a:noFill/>
                      <a:prstDash val="solid"/>
                    </a:lnT>
                    <a:lnB w="6350">
                      <a:solidFill>
                        <a:srgbClr val="0093D5"/>
                      </a:solidFill>
                      <a:prstDash val="solid"/>
                    </a:lnB>
                  </a:tcPr>
                </a:tc>
                <a:tc hMerge="1">
                  <a:txBody>
                    <a:bodyPr/>
                    <a:lstStyle/>
                    <a:p>
                      <a:pPr marL="233679" marR="227329" algn="ctr">
                        <a:lnSpc>
                          <a:spcPct val="104200"/>
                        </a:lnSpc>
                        <a:spcBef>
                          <a:spcPts val="1830"/>
                        </a:spcBef>
                      </a:pPr>
                      <a:endParaRPr sz="1300" dirty="0">
                        <a:latin typeface="Corbel" panose="020B0503020204020204" pitchFamily="34" charset="0"/>
                        <a:cs typeface="Montserrat-SemiBold"/>
                      </a:endParaRPr>
                    </a:p>
                  </a:txBody>
                  <a:tcPr anchor="ctr">
                    <a:lnL w="6350" cap="flat" cmpd="sng" algn="ctr">
                      <a:solidFill>
                        <a:srgbClr val="0093D5"/>
                      </a:solidFill>
                      <a:prstDash val="solid"/>
                      <a:round/>
                      <a:headEnd type="none" w="med" len="med"/>
                      <a:tailEnd type="none" w="med" len="me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261566994"/>
                  </a:ext>
                </a:extLst>
              </a:tr>
              <a:tr h="1180845">
                <a:tc>
                  <a:txBody>
                    <a:bodyPr/>
                    <a:lstStyle/>
                    <a:p>
                      <a:pPr>
                        <a:lnSpc>
                          <a:spcPct val="100000"/>
                        </a:lnSpc>
                        <a:spcBef>
                          <a:spcPts val="50"/>
                        </a:spcBef>
                      </a:pPr>
                      <a:endParaRPr sz="2000" dirty="0">
                        <a:latin typeface="Corbel" panose="020B0503020204020204" pitchFamily="34" charset="0"/>
                        <a:cs typeface="Times New Roman"/>
                      </a:endParaRPr>
                    </a:p>
                    <a:p>
                      <a:pPr marL="4445" algn="ctr">
                        <a:lnSpc>
                          <a:spcPct val="100000"/>
                        </a:lnSpc>
                      </a:pPr>
                      <a:r>
                        <a:rPr lang="en-US" sz="1400" b="1" spc="-10" dirty="0">
                          <a:solidFill>
                            <a:srgbClr val="FFFFFF"/>
                          </a:solidFill>
                          <a:latin typeface="Corbel" panose="020B0503020204020204" pitchFamily="34" charset="0"/>
                          <a:cs typeface="Montserrat"/>
                        </a:rPr>
                        <a:t> </a:t>
                      </a:r>
                      <a:endParaRPr sz="1400" dirty="0">
                        <a:latin typeface="Corbel" panose="020B0503020204020204" pitchFamily="34" charset="0"/>
                        <a:cs typeface="Montserrat"/>
                      </a:endParaRPr>
                    </a:p>
                    <a:p>
                      <a:pPr marL="554990" marR="548005" algn="ctr">
                        <a:lnSpc>
                          <a:spcPct val="107200"/>
                        </a:lnSpc>
                        <a:spcBef>
                          <a:spcPts val="695"/>
                        </a:spcBef>
                      </a:pPr>
                      <a:r>
                        <a:rPr sz="1400" dirty="0">
                          <a:solidFill>
                            <a:srgbClr val="231F20"/>
                          </a:solidFill>
                          <a:latin typeface="Corbel" panose="020B0503020204020204" pitchFamily="34" charset="0"/>
                          <a:cs typeface="Montserrat-Light"/>
                        </a:rPr>
                        <a:t>What’s</a:t>
                      </a:r>
                      <a:r>
                        <a:rPr sz="1400" spc="-15" dirty="0">
                          <a:solidFill>
                            <a:srgbClr val="231F20"/>
                          </a:solidFill>
                          <a:latin typeface="Corbel" panose="020B0503020204020204" pitchFamily="34" charset="0"/>
                          <a:cs typeface="Montserrat-Light"/>
                        </a:rPr>
                        <a:t> </a:t>
                      </a:r>
                      <a:r>
                        <a:rPr sz="1400" dirty="0">
                          <a:solidFill>
                            <a:srgbClr val="231F20"/>
                          </a:solidFill>
                          <a:latin typeface="Corbel" panose="020B0503020204020204" pitchFamily="34" charset="0"/>
                          <a:cs typeface="Montserrat-Light"/>
                        </a:rPr>
                        <a:t>needed</a:t>
                      </a:r>
                      <a:r>
                        <a:rPr sz="1400" spc="-10" dirty="0">
                          <a:solidFill>
                            <a:srgbClr val="231F20"/>
                          </a:solidFill>
                          <a:latin typeface="Corbel" panose="020B0503020204020204" pitchFamily="34" charset="0"/>
                          <a:cs typeface="Montserrat-Light"/>
                        </a:rPr>
                        <a:t> </a:t>
                      </a:r>
                      <a:r>
                        <a:rPr sz="1400" spc="-40" dirty="0">
                          <a:solidFill>
                            <a:srgbClr val="231F20"/>
                          </a:solidFill>
                          <a:latin typeface="Corbel" panose="020B0503020204020204" pitchFamily="34" charset="0"/>
                          <a:cs typeface="Montserrat-Light"/>
                        </a:rPr>
                        <a:t>to </a:t>
                      </a:r>
                      <a:r>
                        <a:rPr sz="1400" dirty="0">
                          <a:solidFill>
                            <a:srgbClr val="231F20"/>
                          </a:solidFill>
                          <a:latin typeface="Corbel" panose="020B0503020204020204" pitchFamily="34" charset="0"/>
                          <a:cs typeface="Montserrat-Light"/>
                        </a:rPr>
                        <a:t>reach</a:t>
                      </a:r>
                      <a:r>
                        <a:rPr sz="1400" spc="-40" dirty="0">
                          <a:solidFill>
                            <a:srgbClr val="231F20"/>
                          </a:solidFill>
                          <a:latin typeface="Corbel" panose="020B0503020204020204" pitchFamily="34" charset="0"/>
                          <a:cs typeface="Montserrat-Light"/>
                        </a:rPr>
                        <a:t> </a:t>
                      </a:r>
                      <a:r>
                        <a:rPr sz="1400" spc="-20" dirty="0">
                          <a:solidFill>
                            <a:srgbClr val="231F20"/>
                          </a:solidFill>
                          <a:latin typeface="Corbel" panose="020B0503020204020204" pitchFamily="34" charset="0"/>
                          <a:cs typeface="Montserrat-Light"/>
                        </a:rPr>
                        <a:t>goal</a:t>
                      </a:r>
                      <a:endParaRPr sz="1400" dirty="0">
                        <a:latin typeface="Corbel" panose="020B0503020204020204" pitchFamily="34" charset="0"/>
                        <a:cs typeface="Montserrat-Light"/>
                      </a:endParaRPr>
                    </a:p>
                  </a:txBody>
                  <a:tcPr marL="0" marR="0" marT="5292" marB="0">
                    <a:lnR w="6350">
                      <a:solidFill>
                        <a:srgbClr val="0093D5"/>
                      </a:solidFill>
                      <a:prstDash val="soli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607060" marR="415925" indent="-183515" algn="ctr">
                        <a:lnSpc>
                          <a:spcPct val="104200"/>
                        </a:lnSpc>
                      </a:pPr>
                      <a:r>
                        <a:rPr sz="1600" b="1" spc="-10" dirty="0">
                          <a:solidFill>
                            <a:srgbClr val="D71E62"/>
                          </a:solidFill>
                          <a:latin typeface="Corbel" panose="020B0503020204020204" pitchFamily="34" charset="0"/>
                          <a:cs typeface="Montserrat-SemiBold"/>
                        </a:rPr>
                        <a:t>Evidence-</a:t>
                      </a:r>
                      <a:r>
                        <a:rPr sz="1600" b="1" dirty="0">
                          <a:solidFill>
                            <a:srgbClr val="D71E62"/>
                          </a:solidFill>
                          <a:latin typeface="Corbel" panose="020B0503020204020204" pitchFamily="34" charset="0"/>
                          <a:cs typeface="Montserrat-SemiBold"/>
                        </a:rPr>
                        <a:t>based</a:t>
                      </a:r>
                      <a:r>
                        <a:rPr sz="1600" b="1" spc="25" dirty="0">
                          <a:solidFill>
                            <a:srgbClr val="D71E62"/>
                          </a:solidFill>
                          <a:latin typeface="Corbel" panose="020B0503020204020204" pitchFamily="34" charset="0"/>
                          <a:cs typeface="Montserrat-SemiBold"/>
                        </a:rPr>
                        <a:t> </a:t>
                      </a:r>
                      <a:r>
                        <a:rPr sz="1600" b="1" dirty="0">
                          <a:solidFill>
                            <a:srgbClr val="D71E62"/>
                          </a:solidFill>
                          <a:latin typeface="Corbel" panose="020B0503020204020204" pitchFamily="34" charset="0"/>
                          <a:cs typeface="Montserrat-SemiBold"/>
                        </a:rPr>
                        <a:t>decisions</a:t>
                      </a:r>
                      <a:r>
                        <a:rPr sz="1600" b="1" spc="30" dirty="0">
                          <a:solidFill>
                            <a:srgbClr val="D71E62"/>
                          </a:solidFill>
                          <a:latin typeface="Corbel" panose="020B0503020204020204" pitchFamily="34" charset="0"/>
                          <a:cs typeface="Montserrat-SemiBold"/>
                        </a:rPr>
                        <a:t> </a:t>
                      </a:r>
                      <a:r>
                        <a:rPr sz="1600" b="1" dirty="0">
                          <a:solidFill>
                            <a:srgbClr val="D71E62"/>
                          </a:solidFill>
                          <a:latin typeface="Corbel" panose="020B0503020204020204" pitchFamily="34" charset="0"/>
                          <a:cs typeface="Montserrat-SemiBold"/>
                        </a:rPr>
                        <a:t>support</a:t>
                      </a:r>
                      <a:r>
                        <a:rPr sz="1600" b="1" spc="30" dirty="0">
                          <a:solidFill>
                            <a:srgbClr val="D71E62"/>
                          </a:solidFill>
                          <a:latin typeface="Corbel" panose="020B0503020204020204" pitchFamily="34" charset="0"/>
                          <a:cs typeface="Montserrat-SemiBold"/>
                        </a:rPr>
                        <a:t> </a:t>
                      </a:r>
                      <a:r>
                        <a:rPr sz="1600" b="1" spc="-25" dirty="0">
                          <a:solidFill>
                            <a:srgbClr val="D71E62"/>
                          </a:solidFill>
                          <a:latin typeface="Corbel" panose="020B0503020204020204" pitchFamily="34" charset="0"/>
                          <a:cs typeface="Montserrat-SemiBold"/>
                        </a:rPr>
                        <a:t>RSV </a:t>
                      </a:r>
                      <a:r>
                        <a:rPr sz="1600" b="1" dirty="0">
                          <a:solidFill>
                            <a:srgbClr val="D71E62"/>
                          </a:solidFill>
                          <a:latin typeface="Corbel" panose="020B0503020204020204" pitchFamily="34" charset="0"/>
                          <a:cs typeface="Montserrat-SemiBold"/>
                        </a:rPr>
                        <a:t>prioritization</a:t>
                      </a:r>
                      <a:r>
                        <a:rPr sz="1600" b="1" spc="-10" dirty="0">
                          <a:solidFill>
                            <a:srgbClr val="D71E62"/>
                          </a:solidFill>
                          <a:latin typeface="Corbel" panose="020B0503020204020204" pitchFamily="34" charset="0"/>
                          <a:cs typeface="Montserrat-SemiBold"/>
                        </a:rPr>
                        <a:t> </a:t>
                      </a:r>
                      <a:r>
                        <a:rPr sz="1600" b="1" dirty="0">
                          <a:solidFill>
                            <a:srgbClr val="D71E62"/>
                          </a:solidFill>
                          <a:latin typeface="Corbel" panose="020B0503020204020204" pitchFamily="34" charset="0"/>
                          <a:cs typeface="Montserrat-SemiBold"/>
                        </a:rPr>
                        <a:t>and</a:t>
                      </a:r>
                      <a:r>
                        <a:rPr sz="1600" b="1" spc="-10" dirty="0">
                          <a:solidFill>
                            <a:srgbClr val="D71E62"/>
                          </a:solidFill>
                          <a:latin typeface="Corbel" panose="020B0503020204020204" pitchFamily="34" charset="0"/>
                          <a:cs typeface="Montserrat-SemiBold"/>
                        </a:rPr>
                        <a:t> </a:t>
                      </a:r>
                      <a:r>
                        <a:rPr sz="1600" b="1" dirty="0">
                          <a:solidFill>
                            <a:srgbClr val="D71E62"/>
                          </a:solidFill>
                          <a:latin typeface="Corbel" panose="020B0503020204020204" pitchFamily="34" charset="0"/>
                          <a:cs typeface="Montserrat-SemiBold"/>
                        </a:rPr>
                        <a:t>product</a:t>
                      </a:r>
                      <a:r>
                        <a:rPr sz="1600" b="1" spc="-5" dirty="0">
                          <a:solidFill>
                            <a:srgbClr val="D71E62"/>
                          </a:solidFill>
                          <a:latin typeface="Corbel" panose="020B0503020204020204" pitchFamily="34" charset="0"/>
                          <a:cs typeface="Montserrat-SemiBold"/>
                        </a:rPr>
                        <a:t> </a:t>
                      </a:r>
                      <a:r>
                        <a:rPr sz="1600" b="1" spc="-10" dirty="0">
                          <a:solidFill>
                            <a:srgbClr val="D71E62"/>
                          </a:solidFill>
                          <a:latin typeface="Corbel" panose="020B0503020204020204" pitchFamily="34" charset="0"/>
                          <a:cs typeface="Montserrat-SemiBold"/>
                        </a:rPr>
                        <a:t>adoption</a:t>
                      </a:r>
                      <a:endParaRPr sz="1600" dirty="0">
                        <a:latin typeface="Corbel" panose="020B0503020204020204" pitchFamily="34" charset="0"/>
                        <a:cs typeface="Montserrat-SemiBold"/>
                      </a:endParaRPr>
                    </a:p>
                  </a:txBody>
                  <a:tcPr anchor="ctr">
                    <a:lnL w="6350">
                      <a:solidFill>
                        <a:srgbClr val="0093D5"/>
                      </a:solidFill>
                      <a:prstDash val="solid"/>
                    </a:lnL>
                    <a:lnR w="6350">
                      <a:solidFill>
                        <a:srgbClr val="0093D5"/>
                      </a:solidFill>
                      <a:prstDash val="soli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233679" marR="227329" algn="ctr">
                        <a:lnSpc>
                          <a:spcPct val="104200"/>
                        </a:lnSpc>
                        <a:spcBef>
                          <a:spcPts val="1830"/>
                        </a:spcBef>
                      </a:pPr>
                      <a:r>
                        <a:rPr sz="1600" b="1" dirty="0">
                          <a:solidFill>
                            <a:srgbClr val="D71E62"/>
                          </a:solidFill>
                          <a:latin typeface="Corbel" panose="020B0503020204020204" pitchFamily="34" charset="0"/>
                          <a:cs typeface="Montserrat-SemiBold"/>
                        </a:rPr>
                        <a:t>Health</a:t>
                      </a:r>
                      <a:r>
                        <a:rPr sz="1600" b="1" spc="-15" dirty="0">
                          <a:solidFill>
                            <a:srgbClr val="D71E62"/>
                          </a:solidFill>
                          <a:latin typeface="Corbel" panose="020B0503020204020204" pitchFamily="34" charset="0"/>
                          <a:cs typeface="Montserrat-SemiBold"/>
                        </a:rPr>
                        <a:t> </a:t>
                      </a:r>
                      <a:r>
                        <a:rPr sz="1600" b="1" dirty="0">
                          <a:solidFill>
                            <a:srgbClr val="D71E62"/>
                          </a:solidFill>
                          <a:latin typeface="Corbel" panose="020B0503020204020204" pitchFamily="34" charset="0"/>
                          <a:cs typeface="Montserrat-SemiBold"/>
                        </a:rPr>
                        <a:t>systems</a:t>
                      </a:r>
                      <a:r>
                        <a:rPr sz="1600" b="1" spc="-15" dirty="0">
                          <a:solidFill>
                            <a:srgbClr val="D71E62"/>
                          </a:solidFill>
                          <a:latin typeface="Corbel" panose="020B0503020204020204" pitchFamily="34" charset="0"/>
                          <a:cs typeface="Montserrat-SemiBold"/>
                        </a:rPr>
                        <a:t> </a:t>
                      </a:r>
                      <a:r>
                        <a:rPr sz="1600" b="1" dirty="0">
                          <a:solidFill>
                            <a:srgbClr val="D71E62"/>
                          </a:solidFill>
                          <a:latin typeface="Corbel" panose="020B0503020204020204" pitchFamily="34" charset="0"/>
                          <a:cs typeface="Montserrat-SemiBold"/>
                        </a:rPr>
                        <a:t>&amp;</a:t>
                      </a:r>
                      <a:r>
                        <a:rPr sz="1600" b="1" spc="-15" dirty="0">
                          <a:solidFill>
                            <a:srgbClr val="D71E62"/>
                          </a:solidFill>
                          <a:latin typeface="Corbel" panose="020B0503020204020204" pitchFamily="34" charset="0"/>
                          <a:cs typeface="Montserrat-SemiBold"/>
                        </a:rPr>
                        <a:t> </a:t>
                      </a:r>
                      <a:r>
                        <a:rPr sz="1600" b="1" dirty="0">
                          <a:solidFill>
                            <a:srgbClr val="D71E62"/>
                          </a:solidFill>
                          <a:latin typeface="Corbel" panose="020B0503020204020204" pitchFamily="34" charset="0"/>
                          <a:cs typeface="Montserrat-SemiBold"/>
                        </a:rPr>
                        <a:t>services</a:t>
                      </a:r>
                      <a:r>
                        <a:rPr sz="1600" b="1" spc="-15" dirty="0">
                          <a:solidFill>
                            <a:srgbClr val="D71E62"/>
                          </a:solidFill>
                          <a:latin typeface="Corbel" panose="020B0503020204020204" pitchFamily="34" charset="0"/>
                          <a:cs typeface="Montserrat-SemiBold"/>
                        </a:rPr>
                        <a:t> </a:t>
                      </a:r>
                      <a:r>
                        <a:rPr sz="1600" b="1" dirty="0">
                          <a:solidFill>
                            <a:srgbClr val="D71E62"/>
                          </a:solidFill>
                          <a:latin typeface="Corbel" panose="020B0503020204020204" pitchFamily="34" charset="0"/>
                          <a:cs typeface="Montserrat-SemiBold"/>
                        </a:rPr>
                        <a:t>deliver</a:t>
                      </a:r>
                      <a:r>
                        <a:rPr sz="1600" b="1" spc="-10" dirty="0">
                          <a:solidFill>
                            <a:srgbClr val="D71E62"/>
                          </a:solidFill>
                          <a:latin typeface="Corbel" panose="020B0503020204020204" pitchFamily="34" charset="0"/>
                          <a:cs typeface="Montserrat-SemiBold"/>
                        </a:rPr>
                        <a:t> </a:t>
                      </a:r>
                      <a:r>
                        <a:rPr sz="1600" b="1" spc="-25" dirty="0">
                          <a:solidFill>
                            <a:srgbClr val="D71E62"/>
                          </a:solidFill>
                          <a:latin typeface="Corbel" panose="020B0503020204020204" pitchFamily="34" charset="0"/>
                          <a:cs typeface="Montserrat-SemiBold"/>
                        </a:rPr>
                        <a:t>RSV </a:t>
                      </a:r>
                      <a:r>
                        <a:rPr sz="1600" b="1" dirty="0">
                          <a:solidFill>
                            <a:srgbClr val="D71E62"/>
                          </a:solidFill>
                          <a:latin typeface="Corbel" panose="020B0503020204020204" pitchFamily="34" charset="0"/>
                          <a:cs typeface="Montserrat-SemiBold"/>
                        </a:rPr>
                        <a:t>prevention</a:t>
                      </a:r>
                      <a:r>
                        <a:rPr sz="1600" b="1" spc="-30" dirty="0">
                          <a:solidFill>
                            <a:srgbClr val="D71E62"/>
                          </a:solidFill>
                          <a:latin typeface="Corbel" panose="020B0503020204020204" pitchFamily="34" charset="0"/>
                          <a:cs typeface="Montserrat-SemiBold"/>
                        </a:rPr>
                        <a:t> </a:t>
                      </a:r>
                      <a:r>
                        <a:rPr sz="1600" b="1" dirty="0">
                          <a:solidFill>
                            <a:srgbClr val="D71E62"/>
                          </a:solidFill>
                          <a:latin typeface="Corbel" panose="020B0503020204020204" pitchFamily="34" charset="0"/>
                          <a:cs typeface="Montserrat-SemiBold"/>
                        </a:rPr>
                        <a:t>product(s)</a:t>
                      </a:r>
                      <a:r>
                        <a:rPr sz="1600" b="1" spc="-30" dirty="0">
                          <a:solidFill>
                            <a:srgbClr val="D71E62"/>
                          </a:solidFill>
                          <a:latin typeface="Corbel" panose="020B0503020204020204" pitchFamily="34" charset="0"/>
                          <a:cs typeface="Montserrat-SemiBold"/>
                        </a:rPr>
                        <a:t> </a:t>
                      </a:r>
                      <a:r>
                        <a:rPr sz="1600" b="1" dirty="0">
                          <a:solidFill>
                            <a:srgbClr val="D71E62"/>
                          </a:solidFill>
                          <a:latin typeface="Corbel" panose="020B0503020204020204" pitchFamily="34" charset="0"/>
                          <a:cs typeface="Montserrat-SemiBold"/>
                        </a:rPr>
                        <a:t>routinely,</a:t>
                      </a:r>
                      <a:r>
                        <a:rPr sz="1600" b="1" spc="-30" dirty="0">
                          <a:solidFill>
                            <a:srgbClr val="D71E62"/>
                          </a:solidFill>
                          <a:latin typeface="Corbel" panose="020B0503020204020204" pitchFamily="34" charset="0"/>
                          <a:cs typeface="Montserrat-SemiBold"/>
                        </a:rPr>
                        <a:t> </a:t>
                      </a:r>
                      <a:r>
                        <a:rPr sz="1600" b="1" dirty="0">
                          <a:solidFill>
                            <a:srgbClr val="D71E62"/>
                          </a:solidFill>
                          <a:latin typeface="Corbel" panose="020B0503020204020204" pitchFamily="34" charset="0"/>
                          <a:cs typeface="Montserrat-SemiBold"/>
                        </a:rPr>
                        <a:t>efficiently,</a:t>
                      </a:r>
                      <a:r>
                        <a:rPr sz="1600" b="1" spc="-30" dirty="0">
                          <a:solidFill>
                            <a:srgbClr val="D71E62"/>
                          </a:solidFill>
                          <a:latin typeface="Corbel" panose="020B0503020204020204" pitchFamily="34" charset="0"/>
                          <a:cs typeface="Montserrat-SemiBold"/>
                        </a:rPr>
                        <a:t> </a:t>
                      </a:r>
                      <a:r>
                        <a:rPr lang="en-US" sz="1600" b="1" spc="-50" dirty="0">
                          <a:solidFill>
                            <a:srgbClr val="D71E62"/>
                          </a:solidFill>
                          <a:latin typeface="Corbel" panose="020B0503020204020204" pitchFamily="34" charset="0"/>
                          <a:cs typeface="Montserrat-SemiBold"/>
                        </a:rPr>
                        <a:t>and</a:t>
                      </a:r>
                      <a:r>
                        <a:rPr sz="1600" b="1" spc="-50" dirty="0">
                          <a:solidFill>
                            <a:srgbClr val="D71E62"/>
                          </a:solidFill>
                          <a:latin typeface="Corbel" panose="020B0503020204020204" pitchFamily="34" charset="0"/>
                          <a:cs typeface="Montserrat-SemiBold"/>
                        </a:rPr>
                        <a:t> </a:t>
                      </a:r>
                      <a:r>
                        <a:rPr sz="1600" b="1" spc="-10" dirty="0">
                          <a:solidFill>
                            <a:srgbClr val="D71E62"/>
                          </a:solidFill>
                          <a:latin typeface="Corbel" panose="020B0503020204020204" pitchFamily="34" charset="0"/>
                          <a:cs typeface="Montserrat-SemiBold"/>
                        </a:rPr>
                        <a:t>equitably</a:t>
                      </a:r>
                      <a:endParaRPr sz="1600" dirty="0">
                        <a:latin typeface="Corbel" panose="020B0503020204020204" pitchFamily="34" charset="0"/>
                        <a:cs typeface="Montserrat-SemiBold"/>
                      </a:endParaRPr>
                    </a:p>
                  </a:txBody>
                  <a:tcPr anchor="ctr">
                    <a:lnL w="6350">
                      <a:solidFill>
                        <a:srgbClr val="0093D5"/>
                      </a:solidFill>
                      <a:prstDash val="solid"/>
                    </a:lnL>
                    <a:lnT w="6350" cap="flat" cmpd="sng" algn="ctr">
                      <a:solidFill>
                        <a:srgbClr val="0093D5"/>
                      </a:solidFill>
                      <a:prstDash val="solid"/>
                      <a:round/>
                      <a:headEnd type="none" w="med" len="med"/>
                      <a:tailEnd type="none" w="med" len="med"/>
                    </a:lnT>
                    <a:lnB w="6350">
                      <a:solidFill>
                        <a:srgbClr val="0093D5"/>
                      </a:solidFill>
                      <a:prstDash val="solid"/>
                    </a:lnB>
                  </a:tcPr>
                </a:tc>
                <a:extLst>
                  <a:ext uri="{0D108BD9-81ED-4DB2-BD59-A6C34878D82A}">
                    <a16:rowId xmlns:a16="http://schemas.microsoft.com/office/drawing/2014/main" val="10000"/>
                  </a:ext>
                </a:extLst>
              </a:tr>
              <a:tr h="1667404">
                <a:tc>
                  <a:txBody>
                    <a:bodyPr/>
                    <a:lstStyle/>
                    <a:p>
                      <a:pPr>
                        <a:lnSpc>
                          <a:spcPct val="100000"/>
                        </a:lnSpc>
                      </a:pPr>
                      <a:endParaRPr sz="1800" dirty="0">
                        <a:latin typeface="Corbel" panose="020B0503020204020204" pitchFamily="34" charset="0"/>
                        <a:cs typeface="Times New Roman"/>
                      </a:endParaRPr>
                    </a:p>
                    <a:p>
                      <a:pPr>
                        <a:lnSpc>
                          <a:spcPct val="100000"/>
                        </a:lnSpc>
                      </a:pPr>
                      <a:endParaRPr sz="2400" dirty="0">
                        <a:latin typeface="Corbel" panose="020B0503020204020204" pitchFamily="34" charset="0"/>
                        <a:cs typeface="Times New Roman"/>
                      </a:endParaRPr>
                    </a:p>
                    <a:p>
                      <a:pPr marL="4445" algn="ctr">
                        <a:lnSpc>
                          <a:spcPct val="100000"/>
                        </a:lnSpc>
                      </a:pPr>
                      <a:r>
                        <a:rPr sz="1400" b="1" spc="-10" dirty="0">
                          <a:solidFill>
                            <a:srgbClr val="FFFFFF"/>
                          </a:solidFill>
                          <a:latin typeface="Corbel" panose="020B0503020204020204" pitchFamily="34" charset="0"/>
                          <a:cs typeface="Montserrat"/>
                        </a:rPr>
                        <a:t>O</a:t>
                      </a:r>
                      <a:r>
                        <a:rPr lang="en-US" sz="1400" b="1" spc="-10" dirty="0">
                          <a:solidFill>
                            <a:srgbClr val="FFFFFF"/>
                          </a:solidFill>
                          <a:latin typeface="Corbel" panose="020B0503020204020204" pitchFamily="34" charset="0"/>
                          <a:cs typeface="Montserrat"/>
                        </a:rPr>
                        <a:t>UTCOM</a:t>
                      </a:r>
                      <a:endParaRPr lang="en-US" sz="1400" dirty="0">
                        <a:latin typeface="Corbel" panose="020B0503020204020204" pitchFamily="34" charset="0"/>
                        <a:cs typeface="Montserrat"/>
                      </a:endParaRPr>
                    </a:p>
                    <a:p>
                      <a:pPr marL="441325" marR="433705" indent="-635" algn="ctr">
                        <a:lnSpc>
                          <a:spcPct val="107200"/>
                        </a:lnSpc>
                        <a:spcBef>
                          <a:spcPts val="995"/>
                        </a:spcBef>
                      </a:pPr>
                      <a:r>
                        <a:rPr lang="en-US" sz="1400" dirty="0">
                          <a:solidFill>
                            <a:srgbClr val="231F20"/>
                          </a:solidFill>
                          <a:latin typeface="Corbel" panose="020B0503020204020204" pitchFamily="34" charset="0"/>
                          <a:cs typeface="Montserrat-Light"/>
                        </a:rPr>
                        <a:t>Elements </a:t>
                      </a:r>
                      <a:r>
                        <a:rPr lang="en-US" sz="1400" spc="-25" dirty="0">
                          <a:solidFill>
                            <a:srgbClr val="231F20"/>
                          </a:solidFill>
                          <a:latin typeface="Corbel" panose="020B0503020204020204" pitchFamily="34" charset="0"/>
                          <a:cs typeface="Montserrat-Light"/>
                        </a:rPr>
                        <a:t>for </a:t>
                      </a:r>
                      <a:r>
                        <a:rPr lang="en-US" sz="1400" dirty="0">
                          <a:solidFill>
                            <a:srgbClr val="231F20"/>
                          </a:solidFill>
                          <a:latin typeface="Corbel" panose="020B0503020204020204" pitchFamily="34" charset="0"/>
                          <a:cs typeface="Montserrat-Light"/>
                        </a:rPr>
                        <a:t>achieving</a:t>
                      </a:r>
                      <a:r>
                        <a:rPr lang="en-US" sz="1400" spc="-40" dirty="0">
                          <a:solidFill>
                            <a:srgbClr val="231F20"/>
                          </a:solidFill>
                          <a:latin typeface="Corbel" panose="020B0503020204020204" pitchFamily="34" charset="0"/>
                          <a:cs typeface="Montserrat-Light"/>
                        </a:rPr>
                        <a:t> </a:t>
                      </a:r>
                      <a:r>
                        <a:rPr lang="en-US" sz="1400" spc="-10" dirty="0">
                          <a:solidFill>
                            <a:srgbClr val="231F20"/>
                          </a:solidFill>
                          <a:latin typeface="Corbel" panose="020B0503020204020204" pitchFamily="34" charset="0"/>
                          <a:cs typeface="Montserrat-Light"/>
                        </a:rPr>
                        <a:t>objectives</a:t>
                      </a:r>
                      <a:endParaRPr lang="en-US" sz="1400" dirty="0">
                        <a:latin typeface="Corbel" panose="020B0503020204020204" pitchFamily="34" charset="0"/>
                        <a:cs typeface="Montserrat-Light"/>
                      </a:endParaRPr>
                    </a:p>
                  </a:txBody>
                  <a:tcPr marL="0" marR="0" marT="0" marB="0">
                    <a:lnR w="6350">
                      <a:solidFill>
                        <a:srgbClr val="0093D5"/>
                      </a:solidFill>
                      <a:prstDash val="solid"/>
                    </a:lnR>
                    <a:lnT w="6350">
                      <a:solidFill>
                        <a:srgbClr val="0093D5"/>
                      </a:solidFill>
                      <a:prstDash val="solid"/>
                    </a:lnT>
                  </a:tcPr>
                </a:tc>
                <a:tc>
                  <a:txBody>
                    <a:bodyPr/>
                    <a:lstStyle/>
                    <a:p>
                      <a:pPr marL="285750" indent="-285750">
                        <a:lnSpc>
                          <a:spcPct val="100000"/>
                        </a:lnSpc>
                        <a:spcBef>
                          <a:spcPts val="30"/>
                        </a:spcBef>
                        <a:buFont typeface="Arial" panose="020B0604020202020204" pitchFamily="34" charset="0"/>
                        <a:buChar char="•"/>
                      </a:pPr>
                      <a:endParaRPr sz="1600" dirty="0">
                        <a:latin typeface="Corbel" panose="020B0503020204020204" pitchFamily="34" charset="0"/>
                        <a:cs typeface="Times New Roman"/>
                      </a:endParaRPr>
                    </a:p>
                    <a:p>
                      <a:pPr marL="400050" indent="-172085">
                        <a:lnSpc>
                          <a:spcPct val="100000"/>
                        </a:lnSpc>
                        <a:buFont typeface="Arial" panose="020B0604020202020204" pitchFamily="34" charset="0"/>
                        <a:buChar char="•"/>
                        <a:tabLst>
                          <a:tab pos="400685" algn="l"/>
                        </a:tabLst>
                      </a:pPr>
                      <a:r>
                        <a:rPr sz="1600" dirty="0">
                          <a:solidFill>
                            <a:srgbClr val="672672"/>
                          </a:solidFill>
                          <a:latin typeface="Corbel" panose="020B0503020204020204" pitchFamily="34" charset="0"/>
                          <a:cs typeface="Montserrat"/>
                        </a:rPr>
                        <a:t>Evidence</a:t>
                      </a:r>
                      <a:r>
                        <a:rPr sz="1600" spc="-1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supports</a:t>
                      </a:r>
                      <a:r>
                        <a:rPr sz="1600" spc="-1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case</a:t>
                      </a:r>
                      <a:r>
                        <a:rPr sz="1600" spc="-1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for</a:t>
                      </a:r>
                      <a:r>
                        <a:rPr sz="1600" spc="-1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vaccine</a:t>
                      </a:r>
                      <a:r>
                        <a:rPr sz="1600" spc="-10" dirty="0">
                          <a:solidFill>
                            <a:srgbClr val="672672"/>
                          </a:solidFill>
                          <a:latin typeface="Corbel" panose="020B0503020204020204" pitchFamily="34" charset="0"/>
                          <a:cs typeface="Montserrat"/>
                        </a:rPr>
                        <a:t> adoption</a:t>
                      </a:r>
                      <a:endParaRPr sz="1600" dirty="0">
                        <a:latin typeface="Corbel" panose="020B0503020204020204" pitchFamily="34" charset="0"/>
                        <a:cs typeface="Montserrat"/>
                      </a:endParaRPr>
                    </a:p>
                    <a:p>
                      <a:pPr marL="400050" marR="725170" indent="-171450">
                        <a:lnSpc>
                          <a:spcPct val="107200"/>
                        </a:lnSpc>
                        <a:buFont typeface="Arial" panose="020B0604020202020204" pitchFamily="34" charset="0"/>
                        <a:buChar char="•"/>
                        <a:tabLst>
                          <a:tab pos="400685" algn="l"/>
                        </a:tabLst>
                      </a:pPr>
                      <a:r>
                        <a:rPr lang="en-US" sz="1600" dirty="0">
                          <a:solidFill>
                            <a:srgbClr val="672672"/>
                          </a:solidFill>
                          <a:latin typeface="Corbel" panose="020B0503020204020204" pitchFamily="34" charset="0"/>
                          <a:cs typeface="Montserrat"/>
                        </a:rPr>
                        <a:t>Increased s</a:t>
                      </a:r>
                      <a:r>
                        <a:rPr sz="1600" dirty="0">
                          <a:solidFill>
                            <a:srgbClr val="672672"/>
                          </a:solidFill>
                          <a:latin typeface="Corbel" panose="020B0503020204020204" pitchFamily="34" charset="0"/>
                          <a:cs typeface="Montserrat"/>
                        </a:rPr>
                        <a:t>takeholder</a:t>
                      </a:r>
                      <a:r>
                        <a:rPr sz="1600" spc="-3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awareness</a:t>
                      </a:r>
                      <a:r>
                        <a:rPr sz="1600" spc="-2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of</a:t>
                      </a:r>
                      <a:r>
                        <a:rPr sz="1600" spc="-2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RSV</a:t>
                      </a:r>
                      <a:r>
                        <a:rPr sz="1600" spc="-2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disease</a:t>
                      </a:r>
                      <a:r>
                        <a:rPr sz="1600" spc="-20" dirty="0">
                          <a:solidFill>
                            <a:srgbClr val="672672"/>
                          </a:solidFill>
                          <a:latin typeface="Corbel" panose="020B0503020204020204" pitchFamily="34" charset="0"/>
                          <a:cs typeface="Montserrat"/>
                        </a:rPr>
                        <a:t> </a:t>
                      </a:r>
                      <a:r>
                        <a:rPr sz="1600" spc="-25" dirty="0">
                          <a:solidFill>
                            <a:srgbClr val="672672"/>
                          </a:solidFill>
                          <a:latin typeface="Corbel" panose="020B0503020204020204" pitchFamily="34" charset="0"/>
                          <a:cs typeface="Montserrat"/>
                        </a:rPr>
                        <a:t>and </a:t>
                      </a:r>
                      <a:r>
                        <a:rPr sz="1600" dirty="0">
                          <a:solidFill>
                            <a:srgbClr val="672672"/>
                          </a:solidFill>
                          <a:latin typeface="Corbel" panose="020B0503020204020204" pitchFamily="34" charset="0"/>
                          <a:cs typeface="Montserrat"/>
                        </a:rPr>
                        <a:t>forthcoming</a:t>
                      </a:r>
                      <a:r>
                        <a:rPr sz="1600" spc="-1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products</a:t>
                      </a:r>
                      <a:endParaRPr sz="1600" dirty="0">
                        <a:latin typeface="Corbel" panose="020B0503020204020204" pitchFamily="34" charset="0"/>
                        <a:cs typeface="Montserrat"/>
                      </a:endParaRPr>
                    </a:p>
                    <a:p>
                      <a:pPr marL="400050" indent="-172085">
                        <a:lnSpc>
                          <a:spcPct val="100000"/>
                        </a:lnSpc>
                        <a:spcBef>
                          <a:spcPts val="120"/>
                        </a:spcBef>
                        <a:buFont typeface="Arial" panose="020B0604020202020204" pitchFamily="34" charset="0"/>
                        <a:buChar char="•"/>
                        <a:tabLst>
                          <a:tab pos="400685" algn="l"/>
                        </a:tabLst>
                      </a:pPr>
                      <a:r>
                        <a:rPr sz="1600" dirty="0">
                          <a:solidFill>
                            <a:srgbClr val="672672"/>
                          </a:solidFill>
                          <a:latin typeface="Corbel" panose="020B0503020204020204" pitchFamily="34" charset="0"/>
                          <a:cs typeface="Montserrat"/>
                        </a:rPr>
                        <a:t>Supportive</a:t>
                      </a:r>
                      <a:r>
                        <a:rPr sz="1600" spc="2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policies</a:t>
                      </a:r>
                      <a:r>
                        <a:rPr sz="1600" spc="2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and</a:t>
                      </a:r>
                      <a:r>
                        <a:rPr sz="1600" spc="2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financing</a:t>
                      </a:r>
                      <a:r>
                        <a:rPr sz="1600" spc="20" dirty="0">
                          <a:solidFill>
                            <a:srgbClr val="672672"/>
                          </a:solidFill>
                          <a:latin typeface="Corbel" panose="020B0503020204020204" pitchFamily="34" charset="0"/>
                          <a:cs typeface="Montserrat"/>
                        </a:rPr>
                        <a:t> </a:t>
                      </a:r>
                      <a:r>
                        <a:rPr lang="en-US" sz="1600" spc="20" dirty="0">
                          <a:solidFill>
                            <a:srgbClr val="672672"/>
                          </a:solidFill>
                          <a:latin typeface="Corbel" panose="020B0503020204020204" pitchFamily="34" charset="0"/>
                          <a:cs typeface="Montserrat"/>
                        </a:rPr>
                        <a:t>are </a:t>
                      </a:r>
                      <a:r>
                        <a:rPr sz="1600" dirty="0">
                          <a:solidFill>
                            <a:srgbClr val="672672"/>
                          </a:solidFill>
                          <a:latin typeface="Corbel" panose="020B0503020204020204" pitchFamily="34" charset="0"/>
                          <a:cs typeface="Montserrat"/>
                        </a:rPr>
                        <a:t>in</a:t>
                      </a:r>
                      <a:r>
                        <a:rPr sz="1600" spc="20" dirty="0">
                          <a:solidFill>
                            <a:srgbClr val="672672"/>
                          </a:solidFill>
                          <a:latin typeface="Corbel" panose="020B0503020204020204" pitchFamily="34" charset="0"/>
                          <a:cs typeface="Montserrat"/>
                        </a:rPr>
                        <a:t> </a:t>
                      </a:r>
                      <a:r>
                        <a:rPr sz="1600" spc="-10" dirty="0">
                          <a:solidFill>
                            <a:srgbClr val="672672"/>
                          </a:solidFill>
                          <a:latin typeface="Corbel" panose="020B0503020204020204" pitchFamily="34" charset="0"/>
                          <a:cs typeface="Montserrat"/>
                        </a:rPr>
                        <a:t>place</a:t>
                      </a:r>
                      <a:endParaRPr sz="1600" dirty="0">
                        <a:latin typeface="Corbel" panose="020B0503020204020204" pitchFamily="34" charset="0"/>
                        <a:cs typeface="Montserrat"/>
                      </a:endParaRPr>
                    </a:p>
                  </a:txBody>
                  <a:tcPr marL="0" marR="0" marT="3175"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1450" indent="-171450">
                        <a:lnSpc>
                          <a:spcPct val="100000"/>
                        </a:lnSpc>
                        <a:spcBef>
                          <a:spcPts val="25"/>
                        </a:spcBef>
                        <a:buFont typeface="Arial" panose="020B0604020202020204" pitchFamily="34" charset="0"/>
                        <a:buChar char="•"/>
                      </a:pPr>
                      <a:endParaRPr sz="1600" dirty="0">
                        <a:latin typeface="Corbel" panose="020B0503020204020204" pitchFamily="34" charset="0"/>
                        <a:cs typeface="Times New Roman"/>
                      </a:endParaRPr>
                    </a:p>
                    <a:p>
                      <a:pPr marL="399415" marR="487045" indent="-171450">
                        <a:lnSpc>
                          <a:spcPct val="107200"/>
                        </a:lnSpc>
                        <a:buFont typeface="Arial" panose="020B0604020202020204" pitchFamily="34" charset="0"/>
                        <a:buChar char="•"/>
                        <a:tabLst>
                          <a:tab pos="400050" algn="l"/>
                        </a:tabLst>
                      </a:pPr>
                      <a:r>
                        <a:rPr sz="1600" dirty="0">
                          <a:solidFill>
                            <a:srgbClr val="672672"/>
                          </a:solidFill>
                          <a:latin typeface="Corbel" panose="020B0503020204020204" pitchFamily="34" charset="0"/>
                          <a:cs typeface="Montserrat"/>
                        </a:rPr>
                        <a:t>Coordination</a:t>
                      </a:r>
                      <a:r>
                        <a:rPr sz="1600" spc="-3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established</a:t>
                      </a:r>
                      <a:r>
                        <a:rPr sz="1600" spc="-2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between</a:t>
                      </a:r>
                      <a:r>
                        <a:rPr sz="1600" spc="-2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EPI</a:t>
                      </a:r>
                      <a:r>
                        <a:rPr sz="1600" spc="-2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and</a:t>
                      </a:r>
                      <a:r>
                        <a:rPr sz="1600" spc="-20" dirty="0">
                          <a:solidFill>
                            <a:srgbClr val="672672"/>
                          </a:solidFill>
                          <a:latin typeface="Corbel" panose="020B0503020204020204" pitchFamily="34" charset="0"/>
                          <a:cs typeface="Montserrat"/>
                        </a:rPr>
                        <a:t> </a:t>
                      </a:r>
                      <a:r>
                        <a:rPr sz="1600" spc="-25" dirty="0">
                          <a:solidFill>
                            <a:srgbClr val="672672"/>
                          </a:solidFill>
                          <a:latin typeface="Corbel" panose="020B0503020204020204" pitchFamily="34" charset="0"/>
                          <a:cs typeface="Montserrat"/>
                        </a:rPr>
                        <a:t>ANC </a:t>
                      </a:r>
                      <a:r>
                        <a:rPr sz="1600" dirty="0">
                          <a:solidFill>
                            <a:srgbClr val="672672"/>
                          </a:solidFill>
                          <a:latin typeface="Corbel" panose="020B0503020204020204" pitchFamily="34" charset="0"/>
                          <a:cs typeface="Montserrat"/>
                        </a:rPr>
                        <a:t>programs</a:t>
                      </a:r>
                      <a:r>
                        <a:rPr sz="1600" spc="-3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around</a:t>
                      </a:r>
                      <a:r>
                        <a:rPr sz="1600" spc="-2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RSV</a:t>
                      </a:r>
                      <a:r>
                        <a:rPr sz="1600" spc="-15" dirty="0">
                          <a:solidFill>
                            <a:srgbClr val="672672"/>
                          </a:solidFill>
                          <a:latin typeface="Corbel" panose="020B0503020204020204" pitchFamily="34" charset="0"/>
                          <a:cs typeface="Montserrat"/>
                        </a:rPr>
                        <a:t> </a:t>
                      </a:r>
                      <a:r>
                        <a:rPr sz="1600" spc="-10" dirty="0">
                          <a:solidFill>
                            <a:srgbClr val="672672"/>
                          </a:solidFill>
                          <a:latin typeface="Corbel" panose="020B0503020204020204" pitchFamily="34" charset="0"/>
                          <a:cs typeface="Montserrat"/>
                        </a:rPr>
                        <a:t>prevention</a:t>
                      </a:r>
                      <a:endParaRPr sz="1600" dirty="0">
                        <a:latin typeface="Corbel" panose="020B0503020204020204" pitchFamily="34" charset="0"/>
                        <a:cs typeface="Montserrat"/>
                      </a:endParaRPr>
                    </a:p>
                    <a:p>
                      <a:pPr marL="399415" marR="290830" indent="-171450">
                        <a:lnSpc>
                          <a:spcPct val="107200"/>
                        </a:lnSpc>
                        <a:buFont typeface="Arial" panose="020B0604020202020204" pitchFamily="34" charset="0"/>
                        <a:buChar char="•"/>
                        <a:tabLst>
                          <a:tab pos="400050" algn="l"/>
                        </a:tabLst>
                      </a:pPr>
                      <a:r>
                        <a:rPr sz="1600" dirty="0">
                          <a:solidFill>
                            <a:srgbClr val="672672"/>
                          </a:solidFill>
                          <a:latin typeface="Corbel" panose="020B0503020204020204" pitchFamily="34" charset="0"/>
                          <a:cs typeface="Montserrat"/>
                        </a:rPr>
                        <a:t>Operations</a:t>
                      </a:r>
                      <a:r>
                        <a:rPr sz="1600" spc="-15" dirty="0">
                          <a:solidFill>
                            <a:srgbClr val="672672"/>
                          </a:solidFill>
                          <a:latin typeface="Corbel" panose="020B0503020204020204" pitchFamily="34" charset="0"/>
                          <a:cs typeface="Montserrat"/>
                        </a:rPr>
                        <a:t> </a:t>
                      </a:r>
                      <a:r>
                        <a:rPr lang="en-US" sz="1600" spc="-15" dirty="0">
                          <a:solidFill>
                            <a:srgbClr val="672672"/>
                          </a:solidFill>
                          <a:latin typeface="Corbel" panose="020B0503020204020204" pitchFamily="34" charset="0"/>
                          <a:cs typeface="Montserrat"/>
                        </a:rPr>
                        <a:t>and</a:t>
                      </a:r>
                      <a:r>
                        <a:rPr sz="1600" spc="-1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logistics</a:t>
                      </a:r>
                      <a:r>
                        <a:rPr sz="1600" spc="-1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in</a:t>
                      </a:r>
                      <a:r>
                        <a:rPr sz="1600" spc="-1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place</a:t>
                      </a:r>
                      <a:r>
                        <a:rPr sz="1600" spc="-1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to</a:t>
                      </a:r>
                      <a:r>
                        <a:rPr sz="1600" spc="-1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procure</a:t>
                      </a:r>
                      <a:r>
                        <a:rPr sz="1600" spc="-15" dirty="0">
                          <a:solidFill>
                            <a:srgbClr val="672672"/>
                          </a:solidFill>
                          <a:latin typeface="Corbel" panose="020B0503020204020204" pitchFamily="34" charset="0"/>
                          <a:cs typeface="Montserrat"/>
                        </a:rPr>
                        <a:t> </a:t>
                      </a:r>
                      <a:r>
                        <a:rPr lang="en-US" sz="1600" spc="-15" dirty="0">
                          <a:solidFill>
                            <a:srgbClr val="672672"/>
                          </a:solidFill>
                          <a:latin typeface="Corbel" panose="020B0503020204020204" pitchFamily="34" charset="0"/>
                          <a:cs typeface="Montserrat"/>
                        </a:rPr>
                        <a:t>and</a:t>
                      </a:r>
                      <a:r>
                        <a:rPr sz="1600" spc="-10" dirty="0">
                          <a:solidFill>
                            <a:srgbClr val="672672"/>
                          </a:solidFill>
                          <a:latin typeface="Corbel" panose="020B0503020204020204" pitchFamily="34" charset="0"/>
                          <a:cs typeface="Montserrat"/>
                        </a:rPr>
                        <a:t> deliver </a:t>
                      </a:r>
                      <a:r>
                        <a:rPr sz="1600" dirty="0">
                          <a:solidFill>
                            <a:srgbClr val="672672"/>
                          </a:solidFill>
                          <a:latin typeface="Corbel" panose="020B0503020204020204" pitchFamily="34" charset="0"/>
                          <a:cs typeface="Montserrat"/>
                        </a:rPr>
                        <a:t>prevention</a:t>
                      </a:r>
                      <a:r>
                        <a:rPr sz="1600" spc="-3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product(s)</a:t>
                      </a:r>
                      <a:r>
                        <a:rPr sz="1600" spc="-25" dirty="0">
                          <a:solidFill>
                            <a:srgbClr val="672672"/>
                          </a:solidFill>
                          <a:latin typeface="Corbel" panose="020B0503020204020204" pitchFamily="34" charset="0"/>
                          <a:cs typeface="Montserrat"/>
                        </a:rPr>
                        <a:t> </a:t>
                      </a:r>
                      <a:r>
                        <a:rPr lang="en-US" sz="1600" spc="-25" dirty="0">
                          <a:solidFill>
                            <a:srgbClr val="672672"/>
                          </a:solidFill>
                          <a:latin typeface="Corbel" panose="020B0503020204020204" pitchFamily="34" charset="0"/>
                          <a:cs typeface="Montserrat"/>
                        </a:rPr>
                        <a:t>as well as</a:t>
                      </a:r>
                      <a:r>
                        <a:rPr sz="1600" spc="-2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monitor</a:t>
                      </a:r>
                      <a:r>
                        <a:rPr sz="1600" spc="-25" dirty="0">
                          <a:solidFill>
                            <a:srgbClr val="672672"/>
                          </a:solidFill>
                          <a:latin typeface="Corbel" panose="020B0503020204020204" pitchFamily="34" charset="0"/>
                          <a:cs typeface="Montserrat"/>
                        </a:rPr>
                        <a:t> </a:t>
                      </a:r>
                      <a:r>
                        <a:rPr sz="1600" spc="-10" dirty="0">
                          <a:solidFill>
                            <a:srgbClr val="672672"/>
                          </a:solidFill>
                          <a:latin typeface="Corbel" panose="020B0503020204020204" pitchFamily="34" charset="0"/>
                          <a:cs typeface="Montserrat"/>
                        </a:rPr>
                        <a:t>implementation</a:t>
                      </a:r>
                      <a:endParaRPr sz="1600" dirty="0">
                        <a:latin typeface="Corbel" panose="020B0503020204020204" pitchFamily="34" charset="0"/>
                        <a:cs typeface="Montserrat"/>
                      </a:endParaRPr>
                    </a:p>
                    <a:p>
                      <a:pPr marL="399415" marR="452755" indent="-171450">
                        <a:lnSpc>
                          <a:spcPct val="107200"/>
                        </a:lnSpc>
                        <a:buFont typeface="Arial" panose="020B0604020202020204" pitchFamily="34" charset="0"/>
                        <a:buChar char="•"/>
                        <a:tabLst>
                          <a:tab pos="400050" algn="l"/>
                        </a:tabLst>
                      </a:pPr>
                      <a:r>
                        <a:rPr sz="1600" dirty="0">
                          <a:solidFill>
                            <a:srgbClr val="672672"/>
                          </a:solidFill>
                          <a:latin typeface="Corbel" panose="020B0503020204020204" pitchFamily="34" charset="0"/>
                          <a:cs typeface="Montserrat"/>
                        </a:rPr>
                        <a:t>Implementers</a:t>
                      </a:r>
                      <a:r>
                        <a:rPr sz="1600" spc="-4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empowered</a:t>
                      </a:r>
                      <a:r>
                        <a:rPr sz="1600" spc="-4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to</a:t>
                      </a:r>
                      <a:r>
                        <a:rPr sz="1600" spc="-40"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deliver</a:t>
                      </a:r>
                      <a:r>
                        <a:rPr sz="1600" spc="-40" dirty="0">
                          <a:solidFill>
                            <a:srgbClr val="672672"/>
                          </a:solidFill>
                          <a:latin typeface="Corbel" panose="020B0503020204020204" pitchFamily="34" charset="0"/>
                          <a:cs typeface="Montserrat"/>
                        </a:rPr>
                        <a:t> </a:t>
                      </a:r>
                      <a:r>
                        <a:rPr sz="1600" spc="-10" dirty="0">
                          <a:solidFill>
                            <a:srgbClr val="672672"/>
                          </a:solidFill>
                          <a:latin typeface="Corbel" panose="020B0503020204020204" pitchFamily="34" charset="0"/>
                          <a:cs typeface="Montserrat"/>
                        </a:rPr>
                        <a:t>prevention product(s)</a:t>
                      </a:r>
                      <a:endParaRPr sz="1600" dirty="0">
                        <a:latin typeface="Corbel" panose="020B0503020204020204" pitchFamily="34" charset="0"/>
                        <a:cs typeface="Montserrat"/>
                      </a:endParaRPr>
                    </a:p>
                    <a:p>
                      <a:pPr marL="400050" indent="-171450">
                        <a:lnSpc>
                          <a:spcPct val="100000"/>
                        </a:lnSpc>
                        <a:spcBef>
                          <a:spcPts val="120"/>
                        </a:spcBef>
                        <a:buFont typeface="Arial" panose="020B0604020202020204" pitchFamily="34" charset="0"/>
                        <a:buChar char="•"/>
                        <a:tabLst>
                          <a:tab pos="400050" algn="l"/>
                        </a:tabLst>
                      </a:pPr>
                      <a:r>
                        <a:rPr lang="en-US" sz="1600" spc="-25" dirty="0">
                          <a:solidFill>
                            <a:srgbClr val="672672"/>
                          </a:solidFill>
                          <a:latin typeface="Corbel" panose="020B0503020204020204" pitchFamily="34" charset="0"/>
                          <a:cs typeface="Montserrat"/>
                        </a:rPr>
                        <a:t>Capacity building underway </a:t>
                      </a:r>
                      <a:r>
                        <a:rPr sz="1600" dirty="0">
                          <a:solidFill>
                            <a:srgbClr val="672672"/>
                          </a:solidFill>
                          <a:latin typeface="Corbel" panose="020B0503020204020204" pitchFamily="34" charset="0"/>
                          <a:cs typeface="Montserrat"/>
                        </a:rPr>
                        <a:t>to</a:t>
                      </a:r>
                      <a:r>
                        <a:rPr sz="1600" spc="-2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track</a:t>
                      </a:r>
                      <a:r>
                        <a:rPr sz="1600" spc="-2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vaccine</a:t>
                      </a:r>
                      <a:r>
                        <a:rPr sz="1600" spc="-25" dirty="0">
                          <a:solidFill>
                            <a:srgbClr val="672672"/>
                          </a:solidFill>
                          <a:latin typeface="Corbel" panose="020B0503020204020204" pitchFamily="34" charset="0"/>
                          <a:cs typeface="Montserrat"/>
                        </a:rPr>
                        <a:t> </a:t>
                      </a:r>
                      <a:r>
                        <a:rPr sz="1600" dirty="0">
                          <a:solidFill>
                            <a:srgbClr val="672672"/>
                          </a:solidFill>
                          <a:latin typeface="Corbel" panose="020B0503020204020204" pitchFamily="34" charset="0"/>
                          <a:cs typeface="Montserrat"/>
                        </a:rPr>
                        <a:t>safety</a:t>
                      </a:r>
                      <a:r>
                        <a:rPr sz="1600" spc="-25" dirty="0">
                          <a:solidFill>
                            <a:srgbClr val="672672"/>
                          </a:solidFill>
                          <a:latin typeface="Corbel" panose="020B0503020204020204" pitchFamily="34" charset="0"/>
                          <a:cs typeface="Montserrat"/>
                        </a:rPr>
                        <a:t> </a:t>
                      </a:r>
                      <a:r>
                        <a:rPr lang="en-US" sz="1600" dirty="0">
                          <a:solidFill>
                            <a:srgbClr val="672672"/>
                          </a:solidFill>
                          <a:latin typeface="Corbel" panose="020B0503020204020204" pitchFamily="34" charset="0"/>
                          <a:cs typeface="Montserrat"/>
                        </a:rPr>
                        <a:t>and</a:t>
                      </a:r>
                      <a:r>
                        <a:rPr sz="1600" spc="-25" dirty="0">
                          <a:solidFill>
                            <a:srgbClr val="672672"/>
                          </a:solidFill>
                          <a:latin typeface="Corbel" panose="020B0503020204020204" pitchFamily="34" charset="0"/>
                          <a:cs typeface="Montserrat"/>
                        </a:rPr>
                        <a:t> </a:t>
                      </a:r>
                      <a:r>
                        <a:rPr sz="1600" spc="-10" dirty="0">
                          <a:solidFill>
                            <a:srgbClr val="672672"/>
                          </a:solidFill>
                          <a:latin typeface="Corbel" panose="020B0503020204020204" pitchFamily="34" charset="0"/>
                          <a:cs typeface="Montserrat"/>
                        </a:rPr>
                        <a:t>impact</a:t>
                      </a:r>
                      <a:endParaRPr sz="1600" dirty="0">
                        <a:latin typeface="Corbel" panose="020B0503020204020204" pitchFamily="34" charset="0"/>
                        <a:cs typeface="Montserrat"/>
                      </a:endParaRPr>
                    </a:p>
                  </a:txBody>
                  <a:tcPr marL="0" marR="0" marT="2646" marB="0">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1"/>
                  </a:ext>
                </a:extLst>
              </a:tr>
            </a:tbl>
          </a:graphicData>
        </a:graphic>
      </p:graphicFrame>
      <p:sp>
        <p:nvSpPr>
          <p:cNvPr id="16" name="object 3">
            <a:extLst>
              <a:ext uri="{FF2B5EF4-FFF2-40B4-BE49-F238E27FC236}">
                <a16:creationId xmlns:a16="http://schemas.microsoft.com/office/drawing/2014/main" id="{EFC6C8A6-3F5F-C14A-03A9-EE41D1692810}"/>
              </a:ext>
            </a:extLst>
          </p:cNvPr>
          <p:cNvSpPr/>
          <p:nvPr/>
        </p:nvSpPr>
        <p:spPr>
          <a:xfrm>
            <a:off x="1414071" y="1392551"/>
            <a:ext cx="179863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GOAL</a:t>
            </a:r>
            <a:endParaRPr lang="en-US" sz="1200" dirty="0">
              <a:latin typeface="Corbel" panose="020B0503020204020204" pitchFamily="34" charset="0"/>
              <a:cs typeface="Montserrat"/>
            </a:endParaRPr>
          </a:p>
        </p:txBody>
      </p:sp>
      <p:sp>
        <p:nvSpPr>
          <p:cNvPr id="17" name="object 3">
            <a:extLst>
              <a:ext uri="{FF2B5EF4-FFF2-40B4-BE49-F238E27FC236}">
                <a16:creationId xmlns:a16="http://schemas.microsoft.com/office/drawing/2014/main" id="{A679FDF5-1921-3387-1F9D-10621166707A}"/>
              </a:ext>
            </a:extLst>
          </p:cNvPr>
          <p:cNvSpPr/>
          <p:nvPr/>
        </p:nvSpPr>
        <p:spPr>
          <a:xfrm>
            <a:off x="1414047" y="2595461"/>
            <a:ext cx="179863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5"/>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OBJECTIVES</a:t>
            </a:r>
            <a:endParaRPr lang="en-US" sz="1200" dirty="0">
              <a:latin typeface="Corbel" panose="020B0503020204020204" pitchFamily="34" charset="0"/>
              <a:cs typeface="Montserrat"/>
            </a:endParaRPr>
          </a:p>
        </p:txBody>
      </p:sp>
      <p:sp>
        <p:nvSpPr>
          <p:cNvPr id="18" name="object 3">
            <a:extLst>
              <a:ext uri="{FF2B5EF4-FFF2-40B4-BE49-F238E27FC236}">
                <a16:creationId xmlns:a16="http://schemas.microsoft.com/office/drawing/2014/main" id="{7E7D4E9E-F736-CF80-76C8-E693A2FAE45B}"/>
              </a:ext>
            </a:extLst>
          </p:cNvPr>
          <p:cNvSpPr/>
          <p:nvPr/>
        </p:nvSpPr>
        <p:spPr>
          <a:xfrm>
            <a:off x="1414048" y="4117053"/>
            <a:ext cx="179863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3"/>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OUTCOMES</a:t>
            </a:r>
            <a:endParaRPr lang="en-US" sz="1200" dirty="0">
              <a:latin typeface="Corbel" panose="020B0503020204020204" pitchFamily="34" charset="0"/>
              <a:cs typeface="Montserrat"/>
            </a:endParaRPr>
          </a:p>
        </p:txBody>
      </p:sp>
      <p:sp>
        <p:nvSpPr>
          <p:cNvPr id="3" name="Footer Placeholder 57">
            <a:extLst>
              <a:ext uri="{FF2B5EF4-FFF2-40B4-BE49-F238E27FC236}">
                <a16:creationId xmlns:a16="http://schemas.microsoft.com/office/drawing/2014/main" id="{5DEB6B78-B858-7224-81BC-210F4A1BCE50}"/>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dirty="0"/>
              <a:t>Country</a:t>
            </a:r>
            <a:r>
              <a:rPr spc="-4" dirty="0"/>
              <a:t> </a:t>
            </a:r>
            <a:r>
              <a:rPr dirty="0"/>
              <a:t>decision-making</a:t>
            </a:r>
            <a:r>
              <a:rPr spc="-4" dirty="0"/>
              <a:t> </a:t>
            </a:r>
            <a:r>
              <a:rPr dirty="0"/>
              <a:t>and</a:t>
            </a:r>
            <a:r>
              <a:rPr spc="-4" dirty="0"/>
              <a:t> </a:t>
            </a:r>
            <a:r>
              <a:rPr spc="-8" dirty="0"/>
              <a:t>implementation</a:t>
            </a:r>
          </a:p>
        </p:txBody>
      </p:sp>
      <p:sp>
        <p:nvSpPr>
          <p:cNvPr id="3" name="object 3"/>
          <p:cNvSpPr txBox="1"/>
          <p:nvPr/>
        </p:nvSpPr>
        <p:spPr>
          <a:xfrm>
            <a:off x="1192530" y="1240110"/>
            <a:ext cx="3293745" cy="287685"/>
          </a:xfrm>
          <a:prstGeom prst="rect">
            <a:avLst/>
          </a:prstGeom>
        </p:spPr>
        <p:txBody>
          <a:bodyPr vert="horz" wrap="square" lIns="0" tIns="10583" rIns="0" bIns="0" rtlCol="0">
            <a:spAutoFit/>
          </a:bodyPr>
          <a:lstStyle/>
          <a:p>
            <a:pPr marL="10583">
              <a:spcBef>
                <a:spcPts val="83"/>
              </a:spcBef>
            </a:pPr>
            <a:r>
              <a:rPr b="1" dirty="0">
                <a:solidFill>
                  <a:schemeClr val="accent1"/>
                </a:solidFill>
                <a:latin typeface="Corbel" panose="020B0503020204020204" pitchFamily="34" charset="0"/>
                <a:cs typeface="Montserrat"/>
              </a:rPr>
              <a:t>What</a:t>
            </a:r>
            <a:r>
              <a:rPr b="1" spc="-12" dirty="0">
                <a:solidFill>
                  <a:schemeClr val="accent1"/>
                </a:solidFill>
                <a:latin typeface="Corbel" panose="020B0503020204020204" pitchFamily="34" charset="0"/>
                <a:cs typeface="Montserrat"/>
              </a:rPr>
              <a:t> </a:t>
            </a:r>
            <a:r>
              <a:rPr lang="en-US" b="1" dirty="0">
                <a:solidFill>
                  <a:schemeClr val="accent1"/>
                </a:solidFill>
                <a:latin typeface="Corbel" panose="020B0503020204020204" pitchFamily="34" charset="0"/>
                <a:cs typeface="Montserrat"/>
              </a:rPr>
              <a:t>preparations are needed</a:t>
            </a:r>
            <a:r>
              <a:rPr b="1" spc="-8" dirty="0">
                <a:solidFill>
                  <a:schemeClr val="accent1"/>
                </a:solidFill>
                <a:latin typeface="Corbel" panose="020B0503020204020204" pitchFamily="34" charset="0"/>
                <a:cs typeface="Montserrat"/>
              </a:rPr>
              <a:t>?</a:t>
            </a:r>
            <a:endParaRPr dirty="0">
              <a:solidFill>
                <a:schemeClr val="accent1"/>
              </a:solidFill>
              <a:latin typeface="Corbel" panose="020B0503020204020204" pitchFamily="34" charset="0"/>
              <a:cs typeface="Montserrat"/>
            </a:endParaRPr>
          </a:p>
        </p:txBody>
      </p:sp>
      <p:graphicFrame>
        <p:nvGraphicFramePr>
          <p:cNvPr id="4" name="object 4"/>
          <p:cNvGraphicFramePr>
            <a:graphicFrameLocks noGrp="1"/>
          </p:cNvGraphicFramePr>
          <p:nvPr>
            <p:extLst>
              <p:ext uri="{D42A27DB-BD31-4B8C-83A1-F6EECF244321}">
                <p14:modId xmlns:p14="http://schemas.microsoft.com/office/powerpoint/2010/main" val="2523981267"/>
              </p:ext>
            </p:extLst>
          </p:nvPr>
        </p:nvGraphicFramePr>
        <p:xfrm>
          <a:off x="1203114" y="1572427"/>
          <a:ext cx="10545762" cy="4190471"/>
        </p:xfrm>
        <a:graphic>
          <a:graphicData uri="http://schemas.openxmlformats.org/drawingml/2006/table">
            <a:tbl>
              <a:tblPr firstRow="1" bandRow="1">
                <a:tableStyleId>{2D5ABB26-0587-4C30-8999-92F81FD0307C}</a:tableStyleId>
              </a:tblPr>
              <a:tblGrid>
                <a:gridCol w="4954058">
                  <a:extLst>
                    <a:ext uri="{9D8B030D-6E8A-4147-A177-3AD203B41FA5}">
                      <a16:colId xmlns:a16="http://schemas.microsoft.com/office/drawing/2014/main" val="20000"/>
                    </a:ext>
                  </a:extLst>
                </a:gridCol>
                <a:gridCol w="5591704">
                  <a:extLst>
                    <a:ext uri="{9D8B030D-6E8A-4147-A177-3AD203B41FA5}">
                      <a16:colId xmlns:a16="http://schemas.microsoft.com/office/drawing/2014/main" val="20001"/>
                    </a:ext>
                  </a:extLst>
                </a:gridCol>
              </a:tblGrid>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n-US" sz="2500" b="0" i="0" u="none" strike="noStrike" kern="1200" cap="none" spc="0" normalizeH="0" baseline="0" noProof="0" dirty="0">
                          <a:ln>
                            <a:noFill/>
                          </a:ln>
                          <a:solidFill>
                            <a:schemeClr val="accent5"/>
                          </a:solidFill>
                          <a:effectLst/>
                          <a:uLnTx/>
                          <a:uFillTx/>
                          <a:latin typeface="Corbel" panose="020B0503020204020204" pitchFamily="34" charset="0"/>
                          <a:ea typeface="+mn-ea"/>
                          <a:cs typeface="Montserrat-Light"/>
                        </a:rPr>
                        <a:t>The case for </a:t>
                      </a:r>
                      <a:br>
                        <a:rPr kumimoji="0" lang="en-US" sz="2500" b="0" i="0" u="none" strike="noStrike" kern="1200" cap="none" spc="0" normalizeH="0" baseline="0" noProof="0" dirty="0">
                          <a:ln>
                            <a:noFill/>
                          </a:ln>
                          <a:solidFill>
                            <a:schemeClr val="accent5"/>
                          </a:solidFill>
                          <a:effectLst/>
                          <a:uLnTx/>
                          <a:uFillTx/>
                          <a:latin typeface="Corbel" panose="020B0503020204020204" pitchFamily="34" charset="0"/>
                          <a:ea typeface="+mn-ea"/>
                          <a:cs typeface="Montserrat-Light"/>
                        </a:rPr>
                      </a:br>
                      <a:r>
                        <a:rPr kumimoji="0" lang="en-US" sz="2500" b="0" i="0" u="none" strike="noStrike" kern="1200" cap="none" spc="0" normalizeH="0" baseline="0" noProof="0" dirty="0">
                          <a:ln>
                            <a:noFill/>
                          </a:ln>
                          <a:solidFill>
                            <a:schemeClr val="accent5"/>
                          </a:solidFill>
                          <a:effectLst/>
                          <a:uLnTx/>
                          <a:uFillTx/>
                          <a:latin typeface="Corbel" panose="020B0503020204020204" pitchFamily="34" charset="0"/>
                          <a:ea typeface="+mn-ea"/>
                          <a:cs typeface="Montserrat-Light"/>
                        </a:rPr>
                        <a:t>prioritizing RSV</a:t>
                      </a:r>
                    </a:p>
                  </a:txBody>
                  <a:tcPr anchor="ctr">
                    <a:lnR w="6350">
                      <a:solidFill>
                        <a:srgbClr val="0093D5"/>
                      </a:solidFill>
                      <a:prstDash val="solid"/>
                    </a:lnR>
                    <a:lnB w="6350">
                      <a:solidFill>
                        <a:srgbClr val="0093D5"/>
                      </a:solidFill>
                      <a:prstDash val="solid"/>
                    </a:lnB>
                  </a:tcPr>
                </a:tc>
                <a:tc>
                  <a:txBody>
                    <a:bodyPr/>
                    <a:lstStyle/>
                    <a:p>
                      <a:pPr marL="966469">
                        <a:lnSpc>
                          <a:spcPct val="100000"/>
                        </a:lnSpc>
                        <a:spcBef>
                          <a:spcPts val="3100"/>
                        </a:spcBef>
                      </a:pPr>
                      <a:r>
                        <a:rPr lang="en-US" sz="2500" dirty="0">
                          <a:solidFill>
                            <a:schemeClr val="accent2"/>
                          </a:solidFill>
                          <a:latin typeface="Corbel" panose="020B0503020204020204" pitchFamily="34" charset="0"/>
                          <a:cs typeface="Montserrat-Light"/>
                        </a:rPr>
                        <a:t>Disease surveillance / </a:t>
                      </a:r>
                      <a:br>
                        <a:rPr lang="en-US" sz="2500" dirty="0">
                          <a:solidFill>
                            <a:schemeClr val="accent2"/>
                          </a:solidFill>
                          <a:latin typeface="Corbel" panose="020B0503020204020204" pitchFamily="34" charset="0"/>
                          <a:cs typeface="Montserrat-Light"/>
                        </a:rPr>
                      </a:br>
                      <a:r>
                        <a:rPr lang="en-US" sz="2500" dirty="0">
                          <a:solidFill>
                            <a:schemeClr val="accent2"/>
                          </a:solidFill>
                          <a:latin typeface="Corbel" panose="020B0503020204020204" pitchFamily="34" charset="0"/>
                          <a:cs typeface="Montserrat-Light"/>
                        </a:rPr>
                        <a:t>safety monitoring</a:t>
                      </a:r>
                    </a:p>
                  </a:txBody>
                  <a:tcPr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n-US" sz="2500" b="0" i="0" u="none" strike="noStrike" kern="1200" cap="none" spc="0" normalizeH="0" baseline="0" noProof="0" dirty="0">
                          <a:ln>
                            <a:noFill/>
                          </a:ln>
                          <a:solidFill>
                            <a:schemeClr val="accent3"/>
                          </a:solidFill>
                          <a:effectLst/>
                          <a:uLnTx/>
                          <a:uFillTx/>
                          <a:latin typeface="Corbel" panose="020B0503020204020204" pitchFamily="34" charset="0"/>
                          <a:ea typeface="+mn-ea"/>
                          <a:cs typeface="Montserrat-Light"/>
                        </a:rPr>
                        <a:t>Product choice</a:t>
                      </a:r>
                    </a:p>
                  </a:txBody>
                  <a:tcPr anchor="ctr">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966469">
                        <a:lnSpc>
                          <a:spcPct val="100000"/>
                        </a:lnSpc>
                        <a:spcBef>
                          <a:spcPts val="3100"/>
                        </a:spcBef>
                      </a:pPr>
                      <a:r>
                        <a:rPr sz="2500" spc="-20" dirty="0">
                          <a:solidFill>
                            <a:srgbClr val="52A947"/>
                          </a:solidFill>
                          <a:latin typeface="Corbel" panose="020B0503020204020204" pitchFamily="34" charset="0"/>
                          <a:cs typeface="Montserrat-Light"/>
                        </a:rPr>
                        <a:t>Workforce</a:t>
                      </a:r>
                      <a:r>
                        <a:rPr sz="2500" spc="-120" dirty="0">
                          <a:solidFill>
                            <a:srgbClr val="52A947"/>
                          </a:solidFill>
                          <a:latin typeface="Corbel" panose="020B0503020204020204" pitchFamily="34" charset="0"/>
                          <a:cs typeface="Montserrat-Light"/>
                        </a:rPr>
                        <a:t> </a:t>
                      </a:r>
                      <a:r>
                        <a:rPr sz="2500" spc="-10" dirty="0">
                          <a:solidFill>
                            <a:srgbClr val="52A947"/>
                          </a:solidFill>
                          <a:latin typeface="Corbel" panose="020B0503020204020204" pitchFamily="34" charset="0"/>
                          <a:cs typeface="Montserrat-Light"/>
                        </a:rPr>
                        <a:t>readiness</a:t>
                      </a:r>
                      <a:endParaRPr sz="2500" dirty="0">
                        <a:latin typeface="Corbel" panose="020B0503020204020204" pitchFamily="34" charset="0"/>
                        <a:cs typeface="Montserrat-Light"/>
                      </a:endParaRPr>
                    </a:p>
                  </a:txBody>
                  <a:tcPr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047221">
                <a:tc>
                  <a:txBody>
                    <a:bodyPr/>
                    <a:lstStyle/>
                    <a:p>
                      <a:pPr marL="942340">
                        <a:lnSpc>
                          <a:spcPct val="100000"/>
                        </a:lnSpc>
                        <a:spcBef>
                          <a:spcPts val="3100"/>
                        </a:spcBef>
                      </a:pPr>
                      <a:r>
                        <a:rPr sz="2500" dirty="0">
                          <a:solidFill>
                            <a:srgbClr val="314FA1"/>
                          </a:solidFill>
                          <a:latin typeface="Corbel" panose="020B0503020204020204" pitchFamily="34" charset="0"/>
                          <a:cs typeface="Montserrat-Light"/>
                        </a:rPr>
                        <a:t>Delivery</a:t>
                      </a:r>
                      <a:r>
                        <a:rPr sz="2500" spc="-5" dirty="0">
                          <a:solidFill>
                            <a:srgbClr val="314FA1"/>
                          </a:solidFill>
                          <a:latin typeface="Corbel" panose="020B0503020204020204" pitchFamily="34" charset="0"/>
                          <a:cs typeface="Montserrat-Light"/>
                        </a:rPr>
                        <a:t> </a:t>
                      </a:r>
                      <a:r>
                        <a:rPr sz="2500" spc="-10" dirty="0">
                          <a:solidFill>
                            <a:srgbClr val="314FA1"/>
                          </a:solidFill>
                          <a:latin typeface="Corbel" panose="020B0503020204020204" pitchFamily="34" charset="0"/>
                          <a:cs typeface="Montserrat-Light"/>
                        </a:rPr>
                        <a:t>platform(s)</a:t>
                      </a:r>
                      <a:endParaRPr sz="2500" dirty="0">
                        <a:latin typeface="Corbel" panose="020B0503020204020204" pitchFamily="34" charset="0"/>
                        <a:cs typeface="Montserrat-Light"/>
                      </a:endParaRPr>
                    </a:p>
                  </a:txBody>
                  <a:tcPr anchor="ctr">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966469">
                        <a:lnSpc>
                          <a:spcPct val="100000"/>
                        </a:lnSpc>
                        <a:spcBef>
                          <a:spcPts val="3100"/>
                        </a:spcBef>
                      </a:pPr>
                      <a:r>
                        <a:rPr sz="2500" spc="-10" dirty="0">
                          <a:solidFill>
                            <a:srgbClr val="D71E62"/>
                          </a:solidFill>
                          <a:latin typeface="Corbel" panose="020B0503020204020204" pitchFamily="34" charset="0"/>
                          <a:cs typeface="Montserrat-Light"/>
                        </a:rPr>
                        <a:t>Financing</a:t>
                      </a:r>
                      <a:endParaRPr sz="2500" dirty="0">
                        <a:latin typeface="Corbel" panose="020B0503020204020204" pitchFamily="34" charset="0"/>
                        <a:cs typeface="Montserrat-Light"/>
                      </a:endParaRPr>
                    </a:p>
                  </a:txBody>
                  <a:tcPr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2"/>
                  </a:ext>
                </a:extLst>
              </a:tr>
              <a:tr h="1047750">
                <a:tc>
                  <a:txBody>
                    <a:bodyPr/>
                    <a:lstStyle/>
                    <a:p>
                      <a:pPr marL="942340" marR="243204">
                        <a:lnSpc>
                          <a:spcPts val="3000"/>
                        </a:lnSpc>
                        <a:spcBef>
                          <a:spcPts val="2200"/>
                        </a:spcBef>
                      </a:pPr>
                      <a:r>
                        <a:rPr sz="2500" dirty="0">
                          <a:solidFill>
                            <a:srgbClr val="52A947"/>
                          </a:solidFill>
                          <a:latin typeface="Corbel" panose="020B0503020204020204" pitchFamily="34" charset="0"/>
                          <a:cs typeface="Montserrat-Light"/>
                        </a:rPr>
                        <a:t>Awareness</a:t>
                      </a:r>
                      <a:r>
                        <a:rPr sz="2500" spc="-90" dirty="0">
                          <a:solidFill>
                            <a:srgbClr val="52A947"/>
                          </a:solidFill>
                          <a:latin typeface="Corbel" panose="020B0503020204020204" pitchFamily="34" charset="0"/>
                          <a:cs typeface="Montserrat-Light"/>
                        </a:rPr>
                        <a:t> </a:t>
                      </a:r>
                      <a:r>
                        <a:rPr sz="2500" dirty="0">
                          <a:solidFill>
                            <a:srgbClr val="52A947"/>
                          </a:solidFill>
                          <a:latin typeface="Corbel" panose="020B0503020204020204" pitchFamily="34" charset="0"/>
                          <a:cs typeface="Montserrat-Light"/>
                        </a:rPr>
                        <a:t>/</a:t>
                      </a:r>
                      <a:r>
                        <a:rPr sz="2500" spc="-90" dirty="0">
                          <a:solidFill>
                            <a:srgbClr val="52A947"/>
                          </a:solidFill>
                          <a:latin typeface="Corbel" panose="020B0503020204020204" pitchFamily="34" charset="0"/>
                          <a:cs typeface="Montserrat-Light"/>
                        </a:rPr>
                        <a:t> </a:t>
                      </a:r>
                      <a:r>
                        <a:rPr sz="2500" dirty="0">
                          <a:solidFill>
                            <a:srgbClr val="52A947"/>
                          </a:solidFill>
                          <a:latin typeface="Corbel" panose="020B0503020204020204" pitchFamily="34" charset="0"/>
                          <a:cs typeface="Montserrat-Light"/>
                        </a:rPr>
                        <a:t>acceptance</a:t>
                      </a:r>
                      <a:r>
                        <a:rPr sz="2500" spc="-85" dirty="0">
                          <a:solidFill>
                            <a:srgbClr val="52A947"/>
                          </a:solidFill>
                          <a:latin typeface="Corbel" panose="020B0503020204020204" pitchFamily="34" charset="0"/>
                          <a:cs typeface="Montserrat-Light"/>
                        </a:rPr>
                        <a:t> </a:t>
                      </a:r>
                      <a:r>
                        <a:rPr sz="2500" spc="-50" dirty="0">
                          <a:solidFill>
                            <a:srgbClr val="52A947"/>
                          </a:solidFill>
                          <a:latin typeface="Corbel" panose="020B0503020204020204" pitchFamily="34" charset="0"/>
                          <a:cs typeface="Montserrat-Light"/>
                        </a:rPr>
                        <a:t>/ </a:t>
                      </a:r>
                      <a:r>
                        <a:rPr sz="2500" spc="-10" dirty="0">
                          <a:solidFill>
                            <a:srgbClr val="52A947"/>
                          </a:solidFill>
                          <a:latin typeface="Corbel" panose="020B0503020204020204" pitchFamily="34" charset="0"/>
                          <a:cs typeface="Montserrat-Light"/>
                        </a:rPr>
                        <a:t>demand</a:t>
                      </a:r>
                      <a:endParaRPr sz="2500" dirty="0">
                        <a:latin typeface="Corbel" panose="020B0503020204020204" pitchFamily="34" charset="0"/>
                        <a:cs typeface="Montserrat-Light"/>
                      </a:endParaRPr>
                    </a:p>
                  </a:txBody>
                  <a:tcPr anchor="ctr">
                    <a:lnR w="6350">
                      <a:solidFill>
                        <a:srgbClr val="0093D5"/>
                      </a:solidFill>
                      <a:prstDash val="solid"/>
                    </a:lnR>
                    <a:lnT w="6350">
                      <a:solidFill>
                        <a:srgbClr val="0093D5"/>
                      </a:solidFill>
                      <a:prstDash val="solid"/>
                    </a:lnT>
                  </a:tcPr>
                </a:tc>
                <a:tc>
                  <a:txBody>
                    <a:bodyPr/>
                    <a:lstStyle/>
                    <a:p>
                      <a:pPr marL="966469">
                        <a:lnSpc>
                          <a:spcPct val="100000"/>
                        </a:lnSpc>
                        <a:spcBef>
                          <a:spcPts val="3100"/>
                        </a:spcBef>
                      </a:pPr>
                      <a:r>
                        <a:rPr sz="2500" dirty="0">
                          <a:solidFill>
                            <a:srgbClr val="672672"/>
                          </a:solidFill>
                          <a:latin typeface="Corbel" panose="020B0503020204020204" pitchFamily="34" charset="0"/>
                          <a:cs typeface="Montserrat-Light"/>
                        </a:rPr>
                        <a:t>Global / country</a:t>
                      </a:r>
                      <a:r>
                        <a:rPr sz="2500" spc="5" dirty="0">
                          <a:solidFill>
                            <a:srgbClr val="672672"/>
                          </a:solidFill>
                          <a:latin typeface="Corbel" panose="020B0503020204020204" pitchFamily="34" charset="0"/>
                          <a:cs typeface="Montserrat-Light"/>
                        </a:rPr>
                        <a:t> </a:t>
                      </a:r>
                      <a:r>
                        <a:rPr sz="2500" spc="-10" dirty="0">
                          <a:solidFill>
                            <a:srgbClr val="672672"/>
                          </a:solidFill>
                          <a:latin typeface="Corbel" panose="020B0503020204020204" pitchFamily="34" charset="0"/>
                          <a:cs typeface="Montserrat-Light"/>
                        </a:rPr>
                        <a:t>policy</a:t>
                      </a:r>
                      <a:endParaRPr sz="2500" dirty="0">
                        <a:latin typeface="Corbel" panose="020B0503020204020204" pitchFamily="34" charset="0"/>
                        <a:cs typeface="Montserrat-Light"/>
                      </a:endParaRPr>
                    </a:p>
                  </a:txBody>
                  <a:tcPr anchor="ctr">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3"/>
                  </a:ext>
                </a:extLst>
              </a:tr>
            </a:tbl>
          </a:graphicData>
        </a:graphic>
      </p:graphicFrame>
      <p:pic>
        <p:nvPicPr>
          <p:cNvPr id="24" name="Picture 23" descr="Icon&#10;&#10;Description automatically generated">
            <a:extLst>
              <a:ext uri="{FF2B5EF4-FFF2-40B4-BE49-F238E27FC236}">
                <a16:creationId xmlns:a16="http://schemas.microsoft.com/office/drawing/2014/main" id="{782B919C-4487-6E13-A095-888EB6FDB5AC}"/>
              </a:ext>
            </a:extLst>
          </p:cNvPr>
          <p:cNvPicPr>
            <a:picLocks noChangeAspect="1"/>
          </p:cNvPicPr>
          <p:nvPr/>
        </p:nvPicPr>
        <p:blipFill>
          <a:blip r:embed="rId3"/>
          <a:stretch>
            <a:fillRect/>
          </a:stretch>
        </p:blipFill>
        <p:spPr>
          <a:xfrm>
            <a:off x="1470969" y="5068502"/>
            <a:ext cx="266700" cy="292100"/>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C7ADFA8F-7FDD-66BC-2EBA-153F473A8014}"/>
              </a:ext>
            </a:extLst>
          </p:cNvPr>
          <p:cNvPicPr>
            <a:picLocks noChangeAspect="1"/>
          </p:cNvPicPr>
          <p:nvPr/>
        </p:nvPicPr>
        <p:blipFill>
          <a:blip r:embed="rId4"/>
          <a:stretch>
            <a:fillRect/>
          </a:stretch>
        </p:blipFill>
        <p:spPr>
          <a:xfrm>
            <a:off x="1458269" y="1919591"/>
            <a:ext cx="292100" cy="279400"/>
          </a:xfrm>
          <a:prstGeom prst="rect">
            <a:avLst/>
          </a:prstGeom>
        </p:spPr>
      </p:pic>
      <p:pic>
        <p:nvPicPr>
          <p:cNvPr id="28" name="Picture 27" descr="Icon&#10;&#10;Description automatically generated">
            <a:extLst>
              <a:ext uri="{FF2B5EF4-FFF2-40B4-BE49-F238E27FC236}">
                <a16:creationId xmlns:a16="http://schemas.microsoft.com/office/drawing/2014/main" id="{A91A2906-6C7A-00B4-6B16-51365EF4511F}"/>
              </a:ext>
            </a:extLst>
          </p:cNvPr>
          <p:cNvPicPr>
            <a:picLocks noChangeAspect="1"/>
          </p:cNvPicPr>
          <p:nvPr/>
        </p:nvPicPr>
        <p:blipFill>
          <a:blip r:embed="rId5"/>
          <a:stretch>
            <a:fillRect/>
          </a:stretch>
        </p:blipFill>
        <p:spPr>
          <a:xfrm>
            <a:off x="1464619" y="4047888"/>
            <a:ext cx="279400" cy="292100"/>
          </a:xfrm>
          <a:prstGeom prst="rect">
            <a:avLst/>
          </a:prstGeom>
        </p:spPr>
      </p:pic>
      <p:pic>
        <p:nvPicPr>
          <p:cNvPr id="30" name="Picture 29" descr="Icon&#10;&#10;Description automatically generated">
            <a:extLst>
              <a:ext uri="{FF2B5EF4-FFF2-40B4-BE49-F238E27FC236}">
                <a16:creationId xmlns:a16="http://schemas.microsoft.com/office/drawing/2014/main" id="{3D709471-1F3A-6DB5-9451-925BAF4095DC}"/>
              </a:ext>
            </a:extLst>
          </p:cNvPr>
          <p:cNvPicPr>
            <a:picLocks noChangeAspect="1"/>
          </p:cNvPicPr>
          <p:nvPr/>
        </p:nvPicPr>
        <p:blipFill>
          <a:blip r:embed="rId6"/>
          <a:stretch>
            <a:fillRect/>
          </a:stretch>
        </p:blipFill>
        <p:spPr>
          <a:xfrm>
            <a:off x="6529298" y="4085988"/>
            <a:ext cx="292100" cy="215900"/>
          </a:xfrm>
          <a:prstGeom prst="rect">
            <a:avLst/>
          </a:prstGeom>
        </p:spPr>
      </p:pic>
      <p:pic>
        <p:nvPicPr>
          <p:cNvPr id="32" name="Picture 31" descr="Icon&#10;&#10;Description automatically generated">
            <a:extLst>
              <a:ext uri="{FF2B5EF4-FFF2-40B4-BE49-F238E27FC236}">
                <a16:creationId xmlns:a16="http://schemas.microsoft.com/office/drawing/2014/main" id="{63388847-5BA8-9883-B316-8D0D58010F8D}"/>
              </a:ext>
            </a:extLst>
          </p:cNvPr>
          <p:cNvPicPr>
            <a:picLocks noChangeAspect="1"/>
          </p:cNvPicPr>
          <p:nvPr/>
        </p:nvPicPr>
        <p:blipFill>
          <a:blip r:embed="rId7"/>
          <a:stretch>
            <a:fillRect/>
          </a:stretch>
        </p:blipFill>
        <p:spPr>
          <a:xfrm>
            <a:off x="6530568" y="5087552"/>
            <a:ext cx="292100" cy="254000"/>
          </a:xfrm>
          <a:prstGeom prst="rect">
            <a:avLst/>
          </a:prstGeom>
        </p:spPr>
      </p:pic>
      <p:pic>
        <p:nvPicPr>
          <p:cNvPr id="34" name="Picture 33" descr="Icon&#10;&#10;Description automatically generated with low confidence">
            <a:extLst>
              <a:ext uri="{FF2B5EF4-FFF2-40B4-BE49-F238E27FC236}">
                <a16:creationId xmlns:a16="http://schemas.microsoft.com/office/drawing/2014/main" id="{3E11FEED-E319-52B7-BA72-71DFD7642459}"/>
              </a:ext>
            </a:extLst>
          </p:cNvPr>
          <p:cNvPicPr>
            <a:picLocks noChangeAspect="1"/>
          </p:cNvPicPr>
          <p:nvPr/>
        </p:nvPicPr>
        <p:blipFill>
          <a:blip r:embed="rId8"/>
          <a:stretch>
            <a:fillRect/>
          </a:stretch>
        </p:blipFill>
        <p:spPr>
          <a:xfrm>
            <a:off x="1477319" y="2992544"/>
            <a:ext cx="254000" cy="292100"/>
          </a:xfrm>
          <a:prstGeom prst="rect">
            <a:avLst/>
          </a:prstGeom>
        </p:spPr>
      </p:pic>
      <p:pic>
        <p:nvPicPr>
          <p:cNvPr id="36" name="Picture 35" descr="Icon&#10;&#10;Description automatically generated">
            <a:extLst>
              <a:ext uri="{FF2B5EF4-FFF2-40B4-BE49-F238E27FC236}">
                <a16:creationId xmlns:a16="http://schemas.microsoft.com/office/drawing/2014/main" id="{BACC6BCB-F347-F65F-9370-CA0845DD5A0C}"/>
              </a:ext>
            </a:extLst>
          </p:cNvPr>
          <p:cNvPicPr>
            <a:picLocks noChangeAspect="1"/>
          </p:cNvPicPr>
          <p:nvPr/>
        </p:nvPicPr>
        <p:blipFill>
          <a:blip r:embed="rId9"/>
          <a:stretch>
            <a:fillRect/>
          </a:stretch>
        </p:blipFill>
        <p:spPr>
          <a:xfrm>
            <a:off x="6524234" y="1913241"/>
            <a:ext cx="292100" cy="292100"/>
          </a:xfrm>
          <a:prstGeom prst="rect">
            <a:avLst/>
          </a:prstGeom>
        </p:spPr>
      </p:pic>
      <p:pic>
        <p:nvPicPr>
          <p:cNvPr id="38" name="Picture 37" descr="A picture containing icon&#10;&#10;Description automatically generated">
            <a:extLst>
              <a:ext uri="{FF2B5EF4-FFF2-40B4-BE49-F238E27FC236}">
                <a16:creationId xmlns:a16="http://schemas.microsoft.com/office/drawing/2014/main" id="{136CC90E-3470-9681-1552-2632B665084E}"/>
              </a:ext>
            </a:extLst>
          </p:cNvPr>
          <p:cNvPicPr>
            <a:picLocks noChangeAspect="1"/>
          </p:cNvPicPr>
          <p:nvPr/>
        </p:nvPicPr>
        <p:blipFill>
          <a:blip r:embed="rId10"/>
          <a:stretch>
            <a:fillRect/>
          </a:stretch>
        </p:blipFill>
        <p:spPr>
          <a:xfrm>
            <a:off x="6524234" y="3024294"/>
            <a:ext cx="292100" cy="228600"/>
          </a:xfrm>
          <a:prstGeom prst="rect">
            <a:avLst/>
          </a:prstGeom>
        </p:spPr>
      </p:pic>
      <p:sp>
        <p:nvSpPr>
          <p:cNvPr id="5" name="Footer Placeholder 57">
            <a:extLst>
              <a:ext uri="{FF2B5EF4-FFF2-40B4-BE49-F238E27FC236}">
                <a16:creationId xmlns:a16="http://schemas.microsoft.com/office/drawing/2014/main" id="{E6695999-0BF9-7AC0-371D-D3FCB1C8F989}"/>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7830-19AA-0AA0-9F1E-9F546EFCE05D}"/>
              </a:ext>
            </a:extLst>
          </p:cNvPr>
          <p:cNvSpPr>
            <a:spLocks noGrp="1"/>
          </p:cNvSpPr>
          <p:nvPr>
            <p:ph type="title"/>
          </p:nvPr>
        </p:nvSpPr>
        <p:spPr/>
        <p:txBody>
          <a:bodyPr>
            <a:noAutofit/>
          </a:bodyPr>
          <a:lstStyle/>
          <a:p>
            <a:r>
              <a:rPr lang="en-US" b="1" dirty="0"/>
              <a:t>Progress is underway but more work is needed</a:t>
            </a:r>
          </a:p>
        </p:txBody>
      </p:sp>
      <p:sp>
        <p:nvSpPr>
          <p:cNvPr id="5" name="Content Placeholder 2">
            <a:extLst>
              <a:ext uri="{FF2B5EF4-FFF2-40B4-BE49-F238E27FC236}">
                <a16:creationId xmlns:a16="http://schemas.microsoft.com/office/drawing/2014/main" id="{CB801643-4BED-D052-5DF9-8F73A6EB9EB6}"/>
              </a:ext>
            </a:extLst>
          </p:cNvPr>
          <p:cNvSpPr txBox="1">
            <a:spLocks noGrp="1"/>
          </p:cNvSpPr>
          <p:nvPr>
            <p:ph sz="half" idx="1"/>
          </p:nvPr>
        </p:nvSpPr>
        <p:spPr>
          <a:xfrm>
            <a:off x="1224280" y="1465545"/>
            <a:ext cx="9711450" cy="502733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1"/>
                </a:solidFill>
                <a:latin typeface="Corbel" panose="020B0503020204020204" pitchFamily="34" charset="0"/>
              </a:rPr>
              <a:t>Areas of ongoing efforts include, but are not limited to:</a:t>
            </a:r>
          </a:p>
          <a:p>
            <a:r>
              <a:rPr lang="en-US" sz="2000" dirty="0">
                <a:latin typeface="Corbel" panose="020B0503020204020204" pitchFamily="34" charset="0"/>
              </a:rPr>
              <a:t>Further characterizing disease burden, by region</a:t>
            </a:r>
          </a:p>
          <a:p>
            <a:r>
              <a:rPr lang="en-US" sz="2000" dirty="0">
                <a:latin typeface="Corbel" panose="020B0503020204020204" pitchFamily="34" charset="0"/>
              </a:rPr>
              <a:t>Health economics research</a:t>
            </a:r>
          </a:p>
          <a:p>
            <a:r>
              <a:rPr lang="en-US" sz="2000" dirty="0">
                <a:latin typeface="Corbel" panose="020B0503020204020204" pitchFamily="34" charset="0"/>
              </a:rPr>
              <a:t>Service delivery research and support</a:t>
            </a:r>
          </a:p>
          <a:p>
            <a:r>
              <a:rPr lang="en-US" sz="2000" dirty="0">
                <a:latin typeface="Corbel" panose="020B0503020204020204" pitchFamily="34" charset="0"/>
              </a:rPr>
              <a:t>Awareness raising</a:t>
            </a:r>
          </a:p>
          <a:p>
            <a:r>
              <a:rPr lang="en-US" sz="2000" dirty="0">
                <a:latin typeface="Corbel" panose="020B0503020204020204" pitchFamily="34" charset="0"/>
              </a:rPr>
              <a:t>Acceptance/demand research</a:t>
            </a:r>
          </a:p>
          <a:p>
            <a:r>
              <a:rPr lang="en-US" sz="2000" dirty="0">
                <a:latin typeface="Corbel" panose="020B0503020204020204" pitchFamily="34" charset="0"/>
              </a:rPr>
              <a:t>Safety monitoring system reviews</a:t>
            </a:r>
          </a:p>
        </p:txBody>
      </p:sp>
      <p:sp>
        <p:nvSpPr>
          <p:cNvPr id="3" name="Footer Placeholder 57">
            <a:extLst>
              <a:ext uri="{FF2B5EF4-FFF2-40B4-BE49-F238E27FC236}">
                <a16:creationId xmlns:a16="http://schemas.microsoft.com/office/drawing/2014/main" id="{623F5E1C-80A0-8DDD-32DF-D1AD8C341B8D}"/>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extLst>
      <p:ext uri="{BB962C8B-B14F-4D97-AF65-F5344CB8AC3E}">
        <p14:creationId xmlns:p14="http://schemas.microsoft.com/office/powerpoint/2010/main" val="2305363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7C1C-4282-0117-6173-FBE80B02D8B5}"/>
              </a:ext>
            </a:extLst>
          </p:cNvPr>
          <p:cNvSpPr>
            <a:spLocks noGrp="1"/>
          </p:cNvSpPr>
          <p:nvPr>
            <p:ph type="title"/>
          </p:nvPr>
        </p:nvSpPr>
        <p:spPr/>
        <p:txBody>
          <a:bodyPr>
            <a:normAutofit/>
          </a:bodyPr>
          <a:lstStyle/>
          <a:p>
            <a:r>
              <a:rPr lang="en-US" dirty="0"/>
              <a:t>What can countries be doing now?</a:t>
            </a:r>
          </a:p>
        </p:txBody>
      </p:sp>
      <p:sp>
        <p:nvSpPr>
          <p:cNvPr id="5" name="Content Placeholder 2">
            <a:extLst>
              <a:ext uri="{FF2B5EF4-FFF2-40B4-BE49-F238E27FC236}">
                <a16:creationId xmlns:a16="http://schemas.microsoft.com/office/drawing/2014/main" id="{C0AF4DBE-96E4-0180-A484-4AD0BA9D96D8}"/>
              </a:ext>
            </a:extLst>
          </p:cNvPr>
          <p:cNvSpPr>
            <a:spLocks noGrp="1"/>
          </p:cNvSpPr>
          <p:nvPr>
            <p:ph idx="1"/>
          </p:nvPr>
        </p:nvSpPr>
        <p:spPr/>
        <p:txBody>
          <a:bodyPr>
            <a:normAutofit/>
          </a:bodyPr>
          <a:lstStyle/>
          <a:p>
            <a:pPr marL="0" indent="0">
              <a:buNone/>
            </a:pPr>
            <a:r>
              <a:rPr lang="en-US" sz="1800" b="1" dirty="0">
                <a:solidFill>
                  <a:schemeClr val="accent1"/>
                </a:solidFill>
              </a:rPr>
              <a:t>Begin by thinking through decision-making and implementation questions.</a:t>
            </a:r>
          </a:p>
          <a:p>
            <a:pPr marL="285750" indent="-285750">
              <a:buFont typeface="Arial" panose="020B0604020202020204" pitchFamily="34" charset="0"/>
              <a:buChar char="•"/>
            </a:pPr>
            <a:r>
              <a:rPr lang="en-US" dirty="0"/>
              <a:t>Where does RSV prevention fit in our public health agenda amidst other priorities?</a:t>
            </a:r>
          </a:p>
          <a:p>
            <a:pPr marL="285750" indent="-285750">
              <a:buFont typeface="Arial" panose="020B0604020202020204" pitchFamily="34" charset="0"/>
              <a:buChar char="•"/>
            </a:pPr>
            <a:r>
              <a:rPr lang="en-US" dirty="0"/>
              <a:t>What additional information do we need to make decisions?</a:t>
            </a:r>
          </a:p>
          <a:p>
            <a:pPr marL="285750" indent="-285750">
              <a:buFont typeface="Arial" panose="020B0604020202020204" pitchFamily="34" charset="0"/>
              <a:buChar char="•"/>
            </a:pPr>
            <a:r>
              <a:rPr lang="en-US" dirty="0"/>
              <a:t>Which RSV prevention product(s) could best suit our context (e.g., cost/benefit)?</a:t>
            </a:r>
          </a:p>
          <a:p>
            <a:pPr marL="285750" indent="-285750">
              <a:buFont typeface="Arial" panose="020B0604020202020204" pitchFamily="34" charset="0"/>
              <a:buChar char="•"/>
            </a:pPr>
            <a:r>
              <a:rPr lang="en-US" dirty="0"/>
              <a:t>How can we optimize delivery and across which programs/platforms? </a:t>
            </a:r>
          </a:p>
          <a:p>
            <a:pPr marL="285750" indent="-285750">
              <a:buFont typeface="Arial" panose="020B0604020202020204" pitchFamily="34" charset="0"/>
              <a:buChar char="•"/>
            </a:pPr>
            <a:r>
              <a:rPr lang="en-US" dirty="0"/>
              <a:t>How can we best raise awareness and product acceptability (e.g., among healthcare workers, parents)?</a:t>
            </a:r>
          </a:p>
          <a:p>
            <a:pPr marL="285750" indent="-285750">
              <a:buFont typeface="Arial" panose="020B0604020202020204" pitchFamily="34" charset="0"/>
              <a:buChar char="•"/>
            </a:pPr>
            <a:r>
              <a:rPr lang="en-US" dirty="0"/>
              <a:t>Who needs to be engaged and informed (e.g., maternal, child health and EPI stakeholders)?</a:t>
            </a:r>
          </a:p>
          <a:p>
            <a:pPr marL="285750" indent="-285750">
              <a:buFont typeface="Arial" panose="020B0604020202020204" pitchFamily="34" charset="0"/>
              <a:buChar char="•"/>
            </a:pPr>
            <a:r>
              <a:rPr lang="en-US" dirty="0"/>
              <a:t>Who will be champions for RSV prevention and take the lead in raising awareness?</a:t>
            </a:r>
          </a:p>
          <a:p>
            <a:endParaRPr lang="en-US" dirty="0"/>
          </a:p>
        </p:txBody>
      </p:sp>
      <p:sp>
        <p:nvSpPr>
          <p:cNvPr id="3" name="Footer Placeholder 57">
            <a:extLst>
              <a:ext uri="{FF2B5EF4-FFF2-40B4-BE49-F238E27FC236}">
                <a16:creationId xmlns:a16="http://schemas.microsoft.com/office/drawing/2014/main" id="{133F0FCE-1F45-DFAA-6E88-08AE6C99F2B1}"/>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extLst>
      <p:ext uri="{BB962C8B-B14F-4D97-AF65-F5344CB8AC3E}">
        <p14:creationId xmlns:p14="http://schemas.microsoft.com/office/powerpoint/2010/main" val="1948977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15534-EA72-55D6-E7E2-2A5196F3DF0F}"/>
              </a:ext>
            </a:extLst>
          </p:cNvPr>
          <p:cNvSpPr>
            <a:spLocks noGrp="1"/>
          </p:cNvSpPr>
          <p:nvPr>
            <p:ph type="title"/>
          </p:nvPr>
        </p:nvSpPr>
        <p:spPr/>
        <p:txBody>
          <a:bodyPr>
            <a:normAutofit/>
          </a:bodyPr>
          <a:lstStyle/>
          <a:p>
            <a:r>
              <a:rPr lang="en-US" dirty="0"/>
              <a:t>Thank you!</a:t>
            </a:r>
          </a:p>
        </p:txBody>
      </p:sp>
    </p:spTree>
    <p:extLst>
      <p:ext uri="{BB962C8B-B14F-4D97-AF65-F5344CB8AC3E}">
        <p14:creationId xmlns:p14="http://schemas.microsoft.com/office/powerpoint/2010/main" val="316430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p:txBody>
          <a:bodyPr/>
          <a:lstStyle/>
          <a:p>
            <a:r>
              <a:rPr lang="en-US" dirty="0"/>
              <a:t>RSV disease burden</a:t>
            </a:r>
          </a:p>
        </p:txBody>
      </p:sp>
      <p:sp>
        <p:nvSpPr>
          <p:cNvPr id="7" name="Text Placeholder 6">
            <a:extLst>
              <a:ext uri="{FF2B5EF4-FFF2-40B4-BE49-F238E27FC236}">
                <a16:creationId xmlns:a16="http://schemas.microsoft.com/office/drawing/2014/main" id="{7C99992C-0C87-900B-8884-E96DDBDB8D5E}"/>
              </a:ext>
            </a:extLst>
          </p:cNvPr>
          <p:cNvSpPr>
            <a:spLocks noGrp="1"/>
          </p:cNvSpPr>
          <p:nvPr>
            <p:ph type="body" idx="1"/>
          </p:nvPr>
        </p:nvSpPr>
        <p:spPr/>
        <p:txBody>
          <a:bodyPr/>
          <a:lstStyle/>
          <a:p>
            <a:r>
              <a:rPr lang="en-US" dirty="0"/>
              <a:t>a huge, under-recognized public health problem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 pie chart&#10;&#10;Description automatically generated">
            <a:extLst>
              <a:ext uri="{FF2B5EF4-FFF2-40B4-BE49-F238E27FC236}">
                <a16:creationId xmlns:a16="http://schemas.microsoft.com/office/drawing/2014/main" id="{CC29068C-972F-7B71-2658-9A724F155CCD}"/>
              </a:ext>
            </a:extLst>
          </p:cNvPr>
          <p:cNvPicPr>
            <a:picLocks noChangeAspect="1"/>
          </p:cNvPicPr>
          <p:nvPr/>
        </p:nvPicPr>
        <p:blipFill>
          <a:blip r:embed="rId3"/>
          <a:stretch>
            <a:fillRect/>
          </a:stretch>
        </p:blipFill>
        <p:spPr>
          <a:xfrm>
            <a:off x="1681424" y="3092420"/>
            <a:ext cx="2773899" cy="2785554"/>
          </a:xfrm>
          <a:prstGeom prst="rect">
            <a:avLst/>
          </a:prstGeom>
        </p:spPr>
      </p:pic>
      <p:sp>
        <p:nvSpPr>
          <p:cNvPr id="16" name="Content Placeholder 15">
            <a:extLst>
              <a:ext uri="{FF2B5EF4-FFF2-40B4-BE49-F238E27FC236}">
                <a16:creationId xmlns:a16="http://schemas.microsoft.com/office/drawing/2014/main" id="{0B4B7D77-2ED0-0CE0-D22B-A60D1CBB4CA6}"/>
              </a:ext>
            </a:extLst>
          </p:cNvPr>
          <p:cNvSpPr>
            <a:spLocks noGrp="1"/>
          </p:cNvSpPr>
          <p:nvPr>
            <p:ph sz="half" idx="2"/>
          </p:nvPr>
        </p:nvSpPr>
        <p:spPr>
          <a:xfrm>
            <a:off x="6558280" y="1519508"/>
            <a:ext cx="5181600" cy="5027330"/>
          </a:xfrm>
        </p:spPr>
        <p:txBody>
          <a:bodyPr/>
          <a:lstStyle/>
          <a:p>
            <a:pPr marL="0" indent="0">
              <a:buNone/>
            </a:pPr>
            <a:r>
              <a:rPr lang="en-US" sz="2000" b="1" dirty="0">
                <a:solidFill>
                  <a:srgbClr val="231F20"/>
                </a:solidFill>
                <a:latin typeface="Corbel" panose="020B0503020204020204" pitchFamily="34" charset="0"/>
                <a:cs typeface="Montserrat"/>
              </a:rPr>
              <a:t>Controlling RSV is critical in the larger pneumonia fight because it</a:t>
            </a:r>
          </a:p>
          <a:p>
            <a:r>
              <a:rPr lang="en-US" dirty="0"/>
              <a:t>is the most common cause of infant pneumonia and bronchiolitis</a:t>
            </a:r>
          </a:p>
          <a:p>
            <a:r>
              <a:rPr lang="en-US" dirty="0"/>
              <a:t>is a leading cause of pneumonia deaths in the first 6 months of life</a:t>
            </a:r>
          </a:p>
          <a:p>
            <a:r>
              <a:rPr lang="en-US" dirty="0"/>
              <a:t>causes up to </a:t>
            </a:r>
            <a:r>
              <a:rPr lang="en-US" b="1" dirty="0"/>
              <a:t>40% </a:t>
            </a:r>
            <a:r>
              <a:rPr lang="en-US" dirty="0"/>
              <a:t>of severe pneumonia cases before 1 year of age</a:t>
            </a:r>
            <a:r>
              <a:rPr lang="en-US" baseline="30000" dirty="0"/>
              <a:t>2</a:t>
            </a:r>
          </a:p>
          <a:p>
            <a:r>
              <a:rPr lang="en-US" dirty="0"/>
              <a:t>increases vulnerability to pneumonia caused by other viruses and bacteria</a:t>
            </a:r>
          </a:p>
        </p:txBody>
      </p:sp>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tabLst>
                <a:tab pos="1959426" algn="l"/>
                <a:tab pos="2425074" algn="l"/>
                <a:tab pos="2849978" algn="l"/>
                <a:tab pos="3629409" algn="l"/>
                <a:tab pos="4161200" algn="l"/>
                <a:tab pos="6253971" algn="l"/>
                <a:tab pos="7526566" algn="l"/>
                <a:tab pos="8031370" algn="l"/>
              </a:tabLst>
            </a:pPr>
            <a:r>
              <a:rPr spc="-8" dirty="0">
                <a:solidFill>
                  <a:srgbClr val="672672"/>
                </a:solidFill>
                <a:cs typeface="Montserrat"/>
              </a:rPr>
              <a:t>Pneumonia</a:t>
            </a:r>
            <a:r>
              <a:rPr lang="en-US" dirty="0">
                <a:solidFill>
                  <a:srgbClr val="672672"/>
                </a:solidFill>
                <a:cs typeface="Montserrat"/>
              </a:rPr>
              <a:t> </a:t>
            </a:r>
            <a:r>
              <a:rPr spc="-29" dirty="0">
                <a:solidFill>
                  <a:srgbClr val="672672"/>
                </a:solidFill>
                <a:cs typeface="Montserrat"/>
              </a:rPr>
              <a:t>is</a:t>
            </a:r>
            <a:r>
              <a:rPr lang="en-US" dirty="0">
                <a:solidFill>
                  <a:srgbClr val="672672"/>
                </a:solidFill>
                <a:cs typeface="Montserrat"/>
              </a:rPr>
              <a:t> </a:t>
            </a:r>
            <a:r>
              <a:rPr spc="-21" dirty="0">
                <a:solidFill>
                  <a:srgbClr val="672672"/>
                </a:solidFill>
                <a:cs typeface="Montserrat"/>
              </a:rPr>
              <a:t>the</a:t>
            </a:r>
            <a:r>
              <a:rPr lang="en-US" dirty="0">
                <a:solidFill>
                  <a:srgbClr val="672672"/>
                </a:solidFill>
                <a:cs typeface="Montserrat"/>
              </a:rPr>
              <a:t> </a:t>
            </a:r>
            <a:r>
              <a:rPr spc="-21" dirty="0">
                <a:solidFill>
                  <a:srgbClr val="672672"/>
                </a:solidFill>
                <a:cs typeface="Montserrat"/>
              </a:rPr>
              <a:t>#1</a:t>
            </a:r>
            <a:r>
              <a:rPr lang="en-US" dirty="0">
                <a:solidFill>
                  <a:srgbClr val="672672"/>
                </a:solidFill>
                <a:cs typeface="Montserrat"/>
              </a:rPr>
              <a:t> </a:t>
            </a:r>
            <a:r>
              <a:rPr spc="-8" dirty="0">
                <a:solidFill>
                  <a:srgbClr val="672672"/>
                </a:solidFill>
                <a:cs typeface="Montserrat"/>
              </a:rPr>
              <a:t>cause</a:t>
            </a:r>
            <a:r>
              <a:rPr lang="en-US" dirty="0">
                <a:solidFill>
                  <a:srgbClr val="672672"/>
                </a:solidFill>
                <a:cs typeface="Montserrat"/>
              </a:rPr>
              <a:t> </a:t>
            </a:r>
            <a:r>
              <a:rPr spc="-21" dirty="0">
                <a:solidFill>
                  <a:srgbClr val="672672"/>
                </a:solidFill>
                <a:cs typeface="Montserrat"/>
              </a:rPr>
              <a:t>of</a:t>
            </a:r>
            <a:r>
              <a:rPr lang="en-US" dirty="0">
                <a:solidFill>
                  <a:srgbClr val="672672"/>
                </a:solidFill>
                <a:cs typeface="Montserrat"/>
              </a:rPr>
              <a:t> </a:t>
            </a:r>
            <a:r>
              <a:rPr lang="en-US" spc="-8" dirty="0">
                <a:solidFill>
                  <a:srgbClr val="672672"/>
                </a:solidFill>
                <a:cs typeface="Montserrat"/>
              </a:rPr>
              <a:t>child </a:t>
            </a:r>
            <a:r>
              <a:rPr spc="-8" dirty="0">
                <a:solidFill>
                  <a:srgbClr val="672672"/>
                </a:solidFill>
                <a:cs typeface="Montserrat"/>
              </a:rPr>
              <a:t>mortality</a:t>
            </a:r>
            <a:r>
              <a:rPr lang="en-US" dirty="0">
                <a:solidFill>
                  <a:srgbClr val="672672"/>
                </a:solidFill>
                <a:cs typeface="Montserrat"/>
              </a:rPr>
              <a:t> </a:t>
            </a:r>
            <a:r>
              <a:rPr spc="-8" dirty="0">
                <a:solidFill>
                  <a:srgbClr val="672672"/>
                </a:solidFill>
                <a:cs typeface="Montserrat"/>
              </a:rPr>
              <a:t>worldwide</a:t>
            </a:r>
          </a:p>
        </p:txBody>
      </p:sp>
      <p:sp>
        <p:nvSpPr>
          <p:cNvPr id="5" name="object 5"/>
          <p:cNvSpPr txBox="1"/>
          <p:nvPr/>
        </p:nvSpPr>
        <p:spPr>
          <a:xfrm>
            <a:off x="1326324" y="1614172"/>
            <a:ext cx="3872971" cy="1113756"/>
          </a:xfrm>
          <a:prstGeom prst="rect">
            <a:avLst/>
          </a:prstGeom>
          <a:solidFill>
            <a:srgbClr val="231F20"/>
          </a:solidFill>
        </p:spPr>
        <p:txBody>
          <a:bodyPr vert="horz" wrap="square" lIns="0" tIns="529" rIns="0" bIns="0" rtlCol="0" anchor="ctr" anchorCtr="0">
            <a:noAutofit/>
          </a:bodyPr>
          <a:lstStyle/>
          <a:p>
            <a:pPr marL="3704" algn="ctr">
              <a:lnSpc>
                <a:spcPts val="1532"/>
              </a:lnSpc>
              <a:spcBef>
                <a:spcPts val="4"/>
              </a:spcBef>
            </a:pPr>
            <a:r>
              <a:rPr sz="1600" b="1" dirty="0">
                <a:solidFill>
                  <a:schemeClr val="accent5"/>
                </a:solidFill>
                <a:latin typeface="Corbel" panose="020B0503020204020204" pitchFamily="34" charset="0"/>
                <a:cs typeface="Montserrat"/>
              </a:rPr>
              <a:t>PNEUMONIA</a:t>
            </a:r>
            <a:r>
              <a:rPr sz="1600" b="1" spc="187" dirty="0">
                <a:solidFill>
                  <a:srgbClr val="FFFFFF"/>
                </a:solidFill>
                <a:latin typeface="Corbel" panose="020B0503020204020204" pitchFamily="34" charset="0"/>
                <a:cs typeface="Montserrat"/>
              </a:rPr>
              <a:t> </a:t>
            </a:r>
            <a:r>
              <a:rPr sz="1600" b="1" dirty="0">
                <a:solidFill>
                  <a:srgbClr val="FFFFFF"/>
                </a:solidFill>
                <a:latin typeface="Corbel" panose="020B0503020204020204" pitchFamily="34" charset="0"/>
                <a:cs typeface="Montserrat"/>
              </a:rPr>
              <a:t>IS</a:t>
            </a:r>
            <a:r>
              <a:rPr sz="1600" b="1" spc="187" dirty="0">
                <a:solidFill>
                  <a:srgbClr val="FFFFFF"/>
                </a:solidFill>
                <a:latin typeface="Corbel" panose="020B0503020204020204" pitchFamily="34" charset="0"/>
                <a:cs typeface="Montserrat"/>
              </a:rPr>
              <a:t> </a:t>
            </a:r>
            <a:r>
              <a:rPr sz="1600" b="1" spc="-8" dirty="0">
                <a:solidFill>
                  <a:srgbClr val="FFFFFF"/>
                </a:solidFill>
                <a:latin typeface="Corbel" panose="020B0503020204020204" pitchFamily="34" charset="0"/>
                <a:cs typeface="Montserrat"/>
              </a:rPr>
              <a:t>RESPONSIBLE</a:t>
            </a:r>
            <a:r>
              <a:rPr lang="en-US" sz="1600" b="1" spc="-8" dirty="0">
                <a:latin typeface="Corbel" panose="020B0503020204020204" pitchFamily="34" charset="0"/>
                <a:cs typeface="Montserrat"/>
              </a:rPr>
              <a:t> </a:t>
            </a:r>
            <a:r>
              <a:rPr sz="1600" b="1" dirty="0">
                <a:solidFill>
                  <a:srgbClr val="FFFFFF"/>
                </a:solidFill>
                <a:latin typeface="Corbel" panose="020B0503020204020204" pitchFamily="34" charset="0"/>
                <a:cs typeface="Montserrat"/>
              </a:rPr>
              <a:t>FOR</a:t>
            </a:r>
            <a:r>
              <a:rPr sz="1600" b="1" spc="129" dirty="0">
                <a:solidFill>
                  <a:srgbClr val="FFFFFF"/>
                </a:solidFill>
                <a:latin typeface="Corbel" panose="020B0503020204020204" pitchFamily="34" charset="0"/>
                <a:cs typeface="Montserrat"/>
              </a:rPr>
              <a:t> </a:t>
            </a:r>
            <a:endParaRPr lang="en-US" sz="1600" b="1" spc="129" dirty="0">
              <a:solidFill>
                <a:srgbClr val="FFFFFF"/>
              </a:solidFill>
              <a:latin typeface="Corbel" panose="020B0503020204020204" pitchFamily="34" charset="0"/>
              <a:cs typeface="Montserrat"/>
            </a:endParaRPr>
          </a:p>
          <a:p>
            <a:pPr marL="3704" algn="ctr">
              <a:lnSpc>
                <a:spcPts val="1532"/>
              </a:lnSpc>
              <a:spcBef>
                <a:spcPts val="4"/>
              </a:spcBef>
            </a:pPr>
            <a:r>
              <a:rPr sz="1600" b="1" dirty="0">
                <a:solidFill>
                  <a:srgbClr val="FFFFFF"/>
                </a:solidFill>
                <a:latin typeface="Corbel" panose="020B0503020204020204" pitchFamily="34" charset="0"/>
                <a:cs typeface="Montserrat"/>
              </a:rPr>
              <a:t>15%</a:t>
            </a:r>
            <a:r>
              <a:rPr sz="1600" b="1" spc="133" dirty="0">
                <a:solidFill>
                  <a:srgbClr val="FFFFFF"/>
                </a:solidFill>
                <a:latin typeface="Corbel" panose="020B0503020204020204" pitchFamily="34" charset="0"/>
                <a:cs typeface="Montserrat"/>
              </a:rPr>
              <a:t> </a:t>
            </a:r>
            <a:r>
              <a:rPr sz="1600" b="1" dirty="0">
                <a:solidFill>
                  <a:srgbClr val="FFFFFF"/>
                </a:solidFill>
                <a:latin typeface="Corbel" panose="020B0503020204020204" pitchFamily="34" charset="0"/>
                <a:cs typeface="Montserrat"/>
              </a:rPr>
              <a:t>OF</a:t>
            </a:r>
            <a:r>
              <a:rPr sz="1600" b="1" spc="133" dirty="0">
                <a:solidFill>
                  <a:srgbClr val="FFFFFF"/>
                </a:solidFill>
                <a:latin typeface="Corbel" panose="020B0503020204020204" pitchFamily="34" charset="0"/>
                <a:cs typeface="Montserrat"/>
              </a:rPr>
              <a:t> </a:t>
            </a:r>
            <a:r>
              <a:rPr sz="1600" b="1" dirty="0">
                <a:solidFill>
                  <a:schemeClr val="accent3">
                    <a:lumMod val="40000"/>
                    <a:lumOff val="60000"/>
                  </a:schemeClr>
                </a:solidFill>
                <a:latin typeface="Corbel" panose="020B0503020204020204" pitchFamily="34" charset="0"/>
                <a:cs typeface="Montserrat"/>
              </a:rPr>
              <a:t>ALL-CAUSE</a:t>
            </a:r>
            <a:r>
              <a:rPr sz="1600" b="1" spc="133" dirty="0">
                <a:solidFill>
                  <a:schemeClr val="accent3">
                    <a:lumMod val="40000"/>
                    <a:lumOff val="60000"/>
                  </a:schemeClr>
                </a:solidFill>
                <a:latin typeface="Corbel" panose="020B0503020204020204" pitchFamily="34" charset="0"/>
                <a:cs typeface="Montserrat"/>
              </a:rPr>
              <a:t> </a:t>
            </a:r>
            <a:r>
              <a:rPr sz="1600" b="1" dirty="0">
                <a:solidFill>
                  <a:schemeClr val="accent3">
                    <a:lumMod val="40000"/>
                    <a:lumOff val="60000"/>
                  </a:schemeClr>
                </a:solidFill>
                <a:latin typeface="Corbel" panose="020B0503020204020204" pitchFamily="34" charset="0"/>
                <a:cs typeface="Montserrat"/>
              </a:rPr>
              <a:t>&lt;5</a:t>
            </a:r>
            <a:r>
              <a:rPr sz="1600" b="1" spc="129" dirty="0">
                <a:solidFill>
                  <a:schemeClr val="accent3">
                    <a:lumMod val="40000"/>
                    <a:lumOff val="60000"/>
                  </a:schemeClr>
                </a:solidFill>
                <a:latin typeface="Corbel" panose="020B0503020204020204" pitchFamily="34" charset="0"/>
                <a:cs typeface="Montserrat"/>
              </a:rPr>
              <a:t> </a:t>
            </a:r>
            <a:r>
              <a:rPr sz="1600" b="1" spc="-8" dirty="0">
                <a:solidFill>
                  <a:schemeClr val="accent3">
                    <a:lumMod val="40000"/>
                    <a:lumOff val="60000"/>
                  </a:schemeClr>
                </a:solidFill>
                <a:latin typeface="Corbel" panose="020B0503020204020204" pitchFamily="34" charset="0"/>
                <a:cs typeface="Montserrat"/>
              </a:rPr>
              <a:t>MORTALITY</a:t>
            </a:r>
            <a:endParaRPr sz="1600" b="1" dirty="0">
              <a:solidFill>
                <a:schemeClr val="accent3">
                  <a:lumMod val="40000"/>
                  <a:lumOff val="60000"/>
                </a:schemeClr>
              </a:solidFill>
              <a:latin typeface="Corbel" panose="020B0503020204020204" pitchFamily="34" charset="0"/>
              <a:cs typeface="Montserrat"/>
            </a:endParaRPr>
          </a:p>
          <a:p>
            <a:pPr algn="ctr">
              <a:spcBef>
                <a:spcPts val="575"/>
              </a:spcBef>
            </a:pPr>
            <a:r>
              <a:rPr sz="2000" dirty="0">
                <a:solidFill>
                  <a:srgbClr val="FFFFFF"/>
                </a:solidFill>
                <a:latin typeface="Corbel" panose="020B0503020204020204" pitchFamily="34" charset="0"/>
                <a:cs typeface="Montserrat"/>
              </a:rPr>
              <a:t>(&gt;</a:t>
            </a:r>
            <a:r>
              <a:rPr sz="2000" spc="204" dirty="0">
                <a:solidFill>
                  <a:srgbClr val="FFFFFF"/>
                </a:solidFill>
                <a:latin typeface="Corbel" panose="020B0503020204020204" pitchFamily="34" charset="0"/>
                <a:cs typeface="Montserrat"/>
              </a:rPr>
              <a:t> </a:t>
            </a:r>
            <a:r>
              <a:rPr sz="2000" dirty="0">
                <a:solidFill>
                  <a:srgbClr val="FFFFFF"/>
                </a:solidFill>
                <a:latin typeface="Corbel" panose="020B0503020204020204" pitchFamily="34" charset="0"/>
                <a:cs typeface="Montserrat"/>
              </a:rPr>
              <a:t>700,000</a:t>
            </a:r>
            <a:r>
              <a:rPr sz="2000" spc="204" dirty="0">
                <a:solidFill>
                  <a:srgbClr val="FFFFFF"/>
                </a:solidFill>
                <a:latin typeface="Corbel" panose="020B0503020204020204" pitchFamily="34" charset="0"/>
                <a:cs typeface="Montserrat"/>
              </a:rPr>
              <a:t> </a:t>
            </a:r>
            <a:r>
              <a:rPr sz="2000" dirty="0">
                <a:solidFill>
                  <a:srgbClr val="FFFFFF"/>
                </a:solidFill>
                <a:latin typeface="Corbel" panose="020B0503020204020204" pitchFamily="34" charset="0"/>
                <a:cs typeface="Montserrat"/>
              </a:rPr>
              <a:t>deaths</a:t>
            </a:r>
            <a:r>
              <a:rPr sz="2000" spc="204" dirty="0">
                <a:solidFill>
                  <a:srgbClr val="FFFFFF"/>
                </a:solidFill>
                <a:latin typeface="Corbel" panose="020B0503020204020204" pitchFamily="34" charset="0"/>
                <a:cs typeface="Montserrat"/>
              </a:rPr>
              <a:t> </a:t>
            </a:r>
            <a:r>
              <a:rPr sz="2000" dirty="0">
                <a:solidFill>
                  <a:srgbClr val="FFFFFF"/>
                </a:solidFill>
                <a:latin typeface="Corbel" panose="020B0503020204020204" pitchFamily="34" charset="0"/>
                <a:cs typeface="Montserrat"/>
              </a:rPr>
              <a:t>per</a:t>
            </a:r>
            <a:r>
              <a:rPr sz="2000" spc="204" dirty="0">
                <a:solidFill>
                  <a:srgbClr val="FFFFFF"/>
                </a:solidFill>
                <a:latin typeface="Corbel" panose="020B0503020204020204" pitchFamily="34" charset="0"/>
                <a:cs typeface="Montserrat"/>
              </a:rPr>
              <a:t> </a:t>
            </a:r>
            <a:r>
              <a:rPr sz="2000" spc="-8" dirty="0">
                <a:solidFill>
                  <a:srgbClr val="FFFFFF"/>
                </a:solidFill>
                <a:latin typeface="Corbel" panose="020B0503020204020204" pitchFamily="34" charset="0"/>
                <a:cs typeface="Montserrat"/>
              </a:rPr>
              <a:t>year)</a:t>
            </a:r>
            <a:r>
              <a:rPr sz="2000" spc="-12" baseline="31400" dirty="0">
                <a:solidFill>
                  <a:srgbClr val="FFFFFF"/>
                </a:solidFill>
                <a:latin typeface="Corbel" panose="020B0503020204020204" pitchFamily="34" charset="0"/>
                <a:cs typeface="Montserrat"/>
              </a:rPr>
              <a:t>1</a:t>
            </a:r>
            <a:endParaRPr sz="2000" baseline="31400" dirty="0">
              <a:latin typeface="Corbel" panose="020B0503020204020204" pitchFamily="34" charset="0"/>
              <a:cs typeface="Montserrat"/>
            </a:endParaRPr>
          </a:p>
        </p:txBody>
      </p:sp>
      <p:sp>
        <p:nvSpPr>
          <p:cNvPr id="6" name="object 6"/>
          <p:cNvSpPr txBox="1"/>
          <p:nvPr/>
        </p:nvSpPr>
        <p:spPr>
          <a:xfrm>
            <a:off x="1446530" y="6248398"/>
            <a:ext cx="10168296" cy="340777"/>
          </a:xfrm>
          <a:prstGeom prst="rect">
            <a:avLst/>
          </a:prstGeom>
        </p:spPr>
        <p:txBody>
          <a:bodyPr vert="horz" wrap="square" lIns="0" tIns="83608" rIns="0" bIns="0" rtlCol="0">
            <a:spAutoFit/>
          </a:bodyPr>
          <a:lstStyle/>
          <a:p>
            <a:pPr marL="31749">
              <a:spcBef>
                <a:spcPts val="658"/>
              </a:spcBef>
            </a:pPr>
            <a:r>
              <a:rPr sz="687" baseline="35353" dirty="0">
                <a:solidFill>
                  <a:srgbClr val="231F20"/>
                </a:solidFill>
                <a:latin typeface="Corbel" panose="020B0503020204020204" pitchFamily="34" charset="0"/>
                <a:cs typeface="WorkSans-Light"/>
              </a:rPr>
              <a:t>1</a:t>
            </a:r>
            <a:r>
              <a:rPr sz="687" spc="149" baseline="35353"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Interim</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WHO-MCEE</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cause</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of</a:t>
            </a:r>
            <a:r>
              <a:rPr sz="833" spc="-46"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death</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for</a:t>
            </a:r>
            <a:r>
              <a:rPr sz="833" spc="-29"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children</a:t>
            </a:r>
            <a:r>
              <a:rPr sz="833" spc="-8" dirty="0">
                <a:solidFill>
                  <a:srgbClr val="231F20"/>
                </a:solidFill>
                <a:latin typeface="Corbel" panose="020B0503020204020204" pitchFamily="34" charset="0"/>
                <a:cs typeface="WorkSans-Light"/>
              </a:rPr>
              <a:t> </a:t>
            </a:r>
            <a:r>
              <a:rPr sz="833" spc="-17" dirty="0">
                <a:solidFill>
                  <a:srgbClr val="231F20"/>
                </a:solidFill>
                <a:latin typeface="Corbel" panose="020B0503020204020204" pitchFamily="34" charset="0"/>
                <a:cs typeface="WorkSans-Light"/>
              </a:rPr>
              <a:t>under-</a:t>
            </a:r>
            <a:r>
              <a:rPr sz="833" dirty="0">
                <a:solidFill>
                  <a:srgbClr val="231F20"/>
                </a:solidFill>
                <a:latin typeface="Corbel" panose="020B0503020204020204" pitchFamily="34" charset="0"/>
                <a:cs typeface="WorkSans-Light"/>
              </a:rPr>
              <a:t>5</a:t>
            </a:r>
            <a:r>
              <a:rPr sz="833" spc="-29"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years</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(September</a:t>
            </a:r>
            <a:r>
              <a:rPr sz="833" spc="-29"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2019)</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updated</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using</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cause</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fractions</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from</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2017</a:t>
            </a:r>
            <a:r>
              <a:rPr sz="833" spc="-33"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and</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applying</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them</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to</a:t>
            </a:r>
            <a:r>
              <a:rPr sz="833" spc="-1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UN-IGME</a:t>
            </a:r>
            <a:r>
              <a:rPr sz="833" spc="-8"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estimates</a:t>
            </a:r>
            <a:r>
              <a:rPr sz="833" spc="-25"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for</a:t>
            </a:r>
            <a:r>
              <a:rPr sz="833" spc="-29"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2018.</a:t>
            </a:r>
            <a:r>
              <a:rPr sz="687" baseline="35353" dirty="0">
                <a:solidFill>
                  <a:srgbClr val="231F20"/>
                </a:solidFill>
                <a:latin typeface="Corbel" panose="020B0503020204020204" pitchFamily="34" charset="0"/>
                <a:cs typeface="WorkSans-Light"/>
              </a:rPr>
              <a:t>2</a:t>
            </a:r>
            <a:r>
              <a:rPr sz="687" spc="143" baseline="35353"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Pneumonia</a:t>
            </a:r>
            <a:r>
              <a:rPr sz="833" spc="-42"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Etiology</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Research</a:t>
            </a:r>
            <a:r>
              <a:rPr sz="833" spc="-29"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for</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Child</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Health</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(PERCH)</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Study</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Group.</a:t>
            </a:r>
            <a:r>
              <a:rPr sz="833" spc="-17"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Lancet</a:t>
            </a:r>
            <a:r>
              <a:rPr sz="833" dirty="0">
                <a:solidFill>
                  <a:srgbClr val="231F20"/>
                </a:solidFill>
                <a:latin typeface="Corbel" panose="020B0503020204020204" pitchFamily="34" charset="0"/>
                <a:cs typeface="WorkSans-Light"/>
              </a:rPr>
              <a:t>.</a:t>
            </a:r>
            <a:r>
              <a:rPr sz="833" spc="-17"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2019.</a:t>
            </a:r>
            <a:endParaRPr sz="833" dirty="0">
              <a:latin typeface="Corbel" panose="020B0503020204020204" pitchFamily="34" charset="0"/>
              <a:cs typeface="WorkSans-Light"/>
            </a:endParaRPr>
          </a:p>
        </p:txBody>
      </p:sp>
      <p:sp>
        <p:nvSpPr>
          <p:cNvPr id="13" name="object 13"/>
          <p:cNvSpPr txBox="1"/>
          <p:nvPr/>
        </p:nvSpPr>
        <p:spPr>
          <a:xfrm>
            <a:off x="3549487" y="2929303"/>
            <a:ext cx="905836" cy="446703"/>
          </a:xfrm>
          <a:prstGeom prst="rect">
            <a:avLst/>
          </a:prstGeom>
        </p:spPr>
        <p:txBody>
          <a:bodyPr vert="horz" wrap="square" lIns="0" tIns="10583" rIns="0" bIns="0" rtlCol="0">
            <a:spAutoFit/>
          </a:bodyPr>
          <a:lstStyle/>
          <a:p>
            <a:pPr marL="10583" algn="r">
              <a:spcBef>
                <a:spcPts val="83"/>
              </a:spcBef>
            </a:pPr>
            <a:r>
              <a:rPr lang="en-US" sz="1375" b="1" spc="-21" dirty="0">
                <a:solidFill>
                  <a:srgbClr val="D71E62"/>
                </a:solidFill>
                <a:latin typeface="Corbel" panose="020B0503020204020204" pitchFamily="34" charset="0"/>
                <a:cs typeface="Montserrat-ExtraBold"/>
              </a:rPr>
              <a:t>Pneumonia </a:t>
            </a:r>
          </a:p>
          <a:p>
            <a:pPr marL="10583" algn="r">
              <a:spcBef>
                <a:spcPts val="83"/>
              </a:spcBef>
            </a:pPr>
            <a:r>
              <a:rPr sz="1375" b="1" spc="-21" dirty="0">
                <a:solidFill>
                  <a:srgbClr val="D71E62"/>
                </a:solidFill>
                <a:latin typeface="Corbel" panose="020B0503020204020204" pitchFamily="34" charset="0"/>
                <a:cs typeface="Montserrat-ExtraBold"/>
              </a:rPr>
              <a:t>15%</a:t>
            </a:r>
            <a:endParaRPr sz="1375" dirty="0">
              <a:latin typeface="Corbel" panose="020B0503020204020204" pitchFamily="34" charset="0"/>
              <a:cs typeface="Montserrat-ExtraBold"/>
            </a:endParaRPr>
          </a:p>
        </p:txBody>
      </p:sp>
      <p:sp>
        <p:nvSpPr>
          <p:cNvPr id="14" name="object 14"/>
          <p:cNvSpPr txBox="1"/>
          <p:nvPr/>
        </p:nvSpPr>
        <p:spPr>
          <a:xfrm>
            <a:off x="2558415" y="4755649"/>
            <a:ext cx="1019916" cy="222283"/>
          </a:xfrm>
          <a:prstGeom prst="rect">
            <a:avLst/>
          </a:prstGeom>
        </p:spPr>
        <p:txBody>
          <a:bodyPr vert="horz" wrap="square" lIns="0" tIns="10583" rIns="0" bIns="0" rtlCol="0">
            <a:spAutoFit/>
          </a:bodyPr>
          <a:lstStyle/>
          <a:p>
            <a:pPr marL="9525" marR="4233" indent="-9525">
              <a:spcBef>
                <a:spcPts val="83"/>
              </a:spcBef>
            </a:pPr>
            <a:r>
              <a:rPr lang="en-US" sz="1375" b="1" spc="-8" dirty="0">
                <a:solidFill>
                  <a:schemeClr val="accent3"/>
                </a:solidFill>
                <a:latin typeface="Corbel" panose="020B0503020204020204" pitchFamily="34" charset="0"/>
                <a:cs typeface="Montserrat"/>
              </a:rPr>
              <a:t>O</a:t>
            </a:r>
            <a:r>
              <a:rPr sz="1375" b="1" spc="-8" dirty="0">
                <a:solidFill>
                  <a:schemeClr val="accent3"/>
                </a:solidFill>
                <a:latin typeface="Corbel" panose="020B0503020204020204" pitchFamily="34" charset="0"/>
                <a:cs typeface="Montserrat"/>
              </a:rPr>
              <a:t>ther causes</a:t>
            </a:r>
            <a:endParaRPr sz="1375" b="1" dirty="0">
              <a:solidFill>
                <a:schemeClr val="accent3"/>
              </a:solidFill>
              <a:latin typeface="Corbel" panose="020B0503020204020204" pitchFamily="34" charset="0"/>
              <a:cs typeface="Montserrat"/>
            </a:endParaRPr>
          </a:p>
        </p:txBody>
      </p:sp>
      <p:sp>
        <p:nvSpPr>
          <p:cNvPr id="4" name="Footer Placeholder 57">
            <a:extLst>
              <a:ext uri="{FF2B5EF4-FFF2-40B4-BE49-F238E27FC236}">
                <a16:creationId xmlns:a16="http://schemas.microsoft.com/office/drawing/2014/main" id="{FEDF3BE6-5A6B-2F21-5446-78353395A050}"/>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Chart, pie chart&#10;&#10;Description automatically generated">
            <a:extLst>
              <a:ext uri="{FF2B5EF4-FFF2-40B4-BE49-F238E27FC236}">
                <a16:creationId xmlns:a16="http://schemas.microsoft.com/office/drawing/2014/main" id="{2FA8F4DB-175E-2CCE-B19E-74D3A207617E}"/>
              </a:ext>
            </a:extLst>
          </p:cNvPr>
          <p:cNvPicPr>
            <a:picLocks noChangeAspect="1"/>
          </p:cNvPicPr>
          <p:nvPr/>
        </p:nvPicPr>
        <p:blipFill>
          <a:blip r:embed="rId3"/>
          <a:stretch>
            <a:fillRect/>
          </a:stretch>
        </p:blipFill>
        <p:spPr>
          <a:xfrm>
            <a:off x="1761519" y="2897275"/>
            <a:ext cx="2298700" cy="2197100"/>
          </a:xfrm>
          <a:prstGeom prst="rect">
            <a:avLst/>
          </a:prstGeom>
        </p:spPr>
      </p:pic>
      <p:pic>
        <p:nvPicPr>
          <p:cNvPr id="38" name="Picture 37" descr="Chart, pie chart&#10;&#10;Description automatically generated">
            <a:extLst>
              <a:ext uri="{FF2B5EF4-FFF2-40B4-BE49-F238E27FC236}">
                <a16:creationId xmlns:a16="http://schemas.microsoft.com/office/drawing/2014/main" id="{FF11346C-8C0B-C7E1-04B5-B5DC0EFC1E9F}"/>
              </a:ext>
            </a:extLst>
          </p:cNvPr>
          <p:cNvPicPr>
            <a:picLocks noChangeAspect="1"/>
          </p:cNvPicPr>
          <p:nvPr/>
        </p:nvPicPr>
        <p:blipFill>
          <a:blip r:embed="rId4"/>
          <a:stretch>
            <a:fillRect/>
          </a:stretch>
        </p:blipFill>
        <p:spPr>
          <a:xfrm>
            <a:off x="5294376" y="2903625"/>
            <a:ext cx="2336800" cy="2184400"/>
          </a:xfrm>
          <a:prstGeom prst="rect">
            <a:avLst/>
          </a:prstGeom>
        </p:spPr>
      </p:pic>
      <p:pic>
        <p:nvPicPr>
          <p:cNvPr id="40" name="Picture 39" descr="Chart, pie chart&#10;&#10;Description automatically generated">
            <a:extLst>
              <a:ext uri="{FF2B5EF4-FFF2-40B4-BE49-F238E27FC236}">
                <a16:creationId xmlns:a16="http://schemas.microsoft.com/office/drawing/2014/main" id="{1578CCB9-0394-D68C-F74F-49839FEE8E00}"/>
              </a:ext>
            </a:extLst>
          </p:cNvPr>
          <p:cNvPicPr>
            <a:picLocks noChangeAspect="1"/>
          </p:cNvPicPr>
          <p:nvPr/>
        </p:nvPicPr>
        <p:blipFill>
          <a:blip r:embed="rId5"/>
          <a:stretch>
            <a:fillRect/>
          </a:stretch>
        </p:blipFill>
        <p:spPr>
          <a:xfrm>
            <a:off x="8867424" y="2893465"/>
            <a:ext cx="2311121" cy="2286000"/>
          </a:xfrm>
          <a:prstGeom prst="rect">
            <a:avLst/>
          </a:prstGeom>
        </p:spPr>
      </p:pic>
      <p:sp>
        <p:nvSpPr>
          <p:cNvPr id="25" name="Title 24">
            <a:extLst>
              <a:ext uri="{FF2B5EF4-FFF2-40B4-BE49-F238E27FC236}">
                <a16:creationId xmlns:a16="http://schemas.microsoft.com/office/drawing/2014/main" id="{A9F55013-16BD-58C6-9B37-DC29B060AEB8}"/>
              </a:ext>
            </a:extLst>
          </p:cNvPr>
          <p:cNvSpPr>
            <a:spLocks noGrp="1"/>
          </p:cNvSpPr>
          <p:nvPr>
            <p:ph type="title"/>
          </p:nvPr>
        </p:nvSpPr>
        <p:spPr/>
        <p:txBody>
          <a:bodyPr/>
          <a:lstStyle/>
          <a:p>
            <a:r>
              <a:rPr lang="en-US" dirty="0"/>
              <a:t>Annual global pediatric RSV disease burden (&lt; 5 years of age)</a:t>
            </a:r>
            <a:endParaRPr lang="en-US" dirty="0">
              <a:solidFill>
                <a:schemeClr val="accent1"/>
              </a:solidFill>
            </a:endParaRPr>
          </a:p>
        </p:txBody>
      </p:sp>
      <p:sp>
        <p:nvSpPr>
          <p:cNvPr id="3" name="object 3"/>
          <p:cNvSpPr/>
          <p:nvPr/>
        </p:nvSpPr>
        <p:spPr>
          <a:xfrm>
            <a:off x="120797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4" name="object 4"/>
          <p:cNvSpPr txBox="1"/>
          <p:nvPr/>
        </p:nvSpPr>
        <p:spPr>
          <a:xfrm>
            <a:off x="1383442" y="1119178"/>
            <a:ext cx="3053292" cy="635191"/>
          </a:xfrm>
          <a:prstGeom prst="rect">
            <a:avLst/>
          </a:prstGeom>
          <a:solidFill>
            <a:srgbClr val="672672"/>
          </a:solidFill>
        </p:spPr>
        <p:txBody>
          <a:bodyPr vert="horz" wrap="square" lIns="0" tIns="3704" rIns="0" bIns="0" rtlCol="0" anchor="ctr" anchorCtr="0">
            <a:noAutofit/>
          </a:bodyPr>
          <a:lstStyle/>
          <a:p>
            <a:pPr marL="457711" marR="347119" indent="-104771" algn="ctr">
              <a:lnSpc>
                <a:spcPts val="1375"/>
              </a:lnSpc>
            </a:pPr>
            <a:r>
              <a:rPr sz="1250" b="1" dirty="0">
                <a:solidFill>
                  <a:srgbClr val="FFFFFF"/>
                </a:solidFill>
                <a:latin typeface="Corbel" panose="020B0503020204020204" pitchFamily="34" charset="0"/>
                <a:cs typeface="Montserrat"/>
              </a:rPr>
              <a:t>LEADING</a:t>
            </a:r>
            <a:r>
              <a:rPr sz="1250" b="1" spc="-17" dirty="0">
                <a:solidFill>
                  <a:srgbClr val="FFFFFF"/>
                </a:solidFill>
                <a:latin typeface="Corbel" panose="020B0503020204020204" pitchFamily="34" charset="0"/>
                <a:cs typeface="Montserrat"/>
              </a:rPr>
              <a:t> </a:t>
            </a:r>
            <a:r>
              <a:rPr sz="1250" b="1" dirty="0">
                <a:solidFill>
                  <a:srgbClr val="FFFFFF"/>
                </a:solidFill>
                <a:latin typeface="Corbel" panose="020B0503020204020204" pitchFamily="34" charset="0"/>
                <a:cs typeface="Montserrat"/>
              </a:rPr>
              <a:t>CAUSE</a:t>
            </a:r>
            <a:r>
              <a:rPr sz="1250" b="1" spc="-12" dirty="0">
                <a:solidFill>
                  <a:srgbClr val="FFFFFF"/>
                </a:solidFill>
                <a:latin typeface="Corbel" panose="020B0503020204020204" pitchFamily="34" charset="0"/>
                <a:cs typeface="Montserrat"/>
              </a:rPr>
              <a:t> </a:t>
            </a:r>
            <a:r>
              <a:rPr sz="1250" b="1" dirty="0">
                <a:solidFill>
                  <a:srgbClr val="FFFFFF"/>
                </a:solidFill>
                <a:latin typeface="Corbel" panose="020B0503020204020204" pitchFamily="34" charset="0"/>
                <a:cs typeface="Montserrat"/>
              </a:rPr>
              <a:t>OF</a:t>
            </a:r>
            <a:r>
              <a:rPr sz="1250" b="1" spc="-12" dirty="0">
                <a:solidFill>
                  <a:srgbClr val="FFFFFF"/>
                </a:solidFill>
                <a:latin typeface="Corbel" panose="020B0503020204020204" pitchFamily="34" charset="0"/>
                <a:cs typeface="Montserrat"/>
              </a:rPr>
              <a:t> </a:t>
            </a:r>
            <a:r>
              <a:rPr sz="1250" b="1" spc="-17" dirty="0">
                <a:solidFill>
                  <a:srgbClr val="FFFFFF"/>
                </a:solidFill>
                <a:latin typeface="Corbel" panose="020B0503020204020204" pitchFamily="34" charset="0"/>
                <a:cs typeface="Montserrat"/>
              </a:rPr>
              <a:t>SEVERE </a:t>
            </a:r>
            <a:r>
              <a:rPr sz="1250" b="1" dirty="0">
                <a:solidFill>
                  <a:srgbClr val="FFFFFF"/>
                </a:solidFill>
                <a:latin typeface="Corbel" panose="020B0503020204020204" pitchFamily="34" charset="0"/>
                <a:cs typeface="Montserrat"/>
              </a:rPr>
              <a:t>RESPIRATORY</a:t>
            </a:r>
            <a:r>
              <a:rPr sz="1250" b="1" spc="-83" dirty="0">
                <a:solidFill>
                  <a:srgbClr val="FFFFFF"/>
                </a:solidFill>
                <a:latin typeface="Corbel" panose="020B0503020204020204" pitchFamily="34" charset="0"/>
                <a:cs typeface="Montserrat"/>
              </a:rPr>
              <a:t> </a:t>
            </a:r>
            <a:r>
              <a:rPr sz="1250" b="1" spc="-8" dirty="0">
                <a:solidFill>
                  <a:srgbClr val="FFFFFF"/>
                </a:solidFill>
                <a:latin typeface="Corbel" panose="020B0503020204020204" pitchFamily="34" charset="0"/>
                <a:cs typeface="Montserrat"/>
              </a:rPr>
              <a:t>INFECTION</a:t>
            </a:r>
            <a:endParaRPr sz="1250" dirty="0">
              <a:latin typeface="Corbel" panose="020B0503020204020204" pitchFamily="34" charset="0"/>
              <a:cs typeface="Montserrat"/>
            </a:endParaRPr>
          </a:p>
        </p:txBody>
      </p:sp>
      <p:sp>
        <p:nvSpPr>
          <p:cNvPr id="8" name="object 8"/>
          <p:cNvSpPr txBox="1"/>
          <p:nvPr/>
        </p:nvSpPr>
        <p:spPr>
          <a:xfrm>
            <a:off x="1375757" y="1899649"/>
            <a:ext cx="3070225" cy="934016"/>
          </a:xfrm>
          <a:prstGeom prst="rect">
            <a:avLst/>
          </a:prstGeom>
        </p:spPr>
        <p:txBody>
          <a:bodyPr vert="horz" wrap="square" lIns="0" tIns="10583" rIns="0" bIns="0" rtlCol="0">
            <a:spAutoFit/>
          </a:bodyPr>
          <a:lstStyle/>
          <a:p>
            <a:pPr algn="ctr">
              <a:lnSpc>
                <a:spcPts val="4954"/>
              </a:lnSpc>
              <a:spcBef>
                <a:spcPts val="83"/>
              </a:spcBef>
            </a:pPr>
            <a:r>
              <a:rPr lang="en-US" sz="4250" b="1" spc="-8">
                <a:solidFill>
                  <a:srgbClr val="672672"/>
                </a:solidFill>
                <a:latin typeface="Corbel" panose="020B0503020204020204" pitchFamily="34" charset="0"/>
                <a:cs typeface="Montserrat-SemiBold"/>
              </a:rPr>
              <a:t>33 million</a:t>
            </a:r>
            <a:endParaRPr sz="4250" dirty="0">
              <a:latin typeface="Corbel" panose="020B0503020204020204" pitchFamily="34" charset="0"/>
              <a:cs typeface="Montserrat-SemiBold"/>
            </a:endParaRPr>
          </a:p>
          <a:p>
            <a:pPr algn="ctr">
              <a:lnSpc>
                <a:spcPts val="2154"/>
              </a:lnSpc>
            </a:pPr>
            <a:r>
              <a:rPr sz="1917" b="1" spc="-8" dirty="0">
                <a:solidFill>
                  <a:srgbClr val="672672"/>
                </a:solidFill>
                <a:latin typeface="Corbel" panose="020B0503020204020204" pitchFamily="34" charset="0"/>
                <a:cs typeface="Montserrat-SemiBold"/>
              </a:rPr>
              <a:t>episodes</a:t>
            </a:r>
            <a:endParaRPr sz="1917" dirty="0">
              <a:latin typeface="Corbel" panose="020B0503020204020204" pitchFamily="34" charset="0"/>
              <a:cs typeface="Montserrat-SemiBold"/>
            </a:endParaRPr>
          </a:p>
        </p:txBody>
      </p:sp>
      <p:sp>
        <p:nvSpPr>
          <p:cNvPr id="9" name="object 9"/>
          <p:cNvSpPr txBox="1"/>
          <p:nvPr/>
        </p:nvSpPr>
        <p:spPr>
          <a:xfrm>
            <a:off x="5226378" y="1933749"/>
            <a:ext cx="2472796" cy="819135"/>
          </a:xfrm>
          <a:prstGeom prst="rect">
            <a:avLst/>
          </a:prstGeom>
        </p:spPr>
        <p:txBody>
          <a:bodyPr vert="horz" wrap="square" lIns="0" tIns="11113" rIns="0" bIns="0" rtlCol="0">
            <a:spAutoFit/>
          </a:bodyPr>
          <a:lstStyle/>
          <a:p>
            <a:pPr marL="9525" algn="ctr">
              <a:lnSpc>
                <a:spcPts val="4241"/>
              </a:lnSpc>
              <a:spcBef>
                <a:spcPts val="87"/>
              </a:spcBef>
            </a:pPr>
            <a:r>
              <a:rPr sz="3667" b="1" dirty="0">
                <a:solidFill>
                  <a:srgbClr val="314FA1"/>
                </a:solidFill>
                <a:latin typeface="Corbel" panose="020B0503020204020204" pitchFamily="34" charset="0"/>
                <a:cs typeface="Montserrat-SemiBold"/>
              </a:rPr>
              <a:t>3.6</a:t>
            </a:r>
            <a:r>
              <a:rPr sz="3667" b="1" spc="-54" dirty="0">
                <a:solidFill>
                  <a:srgbClr val="314FA1"/>
                </a:solidFill>
                <a:latin typeface="Corbel" panose="020B0503020204020204" pitchFamily="34" charset="0"/>
                <a:cs typeface="Montserrat-SemiBold"/>
              </a:rPr>
              <a:t> </a:t>
            </a:r>
            <a:r>
              <a:rPr sz="3667" b="1" spc="-8" dirty="0">
                <a:solidFill>
                  <a:srgbClr val="314FA1"/>
                </a:solidFill>
                <a:latin typeface="Corbel" panose="020B0503020204020204" pitchFamily="34" charset="0"/>
                <a:cs typeface="Montserrat-SemiBold"/>
              </a:rPr>
              <a:t>million</a:t>
            </a:r>
            <a:endParaRPr sz="3667" dirty="0">
              <a:latin typeface="Corbel" panose="020B0503020204020204" pitchFamily="34" charset="0"/>
              <a:cs typeface="Montserrat-SemiBold"/>
            </a:endParaRPr>
          </a:p>
          <a:p>
            <a:pPr marL="9525" algn="ctr">
              <a:lnSpc>
                <a:spcPts val="2142"/>
              </a:lnSpc>
            </a:pPr>
            <a:r>
              <a:rPr sz="1917" b="1" spc="-8" dirty="0">
                <a:solidFill>
                  <a:srgbClr val="314FA1"/>
                </a:solidFill>
                <a:latin typeface="Corbel" panose="020B0503020204020204" pitchFamily="34" charset="0"/>
                <a:cs typeface="Montserrat-SemiBold"/>
              </a:rPr>
              <a:t>hospitalizations</a:t>
            </a:r>
            <a:endParaRPr sz="1917" dirty="0">
              <a:latin typeface="Corbel" panose="020B0503020204020204" pitchFamily="34" charset="0"/>
              <a:cs typeface="Montserrat-SemiBold"/>
            </a:endParaRPr>
          </a:p>
        </p:txBody>
      </p:sp>
      <p:sp>
        <p:nvSpPr>
          <p:cNvPr id="10" name="object 10"/>
          <p:cNvSpPr txBox="1"/>
          <p:nvPr/>
        </p:nvSpPr>
        <p:spPr>
          <a:xfrm>
            <a:off x="1376256" y="6558551"/>
            <a:ext cx="2583921" cy="138863"/>
          </a:xfrm>
          <a:prstGeom prst="rect">
            <a:avLst/>
          </a:prstGeom>
        </p:spPr>
        <p:txBody>
          <a:bodyPr vert="horz" wrap="square" lIns="0" tIns="10583" rIns="0" bIns="0" rtlCol="0">
            <a:spAutoFit/>
          </a:bodyPr>
          <a:lstStyle/>
          <a:p>
            <a:pPr marL="10583">
              <a:spcBef>
                <a:spcPts val="83"/>
              </a:spcBef>
            </a:pPr>
            <a:r>
              <a:rPr sz="833" dirty="0">
                <a:solidFill>
                  <a:srgbClr val="231F20"/>
                </a:solidFill>
                <a:latin typeface="WorkSans-Light"/>
                <a:cs typeface="WorkSans-Light"/>
              </a:rPr>
              <a:t>Reference:</a:t>
            </a:r>
            <a:r>
              <a:rPr sz="833" spc="183" dirty="0">
                <a:solidFill>
                  <a:srgbClr val="231F20"/>
                </a:solidFill>
                <a:latin typeface="WorkSans-Light"/>
                <a:cs typeface="WorkSans-Light"/>
              </a:rPr>
              <a:t> </a:t>
            </a:r>
            <a:r>
              <a:rPr sz="833" dirty="0">
                <a:solidFill>
                  <a:srgbClr val="231F20"/>
                </a:solidFill>
                <a:latin typeface="WorkSans-Light"/>
                <a:cs typeface="WorkSans-Light"/>
              </a:rPr>
              <a:t>Li</a:t>
            </a:r>
            <a:r>
              <a:rPr lang="en-US" sz="833" dirty="0">
                <a:solidFill>
                  <a:srgbClr val="231F20"/>
                </a:solidFill>
                <a:latin typeface="WorkSans-Light"/>
                <a:cs typeface="WorkSans-Light"/>
              </a:rPr>
              <a:t> Y</a:t>
            </a:r>
            <a:r>
              <a:rPr sz="833" dirty="0">
                <a:solidFill>
                  <a:srgbClr val="231F20"/>
                </a:solidFill>
                <a:latin typeface="WorkSans-Light"/>
                <a:cs typeface="WorkSans-Light"/>
              </a:rPr>
              <a:t>,</a:t>
            </a:r>
            <a:r>
              <a:rPr sz="833" spc="-17" dirty="0">
                <a:solidFill>
                  <a:srgbClr val="231F20"/>
                </a:solidFill>
                <a:latin typeface="WorkSans-Light"/>
                <a:cs typeface="WorkSans-Light"/>
              </a:rPr>
              <a:t> </a:t>
            </a:r>
            <a:r>
              <a:rPr sz="833" dirty="0">
                <a:solidFill>
                  <a:srgbClr val="231F20"/>
                </a:solidFill>
                <a:latin typeface="WorkSans-Light"/>
                <a:cs typeface="WorkSans-Light"/>
              </a:rPr>
              <a:t>et</a:t>
            </a:r>
            <a:r>
              <a:rPr sz="833" spc="-21" dirty="0">
                <a:solidFill>
                  <a:srgbClr val="231F20"/>
                </a:solidFill>
                <a:latin typeface="WorkSans-Light"/>
                <a:cs typeface="WorkSans-Light"/>
              </a:rPr>
              <a:t> </a:t>
            </a:r>
            <a:r>
              <a:rPr sz="833" dirty="0">
                <a:solidFill>
                  <a:srgbClr val="231F20"/>
                </a:solidFill>
                <a:latin typeface="WorkSans-Light"/>
                <a:cs typeface="WorkSans-Light"/>
              </a:rPr>
              <a:t>al.</a:t>
            </a:r>
            <a:r>
              <a:rPr sz="833" spc="-17" dirty="0">
                <a:solidFill>
                  <a:srgbClr val="231F20"/>
                </a:solidFill>
                <a:latin typeface="WorkSans-Light"/>
                <a:cs typeface="WorkSans-Light"/>
              </a:rPr>
              <a:t> </a:t>
            </a:r>
            <a:r>
              <a:rPr sz="833" i="1" dirty="0">
                <a:solidFill>
                  <a:srgbClr val="231F20"/>
                </a:solidFill>
                <a:latin typeface="WorkSans-Light"/>
                <a:cs typeface="WorkSans-Light"/>
              </a:rPr>
              <a:t>Lancet</a:t>
            </a:r>
            <a:r>
              <a:rPr sz="833" spc="-21" dirty="0">
                <a:solidFill>
                  <a:srgbClr val="231F20"/>
                </a:solidFill>
                <a:latin typeface="WorkSans-Light"/>
                <a:cs typeface="WorkSans-Light"/>
              </a:rPr>
              <a:t> </a:t>
            </a:r>
            <a:r>
              <a:rPr sz="833" dirty="0">
                <a:solidFill>
                  <a:srgbClr val="231F20"/>
                </a:solidFill>
                <a:latin typeface="WorkSans-Light"/>
                <a:cs typeface="WorkSans-Light"/>
              </a:rPr>
              <a:t>2022</a:t>
            </a:r>
            <a:r>
              <a:rPr sz="833" spc="-8" dirty="0">
                <a:solidFill>
                  <a:srgbClr val="231F20"/>
                </a:solidFill>
                <a:latin typeface="WorkSans-Light"/>
                <a:cs typeface="WorkSans-Light"/>
              </a:rPr>
              <a:t>.</a:t>
            </a:r>
            <a:endParaRPr sz="833" dirty="0">
              <a:latin typeface="WorkSans-Light"/>
              <a:cs typeface="WorkSans-Light"/>
            </a:endParaRPr>
          </a:p>
        </p:txBody>
      </p:sp>
      <p:sp>
        <p:nvSpPr>
          <p:cNvPr id="11" name="object 11"/>
          <p:cNvSpPr txBox="1"/>
          <p:nvPr/>
        </p:nvSpPr>
        <p:spPr>
          <a:xfrm>
            <a:off x="3513418" y="2961318"/>
            <a:ext cx="936050" cy="454398"/>
          </a:xfrm>
          <a:prstGeom prst="rect">
            <a:avLst/>
          </a:prstGeom>
        </p:spPr>
        <p:txBody>
          <a:bodyPr vert="horz" wrap="square" lIns="0" tIns="10583" rIns="0" bIns="0" rtlCol="0">
            <a:spAutoFit/>
          </a:bodyPr>
          <a:lstStyle/>
          <a:p>
            <a:pPr marL="10583" algn="r">
              <a:spcBef>
                <a:spcPts val="83"/>
              </a:spcBef>
            </a:pPr>
            <a:r>
              <a:rPr lang="en-US" sz="1400" b="1" dirty="0">
                <a:solidFill>
                  <a:srgbClr val="D71E62"/>
                </a:solidFill>
                <a:latin typeface="Corbel" panose="020B0503020204020204" pitchFamily="34" charset="0"/>
                <a:cs typeface="Montserrat-ExtraBold"/>
              </a:rPr>
              <a:t>&lt; 6 </a:t>
            </a:r>
            <a:r>
              <a:rPr lang="en-US" sz="1400" b="1" spc="-8" dirty="0">
                <a:solidFill>
                  <a:srgbClr val="D71E62"/>
                </a:solidFill>
                <a:latin typeface="Corbel" panose="020B0503020204020204" pitchFamily="34" charset="0"/>
                <a:cs typeface="Montserrat-ExtraBold"/>
              </a:rPr>
              <a:t>months</a:t>
            </a:r>
            <a:endParaRPr lang="en-US" sz="1400" b="1" dirty="0">
              <a:latin typeface="Corbel" panose="020B0503020204020204" pitchFamily="34" charset="0"/>
              <a:cs typeface="Montserrat-ExtraBold"/>
            </a:endParaRPr>
          </a:p>
          <a:p>
            <a:pPr marL="10583" algn="r">
              <a:spcBef>
                <a:spcPts val="83"/>
              </a:spcBef>
            </a:pPr>
            <a:r>
              <a:rPr sz="1400" b="1" spc="-8" dirty="0">
                <a:solidFill>
                  <a:srgbClr val="D71E62"/>
                </a:solidFill>
                <a:latin typeface="Corbel" panose="020B0503020204020204" pitchFamily="34" charset="0"/>
              </a:rPr>
              <a:t>20%</a:t>
            </a:r>
          </a:p>
        </p:txBody>
      </p:sp>
      <p:sp>
        <p:nvSpPr>
          <p:cNvPr id="13" name="object 13"/>
          <p:cNvSpPr txBox="1"/>
          <p:nvPr/>
        </p:nvSpPr>
        <p:spPr>
          <a:xfrm>
            <a:off x="1589616" y="5106939"/>
            <a:ext cx="1729845" cy="358602"/>
          </a:xfrm>
          <a:prstGeom prst="rect">
            <a:avLst/>
          </a:prstGeom>
        </p:spPr>
        <p:txBody>
          <a:bodyPr vert="horz" wrap="square" lIns="0" tIns="10583" rIns="0" bIns="0" rtlCol="0">
            <a:spAutoFit/>
          </a:bodyPr>
          <a:lstStyle/>
          <a:p>
            <a:pPr marL="10583">
              <a:lnSpc>
                <a:spcPts val="1637"/>
              </a:lnSpc>
              <a:spcBef>
                <a:spcPts val="83"/>
              </a:spcBef>
            </a:pPr>
            <a:r>
              <a:rPr sz="1375" dirty="0">
                <a:solidFill>
                  <a:srgbClr val="7030A0"/>
                </a:solidFill>
                <a:latin typeface="Corbel" panose="020B0503020204020204" pitchFamily="34" charset="0"/>
                <a:cs typeface="Montserrat"/>
              </a:rPr>
              <a:t>6</a:t>
            </a:r>
            <a:r>
              <a:rPr sz="1375" spc="-8" dirty="0">
                <a:solidFill>
                  <a:srgbClr val="7030A0"/>
                </a:solidFill>
                <a:latin typeface="Corbel" panose="020B0503020204020204" pitchFamily="34" charset="0"/>
                <a:cs typeface="Montserrat"/>
              </a:rPr>
              <a:t> </a:t>
            </a:r>
            <a:r>
              <a:rPr sz="1375" dirty="0">
                <a:solidFill>
                  <a:srgbClr val="7030A0"/>
                </a:solidFill>
                <a:latin typeface="Corbel" panose="020B0503020204020204" pitchFamily="34" charset="0"/>
                <a:cs typeface="Montserrat"/>
              </a:rPr>
              <a:t>months</a:t>
            </a:r>
            <a:r>
              <a:rPr sz="1375" spc="-8" dirty="0">
                <a:solidFill>
                  <a:srgbClr val="7030A0"/>
                </a:solidFill>
                <a:latin typeface="Corbel" panose="020B0503020204020204" pitchFamily="34" charset="0"/>
                <a:cs typeface="Montserrat"/>
              </a:rPr>
              <a:t> </a:t>
            </a:r>
            <a:r>
              <a:rPr sz="1375" dirty="0">
                <a:solidFill>
                  <a:srgbClr val="7030A0"/>
                </a:solidFill>
                <a:latin typeface="Corbel" panose="020B0503020204020204" pitchFamily="34" charset="0"/>
                <a:cs typeface="Montserrat"/>
              </a:rPr>
              <a:t>to</a:t>
            </a:r>
            <a:r>
              <a:rPr sz="1375" spc="-8" dirty="0">
                <a:solidFill>
                  <a:srgbClr val="7030A0"/>
                </a:solidFill>
                <a:latin typeface="Corbel" panose="020B0503020204020204" pitchFamily="34" charset="0"/>
                <a:cs typeface="Montserrat"/>
              </a:rPr>
              <a:t> </a:t>
            </a:r>
            <a:r>
              <a:rPr sz="1375" dirty="0">
                <a:solidFill>
                  <a:srgbClr val="7030A0"/>
                </a:solidFill>
                <a:latin typeface="Corbel" panose="020B0503020204020204" pitchFamily="34" charset="0"/>
                <a:cs typeface="Montserrat"/>
              </a:rPr>
              <a:t>5</a:t>
            </a:r>
            <a:r>
              <a:rPr sz="1375" spc="-4" dirty="0">
                <a:solidFill>
                  <a:srgbClr val="7030A0"/>
                </a:solidFill>
                <a:latin typeface="Corbel" panose="020B0503020204020204" pitchFamily="34" charset="0"/>
                <a:cs typeface="Montserrat"/>
              </a:rPr>
              <a:t> </a:t>
            </a:r>
            <a:r>
              <a:rPr sz="1375" spc="-8" dirty="0">
                <a:solidFill>
                  <a:srgbClr val="7030A0"/>
                </a:solidFill>
                <a:latin typeface="Corbel" panose="020B0503020204020204" pitchFamily="34" charset="0"/>
                <a:cs typeface="Montserrat"/>
              </a:rPr>
              <a:t>years</a:t>
            </a:r>
            <a:endParaRPr sz="1375" dirty="0">
              <a:solidFill>
                <a:srgbClr val="7030A0"/>
              </a:solidFill>
              <a:latin typeface="Corbel" panose="020B0503020204020204" pitchFamily="34" charset="0"/>
              <a:cs typeface="Montserrat"/>
            </a:endParaRPr>
          </a:p>
          <a:p>
            <a:pPr marL="10583">
              <a:lnSpc>
                <a:spcPts val="987"/>
              </a:lnSpc>
            </a:pPr>
            <a:r>
              <a:rPr sz="1375" dirty="0">
                <a:solidFill>
                  <a:srgbClr val="7030A0"/>
                </a:solidFill>
                <a:latin typeface="Corbel" panose="020B0503020204020204" pitchFamily="34" charset="0"/>
              </a:rPr>
              <a:t>8</a:t>
            </a:r>
            <a:r>
              <a:rPr sz="1400" dirty="0">
                <a:solidFill>
                  <a:srgbClr val="7030A0"/>
                </a:solidFill>
                <a:latin typeface="Corbel" panose="020B0503020204020204" pitchFamily="34" charset="0"/>
              </a:rPr>
              <a:t>0%</a:t>
            </a:r>
            <a:endParaRPr sz="1375" dirty="0">
              <a:solidFill>
                <a:srgbClr val="7030A0"/>
              </a:solidFill>
              <a:latin typeface="Corbel" panose="020B0503020204020204" pitchFamily="34" charset="0"/>
            </a:endParaRPr>
          </a:p>
        </p:txBody>
      </p:sp>
      <p:sp>
        <p:nvSpPr>
          <p:cNvPr id="14" name="object 14"/>
          <p:cNvSpPr txBox="1"/>
          <p:nvPr/>
        </p:nvSpPr>
        <p:spPr>
          <a:xfrm>
            <a:off x="5082117" y="5106939"/>
            <a:ext cx="1729845" cy="358602"/>
          </a:xfrm>
          <a:prstGeom prst="rect">
            <a:avLst/>
          </a:prstGeom>
        </p:spPr>
        <p:txBody>
          <a:bodyPr vert="horz" wrap="square" lIns="0" tIns="10583" rIns="0" bIns="0" rtlCol="0">
            <a:spAutoFit/>
          </a:bodyPr>
          <a:lstStyle/>
          <a:p>
            <a:pPr marL="10583">
              <a:lnSpc>
                <a:spcPts val="1637"/>
              </a:lnSpc>
              <a:spcBef>
                <a:spcPts val="83"/>
              </a:spcBef>
            </a:pPr>
            <a:r>
              <a:rPr sz="1375" dirty="0">
                <a:solidFill>
                  <a:schemeClr val="accent2"/>
                </a:solidFill>
                <a:latin typeface="Corbel" panose="020B0503020204020204" pitchFamily="34" charset="0"/>
                <a:cs typeface="Montserrat"/>
              </a:rPr>
              <a:t>6</a:t>
            </a:r>
            <a:r>
              <a:rPr sz="1375" spc="-8" dirty="0">
                <a:solidFill>
                  <a:schemeClr val="accent2"/>
                </a:solidFill>
                <a:latin typeface="Corbel" panose="020B0503020204020204" pitchFamily="34" charset="0"/>
                <a:cs typeface="Montserrat"/>
              </a:rPr>
              <a:t> </a:t>
            </a:r>
            <a:r>
              <a:rPr sz="1375" dirty="0">
                <a:solidFill>
                  <a:schemeClr val="accent2"/>
                </a:solidFill>
                <a:latin typeface="Corbel" panose="020B0503020204020204" pitchFamily="34" charset="0"/>
                <a:cs typeface="Montserrat"/>
              </a:rPr>
              <a:t>months</a:t>
            </a:r>
            <a:r>
              <a:rPr sz="1375" spc="-8" dirty="0">
                <a:solidFill>
                  <a:schemeClr val="accent2"/>
                </a:solidFill>
                <a:latin typeface="Corbel" panose="020B0503020204020204" pitchFamily="34" charset="0"/>
                <a:cs typeface="Montserrat"/>
              </a:rPr>
              <a:t> </a:t>
            </a:r>
            <a:r>
              <a:rPr sz="1375" dirty="0">
                <a:solidFill>
                  <a:schemeClr val="accent2"/>
                </a:solidFill>
                <a:latin typeface="Corbel" panose="020B0503020204020204" pitchFamily="34" charset="0"/>
                <a:cs typeface="Montserrat"/>
              </a:rPr>
              <a:t>to</a:t>
            </a:r>
            <a:r>
              <a:rPr sz="1375" spc="-8" dirty="0">
                <a:solidFill>
                  <a:schemeClr val="accent2"/>
                </a:solidFill>
                <a:latin typeface="Corbel" panose="020B0503020204020204" pitchFamily="34" charset="0"/>
                <a:cs typeface="Montserrat"/>
              </a:rPr>
              <a:t> </a:t>
            </a:r>
            <a:r>
              <a:rPr sz="1375" dirty="0">
                <a:solidFill>
                  <a:schemeClr val="accent2"/>
                </a:solidFill>
                <a:latin typeface="Corbel" panose="020B0503020204020204" pitchFamily="34" charset="0"/>
                <a:cs typeface="Montserrat"/>
              </a:rPr>
              <a:t>5</a:t>
            </a:r>
            <a:r>
              <a:rPr sz="1375" spc="-4" dirty="0">
                <a:solidFill>
                  <a:schemeClr val="accent2"/>
                </a:solidFill>
                <a:latin typeface="Corbel" panose="020B0503020204020204" pitchFamily="34" charset="0"/>
                <a:cs typeface="Montserrat"/>
              </a:rPr>
              <a:t> </a:t>
            </a:r>
            <a:r>
              <a:rPr sz="1375" spc="-8" dirty="0">
                <a:solidFill>
                  <a:schemeClr val="accent2"/>
                </a:solidFill>
                <a:latin typeface="Corbel" panose="020B0503020204020204" pitchFamily="34" charset="0"/>
                <a:cs typeface="Montserrat"/>
              </a:rPr>
              <a:t>years</a:t>
            </a:r>
            <a:endParaRPr sz="1375" dirty="0">
              <a:solidFill>
                <a:schemeClr val="accent2"/>
              </a:solidFill>
              <a:latin typeface="Corbel" panose="020B0503020204020204" pitchFamily="34" charset="0"/>
              <a:cs typeface="Montserrat"/>
            </a:endParaRPr>
          </a:p>
          <a:p>
            <a:pPr marL="10583">
              <a:lnSpc>
                <a:spcPts val="987"/>
              </a:lnSpc>
            </a:pPr>
            <a:r>
              <a:rPr sz="1400" dirty="0">
                <a:solidFill>
                  <a:schemeClr val="accent2"/>
                </a:solidFill>
                <a:latin typeface="Corbel" panose="020B0503020204020204" pitchFamily="34" charset="0"/>
              </a:rPr>
              <a:t>61%</a:t>
            </a:r>
          </a:p>
        </p:txBody>
      </p:sp>
      <p:sp>
        <p:nvSpPr>
          <p:cNvPr id="28" name="object 3">
            <a:extLst>
              <a:ext uri="{FF2B5EF4-FFF2-40B4-BE49-F238E27FC236}">
                <a16:creationId xmlns:a16="http://schemas.microsoft.com/office/drawing/2014/main" id="{F5779F4C-A0E0-201B-A828-92AF96C59BCF}"/>
              </a:ext>
            </a:extLst>
          </p:cNvPr>
          <p:cNvSpPr/>
          <p:nvPr/>
        </p:nvSpPr>
        <p:spPr>
          <a:xfrm>
            <a:off x="4760762"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5" name="object 5"/>
          <p:cNvSpPr txBox="1"/>
          <p:nvPr/>
        </p:nvSpPr>
        <p:spPr>
          <a:xfrm>
            <a:off x="4925779" y="1119178"/>
            <a:ext cx="3053292" cy="635191"/>
          </a:xfrm>
          <a:prstGeom prst="rect">
            <a:avLst/>
          </a:prstGeom>
          <a:solidFill>
            <a:srgbClr val="314FA1"/>
          </a:solidFill>
        </p:spPr>
        <p:txBody>
          <a:bodyPr vert="horz" wrap="square" lIns="0" tIns="3704" rIns="0" bIns="0" rtlCol="0" anchor="ctr" anchorCtr="0">
            <a:noAutofit/>
          </a:bodyPr>
          <a:lstStyle/>
          <a:p>
            <a:pPr marL="287338" marR="282035" indent="7938" algn="ctr">
              <a:lnSpc>
                <a:spcPts val="1375"/>
              </a:lnSpc>
            </a:pPr>
            <a:r>
              <a:rPr sz="1250" b="1" dirty="0">
                <a:solidFill>
                  <a:srgbClr val="FFFFFF"/>
                </a:solidFill>
                <a:latin typeface="Corbel" panose="020B0503020204020204" pitchFamily="34" charset="0"/>
                <a:cs typeface="Montserrat"/>
              </a:rPr>
              <a:t>LEADING</a:t>
            </a:r>
            <a:r>
              <a:rPr sz="1250" b="1" spc="-21" dirty="0">
                <a:solidFill>
                  <a:srgbClr val="FFFFFF"/>
                </a:solidFill>
                <a:latin typeface="Corbel" panose="020B0503020204020204" pitchFamily="34" charset="0"/>
                <a:cs typeface="Montserrat"/>
              </a:rPr>
              <a:t> </a:t>
            </a:r>
            <a:r>
              <a:rPr sz="1250" b="1" dirty="0">
                <a:solidFill>
                  <a:srgbClr val="FFFFFF"/>
                </a:solidFill>
                <a:latin typeface="Corbel" panose="020B0503020204020204" pitchFamily="34" charset="0"/>
                <a:cs typeface="Montserrat"/>
              </a:rPr>
              <a:t>CAUSE</a:t>
            </a:r>
            <a:r>
              <a:rPr sz="1250" b="1" spc="-21" dirty="0">
                <a:solidFill>
                  <a:srgbClr val="FFFFFF"/>
                </a:solidFill>
                <a:latin typeface="Corbel" panose="020B0503020204020204" pitchFamily="34" charset="0"/>
                <a:cs typeface="Montserrat"/>
              </a:rPr>
              <a:t> OF </a:t>
            </a:r>
            <a:r>
              <a:rPr sz="1250" b="1" dirty="0">
                <a:solidFill>
                  <a:srgbClr val="FFFFFF"/>
                </a:solidFill>
                <a:latin typeface="Corbel" panose="020B0503020204020204" pitchFamily="34" charset="0"/>
                <a:cs typeface="Montserrat"/>
              </a:rPr>
              <a:t>PEDIATRIC</a:t>
            </a:r>
            <a:r>
              <a:rPr sz="1250" b="1" spc="-67" dirty="0">
                <a:solidFill>
                  <a:srgbClr val="FFFFFF"/>
                </a:solidFill>
                <a:latin typeface="Corbel" panose="020B0503020204020204" pitchFamily="34" charset="0"/>
                <a:cs typeface="Montserrat"/>
              </a:rPr>
              <a:t> </a:t>
            </a:r>
            <a:r>
              <a:rPr sz="1250" b="1" spc="-17" dirty="0">
                <a:solidFill>
                  <a:srgbClr val="FFFFFF"/>
                </a:solidFill>
                <a:latin typeface="Corbel" panose="020B0503020204020204" pitchFamily="34" charset="0"/>
                <a:cs typeface="Montserrat"/>
              </a:rPr>
              <a:t>HOSPITALIZATION</a:t>
            </a:r>
            <a:endParaRPr sz="1250" dirty="0">
              <a:latin typeface="Corbel" panose="020B0503020204020204" pitchFamily="34" charset="0"/>
              <a:cs typeface="Montserrat"/>
            </a:endParaRPr>
          </a:p>
        </p:txBody>
      </p:sp>
      <p:sp>
        <p:nvSpPr>
          <p:cNvPr id="29" name="object 3">
            <a:extLst>
              <a:ext uri="{FF2B5EF4-FFF2-40B4-BE49-F238E27FC236}">
                <a16:creationId xmlns:a16="http://schemas.microsoft.com/office/drawing/2014/main" id="{5963F707-28C2-7CEC-8656-B9D7ACE67A6F}"/>
              </a:ext>
            </a:extLst>
          </p:cNvPr>
          <p:cNvSpPr/>
          <p:nvPr/>
        </p:nvSpPr>
        <p:spPr>
          <a:xfrm>
            <a:off x="829222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30" name="object 5">
            <a:extLst>
              <a:ext uri="{FF2B5EF4-FFF2-40B4-BE49-F238E27FC236}">
                <a16:creationId xmlns:a16="http://schemas.microsoft.com/office/drawing/2014/main" id="{DC7FFB8A-E509-F295-350F-5B93710CF772}"/>
              </a:ext>
            </a:extLst>
          </p:cNvPr>
          <p:cNvSpPr txBox="1"/>
          <p:nvPr/>
        </p:nvSpPr>
        <p:spPr>
          <a:xfrm>
            <a:off x="8457238" y="1119178"/>
            <a:ext cx="3053292" cy="635191"/>
          </a:xfrm>
          <a:prstGeom prst="rect">
            <a:avLst/>
          </a:prstGeom>
          <a:solidFill>
            <a:schemeClr val="accent4"/>
          </a:solidFill>
        </p:spPr>
        <p:txBody>
          <a:bodyPr vert="horz" wrap="square" lIns="0" tIns="3704" rIns="0" bIns="0" rtlCol="0" anchor="ctr" anchorCtr="0">
            <a:noAutofit/>
          </a:bodyPr>
          <a:lstStyle/>
          <a:p>
            <a:pPr marL="287338" marR="282035" indent="7938" algn="ctr">
              <a:lnSpc>
                <a:spcPts val="1375"/>
              </a:lnSpc>
            </a:pPr>
            <a:r>
              <a:rPr lang="en-US" sz="1250" b="1" dirty="0">
                <a:solidFill>
                  <a:srgbClr val="FFFFFF"/>
                </a:solidFill>
                <a:latin typeface="Corbel" panose="020B0503020204020204" pitchFamily="34" charset="0"/>
                <a:cs typeface="Montserrat"/>
              </a:rPr>
              <a:t>IMPORTANT CAUSE OF PEDIATRIC MORTALITY</a:t>
            </a:r>
          </a:p>
        </p:txBody>
      </p:sp>
      <p:sp>
        <p:nvSpPr>
          <p:cNvPr id="31" name="object 11">
            <a:extLst>
              <a:ext uri="{FF2B5EF4-FFF2-40B4-BE49-F238E27FC236}">
                <a16:creationId xmlns:a16="http://schemas.microsoft.com/office/drawing/2014/main" id="{BE15617F-D450-A8E4-09F1-6986124A5EF8}"/>
              </a:ext>
            </a:extLst>
          </p:cNvPr>
          <p:cNvSpPr txBox="1"/>
          <p:nvPr/>
        </p:nvSpPr>
        <p:spPr>
          <a:xfrm>
            <a:off x="7128353" y="2964034"/>
            <a:ext cx="936050" cy="454398"/>
          </a:xfrm>
          <a:prstGeom prst="rect">
            <a:avLst/>
          </a:prstGeom>
        </p:spPr>
        <p:txBody>
          <a:bodyPr vert="horz" wrap="square" lIns="0" tIns="10583" rIns="0" bIns="0" rtlCol="0">
            <a:spAutoFit/>
          </a:bodyPr>
          <a:lstStyle/>
          <a:p>
            <a:pPr marL="10583" algn="r">
              <a:spcBef>
                <a:spcPts val="83"/>
              </a:spcBef>
            </a:pPr>
            <a:r>
              <a:rPr lang="en-US" sz="1400" b="1" dirty="0">
                <a:solidFill>
                  <a:srgbClr val="D71E62"/>
                </a:solidFill>
                <a:latin typeface="Corbel" panose="020B0503020204020204" pitchFamily="34" charset="0"/>
                <a:cs typeface="Montserrat-ExtraBold"/>
              </a:rPr>
              <a:t>&lt; 6 </a:t>
            </a:r>
            <a:r>
              <a:rPr lang="en-US" sz="1400" b="1" spc="-8" dirty="0">
                <a:solidFill>
                  <a:srgbClr val="D71E62"/>
                </a:solidFill>
                <a:latin typeface="Corbel" panose="020B0503020204020204" pitchFamily="34" charset="0"/>
                <a:cs typeface="Montserrat-ExtraBold"/>
              </a:rPr>
              <a:t>months</a:t>
            </a:r>
            <a:endParaRPr lang="en-US" sz="1400" b="1" dirty="0">
              <a:latin typeface="Corbel" panose="020B0503020204020204" pitchFamily="34" charset="0"/>
              <a:cs typeface="Montserrat-ExtraBold"/>
            </a:endParaRPr>
          </a:p>
          <a:p>
            <a:pPr marL="10583" algn="r">
              <a:spcBef>
                <a:spcPts val="83"/>
              </a:spcBef>
            </a:pPr>
            <a:r>
              <a:rPr lang="en-US" sz="1400" b="1" spc="-8" dirty="0">
                <a:solidFill>
                  <a:srgbClr val="D71E62"/>
                </a:solidFill>
                <a:latin typeface="Corbel" panose="020B0503020204020204" pitchFamily="34" charset="0"/>
              </a:rPr>
              <a:t>39</a:t>
            </a:r>
            <a:r>
              <a:rPr sz="1400" b="1" spc="-8" dirty="0">
                <a:solidFill>
                  <a:srgbClr val="D71E62"/>
                </a:solidFill>
                <a:latin typeface="Corbel" panose="020B0503020204020204" pitchFamily="34" charset="0"/>
              </a:rPr>
              <a:t>%</a:t>
            </a:r>
          </a:p>
        </p:txBody>
      </p:sp>
      <p:sp>
        <p:nvSpPr>
          <p:cNvPr id="32" name="object 14">
            <a:extLst>
              <a:ext uri="{FF2B5EF4-FFF2-40B4-BE49-F238E27FC236}">
                <a16:creationId xmlns:a16="http://schemas.microsoft.com/office/drawing/2014/main" id="{D0670A10-B343-96E8-E6DC-1D90872C7A78}"/>
              </a:ext>
            </a:extLst>
          </p:cNvPr>
          <p:cNvSpPr txBox="1"/>
          <p:nvPr/>
        </p:nvSpPr>
        <p:spPr>
          <a:xfrm>
            <a:off x="8594281" y="5104223"/>
            <a:ext cx="1729845" cy="358602"/>
          </a:xfrm>
          <a:prstGeom prst="rect">
            <a:avLst/>
          </a:prstGeom>
        </p:spPr>
        <p:txBody>
          <a:bodyPr vert="horz" wrap="square" lIns="0" tIns="10583" rIns="0" bIns="0" rtlCol="0">
            <a:spAutoFit/>
          </a:bodyPr>
          <a:lstStyle/>
          <a:p>
            <a:pPr marL="10583">
              <a:lnSpc>
                <a:spcPts val="1637"/>
              </a:lnSpc>
              <a:spcBef>
                <a:spcPts val="83"/>
              </a:spcBef>
            </a:pPr>
            <a:r>
              <a:rPr sz="1375" dirty="0">
                <a:solidFill>
                  <a:schemeClr val="accent4"/>
                </a:solidFill>
                <a:latin typeface="Corbel" panose="020B0503020204020204" pitchFamily="34" charset="0"/>
                <a:cs typeface="Montserrat"/>
              </a:rPr>
              <a:t>6</a:t>
            </a:r>
            <a:r>
              <a:rPr sz="1375" spc="-8" dirty="0">
                <a:solidFill>
                  <a:schemeClr val="accent4"/>
                </a:solidFill>
                <a:latin typeface="Corbel" panose="020B0503020204020204" pitchFamily="34" charset="0"/>
                <a:cs typeface="Montserrat"/>
              </a:rPr>
              <a:t> </a:t>
            </a:r>
            <a:r>
              <a:rPr sz="1375" dirty="0">
                <a:solidFill>
                  <a:schemeClr val="accent4"/>
                </a:solidFill>
                <a:latin typeface="Corbel" panose="020B0503020204020204" pitchFamily="34" charset="0"/>
                <a:cs typeface="Montserrat"/>
              </a:rPr>
              <a:t>months</a:t>
            </a:r>
            <a:r>
              <a:rPr sz="1375" spc="-8" dirty="0">
                <a:solidFill>
                  <a:schemeClr val="accent4"/>
                </a:solidFill>
                <a:latin typeface="Corbel" panose="020B0503020204020204" pitchFamily="34" charset="0"/>
                <a:cs typeface="Montserrat"/>
              </a:rPr>
              <a:t> </a:t>
            </a:r>
            <a:r>
              <a:rPr sz="1375" dirty="0">
                <a:solidFill>
                  <a:schemeClr val="accent4"/>
                </a:solidFill>
                <a:latin typeface="Corbel" panose="020B0503020204020204" pitchFamily="34" charset="0"/>
                <a:cs typeface="Montserrat"/>
              </a:rPr>
              <a:t>to</a:t>
            </a:r>
            <a:r>
              <a:rPr sz="1375" spc="-8" dirty="0">
                <a:solidFill>
                  <a:schemeClr val="accent4"/>
                </a:solidFill>
                <a:latin typeface="Corbel" panose="020B0503020204020204" pitchFamily="34" charset="0"/>
                <a:cs typeface="Montserrat"/>
              </a:rPr>
              <a:t> </a:t>
            </a:r>
            <a:r>
              <a:rPr sz="1375" dirty="0">
                <a:solidFill>
                  <a:schemeClr val="accent4"/>
                </a:solidFill>
                <a:latin typeface="Corbel" panose="020B0503020204020204" pitchFamily="34" charset="0"/>
                <a:cs typeface="Montserrat"/>
              </a:rPr>
              <a:t>5</a:t>
            </a:r>
            <a:r>
              <a:rPr sz="1375" spc="-4" dirty="0">
                <a:solidFill>
                  <a:schemeClr val="accent4"/>
                </a:solidFill>
                <a:latin typeface="Corbel" panose="020B0503020204020204" pitchFamily="34" charset="0"/>
                <a:cs typeface="Montserrat"/>
              </a:rPr>
              <a:t> </a:t>
            </a:r>
            <a:r>
              <a:rPr sz="1375" spc="-8" dirty="0">
                <a:solidFill>
                  <a:schemeClr val="accent4"/>
                </a:solidFill>
                <a:latin typeface="Corbel" panose="020B0503020204020204" pitchFamily="34" charset="0"/>
                <a:cs typeface="Montserrat"/>
              </a:rPr>
              <a:t>years</a:t>
            </a:r>
            <a:endParaRPr sz="1375" dirty="0">
              <a:solidFill>
                <a:schemeClr val="accent4"/>
              </a:solidFill>
              <a:latin typeface="Corbel" panose="020B0503020204020204" pitchFamily="34" charset="0"/>
              <a:cs typeface="Montserrat"/>
            </a:endParaRPr>
          </a:p>
          <a:p>
            <a:pPr marL="10583">
              <a:lnSpc>
                <a:spcPts val="987"/>
              </a:lnSpc>
            </a:pPr>
            <a:r>
              <a:rPr lang="en-US" sz="1400" dirty="0">
                <a:solidFill>
                  <a:schemeClr val="accent4"/>
                </a:solidFill>
                <a:latin typeface="Corbel" panose="020B0503020204020204" pitchFamily="34" charset="0"/>
              </a:rPr>
              <a:t>54</a:t>
            </a:r>
            <a:r>
              <a:rPr sz="1400" dirty="0">
                <a:solidFill>
                  <a:schemeClr val="accent4"/>
                </a:solidFill>
                <a:latin typeface="Corbel" panose="020B0503020204020204" pitchFamily="34" charset="0"/>
              </a:rPr>
              <a:t>%</a:t>
            </a:r>
          </a:p>
        </p:txBody>
      </p:sp>
      <p:sp>
        <p:nvSpPr>
          <p:cNvPr id="33" name="object 11">
            <a:extLst>
              <a:ext uri="{FF2B5EF4-FFF2-40B4-BE49-F238E27FC236}">
                <a16:creationId xmlns:a16="http://schemas.microsoft.com/office/drawing/2014/main" id="{0791A617-570C-1C24-5914-B40C34A9E1C6}"/>
              </a:ext>
            </a:extLst>
          </p:cNvPr>
          <p:cNvSpPr txBox="1"/>
          <p:nvPr/>
        </p:nvSpPr>
        <p:spPr>
          <a:xfrm>
            <a:off x="10640189" y="2961318"/>
            <a:ext cx="959628" cy="454398"/>
          </a:xfrm>
          <a:prstGeom prst="rect">
            <a:avLst/>
          </a:prstGeom>
        </p:spPr>
        <p:txBody>
          <a:bodyPr vert="horz" wrap="square" lIns="0" tIns="10583" rIns="0" bIns="0" rtlCol="0">
            <a:spAutoFit/>
          </a:bodyPr>
          <a:lstStyle/>
          <a:p>
            <a:pPr marL="10583" algn="r">
              <a:spcBef>
                <a:spcPts val="83"/>
              </a:spcBef>
            </a:pPr>
            <a:r>
              <a:rPr lang="en-US" sz="1400" b="1" dirty="0">
                <a:solidFill>
                  <a:srgbClr val="D71E62"/>
                </a:solidFill>
                <a:latin typeface="Corbel" panose="020B0503020204020204" pitchFamily="34" charset="0"/>
                <a:cs typeface="Montserrat-ExtraBold"/>
              </a:rPr>
              <a:t>&lt; 6 </a:t>
            </a:r>
            <a:r>
              <a:rPr lang="en-US" sz="1400" b="1" spc="-8" dirty="0">
                <a:solidFill>
                  <a:srgbClr val="D71E62"/>
                </a:solidFill>
                <a:latin typeface="Corbel" panose="020B0503020204020204" pitchFamily="34" charset="0"/>
                <a:cs typeface="Montserrat-ExtraBold"/>
              </a:rPr>
              <a:t>months</a:t>
            </a:r>
            <a:endParaRPr lang="en-US" sz="1400" b="1" dirty="0">
              <a:latin typeface="Corbel" panose="020B0503020204020204" pitchFamily="34" charset="0"/>
              <a:cs typeface="Montserrat-ExtraBold"/>
            </a:endParaRPr>
          </a:p>
          <a:p>
            <a:pPr marL="10583" algn="r">
              <a:spcBef>
                <a:spcPts val="83"/>
              </a:spcBef>
            </a:pPr>
            <a:r>
              <a:rPr lang="en-US" sz="1400" b="1" spc="-8" dirty="0">
                <a:solidFill>
                  <a:srgbClr val="D71E62"/>
                </a:solidFill>
                <a:latin typeface="Corbel" panose="020B0503020204020204" pitchFamily="34" charset="0"/>
              </a:rPr>
              <a:t>46</a:t>
            </a:r>
            <a:r>
              <a:rPr sz="1400" b="1" spc="-8" dirty="0">
                <a:solidFill>
                  <a:srgbClr val="D71E62"/>
                </a:solidFill>
                <a:latin typeface="Corbel" panose="020B0503020204020204" pitchFamily="34" charset="0"/>
              </a:rPr>
              <a:t>%</a:t>
            </a:r>
          </a:p>
        </p:txBody>
      </p:sp>
      <p:sp>
        <p:nvSpPr>
          <p:cNvPr id="34" name="object 9">
            <a:extLst>
              <a:ext uri="{FF2B5EF4-FFF2-40B4-BE49-F238E27FC236}">
                <a16:creationId xmlns:a16="http://schemas.microsoft.com/office/drawing/2014/main" id="{487AD588-59EB-8ABF-C784-1A6A714F41A7}"/>
              </a:ext>
            </a:extLst>
          </p:cNvPr>
          <p:cNvSpPr txBox="1"/>
          <p:nvPr/>
        </p:nvSpPr>
        <p:spPr>
          <a:xfrm>
            <a:off x="8747486" y="1957089"/>
            <a:ext cx="2472796" cy="819135"/>
          </a:xfrm>
          <a:prstGeom prst="rect">
            <a:avLst/>
          </a:prstGeom>
        </p:spPr>
        <p:txBody>
          <a:bodyPr vert="horz" wrap="square" lIns="0" tIns="11113" rIns="0" bIns="0" rtlCol="0">
            <a:spAutoFit/>
          </a:bodyPr>
          <a:lstStyle/>
          <a:p>
            <a:pPr marL="9525" algn="ctr">
              <a:lnSpc>
                <a:spcPts val="4241"/>
              </a:lnSpc>
              <a:spcBef>
                <a:spcPts val="87"/>
              </a:spcBef>
            </a:pPr>
            <a:r>
              <a:rPr lang="en-US" sz="3667" b="1" dirty="0">
                <a:solidFill>
                  <a:schemeClr val="accent4"/>
                </a:solidFill>
                <a:latin typeface="Corbel" panose="020B0503020204020204" pitchFamily="34" charset="0"/>
                <a:cs typeface="Montserrat-SemiBold"/>
              </a:rPr>
              <a:t>101,000</a:t>
            </a:r>
            <a:endParaRPr sz="3667" dirty="0">
              <a:solidFill>
                <a:schemeClr val="accent4"/>
              </a:solidFill>
              <a:latin typeface="Corbel" panose="020B0503020204020204" pitchFamily="34" charset="0"/>
              <a:cs typeface="Montserrat-SemiBold"/>
            </a:endParaRPr>
          </a:p>
          <a:p>
            <a:pPr marL="9525" algn="ctr">
              <a:lnSpc>
                <a:spcPts val="2142"/>
              </a:lnSpc>
            </a:pPr>
            <a:r>
              <a:rPr lang="en-US" sz="1917" b="1" spc="-8" dirty="0">
                <a:solidFill>
                  <a:schemeClr val="accent4"/>
                </a:solidFill>
                <a:latin typeface="Corbel" panose="020B0503020204020204" pitchFamily="34" charset="0"/>
                <a:cs typeface="Montserrat-SemiBold"/>
              </a:rPr>
              <a:t>deaths</a:t>
            </a:r>
            <a:endParaRPr sz="1917" dirty="0">
              <a:solidFill>
                <a:schemeClr val="accent4"/>
              </a:solidFill>
              <a:latin typeface="Corbel" panose="020B0503020204020204" pitchFamily="34" charset="0"/>
              <a:cs typeface="Montserrat-SemiBold"/>
            </a:endParaRPr>
          </a:p>
        </p:txBody>
      </p:sp>
      <p:sp>
        <p:nvSpPr>
          <p:cNvPr id="42" name="TextBox 41">
            <a:extLst>
              <a:ext uri="{FF2B5EF4-FFF2-40B4-BE49-F238E27FC236}">
                <a16:creationId xmlns:a16="http://schemas.microsoft.com/office/drawing/2014/main" id="{0D28FCA0-9243-C497-F41B-E47F422D310F}"/>
              </a:ext>
            </a:extLst>
          </p:cNvPr>
          <p:cNvSpPr txBox="1"/>
          <p:nvPr/>
        </p:nvSpPr>
        <p:spPr>
          <a:xfrm>
            <a:off x="8457238" y="5525528"/>
            <a:ext cx="3053292" cy="967347"/>
          </a:xfrm>
          <a:prstGeom prst="rect">
            <a:avLst/>
          </a:prstGeom>
          <a:solidFill>
            <a:schemeClr val="tx1"/>
          </a:solidFill>
        </p:spPr>
        <p:txBody>
          <a:bodyPr wrap="square" tIns="91440" rtlCol="0">
            <a:noAutofit/>
          </a:bodyPr>
          <a:lstStyle/>
          <a:p>
            <a:pPr algn="ctr"/>
            <a:r>
              <a:rPr lang="en-US" sz="1050" dirty="0">
                <a:solidFill>
                  <a:srgbClr val="FFFFFF"/>
                </a:solidFill>
                <a:latin typeface="Corbel" panose="020B0503020204020204" pitchFamily="34" charset="0"/>
                <a:cs typeface="Montserrat"/>
              </a:rPr>
              <a:t>TOTAL GLOBAL CHILD MORTALITY DUE TO RSV</a:t>
            </a:r>
          </a:p>
        </p:txBody>
      </p:sp>
      <p:sp>
        <p:nvSpPr>
          <p:cNvPr id="44" name="TextBox 43">
            <a:extLst>
              <a:ext uri="{FF2B5EF4-FFF2-40B4-BE49-F238E27FC236}">
                <a16:creationId xmlns:a16="http://schemas.microsoft.com/office/drawing/2014/main" id="{E2393D69-EB06-AEE5-8784-D65FAAA9A809}"/>
              </a:ext>
            </a:extLst>
          </p:cNvPr>
          <p:cNvSpPr txBox="1"/>
          <p:nvPr/>
        </p:nvSpPr>
        <p:spPr>
          <a:xfrm>
            <a:off x="8594281" y="5699618"/>
            <a:ext cx="1166408" cy="769441"/>
          </a:xfrm>
          <a:prstGeom prst="rect">
            <a:avLst/>
          </a:prstGeom>
          <a:noFill/>
        </p:spPr>
        <p:txBody>
          <a:bodyPr wrap="square" lIns="0" rIns="0">
            <a:spAutoFit/>
          </a:bodyPr>
          <a:lstStyle/>
          <a:p>
            <a:pPr algn="ctr"/>
            <a:r>
              <a:rPr lang="en-US" sz="3200" b="1" dirty="0">
                <a:solidFill>
                  <a:srgbClr val="D61E62"/>
                </a:solidFill>
                <a:effectLst/>
                <a:latin typeface="Corbel" panose="020B0503020204020204" pitchFamily="34" charset="0"/>
              </a:rPr>
              <a:t>3.6</a:t>
            </a:r>
            <a:r>
              <a:rPr lang="en-US" sz="3200" b="1" baseline="30000" dirty="0">
                <a:solidFill>
                  <a:srgbClr val="D61E62"/>
                </a:solidFill>
                <a:effectLst/>
                <a:latin typeface="Corbel" panose="020B0503020204020204" pitchFamily="34" charset="0"/>
              </a:rPr>
              <a:t>%</a:t>
            </a:r>
            <a:endParaRPr lang="en-US" sz="3200" dirty="0">
              <a:solidFill>
                <a:srgbClr val="D61E62"/>
              </a:solidFill>
              <a:effectLst/>
              <a:latin typeface="Corbel" panose="020B0503020204020204" pitchFamily="34" charset="0"/>
            </a:endParaRPr>
          </a:p>
          <a:p>
            <a:pPr algn="ctr"/>
            <a:r>
              <a:rPr lang="en-US" sz="1200" b="1" dirty="0">
                <a:solidFill>
                  <a:schemeClr val="bg1"/>
                </a:solidFill>
                <a:effectLst/>
                <a:latin typeface="Corbel" panose="020B0503020204020204" pitchFamily="34" charset="0"/>
              </a:rPr>
              <a:t>&lt; 6 MONTHS  </a:t>
            </a:r>
            <a:endParaRPr lang="en-US" sz="1200" dirty="0">
              <a:solidFill>
                <a:schemeClr val="bg1"/>
              </a:solidFill>
              <a:effectLst/>
              <a:latin typeface="Corbel" panose="020B0503020204020204" pitchFamily="34" charset="0"/>
            </a:endParaRPr>
          </a:p>
        </p:txBody>
      </p:sp>
      <p:sp>
        <p:nvSpPr>
          <p:cNvPr id="45" name="TextBox 44">
            <a:extLst>
              <a:ext uri="{FF2B5EF4-FFF2-40B4-BE49-F238E27FC236}">
                <a16:creationId xmlns:a16="http://schemas.microsoft.com/office/drawing/2014/main" id="{DDB77254-E72A-ACAB-5E3C-765B9071B665}"/>
              </a:ext>
            </a:extLst>
          </p:cNvPr>
          <p:cNvSpPr txBox="1"/>
          <p:nvPr/>
        </p:nvSpPr>
        <p:spPr>
          <a:xfrm>
            <a:off x="10226360" y="5698006"/>
            <a:ext cx="1166408" cy="769441"/>
          </a:xfrm>
          <a:prstGeom prst="rect">
            <a:avLst/>
          </a:prstGeom>
          <a:noFill/>
        </p:spPr>
        <p:txBody>
          <a:bodyPr wrap="square" lIns="0" rIns="0">
            <a:spAutoFit/>
          </a:bodyPr>
          <a:lstStyle/>
          <a:p>
            <a:pPr algn="ctr"/>
            <a:r>
              <a:rPr lang="en-US" sz="3200" b="1" dirty="0">
                <a:solidFill>
                  <a:schemeClr val="accent4"/>
                </a:solidFill>
                <a:effectLst/>
                <a:latin typeface="Corbel" panose="020B0503020204020204" pitchFamily="34" charset="0"/>
              </a:rPr>
              <a:t>2.3</a:t>
            </a:r>
            <a:r>
              <a:rPr lang="en-US" sz="3200" b="1" baseline="30000" dirty="0">
                <a:solidFill>
                  <a:schemeClr val="accent4"/>
                </a:solidFill>
                <a:effectLst/>
                <a:latin typeface="Corbel" panose="020B0503020204020204" pitchFamily="34" charset="0"/>
              </a:rPr>
              <a:t>%</a:t>
            </a:r>
            <a:endParaRPr lang="en-US" sz="3200" dirty="0">
              <a:solidFill>
                <a:schemeClr val="accent4"/>
              </a:solidFill>
              <a:effectLst/>
              <a:latin typeface="Corbel" panose="020B0503020204020204" pitchFamily="34" charset="0"/>
            </a:endParaRPr>
          </a:p>
          <a:p>
            <a:pPr algn="ctr"/>
            <a:r>
              <a:rPr lang="en-US" sz="1200" b="1" dirty="0">
                <a:solidFill>
                  <a:schemeClr val="bg1"/>
                </a:solidFill>
                <a:effectLst/>
                <a:latin typeface="Corbel" panose="020B0503020204020204" pitchFamily="34" charset="0"/>
              </a:rPr>
              <a:t>&lt; 5 YEARS  </a:t>
            </a:r>
            <a:endParaRPr lang="en-US" sz="1200" dirty="0">
              <a:solidFill>
                <a:schemeClr val="bg1"/>
              </a:solidFill>
              <a:effectLst/>
              <a:latin typeface="Corbel" panose="020B0503020204020204" pitchFamily="34" charset="0"/>
            </a:endParaRPr>
          </a:p>
        </p:txBody>
      </p:sp>
      <p:sp>
        <p:nvSpPr>
          <p:cNvPr id="2" name="object 11">
            <a:extLst>
              <a:ext uri="{FF2B5EF4-FFF2-40B4-BE49-F238E27FC236}">
                <a16:creationId xmlns:a16="http://schemas.microsoft.com/office/drawing/2014/main" id="{8803074F-B7AA-1CEC-82DA-31ED42EAC293}"/>
              </a:ext>
            </a:extLst>
          </p:cNvPr>
          <p:cNvSpPr txBox="1"/>
          <p:nvPr/>
        </p:nvSpPr>
        <p:spPr>
          <a:xfrm>
            <a:off x="10054899" y="3396554"/>
            <a:ext cx="751164" cy="1118682"/>
          </a:xfrm>
          <a:prstGeom prst="rect">
            <a:avLst/>
          </a:prstGeom>
        </p:spPr>
        <p:txBody>
          <a:bodyPr vert="horz" wrap="square" lIns="0" tIns="10583" rIns="0" bIns="0" rtlCol="0">
            <a:spAutoFit/>
          </a:bodyPr>
          <a:lstStyle/>
          <a:p>
            <a:pPr marL="10583" algn="ctr">
              <a:spcBef>
                <a:spcPts val="83"/>
              </a:spcBef>
            </a:pPr>
            <a:r>
              <a:rPr lang="en-US" sz="1200" b="1" dirty="0">
                <a:solidFill>
                  <a:schemeClr val="bg1"/>
                </a:solidFill>
                <a:latin typeface="Corbel" panose="020B0503020204020204" pitchFamily="34" charset="0"/>
                <a:cs typeface="Montserrat-ExtraBold"/>
              </a:rPr>
              <a:t>Nearly half of RSV deaths are before  6 months of age</a:t>
            </a:r>
            <a:endParaRPr sz="1200" b="1" spc="-8" dirty="0">
              <a:solidFill>
                <a:schemeClr val="bg1"/>
              </a:solidFill>
              <a:latin typeface="Corbel" panose="020B0503020204020204" pitchFamily="34" charset="0"/>
            </a:endParaRPr>
          </a:p>
        </p:txBody>
      </p:sp>
      <p:sp>
        <p:nvSpPr>
          <p:cNvPr id="6" name="Footer Placeholder 57">
            <a:extLst>
              <a:ext uri="{FF2B5EF4-FFF2-40B4-BE49-F238E27FC236}">
                <a16:creationId xmlns:a16="http://schemas.microsoft.com/office/drawing/2014/main" id="{3782FAE4-4A20-BBEB-E163-3C2DF2D545C4}"/>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tabLst>
                <a:tab pos="1224972" algn="l"/>
                <a:tab pos="1649876" algn="l"/>
              </a:tabLst>
            </a:pPr>
            <a:r>
              <a:rPr spc="-17" dirty="0">
                <a:solidFill>
                  <a:srgbClr val="672672"/>
                </a:solidFill>
                <a:cs typeface="Montserrat"/>
              </a:rPr>
              <a:t>What</a:t>
            </a:r>
            <a:r>
              <a:rPr lang="en-US" dirty="0">
                <a:solidFill>
                  <a:srgbClr val="672672"/>
                </a:solidFill>
                <a:cs typeface="Montserrat"/>
              </a:rPr>
              <a:t> </a:t>
            </a:r>
            <a:r>
              <a:rPr spc="-21" dirty="0">
                <a:solidFill>
                  <a:srgbClr val="672672"/>
                </a:solidFill>
                <a:cs typeface="Montserrat"/>
              </a:rPr>
              <a:t>is</a:t>
            </a:r>
            <a:r>
              <a:rPr lang="en-US" dirty="0">
                <a:solidFill>
                  <a:srgbClr val="672672"/>
                </a:solidFill>
                <a:cs typeface="Montserrat"/>
              </a:rPr>
              <a:t> </a:t>
            </a:r>
            <a:r>
              <a:rPr spc="-17" dirty="0">
                <a:solidFill>
                  <a:srgbClr val="672672"/>
                </a:solidFill>
                <a:cs typeface="Montserrat"/>
              </a:rPr>
              <a:t>RSV?</a:t>
            </a:r>
          </a:p>
        </p:txBody>
      </p:sp>
      <p:graphicFrame>
        <p:nvGraphicFramePr>
          <p:cNvPr id="7" name="object 7"/>
          <p:cNvGraphicFramePr>
            <a:graphicFrameLocks noGrp="1"/>
          </p:cNvGraphicFramePr>
          <p:nvPr>
            <p:extLst>
              <p:ext uri="{D42A27DB-BD31-4B8C-83A1-F6EECF244321}">
                <p14:modId xmlns:p14="http://schemas.microsoft.com/office/powerpoint/2010/main" val="2240061287"/>
              </p:ext>
            </p:extLst>
          </p:nvPr>
        </p:nvGraphicFramePr>
        <p:xfrm>
          <a:off x="1203114" y="1522161"/>
          <a:ext cx="10608203" cy="4842871"/>
        </p:xfrm>
        <a:graphic>
          <a:graphicData uri="http://schemas.openxmlformats.org/drawingml/2006/table">
            <a:tbl>
              <a:tblPr firstRow="1" bandRow="1">
                <a:tableStyleId>{2D5ABB26-0587-4C30-8999-92F81FD0307C}</a:tableStyleId>
              </a:tblPr>
              <a:tblGrid>
                <a:gridCol w="2220383">
                  <a:extLst>
                    <a:ext uri="{9D8B030D-6E8A-4147-A177-3AD203B41FA5}">
                      <a16:colId xmlns:a16="http://schemas.microsoft.com/office/drawing/2014/main" val="20000"/>
                    </a:ext>
                  </a:extLst>
                </a:gridCol>
                <a:gridCol w="2220383">
                  <a:extLst>
                    <a:ext uri="{9D8B030D-6E8A-4147-A177-3AD203B41FA5}">
                      <a16:colId xmlns:a16="http://schemas.microsoft.com/office/drawing/2014/main" val="20001"/>
                    </a:ext>
                  </a:extLst>
                </a:gridCol>
                <a:gridCol w="2220383">
                  <a:extLst>
                    <a:ext uri="{9D8B030D-6E8A-4147-A177-3AD203B41FA5}">
                      <a16:colId xmlns:a16="http://schemas.microsoft.com/office/drawing/2014/main" val="20002"/>
                    </a:ext>
                  </a:extLst>
                </a:gridCol>
                <a:gridCol w="3947054">
                  <a:extLst>
                    <a:ext uri="{9D8B030D-6E8A-4147-A177-3AD203B41FA5}">
                      <a16:colId xmlns:a16="http://schemas.microsoft.com/office/drawing/2014/main" val="20003"/>
                    </a:ext>
                  </a:extLst>
                </a:gridCol>
              </a:tblGrid>
              <a:tr h="1157817">
                <a:tc>
                  <a:txBody>
                    <a:bodyPr/>
                    <a:lstStyle/>
                    <a:p>
                      <a:pPr>
                        <a:lnSpc>
                          <a:spcPct val="100000"/>
                        </a:lnSpc>
                      </a:pPr>
                      <a:endParaRPr sz="14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40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400" dirty="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400" dirty="0">
                        <a:latin typeface="Times New Roman"/>
                        <a:cs typeface="Times New Roman"/>
                      </a:endParaRPr>
                    </a:p>
                  </a:txBody>
                  <a:tcPr marL="0" marR="0" marT="0" marB="0">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710671">
                <a:tc>
                  <a:txBody>
                    <a:bodyPr/>
                    <a:lstStyle/>
                    <a:p>
                      <a:pPr>
                        <a:lnSpc>
                          <a:spcPct val="100000"/>
                        </a:lnSpc>
                        <a:spcBef>
                          <a:spcPts val="25"/>
                        </a:spcBef>
                      </a:pPr>
                      <a:endParaRPr sz="2000" dirty="0">
                        <a:latin typeface="Corbel" panose="020B0503020204020204" pitchFamily="34" charset="0"/>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Corbel" panose="020B0503020204020204" pitchFamily="34" charset="0"/>
                        <a:cs typeface="Times New Roman"/>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Corbel" panose="020B0503020204020204" pitchFamily="34" charset="0"/>
                        <a:cs typeface="Times New Roman"/>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0"/>
                        </a:spcBef>
                      </a:pPr>
                      <a:endParaRPr sz="1100" dirty="0">
                        <a:latin typeface="Corbel" panose="020B0503020204020204" pitchFamily="34" charset="0"/>
                        <a:cs typeface="Times New Roman"/>
                      </a:endParaRPr>
                    </a:p>
                  </a:txBody>
                  <a:tcPr marL="0" marR="0" marT="2117" marB="0">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560108">
                <a:tc>
                  <a:txBody>
                    <a:bodyPr/>
                    <a:lstStyle/>
                    <a:p>
                      <a:pPr marL="171450" marR="401320">
                        <a:lnSpc>
                          <a:spcPct val="111100"/>
                        </a:lnSpc>
                        <a:spcBef>
                          <a:spcPts val="1200"/>
                        </a:spcBef>
                      </a:pPr>
                      <a:r>
                        <a:rPr sz="1500" b="1" dirty="0">
                          <a:solidFill>
                            <a:srgbClr val="0093D5"/>
                          </a:solidFill>
                          <a:latin typeface="Corbel" panose="020B0503020204020204" pitchFamily="34" charset="0"/>
                          <a:cs typeface="Montserrat-SemiBold"/>
                        </a:rPr>
                        <a:t>Often</a:t>
                      </a:r>
                      <a:r>
                        <a:rPr sz="1500" b="1" spc="-35" dirty="0">
                          <a:solidFill>
                            <a:srgbClr val="0093D5"/>
                          </a:solidFill>
                          <a:latin typeface="Corbel" panose="020B0503020204020204" pitchFamily="34" charset="0"/>
                          <a:cs typeface="Montserrat-SemiBold"/>
                        </a:rPr>
                        <a:t> </a:t>
                      </a:r>
                      <a:r>
                        <a:rPr sz="1500" b="1" dirty="0">
                          <a:solidFill>
                            <a:srgbClr val="0093D5"/>
                          </a:solidFill>
                          <a:latin typeface="Corbel" panose="020B0503020204020204" pitchFamily="34" charset="0"/>
                          <a:cs typeface="Montserrat-SemiBold"/>
                        </a:rPr>
                        <a:t>mild,</a:t>
                      </a:r>
                      <a:r>
                        <a:rPr sz="1500" b="1" spc="-25" dirty="0">
                          <a:solidFill>
                            <a:srgbClr val="0093D5"/>
                          </a:solidFill>
                          <a:latin typeface="Corbel" panose="020B0503020204020204" pitchFamily="34" charset="0"/>
                          <a:cs typeface="Montserrat-SemiBold"/>
                        </a:rPr>
                        <a:t> </a:t>
                      </a:r>
                      <a:r>
                        <a:rPr sz="1500" b="1" dirty="0">
                          <a:solidFill>
                            <a:srgbClr val="0093D5"/>
                          </a:solidFill>
                          <a:latin typeface="Corbel" panose="020B0503020204020204" pitchFamily="34" charset="0"/>
                          <a:cs typeface="Montserrat-SemiBold"/>
                        </a:rPr>
                        <a:t>like</a:t>
                      </a:r>
                      <a:r>
                        <a:rPr sz="1500" b="1" spc="-25" dirty="0">
                          <a:solidFill>
                            <a:srgbClr val="0093D5"/>
                          </a:solidFill>
                          <a:latin typeface="Corbel" panose="020B0503020204020204" pitchFamily="34" charset="0"/>
                          <a:cs typeface="Montserrat-SemiBold"/>
                        </a:rPr>
                        <a:t> </a:t>
                      </a:r>
                      <a:r>
                        <a:rPr sz="1500" b="1" spc="-50" dirty="0">
                          <a:solidFill>
                            <a:srgbClr val="0093D5"/>
                          </a:solidFill>
                          <a:latin typeface="Corbel" panose="020B0503020204020204" pitchFamily="34" charset="0"/>
                          <a:cs typeface="Montserrat-SemiBold"/>
                        </a:rPr>
                        <a:t>a </a:t>
                      </a:r>
                      <a:r>
                        <a:rPr sz="1500" b="1" dirty="0">
                          <a:solidFill>
                            <a:srgbClr val="0093D5"/>
                          </a:solidFill>
                          <a:latin typeface="Corbel" panose="020B0503020204020204" pitchFamily="34" charset="0"/>
                          <a:cs typeface="Montserrat-SemiBold"/>
                        </a:rPr>
                        <a:t>cold,</a:t>
                      </a:r>
                      <a:r>
                        <a:rPr sz="1500" b="1" spc="-5" dirty="0">
                          <a:solidFill>
                            <a:srgbClr val="0093D5"/>
                          </a:solidFill>
                          <a:latin typeface="Corbel" panose="020B0503020204020204" pitchFamily="34" charset="0"/>
                          <a:cs typeface="Montserrat-SemiBold"/>
                        </a:rPr>
                        <a:t> </a:t>
                      </a:r>
                      <a:r>
                        <a:rPr sz="1500" b="1" dirty="0">
                          <a:solidFill>
                            <a:srgbClr val="0093D5"/>
                          </a:solidFill>
                          <a:latin typeface="Corbel" panose="020B0503020204020204" pitchFamily="34" charset="0"/>
                          <a:cs typeface="Montserrat-SemiBold"/>
                        </a:rPr>
                        <a:t>but</a:t>
                      </a:r>
                      <a:r>
                        <a:rPr sz="1500" b="1" spc="-5" dirty="0">
                          <a:solidFill>
                            <a:srgbClr val="0093D5"/>
                          </a:solidFill>
                          <a:latin typeface="Corbel" panose="020B0503020204020204" pitchFamily="34" charset="0"/>
                          <a:cs typeface="Montserrat-SemiBold"/>
                        </a:rPr>
                        <a:t> </a:t>
                      </a:r>
                      <a:r>
                        <a:rPr sz="1500" b="1" dirty="0">
                          <a:solidFill>
                            <a:srgbClr val="0093D5"/>
                          </a:solidFill>
                          <a:latin typeface="Corbel" panose="020B0503020204020204" pitchFamily="34" charset="0"/>
                          <a:cs typeface="Montserrat-SemiBold"/>
                        </a:rPr>
                        <a:t>can</a:t>
                      </a:r>
                      <a:r>
                        <a:rPr sz="1500" b="1" spc="-5" dirty="0">
                          <a:solidFill>
                            <a:srgbClr val="0093D5"/>
                          </a:solidFill>
                          <a:latin typeface="Corbel" panose="020B0503020204020204" pitchFamily="34" charset="0"/>
                          <a:cs typeface="Montserrat-SemiBold"/>
                        </a:rPr>
                        <a:t> </a:t>
                      </a:r>
                      <a:r>
                        <a:rPr sz="1500" b="1" spc="-25" dirty="0">
                          <a:solidFill>
                            <a:srgbClr val="0093D5"/>
                          </a:solidFill>
                          <a:latin typeface="Corbel" panose="020B0503020204020204" pitchFamily="34" charset="0"/>
                          <a:cs typeface="Montserrat-SemiBold"/>
                        </a:rPr>
                        <a:t>be </a:t>
                      </a:r>
                      <a:r>
                        <a:rPr sz="1500" b="1" dirty="0">
                          <a:solidFill>
                            <a:srgbClr val="0093D5"/>
                          </a:solidFill>
                          <a:latin typeface="Corbel" panose="020B0503020204020204" pitchFamily="34" charset="0"/>
                          <a:cs typeface="Montserrat-SemiBold"/>
                        </a:rPr>
                        <a:t>severe</a:t>
                      </a:r>
                      <a:r>
                        <a:rPr sz="1500" b="1" spc="-35" dirty="0">
                          <a:solidFill>
                            <a:srgbClr val="0093D5"/>
                          </a:solidFill>
                          <a:latin typeface="Corbel" panose="020B0503020204020204" pitchFamily="34" charset="0"/>
                          <a:cs typeface="Montserrat-SemiBold"/>
                        </a:rPr>
                        <a:t> </a:t>
                      </a:r>
                      <a:r>
                        <a:rPr sz="1500" b="1" dirty="0">
                          <a:solidFill>
                            <a:srgbClr val="0093D5"/>
                          </a:solidFill>
                          <a:latin typeface="Corbel" panose="020B0503020204020204" pitchFamily="34" charset="0"/>
                          <a:cs typeface="Montserrat-SemiBold"/>
                        </a:rPr>
                        <a:t>(or</a:t>
                      </a:r>
                      <a:r>
                        <a:rPr sz="1500" b="1" spc="-35" dirty="0">
                          <a:solidFill>
                            <a:srgbClr val="0093D5"/>
                          </a:solidFill>
                          <a:latin typeface="Corbel" panose="020B0503020204020204" pitchFamily="34" charset="0"/>
                          <a:cs typeface="Montserrat-SemiBold"/>
                        </a:rPr>
                        <a:t> </a:t>
                      </a:r>
                      <a:r>
                        <a:rPr sz="1500" b="1" spc="-10" dirty="0">
                          <a:solidFill>
                            <a:srgbClr val="0093D5"/>
                          </a:solidFill>
                          <a:latin typeface="Corbel" panose="020B0503020204020204" pitchFamily="34" charset="0"/>
                          <a:cs typeface="Montserrat-SemiBold"/>
                        </a:rPr>
                        <a:t>deadly) </a:t>
                      </a:r>
                      <a:r>
                        <a:rPr sz="1500" b="1" dirty="0">
                          <a:solidFill>
                            <a:srgbClr val="0093D5"/>
                          </a:solidFill>
                          <a:latin typeface="Corbel" panose="020B0503020204020204" pitchFamily="34" charset="0"/>
                          <a:cs typeface="Montserrat-SemiBold"/>
                        </a:rPr>
                        <a:t>for</a:t>
                      </a:r>
                      <a:r>
                        <a:rPr sz="1500" b="1" spc="-15" dirty="0">
                          <a:solidFill>
                            <a:srgbClr val="0093D5"/>
                          </a:solidFill>
                          <a:latin typeface="Corbel" panose="020B0503020204020204" pitchFamily="34" charset="0"/>
                          <a:cs typeface="Montserrat-SemiBold"/>
                        </a:rPr>
                        <a:t> </a:t>
                      </a:r>
                      <a:r>
                        <a:rPr sz="1500" b="1" spc="-10" dirty="0">
                          <a:solidFill>
                            <a:srgbClr val="0093D5"/>
                          </a:solidFill>
                          <a:latin typeface="Corbel" panose="020B0503020204020204" pitchFamily="34" charset="0"/>
                          <a:cs typeface="Montserrat-SemiBold"/>
                        </a:rPr>
                        <a:t>infants.</a:t>
                      </a:r>
                      <a:endParaRPr sz="1500" dirty="0">
                        <a:latin typeface="Corbel" panose="020B0503020204020204" pitchFamily="34" charset="0"/>
                        <a:cs typeface="Montserrat-SemiBold"/>
                      </a:endParaRPr>
                    </a:p>
                  </a:txBody>
                  <a:tcPr marL="0" marR="0" marT="127000" marB="0">
                    <a:lnR w="6350">
                      <a:solidFill>
                        <a:srgbClr val="0093D5"/>
                      </a:solidFill>
                      <a:prstDash val="solid"/>
                    </a:lnR>
                    <a:lnT w="6350">
                      <a:solidFill>
                        <a:srgbClr val="0093D5"/>
                      </a:solidFill>
                      <a:prstDash val="solid"/>
                    </a:lnT>
                  </a:tcPr>
                </a:tc>
                <a:tc>
                  <a:txBody>
                    <a:bodyPr/>
                    <a:lstStyle/>
                    <a:p>
                      <a:pPr marL="171450" marR="487045">
                        <a:lnSpc>
                          <a:spcPct val="111100"/>
                        </a:lnSpc>
                        <a:spcBef>
                          <a:spcPts val="1200"/>
                        </a:spcBef>
                      </a:pPr>
                      <a:r>
                        <a:rPr sz="1500" b="1" spc="-10" dirty="0">
                          <a:solidFill>
                            <a:srgbClr val="52A947"/>
                          </a:solidFill>
                          <a:latin typeface="Corbel" panose="020B0503020204020204" pitchFamily="34" charset="0"/>
                          <a:cs typeface="Montserrat-SemiBold"/>
                        </a:rPr>
                        <a:t>Sneezing, </a:t>
                      </a:r>
                      <a:r>
                        <a:rPr sz="1500" b="1" dirty="0">
                          <a:solidFill>
                            <a:srgbClr val="52A947"/>
                          </a:solidFill>
                          <a:latin typeface="Corbel" panose="020B0503020204020204" pitchFamily="34" charset="0"/>
                          <a:cs typeface="Montserrat-SemiBold"/>
                        </a:rPr>
                        <a:t>coughing,</a:t>
                      </a:r>
                      <a:r>
                        <a:rPr sz="1500" b="1" spc="-10" dirty="0">
                          <a:solidFill>
                            <a:srgbClr val="52A947"/>
                          </a:solidFill>
                          <a:latin typeface="Corbel" panose="020B0503020204020204" pitchFamily="34" charset="0"/>
                          <a:cs typeface="Montserrat-SemiBold"/>
                        </a:rPr>
                        <a:t> quiet breathing, touching contaminated </a:t>
                      </a:r>
                      <a:r>
                        <a:rPr sz="1500" b="1" dirty="0">
                          <a:solidFill>
                            <a:srgbClr val="52A947"/>
                          </a:solidFill>
                          <a:latin typeface="Corbel" panose="020B0503020204020204" pitchFamily="34" charset="0"/>
                          <a:cs typeface="Montserrat-SemiBold"/>
                        </a:rPr>
                        <a:t>surface</a:t>
                      </a:r>
                      <a:r>
                        <a:rPr sz="1500" b="1" spc="-15" dirty="0">
                          <a:solidFill>
                            <a:srgbClr val="52A947"/>
                          </a:solidFill>
                          <a:latin typeface="Corbel" panose="020B0503020204020204" pitchFamily="34" charset="0"/>
                          <a:cs typeface="Montserrat-SemiBold"/>
                        </a:rPr>
                        <a:t> </a:t>
                      </a:r>
                      <a:r>
                        <a:rPr sz="1500" b="1" dirty="0">
                          <a:solidFill>
                            <a:srgbClr val="52A947"/>
                          </a:solidFill>
                          <a:latin typeface="Corbel" panose="020B0503020204020204" pitchFamily="34" charset="0"/>
                          <a:cs typeface="Montserrat-SemiBold"/>
                        </a:rPr>
                        <a:t>and</a:t>
                      </a:r>
                      <a:r>
                        <a:rPr sz="1500" b="1" spc="-10" dirty="0">
                          <a:solidFill>
                            <a:srgbClr val="52A947"/>
                          </a:solidFill>
                          <a:latin typeface="Corbel" panose="020B0503020204020204" pitchFamily="34" charset="0"/>
                          <a:cs typeface="Montserrat-SemiBold"/>
                        </a:rPr>
                        <a:t> </a:t>
                      </a:r>
                      <a:r>
                        <a:rPr sz="1500" b="1" spc="-20" dirty="0">
                          <a:solidFill>
                            <a:srgbClr val="52A947"/>
                          </a:solidFill>
                          <a:latin typeface="Corbel" panose="020B0503020204020204" pitchFamily="34" charset="0"/>
                          <a:cs typeface="Montserrat-SemiBold"/>
                        </a:rPr>
                        <a:t>then </a:t>
                      </a:r>
                      <a:r>
                        <a:rPr sz="1500" b="1" dirty="0">
                          <a:solidFill>
                            <a:srgbClr val="52A947"/>
                          </a:solidFill>
                          <a:latin typeface="Corbel" panose="020B0503020204020204" pitchFamily="34" charset="0"/>
                          <a:cs typeface="Montserrat-SemiBold"/>
                        </a:rPr>
                        <a:t>eyes,</a:t>
                      </a:r>
                      <a:r>
                        <a:rPr sz="1500" b="1" spc="-25" dirty="0">
                          <a:solidFill>
                            <a:srgbClr val="52A947"/>
                          </a:solidFill>
                          <a:latin typeface="Corbel" panose="020B0503020204020204" pitchFamily="34" charset="0"/>
                          <a:cs typeface="Montserrat-SemiBold"/>
                        </a:rPr>
                        <a:t> </a:t>
                      </a:r>
                      <a:r>
                        <a:rPr sz="1500" b="1" dirty="0">
                          <a:solidFill>
                            <a:srgbClr val="52A947"/>
                          </a:solidFill>
                          <a:latin typeface="Corbel" panose="020B0503020204020204" pitchFamily="34" charset="0"/>
                          <a:cs typeface="Montserrat-SemiBold"/>
                        </a:rPr>
                        <a:t>nose,</a:t>
                      </a:r>
                      <a:r>
                        <a:rPr sz="1500" b="1" spc="-20" dirty="0">
                          <a:solidFill>
                            <a:srgbClr val="52A947"/>
                          </a:solidFill>
                          <a:latin typeface="Corbel" panose="020B0503020204020204" pitchFamily="34" charset="0"/>
                          <a:cs typeface="Montserrat-SemiBold"/>
                        </a:rPr>
                        <a:t> </a:t>
                      </a:r>
                      <a:r>
                        <a:rPr sz="1500" b="1" spc="-25" dirty="0">
                          <a:solidFill>
                            <a:srgbClr val="52A947"/>
                          </a:solidFill>
                          <a:latin typeface="Corbel" panose="020B0503020204020204" pitchFamily="34" charset="0"/>
                          <a:cs typeface="Montserrat-SemiBold"/>
                        </a:rPr>
                        <a:t>or </a:t>
                      </a:r>
                      <a:r>
                        <a:rPr sz="1500" b="1" spc="-20" dirty="0">
                          <a:solidFill>
                            <a:srgbClr val="52A947"/>
                          </a:solidFill>
                          <a:latin typeface="Corbel" panose="020B0503020204020204" pitchFamily="34" charset="0"/>
                          <a:cs typeface="Montserrat-SemiBold"/>
                        </a:rPr>
                        <a:t>mouth</a:t>
                      </a:r>
                      <a:endParaRPr sz="1500" dirty="0">
                        <a:latin typeface="Corbel" panose="020B0503020204020204" pitchFamily="34" charset="0"/>
                        <a:cs typeface="Montserrat-SemiBold"/>
                      </a:endParaRPr>
                    </a:p>
                  </a:txBody>
                  <a:tcPr marL="0" marR="0" marT="127000"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457200" marR="374650" indent="-285750">
                        <a:lnSpc>
                          <a:spcPct val="111100"/>
                        </a:lnSpc>
                        <a:spcBef>
                          <a:spcPts val="1195"/>
                        </a:spcBef>
                        <a:buFont typeface="Arial" panose="020B0604020202020204" pitchFamily="34" charset="0"/>
                        <a:buChar char="•"/>
                      </a:pPr>
                      <a:r>
                        <a:rPr sz="1500" b="1" spc="-10" dirty="0">
                          <a:solidFill>
                            <a:srgbClr val="672672"/>
                          </a:solidFill>
                          <a:latin typeface="Corbel" panose="020B0503020204020204" pitchFamily="34" charset="0"/>
                          <a:cs typeface="Montserrat-SemiBold"/>
                        </a:rPr>
                        <a:t>Infection-induced </a:t>
                      </a:r>
                      <a:r>
                        <a:rPr sz="1500" b="1" dirty="0">
                          <a:solidFill>
                            <a:srgbClr val="672672"/>
                          </a:solidFill>
                          <a:latin typeface="Corbel" panose="020B0503020204020204" pitchFamily="34" charset="0"/>
                          <a:cs typeface="Montserrat-SemiBold"/>
                        </a:rPr>
                        <a:t>immunity</a:t>
                      </a:r>
                      <a:r>
                        <a:rPr sz="1500" b="1" spc="-20" dirty="0">
                          <a:solidFill>
                            <a:srgbClr val="672672"/>
                          </a:solidFill>
                          <a:latin typeface="Corbel" panose="020B0503020204020204" pitchFamily="34" charset="0"/>
                          <a:cs typeface="Montserrat-SemiBold"/>
                        </a:rPr>
                        <a:t> </a:t>
                      </a:r>
                      <a:r>
                        <a:rPr sz="1500" b="1" spc="-25" dirty="0">
                          <a:solidFill>
                            <a:srgbClr val="672672"/>
                          </a:solidFill>
                          <a:latin typeface="Corbel" panose="020B0503020204020204" pitchFamily="34" charset="0"/>
                          <a:cs typeface="Montserrat-SemiBold"/>
                        </a:rPr>
                        <a:t>not </a:t>
                      </a:r>
                      <a:r>
                        <a:rPr sz="1500" b="1" dirty="0">
                          <a:solidFill>
                            <a:srgbClr val="672672"/>
                          </a:solidFill>
                          <a:latin typeface="Corbel" panose="020B0503020204020204" pitchFamily="34" charset="0"/>
                          <a:cs typeface="Montserrat-SemiBold"/>
                        </a:rPr>
                        <a:t>fully</a:t>
                      </a:r>
                      <a:r>
                        <a:rPr sz="1500" b="1" spc="-10" dirty="0">
                          <a:solidFill>
                            <a:srgbClr val="672672"/>
                          </a:solidFill>
                          <a:latin typeface="Corbel" panose="020B0503020204020204" pitchFamily="34" charset="0"/>
                          <a:cs typeface="Montserrat-SemiBold"/>
                        </a:rPr>
                        <a:t> protective</a:t>
                      </a:r>
                      <a:endParaRPr lang="en-US" sz="1500" b="1" spc="-10" dirty="0">
                        <a:solidFill>
                          <a:srgbClr val="672672"/>
                        </a:solidFill>
                        <a:latin typeface="Corbel" panose="020B0503020204020204" pitchFamily="34" charset="0"/>
                        <a:cs typeface="Montserrat-SemiBold"/>
                      </a:endParaRPr>
                    </a:p>
                    <a:p>
                      <a:pPr marL="457200" marR="374650" indent="-285750">
                        <a:lnSpc>
                          <a:spcPct val="111100"/>
                        </a:lnSpc>
                        <a:spcBef>
                          <a:spcPts val="1195"/>
                        </a:spcBef>
                        <a:buFont typeface="Arial" panose="020B0604020202020204" pitchFamily="34" charset="0"/>
                        <a:buChar char="•"/>
                      </a:pPr>
                      <a:r>
                        <a:rPr lang="en-US" sz="1500" b="1" spc="-10" dirty="0">
                          <a:solidFill>
                            <a:srgbClr val="672672"/>
                          </a:solidFill>
                          <a:latin typeface="Corbel" panose="020B0503020204020204" pitchFamily="34" charset="0"/>
                          <a:cs typeface="Montserrat-SemiBold"/>
                        </a:rPr>
                        <a:t>R</a:t>
                      </a:r>
                      <a:r>
                        <a:rPr sz="1500" b="1" dirty="0">
                          <a:solidFill>
                            <a:srgbClr val="672672"/>
                          </a:solidFill>
                          <a:latin typeface="Corbel" panose="020B0503020204020204" pitchFamily="34" charset="0"/>
                          <a:cs typeface="Montserrat-SemiBold"/>
                        </a:rPr>
                        <a:t>epeated</a:t>
                      </a:r>
                      <a:r>
                        <a:rPr sz="1500" b="1" spc="-85" dirty="0">
                          <a:solidFill>
                            <a:srgbClr val="672672"/>
                          </a:solidFill>
                          <a:latin typeface="Corbel" panose="020B0503020204020204" pitchFamily="34" charset="0"/>
                          <a:cs typeface="Montserrat-SemiBold"/>
                        </a:rPr>
                        <a:t> </a:t>
                      </a:r>
                      <a:r>
                        <a:rPr sz="1500" b="1" spc="-10" dirty="0">
                          <a:solidFill>
                            <a:srgbClr val="672672"/>
                          </a:solidFill>
                          <a:latin typeface="Corbel" panose="020B0503020204020204" pitchFamily="34" charset="0"/>
                          <a:cs typeface="Montserrat-SemiBold"/>
                        </a:rPr>
                        <a:t>lifelong infections</a:t>
                      </a:r>
                      <a:endParaRPr sz="1500" dirty="0">
                        <a:latin typeface="Corbel" panose="020B0503020204020204" pitchFamily="34" charset="0"/>
                        <a:cs typeface="Montserrat-SemiBold"/>
                      </a:endParaRPr>
                    </a:p>
                  </a:txBody>
                  <a:tcPr marL="0" marR="0" marT="126471"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1450" marR="374650" indent="0">
                        <a:lnSpc>
                          <a:spcPct val="111100"/>
                        </a:lnSpc>
                        <a:spcBef>
                          <a:spcPts val="0"/>
                        </a:spcBef>
                        <a:buFont typeface="Arial" panose="020B0604020202020204" pitchFamily="34" charset="0"/>
                        <a:buNone/>
                      </a:pPr>
                      <a:r>
                        <a:rPr lang="en-US" sz="1500" b="1" dirty="0">
                          <a:solidFill>
                            <a:schemeClr val="accent2"/>
                          </a:solidFill>
                          <a:latin typeface="Corbel" panose="020B0503020204020204" pitchFamily="34" charset="0"/>
                          <a:cs typeface="Montserrat-SemiBold"/>
                        </a:rPr>
                        <a:t>Any child can get severely ill and be hospitalized.</a:t>
                      </a:r>
                    </a:p>
                    <a:p>
                      <a:pPr marL="457200" marR="374650" indent="-285750">
                        <a:lnSpc>
                          <a:spcPct val="111100"/>
                        </a:lnSpc>
                        <a:spcBef>
                          <a:spcPts val="0"/>
                        </a:spcBef>
                        <a:buFont typeface="Arial" panose="020B0604020202020204" pitchFamily="34" charset="0"/>
                        <a:buChar char="•"/>
                      </a:pPr>
                      <a:r>
                        <a:rPr lang="en-US" sz="1500" dirty="0">
                          <a:solidFill>
                            <a:schemeClr val="accent2"/>
                          </a:solidFill>
                          <a:latin typeface="Corbel" panose="020B0503020204020204" pitchFamily="34" charset="0"/>
                          <a:cs typeface="Montserrat-SemiBold"/>
                        </a:rPr>
                        <a:t>Most with severe disease are born full term and have no underlying health conditions</a:t>
                      </a:r>
                    </a:p>
                    <a:p>
                      <a:pPr marL="171450" marR="374650" indent="0">
                        <a:lnSpc>
                          <a:spcPct val="111100"/>
                        </a:lnSpc>
                        <a:spcBef>
                          <a:spcPts val="600"/>
                        </a:spcBef>
                        <a:buFont typeface="Arial" panose="020B0604020202020204" pitchFamily="34" charset="0"/>
                        <a:buNone/>
                      </a:pPr>
                      <a:r>
                        <a:rPr lang="en-US" sz="1500" b="1" dirty="0">
                          <a:solidFill>
                            <a:schemeClr val="accent2"/>
                          </a:solidFill>
                          <a:latin typeface="Corbel" panose="020B0503020204020204" pitchFamily="34" charset="0"/>
                          <a:cs typeface="Montserrat-SemiBold"/>
                        </a:rPr>
                        <a:t>Additional factors that increase risk:</a:t>
                      </a:r>
                    </a:p>
                    <a:p>
                      <a:pPr marL="457200" marR="374650" indent="-285750">
                        <a:lnSpc>
                          <a:spcPct val="111100"/>
                        </a:lnSpc>
                        <a:spcBef>
                          <a:spcPts val="0"/>
                        </a:spcBef>
                        <a:buFont typeface="Arial" panose="020B0604020202020204" pitchFamily="34" charset="0"/>
                        <a:buChar char="•"/>
                      </a:pPr>
                      <a:r>
                        <a:rPr lang="en-US" sz="1500" dirty="0">
                          <a:solidFill>
                            <a:schemeClr val="accent2"/>
                          </a:solidFill>
                          <a:latin typeface="Corbel" panose="020B0503020204020204" pitchFamily="34" charset="0"/>
                          <a:cs typeface="Montserrat-SemiBold"/>
                        </a:rPr>
                        <a:t>Premature birth</a:t>
                      </a:r>
                    </a:p>
                    <a:p>
                      <a:pPr marL="457200" marR="374650" indent="-285750">
                        <a:lnSpc>
                          <a:spcPct val="111100"/>
                        </a:lnSpc>
                        <a:spcBef>
                          <a:spcPts val="0"/>
                        </a:spcBef>
                        <a:buFont typeface="Arial" panose="020B0604020202020204" pitchFamily="34" charset="0"/>
                        <a:buChar char="•"/>
                      </a:pPr>
                      <a:r>
                        <a:rPr lang="en-US" sz="1500" dirty="0">
                          <a:solidFill>
                            <a:schemeClr val="accent2"/>
                          </a:solidFill>
                          <a:latin typeface="Corbel" panose="020B0503020204020204" pitchFamily="34" charset="0"/>
                          <a:cs typeface="Montserrat-SemiBold"/>
                        </a:rPr>
                        <a:t>Comorbidities (e.g., prematurity, underlying heart/ lung disease)</a:t>
                      </a:r>
                    </a:p>
                    <a:p>
                      <a:pPr marL="457200" marR="374650" indent="-285750">
                        <a:lnSpc>
                          <a:spcPct val="111100"/>
                        </a:lnSpc>
                        <a:spcBef>
                          <a:spcPts val="0"/>
                        </a:spcBef>
                        <a:buFont typeface="Arial" panose="020B0604020202020204" pitchFamily="34" charset="0"/>
                        <a:buChar char="•"/>
                      </a:pPr>
                      <a:r>
                        <a:rPr lang="en-US" sz="1500" dirty="0">
                          <a:solidFill>
                            <a:schemeClr val="accent2"/>
                          </a:solidFill>
                          <a:latin typeface="Corbel" panose="020B0503020204020204" pitchFamily="34" charset="0"/>
                          <a:cs typeface="Montserrat-SemiBold"/>
                        </a:rPr>
                        <a:t>Living in socioeconomically disadvantaged areas</a:t>
                      </a:r>
                    </a:p>
                  </a:txBody>
                  <a:tcPr marL="0" marR="0" marT="120121" marB="0">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9" name="object 49"/>
          <p:cNvSpPr txBox="1"/>
          <p:nvPr/>
        </p:nvSpPr>
        <p:spPr>
          <a:xfrm>
            <a:off x="1236980" y="781200"/>
            <a:ext cx="10502900" cy="318463"/>
          </a:xfrm>
          <a:prstGeom prst="rect">
            <a:avLst/>
          </a:prstGeom>
        </p:spPr>
        <p:txBody>
          <a:bodyPr vert="horz" wrap="square" lIns="0" tIns="10583" rIns="0" bIns="0" rtlCol="0">
            <a:spAutoFit/>
          </a:bodyPr>
          <a:lstStyle/>
          <a:p>
            <a:pPr marL="10583">
              <a:spcBef>
                <a:spcPts val="83"/>
              </a:spcBef>
            </a:pPr>
            <a:r>
              <a:rPr sz="2000" b="1" spc="-17" dirty="0">
                <a:solidFill>
                  <a:schemeClr val="accent1"/>
                </a:solidFill>
                <a:latin typeface="Corbel" panose="020B0503020204020204" pitchFamily="34" charset="0"/>
                <a:cs typeface="Montserrat"/>
              </a:rPr>
              <a:t>RSV</a:t>
            </a:r>
            <a:r>
              <a:rPr sz="2000" b="1" spc="-129" dirty="0">
                <a:solidFill>
                  <a:schemeClr val="accent1"/>
                </a:solidFill>
                <a:latin typeface="Corbel" panose="020B0503020204020204" pitchFamily="34" charset="0"/>
                <a:cs typeface="Montserrat"/>
              </a:rPr>
              <a:t> </a:t>
            </a:r>
            <a:r>
              <a:rPr sz="2000" b="1" dirty="0">
                <a:solidFill>
                  <a:schemeClr val="accent1"/>
                </a:solidFill>
                <a:latin typeface="Corbel" panose="020B0503020204020204" pitchFamily="34" charset="0"/>
                <a:cs typeface="Montserrat"/>
              </a:rPr>
              <a:t>is</a:t>
            </a:r>
            <a:r>
              <a:rPr sz="2000" b="1" spc="-117" dirty="0">
                <a:solidFill>
                  <a:schemeClr val="accent1"/>
                </a:solidFill>
                <a:latin typeface="Corbel" panose="020B0503020204020204" pitchFamily="34" charset="0"/>
                <a:cs typeface="Montserrat"/>
              </a:rPr>
              <a:t> </a:t>
            </a:r>
            <a:r>
              <a:rPr sz="2000" b="1" dirty="0">
                <a:solidFill>
                  <a:schemeClr val="accent1"/>
                </a:solidFill>
                <a:latin typeface="Corbel" panose="020B0503020204020204" pitchFamily="34" charset="0"/>
                <a:cs typeface="Montserrat"/>
              </a:rPr>
              <a:t>so</a:t>
            </a:r>
            <a:r>
              <a:rPr sz="2000" b="1" spc="-104" dirty="0">
                <a:solidFill>
                  <a:schemeClr val="accent1"/>
                </a:solidFill>
                <a:latin typeface="Corbel" panose="020B0503020204020204" pitchFamily="34" charset="0"/>
                <a:cs typeface="Montserrat"/>
              </a:rPr>
              <a:t> </a:t>
            </a:r>
            <a:r>
              <a:rPr sz="2000" b="1" spc="-46" dirty="0">
                <a:solidFill>
                  <a:schemeClr val="accent1"/>
                </a:solidFill>
                <a:latin typeface="Corbel" panose="020B0503020204020204" pitchFamily="34" charset="0"/>
                <a:cs typeface="Montserrat"/>
              </a:rPr>
              <a:t>widespread</a:t>
            </a:r>
            <a:r>
              <a:rPr sz="2000" b="1" spc="-92" dirty="0">
                <a:solidFill>
                  <a:schemeClr val="accent1"/>
                </a:solidFill>
                <a:latin typeface="Corbel" panose="020B0503020204020204" pitchFamily="34" charset="0"/>
                <a:cs typeface="Montserrat"/>
              </a:rPr>
              <a:t> </a:t>
            </a:r>
            <a:r>
              <a:rPr sz="2000" b="1" spc="-25" dirty="0">
                <a:solidFill>
                  <a:schemeClr val="accent1"/>
                </a:solidFill>
                <a:latin typeface="Corbel" panose="020B0503020204020204" pitchFamily="34" charset="0"/>
                <a:cs typeface="Montserrat"/>
              </a:rPr>
              <a:t>that</a:t>
            </a:r>
            <a:r>
              <a:rPr sz="2000" b="1" spc="-100" dirty="0">
                <a:solidFill>
                  <a:schemeClr val="accent1"/>
                </a:solidFill>
                <a:latin typeface="Corbel" panose="020B0503020204020204" pitchFamily="34" charset="0"/>
                <a:cs typeface="Montserrat"/>
              </a:rPr>
              <a:t> </a:t>
            </a:r>
            <a:r>
              <a:rPr sz="2000" b="1" spc="-33" dirty="0">
                <a:solidFill>
                  <a:schemeClr val="accent1"/>
                </a:solidFill>
                <a:latin typeface="Corbel" panose="020B0503020204020204" pitchFamily="34" charset="0"/>
                <a:cs typeface="Montserrat"/>
              </a:rPr>
              <a:t>almost</a:t>
            </a:r>
            <a:r>
              <a:rPr sz="2000" b="1" spc="-100" dirty="0">
                <a:solidFill>
                  <a:schemeClr val="accent1"/>
                </a:solidFill>
                <a:latin typeface="Corbel" panose="020B0503020204020204" pitchFamily="34" charset="0"/>
                <a:cs typeface="Montserrat"/>
              </a:rPr>
              <a:t> </a:t>
            </a:r>
            <a:r>
              <a:rPr sz="2000" b="1" spc="-17" dirty="0">
                <a:solidFill>
                  <a:schemeClr val="accent1"/>
                </a:solidFill>
                <a:latin typeface="Corbel" panose="020B0503020204020204" pitchFamily="34" charset="0"/>
                <a:cs typeface="Montserrat"/>
              </a:rPr>
              <a:t>all</a:t>
            </a:r>
            <a:r>
              <a:rPr sz="2000" b="1" spc="-104" dirty="0">
                <a:solidFill>
                  <a:schemeClr val="accent1"/>
                </a:solidFill>
                <a:latin typeface="Corbel" panose="020B0503020204020204" pitchFamily="34" charset="0"/>
                <a:cs typeface="Montserrat"/>
              </a:rPr>
              <a:t> </a:t>
            </a:r>
            <a:r>
              <a:rPr sz="2000" b="1" spc="-42" dirty="0">
                <a:solidFill>
                  <a:schemeClr val="accent1"/>
                </a:solidFill>
                <a:latin typeface="Corbel" panose="020B0503020204020204" pitchFamily="34" charset="0"/>
                <a:cs typeface="Montserrat"/>
              </a:rPr>
              <a:t>children</a:t>
            </a:r>
            <a:r>
              <a:rPr sz="2000" b="1" spc="-92" dirty="0">
                <a:solidFill>
                  <a:schemeClr val="accent1"/>
                </a:solidFill>
                <a:latin typeface="Corbel" panose="020B0503020204020204" pitchFamily="34" charset="0"/>
                <a:cs typeface="Montserrat"/>
              </a:rPr>
              <a:t> </a:t>
            </a:r>
            <a:r>
              <a:rPr sz="2000" b="1" spc="-46" dirty="0">
                <a:solidFill>
                  <a:schemeClr val="accent1"/>
                </a:solidFill>
                <a:latin typeface="Corbel" panose="020B0503020204020204" pitchFamily="34" charset="0"/>
                <a:cs typeface="Montserrat"/>
              </a:rPr>
              <a:t>contract</a:t>
            </a:r>
            <a:r>
              <a:rPr sz="2000" b="1" spc="-92" dirty="0">
                <a:solidFill>
                  <a:schemeClr val="accent1"/>
                </a:solidFill>
                <a:latin typeface="Corbel" panose="020B0503020204020204" pitchFamily="34" charset="0"/>
                <a:cs typeface="Montserrat"/>
              </a:rPr>
              <a:t> </a:t>
            </a:r>
            <a:r>
              <a:rPr sz="2000" b="1" spc="-17" dirty="0">
                <a:solidFill>
                  <a:schemeClr val="accent1"/>
                </a:solidFill>
                <a:latin typeface="Corbel" panose="020B0503020204020204" pitchFamily="34" charset="0"/>
                <a:cs typeface="Montserrat"/>
              </a:rPr>
              <a:t>the</a:t>
            </a:r>
            <a:r>
              <a:rPr sz="2000" b="1" spc="-100" dirty="0">
                <a:solidFill>
                  <a:schemeClr val="accent1"/>
                </a:solidFill>
                <a:latin typeface="Corbel" panose="020B0503020204020204" pitchFamily="34" charset="0"/>
                <a:cs typeface="Montserrat"/>
              </a:rPr>
              <a:t> </a:t>
            </a:r>
            <a:r>
              <a:rPr sz="2000" b="1" spc="-29" dirty="0">
                <a:solidFill>
                  <a:schemeClr val="accent1"/>
                </a:solidFill>
                <a:latin typeface="Corbel" panose="020B0503020204020204" pitchFamily="34" charset="0"/>
                <a:cs typeface="Montserrat"/>
              </a:rPr>
              <a:t>virus</a:t>
            </a:r>
            <a:r>
              <a:rPr sz="2000" b="1" spc="-104" dirty="0">
                <a:solidFill>
                  <a:schemeClr val="accent1"/>
                </a:solidFill>
                <a:latin typeface="Corbel" panose="020B0503020204020204" pitchFamily="34" charset="0"/>
                <a:cs typeface="Montserrat"/>
              </a:rPr>
              <a:t> </a:t>
            </a:r>
            <a:r>
              <a:rPr sz="2000" b="1" spc="-42" dirty="0">
                <a:solidFill>
                  <a:schemeClr val="accent1"/>
                </a:solidFill>
                <a:latin typeface="Corbel" panose="020B0503020204020204" pitchFamily="34" charset="0"/>
                <a:cs typeface="Montserrat"/>
              </a:rPr>
              <a:t>before</a:t>
            </a:r>
            <a:r>
              <a:rPr sz="2000" b="1" spc="-92" dirty="0">
                <a:solidFill>
                  <a:schemeClr val="accent1"/>
                </a:solidFill>
                <a:latin typeface="Corbel" panose="020B0503020204020204" pitchFamily="34" charset="0"/>
                <a:cs typeface="Montserrat"/>
              </a:rPr>
              <a:t> </a:t>
            </a:r>
            <a:r>
              <a:rPr lang="en-US" sz="2000" b="1" spc="-17" dirty="0">
                <a:solidFill>
                  <a:schemeClr val="accent1"/>
                </a:solidFill>
                <a:latin typeface="Corbel" panose="020B0503020204020204" pitchFamily="34" charset="0"/>
                <a:cs typeface="Montserrat"/>
              </a:rPr>
              <a:t>2 years of</a:t>
            </a:r>
            <a:r>
              <a:rPr sz="2000" b="1" spc="-104" dirty="0">
                <a:solidFill>
                  <a:schemeClr val="accent1"/>
                </a:solidFill>
                <a:latin typeface="Corbel" panose="020B0503020204020204" pitchFamily="34" charset="0"/>
                <a:cs typeface="Montserrat"/>
              </a:rPr>
              <a:t> </a:t>
            </a:r>
            <a:r>
              <a:rPr sz="2000" b="1" spc="-17" dirty="0">
                <a:solidFill>
                  <a:schemeClr val="accent1"/>
                </a:solidFill>
                <a:latin typeface="Corbel" panose="020B0503020204020204" pitchFamily="34" charset="0"/>
                <a:cs typeface="Montserrat"/>
              </a:rPr>
              <a:t>age</a:t>
            </a:r>
            <a:r>
              <a:rPr sz="2000" b="1" spc="-21" dirty="0">
                <a:solidFill>
                  <a:schemeClr val="accent1"/>
                </a:solidFill>
                <a:latin typeface="Corbel" panose="020B0503020204020204" pitchFamily="34" charset="0"/>
                <a:cs typeface="Montserrat"/>
              </a:rPr>
              <a:t>.</a:t>
            </a:r>
            <a:endParaRPr sz="2000" b="1" dirty="0">
              <a:solidFill>
                <a:schemeClr val="accent1"/>
              </a:solidFill>
              <a:latin typeface="Corbel" panose="020B0503020204020204" pitchFamily="34" charset="0"/>
              <a:cs typeface="Montserrat"/>
            </a:endParaRPr>
          </a:p>
        </p:txBody>
      </p:sp>
      <p:pic>
        <p:nvPicPr>
          <p:cNvPr id="58" name="Picture 57" descr="Icon&#10;&#10;Description automatically generated">
            <a:extLst>
              <a:ext uri="{FF2B5EF4-FFF2-40B4-BE49-F238E27FC236}">
                <a16:creationId xmlns:a16="http://schemas.microsoft.com/office/drawing/2014/main" id="{CECC6481-87A1-D5C4-49C6-C02664076428}"/>
              </a:ext>
            </a:extLst>
          </p:cNvPr>
          <p:cNvPicPr>
            <a:picLocks noChangeAspect="1"/>
          </p:cNvPicPr>
          <p:nvPr/>
        </p:nvPicPr>
        <p:blipFill>
          <a:blip r:embed="rId3"/>
          <a:stretch>
            <a:fillRect/>
          </a:stretch>
        </p:blipFill>
        <p:spPr>
          <a:xfrm>
            <a:off x="9630228" y="1738951"/>
            <a:ext cx="407192" cy="792952"/>
          </a:xfrm>
          <a:prstGeom prst="rect">
            <a:avLst/>
          </a:prstGeom>
        </p:spPr>
      </p:pic>
      <p:pic>
        <p:nvPicPr>
          <p:cNvPr id="59" name="Picture 58" descr="Icon&#10;&#10;Description automatically generated">
            <a:extLst>
              <a:ext uri="{FF2B5EF4-FFF2-40B4-BE49-F238E27FC236}">
                <a16:creationId xmlns:a16="http://schemas.microsoft.com/office/drawing/2014/main" id="{7ABFC225-9C51-AD12-F446-DF8B959AB2C1}"/>
              </a:ext>
            </a:extLst>
          </p:cNvPr>
          <p:cNvPicPr>
            <a:picLocks noChangeAspect="1"/>
          </p:cNvPicPr>
          <p:nvPr/>
        </p:nvPicPr>
        <p:blipFill>
          <a:blip r:embed="rId4"/>
          <a:stretch>
            <a:fillRect/>
          </a:stretch>
        </p:blipFill>
        <p:spPr>
          <a:xfrm>
            <a:off x="6357096" y="1784718"/>
            <a:ext cx="792953" cy="664366"/>
          </a:xfrm>
          <a:prstGeom prst="rect">
            <a:avLst/>
          </a:prstGeom>
        </p:spPr>
      </p:pic>
      <p:pic>
        <p:nvPicPr>
          <p:cNvPr id="60" name="Picture 59" descr="Icon&#10;&#10;Description automatically generated">
            <a:extLst>
              <a:ext uri="{FF2B5EF4-FFF2-40B4-BE49-F238E27FC236}">
                <a16:creationId xmlns:a16="http://schemas.microsoft.com/office/drawing/2014/main" id="{3BCE0DA0-09A2-C408-2C4D-2E7C7734620F}"/>
              </a:ext>
            </a:extLst>
          </p:cNvPr>
          <p:cNvPicPr>
            <a:picLocks noChangeAspect="1"/>
          </p:cNvPicPr>
          <p:nvPr/>
        </p:nvPicPr>
        <p:blipFill>
          <a:blip r:embed="rId5"/>
          <a:stretch>
            <a:fillRect/>
          </a:stretch>
        </p:blipFill>
        <p:spPr>
          <a:xfrm>
            <a:off x="2017388" y="1813598"/>
            <a:ext cx="589357" cy="589357"/>
          </a:xfrm>
          <a:prstGeom prst="rect">
            <a:avLst/>
          </a:prstGeom>
        </p:spPr>
      </p:pic>
      <p:pic>
        <p:nvPicPr>
          <p:cNvPr id="61" name="Picture 60" descr="Icon&#10;&#10;Description automatically generated">
            <a:extLst>
              <a:ext uri="{FF2B5EF4-FFF2-40B4-BE49-F238E27FC236}">
                <a16:creationId xmlns:a16="http://schemas.microsoft.com/office/drawing/2014/main" id="{BE239C91-4DBE-13C2-36BF-1989CF4A756F}"/>
              </a:ext>
            </a:extLst>
          </p:cNvPr>
          <p:cNvPicPr>
            <a:picLocks noChangeAspect="1"/>
          </p:cNvPicPr>
          <p:nvPr/>
        </p:nvPicPr>
        <p:blipFill>
          <a:blip r:embed="rId6"/>
          <a:stretch>
            <a:fillRect/>
          </a:stretch>
        </p:blipFill>
        <p:spPr>
          <a:xfrm>
            <a:off x="4249368" y="1827642"/>
            <a:ext cx="578641" cy="578641"/>
          </a:xfrm>
          <a:prstGeom prst="rect">
            <a:avLst/>
          </a:prstGeom>
        </p:spPr>
      </p:pic>
      <p:sp>
        <p:nvSpPr>
          <p:cNvPr id="8" name="object 3">
            <a:extLst>
              <a:ext uri="{FF2B5EF4-FFF2-40B4-BE49-F238E27FC236}">
                <a16:creationId xmlns:a16="http://schemas.microsoft.com/office/drawing/2014/main" id="{3B4145BF-9338-EE16-1F79-07E98F427AF9}"/>
              </a:ext>
            </a:extLst>
          </p:cNvPr>
          <p:cNvSpPr/>
          <p:nvPr/>
        </p:nvSpPr>
        <p:spPr>
          <a:xfrm>
            <a:off x="1416120" y="2853152"/>
            <a:ext cx="1795266" cy="407065"/>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PRESENTATION</a:t>
            </a:r>
          </a:p>
        </p:txBody>
      </p:sp>
      <p:sp>
        <p:nvSpPr>
          <p:cNvPr id="9" name="object 3">
            <a:extLst>
              <a:ext uri="{FF2B5EF4-FFF2-40B4-BE49-F238E27FC236}">
                <a16:creationId xmlns:a16="http://schemas.microsoft.com/office/drawing/2014/main" id="{636F6B71-9745-DE65-71D8-F88F5ACBFC3E}"/>
              </a:ext>
            </a:extLst>
          </p:cNvPr>
          <p:cNvSpPr/>
          <p:nvPr/>
        </p:nvSpPr>
        <p:spPr>
          <a:xfrm>
            <a:off x="3637688" y="2853152"/>
            <a:ext cx="1795266" cy="39464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TRANSMISSION</a:t>
            </a:r>
          </a:p>
        </p:txBody>
      </p:sp>
      <p:sp>
        <p:nvSpPr>
          <p:cNvPr id="10" name="object 3">
            <a:extLst>
              <a:ext uri="{FF2B5EF4-FFF2-40B4-BE49-F238E27FC236}">
                <a16:creationId xmlns:a16="http://schemas.microsoft.com/office/drawing/2014/main" id="{F9BB486E-AA4C-05B1-9D1C-8E399D4E9128}"/>
              </a:ext>
            </a:extLst>
          </p:cNvPr>
          <p:cNvSpPr/>
          <p:nvPr/>
        </p:nvSpPr>
        <p:spPr>
          <a:xfrm>
            <a:off x="5857935" y="2853152"/>
            <a:ext cx="1795266" cy="39464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PARTIAL IMMUNITY</a:t>
            </a:r>
          </a:p>
        </p:txBody>
      </p:sp>
      <p:sp>
        <p:nvSpPr>
          <p:cNvPr id="11" name="object 3">
            <a:extLst>
              <a:ext uri="{FF2B5EF4-FFF2-40B4-BE49-F238E27FC236}">
                <a16:creationId xmlns:a16="http://schemas.microsoft.com/office/drawing/2014/main" id="{747B8C49-384C-6787-914B-7FC6A1C3F6D3}"/>
              </a:ext>
            </a:extLst>
          </p:cNvPr>
          <p:cNvSpPr/>
          <p:nvPr/>
        </p:nvSpPr>
        <p:spPr>
          <a:xfrm>
            <a:off x="8229229" y="2853152"/>
            <a:ext cx="3219450" cy="39464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PEDIATRIC POPULATIONS AT HIGH RISK OF SEVERE DISEASE</a:t>
            </a:r>
          </a:p>
        </p:txBody>
      </p:sp>
      <p:sp>
        <p:nvSpPr>
          <p:cNvPr id="3" name="Footer Placeholder 57">
            <a:extLst>
              <a:ext uri="{FF2B5EF4-FFF2-40B4-BE49-F238E27FC236}">
                <a16:creationId xmlns:a16="http://schemas.microsoft.com/office/drawing/2014/main" id="{C534C254-4938-891E-55EF-470F1B5E6D4F}"/>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8CD7-34CD-47B9-9593-D20AB614DBE7}"/>
              </a:ext>
            </a:extLst>
          </p:cNvPr>
          <p:cNvSpPr>
            <a:spLocks noGrp="1"/>
          </p:cNvSpPr>
          <p:nvPr>
            <p:ph type="title"/>
          </p:nvPr>
        </p:nvSpPr>
        <p:spPr/>
        <p:txBody>
          <a:bodyPr/>
          <a:lstStyle/>
          <a:p>
            <a:pPr marL="10583">
              <a:lnSpc>
                <a:spcPct val="100000"/>
              </a:lnSpc>
              <a:spcBef>
                <a:spcPts val="83"/>
              </a:spcBef>
              <a:tabLst>
                <a:tab pos="1224972" algn="l"/>
                <a:tab pos="1649876" algn="l"/>
              </a:tabLst>
            </a:pPr>
            <a:r>
              <a:rPr lang="en-US" spc="-17" dirty="0">
                <a:solidFill>
                  <a:srgbClr val="672672"/>
                </a:solidFill>
              </a:rPr>
              <a:t>About the virus</a:t>
            </a:r>
          </a:p>
        </p:txBody>
      </p:sp>
      <p:sp>
        <p:nvSpPr>
          <p:cNvPr id="3" name="Content Placeholder 2">
            <a:extLst>
              <a:ext uri="{FF2B5EF4-FFF2-40B4-BE49-F238E27FC236}">
                <a16:creationId xmlns:a16="http://schemas.microsoft.com/office/drawing/2014/main" id="{DE9D8CD6-1C62-235F-544D-5A46CDC0A47A}"/>
              </a:ext>
            </a:extLst>
          </p:cNvPr>
          <p:cNvSpPr>
            <a:spLocks noGrp="1"/>
          </p:cNvSpPr>
          <p:nvPr>
            <p:ph sz="half" idx="1"/>
          </p:nvPr>
        </p:nvSpPr>
        <p:spPr/>
        <p:txBody>
          <a:bodyPr>
            <a:normAutofit/>
          </a:bodyPr>
          <a:lstStyle/>
          <a:p>
            <a:r>
              <a:rPr lang="en-US" dirty="0"/>
              <a:t>Single stranded RNA virus.</a:t>
            </a:r>
          </a:p>
          <a:p>
            <a:r>
              <a:rPr lang="en-US" dirty="0">
                <a:sym typeface="Wingdings" panose="05000000000000000000" pitchFamily="2" charset="2"/>
              </a:rPr>
              <a:t>Airway obstruction may occur due to sloughed epithelium and inflammatory cells with mucus and fibrin that get into small airways.</a:t>
            </a:r>
            <a:endParaRPr lang="en-US" dirty="0"/>
          </a:p>
          <a:p>
            <a:r>
              <a:rPr lang="en-US" dirty="0"/>
              <a:t>Immune target </a:t>
            </a:r>
            <a:r>
              <a:rPr lang="en-US" dirty="0">
                <a:sym typeface="Wingdings" panose="05000000000000000000" pitchFamily="2" charset="2"/>
              </a:rPr>
              <a:t> RSV fusion (F) protein</a:t>
            </a:r>
          </a:p>
          <a:p>
            <a:pPr lvl="1"/>
            <a:r>
              <a:rPr lang="en-US" dirty="0"/>
              <a:t>F protein on surface of virus fuses with host epithelial cells in the lung, enabling infection</a:t>
            </a:r>
          </a:p>
          <a:p>
            <a:pPr lvl="1"/>
            <a:r>
              <a:rPr lang="en-US" dirty="0">
                <a:sym typeface="Wingdings" panose="05000000000000000000" pitchFamily="2" charset="2"/>
              </a:rPr>
              <a:t>Similar to spike protein in SARS-CoV-2</a:t>
            </a:r>
          </a:p>
          <a:p>
            <a:pPr lvl="1"/>
            <a:endParaRPr lang="en-US" dirty="0">
              <a:sym typeface="Wingdings" panose="05000000000000000000" pitchFamily="2" charset="2"/>
            </a:endParaRPr>
          </a:p>
          <a:p>
            <a:pPr marL="0" indent="0">
              <a:buNone/>
            </a:pPr>
            <a:endParaRPr lang="en-US" dirty="0"/>
          </a:p>
        </p:txBody>
      </p:sp>
      <p:pic>
        <p:nvPicPr>
          <p:cNvPr id="4" name="Content Placeholder 3">
            <a:extLst>
              <a:ext uri="{FF2B5EF4-FFF2-40B4-BE49-F238E27FC236}">
                <a16:creationId xmlns:a16="http://schemas.microsoft.com/office/drawing/2014/main" id="{6B3B0376-F9C6-295B-A448-E57AFD00000D}"/>
              </a:ext>
            </a:extLst>
          </p:cNvPr>
          <p:cNvPicPr>
            <a:picLocks noChangeAspect="1"/>
          </p:cNvPicPr>
          <p:nvPr/>
        </p:nvPicPr>
        <p:blipFill rotWithShape="1">
          <a:blip r:embed="rId3"/>
          <a:srcRect b="-5007"/>
          <a:stretch/>
        </p:blipFill>
        <p:spPr bwMode="invGray">
          <a:xfrm>
            <a:off x="6891655" y="1721052"/>
            <a:ext cx="4848224" cy="3036578"/>
          </a:xfrm>
          <a:prstGeom prst="rect">
            <a:avLst/>
          </a:prstGeom>
          <a:solidFill>
            <a:schemeClr val="tx1"/>
          </a:solidFill>
        </p:spPr>
      </p:pic>
      <p:sp>
        <p:nvSpPr>
          <p:cNvPr id="5" name="object 10">
            <a:extLst>
              <a:ext uri="{FF2B5EF4-FFF2-40B4-BE49-F238E27FC236}">
                <a16:creationId xmlns:a16="http://schemas.microsoft.com/office/drawing/2014/main" id="{21877AE3-2E68-01CA-51AD-2183F9372CF8}"/>
              </a:ext>
            </a:extLst>
          </p:cNvPr>
          <p:cNvSpPr txBox="1"/>
          <p:nvPr/>
        </p:nvSpPr>
        <p:spPr>
          <a:xfrm>
            <a:off x="10032535" y="1803419"/>
            <a:ext cx="1538406" cy="338554"/>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lang="en-US" sz="1042" b="1" spc="-8" dirty="0">
                <a:solidFill>
                  <a:srgbClr val="FFFFFF"/>
                </a:solidFill>
                <a:latin typeface="Montserrat"/>
                <a:cs typeface="Montserrat"/>
              </a:rPr>
              <a:t>Fusion (F) protein</a:t>
            </a:r>
            <a:endParaRPr sz="1042" dirty="0">
              <a:latin typeface="Montserrat"/>
              <a:cs typeface="Montserrat"/>
            </a:endParaRPr>
          </a:p>
        </p:txBody>
      </p:sp>
      <p:cxnSp>
        <p:nvCxnSpPr>
          <p:cNvPr id="7" name="Elbow Connector 6">
            <a:extLst>
              <a:ext uri="{FF2B5EF4-FFF2-40B4-BE49-F238E27FC236}">
                <a16:creationId xmlns:a16="http://schemas.microsoft.com/office/drawing/2014/main" id="{F0B04890-6687-53A0-635F-F8A2BCAC56DF}"/>
              </a:ext>
            </a:extLst>
          </p:cNvPr>
          <p:cNvCxnSpPr>
            <a:cxnSpLocks/>
          </p:cNvCxnSpPr>
          <p:nvPr/>
        </p:nvCxnSpPr>
        <p:spPr>
          <a:xfrm flipV="1">
            <a:off x="9166225" y="1883802"/>
            <a:ext cx="940301" cy="151373"/>
          </a:xfrm>
          <a:prstGeom prst="bentConnector3">
            <a:avLst>
              <a:gd name="adj1" fmla="val 104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Footer Placeholder 57">
            <a:extLst>
              <a:ext uri="{FF2B5EF4-FFF2-40B4-BE49-F238E27FC236}">
                <a16:creationId xmlns:a16="http://schemas.microsoft.com/office/drawing/2014/main" id="{3560A8BE-F564-5028-2CDB-C72C6338F14A}"/>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extLst>
      <p:ext uri="{BB962C8B-B14F-4D97-AF65-F5344CB8AC3E}">
        <p14:creationId xmlns:p14="http://schemas.microsoft.com/office/powerpoint/2010/main" val="30506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672672"/>
                </a:solidFill>
              </a:rPr>
              <a:t>RSV’s</a:t>
            </a:r>
            <a:r>
              <a:rPr spc="-17" dirty="0">
                <a:solidFill>
                  <a:srgbClr val="672672"/>
                </a:solidFill>
              </a:rPr>
              <a:t> </a:t>
            </a:r>
            <a:r>
              <a:rPr dirty="0">
                <a:solidFill>
                  <a:srgbClr val="672672"/>
                </a:solidFill>
              </a:rPr>
              <a:t>biggest</a:t>
            </a:r>
            <a:r>
              <a:rPr spc="-12" dirty="0">
                <a:solidFill>
                  <a:srgbClr val="672672"/>
                </a:solidFill>
              </a:rPr>
              <a:t> </a:t>
            </a:r>
            <a:r>
              <a:rPr dirty="0">
                <a:solidFill>
                  <a:srgbClr val="672672"/>
                </a:solidFill>
              </a:rPr>
              <a:t>risks</a:t>
            </a:r>
            <a:r>
              <a:rPr spc="-12" dirty="0">
                <a:solidFill>
                  <a:srgbClr val="672672"/>
                </a:solidFill>
              </a:rPr>
              <a:t> </a:t>
            </a:r>
            <a:r>
              <a:rPr dirty="0">
                <a:solidFill>
                  <a:srgbClr val="672672"/>
                </a:solidFill>
              </a:rPr>
              <a:t>are</a:t>
            </a:r>
            <a:r>
              <a:rPr spc="-12" dirty="0">
                <a:solidFill>
                  <a:srgbClr val="672672"/>
                </a:solidFill>
              </a:rPr>
              <a:t> </a:t>
            </a:r>
            <a:r>
              <a:rPr dirty="0">
                <a:solidFill>
                  <a:srgbClr val="672672"/>
                </a:solidFill>
              </a:rPr>
              <a:t>in</a:t>
            </a:r>
            <a:r>
              <a:rPr spc="-12" dirty="0">
                <a:solidFill>
                  <a:srgbClr val="672672"/>
                </a:solidFill>
              </a:rPr>
              <a:t> </a:t>
            </a:r>
            <a:r>
              <a:rPr dirty="0">
                <a:solidFill>
                  <a:srgbClr val="672672"/>
                </a:solidFill>
              </a:rPr>
              <a:t>the</a:t>
            </a:r>
            <a:r>
              <a:rPr spc="-12" dirty="0">
                <a:solidFill>
                  <a:srgbClr val="672672"/>
                </a:solidFill>
              </a:rPr>
              <a:t> </a:t>
            </a:r>
            <a:r>
              <a:rPr dirty="0">
                <a:solidFill>
                  <a:srgbClr val="672672"/>
                </a:solidFill>
              </a:rPr>
              <a:t>youngest</a:t>
            </a:r>
            <a:r>
              <a:rPr spc="-12" dirty="0">
                <a:solidFill>
                  <a:srgbClr val="672672"/>
                </a:solidFill>
              </a:rPr>
              <a:t> </a:t>
            </a:r>
            <a:r>
              <a:rPr spc="-8" dirty="0">
                <a:solidFill>
                  <a:srgbClr val="672672"/>
                </a:solidFill>
              </a:rPr>
              <a:t>children</a:t>
            </a:r>
          </a:p>
        </p:txBody>
      </p:sp>
      <p:grpSp>
        <p:nvGrpSpPr>
          <p:cNvPr id="21" name="object 21"/>
          <p:cNvGrpSpPr/>
          <p:nvPr/>
        </p:nvGrpSpPr>
        <p:grpSpPr>
          <a:xfrm>
            <a:off x="1910639" y="2627207"/>
            <a:ext cx="9387946" cy="152929"/>
            <a:chOff x="2292766" y="3152648"/>
            <a:chExt cx="11265535" cy="183515"/>
          </a:xfrm>
        </p:grpSpPr>
        <p:sp>
          <p:nvSpPr>
            <p:cNvPr id="22" name="object 22"/>
            <p:cNvSpPr/>
            <p:nvPr/>
          </p:nvSpPr>
          <p:spPr>
            <a:xfrm>
              <a:off x="2635504"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3" name="object 23"/>
            <p:cNvSpPr/>
            <p:nvPr/>
          </p:nvSpPr>
          <p:spPr>
            <a:xfrm>
              <a:off x="5118671"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4" name="object 24"/>
            <p:cNvSpPr/>
            <p:nvPr/>
          </p:nvSpPr>
          <p:spPr>
            <a:xfrm>
              <a:off x="7601837"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5" name="object 25"/>
            <p:cNvSpPr/>
            <p:nvPr/>
          </p:nvSpPr>
          <p:spPr>
            <a:xfrm>
              <a:off x="10085006"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6" name="object 26"/>
            <p:cNvSpPr/>
            <p:nvPr/>
          </p:nvSpPr>
          <p:spPr>
            <a:xfrm>
              <a:off x="12568174"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7" name="object 27"/>
            <p:cNvSpPr/>
            <p:nvPr/>
          </p:nvSpPr>
          <p:spPr>
            <a:xfrm>
              <a:off x="2292766" y="3329686"/>
              <a:ext cx="11265535" cy="0"/>
            </a:xfrm>
            <a:custGeom>
              <a:avLst/>
              <a:gdLst/>
              <a:ahLst/>
              <a:cxnLst/>
              <a:rect l="l" t="t" r="r" b="b"/>
              <a:pathLst>
                <a:path w="11265535">
                  <a:moveTo>
                    <a:pt x="0" y="0"/>
                  </a:moveTo>
                  <a:lnTo>
                    <a:pt x="11265408"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grpSp>
      <p:sp>
        <p:nvSpPr>
          <p:cNvPr id="28" name="object 28"/>
          <p:cNvSpPr txBox="1"/>
          <p:nvPr/>
        </p:nvSpPr>
        <p:spPr>
          <a:xfrm>
            <a:off x="1900055" y="6378575"/>
            <a:ext cx="4128558" cy="138863"/>
          </a:xfrm>
          <a:prstGeom prst="rect">
            <a:avLst/>
          </a:prstGeom>
        </p:spPr>
        <p:txBody>
          <a:bodyPr vert="horz" wrap="square" lIns="0" tIns="10583" rIns="0" bIns="0" rtlCol="0">
            <a:spAutoFit/>
          </a:bodyPr>
          <a:lstStyle/>
          <a:p>
            <a:pPr marL="10583">
              <a:spcBef>
                <a:spcPts val="83"/>
              </a:spcBef>
            </a:pPr>
            <a:r>
              <a:rPr lang="en-US" sz="833" dirty="0">
                <a:solidFill>
                  <a:srgbClr val="231F20"/>
                </a:solidFill>
                <a:latin typeface="Corbel" panose="020B0503020204020204" pitchFamily="34" charset="0"/>
                <a:cs typeface="WorkSans-Light"/>
              </a:rPr>
              <a:t>Reference: P</a:t>
            </a:r>
            <a:r>
              <a:rPr sz="833" dirty="0">
                <a:solidFill>
                  <a:srgbClr val="231F20"/>
                </a:solidFill>
                <a:latin typeface="Corbel" panose="020B0503020204020204" pitchFamily="34" charset="0"/>
                <a:cs typeface="WorkSans-Light"/>
              </a:rPr>
              <a:t>ERCH</a:t>
            </a:r>
            <a:r>
              <a:rPr sz="833" spc="-1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Study</a:t>
            </a:r>
            <a:r>
              <a:rPr sz="833" spc="-37" dirty="0">
                <a:solidFill>
                  <a:srgbClr val="231F20"/>
                </a:solidFill>
                <a:latin typeface="Corbel" panose="020B0503020204020204" pitchFamily="34" charset="0"/>
                <a:cs typeface="WorkSans-Light"/>
              </a:rPr>
              <a:t> </a:t>
            </a:r>
            <a:r>
              <a:rPr sz="833" dirty="0">
                <a:solidFill>
                  <a:srgbClr val="231F20"/>
                </a:solidFill>
                <a:latin typeface="Corbel" panose="020B0503020204020204" pitchFamily="34" charset="0"/>
                <a:cs typeface="WorkSans-Light"/>
              </a:rPr>
              <a:t>Group.</a:t>
            </a:r>
            <a:r>
              <a:rPr sz="833" spc="-17" dirty="0">
                <a:solidFill>
                  <a:srgbClr val="231F20"/>
                </a:solidFill>
                <a:latin typeface="Corbel" panose="020B0503020204020204" pitchFamily="34" charset="0"/>
                <a:cs typeface="WorkSans-Light"/>
              </a:rPr>
              <a:t> </a:t>
            </a:r>
            <a:r>
              <a:rPr sz="833" i="1" dirty="0">
                <a:solidFill>
                  <a:srgbClr val="231F20"/>
                </a:solidFill>
                <a:latin typeface="Corbel" panose="020B0503020204020204" pitchFamily="34" charset="0"/>
                <a:cs typeface="WorkSans-Light"/>
              </a:rPr>
              <a:t>Lancet</a:t>
            </a:r>
            <a:r>
              <a:rPr sz="833" dirty="0">
                <a:solidFill>
                  <a:srgbClr val="231F20"/>
                </a:solidFill>
                <a:latin typeface="Corbel" panose="020B0503020204020204" pitchFamily="34" charset="0"/>
                <a:cs typeface="WorkSans-Light"/>
              </a:rPr>
              <a:t>.</a:t>
            </a:r>
            <a:r>
              <a:rPr sz="833" spc="-17" dirty="0">
                <a:solidFill>
                  <a:srgbClr val="231F20"/>
                </a:solidFill>
                <a:latin typeface="Corbel" panose="020B0503020204020204" pitchFamily="34" charset="0"/>
                <a:cs typeface="WorkSans-Light"/>
              </a:rPr>
              <a:t> </a:t>
            </a:r>
            <a:r>
              <a:rPr sz="833" spc="-8" dirty="0">
                <a:solidFill>
                  <a:srgbClr val="231F20"/>
                </a:solidFill>
                <a:latin typeface="Corbel" panose="020B0503020204020204" pitchFamily="34" charset="0"/>
                <a:cs typeface="WorkSans-Light"/>
              </a:rPr>
              <a:t>2019.</a:t>
            </a:r>
            <a:endParaRPr sz="833" dirty="0">
              <a:latin typeface="Corbel" panose="020B0503020204020204" pitchFamily="34" charset="0"/>
              <a:cs typeface="WorkSans-Light"/>
            </a:endParaRPr>
          </a:p>
        </p:txBody>
      </p:sp>
      <p:sp>
        <p:nvSpPr>
          <p:cNvPr id="30" name="object 30"/>
          <p:cNvSpPr/>
          <p:nvPr/>
        </p:nvSpPr>
        <p:spPr>
          <a:xfrm>
            <a:off x="2190750" y="2928620"/>
            <a:ext cx="2137833" cy="2881842"/>
          </a:xfrm>
          <a:custGeom>
            <a:avLst/>
            <a:gdLst/>
            <a:ahLst/>
            <a:cxnLst/>
            <a:rect l="l" t="t" r="r" b="b"/>
            <a:pathLst>
              <a:path w="2565400" h="3458209">
                <a:moveTo>
                  <a:pt x="2564892" y="0"/>
                </a:moveTo>
                <a:lnTo>
                  <a:pt x="0" y="0"/>
                </a:lnTo>
                <a:lnTo>
                  <a:pt x="0" y="3457955"/>
                </a:lnTo>
                <a:lnTo>
                  <a:pt x="2564892" y="3457955"/>
                </a:lnTo>
                <a:lnTo>
                  <a:pt x="2564892" y="0"/>
                </a:lnTo>
                <a:close/>
              </a:path>
            </a:pathLst>
          </a:custGeom>
          <a:gradFill>
            <a:gsLst>
              <a:gs pos="0">
                <a:schemeClr val="bg1"/>
              </a:gs>
              <a:gs pos="100000">
                <a:schemeClr val="accent5"/>
              </a:gs>
            </a:gsLst>
            <a:lin ang="10800000" scaled="0"/>
          </a:gradFill>
        </p:spPr>
        <p:txBody>
          <a:bodyPr wrap="square" lIns="0" tIns="0" rIns="0" bIns="0" rtlCol="0"/>
          <a:lstStyle/>
          <a:p>
            <a:endParaRPr sz="1500">
              <a:latin typeface="Corbel" panose="020B0503020204020204" pitchFamily="34" charset="0"/>
            </a:endParaRPr>
          </a:p>
        </p:txBody>
      </p:sp>
      <p:sp>
        <p:nvSpPr>
          <p:cNvPr id="31" name="object 31"/>
          <p:cNvSpPr/>
          <p:nvPr/>
        </p:nvSpPr>
        <p:spPr>
          <a:xfrm>
            <a:off x="3733800" y="3241463"/>
            <a:ext cx="6843183" cy="1483254"/>
          </a:xfrm>
          <a:custGeom>
            <a:avLst/>
            <a:gdLst/>
            <a:ahLst/>
            <a:cxnLst/>
            <a:rect l="l" t="t" r="r" b="b"/>
            <a:pathLst>
              <a:path w="8211820" h="1779904">
                <a:moveTo>
                  <a:pt x="8211311" y="0"/>
                </a:moveTo>
                <a:lnTo>
                  <a:pt x="0" y="0"/>
                </a:lnTo>
                <a:lnTo>
                  <a:pt x="0" y="1779524"/>
                </a:lnTo>
                <a:lnTo>
                  <a:pt x="8211311" y="1779524"/>
                </a:lnTo>
                <a:lnTo>
                  <a:pt x="8211311" y="0"/>
                </a:lnTo>
                <a:close/>
              </a:path>
            </a:pathLst>
          </a:custGeom>
          <a:solidFill>
            <a:srgbClr val="231F20"/>
          </a:solidFill>
        </p:spPr>
        <p:txBody>
          <a:bodyPr wrap="square" lIns="0" tIns="0" rIns="0" bIns="0" rtlCol="0"/>
          <a:lstStyle/>
          <a:p>
            <a:endParaRPr sz="1500" dirty="0">
              <a:latin typeface="Corbel" panose="020B0503020204020204" pitchFamily="34" charset="0"/>
            </a:endParaRPr>
          </a:p>
        </p:txBody>
      </p:sp>
      <p:sp>
        <p:nvSpPr>
          <p:cNvPr id="35" name="object 35"/>
          <p:cNvSpPr txBox="1"/>
          <p:nvPr/>
        </p:nvSpPr>
        <p:spPr>
          <a:xfrm>
            <a:off x="3813807" y="2350711"/>
            <a:ext cx="903817" cy="222283"/>
          </a:xfrm>
          <a:prstGeom prst="rect">
            <a:avLst/>
          </a:prstGeom>
        </p:spPr>
        <p:txBody>
          <a:bodyPr vert="horz" wrap="square" lIns="0" tIns="10583" rIns="0" bIns="0" rtlCol="0">
            <a:spAutoFit/>
          </a:bodyPr>
          <a:lstStyle/>
          <a:p>
            <a:pPr marL="10583" algn="ctr">
              <a:spcBef>
                <a:spcPts val="83"/>
              </a:spcBef>
            </a:pPr>
            <a:r>
              <a:rPr sz="1375" b="1" dirty="0">
                <a:solidFill>
                  <a:srgbClr val="D71E62"/>
                </a:solidFill>
                <a:latin typeface="Corbel" panose="020B0503020204020204" pitchFamily="34" charset="0"/>
                <a:cs typeface="Montserrat-ExtraBold"/>
              </a:rPr>
              <a:t>6 </a:t>
            </a:r>
            <a:r>
              <a:rPr sz="1375" b="1" spc="-8" dirty="0">
                <a:solidFill>
                  <a:srgbClr val="D71E62"/>
                </a:solidFill>
                <a:latin typeface="Corbel" panose="020B0503020204020204" pitchFamily="34" charset="0"/>
                <a:cs typeface="Montserrat-ExtraBold"/>
              </a:rPr>
              <a:t>months</a:t>
            </a:r>
            <a:endParaRPr sz="1375" dirty="0">
              <a:latin typeface="Corbel" panose="020B0503020204020204" pitchFamily="34" charset="0"/>
              <a:cs typeface="Montserrat-ExtraBold"/>
            </a:endParaRPr>
          </a:p>
        </p:txBody>
      </p:sp>
      <p:sp>
        <p:nvSpPr>
          <p:cNvPr id="39" name="TextBox 38">
            <a:extLst>
              <a:ext uri="{FF2B5EF4-FFF2-40B4-BE49-F238E27FC236}">
                <a16:creationId xmlns:a16="http://schemas.microsoft.com/office/drawing/2014/main" id="{3CD52A98-0721-043D-9F26-445C0B277E24}"/>
              </a:ext>
            </a:extLst>
          </p:cNvPr>
          <p:cNvSpPr txBox="1"/>
          <p:nvPr/>
        </p:nvSpPr>
        <p:spPr>
          <a:xfrm>
            <a:off x="4052607" y="3359107"/>
            <a:ext cx="6286812" cy="1077218"/>
          </a:xfrm>
          <a:prstGeom prst="rect">
            <a:avLst/>
          </a:prstGeom>
          <a:noFill/>
        </p:spPr>
        <p:txBody>
          <a:bodyPr wrap="square" lIns="0" rIns="0">
            <a:spAutoFit/>
          </a:bodyPr>
          <a:lstStyle/>
          <a:p>
            <a:pPr algn="ctr"/>
            <a:r>
              <a:rPr lang="en-US" sz="4000" b="1" dirty="0">
                <a:solidFill>
                  <a:srgbClr val="D61E62"/>
                </a:solidFill>
                <a:effectLst/>
                <a:latin typeface="Corbel" panose="020B0503020204020204" pitchFamily="34" charset="0"/>
              </a:rPr>
              <a:t>1 </a:t>
            </a:r>
            <a:r>
              <a:rPr lang="en-US" sz="1600" b="1" dirty="0">
                <a:solidFill>
                  <a:schemeClr val="bg1"/>
                </a:solidFill>
                <a:effectLst/>
                <a:latin typeface="Corbel" panose="020B0503020204020204" pitchFamily="34" charset="0"/>
              </a:rPr>
              <a:t>IN EVERY </a:t>
            </a:r>
            <a:r>
              <a:rPr kumimoji="0" lang="en-US" sz="40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28 </a:t>
            </a:r>
            <a:r>
              <a:rPr lang="en-US" sz="1600" b="1" dirty="0">
                <a:solidFill>
                  <a:schemeClr val="bg1"/>
                </a:solidFill>
                <a:effectLst/>
                <a:latin typeface="Corbel" panose="020B0503020204020204" pitchFamily="34" charset="0"/>
              </a:rPr>
              <a:t>DEATHS</a:t>
            </a:r>
          </a:p>
          <a:p>
            <a:pPr algn="ctr"/>
            <a:r>
              <a:rPr lang="en-US" sz="2400" b="1" dirty="0">
                <a:solidFill>
                  <a:schemeClr val="accent1"/>
                </a:solidFill>
                <a:latin typeface="Corbel" panose="020B0503020204020204" pitchFamily="34" charset="0"/>
              </a:rPr>
              <a:t>before</a:t>
            </a:r>
            <a:r>
              <a:rPr lang="en-US" sz="2400" b="1" dirty="0">
                <a:solidFill>
                  <a:schemeClr val="bg1"/>
                </a:solidFill>
                <a:latin typeface="Corbel" panose="020B0503020204020204" pitchFamily="34" charset="0"/>
              </a:rPr>
              <a:t> 6 months of age</a:t>
            </a:r>
            <a:r>
              <a:rPr lang="en-US" sz="2400" b="1" dirty="0">
                <a:solidFill>
                  <a:schemeClr val="accent1"/>
                </a:solidFill>
                <a:latin typeface="Corbel" panose="020B0503020204020204" pitchFamily="34" charset="0"/>
              </a:rPr>
              <a:t> globally is due to RSV</a:t>
            </a:r>
            <a:r>
              <a:rPr lang="en-US" sz="2400" b="1" baseline="30000" dirty="0">
                <a:solidFill>
                  <a:schemeClr val="bg1"/>
                </a:solidFill>
                <a:latin typeface="Corbel" panose="020B0503020204020204" pitchFamily="34" charset="0"/>
              </a:rPr>
              <a:t>1</a:t>
            </a:r>
            <a:endParaRPr lang="en-US" sz="2400" baseline="30000" dirty="0">
              <a:solidFill>
                <a:schemeClr val="bg1"/>
              </a:solidFill>
              <a:effectLst/>
              <a:latin typeface="Corbel" panose="020B0503020204020204" pitchFamily="34" charset="0"/>
            </a:endParaRPr>
          </a:p>
        </p:txBody>
      </p:sp>
      <p:sp>
        <p:nvSpPr>
          <p:cNvPr id="40" name="TextBox 39">
            <a:extLst>
              <a:ext uri="{FF2B5EF4-FFF2-40B4-BE49-F238E27FC236}">
                <a16:creationId xmlns:a16="http://schemas.microsoft.com/office/drawing/2014/main" id="{074B31E9-DE2F-B297-5F75-46FEA9E322FC}"/>
              </a:ext>
            </a:extLst>
          </p:cNvPr>
          <p:cNvSpPr txBox="1"/>
          <p:nvPr/>
        </p:nvSpPr>
        <p:spPr>
          <a:xfrm>
            <a:off x="4901289" y="4848119"/>
            <a:ext cx="4508204" cy="646331"/>
          </a:xfrm>
          <a:prstGeom prst="rect">
            <a:avLst/>
          </a:prstGeom>
          <a:noFill/>
        </p:spPr>
        <p:txBody>
          <a:bodyPr wrap="square" lIns="0" rIns="0">
            <a:spAutoFit/>
          </a:bodyPr>
          <a:lstStyle/>
          <a:p>
            <a:pPr algn="ctr"/>
            <a:r>
              <a:rPr lang="en-US" dirty="0">
                <a:latin typeface="Corbel" panose="020B0503020204020204" pitchFamily="34" charset="0"/>
              </a:rPr>
              <a:t>Most severe in first few months of life due to easily blocked small airways.</a:t>
            </a:r>
          </a:p>
        </p:txBody>
      </p:sp>
      <p:pic>
        <p:nvPicPr>
          <p:cNvPr id="44" name="Picture 43" descr="Icon&#10;&#10;Description automatically generated">
            <a:extLst>
              <a:ext uri="{FF2B5EF4-FFF2-40B4-BE49-F238E27FC236}">
                <a16:creationId xmlns:a16="http://schemas.microsoft.com/office/drawing/2014/main" id="{A5229F11-4C6E-CB05-96D7-DB74AA3982F4}"/>
              </a:ext>
            </a:extLst>
          </p:cNvPr>
          <p:cNvPicPr>
            <a:picLocks noChangeAspect="1"/>
          </p:cNvPicPr>
          <p:nvPr/>
        </p:nvPicPr>
        <p:blipFill>
          <a:blip r:embed="rId3"/>
          <a:stretch>
            <a:fillRect/>
          </a:stretch>
        </p:blipFill>
        <p:spPr>
          <a:xfrm>
            <a:off x="2047246" y="1961479"/>
            <a:ext cx="287007" cy="554220"/>
          </a:xfrm>
          <a:prstGeom prst="rect">
            <a:avLst/>
          </a:prstGeom>
        </p:spPr>
      </p:pic>
      <p:pic>
        <p:nvPicPr>
          <p:cNvPr id="45" name="Picture 44" descr="Icon&#10;&#10;Description automatically generated">
            <a:extLst>
              <a:ext uri="{FF2B5EF4-FFF2-40B4-BE49-F238E27FC236}">
                <a16:creationId xmlns:a16="http://schemas.microsoft.com/office/drawing/2014/main" id="{6839AA48-1A69-C99C-A91A-840FC1A8D7FD}"/>
              </a:ext>
            </a:extLst>
          </p:cNvPr>
          <p:cNvPicPr>
            <a:picLocks noChangeAspect="1"/>
          </p:cNvPicPr>
          <p:nvPr/>
        </p:nvPicPr>
        <p:blipFill>
          <a:blip r:embed="rId4"/>
          <a:stretch>
            <a:fillRect/>
          </a:stretch>
        </p:blipFill>
        <p:spPr>
          <a:xfrm>
            <a:off x="4008243" y="1873642"/>
            <a:ext cx="514633" cy="484943"/>
          </a:xfrm>
          <a:prstGeom prst="rect">
            <a:avLst/>
          </a:prstGeom>
        </p:spPr>
      </p:pic>
      <p:pic>
        <p:nvPicPr>
          <p:cNvPr id="46" name="Picture 45" descr="Icon&#10;&#10;Description automatically generated">
            <a:extLst>
              <a:ext uri="{FF2B5EF4-FFF2-40B4-BE49-F238E27FC236}">
                <a16:creationId xmlns:a16="http://schemas.microsoft.com/office/drawing/2014/main" id="{C7A50474-BC70-B150-FCFD-F1F9B3FA1042}"/>
              </a:ext>
            </a:extLst>
          </p:cNvPr>
          <p:cNvPicPr>
            <a:picLocks noChangeAspect="1"/>
          </p:cNvPicPr>
          <p:nvPr/>
        </p:nvPicPr>
        <p:blipFill>
          <a:blip r:embed="rId5"/>
          <a:stretch>
            <a:fillRect/>
          </a:stretch>
        </p:blipFill>
        <p:spPr>
          <a:xfrm>
            <a:off x="10127091" y="1479867"/>
            <a:ext cx="692775" cy="1039163"/>
          </a:xfrm>
          <a:prstGeom prst="rect">
            <a:avLst/>
          </a:prstGeom>
        </p:spPr>
      </p:pic>
      <p:pic>
        <p:nvPicPr>
          <p:cNvPr id="47" name="Picture 46" descr="Icon&#10;&#10;Description automatically generated">
            <a:extLst>
              <a:ext uri="{FF2B5EF4-FFF2-40B4-BE49-F238E27FC236}">
                <a16:creationId xmlns:a16="http://schemas.microsoft.com/office/drawing/2014/main" id="{ACCD819B-23A7-5A04-883A-0BDDA1836BBC}"/>
              </a:ext>
            </a:extLst>
          </p:cNvPr>
          <p:cNvPicPr>
            <a:picLocks noChangeAspect="1"/>
          </p:cNvPicPr>
          <p:nvPr/>
        </p:nvPicPr>
        <p:blipFill>
          <a:blip r:embed="rId6"/>
          <a:stretch>
            <a:fillRect/>
          </a:stretch>
        </p:blipFill>
        <p:spPr>
          <a:xfrm>
            <a:off x="6103626" y="1822086"/>
            <a:ext cx="475046" cy="722466"/>
          </a:xfrm>
          <a:prstGeom prst="rect">
            <a:avLst/>
          </a:prstGeom>
        </p:spPr>
      </p:pic>
      <p:pic>
        <p:nvPicPr>
          <p:cNvPr id="48" name="Picture 47" descr="Icon&#10;&#10;Description automatically generated">
            <a:extLst>
              <a:ext uri="{FF2B5EF4-FFF2-40B4-BE49-F238E27FC236}">
                <a16:creationId xmlns:a16="http://schemas.microsoft.com/office/drawing/2014/main" id="{3FD1A046-BEA2-B2E0-A2E3-7B8E90F52EF0}"/>
              </a:ext>
            </a:extLst>
          </p:cNvPr>
          <p:cNvPicPr>
            <a:picLocks noChangeAspect="1"/>
          </p:cNvPicPr>
          <p:nvPr/>
        </p:nvPicPr>
        <p:blipFill>
          <a:blip r:embed="rId7"/>
          <a:stretch>
            <a:fillRect/>
          </a:stretch>
        </p:blipFill>
        <p:spPr>
          <a:xfrm>
            <a:off x="8062732" y="1688994"/>
            <a:ext cx="682879" cy="851124"/>
          </a:xfrm>
          <a:prstGeom prst="rect">
            <a:avLst/>
          </a:prstGeom>
        </p:spPr>
      </p:pic>
      <p:sp>
        <p:nvSpPr>
          <p:cNvPr id="3" name="Footer Placeholder 57">
            <a:extLst>
              <a:ext uri="{FF2B5EF4-FFF2-40B4-BE49-F238E27FC236}">
                <a16:creationId xmlns:a16="http://schemas.microsoft.com/office/drawing/2014/main" id="{691D46EC-1DC4-192A-1D9C-48FF9EBAC3C5}"/>
              </a:ext>
            </a:extLst>
          </p:cNvPr>
          <p:cNvSpPr>
            <a:spLocks noGrp="1"/>
          </p:cNvSpPr>
          <p:nvPr>
            <p:ph type="ftr" sz="quarter" idx="3"/>
          </p:nvPr>
        </p:nvSpPr>
        <p:spPr>
          <a:xfrm>
            <a:off x="6866666" y="6548086"/>
            <a:ext cx="4873214" cy="173389"/>
          </a:xfrm>
        </p:spPr>
        <p:txBody>
          <a:bodyPr/>
          <a:lstStyle/>
          <a:p>
            <a:r>
              <a:rPr lang="en-US" dirty="0"/>
              <a:t>Original slide developed by the World Health Organization and PATH. January 2026</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troduc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ase Burde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coming Products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ad to Preven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9628</Words>
  <Application>Microsoft Office PowerPoint</Application>
  <PresentationFormat>Widescreen</PresentationFormat>
  <Paragraphs>803</Paragraphs>
  <Slides>34</Slides>
  <Notes>31</Notes>
  <HiddenSlides>0</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34</vt:i4>
      </vt:variant>
    </vt:vector>
  </HeadingPairs>
  <TitlesOfParts>
    <vt:vector size="58" baseType="lpstr">
      <vt:lpstr>Aptos</vt:lpstr>
      <vt:lpstr>Arial</vt:lpstr>
      <vt:lpstr>Arial Narrow</vt:lpstr>
      <vt:lpstr>Calibri</vt:lpstr>
      <vt:lpstr>Corbel</vt:lpstr>
      <vt:lpstr>Courier New</vt:lpstr>
      <vt:lpstr>Invention</vt:lpstr>
      <vt:lpstr>Montserrat</vt:lpstr>
      <vt:lpstr>Montserrat Light</vt:lpstr>
      <vt:lpstr>Montserrat Medium</vt:lpstr>
      <vt:lpstr>Montserrat-ExtraBold</vt:lpstr>
      <vt:lpstr>Montserrat-SemiBold</vt:lpstr>
      <vt:lpstr>Open Sans</vt:lpstr>
      <vt:lpstr>Poppins</vt:lpstr>
      <vt:lpstr>Segoe UI</vt:lpstr>
      <vt:lpstr>Shaker 2 Lancet Regular</vt:lpstr>
      <vt:lpstr>Symbol</vt:lpstr>
      <vt:lpstr>Times New Roman</vt:lpstr>
      <vt:lpstr>Wingdings</vt:lpstr>
      <vt:lpstr>WorkSans-Light</vt:lpstr>
      <vt:lpstr>Introduction Section</vt:lpstr>
      <vt:lpstr>Disease Burden Section</vt:lpstr>
      <vt:lpstr>Incoming Products Section</vt:lpstr>
      <vt:lpstr>Road to Prevention Section</vt:lpstr>
      <vt:lpstr>Expanding the reach of RESPIRATORY SYNCYTIAL VIRUS  disease prevention</vt:lpstr>
      <vt:lpstr>Why focus on respiratory syncytial virus (RSV)? And why now?</vt:lpstr>
      <vt:lpstr>Agenda</vt:lpstr>
      <vt:lpstr>RSV disease burden</vt:lpstr>
      <vt:lpstr>Pneumonia is the #1 cause of child mortality worldwide</vt:lpstr>
      <vt:lpstr>Annual global pediatric RSV disease burden (&lt; 5 years of age)</vt:lpstr>
      <vt:lpstr>What is RSV?</vt:lpstr>
      <vt:lpstr>About the virus</vt:lpstr>
      <vt:lpstr>RSV’s biggest risks are in the youngest children</vt:lpstr>
      <vt:lpstr>98% of pediatric RSV mortality occurs in low- and middle-income economies1</vt:lpstr>
      <vt:lpstr>Testing and surveillance—current status</vt:lpstr>
      <vt:lpstr>Current treatment and prevention for young infants</vt:lpstr>
      <vt:lpstr>Pneumonia Etiology Research for Child Health (PERCH) study Top 10 causes of severe pneumonia before 5 years of age in 7 countries in Africa and Asia</vt:lpstr>
      <vt:lpstr>Aetiology of Neonatal Infections in South Asia (ANISA) study Top 10 causes of community-acquired serious infections in neonates in 3 countries in South Asia</vt:lpstr>
      <vt:lpstr>RSV prevention strategies may need to account for seasonality Seasonal virus activity observed in many areas around the world but can be year-round in others.1</vt:lpstr>
      <vt:lpstr>RSV illness strains health systems and livelihoods</vt:lpstr>
      <vt:lpstr>New prevention products</vt:lpstr>
      <vt:lpstr>New hope of preventing RSV in infants—a product development renaissance</vt:lpstr>
      <vt:lpstr>New products emerging for prevention in early life</vt:lpstr>
      <vt:lpstr>RSV maternal vaccine protection remains high through 6 months after birth Phase 3 clinical study results</vt:lpstr>
      <vt:lpstr>Long-acting mAb (nirsevimab) highly protective against RSV disease in infants at 150 days </vt:lpstr>
      <vt:lpstr>Another long-acting RSV mAb—clesrovimab (Merck/MSD) Protection increases as severity of disease increases</vt:lpstr>
      <vt:lpstr>RSV immunization product availability for Gavi-eligible countries</vt:lpstr>
      <vt:lpstr>The road to  RSV prevention</vt:lpstr>
      <vt:lpstr>Global access depends on support from Gavi, the Vaccine Alliance</vt:lpstr>
      <vt:lpstr>Delivering products will depend on coordination across two platforms</vt:lpstr>
      <vt:lpstr>Programmatic considerations: likely</vt:lpstr>
      <vt:lpstr>Programmatic considerations: potential</vt:lpstr>
      <vt:lpstr>Adding RSV as a new disease target to the public health agenda</vt:lpstr>
      <vt:lpstr>Getting to public health impact</vt:lpstr>
      <vt:lpstr>Country decision-making and implementation</vt:lpstr>
      <vt:lpstr>Progress is underway but more work is needed</vt:lpstr>
      <vt:lpstr>What can countries be doing now?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252</cp:revision>
  <dcterms:created xsi:type="dcterms:W3CDTF">2022-11-28T19:56:04Z</dcterms:created>
  <dcterms:modified xsi:type="dcterms:W3CDTF">2026-01-26T20:55:42Z</dcterms:modified>
</cp:coreProperties>
</file>