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7" r:id="rId1"/>
    <p:sldMasterId id="2147483666" r:id="rId2"/>
    <p:sldMasterId id="2147483674" r:id="rId3"/>
    <p:sldMasterId id="2147483726" r:id="rId4"/>
    <p:sldMasterId id="2147483749" r:id="rId5"/>
  </p:sldMasterIdLst>
  <p:notesMasterIdLst>
    <p:notesMasterId r:id="rId32"/>
  </p:notesMasterIdLst>
  <p:sldIdLst>
    <p:sldId id="2147375747" r:id="rId6"/>
    <p:sldId id="2147375748" r:id="rId7"/>
    <p:sldId id="259" r:id="rId8"/>
    <p:sldId id="260" r:id="rId9"/>
    <p:sldId id="2147375715" r:id="rId10"/>
    <p:sldId id="2147375729" r:id="rId11"/>
    <p:sldId id="2147375730" r:id="rId12"/>
    <p:sldId id="2147375749" r:id="rId13"/>
    <p:sldId id="267" r:id="rId14"/>
    <p:sldId id="2147375728" r:id="rId15"/>
    <p:sldId id="2147375761" r:id="rId16"/>
    <p:sldId id="2147375767" r:id="rId17"/>
    <p:sldId id="2147375762" r:id="rId18"/>
    <p:sldId id="2147375765" r:id="rId19"/>
    <p:sldId id="2147375766" r:id="rId20"/>
    <p:sldId id="2147375732" r:id="rId21"/>
    <p:sldId id="2147375750" r:id="rId22"/>
    <p:sldId id="2147375751" r:id="rId23"/>
    <p:sldId id="2147375752" r:id="rId24"/>
    <p:sldId id="2147375753" r:id="rId25"/>
    <p:sldId id="2147375756" r:id="rId26"/>
    <p:sldId id="2147375758" r:id="rId27"/>
    <p:sldId id="2147375759" r:id="rId28"/>
    <p:sldId id="2147375757" r:id="rId29"/>
    <p:sldId id="2147375731" r:id="rId30"/>
    <p:sldId id="214737576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jihN+boJ/QchgCVW0P4VQ==" hashData="+/BbFC1TutAA6XH4ID9GUwyqSNNiLr6q8RczD84aDvnUteixRdePimJliTy5gQhLCJ5Rl9iYm5SxE+Uba2jSNA=="/>
  <p:extLst>
    <p:ext uri="{521415D9-36F7-43E2-AB2F-B90AF26B5E84}">
      <p14:sectionLst xmlns:p14="http://schemas.microsoft.com/office/powerpoint/2010/main">
        <p14:section name="Default Section" id="{CBCF8EB1-55E1-4C93-8912-FE161379D950}">
          <p14:sldIdLst>
            <p14:sldId id="2147375747"/>
            <p14:sldId id="2147375748"/>
            <p14:sldId id="259"/>
            <p14:sldId id="260"/>
            <p14:sldId id="2147375715"/>
            <p14:sldId id="2147375729"/>
            <p14:sldId id="2147375730"/>
            <p14:sldId id="2147375749"/>
            <p14:sldId id="267"/>
            <p14:sldId id="2147375728"/>
            <p14:sldId id="2147375761"/>
            <p14:sldId id="2147375767"/>
            <p14:sldId id="2147375762"/>
            <p14:sldId id="2147375765"/>
            <p14:sldId id="2147375766"/>
            <p14:sldId id="2147375732"/>
            <p14:sldId id="2147375750"/>
            <p14:sldId id="2147375751"/>
            <p14:sldId id="2147375752"/>
            <p14:sldId id="2147375753"/>
            <p14:sldId id="2147375756"/>
            <p14:sldId id="2147375758"/>
            <p14:sldId id="2147375759"/>
            <p14:sldId id="2147375757"/>
          </p14:sldIdLst>
        </p14:section>
        <p14:section name="Summary" id="{74C228FD-9F4E-4A9B-9EDA-0BABC90AC056}">
          <p14:sldIdLst>
            <p14:sldId id="2147375731"/>
            <p14:sldId id="21473757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100"/>
    <a:srgbClr val="B473AD"/>
    <a:srgbClr val="AEA9D4"/>
    <a:srgbClr val="AACF7F"/>
    <a:srgbClr val="FCBC71"/>
    <a:srgbClr val="79B5E3"/>
    <a:srgbClr val="F89C6E"/>
    <a:srgbClr val="182957"/>
    <a:srgbClr val="231F20"/>
    <a:srgbClr val="E4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AE346-2B0E-4F2F-A0B9-506ECF29C884}" v="18" dt="2026-02-09T17:00:18.1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p:restoredTop sz="77848" autoAdjust="0"/>
  </p:normalViewPr>
  <p:slideViewPr>
    <p:cSldViewPr snapToGrid="0">
      <p:cViewPr varScale="1">
        <p:scale>
          <a:sx n="83" d="100"/>
          <a:sy n="83" d="100"/>
        </p:scale>
        <p:origin x="1650" y="90"/>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bg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8-A032-724B-BACC-A017E95E1571}"/>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7-A032-724B-BACC-A017E95E1571}"/>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6-A032-724B-BACC-A017E95E1571}"/>
              </c:ext>
            </c:extLst>
          </c:dPt>
          <c:dPt>
            <c:idx val="3"/>
            <c:invertIfNegative val="0"/>
            <c:bubble3D val="0"/>
            <c:spPr>
              <a:solidFill>
                <a:schemeClr val="accent2"/>
              </a:solidFill>
              <a:ln>
                <a:solidFill>
                  <a:schemeClr val="bg1"/>
                </a:solidFill>
              </a:ln>
              <a:effectLst/>
            </c:spPr>
            <c:extLst>
              <c:ext xmlns:c16="http://schemas.microsoft.com/office/drawing/2014/chart" uri="{C3380CC4-5D6E-409C-BE32-E72D297353CC}">
                <c16:uniqueId val="{00000005-A032-724B-BACC-A017E95E1571}"/>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4-A032-724B-BACC-A017E95E1571}"/>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3-A032-724B-BACC-A017E95E157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Western Pacific</c:v>
                </c:pt>
                <c:pt idx="1">
                  <c:v>South East-Asia</c:v>
                </c:pt>
                <c:pt idx="2">
                  <c:v>European</c:v>
                </c:pt>
                <c:pt idx="3">
                  <c:v>Eastern Mediterranean</c:v>
                </c:pt>
                <c:pt idx="4">
                  <c:v>America</c:v>
                </c:pt>
                <c:pt idx="5">
                  <c:v>Africa</c:v>
                </c:pt>
              </c:strCache>
            </c:strRef>
          </c:cat>
          <c:val>
            <c:numRef>
              <c:f>Sheet1!$B$2:$B$7</c:f>
              <c:numCache>
                <c:formatCode>#,##0</c:formatCode>
                <c:ptCount val="6"/>
                <c:pt idx="0">
                  <c:v>1563</c:v>
                </c:pt>
                <c:pt idx="1">
                  <c:v>2398</c:v>
                </c:pt>
                <c:pt idx="2" formatCode="General">
                  <c:v>570</c:v>
                </c:pt>
                <c:pt idx="3">
                  <c:v>1138</c:v>
                </c:pt>
                <c:pt idx="4">
                  <c:v>1386</c:v>
                </c:pt>
                <c:pt idx="5">
                  <c:v>4308</c:v>
                </c:pt>
              </c:numCache>
            </c:numRef>
          </c:val>
          <c:extLst>
            <c:ext xmlns:c16="http://schemas.microsoft.com/office/drawing/2014/chart" uri="{C3380CC4-5D6E-409C-BE32-E72D297353CC}">
              <c16:uniqueId val="{00000000-A032-724B-BACC-A017E95E1571}"/>
            </c:ext>
          </c:extLst>
        </c:ser>
        <c:ser>
          <c:idx val="1"/>
          <c:order val="1"/>
          <c:tx>
            <c:strRef>
              <c:f>Sheet1!$C$1</c:f>
              <c:strCache>
                <c:ptCount val="1"/>
                <c:pt idx="0">
                  <c:v>Column2</c:v>
                </c:pt>
              </c:strCache>
            </c:strRef>
          </c:tx>
          <c:spPr>
            <a:solidFill>
              <a:schemeClr val="accent2"/>
            </a:solidFill>
            <a:ln>
              <a:noFill/>
            </a:ln>
            <a:effectLst/>
          </c:spPr>
          <c:invertIfNegative val="0"/>
          <c:dLbls>
            <c:dLbl>
              <c:idx val="5"/>
              <c:tx>
                <c:rich>
                  <a:bodyPr/>
                  <a:lstStyle/>
                  <a:p>
                    <a:fld id="{E2ABC34C-5FB4-2040-AF57-64392312362B}"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032-724B-BACC-A017E95E1571}"/>
                </c:ext>
              </c:extLst>
            </c:dLbl>
            <c:spPr>
              <a:noFill/>
              <a:ln w="12700" cap="flat" cmpd="sng" algn="ctr">
                <a:noFill/>
                <a:prstDash val="solid"/>
                <a:miter lim="800000"/>
              </a:ln>
              <a:effectLst/>
            </c:spPr>
            <c:txPr>
              <a:bodyPr rot="0" spcFirstLastPara="1" vertOverflow="ellipsis" vert="horz" wrap="square" lIns="91440" tIns="9144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Western Pacific</c:v>
                </c:pt>
                <c:pt idx="1">
                  <c:v>South East-Asia</c:v>
                </c:pt>
                <c:pt idx="2">
                  <c:v>European</c:v>
                </c:pt>
                <c:pt idx="3">
                  <c:v>Eastern Mediterranean</c:v>
                </c:pt>
                <c:pt idx="4">
                  <c:v>America</c:v>
                </c:pt>
                <c:pt idx="5">
                  <c:v>Africa</c:v>
                </c:pt>
              </c:strCache>
            </c:strRef>
          </c:cat>
          <c:val>
            <c:numRef>
              <c:f>Sheet1!$C$2:$C$7</c:f>
              <c:numCache>
                <c:formatCode>0%</c:formatCode>
                <c:ptCount val="6"/>
                <c:pt idx="0">
                  <c:v>0.14000000000000001</c:v>
                </c:pt>
                <c:pt idx="1">
                  <c:v>0.21</c:v>
                </c:pt>
                <c:pt idx="2">
                  <c:v>0.05</c:v>
                </c:pt>
                <c:pt idx="3">
                  <c:v>0.1</c:v>
                </c:pt>
                <c:pt idx="4">
                  <c:v>0.12</c:v>
                </c:pt>
                <c:pt idx="5">
                  <c:v>0.38</c:v>
                </c:pt>
              </c:numCache>
            </c:numRef>
          </c:val>
          <c:extLst>
            <c:ext xmlns:c16="http://schemas.microsoft.com/office/drawing/2014/chart" uri="{C3380CC4-5D6E-409C-BE32-E72D297353CC}">
              <c16:uniqueId val="{00000001-A032-724B-BACC-A017E95E1571}"/>
            </c:ext>
          </c:extLst>
        </c:ser>
        <c:ser>
          <c:idx val="2"/>
          <c:order val="2"/>
          <c:tx>
            <c:strRef>
              <c:f>Sheet1!#REF!</c:f>
              <c:strCache>
                <c:ptCount val="1"/>
                <c:pt idx="0">
                  <c:v>#REF!</c:v>
                </c:pt>
              </c:strCache>
            </c:strRef>
          </c:tx>
          <c:spPr>
            <a:solidFill>
              <a:schemeClr val="accent3"/>
            </a:solidFill>
            <a:ln>
              <a:noFill/>
            </a:ln>
            <a:effectLst/>
          </c:spPr>
          <c:invertIfNegative val="0"/>
          <c:dLbls>
            <c:delete val="1"/>
          </c:dLbls>
          <c:cat>
            <c:strRef>
              <c:f>Sheet1!$A$2:$A$7</c:f>
              <c:strCache>
                <c:ptCount val="6"/>
                <c:pt idx="0">
                  <c:v>Western Pacific</c:v>
                </c:pt>
                <c:pt idx="1">
                  <c:v>South East-Asia</c:v>
                </c:pt>
                <c:pt idx="2">
                  <c:v>European</c:v>
                </c:pt>
                <c:pt idx="3">
                  <c:v>Eastern Mediterranean</c:v>
                </c:pt>
                <c:pt idx="4">
                  <c:v>America</c:v>
                </c:pt>
                <c:pt idx="5">
                  <c:v>Africa</c:v>
                </c:pt>
              </c:strCache>
            </c:strRef>
          </c:cat>
          <c:val>
            <c:numRef>
              <c:f>Sheet1!#REF!</c:f>
              <c:numCache>
                <c:formatCode>General</c:formatCode>
                <c:ptCount val="1"/>
                <c:pt idx="0">
                  <c:v>1</c:v>
                </c:pt>
              </c:numCache>
            </c:numRef>
          </c:val>
          <c:extLst>
            <c:ext xmlns:c16="http://schemas.microsoft.com/office/drawing/2014/chart" uri="{C3380CC4-5D6E-409C-BE32-E72D297353CC}">
              <c16:uniqueId val="{00000002-A032-724B-BACC-A017E95E1571}"/>
            </c:ext>
          </c:extLst>
        </c:ser>
        <c:dLbls>
          <c:dLblPos val="inEnd"/>
          <c:showLegendKey val="0"/>
          <c:showVal val="1"/>
          <c:showCatName val="0"/>
          <c:showSerName val="0"/>
          <c:showPercent val="0"/>
          <c:showBubbleSize val="0"/>
        </c:dLbls>
        <c:gapWidth val="57"/>
        <c:overlap val="100"/>
        <c:axId val="447563744"/>
        <c:axId val="957042608"/>
      </c:barChart>
      <c:catAx>
        <c:axId val="447563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7042608"/>
        <c:crosses val="autoZero"/>
        <c:auto val="1"/>
        <c:lblAlgn val="ctr"/>
        <c:lblOffset val="100"/>
        <c:noMultiLvlLbl val="0"/>
      </c:catAx>
      <c:valAx>
        <c:axId val="9570426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75637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bg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3636-924E-8C6D-21F2E14FCE2E}"/>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3636-924E-8C6D-21F2E14FCE2E}"/>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3636-924E-8C6D-21F2E14FCE2E}"/>
              </c:ext>
            </c:extLst>
          </c:dPt>
          <c:dPt>
            <c:idx val="3"/>
            <c:invertIfNegative val="0"/>
            <c:bubble3D val="0"/>
            <c:spPr>
              <a:solidFill>
                <a:schemeClr val="accent2"/>
              </a:solidFill>
              <a:ln>
                <a:solidFill>
                  <a:schemeClr val="bg1"/>
                </a:solidFill>
              </a:ln>
              <a:effectLst/>
            </c:spPr>
            <c:extLst>
              <c:ext xmlns:c16="http://schemas.microsoft.com/office/drawing/2014/chart" uri="{C3380CC4-5D6E-409C-BE32-E72D297353CC}">
                <c16:uniqueId val="{00000007-3636-924E-8C6D-21F2E14FCE2E}"/>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3636-924E-8C6D-21F2E14FCE2E}"/>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B-3636-924E-8C6D-21F2E14FCE2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Western Pacific</c:v>
                </c:pt>
                <c:pt idx="1">
                  <c:v>South East-Asia</c:v>
                </c:pt>
                <c:pt idx="2">
                  <c:v>European</c:v>
                </c:pt>
                <c:pt idx="3">
                  <c:v>Eastern Mediterranean</c:v>
                </c:pt>
                <c:pt idx="4">
                  <c:v>America</c:v>
                </c:pt>
                <c:pt idx="5">
                  <c:v>Africa</c:v>
                </c:pt>
              </c:strCache>
            </c:strRef>
          </c:cat>
          <c:val>
            <c:numRef>
              <c:f>Sheet1!$B$2:$B$7</c:f>
              <c:numCache>
                <c:formatCode>General</c:formatCode>
                <c:ptCount val="6"/>
                <c:pt idx="0">
                  <c:v>373</c:v>
                </c:pt>
                <c:pt idx="1">
                  <c:v>569</c:v>
                </c:pt>
                <c:pt idx="2">
                  <c:v>205</c:v>
                </c:pt>
                <c:pt idx="3">
                  <c:v>545</c:v>
                </c:pt>
                <c:pt idx="4">
                  <c:v>302</c:v>
                </c:pt>
                <c:pt idx="5">
                  <c:v>463</c:v>
                </c:pt>
              </c:numCache>
            </c:numRef>
          </c:val>
          <c:extLst>
            <c:ext xmlns:c16="http://schemas.microsoft.com/office/drawing/2014/chart" uri="{C3380CC4-5D6E-409C-BE32-E72D297353CC}">
              <c16:uniqueId val="{0000000C-3636-924E-8C6D-21F2E14FCE2E}"/>
            </c:ext>
          </c:extLst>
        </c:ser>
        <c:ser>
          <c:idx val="1"/>
          <c:order val="1"/>
          <c:tx>
            <c:strRef>
              <c:f>Sheet1!$C$1</c:f>
              <c:strCache>
                <c:ptCount val="1"/>
                <c:pt idx="0">
                  <c:v>Column2</c:v>
                </c:pt>
              </c:strCache>
            </c:strRef>
          </c:tx>
          <c:spPr>
            <a:solidFill>
              <a:schemeClr val="accent2"/>
            </a:solidFill>
            <a:ln>
              <a:no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15:layout>
                    <c:manualLayout>
                      <c:w val="9.6019069881889768E-2"/>
                      <c:h val="0.10341030367800789"/>
                    </c:manualLayout>
                  </c15:layout>
                </c:ext>
                <c:ext xmlns:c16="http://schemas.microsoft.com/office/drawing/2014/chart" uri="{C3380CC4-5D6E-409C-BE32-E72D297353CC}">
                  <c16:uniqueId val="{0000000C-F1FD-487E-87D5-AB030DC525E7}"/>
                </c:ext>
              </c:extLst>
            </c:dLbl>
            <c:dLbl>
              <c:idx val="5"/>
              <c:tx>
                <c:rich>
                  <a:bodyPr/>
                  <a:lstStyle/>
                  <a:p>
                    <a:fld id="{E2ABC34C-5FB4-2040-AF57-64392312362B}"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3636-924E-8C6D-21F2E14FCE2E}"/>
                </c:ext>
              </c:extLst>
            </c:dLbl>
            <c:spPr>
              <a:noFill/>
              <a:ln w="12700" cap="flat" cmpd="sng" algn="ctr">
                <a:noFill/>
                <a:prstDash val="solid"/>
                <a:miter lim="800000"/>
              </a:ln>
              <a:effectLst/>
            </c:spPr>
            <c:txPr>
              <a:bodyPr rot="0" spcFirstLastPara="1" vertOverflow="ellipsis" vert="horz" wrap="square" lIns="91440" tIns="9144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Western Pacific</c:v>
                </c:pt>
                <c:pt idx="1">
                  <c:v>South East-Asia</c:v>
                </c:pt>
                <c:pt idx="2">
                  <c:v>European</c:v>
                </c:pt>
                <c:pt idx="3">
                  <c:v>Eastern Mediterranean</c:v>
                </c:pt>
                <c:pt idx="4">
                  <c:v>America</c:v>
                </c:pt>
                <c:pt idx="5">
                  <c:v>Africa</c:v>
                </c:pt>
              </c:strCache>
            </c:strRef>
          </c:cat>
          <c:val>
            <c:numRef>
              <c:f>Sheet1!$C$2:$C$7</c:f>
              <c:numCache>
                <c:formatCode>0%</c:formatCode>
                <c:ptCount val="6"/>
                <c:pt idx="0">
                  <c:v>0.15</c:v>
                </c:pt>
                <c:pt idx="1">
                  <c:v>0.23</c:v>
                </c:pt>
                <c:pt idx="2">
                  <c:v>0.08</c:v>
                </c:pt>
                <c:pt idx="3">
                  <c:v>0.22</c:v>
                </c:pt>
                <c:pt idx="4">
                  <c:v>0.12</c:v>
                </c:pt>
                <c:pt idx="5">
                  <c:v>0.19</c:v>
                </c:pt>
              </c:numCache>
            </c:numRef>
          </c:val>
          <c:extLst>
            <c:ext xmlns:c16="http://schemas.microsoft.com/office/drawing/2014/chart" uri="{C3380CC4-5D6E-409C-BE32-E72D297353CC}">
              <c16:uniqueId val="{0000000E-3636-924E-8C6D-21F2E14FCE2E}"/>
            </c:ext>
          </c:extLst>
        </c:ser>
        <c:ser>
          <c:idx val="2"/>
          <c:order val="2"/>
          <c:tx>
            <c:strRef>
              <c:f>Sheet1!#REF!</c:f>
              <c:strCache>
                <c:ptCount val="1"/>
                <c:pt idx="0">
                  <c:v>#REF!</c:v>
                </c:pt>
              </c:strCache>
            </c:strRef>
          </c:tx>
          <c:spPr>
            <a:solidFill>
              <a:schemeClr val="accent3"/>
            </a:solidFill>
            <a:ln>
              <a:noFill/>
            </a:ln>
            <a:effectLst/>
          </c:spPr>
          <c:invertIfNegative val="0"/>
          <c:dLbls>
            <c:delete val="1"/>
          </c:dLbls>
          <c:cat>
            <c:strRef>
              <c:f>Sheet1!$A$2:$A$7</c:f>
              <c:strCache>
                <c:ptCount val="6"/>
                <c:pt idx="0">
                  <c:v>Western Pacific</c:v>
                </c:pt>
                <c:pt idx="1">
                  <c:v>South East-Asia</c:v>
                </c:pt>
                <c:pt idx="2">
                  <c:v>European</c:v>
                </c:pt>
                <c:pt idx="3">
                  <c:v>Eastern Mediterranean</c:v>
                </c:pt>
                <c:pt idx="4">
                  <c:v>America</c:v>
                </c:pt>
                <c:pt idx="5">
                  <c:v>Africa</c:v>
                </c:pt>
              </c:strCache>
            </c:strRef>
          </c:cat>
          <c:val>
            <c:numRef>
              <c:f>Sheet1!#REF!</c:f>
              <c:numCache>
                <c:formatCode>General</c:formatCode>
                <c:ptCount val="1"/>
                <c:pt idx="0">
                  <c:v>1</c:v>
                </c:pt>
              </c:numCache>
            </c:numRef>
          </c:val>
          <c:extLst>
            <c:ext xmlns:c16="http://schemas.microsoft.com/office/drawing/2014/chart" uri="{C3380CC4-5D6E-409C-BE32-E72D297353CC}">
              <c16:uniqueId val="{0000000F-3636-924E-8C6D-21F2E14FCE2E}"/>
            </c:ext>
          </c:extLst>
        </c:ser>
        <c:dLbls>
          <c:dLblPos val="inEnd"/>
          <c:showLegendKey val="0"/>
          <c:showVal val="1"/>
          <c:showCatName val="0"/>
          <c:showSerName val="0"/>
          <c:showPercent val="0"/>
          <c:showBubbleSize val="0"/>
        </c:dLbls>
        <c:gapWidth val="57"/>
        <c:overlap val="100"/>
        <c:axId val="447563744"/>
        <c:axId val="957042608"/>
      </c:barChart>
      <c:catAx>
        <c:axId val="447563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7042608"/>
        <c:crosses val="autoZero"/>
        <c:auto val="1"/>
        <c:lblAlgn val="ctr"/>
        <c:lblOffset val="100"/>
        <c:noMultiLvlLbl val="0"/>
      </c:catAx>
      <c:valAx>
        <c:axId val="95704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75637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69721948818898"/>
          <c:y val="0.11185555414274397"/>
          <c:w val="0.75141215551181106"/>
          <c:h val="0.83259351423514305"/>
        </c:manualLayout>
      </c:layout>
      <c:barChart>
        <c:barDir val="bar"/>
        <c:grouping val="clustered"/>
        <c:varyColors val="0"/>
        <c:ser>
          <c:idx val="0"/>
          <c:order val="0"/>
          <c:tx>
            <c:strRef>
              <c:f>Sheet1!$B$1</c:f>
              <c:strCache>
                <c:ptCount val="1"/>
                <c:pt idx="0">
                  <c:v>Column1</c:v>
                </c:pt>
              </c:strCache>
            </c:strRef>
          </c:tx>
          <c:spPr>
            <a:solidFill>
              <a:schemeClr val="bg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1B50-9540-96B2-4B436DF03CB3}"/>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1B50-9540-96B2-4B436DF03CB3}"/>
              </c:ext>
            </c:extLst>
          </c:dPt>
          <c:dPt>
            <c:idx val="2"/>
            <c:invertIfNegative val="0"/>
            <c:bubble3D val="0"/>
            <c:spPr>
              <a:solidFill>
                <a:schemeClr val="accent4"/>
              </a:solidFill>
              <a:ln>
                <a:solidFill>
                  <a:schemeClr val="bg1"/>
                </a:solidFill>
              </a:ln>
              <a:effectLst/>
            </c:spPr>
            <c:extLst>
              <c:ext xmlns:c16="http://schemas.microsoft.com/office/drawing/2014/chart" uri="{C3380CC4-5D6E-409C-BE32-E72D297353CC}">
                <c16:uniqueId val="{00000005-1B50-9540-96B2-4B436DF03CB3}"/>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1B50-9540-96B2-4B436DF03CB3}"/>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1B50-9540-96B2-4B436DF03CB3}"/>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B-1B50-9540-96B2-4B436DF03CB3}"/>
              </c:ext>
            </c:extLst>
          </c:dPt>
          <c:dLbls>
            <c:dLbl>
              <c:idx val="0"/>
              <c:layout>
                <c:manualLayout>
                  <c:x val="5.312499999999994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50-9540-96B2-4B436DF03CB3}"/>
                </c:ext>
              </c:extLst>
            </c:dLbl>
            <c:dLbl>
              <c:idx val="2"/>
              <c:layout>
                <c:manualLayout>
                  <c:x val="7.968749999999999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50-9540-96B2-4B436DF03CB3}"/>
                </c:ext>
              </c:extLst>
            </c:dLbl>
            <c:dLbl>
              <c:idx val="4"/>
              <c:layout>
                <c:manualLayout>
                  <c:x val="5.156249999999999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B50-9540-96B2-4B436DF03CB3}"/>
                </c:ext>
              </c:extLst>
            </c:dLbl>
            <c:spPr>
              <a:noFill/>
              <a:ln>
                <a:noFill/>
              </a:ln>
              <a:effectLst/>
            </c:spPr>
            <c:txPr>
              <a:bodyPr rot="0" spcFirstLastPara="1" vertOverflow="ellipsis" vert="horz" wrap="square" lIns="18288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Western Pacific</c:v>
                </c:pt>
                <c:pt idx="1">
                  <c:v>South East-Asia</c:v>
                </c:pt>
                <c:pt idx="2">
                  <c:v>European</c:v>
                </c:pt>
                <c:pt idx="3">
                  <c:v>Eastern Mediterranean</c:v>
                </c:pt>
                <c:pt idx="4">
                  <c:v>America</c:v>
                </c:pt>
                <c:pt idx="5">
                  <c:v>Africa</c:v>
                </c:pt>
              </c:strCache>
            </c:strRef>
          </c:cat>
          <c:val>
            <c:numRef>
              <c:f>Sheet1!$B$2:$B$7</c:f>
              <c:numCache>
                <c:formatCode>#,##0</c:formatCode>
                <c:ptCount val="6"/>
                <c:pt idx="0">
                  <c:v>3160</c:v>
                </c:pt>
                <c:pt idx="1">
                  <c:v>14210</c:v>
                </c:pt>
                <c:pt idx="2">
                  <c:v>1090</c:v>
                </c:pt>
                <c:pt idx="3">
                  <c:v>9870</c:v>
                </c:pt>
                <c:pt idx="4">
                  <c:v>2540</c:v>
                </c:pt>
                <c:pt idx="5">
                  <c:v>34410</c:v>
                </c:pt>
              </c:numCache>
            </c:numRef>
          </c:val>
          <c:extLst>
            <c:ext xmlns:c16="http://schemas.microsoft.com/office/drawing/2014/chart" uri="{C3380CC4-5D6E-409C-BE32-E72D297353CC}">
              <c16:uniqueId val="{0000000C-1B50-9540-96B2-4B436DF03CB3}"/>
            </c:ext>
          </c:extLst>
        </c:ser>
        <c:ser>
          <c:idx val="1"/>
          <c:order val="1"/>
          <c:tx>
            <c:strRef>
              <c:f>Sheet1!$C$1</c:f>
              <c:strCache>
                <c:ptCount val="1"/>
                <c:pt idx="0">
                  <c:v>Column2</c:v>
                </c:pt>
              </c:strCache>
            </c:strRef>
          </c:tx>
          <c:spPr>
            <a:solidFill>
              <a:schemeClr val="accent2"/>
            </a:solidFill>
            <a:ln>
              <a:noFill/>
            </a:ln>
            <a:effectLst/>
          </c:spPr>
          <c:invertIfNegative val="0"/>
          <c:dLbls>
            <c:dLbl>
              <c:idx val="0"/>
              <c:layout>
                <c:manualLayout>
                  <c:x val="6.252952755905511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138-A444-BD67-D63132579930}"/>
                </c:ext>
              </c:extLst>
            </c:dLbl>
            <c:dLbl>
              <c:idx val="1"/>
              <c:spPr>
                <a:noFill/>
                <a:ln w="12700" cap="flat" cmpd="sng" algn="ctr">
                  <a:noFill/>
                  <a:prstDash val="solid"/>
                  <a:miter lim="800000"/>
                </a:ln>
                <a:effectLst/>
              </c:spPr>
              <c:txPr>
                <a:bodyPr rot="0" spcFirstLastPara="1" vertOverflow="ellipsis" vert="horz" wrap="square" lIns="4572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138-A444-BD67-D63132579930}"/>
                </c:ext>
              </c:extLst>
            </c:dLbl>
            <c:dLbl>
              <c:idx val="2"/>
              <c:layout>
                <c:manualLayout>
                  <c:x val="-6.254306102362233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138-A444-BD67-D63132579930}"/>
                </c:ext>
              </c:extLst>
            </c:dLbl>
            <c:dLbl>
              <c:idx val="3"/>
              <c:spPr>
                <a:noFill/>
                <a:ln w="12700" cap="flat" cmpd="sng" algn="ctr">
                  <a:noFill/>
                  <a:prstDash val="solid"/>
                  <a:miter lim="800000"/>
                </a:ln>
                <a:effectLst/>
              </c:spPr>
              <c:txPr>
                <a:bodyPr rot="0" spcFirstLastPara="1" vertOverflow="ellipsis" vert="horz" wrap="square" lIns="4572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138-A444-BD67-D63132579930}"/>
                </c:ext>
              </c:extLst>
            </c:dLbl>
            <c:dLbl>
              <c:idx val="4"/>
              <c:layout>
                <c:manualLayout>
                  <c:x val="-4.688238188976406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138-A444-BD67-D63132579930}"/>
                </c:ext>
              </c:extLst>
            </c:dLbl>
            <c:dLbl>
              <c:idx val="5"/>
              <c:spPr>
                <a:noFill/>
                <a:ln w="12700" cap="flat" cmpd="sng" algn="ctr">
                  <a:noFill/>
                  <a:prstDash val="solid"/>
                  <a:miter lim="800000"/>
                </a:ln>
                <a:effectLst/>
              </c:spPr>
              <c:txPr>
                <a:bodyPr rot="0" spcFirstLastPara="1" vertOverflow="ellipsis" vert="horz" wrap="square" lIns="4572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138-A444-BD67-D63132579930}"/>
                </c:ext>
              </c:extLst>
            </c:dLbl>
            <c:spPr>
              <a:noFill/>
              <a:ln w="12700" cap="flat" cmpd="sng" algn="ctr">
                <a:noFill/>
                <a:prstDash val="solid"/>
                <a:miter lim="800000"/>
              </a:ln>
              <a:effectLst/>
            </c:spPr>
            <c:txPr>
              <a:bodyPr rot="0" spcFirstLastPara="1" vertOverflow="ellipsis" vert="horz" wrap="square" lIns="4572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Western Pacific</c:v>
                </c:pt>
                <c:pt idx="1">
                  <c:v>South East-Asia</c:v>
                </c:pt>
                <c:pt idx="2">
                  <c:v>European</c:v>
                </c:pt>
                <c:pt idx="3">
                  <c:v>Eastern Mediterranean</c:v>
                </c:pt>
                <c:pt idx="4">
                  <c:v>America</c:v>
                </c:pt>
                <c:pt idx="5">
                  <c:v>Africa</c:v>
                </c:pt>
              </c:strCache>
            </c:strRef>
          </c:cat>
          <c:val>
            <c:numRef>
              <c:f>Sheet1!$C$2:$C$7</c:f>
              <c:numCache>
                <c:formatCode>0%</c:formatCode>
                <c:ptCount val="6"/>
                <c:pt idx="0">
                  <c:v>0.05</c:v>
                </c:pt>
                <c:pt idx="1">
                  <c:v>0.22</c:v>
                </c:pt>
                <c:pt idx="2">
                  <c:v>0.02</c:v>
                </c:pt>
                <c:pt idx="3">
                  <c:v>0.15</c:v>
                </c:pt>
                <c:pt idx="4">
                  <c:v>0.04</c:v>
                </c:pt>
                <c:pt idx="5">
                  <c:v>0.53</c:v>
                </c:pt>
              </c:numCache>
            </c:numRef>
          </c:val>
          <c:extLst>
            <c:ext xmlns:c16="http://schemas.microsoft.com/office/drawing/2014/chart" uri="{C3380CC4-5D6E-409C-BE32-E72D297353CC}">
              <c16:uniqueId val="{0000000D-1B50-9540-96B2-4B436DF03CB3}"/>
            </c:ext>
          </c:extLst>
        </c:ser>
        <c:ser>
          <c:idx val="2"/>
          <c:order val="2"/>
          <c:tx>
            <c:strRef>
              <c:f>Sheet1!#REF!</c:f>
              <c:strCache>
                <c:ptCount val="1"/>
                <c:pt idx="0">
                  <c:v>#REF!</c:v>
                </c:pt>
              </c:strCache>
            </c:strRef>
          </c:tx>
          <c:spPr>
            <a:solidFill>
              <a:schemeClr val="accent3"/>
            </a:solidFill>
            <a:ln>
              <a:noFill/>
            </a:ln>
            <a:effectLst/>
          </c:spPr>
          <c:invertIfNegative val="0"/>
          <c:dLbls>
            <c:delete val="1"/>
          </c:dLbls>
          <c:cat>
            <c:strRef>
              <c:f>Sheet1!$A$2:$A$7</c:f>
              <c:strCache>
                <c:ptCount val="6"/>
                <c:pt idx="0">
                  <c:v>Western Pacific</c:v>
                </c:pt>
                <c:pt idx="1">
                  <c:v>South East-Asia</c:v>
                </c:pt>
                <c:pt idx="2">
                  <c:v>European</c:v>
                </c:pt>
                <c:pt idx="3">
                  <c:v>Eastern Mediterranean</c:v>
                </c:pt>
                <c:pt idx="4">
                  <c:v>America</c:v>
                </c:pt>
                <c:pt idx="5">
                  <c:v>Africa</c:v>
                </c:pt>
              </c:strCache>
            </c:strRef>
          </c:cat>
          <c:val>
            <c:numRef>
              <c:f>Sheet1!#REF!</c:f>
              <c:numCache>
                <c:formatCode>General</c:formatCode>
                <c:ptCount val="1"/>
                <c:pt idx="0">
                  <c:v>1</c:v>
                </c:pt>
              </c:numCache>
            </c:numRef>
          </c:val>
          <c:extLst>
            <c:ext xmlns:c16="http://schemas.microsoft.com/office/drawing/2014/chart" uri="{C3380CC4-5D6E-409C-BE32-E72D297353CC}">
              <c16:uniqueId val="{0000000E-1B50-9540-96B2-4B436DF03CB3}"/>
            </c:ext>
          </c:extLst>
        </c:ser>
        <c:dLbls>
          <c:dLblPos val="inEnd"/>
          <c:showLegendKey val="0"/>
          <c:showVal val="1"/>
          <c:showCatName val="0"/>
          <c:showSerName val="0"/>
          <c:showPercent val="0"/>
          <c:showBubbleSize val="0"/>
        </c:dLbls>
        <c:gapWidth val="30"/>
        <c:overlap val="100"/>
        <c:axId val="447563744"/>
        <c:axId val="957042608"/>
      </c:barChart>
      <c:catAx>
        <c:axId val="447563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57042608"/>
        <c:crosses val="autoZero"/>
        <c:auto val="1"/>
        <c:lblAlgn val="ctr"/>
        <c:lblOffset val="100"/>
        <c:noMultiLvlLbl val="0"/>
      </c:catAx>
      <c:valAx>
        <c:axId val="9570426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7563744"/>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54FDE-8775-1744-9520-94B24AF66E41}"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0C06F-62DF-8C49-9437-5B6E342092F3}" type="slidenum">
              <a:rPr lang="en-US" smtClean="0"/>
              <a:t>‹#›</a:t>
            </a:fld>
            <a:endParaRPr lang="en-US"/>
          </a:p>
        </p:txBody>
      </p:sp>
    </p:spTree>
    <p:extLst>
      <p:ext uri="{BB962C8B-B14F-4D97-AF65-F5344CB8AC3E}">
        <p14:creationId xmlns:p14="http://schemas.microsoft.com/office/powerpoint/2010/main" val="132677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90C06F-62DF-8C49-9437-5B6E342092F3}" type="slidenum">
              <a:rPr lang="en-US" smtClean="0"/>
              <a:t>1</a:t>
            </a:fld>
            <a:endParaRPr lang="en-US"/>
          </a:p>
        </p:txBody>
      </p:sp>
    </p:spTree>
    <p:extLst>
      <p:ext uri="{BB962C8B-B14F-4D97-AF65-F5344CB8AC3E}">
        <p14:creationId xmlns:p14="http://schemas.microsoft.com/office/powerpoint/2010/main" val="1460095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Another large study called ANISA took place from 2011 to 2014 at 5 sites in 3 South Asian countries, Bangladesh, India, and Pakistan.</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purpose was to estimate proportions of specific infectious causes of possible severe bacterial infections in children &lt;2 months of age in comparison to healthy controls.</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Surprisingly, RSV was identified as the most detected pathogen in children with possible serious bacterial infection in the first two months of life, identified in 6.5% of all infections.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322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90C06F-62DF-8C49-9437-5B6E342092F3}" type="slidenum">
              <a:rPr lang="en-US" smtClean="0"/>
              <a:t>11</a:t>
            </a:fld>
            <a:endParaRPr lang="en-US"/>
          </a:p>
        </p:txBody>
      </p:sp>
    </p:spTree>
    <p:extLst>
      <p:ext uri="{BB962C8B-B14F-4D97-AF65-F5344CB8AC3E}">
        <p14:creationId xmlns:p14="http://schemas.microsoft.com/office/powerpoint/2010/main" val="183278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would now like to share with you results from another project that is looking at global burden of RSV disease, which focuses on the years 2010 through 2019 (pre-COVID-19 pandemic) and is only looking at lower- and middle-income countries.  </a:t>
            </a:r>
          </a:p>
          <a:p>
            <a:pPr marL="171450" lvl="0" indent="-171450">
              <a:buFont typeface="Arial" panose="020B0604020202020204" pitchFamily="34" charset="0"/>
              <a:buChar char="•"/>
            </a:pPr>
            <a:r>
              <a:rPr lang="en-US" dirty="0"/>
              <a:t>This is a systematic review and meta-analysis of countries in which at least one study looks at the percentage of children hospitalized with acute respiratory illness who tested positive for RSV. </a:t>
            </a:r>
          </a:p>
          <a:p>
            <a:pPr marL="171450" lvl="0" indent="-171450">
              <a:buFont typeface="Arial" panose="020B0604020202020204" pitchFamily="34" charset="0"/>
              <a:buChar char="•"/>
            </a:pPr>
            <a:r>
              <a:rPr lang="en-US" dirty="0"/>
              <a:t>The study includes 73 studies in 32 countries. You can see from this map that all WHO regions are well represented in this study.</a:t>
            </a:r>
          </a:p>
          <a:p>
            <a:pPr marL="171450" lvl="0" indent="-171450">
              <a:buFont typeface="Arial" panose="020B0604020202020204" pitchFamily="34" charset="0"/>
              <a:buChar char="•"/>
            </a:pPr>
            <a:r>
              <a:rPr lang="en-US" dirty="0"/>
              <a:t> From this study, we’ll look in the next few slides at the RSV disease burden across age distributions among children.</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12</a:t>
            </a:fld>
            <a:endParaRPr lang="en-US"/>
          </a:p>
        </p:txBody>
      </p:sp>
    </p:spTree>
    <p:extLst>
      <p:ext uri="{BB962C8B-B14F-4D97-AF65-F5344CB8AC3E}">
        <p14:creationId xmlns:p14="http://schemas.microsoft.com/office/powerpoint/2010/main" val="4068806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This graph shows </a:t>
            </a:r>
            <a:r>
              <a:rPr lang="en-US" sz="1800" b="0" i="0" u="none" strike="noStrike" dirty="0">
                <a:solidFill>
                  <a:srgbClr val="000000"/>
                </a:solidFill>
                <a:effectLst/>
                <a:latin typeface="Aptos" panose="020B0004020202020204" pitchFamily="34" charset="0"/>
              </a:rPr>
              <a:t>the percentage of children &lt;5 years old admitted to hospital with acute respiratory infection testing positive for RSV by WHO region.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ptos" panose="020B0004020202020204" pitchFamily="34" charset="0"/>
              </a:rPr>
              <a:t>It depicts a large disease burden, with </a:t>
            </a:r>
            <a:r>
              <a:rPr lang="en-US" sz="2800" dirty="0">
                <a:solidFill>
                  <a:srgbClr val="672672"/>
                </a:solidFill>
              </a:rPr>
              <a:t>1/4 to 1/3 of all respiratory illness  hospital admissions among children &lt; 5 years of age are due to RSV in all WHO regions.</a:t>
            </a:r>
            <a:endParaRPr lang="en-US" sz="1800" b="0" dirty="0"/>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C690C06F-62DF-8C49-9437-5B6E342092F3}" type="slidenum">
              <a:rPr lang="en-US" smtClean="0"/>
              <a:t>13</a:t>
            </a:fld>
            <a:endParaRPr lang="en-US"/>
          </a:p>
        </p:txBody>
      </p:sp>
    </p:spTree>
    <p:extLst>
      <p:ext uri="{BB962C8B-B14F-4D97-AF65-F5344CB8AC3E}">
        <p14:creationId xmlns:p14="http://schemas.microsoft.com/office/powerpoint/2010/main" val="2348331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graph shows the percentage of children &lt;6 months old admitted to hospital with acute respiratory infection testing positive for RSV by WHO region.</a:t>
            </a:r>
          </a:p>
          <a:p>
            <a:pPr marL="171450" indent="-171450">
              <a:buFont typeface="Arial" panose="020B0604020202020204" pitchFamily="34" charset="0"/>
              <a:buChar char="•"/>
            </a:pPr>
            <a:r>
              <a:rPr lang="en-US" dirty="0"/>
              <a:t>The huge burden is evident, with between 1/3 to 1/2 of all hospital admissions for respiratory illness among children &lt; 6 months old being due to RSV in all WHO regions.</a:t>
            </a:r>
          </a:p>
          <a:p>
            <a:pPr marL="171450" indent="-171450">
              <a:buFont typeface="Arial" panose="020B0604020202020204" pitchFamily="34" charset="0"/>
              <a:buChar char="•"/>
            </a:pPr>
            <a:r>
              <a:rPr lang="en-US" dirty="0"/>
              <a:t> What’s critical here is that the new RSV immunization products—both the maternal vaccine and long-acting </a:t>
            </a:r>
            <a:r>
              <a:rPr lang="en-US" dirty="0" err="1"/>
              <a:t>mAb</a:t>
            </a:r>
            <a:r>
              <a:rPr lang="en-US" dirty="0"/>
              <a:t>—protect in this age range, which underscores the urgency in advancing the availability of these products in low- and middle-income markets.</a:t>
            </a:r>
          </a:p>
        </p:txBody>
      </p:sp>
      <p:sp>
        <p:nvSpPr>
          <p:cNvPr id="4" name="Slide Number Placeholder 3"/>
          <p:cNvSpPr>
            <a:spLocks noGrp="1"/>
          </p:cNvSpPr>
          <p:nvPr>
            <p:ph type="sldNum" sz="quarter" idx="5"/>
          </p:nvPr>
        </p:nvSpPr>
        <p:spPr/>
        <p:txBody>
          <a:bodyPr/>
          <a:lstStyle/>
          <a:p>
            <a:fld id="{C690C06F-62DF-8C49-9437-5B6E342092F3}" type="slidenum">
              <a:rPr lang="en-US" smtClean="0"/>
              <a:t>14</a:t>
            </a:fld>
            <a:endParaRPr lang="en-US"/>
          </a:p>
        </p:txBody>
      </p:sp>
    </p:spTree>
    <p:extLst>
      <p:ext uri="{BB962C8B-B14F-4D97-AF65-F5344CB8AC3E}">
        <p14:creationId xmlns:p14="http://schemas.microsoft.com/office/powerpoint/2010/main" val="833584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graph shows the percentage of children &lt;5 years old admitted to hospital with acute respiratory infection testing positive for RSV by country income level.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672672"/>
                </a:solidFill>
              </a:rPr>
              <a:t>It shows a broad-based burden of illness, with roughly a quarter of hospital admissions for acute respiratory infection before 5 years of age are due to RSV, regardless of country income level.</a:t>
            </a:r>
            <a:endParaRPr lang="en-US" sz="1200" b="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15</a:t>
            </a:fld>
            <a:endParaRPr lang="en-US"/>
          </a:p>
        </p:txBody>
      </p:sp>
    </p:spTree>
    <p:extLst>
      <p:ext uri="{BB962C8B-B14F-4D97-AF65-F5344CB8AC3E}">
        <p14:creationId xmlns:p14="http://schemas.microsoft.com/office/powerpoint/2010/main" val="1709228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90C06F-62DF-8C49-9437-5B6E342092F3}" type="slidenum">
              <a:rPr lang="en-US" smtClean="0"/>
              <a:t>16</a:t>
            </a:fld>
            <a:endParaRPr lang="en-US"/>
          </a:p>
        </p:txBody>
      </p:sp>
    </p:spTree>
    <p:extLst>
      <p:ext uri="{BB962C8B-B14F-4D97-AF65-F5344CB8AC3E}">
        <p14:creationId xmlns:p14="http://schemas.microsoft.com/office/powerpoint/2010/main" val="224723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reanalysis of a 2019 global RSV morbidity and mortality meta-analysis was done to look at RSV burden in WHO regions.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Data were available from 107 studies from all WHO regions as shown by the red dots on this map.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17</a:t>
            </a:fld>
            <a:endParaRPr lang="en-US"/>
          </a:p>
        </p:txBody>
      </p:sp>
    </p:spTree>
    <p:extLst>
      <p:ext uri="{BB962C8B-B14F-4D97-AF65-F5344CB8AC3E}">
        <p14:creationId xmlns:p14="http://schemas.microsoft.com/office/powerpoint/2010/main" val="2902225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regions have a high burden of RSV ALRI in the community, with the greatest number of cases among infants in Africa (over 4 million per year) and South </a:t>
            </a:r>
            <a:r>
              <a:rPr lang="en-US" dirty="0" err="1"/>
              <a:t>EastAsia</a:t>
            </a:r>
            <a:r>
              <a:rPr lang="en-US" dirty="0"/>
              <a:t> (over 2 million per year).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18</a:t>
            </a:fld>
            <a:endParaRPr lang="en-US"/>
          </a:p>
        </p:txBody>
      </p:sp>
    </p:spTree>
    <p:extLst>
      <p:ext uri="{BB962C8B-B14F-4D97-AF65-F5344CB8AC3E}">
        <p14:creationId xmlns:p14="http://schemas.microsoft.com/office/powerpoint/2010/main" val="605396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number of ALRI cases in the community shown on the last slide is a combination of the number of children in a region and the incidence rate.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this graph, you can see that the incidence rate is highest in Africa for children under 6 months of age; whereas, incidence is more equal across regions in children 6-12 months of 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Note: No data available for 0-&lt;6 months of age for Western Pacific region.</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19</a:t>
            </a:fld>
            <a:endParaRPr lang="en-US"/>
          </a:p>
        </p:txBody>
      </p:sp>
    </p:spTree>
    <p:extLst>
      <p:ext uri="{BB962C8B-B14F-4D97-AF65-F5344CB8AC3E}">
        <p14:creationId xmlns:p14="http://schemas.microsoft.com/office/powerpoint/2010/main" val="414778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Today's talk will address the global burden of RSV disease starting with global estimates of RSV mortality and morbidity then we will show some data on regional estimates of RSV mortality and morbidity.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a:t>
            </a:fld>
            <a:endParaRPr lang="en-US"/>
          </a:p>
        </p:txBody>
      </p:sp>
    </p:spTree>
    <p:extLst>
      <p:ext uri="{BB962C8B-B14F-4D97-AF65-F5344CB8AC3E}">
        <p14:creationId xmlns:p14="http://schemas.microsoft.com/office/powerpoint/2010/main" val="3641725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pie chart shows the number of RSV-associated ALRI hospitalizations among infants (0-11 months of age) by WHO region.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largest number of hospitalizations are in South East-Asia and the Eastern Mediterranean, with over 500,000 hospitalizations per year in each region.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20</a:t>
            </a:fld>
            <a:endParaRPr lang="en-US"/>
          </a:p>
        </p:txBody>
      </p:sp>
    </p:spTree>
    <p:extLst>
      <p:ext uri="{BB962C8B-B14F-4D97-AF65-F5344CB8AC3E}">
        <p14:creationId xmlns:p14="http://schemas.microsoft.com/office/powerpoint/2010/main" val="4196166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graph shows the rate of hospitalizations for infants for RSV ALRI. </a:t>
            </a:r>
          </a:p>
          <a:p>
            <a:pPr marL="171450" indent="-171450">
              <a:buFont typeface="Arial" panose="020B0604020202020204" pitchFamily="34" charset="0"/>
              <a:buChar char="•"/>
            </a:pPr>
            <a:r>
              <a:rPr lang="en-US" dirty="0"/>
              <a:t>You will notice that unlike the incidence rate in the community where Africa had the highest rate in children &lt; 6 months old, now Africa has the lowest rate of hospitalization across all age groups—showcasing the burden that RSV lower respiratory tract infection has in children in the community who never make it to the hospital.</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21</a:t>
            </a:fld>
            <a:endParaRPr lang="en-US"/>
          </a:p>
        </p:txBody>
      </p:sp>
    </p:spTree>
    <p:extLst>
      <p:ext uri="{BB962C8B-B14F-4D97-AF65-F5344CB8AC3E}">
        <p14:creationId xmlns:p14="http://schemas.microsoft.com/office/powerpoint/2010/main" val="380496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looking at the overall number of deaths due to RSV, the greatest burden is clearly in Africa, which accounts for over half of the RSV attributable deaths worldwide each year.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22</a:t>
            </a:fld>
            <a:endParaRPr lang="en-US"/>
          </a:p>
        </p:txBody>
      </p:sp>
    </p:spTree>
    <p:extLst>
      <p:ext uri="{BB962C8B-B14F-4D97-AF65-F5344CB8AC3E}">
        <p14:creationId xmlns:p14="http://schemas.microsoft.com/office/powerpoint/2010/main" val="3542237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large number of deaths is related to Africa having a lot of children under one year of age, but also having the highest mortality rate as shown in this figure where it is approximately one per thousand infants dying annually from RSV. </a:t>
            </a:r>
          </a:p>
          <a:p>
            <a:r>
              <a:rPr lang="en-US" dirty="0"/>
              <a:t> </a:t>
            </a:r>
          </a:p>
        </p:txBody>
      </p:sp>
      <p:sp>
        <p:nvSpPr>
          <p:cNvPr id="4" name="Slide Number Placeholder 3"/>
          <p:cNvSpPr>
            <a:spLocks noGrp="1"/>
          </p:cNvSpPr>
          <p:nvPr>
            <p:ph type="sldNum" sz="quarter" idx="5"/>
          </p:nvPr>
        </p:nvSpPr>
        <p:spPr/>
        <p:txBody>
          <a:bodyPr/>
          <a:lstStyle/>
          <a:p>
            <a:fld id="{C690C06F-62DF-8C49-9437-5B6E342092F3}" type="slidenum">
              <a:rPr lang="en-US" smtClean="0"/>
              <a:t>23</a:t>
            </a:fld>
            <a:endParaRPr lang="en-US"/>
          </a:p>
        </p:txBody>
      </p:sp>
    </p:spTree>
    <p:extLst>
      <p:ext uri="{BB962C8B-B14F-4D97-AF65-F5344CB8AC3E}">
        <p14:creationId xmlns:p14="http://schemas.microsoft.com/office/powerpoint/2010/main" val="2036956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graph shows the in-hospital case fatality ratio (CFR). </a:t>
            </a:r>
          </a:p>
          <a:p>
            <a:pPr marL="171450" indent="-171450">
              <a:buFont typeface="Arial" panose="020B0604020202020204" pitchFamily="34" charset="0"/>
              <a:buChar char="•"/>
            </a:pPr>
            <a:r>
              <a:rPr lang="en-US" dirty="0"/>
              <a:t>Some variation occurs by region with the highest in hospital case fatality in Africa at about 1.5%.   </a:t>
            </a:r>
          </a:p>
          <a:p>
            <a:pPr marL="171450" lvl="0" indent="-171450">
              <a:buFont typeface="Arial" panose="020B0604020202020204" pitchFamily="34" charset="0"/>
              <a:buChar char="•"/>
            </a:pPr>
            <a:r>
              <a:rPr lang="en-US" dirty="0"/>
              <a:t>This is a relatively low CFR compared to some other causes of pneumonia (e.g., pneumococcus), emphasizing that if a child with RSV makes it to the hospital, they have a high chance of surviving.</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1200" kern="1200" dirty="0">
                <a:solidFill>
                  <a:schemeClr val="tx1"/>
                </a:solidFill>
                <a:latin typeface="+mn-lt"/>
                <a:ea typeface="+mn-ea"/>
                <a:cs typeface="+mn-cs"/>
              </a:rPr>
              <a:t>Note that this is only capturing individuals making it to the hospital.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1200" kern="1200" dirty="0">
                <a:solidFill>
                  <a:schemeClr val="tx1"/>
                </a:solidFill>
                <a:latin typeface="+mn-lt"/>
                <a:ea typeface="+mn-ea"/>
                <a:cs typeface="+mn-cs"/>
              </a:rPr>
              <a:t>RSV deaths among children 6 months of age and younger in low-income settings are 4 times more likely to occur in the community than they are to occur in the hospital.</a:t>
            </a:r>
          </a:p>
          <a:p>
            <a:pPr marL="628650" marR="0" lvl="1" indent="-171450" algn="l" defTabSz="914400" rtl="0" eaLnBrk="1" latinLnBrk="0" hangingPunct="1">
              <a:lnSpc>
                <a:spcPct val="107000"/>
              </a:lnSpc>
              <a:spcBef>
                <a:spcPts val="0"/>
              </a:spcBef>
              <a:spcAft>
                <a:spcPts val="0"/>
              </a:spcAft>
              <a:buFont typeface="Arial" panose="020B0604020202020204" pitchFamily="34" charset="0"/>
              <a:buChar char="•"/>
            </a:pPr>
            <a:r>
              <a:rPr lang="en-US" sz="1200" kern="1200" dirty="0">
                <a:solidFill>
                  <a:schemeClr val="tx1"/>
                </a:solidFill>
                <a:latin typeface="+mn-lt"/>
                <a:ea typeface="+mn-ea"/>
                <a:cs typeface="+mn-cs"/>
              </a:rPr>
              <a:t>This is because the vast majority of children with severe RSV don’t make it to the hospital where they can receive supportive care, increasing their likelihood of dying.    </a:t>
            </a:r>
          </a:p>
          <a:p>
            <a:pPr marL="628650" marR="0" lvl="1" indent="-171450" algn="l" defTabSz="914400" rtl="0" eaLnBrk="1" latinLnBrk="0" hangingPunct="1">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Causes of deaths in the community are often unknown or unreported, and as such, RSV morbidity and mortality in these contexts is thought to be even greater than current estimates suggest.</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24</a:t>
            </a:fld>
            <a:endParaRPr lang="en-US"/>
          </a:p>
        </p:txBody>
      </p:sp>
    </p:spTree>
    <p:extLst>
      <p:ext uri="{BB962C8B-B14F-4D97-AF65-F5344CB8AC3E}">
        <p14:creationId xmlns:p14="http://schemas.microsoft.com/office/powerpoint/2010/main" val="1251202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we've showed you results of RSV surveillance studies that have taken place over the last couple decades. All WHO regions were well represented. </a:t>
            </a:r>
          </a:p>
          <a:p>
            <a:pPr marL="171450" indent="-171450">
              <a:buFont typeface="Arial" panose="020B0604020202020204" pitchFamily="34" charset="0"/>
              <a:buChar char="•"/>
            </a:pPr>
            <a:r>
              <a:rPr lang="en-US" dirty="0"/>
              <a:t>In this slide what we are showing you is where RSV surveillance is taking place today. </a:t>
            </a:r>
          </a:p>
          <a:p>
            <a:pPr marL="171450" indent="-171450">
              <a:buFont typeface="Arial" panose="020B0604020202020204" pitchFamily="34" charset="0"/>
              <a:buChar char="•"/>
            </a:pPr>
            <a:r>
              <a:rPr lang="en-US" dirty="0"/>
              <a:t>Because we we're not able to catalog all the RSV studies taking place we are only showing those in which WHO is involved. </a:t>
            </a:r>
          </a:p>
          <a:p>
            <a:pPr marL="171450" indent="-171450">
              <a:buFont typeface="Arial" panose="020B0604020202020204" pitchFamily="34" charset="0"/>
              <a:buChar char="•"/>
            </a:pPr>
            <a:r>
              <a:rPr lang="en-US" dirty="0"/>
              <a:t>As you can see there are many countries continuing to do RSV surveillance in children with good global representation.</a:t>
            </a:r>
          </a:p>
          <a:p>
            <a:pPr marL="171450" indent="-171450">
              <a:buFont typeface="Arial" panose="020B0604020202020204" pitchFamily="34" charset="0"/>
              <a:buChar char="•"/>
            </a:pPr>
            <a:r>
              <a:rPr lang="en-US" dirty="0"/>
              <a:t>The current RSV surveillance in which WHO is playing a role include the Global Influenza Surveillance and Response System (GISRS); PAHO’s Severe Acute Respiratory Infections Network (</a:t>
            </a:r>
            <a:r>
              <a:rPr lang="en-US" dirty="0" err="1"/>
              <a:t>SARI</a:t>
            </a:r>
            <a:r>
              <a:rPr lang="en-US" i="1" dirty="0" err="1"/>
              <a:t>net</a:t>
            </a:r>
            <a:r>
              <a:rPr lang="en-US" i="0" dirty="0"/>
              <a:t>), and the European SARI Vaccine Effectiveness Network (Euro-SAVE).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129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t>In conclusion RSV burden data among infants and children is currently available from all WHO regions. </a:t>
            </a:r>
          </a:p>
          <a:p>
            <a:pPr marL="171450" indent="-171450">
              <a:buFont typeface="Arial" panose="020B0604020202020204" pitchFamily="34" charset="0"/>
              <a:buChar char="•"/>
            </a:pPr>
            <a:r>
              <a:rPr lang="en-US" sz="1100" dirty="0"/>
              <a:t>The data that do exist show that RSV associated LRTI is high in all parts of the world accounting for 1/3 to 2/3 of all acute lower respiratory tract infection hospitalizations in children under six months of age. </a:t>
            </a:r>
          </a:p>
          <a:p>
            <a:pPr marL="171450" indent="-171450">
              <a:buFont typeface="Arial" panose="020B0604020202020204" pitchFamily="34" charset="0"/>
              <a:buChar char="•"/>
            </a:pPr>
            <a:r>
              <a:rPr lang="en-US" sz="1100" dirty="0"/>
              <a:t>RSV mortality is the highest in Africa and is mostly due to children with severe RSV not accessing hospital care. </a:t>
            </a:r>
          </a:p>
          <a:p>
            <a:pPr marL="171450" indent="-171450">
              <a:buFont typeface="Arial" panose="020B0604020202020204" pitchFamily="34" charset="0"/>
              <a:buChar char="•"/>
            </a:pPr>
            <a:r>
              <a:rPr lang="en-US" sz="1100" dirty="0"/>
              <a:t>There is also ongoing RSV surveillance in all WHO regions. </a:t>
            </a:r>
          </a:p>
          <a:p>
            <a:pPr marL="171450" indent="-171450">
              <a:buFont typeface="Arial" panose="020B0604020202020204" pitchFamily="34" charset="0"/>
              <a:buChar char="•"/>
            </a:pPr>
            <a:r>
              <a:rPr lang="en-US" sz="1100" dirty="0"/>
              <a:t>For decision makers in countries that are deciding about introducing RSV prevention products, the local burden of RSV disease can be assessed by examining existing data from their own region. Establishing RSV surveillance in their own country is also possible. The types of RSV surveillance that can be done are covered in another roadshow module.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510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90C06F-62DF-8C49-9437-5B6E342092F3}" type="slidenum">
              <a:rPr lang="en-US" smtClean="0"/>
              <a:t>3</a:t>
            </a:fld>
            <a:endParaRPr lang="en-US"/>
          </a:p>
        </p:txBody>
      </p:sp>
    </p:spTree>
    <p:extLst>
      <p:ext uri="{BB962C8B-B14F-4D97-AF65-F5344CB8AC3E}">
        <p14:creationId xmlns:p14="http://schemas.microsoft.com/office/powerpoint/2010/main" val="332549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world has long been embroiled in the fight against pneumonia, which continues to be the #1 killer of children before their fifth birthdays each year worldwide.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15% of all-cause child mortality—or a life lost every 43 seconds.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 a leading cause of infant pneumonia, RSV is a big part of the pneumonia equation requiring solutions.</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RSV causes up to 40% of all pneumonia cases before 1 year of age and is the leading cause of pneumonia deaths before 6 months of age worldwide.</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4</a:t>
            </a:fld>
            <a:endParaRPr lang="en-US"/>
          </a:p>
        </p:txBody>
      </p:sp>
    </p:spTree>
    <p:extLst>
      <p:ext uri="{BB962C8B-B14F-4D97-AF65-F5344CB8AC3E}">
        <p14:creationId xmlns:p14="http://schemas.microsoft.com/office/powerpoint/2010/main" val="275198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In 2022, the global annual RSV burden estimates were updated and published in the </a:t>
            </a:r>
            <a:r>
              <a:rPr lang="en-US" sz="1800" i="1">
                <a:effectLst/>
                <a:latin typeface="Calibri" panose="020F0502020204030204" pitchFamily="34" charset="0"/>
                <a:ea typeface="Calibri" panose="020F0502020204030204" pitchFamily="34" charset="0"/>
                <a:cs typeface="Times New Roman" panose="02020603050405020304" pitchFamily="18" charset="0"/>
              </a:rPr>
              <a:t>Lancet</a:t>
            </a: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These estimates found that, in 2019, RSV was responsible for a staggering 33 million episodes of acute lower respiratory tract infection, approximately 3.5 million hospitalizations, and over 100,000 RSV deaths among children less than five years of age worldwide.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Overall RSV accounts for 2% of the global mortality burden in children under 5 years of age and 3.6% among children under 6 months of age.</a:t>
            </a:r>
          </a:p>
          <a:p>
            <a:pPr marL="342900" marR="0" lvl="0" indent="-342900">
              <a:lnSpc>
                <a:spcPct val="107000"/>
              </a:lnSpc>
              <a:spcBef>
                <a:spcPts val="0"/>
              </a:spcBef>
              <a:spcAft>
                <a:spcPts val="800"/>
              </a:spcAft>
              <a:buFont typeface="Symbol" panose="05050102010706020507" pitchFamily="18" charset="2"/>
              <a:buChar char=""/>
            </a:pPr>
            <a:r>
              <a:rPr lang="en-US" sz="1800" b="1">
                <a:effectLst/>
                <a:latin typeface="Calibri" panose="020F0502020204030204" pitchFamily="34" charset="0"/>
                <a:ea typeface="Calibri" panose="020F0502020204030204" pitchFamily="34" charset="0"/>
                <a:cs typeface="Times New Roman" panose="02020603050405020304" pitchFamily="18" charset="0"/>
              </a:rPr>
              <a:t>RSV in children under 6 months of age accounts for 20% of acute lower respiratory infection episodes and almost half of all RSV deaths in children under 5 years of age.   </a:t>
            </a:r>
          </a:p>
          <a:p>
            <a:endParaRPr lang="en-US"/>
          </a:p>
        </p:txBody>
      </p:sp>
      <p:sp>
        <p:nvSpPr>
          <p:cNvPr id="4" name="Slide Number Placeholder 3"/>
          <p:cNvSpPr>
            <a:spLocks noGrp="1"/>
          </p:cNvSpPr>
          <p:nvPr>
            <p:ph type="sldNum" sz="quarter" idx="5"/>
          </p:nvPr>
        </p:nvSpPr>
        <p:spPr/>
        <p:txBody>
          <a:bodyPr/>
          <a:lstStyle/>
          <a:p>
            <a:fld id="{C690C06F-62DF-8C49-9437-5B6E342092F3}" type="slidenum">
              <a:rPr lang="en-US" smtClean="0"/>
              <a:t>5</a:t>
            </a:fld>
            <a:endParaRPr lang="en-US"/>
          </a:p>
        </p:txBody>
      </p:sp>
    </p:spTree>
    <p:extLst>
      <p:ext uri="{BB962C8B-B14F-4D97-AF65-F5344CB8AC3E}">
        <p14:creationId xmlns:p14="http://schemas.microsoft.com/office/powerpoint/2010/main" val="41391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The first few months of life are the most vulnerable to RSV due to the ease with which an infant’s small airways can be blocked.</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Serious complications of RSV include bronchiolitis and pneumonia and can lead to long-term complications for lung health.</a:t>
            </a:r>
          </a:p>
          <a:p>
            <a:pPr marL="342900" marR="0" lvl="0" indent="-342900">
              <a:lnSpc>
                <a:spcPct val="107000"/>
              </a:lnSpc>
              <a:spcBef>
                <a:spcPts val="0"/>
              </a:spcBef>
              <a:spcAft>
                <a:spcPts val="80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To put things in perspective, RSV is responsible for 1 in every 28 deaths that occur before six months of age—a tragedy destined to continue until we do something about it.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292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Over 98% of RSV deaths occur in low- and middle-income countries.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 this graphic shows, children in low-income countries are less likely to have access to adequate medical care, so are far more likely to die from RSV than children in high-income nations—an unacceptable disease burden disparity.</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To break it down further, RSV deaths among children 6 months of age and younger in low-income settings are 4 times more likely to occur in the community than they are to occur in the hospital.</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is because the vast majority of children with severe RSV don’t make it to the hospital where they can receive supportive care, increasing their likelihood of dying.   </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Causes of deaths in the community are often unknown or unreported, and as such, RSV morbidity and mortality in these contexts is thought to be even greater than current estimates suggest.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945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Findings from RSV surveillance studies funded by the Bill &amp; Melinda Gates Foundation reveal a high unmeasured burden of community RSV mortality, particularly among infants &lt;6m who are the target for new RSV immunization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study of community deaths in children under six months of age in which a nasopharyngeal swab was taken within 48 hours of death was undertaken in four LMICs: Argentina (an impoverished peri urban setting); India; Pakistan; and Zambia.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percent positive of swabs for RSV ranged from 3.7% in Pakistan to 27% in the peri-urban slums of Argentina.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While all of the detected RSV may not have been in the causal chain of death, these findings do suggest a significant role for RSV in community mortality and young infants.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Another study called CHAMPS undertook minimally invasive tissue sampling in children who died in several LMICs in Africa and South Asia.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CHAMPS detected RSV in 9%of all deaths among infants less than six months of age and a panel of experts deemed RSV to be in the causal chain of 5% of all deaths.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the results of these studies are consistent in other LMICs, that suggests that the burden of mortality in children under six months of age due to RSV could be as high as 100,000 deaths a year.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8</a:t>
            </a:fld>
            <a:endParaRPr lang="en-US"/>
          </a:p>
        </p:txBody>
      </p:sp>
    </p:spTree>
    <p:extLst>
      <p:ext uri="{BB962C8B-B14F-4D97-AF65-F5344CB8AC3E}">
        <p14:creationId xmlns:p14="http://schemas.microsoft.com/office/powerpoint/2010/main" val="4104667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Most information on the burden of RSV comes from prospective surveillance studies, PERCH being one of the largest studies of pediatric pneumonia in LMICs every conducted.</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Conducted from 2011-2014, the PERCH study set out to determine the etiology of pneumonia in children hospitalized in 7 countries: 5 in Africa and 2 in Asia.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study enrolled over 4,000 (4,232) children hospitalized with cases of severe and very severe pneumonia, and collected many specimens and performed multiple diagnostic tests.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study included over 5,000 controls (5,325).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 unique analytic algorithm was used to identify the etiology of each pneumonia episode.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RSV was found to be the most common etiology among both severe and very severe pneumonia by orders of magnitude.  </a:t>
            </a:r>
          </a:p>
          <a:p>
            <a:pPr marL="800100" marR="0" lvl="1"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Although it may not look so at first glance, the area of the RSV circle is proportionally correct in comparison to the other disease circles. RSV makes up a staggering percentage of the pneumonia pie.</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It was the most common etiology in children of all ages but particularly infants in the first year of life, where it accounted for close to 40% of all pneumonia cases.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705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F82B133F-43D9-A744-4760-29302776CDFF}"/>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228859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D331CCF-589F-4EE7-A13C-191824EB31E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1022873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375B63EF-BF03-F8BE-D960-8A1D1F6CD93D}"/>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3414318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036C347-7FDD-A6EF-C99A-0E25418DE87B}"/>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3555900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EF5096FE-FD85-ABB5-7979-E0B7D85EA0F3}"/>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3301459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54043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3D6DB44-5FDC-67D7-6944-20AE552094A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3867879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8517CAB5-68AA-D153-4803-2B09C03F32A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1585182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554DFA0D-C89F-246F-3853-3749D987B724}"/>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2361412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BD13F38-DCAC-96FD-8C2D-4978E8916ED5}"/>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148788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11106151" cy="4519084"/>
          </a:xfrm>
        </p:spPr>
        <p:txBody>
          <a:bodyPr/>
          <a:lstStyle>
            <a:lvl1pPr>
              <a:spcBef>
                <a:spcPts val="800"/>
              </a:spcBef>
              <a:spcAft>
                <a:spcPts val="0"/>
              </a:spcAft>
              <a:defRPr sz="1867" b="0" baseline="0"/>
            </a:lvl1pPr>
            <a:lvl2pPr marL="228594" indent="-228594">
              <a:spcBef>
                <a:spcPts val="800"/>
              </a:spcBef>
              <a:spcAft>
                <a:spcPts val="0"/>
              </a:spcAft>
              <a:buClr>
                <a:schemeClr val="accent3">
                  <a:lumMod val="75000"/>
                </a:schemeClr>
              </a:buClr>
              <a:buFont typeface="Wingdings" panose="05000000000000000000" pitchFamily="2" charset="2"/>
              <a:buChar char="§"/>
              <a:defRPr sz="1733"/>
            </a:lvl2pPr>
            <a:lvl3pPr marL="457189" indent="-228594">
              <a:spcBef>
                <a:spcPts val="800"/>
              </a:spcBef>
              <a:spcAft>
                <a:spcPts val="0"/>
              </a:spcAft>
              <a:buClr>
                <a:srgbClr val="3086AB"/>
              </a:buClr>
              <a:buFont typeface="Arial" panose="020B0604020202020204" pitchFamily="34" charset="0"/>
              <a:buChar char="•"/>
              <a:tabLst/>
              <a:defRPr baseline="0"/>
            </a:lvl3pPr>
            <a:lvl4pPr marL="687900" indent="-230712">
              <a:spcBef>
                <a:spcPts val="800"/>
              </a:spcBef>
              <a:spcAft>
                <a:spcPts val="0"/>
              </a:spcAft>
              <a:buFont typeface="Arial" panose="020B0604020202020204" pitchFamily="34" charset="0"/>
              <a:buChar char="-"/>
              <a:tabLst/>
              <a:defRPr baseline="0"/>
            </a:lvl4pPr>
            <a:lvl5pPr marL="916494" indent="-228594">
              <a:spcBef>
                <a:spcPts val="8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cap="all" baseline="0"/>
            </a:lvl1pPr>
          </a:lstStyle>
          <a:p>
            <a:r>
              <a:rPr lang="en-US"/>
              <a:t>Insert headline here – up to 2 full width lines (all caps)</a:t>
            </a:r>
          </a:p>
        </p:txBody>
      </p:sp>
    </p:spTree>
    <p:extLst>
      <p:ext uri="{BB962C8B-B14F-4D97-AF65-F5344CB8AC3E}">
        <p14:creationId xmlns:p14="http://schemas.microsoft.com/office/powerpoint/2010/main" val="405400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95717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12192000" cy="6858000"/>
          </a:xfrm>
        </p:spPr>
        <p:txBody>
          <a:bodyPr lIns="4754880" tIns="1920240" rIns="0" bIns="0">
            <a:normAutofit/>
          </a:bodyPr>
          <a:lstStyle>
            <a:lvl1pPr marL="0" indent="0">
              <a:buNone/>
              <a:defRPr sz="2400">
                <a:latin typeface="Arial" panose="020B0604020202020204" pitchFamily="34" charset="0"/>
                <a:cs typeface="Arial" panose="020B0604020202020204" pitchFamily="34" charset="0"/>
              </a:defRPr>
            </a:lvl1pPr>
          </a:lstStyle>
          <a:p>
            <a:r>
              <a:rPr lang="en-US"/>
              <a:t>Click on the icon to insert a </a:t>
            </a:r>
            <a:br>
              <a:rPr lang="en-US"/>
            </a:br>
            <a:r>
              <a:rPr lang="en-US"/>
              <a:t>new photo. Detailed instructions </a:t>
            </a:r>
            <a:br>
              <a:rPr lang="en-US"/>
            </a:br>
            <a:r>
              <a:rPr lang="en-US"/>
              <a:t>can be found on the slide titled</a:t>
            </a:r>
            <a:br>
              <a:rPr lang="en-US"/>
            </a:br>
            <a:r>
              <a:rPr lang="en-US"/>
              <a:t>“CHANGING THE PHOTO ON </a:t>
            </a:r>
            <a:br>
              <a:rPr lang="en-US"/>
            </a:br>
            <a:r>
              <a:rPr lang="en-US"/>
              <a:t>YOUR TITLE SLIDE.”</a:t>
            </a:r>
          </a:p>
        </p:txBody>
      </p:sp>
      <p:sp>
        <p:nvSpPr>
          <p:cNvPr id="2" name="Title 1"/>
          <p:cNvSpPr>
            <a:spLocks noGrp="1"/>
          </p:cNvSpPr>
          <p:nvPr>
            <p:ph type="ctrTitle" hasCustomPrompt="1"/>
          </p:nvPr>
        </p:nvSpPr>
        <p:spPr>
          <a:xfrm>
            <a:off x="486835" y="2459702"/>
            <a:ext cx="5520267" cy="1130065"/>
          </a:xfrm>
        </p:spPr>
        <p:txBody>
          <a:bodyPr/>
          <a:lstStyle>
            <a:lvl1pPr>
              <a:defRPr b="0" baseline="0">
                <a:solidFill>
                  <a:schemeClr val="bg1"/>
                </a:solidFill>
              </a:defRPr>
            </a:lvl1pPr>
          </a:lstStyle>
          <a:p>
            <a:r>
              <a:rPr lang="en-US"/>
              <a:t>INSERT MAIN TITLE HERE – UP TO 2 LINES (ALL CAPS)</a:t>
            </a:r>
          </a:p>
        </p:txBody>
      </p:sp>
      <p:sp>
        <p:nvSpPr>
          <p:cNvPr id="3" name="Subtitle 2"/>
          <p:cNvSpPr>
            <a:spLocks noGrp="1"/>
          </p:cNvSpPr>
          <p:nvPr>
            <p:ph type="subTitle" idx="1" hasCustomPrompt="1"/>
          </p:nvPr>
        </p:nvSpPr>
        <p:spPr>
          <a:xfrm>
            <a:off x="486835" y="3629781"/>
            <a:ext cx="5520267" cy="696687"/>
          </a:xfrm>
        </p:spPr>
        <p:txBody>
          <a:bodyPr/>
          <a:lstStyle>
            <a:lvl1pPr marL="0" indent="0" algn="l">
              <a:spcBef>
                <a:spcPts val="0"/>
              </a:spcBef>
              <a:buNone/>
              <a:defRPr sz="1867"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486835" y="5408083"/>
            <a:ext cx="5520267" cy="1014491"/>
          </a:xfrm>
        </p:spPr>
        <p:txBody>
          <a:bodyPr/>
          <a:lstStyle>
            <a:lvl1pPr marL="2117" indent="0">
              <a:lnSpc>
                <a:spcPts val="2267"/>
              </a:lnSpc>
              <a:spcBef>
                <a:spcPts val="0"/>
              </a:spcBef>
              <a:buNone/>
              <a:defRPr sz="1600">
                <a:solidFill>
                  <a:schemeClr val="bg1"/>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bg1"/>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bg1"/>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3" y="4657345"/>
            <a:ext cx="5520268" cy="366183"/>
          </a:xfrm>
          <a:prstGeom prst="rect">
            <a:avLst/>
          </a:prstGeom>
        </p:spPr>
        <p:txBody>
          <a:bodyPr vert="horz" lIns="0" tIns="0" rIns="0" bIns="0" rtlCol="0" anchor="ctr"/>
          <a:lstStyle>
            <a:lvl1pPr algn="l">
              <a:defRPr sz="1600">
                <a:solidFill>
                  <a:schemeClr val="bg1"/>
                </a:solidFill>
                <a:latin typeface="Arial" panose="020B0604020202020204" pitchFamily="34" charset="0"/>
                <a:cs typeface="Arial" panose="020B0604020202020204" pitchFamily="34" charset="0"/>
              </a:defRPr>
            </a:lvl1pPr>
          </a:lstStyle>
          <a:p>
            <a:endParaRPr lang="en-US">
              <a:solidFill>
                <a:srgbClr val="FFFFFF"/>
              </a:solidFill>
            </a:endParaRPr>
          </a:p>
        </p:txBody>
      </p:sp>
      <p:sp>
        <p:nvSpPr>
          <p:cNvPr id="8" name="Footer Placeholder 3"/>
          <p:cNvSpPr>
            <a:spLocks noGrp="1"/>
          </p:cNvSpPr>
          <p:nvPr>
            <p:ph type="ftr" sz="quarter" idx="15"/>
          </p:nvPr>
        </p:nvSpPr>
        <p:spPr>
          <a:xfrm>
            <a:off x="7755467" y="6527945"/>
            <a:ext cx="3860800" cy="207464"/>
          </a:xfrm>
        </p:spPr>
        <p:txBody>
          <a:bodyPr/>
          <a:lstStyle>
            <a:lvl1pPr>
              <a:defRPr sz="667">
                <a:solidFill>
                  <a:schemeClr val="bg1"/>
                </a:solidFill>
              </a:defRPr>
            </a:lvl1pPr>
          </a:lstStyle>
          <a:p>
            <a:pPr algn="r"/>
            <a:r>
              <a:rPr lang="en-US"/>
              <a:t>© Bill &amp; Melinda Gates Foundation      |</a:t>
            </a:r>
          </a:p>
        </p:txBody>
      </p:sp>
    </p:spTree>
    <p:extLst>
      <p:ext uri="{BB962C8B-B14F-4D97-AF65-F5344CB8AC3E}">
        <p14:creationId xmlns:p14="http://schemas.microsoft.com/office/powerpoint/2010/main" val="17013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835" y="2486273"/>
            <a:ext cx="11129432" cy="949079"/>
          </a:xfrm>
          <a:prstGeom prst="rect">
            <a:avLst/>
          </a:prstGeom>
        </p:spPr>
        <p:txBody>
          <a:bodyPr anchor="ctr"/>
          <a:lstStyle>
            <a:lvl1pPr>
              <a:lnSpc>
                <a:spcPts val="3067"/>
              </a:lnSpc>
              <a:defRPr sz="3067" b="0" baseline="0">
                <a:solidFill>
                  <a:schemeClr val="accent6"/>
                </a:solidFill>
              </a:defRPr>
            </a:lvl1pPr>
          </a:lstStyle>
          <a:p>
            <a:r>
              <a:rPr lang="en-US"/>
              <a:t>INSERT MAIN TITLE HERE – UP TO 2 FULL-WIDTH LINES (ALL CAPS)</a:t>
            </a:r>
          </a:p>
        </p:txBody>
      </p:sp>
      <p:sp>
        <p:nvSpPr>
          <p:cNvPr id="3" name="Subtitle 2"/>
          <p:cNvSpPr>
            <a:spLocks noGrp="1"/>
          </p:cNvSpPr>
          <p:nvPr>
            <p:ph type="subTitle" idx="1" hasCustomPrompt="1"/>
          </p:nvPr>
        </p:nvSpPr>
        <p:spPr>
          <a:xfrm>
            <a:off x="486834" y="3501610"/>
            <a:ext cx="11129433" cy="586885"/>
          </a:xfrm>
        </p:spPr>
        <p:txBody>
          <a:bodyPr anchor="ctr"/>
          <a:lstStyle>
            <a:lvl1pPr marL="0" indent="0" algn="l">
              <a:spcBef>
                <a:spcPts val="0"/>
              </a:spcBef>
              <a:buNone/>
              <a:defRPr sz="1867" b="0">
                <a:solidFill>
                  <a:schemeClr val="accent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486834" y="5413248"/>
            <a:ext cx="11106151" cy="1014491"/>
          </a:xfrm>
        </p:spPr>
        <p:txBody>
          <a:bodyPr/>
          <a:lstStyle>
            <a:lvl1pPr marL="2117" indent="0">
              <a:lnSpc>
                <a:spcPts val="2267"/>
              </a:lnSpc>
              <a:spcBef>
                <a:spcPts val="0"/>
              </a:spcBef>
              <a:buNone/>
              <a:defRPr sz="1600">
                <a:solidFill>
                  <a:schemeClr val="accent6">
                    <a:lumMod val="50000"/>
                    <a:lumOff val="50000"/>
                  </a:schemeClr>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accent6">
                    <a:lumMod val="50000"/>
                    <a:lumOff val="50000"/>
                  </a:schemeClr>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4" y="4657345"/>
            <a:ext cx="11129433" cy="366183"/>
          </a:xfrm>
          <a:prstGeom prst="rect">
            <a:avLst/>
          </a:prstGeom>
        </p:spPr>
        <p:txBody>
          <a:bodyPr vert="horz" lIns="0" tIns="0" rIns="0" bIns="0" rtlCol="0" anchor="ctr"/>
          <a:lstStyle>
            <a:lvl1pPr algn="l">
              <a:defRPr sz="1600">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a:solidFill>
                <a:srgbClr val="000000">
                  <a:lumMod val="50000"/>
                  <a:lumOff val="50000"/>
                </a:srgbClr>
              </a:solidFill>
            </a:endParaRPr>
          </a:p>
        </p:txBody>
      </p:sp>
      <p:cxnSp>
        <p:nvCxnSpPr>
          <p:cNvPr id="11" name="Straight Connector 10"/>
          <p:cNvCxnSpPr/>
          <p:nvPr userDrawn="1"/>
        </p:nvCxnSpPr>
        <p:spPr>
          <a:xfrm>
            <a:off x="486834" y="4293719"/>
            <a:ext cx="1112943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21707" y="1"/>
            <a:ext cx="2194560" cy="219456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a:spLocks noGrp="1"/>
          </p:cNvSpPr>
          <p:nvPr>
            <p:ph type="ftr" sz="quarter" idx="15"/>
          </p:nvPr>
        </p:nvSpPr>
        <p:spPr>
          <a:xfrm>
            <a:off x="7755467" y="6527945"/>
            <a:ext cx="3860800" cy="207464"/>
          </a:xfrm>
        </p:spPr>
        <p:txBody>
          <a:bodyPr/>
          <a:lstStyle>
            <a:lvl1pPr>
              <a:defRPr sz="667"/>
            </a:lvl1pPr>
          </a:lstStyle>
          <a:p>
            <a:pPr algn="r"/>
            <a:r>
              <a:rPr lang="en-US"/>
              <a:t>© Bill &amp; Melinda Gates Foundation      |</a:t>
            </a:r>
          </a:p>
        </p:txBody>
      </p:sp>
    </p:spTree>
    <p:extLst>
      <p:ext uri="{BB962C8B-B14F-4D97-AF65-F5344CB8AC3E}">
        <p14:creationId xmlns:p14="http://schemas.microsoft.com/office/powerpoint/2010/main" val="186680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12192000" cy="6858000"/>
          </a:xfrm>
          <a:solidFill>
            <a:schemeClr val="accent3"/>
          </a:solidFill>
        </p:spPr>
        <p:txBody>
          <a:bodyPr lIns="365760" tIns="685800" rIns="365760" bIns="1828800"/>
          <a:lstStyle>
            <a:lvl1pPr marL="0" indent="0">
              <a:lnSpc>
                <a:spcPts val="4533"/>
              </a:lnSpc>
              <a:spcBef>
                <a:spcPts val="1600"/>
              </a:spcBef>
              <a:buNone/>
              <a:defRPr lang="en-US" sz="4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4800" kern="1200" smtClean="0">
                <a:solidFill>
                  <a:schemeClr val="accent3">
                    <a:lumMod val="75000"/>
                  </a:schemeClr>
                </a:solidFill>
                <a:latin typeface="Arial" pitchFamily="34" charset="0"/>
                <a:ea typeface="+mn-ea"/>
                <a:cs typeface="Arial" pitchFamily="34" charset="0"/>
              </a:defRPr>
            </a:lvl2pPr>
            <a:lvl3pPr marL="0" indent="0">
              <a:buNone/>
              <a:defRPr lang="en-US" sz="4800" kern="1200" smtClean="0">
                <a:solidFill>
                  <a:schemeClr val="accent3">
                    <a:lumMod val="75000"/>
                  </a:schemeClr>
                </a:solidFill>
                <a:latin typeface="Arial" pitchFamily="34" charset="0"/>
                <a:ea typeface="+mn-ea"/>
                <a:cs typeface="Arial" pitchFamily="34" charset="0"/>
              </a:defRPr>
            </a:lvl3pPr>
            <a:lvl4pPr marL="0" indent="0">
              <a:buNone/>
              <a:defRPr lang="en-US" sz="4800" kern="1200" smtClean="0">
                <a:solidFill>
                  <a:schemeClr val="accent3">
                    <a:lumMod val="75000"/>
                  </a:schemeClr>
                </a:solidFill>
                <a:latin typeface="Arial" pitchFamily="34" charset="0"/>
                <a:ea typeface="+mn-ea"/>
                <a:cs typeface="Arial" pitchFamily="34" charset="0"/>
              </a:defRPr>
            </a:lvl4pPr>
            <a:lvl5pPr marL="0" indent="0">
              <a:buNone/>
              <a:defRPr lang="en-US" sz="48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109609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11106151" cy="4519084"/>
          </a:xfrm>
        </p:spPr>
        <p:txBody>
          <a:bodyPr/>
          <a:lstStyle>
            <a:lvl1pPr>
              <a:spcBef>
                <a:spcPts val="800"/>
              </a:spcBef>
              <a:spcAft>
                <a:spcPts val="0"/>
              </a:spcAft>
              <a:defRPr sz="1867" b="0" baseline="0"/>
            </a:lvl1pPr>
            <a:lvl2pPr marL="228594" indent="-228594">
              <a:spcBef>
                <a:spcPts val="800"/>
              </a:spcBef>
              <a:spcAft>
                <a:spcPts val="0"/>
              </a:spcAft>
              <a:buClr>
                <a:schemeClr val="accent3">
                  <a:lumMod val="75000"/>
                </a:schemeClr>
              </a:buClr>
              <a:buFont typeface="Wingdings" panose="05000000000000000000" pitchFamily="2" charset="2"/>
              <a:buChar char="§"/>
              <a:defRPr sz="1733"/>
            </a:lvl2pPr>
            <a:lvl3pPr marL="457189" indent="-228594">
              <a:spcBef>
                <a:spcPts val="800"/>
              </a:spcBef>
              <a:spcAft>
                <a:spcPts val="0"/>
              </a:spcAft>
              <a:buClr>
                <a:srgbClr val="3086AB"/>
              </a:buClr>
              <a:buFont typeface="Arial" panose="020B0604020202020204" pitchFamily="34" charset="0"/>
              <a:buChar char="•"/>
              <a:tabLst/>
              <a:defRPr baseline="0"/>
            </a:lvl3pPr>
            <a:lvl4pPr marL="687900" indent="-230712">
              <a:spcBef>
                <a:spcPts val="800"/>
              </a:spcBef>
              <a:spcAft>
                <a:spcPts val="0"/>
              </a:spcAft>
              <a:buFont typeface="Arial" panose="020B0604020202020204" pitchFamily="34" charset="0"/>
              <a:buChar char="-"/>
              <a:tabLst/>
              <a:defRPr baseline="0"/>
            </a:lvl4pPr>
            <a:lvl5pPr marL="916494" indent="-228594">
              <a:spcBef>
                <a:spcPts val="8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cap="all" baseline="0"/>
            </a:lvl1pPr>
          </a:lstStyle>
          <a:p>
            <a:r>
              <a:rPr lang="en-US"/>
              <a:t>Insert headline here – up to 2 full width lines (all caps)</a:t>
            </a:r>
          </a:p>
        </p:txBody>
      </p:sp>
    </p:spTree>
    <p:extLst>
      <p:ext uri="{BB962C8B-B14F-4D97-AF65-F5344CB8AC3E}">
        <p14:creationId xmlns:p14="http://schemas.microsoft.com/office/powerpoint/2010/main" val="84961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519627"/>
            <a:ext cx="11106151" cy="398213"/>
          </a:xfrm>
        </p:spPr>
        <p:txBody>
          <a:bodyPr/>
          <a:lstStyle>
            <a:lvl1pPr>
              <a:lnSpc>
                <a:spcPts val="2133"/>
              </a:lnSpc>
              <a:spcBef>
                <a:spcPts val="0"/>
              </a:spcBef>
              <a:defRPr sz="1867" b="1" baseline="0"/>
            </a:lvl1pPr>
            <a:lvl2pPr marL="228594" indent="-228594">
              <a:spcBef>
                <a:spcPts val="448"/>
              </a:spcBef>
              <a:spcAft>
                <a:spcPts val="0"/>
              </a:spcAft>
              <a:buClr>
                <a:schemeClr val="accent3">
                  <a:lumMod val="75000"/>
                </a:schemeClr>
              </a:buClr>
              <a:buFont typeface="Wingdings" panose="05000000000000000000" pitchFamily="2" charset="2"/>
              <a:buChar char="§"/>
              <a:defRPr sz="1733"/>
            </a:lvl2pPr>
            <a:lvl3pPr marL="457189" indent="-228594">
              <a:spcBef>
                <a:spcPts val="448"/>
              </a:spcBef>
              <a:buClr>
                <a:srgbClr val="3086AB"/>
              </a:buClr>
              <a:buFont typeface="Arial" panose="020B0604020202020204" pitchFamily="34" charset="0"/>
              <a:buChar char="•"/>
              <a:tabLst/>
              <a:defRPr baseline="0"/>
            </a:lvl3pPr>
            <a:lvl4pPr marL="687900" indent="-230712">
              <a:spcBef>
                <a:spcPts val="448"/>
              </a:spcBef>
              <a:spcAft>
                <a:spcPts val="0"/>
              </a:spcAft>
              <a:buFont typeface="Arial" panose="020B0604020202020204" pitchFamily="34" charset="0"/>
              <a:buChar char="-"/>
              <a:tabLst/>
              <a:defRPr baseline="0"/>
            </a:lvl4pPr>
            <a:lvl5pPr marL="916494" indent="-228594">
              <a:spcBef>
                <a:spcPts val="448"/>
              </a:spcBef>
              <a:defRPr baseline="0"/>
            </a:lvl5pPr>
          </a:lstStyle>
          <a:p>
            <a:pPr lvl="0"/>
            <a:r>
              <a:rPr lang="en-US"/>
              <a:t>Insert bullet list at full-width of slide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p:nvPr>
        </p:nvSpPr>
        <p:spPr>
          <a:xfrm>
            <a:off x="486834" y="2038298"/>
            <a:ext cx="11129433" cy="4221604"/>
          </a:xfrm>
        </p:spPr>
        <p:txBody>
          <a:bodyPr/>
          <a:lstStyle>
            <a:lvl1pPr>
              <a:spcBef>
                <a:spcPts val="800"/>
              </a:spcBef>
              <a:defRPr sz="1733"/>
            </a:lvl1pPr>
            <a:lvl2pPr>
              <a:spcBef>
                <a:spcPts val="800"/>
              </a:spcBef>
              <a:defRPr sz="1733"/>
            </a:lvl2pPr>
            <a:lvl3pPr>
              <a:spcBef>
                <a:spcPts val="800"/>
              </a:spcBef>
              <a:defRPr sz="1600"/>
            </a:lvl3pPr>
            <a:lvl4pPr>
              <a:spcBef>
                <a:spcPts val="800"/>
              </a:spcBef>
              <a:defRPr sz="1467"/>
            </a:lvl4pPr>
            <a:lvl5pPr>
              <a:spcBef>
                <a:spcPts val="800"/>
              </a:spcBef>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86833" y="646177"/>
            <a:ext cx="11106151" cy="697577"/>
          </a:xfrm>
        </p:spPr>
        <p:txBody>
          <a:bodyPr/>
          <a:lstStyle>
            <a:lvl1pPr>
              <a:defRPr cap="all" baseline="0"/>
            </a:lvl1pPr>
          </a:lstStyle>
          <a:p>
            <a:r>
              <a:rPr lang="en-US"/>
              <a:t>Insert headline here</a:t>
            </a:r>
          </a:p>
        </p:txBody>
      </p:sp>
      <p:sp>
        <p:nvSpPr>
          <p:cNvPr id="7"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rgbClr val="000000"/>
                </a:solidFill>
              </a:rPr>
              <a:t>Last updated: </a:t>
            </a:r>
            <a:fld id="{556F8A87-7CF1-4183-AAE2-B1CA77E63A46}" type="datetime4">
              <a:rPr lang="en-US" sz="800" smtClean="0">
                <a:solidFill>
                  <a:srgbClr val="000000"/>
                </a:solidFill>
              </a:rPr>
              <a:t>February 9, 2026</a:t>
            </a:fld>
            <a:endParaRPr lang="en-US" sz="800">
              <a:solidFill>
                <a:srgbClr val="000000"/>
              </a:solidFill>
            </a:endParaRPr>
          </a:p>
        </p:txBody>
      </p:sp>
    </p:spTree>
    <p:extLst>
      <p:ext uri="{BB962C8B-B14F-4D97-AF65-F5344CB8AC3E}">
        <p14:creationId xmlns:p14="http://schemas.microsoft.com/office/powerpoint/2010/main" val="172264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hasCustomPrompt="1"/>
          </p:nvPr>
        </p:nvSpPr>
        <p:spPr>
          <a:xfrm>
            <a:off x="4887384" y="712944"/>
            <a:ext cx="6728883" cy="5535456"/>
          </a:xfrm>
        </p:spPr>
        <p:txBody>
          <a:bodyPr/>
          <a:lstStyle>
            <a:lvl1pPr>
              <a:spcBef>
                <a:spcPts val="8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a:t>Insert bullet list at 2/3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3" name="Title 2"/>
          <p:cNvSpPr>
            <a:spLocks noGrp="1"/>
          </p:cNvSpPr>
          <p:nvPr>
            <p:ph type="title" hasCustomPrompt="1"/>
          </p:nvPr>
        </p:nvSpPr>
        <p:spPr>
          <a:xfrm>
            <a:off x="486833" y="646176"/>
            <a:ext cx="4226984" cy="862195"/>
          </a:xfrm>
          <a:prstGeom prst="rect">
            <a:avLst/>
          </a:prstGeom>
        </p:spPr>
        <p:txBody>
          <a:bodyPr anchor="t"/>
          <a:lstStyle>
            <a:lvl1pPr>
              <a:defRPr cap="none" baseline="0"/>
            </a:lvl1pPr>
          </a:lstStyle>
          <a:p>
            <a:r>
              <a:rPr lang="en-US"/>
              <a:t>Insert headline – two lines all caps</a:t>
            </a:r>
          </a:p>
        </p:txBody>
      </p:sp>
      <p:sp>
        <p:nvSpPr>
          <p:cNvPr id="7"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rgbClr val="000000"/>
                </a:solidFill>
              </a:rPr>
              <a:t>Last updated: </a:t>
            </a:r>
            <a:fld id="{556F8A87-7CF1-4183-AAE2-B1CA77E63A46}" type="datetime4">
              <a:rPr lang="en-US" sz="800" smtClean="0">
                <a:solidFill>
                  <a:srgbClr val="000000"/>
                </a:solidFill>
              </a:rPr>
              <a:t>February 9, 2026</a:t>
            </a:fld>
            <a:endParaRPr lang="en-US" sz="800">
              <a:solidFill>
                <a:srgbClr val="000000"/>
              </a:solidFill>
            </a:endParaRPr>
          </a:p>
        </p:txBody>
      </p:sp>
    </p:spTree>
    <p:extLst>
      <p:ext uri="{BB962C8B-B14F-4D97-AF65-F5344CB8AC3E}">
        <p14:creationId xmlns:p14="http://schemas.microsoft.com/office/powerpoint/2010/main" val="207637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 Bill &amp; Melinda Gates Foundation      |</a:t>
            </a: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3" name="Text Placeholder 2"/>
          <p:cNvSpPr>
            <a:spLocks noGrp="1"/>
          </p:cNvSpPr>
          <p:nvPr>
            <p:ph type="body" sz="quarter" idx="16" hasCustomPrompt="1"/>
          </p:nvPr>
        </p:nvSpPr>
        <p:spPr>
          <a:xfrm>
            <a:off x="486834" y="1162281"/>
            <a:ext cx="11106151" cy="600132"/>
          </a:xfrm>
        </p:spPr>
        <p:txBody>
          <a:bodyPr/>
          <a:lstStyle>
            <a:lvl1pPr marL="0" indent="0">
              <a:buNone/>
              <a:defRPr sz="1667" baseline="0"/>
            </a:lvl1pPr>
            <a:lvl2pPr marL="0" indent="0">
              <a:buFont typeface="Arial" panose="020B0604020202020204" pitchFamily="34" charset="0"/>
              <a:buNone/>
              <a:defRPr sz="1667"/>
            </a:lvl2pPr>
            <a:lvl3pPr marL="0" indent="0">
              <a:buNone/>
              <a:defRPr sz="1667"/>
            </a:lvl3pPr>
            <a:lvl4pPr marL="0" indent="0">
              <a:buNone/>
              <a:defRPr sz="1667"/>
            </a:lvl4pPr>
            <a:lvl5pPr marL="0" indent="0">
              <a:buNone/>
              <a:defRPr sz="1667"/>
            </a:lvl5pPr>
          </a:lstStyle>
          <a:p>
            <a:pPr lvl="0"/>
            <a:r>
              <a:rPr lang="en-US"/>
              <a:t>Insert sub-headline or explanatory copy here – up to 2 full-width lines.</a:t>
            </a:r>
          </a:p>
        </p:txBody>
      </p:sp>
      <p:sp>
        <p:nvSpPr>
          <p:cNvPr id="7" name="Content Placeholder 6"/>
          <p:cNvSpPr>
            <a:spLocks noGrp="1"/>
          </p:cNvSpPr>
          <p:nvPr>
            <p:ph sz="quarter" idx="17" hasCustomPrompt="1"/>
          </p:nvPr>
        </p:nvSpPr>
        <p:spPr>
          <a:xfrm>
            <a:off x="486833" y="1949451"/>
            <a:ext cx="11106151" cy="4288367"/>
          </a:xfrm>
        </p:spPr>
        <p:txBody>
          <a:bodyPr tIns="1097280"/>
          <a:lstStyle>
            <a:lvl1pPr marL="0" indent="0" algn="ctr">
              <a:buNone/>
              <a:defRPr sz="1600" baseline="0"/>
            </a:lvl1pPr>
            <a:lvl2pPr marL="0" indent="0">
              <a:buFont typeface="Arial" panose="020B0604020202020204" pitchFamily="34" charset="0"/>
              <a:buNone/>
              <a:defRPr sz="1600"/>
            </a:lvl2pPr>
            <a:lvl3pPr marL="0" indent="0">
              <a:buNone/>
              <a:defRPr sz="1600"/>
            </a:lvl3pPr>
            <a:lvl4pPr marL="0" indent="0">
              <a:buNone/>
              <a:defRPr sz="1600"/>
            </a:lvl4pPr>
            <a:lvl5pPr marL="0" indent="0">
              <a:buNone/>
              <a:defRPr sz="1600"/>
            </a:lvl5pPr>
          </a:lstStyle>
          <a:p>
            <a:pPr lvl="0"/>
            <a:r>
              <a:rPr lang="en-US"/>
              <a:t>Click icon to insert visual element here at full-width of slide.</a:t>
            </a:r>
          </a:p>
        </p:txBody>
      </p:sp>
      <p:sp>
        <p:nvSpPr>
          <p:cNvPr id="6" name="Title 5"/>
          <p:cNvSpPr>
            <a:spLocks noGrp="1"/>
          </p:cNvSpPr>
          <p:nvPr>
            <p:ph type="title" hasCustomPrompt="1"/>
          </p:nvPr>
        </p:nvSpPr>
        <p:spPr>
          <a:xfrm>
            <a:off x="486833" y="646176"/>
            <a:ext cx="11106151" cy="509240"/>
          </a:xfrm>
        </p:spPr>
        <p:txBody>
          <a:bodyPr/>
          <a:lstStyle>
            <a:lvl1pPr>
              <a:defRPr baseline="0"/>
            </a:lvl1pPr>
          </a:lstStyle>
          <a:p>
            <a:r>
              <a:rPr lang="en-US"/>
              <a:t>INSERT HEADLINE HERE – UP TO 1 FULL-WIDTH LINE</a:t>
            </a:r>
          </a:p>
        </p:txBody>
      </p:sp>
    </p:spTree>
    <p:extLst>
      <p:ext uri="{BB962C8B-B14F-4D97-AF65-F5344CB8AC3E}">
        <p14:creationId xmlns:p14="http://schemas.microsoft.com/office/powerpoint/2010/main" val="357963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74684" y="1718734"/>
            <a:ext cx="6718301" cy="4519084"/>
          </a:xfrm>
        </p:spPr>
        <p:txBody>
          <a:bodyPr/>
          <a:lstStyle>
            <a:lvl1pPr>
              <a:defRPr baseline="0"/>
            </a:lvl1pPr>
          </a:lstStyle>
          <a:p>
            <a:pPr lvl="0"/>
            <a:r>
              <a:rPr lang="en-US"/>
              <a:t>Click an icon to insert a visual here at 2/3 width of slide</a:t>
            </a:r>
          </a:p>
        </p:txBody>
      </p:sp>
      <p:sp>
        <p:nvSpPr>
          <p:cNvPr id="7" name="Text Placeholder 7"/>
          <p:cNvSpPr>
            <a:spLocks noGrp="1"/>
          </p:cNvSpPr>
          <p:nvPr>
            <p:ph type="body" sz="quarter" idx="13" hasCustomPrompt="1"/>
          </p:nvPr>
        </p:nvSpPr>
        <p:spPr>
          <a:xfrm>
            <a:off x="486833" y="1718734"/>
            <a:ext cx="4226984" cy="4519084"/>
          </a:xfrm>
        </p:spPr>
        <p:txBody>
          <a:bodyPr/>
          <a:lstStyle>
            <a:lvl1pPr>
              <a:spcBef>
                <a:spcPts val="800"/>
              </a:spcBef>
              <a:spcAft>
                <a:spcPts val="0"/>
              </a:spcAft>
              <a:defRPr sz="1867" b="0"/>
            </a:lvl1pPr>
            <a:lvl2pPr>
              <a:spcBef>
                <a:spcPts val="800"/>
              </a:spcBef>
              <a:spcAft>
                <a:spcPts val="0"/>
              </a:spcAft>
              <a:defRPr sz="1733" baseline="0"/>
            </a:lvl2pPr>
            <a:lvl3pPr>
              <a:spcBef>
                <a:spcPts val="800"/>
              </a:spcBef>
              <a:spcAft>
                <a:spcPts val="0"/>
              </a:spcAft>
              <a:buClr>
                <a:srgbClr val="3086AB"/>
              </a:buClr>
              <a:defRPr sz="1600"/>
            </a:lvl3pPr>
            <a:lvl4pPr marL="687899" indent="-228594">
              <a:spcBef>
                <a:spcPts val="800"/>
              </a:spcBef>
              <a:spcAft>
                <a:spcPts val="0"/>
              </a:spcAft>
              <a:buFont typeface="Arial" panose="020B0604020202020204" pitchFamily="34" charset="0"/>
              <a:buChar char="-"/>
              <a:defRPr baseline="0"/>
            </a:lvl4pPr>
            <a:lvl5pPr>
              <a:spcBef>
                <a:spcPts val="800"/>
              </a:spcBef>
              <a:spcAft>
                <a:spcPts val="0"/>
              </a:spcAft>
              <a:defRPr/>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332162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 name="Footer Placeholder 1"/>
          <p:cNvSpPr>
            <a:spLocks noGrp="1"/>
          </p:cNvSpPr>
          <p:nvPr>
            <p:ph type="ftr" sz="quarter" idx="15"/>
          </p:nvPr>
        </p:nvSpPr>
        <p:spPr/>
        <p:txBody>
          <a:bodyPr/>
          <a:lstStyle/>
          <a:p>
            <a:pPr algn="r"/>
            <a:r>
              <a:rPr lang="en-US"/>
              <a:t>© Bill &amp; Melinda Gates Foundation      |</a:t>
            </a:r>
          </a:p>
        </p:txBody>
      </p:sp>
      <p:sp>
        <p:nvSpPr>
          <p:cNvPr id="3" name="Slide Number Placeholder 2"/>
          <p:cNvSpPr>
            <a:spLocks noGrp="1"/>
          </p:cNvSpPr>
          <p:nvPr>
            <p:ph type="sldNum" sz="quarter" idx="16"/>
          </p:nvPr>
        </p:nvSpPr>
        <p:spPr/>
        <p:txBody>
          <a:bodyPr/>
          <a:lstStyle/>
          <a:p>
            <a:fld id="{D3F7C509-FEEF-45D3-B896-7C07814C0C13}" type="slidenum">
              <a:rPr lang="en-US" smtClean="0"/>
              <a:pPr/>
              <a:t>‹#›</a:t>
            </a:fld>
            <a:endParaRPr lang="en-US"/>
          </a:p>
        </p:txBody>
      </p:sp>
      <p:sp>
        <p:nvSpPr>
          <p:cNvPr id="5" name="Title 4"/>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7" name="Content Placeholder 2"/>
          <p:cNvSpPr>
            <a:spLocks noGrp="1"/>
          </p:cNvSpPr>
          <p:nvPr>
            <p:ph idx="1" hasCustomPrompt="1"/>
          </p:nvPr>
        </p:nvSpPr>
        <p:spPr>
          <a:xfrm>
            <a:off x="4874684" y="651934"/>
            <a:ext cx="6718301" cy="5585885"/>
          </a:xfrm>
        </p:spPr>
        <p:txBody>
          <a:bodyPr/>
          <a:lstStyle>
            <a:lvl1pPr>
              <a:defRPr baseline="0"/>
            </a:lvl1pPr>
          </a:lstStyle>
          <a:p>
            <a:pPr lvl="0"/>
            <a:r>
              <a:rPr lang="en-US"/>
              <a:t>Click an icon to insert a visual here at 2/3 width of slide</a:t>
            </a:r>
          </a:p>
        </p:txBody>
      </p:sp>
      <p:sp>
        <p:nvSpPr>
          <p:cNvPr id="9"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rgbClr val="000000"/>
                </a:solidFill>
              </a:rPr>
              <a:t>Last updated: </a:t>
            </a:r>
            <a:fld id="{556F8A87-7CF1-4183-AAE2-B1CA77E63A46}" type="datetime4">
              <a:rPr lang="en-US" sz="800" smtClean="0">
                <a:solidFill>
                  <a:srgbClr val="000000"/>
                </a:solidFill>
              </a:rPr>
              <a:t>February 9, 2026</a:t>
            </a:fld>
            <a:endParaRPr lang="en-US" sz="800">
              <a:solidFill>
                <a:srgbClr val="000000"/>
              </a:solidFill>
            </a:endParaRPr>
          </a:p>
        </p:txBody>
      </p:sp>
    </p:spTree>
    <p:extLst>
      <p:ext uri="{BB962C8B-B14F-4D97-AF65-F5344CB8AC3E}">
        <p14:creationId xmlns:p14="http://schemas.microsoft.com/office/powerpoint/2010/main" val="233154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7" name="Picture Placeholder 6"/>
          <p:cNvSpPr>
            <a:spLocks noGrp="1"/>
          </p:cNvSpPr>
          <p:nvPr>
            <p:ph type="pic" sz="quarter" idx="14"/>
          </p:nvPr>
        </p:nvSpPr>
        <p:spPr>
          <a:xfrm>
            <a:off x="4874685" y="0"/>
            <a:ext cx="7317316" cy="6858000"/>
          </a:xfrm>
        </p:spPr>
        <p:txBody>
          <a:bodyPr tIns="822960"/>
          <a:lstStyle>
            <a:lvl1pPr marL="0" indent="0" algn="ctr">
              <a:buNone/>
              <a:defRPr baseline="0"/>
            </a:lvl1pPr>
          </a:lstStyle>
          <a:p>
            <a:r>
              <a:rPr lang="en-US"/>
              <a:t>Click icon to add picture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9"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rgbClr val="000000"/>
                </a:solidFill>
              </a:rPr>
              <a:t>Last updated: </a:t>
            </a:r>
            <a:fld id="{556F8A87-7CF1-4183-AAE2-B1CA77E63A46}" type="datetime4">
              <a:rPr lang="en-US" sz="800" smtClean="0">
                <a:solidFill>
                  <a:srgbClr val="000000"/>
                </a:solidFill>
              </a:rPr>
              <a:t>February 9, 2026</a:t>
            </a:fld>
            <a:endParaRPr lang="en-US" sz="800">
              <a:solidFill>
                <a:srgbClr val="000000"/>
              </a:solidFill>
            </a:endParaRPr>
          </a:p>
        </p:txBody>
      </p:sp>
    </p:spTree>
    <p:extLst>
      <p:ext uri="{BB962C8B-B14F-4D97-AF65-F5344CB8AC3E}">
        <p14:creationId xmlns:p14="http://schemas.microsoft.com/office/powerpoint/2010/main" val="50354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35D4532-9478-4B04-12AA-F75F2F991D8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28695192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3 Image Grid">
    <p:spTree>
      <p:nvGrpSpPr>
        <p:cNvPr id="1" name=""/>
        <p:cNvGrpSpPr/>
        <p:nvPr/>
      </p:nvGrpSpPr>
      <p:grpSpPr>
        <a:xfrm>
          <a:off x="0" y="0"/>
          <a:ext cx="0" cy="0"/>
          <a:chOff x="0" y="0"/>
          <a:chExt cx="0" cy="0"/>
        </a:xfrm>
      </p:grpSpPr>
      <p:sp>
        <p:nvSpPr>
          <p:cNvPr id="14" name="Picture Placeholder 6"/>
          <p:cNvSpPr>
            <a:spLocks noGrp="1"/>
          </p:cNvSpPr>
          <p:nvPr>
            <p:ph type="pic" sz="quarter" idx="15"/>
          </p:nvPr>
        </p:nvSpPr>
        <p:spPr>
          <a:xfrm>
            <a:off x="4887385" y="3513667"/>
            <a:ext cx="2434443" cy="3344333"/>
          </a:xfrm>
        </p:spPr>
        <p:txBody>
          <a:bodyPr tIns="822960"/>
          <a:lstStyle>
            <a:lvl1pPr marL="0" indent="0" algn="ctr">
              <a:buNone/>
              <a:defRPr baseline="0"/>
            </a:lvl1pPr>
          </a:lstStyle>
          <a:p>
            <a:r>
              <a:rPr lang="en-US"/>
              <a:t>Click icon to add picture</a:t>
            </a:r>
          </a:p>
        </p:txBody>
      </p:sp>
      <p:sp>
        <p:nvSpPr>
          <p:cNvPr id="15" name="Picture Placeholder 6"/>
          <p:cNvSpPr>
            <a:spLocks noGrp="1"/>
          </p:cNvSpPr>
          <p:nvPr>
            <p:ph type="pic" sz="quarter" idx="16"/>
          </p:nvPr>
        </p:nvSpPr>
        <p:spPr>
          <a:xfrm>
            <a:off x="7411772" y="3513667"/>
            <a:ext cx="4780229" cy="3344333"/>
          </a:xfrm>
        </p:spPr>
        <p:txBody>
          <a:bodyPr tIns="822960"/>
          <a:lstStyle>
            <a:lvl1pPr marL="0" indent="0" algn="ctr">
              <a:buNone/>
              <a:defRPr baseline="0"/>
            </a:lvl1pPr>
          </a:lstStyle>
          <a:p>
            <a:r>
              <a:rPr lang="en-US"/>
              <a:t>Click icon to add picture</a:t>
            </a:r>
          </a:p>
        </p:txBody>
      </p:sp>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7" name="Picture Placeholder 6"/>
          <p:cNvSpPr>
            <a:spLocks noGrp="1"/>
          </p:cNvSpPr>
          <p:nvPr>
            <p:ph type="pic" sz="quarter" idx="14"/>
          </p:nvPr>
        </p:nvSpPr>
        <p:spPr>
          <a:xfrm>
            <a:off x="4887384" y="0"/>
            <a:ext cx="7304616" cy="3389376"/>
          </a:xfrm>
        </p:spPr>
        <p:txBody>
          <a:bodyPr tIns="822960"/>
          <a:lstStyle>
            <a:lvl1pPr marL="0" indent="0" algn="ctr">
              <a:buNone/>
              <a:defRPr baseline="0"/>
            </a:lvl1pPr>
          </a:lstStyle>
          <a:p>
            <a:r>
              <a:rPr lang="en-US"/>
              <a:t>Click icon to add picture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9"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rgbClr val="000000"/>
                </a:solidFill>
              </a:rPr>
              <a:t>Last updated: </a:t>
            </a:r>
            <a:fld id="{556F8A87-7CF1-4183-AAE2-B1CA77E63A46}" type="datetime4">
              <a:rPr lang="en-US" sz="800" smtClean="0">
                <a:solidFill>
                  <a:srgbClr val="000000"/>
                </a:solidFill>
              </a:rPr>
              <a:t>February 9, 2026</a:t>
            </a:fld>
            <a:endParaRPr lang="en-US" sz="800">
              <a:solidFill>
                <a:srgbClr val="000000"/>
              </a:solidFill>
            </a:endParaRPr>
          </a:p>
        </p:txBody>
      </p:sp>
    </p:spTree>
    <p:extLst>
      <p:ext uri="{BB962C8B-B14F-4D97-AF65-F5344CB8AC3E}">
        <p14:creationId xmlns:p14="http://schemas.microsoft.com/office/powerpoint/2010/main" val="257346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4 Image Grid">
    <p:spTree>
      <p:nvGrpSpPr>
        <p:cNvPr id="1" name=""/>
        <p:cNvGrpSpPr/>
        <p:nvPr/>
      </p:nvGrpSpPr>
      <p:grpSpPr>
        <a:xfrm>
          <a:off x="0" y="0"/>
          <a:ext cx="0" cy="0"/>
          <a:chOff x="0" y="0"/>
          <a:chExt cx="0" cy="0"/>
        </a:xfrm>
      </p:grpSpPr>
      <p:sp>
        <p:nvSpPr>
          <p:cNvPr id="9" name="Picture Placeholder 6"/>
          <p:cNvSpPr>
            <a:spLocks noGrp="1"/>
          </p:cNvSpPr>
          <p:nvPr>
            <p:ph type="pic" sz="quarter" idx="17"/>
          </p:nvPr>
        </p:nvSpPr>
        <p:spPr>
          <a:xfrm>
            <a:off x="9766851" y="0"/>
            <a:ext cx="2425148" cy="3389376"/>
          </a:xfrm>
        </p:spPr>
        <p:txBody>
          <a:bodyPr tIns="822960"/>
          <a:lstStyle>
            <a:lvl1pPr marL="0" indent="0" algn="ctr">
              <a:buNone/>
              <a:defRPr baseline="0"/>
            </a:lvl1pPr>
          </a:lstStyle>
          <a:p>
            <a:r>
              <a:rPr lang="en-US"/>
              <a:t>Click icon to add picture</a:t>
            </a:r>
          </a:p>
        </p:txBody>
      </p:sp>
      <p:sp>
        <p:nvSpPr>
          <p:cNvPr id="11" name="Picture Placeholder 6"/>
          <p:cNvSpPr>
            <a:spLocks noGrp="1"/>
          </p:cNvSpPr>
          <p:nvPr>
            <p:ph type="pic" sz="quarter" idx="18"/>
          </p:nvPr>
        </p:nvSpPr>
        <p:spPr>
          <a:xfrm>
            <a:off x="4887385" y="0"/>
            <a:ext cx="4799953" cy="3389376"/>
          </a:xfrm>
        </p:spPr>
        <p:txBody>
          <a:bodyPr tIns="822960"/>
          <a:lstStyle>
            <a:lvl1pPr marL="0" indent="0" algn="ctr">
              <a:buNone/>
              <a:defRPr baseline="0"/>
            </a:lvl1pPr>
          </a:lstStyle>
          <a:p>
            <a:r>
              <a:rPr lang="en-US"/>
              <a:t>Click icon to add picture</a:t>
            </a:r>
          </a:p>
        </p:txBody>
      </p:sp>
      <p:sp>
        <p:nvSpPr>
          <p:cNvPr id="14" name="Picture Placeholder 6"/>
          <p:cNvSpPr>
            <a:spLocks noGrp="1"/>
          </p:cNvSpPr>
          <p:nvPr>
            <p:ph type="pic" sz="quarter" idx="15"/>
          </p:nvPr>
        </p:nvSpPr>
        <p:spPr>
          <a:xfrm>
            <a:off x="4887385" y="3468624"/>
            <a:ext cx="2434443" cy="3389376"/>
          </a:xfrm>
        </p:spPr>
        <p:txBody>
          <a:bodyPr tIns="822960"/>
          <a:lstStyle>
            <a:lvl1pPr marL="0" indent="0" algn="ctr">
              <a:buNone/>
              <a:defRPr baseline="0"/>
            </a:lvl1pPr>
          </a:lstStyle>
          <a:p>
            <a:r>
              <a:rPr lang="en-US"/>
              <a:t>Click icon to add picture</a:t>
            </a:r>
          </a:p>
        </p:txBody>
      </p:sp>
      <p:sp>
        <p:nvSpPr>
          <p:cNvPr id="15" name="Picture Placeholder 6"/>
          <p:cNvSpPr>
            <a:spLocks noGrp="1"/>
          </p:cNvSpPr>
          <p:nvPr>
            <p:ph type="pic" sz="quarter" idx="16"/>
          </p:nvPr>
        </p:nvSpPr>
        <p:spPr>
          <a:xfrm>
            <a:off x="7414592" y="3468624"/>
            <a:ext cx="4777409" cy="3389376"/>
          </a:xfrm>
        </p:spPr>
        <p:txBody>
          <a:bodyPr tIns="822960"/>
          <a:lstStyle>
            <a:lvl1pPr marL="0" indent="0" algn="ctr">
              <a:buNone/>
              <a:defRPr baseline="0"/>
            </a:lvl1pPr>
          </a:lstStyle>
          <a:p>
            <a:r>
              <a:rPr lang="en-US"/>
              <a:t>Click icon to add picture</a:t>
            </a:r>
          </a:p>
        </p:txBody>
      </p:sp>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12"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rgbClr val="000000"/>
                </a:solidFill>
              </a:rPr>
              <a:t>Last updated: </a:t>
            </a:r>
            <a:fld id="{556F8A87-7CF1-4183-AAE2-B1CA77E63A46}" type="datetime4">
              <a:rPr lang="en-US" sz="800" smtClean="0">
                <a:solidFill>
                  <a:srgbClr val="000000"/>
                </a:solidFill>
              </a:rPr>
              <a:t>February 9, 2026</a:t>
            </a:fld>
            <a:endParaRPr lang="en-US" sz="800">
              <a:solidFill>
                <a:srgbClr val="000000"/>
              </a:solidFill>
            </a:endParaRPr>
          </a:p>
        </p:txBody>
      </p:sp>
    </p:spTree>
    <p:extLst>
      <p:ext uri="{BB962C8B-B14F-4D97-AF65-F5344CB8AC3E}">
        <p14:creationId xmlns:p14="http://schemas.microsoft.com/office/powerpoint/2010/main" val="32044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5 Image Gri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12" name="Picture Placeholder 6"/>
          <p:cNvSpPr>
            <a:spLocks noGrp="1"/>
          </p:cNvSpPr>
          <p:nvPr>
            <p:ph type="pic" sz="quarter" idx="19"/>
          </p:nvPr>
        </p:nvSpPr>
        <p:spPr>
          <a:xfrm>
            <a:off x="9814560" y="1"/>
            <a:ext cx="2377440" cy="3401484"/>
          </a:xfrm>
        </p:spPr>
        <p:txBody>
          <a:bodyPr tIns="822960"/>
          <a:lstStyle>
            <a:lvl1pPr marL="0" indent="0" algn="ctr">
              <a:buNone/>
              <a:defRPr baseline="0"/>
            </a:lvl1pPr>
          </a:lstStyle>
          <a:p>
            <a:r>
              <a:rPr lang="en-US"/>
              <a:t>Click icon to add picture</a:t>
            </a:r>
          </a:p>
        </p:txBody>
      </p:sp>
      <p:sp>
        <p:nvSpPr>
          <p:cNvPr id="15" name="Picture Placeholder 6"/>
          <p:cNvSpPr>
            <a:spLocks noGrp="1"/>
          </p:cNvSpPr>
          <p:nvPr>
            <p:ph type="pic" sz="quarter" idx="20"/>
          </p:nvPr>
        </p:nvSpPr>
        <p:spPr>
          <a:xfrm>
            <a:off x="4887384" y="1"/>
            <a:ext cx="4839713" cy="3401484"/>
          </a:xfrm>
        </p:spPr>
        <p:txBody>
          <a:bodyPr tIns="822960"/>
          <a:lstStyle>
            <a:lvl1pPr marL="0" indent="0" algn="ctr">
              <a:buNone/>
              <a:defRPr baseline="0"/>
            </a:lvl1pPr>
          </a:lstStyle>
          <a:p>
            <a:r>
              <a:rPr lang="en-US"/>
              <a:t>Click icon to add picture</a:t>
            </a:r>
          </a:p>
        </p:txBody>
      </p:sp>
      <p:sp>
        <p:nvSpPr>
          <p:cNvPr id="18" name="Picture Placeholder 6"/>
          <p:cNvSpPr>
            <a:spLocks noGrp="1"/>
          </p:cNvSpPr>
          <p:nvPr>
            <p:ph type="pic" sz="quarter" idx="17"/>
          </p:nvPr>
        </p:nvSpPr>
        <p:spPr>
          <a:xfrm>
            <a:off x="7350972" y="3481918"/>
            <a:ext cx="2377440" cy="3378996"/>
          </a:xfrm>
        </p:spPr>
        <p:txBody>
          <a:bodyPr tIns="822960"/>
          <a:lstStyle>
            <a:lvl1pPr marL="0" indent="0" algn="ctr">
              <a:buNone/>
              <a:defRPr baseline="0"/>
            </a:lvl1pPr>
          </a:lstStyle>
          <a:p>
            <a:r>
              <a:rPr lang="en-US"/>
              <a:t>Click icon to add picture</a:t>
            </a:r>
          </a:p>
        </p:txBody>
      </p:sp>
      <p:sp>
        <p:nvSpPr>
          <p:cNvPr id="19" name="Picture Placeholder 6"/>
          <p:cNvSpPr>
            <a:spLocks noGrp="1"/>
          </p:cNvSpPr>
          <p:nvPr>
            <p:ph type="pic" sz="quarter" idx="15"/>
          </p:nvPr>
        </p:nvSpPr>
        <p:spPr>
          <a:xfrm>
            <a:off x="4887384" y="3481919"/>
            <a:ext cx="2377440" cy="3378996"/>
          </a:xfrm>
        </p:spPr>
        <p:txBody>
          <a:bodyPr tIns="822960"/>
          <a:lstStyle>
            <a:lvl1pPr marL="0" indent="0" algn="ctr">
              <a:buNone/>
              <a:defRPr baseline="0"/>
            </a:lvl1pPr>
          </a:lstStyle>
          <a:p>
            <a:r>
              <a:rPr lang="en-US"/>
              <a:t>Click icon to add picture</a:t>
            </a:r>
          </a:p>
        </p:txBody>
      </p:sp>
      <p:sp>
        <p:nvSpPr>
          <p:cNvPr id="20" name="Picture Placeholder 6"/>
          <p:cNvSpPr>
            <a:spLocks noGrp="1"/>
          </p:cNvSpPr>
          <p:nvPr>
            <p:ph type="pic" sz="quarter" idx="16"/>
          </p:nvPr>
        </p:nvSpPr>
        <p:spPr>
          <a:xfrm>
            <a:off x="9814560" y="3479005"/>
            <a:ext cx="2377440" cy="3378996"/>
          </a:xfrm>
        </p:spPr>
        <p:txBody>
          <a:bodyPr tIns="822960"/>
          <a:lstStyle>
            <a:lvl1pPr marL="0" indent="0" algn="ctr">
              <a:buNone/>
              <a:defRPr baseline="0"/>
            </a:lvl1pPr>
          </a:lstStyle>
          <a:p>
            <a:r>
              <a:rPr lang="en-US"/>
              <a:t>Click icon to add picture</a:t>
            </a:r>
          </a:p>
        </p:txBody>
      </p:sp>
      <p:sp>
        <p:nvSpPr>
          <p:cNvPr id="11"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rgbClr val="000000"/>
                </a:solidFill>
              </a:rPr>
              <a:t>Last updated: </a:t>
            </a:r>
            <a:fld id="{556F8A87-7CF1-4183-AAE2-B1CA77E63A46}" type="datetime4">
              <a:rPr lang="en-US" sz="800" smtClean="0">
                <a:solidFill>
                  <a:srgbClr val="000000"/>
                </a:solidFill>
              </a:rPr>
              <a:t>February 9, 2026</a:t>
            </a:fld>
            <a:endParaRPr lang="en-US" sz="800">
              <a:solidFill>
                <a:srgbClr val="000000"/>
              </a:solidFill>
            </a:endParaRPr>
          </a:p>
        </p:txBody>
      </p:sp>
    </p:spTree>
    <p:extLst>
      <p:ext uri="{BB962C8B-B14F-4D97-AF65-F5344CB8AC3E}">
        <p14:creationId xmlns:p14="http://schemas.microsoft.com/office/powerpoint/2010/main" val="411790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6 Image Grid">
    <p:spTree>
      <p:nvGrpSpPr>
        <p:cNvPr id="1" name=""/>
        <p:cNvGrpSpPr/>
        <p:nvPr/>
      </p:nvGrpSpPr>
      <p:grpSpPr>
        <a:xfrm>
          <a:off x="0" y="0"/>
          <a:ext cx="0" cy="0"/>
          <a:chOff x="0" y="0"/>
          <a:chExt cx="0" cy="0"/>
        </a:xfrm>
      </p:grpSpPr>
      <p:sp>
        <p:nvSpPr>
          <p:cNvPr id="12" name="Picture Placeholder 6"/>
          <p:cNvSpPr>
            <a:spLocks noGrp="1"/>
          </p:cNvSpPr>
          <p:nvPr>
            <p:ph type="pic" sz="quarter" idx="19"/>
          </p:nvPr>
        </p:nvSpPr>
        <p:spPr>
          <a:xfrm>
            <a:off x="9814560" y="1"/>
            <a:ext cx="2377440" cy="2272748"/>
          </a:xfrm>
        </p:spPr>
        <p:txBody>
          <a:bodyPr tIns="822960"/>
          <a:lstStyle>
            <a:lvl1pPr marL="0" indent="0" algn="ctr">
              <a:buNone/>
              <a:defRPr baseline="0"/>
            </a:lvl1pPr>
          </a:lstStyle>
          <a:p>
            <a:r>
              <a:rPr lang="en-US"/>
              <a:t>Click icon to add picture</a:t>
            </a:r>
          </a:p>
        </p:txBody>
      </p:sp>
      <p:sp>
        <p:nvSpPr>
          <p:cNvPr id="13" name="Picture Placeholder 6"/>
          <p:cNvSpPr>
            <a:spLocks noGrp="1"/>
          </p:cNvSpPr>
          <p:nvPr>
            <p:ph type="pic" sz="quarter" idx="20"/>
          </p:nvPr>
        </p:nvSpPr>
        <p:spPr>
          <a:xfrm>
            <a:off x="4887384" y="1"/>
            <a:ext cx="4839713" cy="4128052"/>
          </a:xfrm>
        </p:spPr>
        <p:txBody>
          <a:bodyPr tIns="822960"/>
          <a:lstStyle>
            <a:lvl1pPr marL="0" indent="0" algn="ctr">
              <a:buNone/>
              <a:defRPr baseline="0"/>
            </a:lvl1pPr>
          </a:lstStyle>
          <a:p>
            <a:r>
              <a:rPr lang="en-US"/>
              <a:t>Click icon to add picture</a:t>
            </a:r>
          </a:p>
        </p:txBody>
      </p:sp>
      <p:sp>
        <p:nvSpPr>
          <p:cNvPr id="16" name="Picture Placeholder 6"/>
          <p:cNvSpPr>
            <a:spLocks noGrp="1"/>
          </p:cNvSpPr>
          <p:nvPr>
            <p:ph type="pic" sz="quarter" idx="21" hasCustomPrompt="1"/>
          </p:nvPr>
        </p:nvSpPr>
        <p:spPr>
          <a:xfrm>
            <a:off x="9814560" y="2352260"/>
            <a:ext cx="2377440" cy="1775793"/>
          </a:xfrm>
        </p:spPr>
        <p:txBody>
          <a:bodyPr tIns="822960"/>
          <a:lstStyle>
            <a:lvl1pPr marL="0" indent="0" algn="ctr">
              <a:buNone/>
              <a:defRPr baseline="0"/>
            </a:lvl1pPr>
          </a:lstStyle>
          <a:p>
            <a:r>
              <a:rPr lang="en-US"/>
              <a:t>Click on the icon to insert a new photo</a:t>
            </a:r>
          </a:p>
        </p:txBody>
      </p:sp>
      <p:sp>
        <p:nvSpPr>
          <p:cNvPr id="9" name="Picture Placeholder 6"/>
          <p:cNvSpPr>
            <a:spLocks noGrp="1"/>
          </p:cNvSpPr>
          <p:nvPr>
            <p:ph type="pic" sz="quarter" idx="17"/>
          </p:nvPr>
        </p:nvSpPr>
        <p:spPr>
          <a:xfrm>
            <a:off x="7350972" y="4207564"/>
            <a:ext cx="2377440" cy="2653349"/>
          </a:xfrm>
        </p:spPr>
        <p:txBody>
          <a:bodyPr tIns="822960"/>
          <a:lstStyle>
            <a:lvl1pPr marL="0" indent="0" algn="ctr">
              <a:buNone/>
              <a:defRPr baseline="0"/>
            </a:lvl1pPr>
          </a:lstStyle>
          <a:p>
            <a:r>
              <a:rPr lang="en-US"/>
              <a:t>Click icon to add picture</a:t>
            </a:r>
          </a:p>
        </p:txBody>
      </p:sp>
      <p:sp>
        <p:nvSpPr>
          <p:cNvPr id="14" name="Picture Placeholder 6"/>
          <p:cNvSpPr>
            <a:spLocks noGrp="1"/>
          </p:cNvSpPr>
          <p:nvPr>
            <p:ph type="pic" sz="quarter" idx="15"/>
          </p:nvPr>
        </p:nvSpPr>
        <p:spPr>
          <a:xfrm>
            <a:off x="4887384" y="4207566"/>
            <a:ext cx="2377440" cy="2653349"/>
          </a:xfrm>
        </p:spPr>
        <p:txBody>
          <a:bodyPr tIns="822960"/>
          <a:lstStyle>
            <a:lvl1pPr marL="0" indent="0" algn="ctr">
              <a:buNone/>
              <a:defRPr baseline="0"/>
            </a:lvl1pPr>
          </a:lstStyle>
          <a:p>
            <a:r>
              <a:rPr lang="en-US"/>
              <a:t>Click icon to add picture</a:t>
            </a:r>
          </a:p>
        </p:txBody>
      </p:sp>
      <p:sp>
        <p:nvSpPr>
          <p:cNvPr id="15" name="Picture Placeholder 6"/>
          <p:cNvSpPr>
            <a:spLocks noGrp="1"/>
          </p:cNvSpPr>
          <p:nvPr>
            <p:ph type="pic" sz="quarter" idx="16"/>
          </p:nvPr>
        </p:nvSpPr>
        <p:spPr>
          <a:xfrm>
            <a:off x="9814560" y="4204651"/>
            <a:ext cx="2377440" cy="2653349"/>
          </a:xfrm>
        </p:spPr>
        <p:txBody>
          <a:bodyPr tIns="822960"/>
          <a:lstStyle>
            <a:lvl1pPr marL="0" indent="0" algn="ctr">
              <a:buNone/>
              <a:defRPr baseline="0"/>
            </a:lvl1pPr>
          </a:lstStyle>
          <a:p>
            <a:r>
              <a:rPr lang="en-US"/>
              <a:t>Click icon to add picture</a:t>
            </a:r>
          </a:p>
        </p:txBody>
      </p:sp>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11"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rgbClr val="000000"/>
                </a:solidFill>
              </a:rPr>
              <a:t>Last updated: </a:t>
            </a:r>
            <a:fld id="{556F8A87-7CF1-4183-AAE2-B1CA77E63A46}" type="datetime4">
              <a:rPr lang="en-US" sz="800" smtClean="0">
                <a:solidFill>
                  <a:srgbClr val="000000"/>
                </a:solidFill>
              </a:rPr>
              <a:t>February 9, 2026</a:t>
            </a:fld>
            <a:endParaRPr lang="en-US" sz="800">
              <a:solidFill>
                <a:srgbClr val="000000"/>
              </a:solidFill>
            </a:endParaRPr>
          </a:p>
        </p:txBody>
      </p:sp>
    </p:spTree>
    <p:extLst>
      <p:ext uri="{BB962C8B-B14F-4D97-AF65-F5344CB8AC3E}">
        <p14:creationId xmlns:p14="http://schemas.microsoft.com/office/powerpoint/2010/main" val="20940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6 Image Grid-B">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11" name="Picture Placeholder 6"/>
          <p:cNvSpPr>
            <a:spLocks noGrp="1"/>
          </p:cNvSpPr>
          <p:nvPr>
            <p:ph type="pic" sz="quarter" idx="17"/>
          </p:nvPr>
        </p:nvSpPr>
        <p:spPr>
          <a:xfrm>
            <a:off x="7350972" y="3481918"/>
            <a:ext cx="2377440" cy="3378996"/>
          </a:xfrm>
        </p:spPr>
        <p:txBody>
          <a:bodyPr tIns="822960"/>
          <a:lstStyle>
            <a:lvl1pPr marL="0" indent="0" algn="ctr">
              <a:buNone/>
              <a:defRPr baseline="0"/>
            </a:lvl1pPr>
          </a:lstStyle>
          <a:p>
            <a:r>
              <a:rPr lang="en-US"/>
              <a:t>Click icon to add picture</a:t>
            </a:r>
          </a:p>
        </p:txBody>
      </p:sp>
      <p:sp>
        <p:nvSpPr>
          <p:cNvPr id="17" name="Picture Placeholder 6"/>
          <p:cNvSpPr>
            <a:spLocks noGrp="1"/>
          </p:cNvSpPr>
          <p:nvPr>
            <p:ph type="pic" sz="quarter" idx="15"/>
          </p:nvPr>
        </p:nvSpPr>
        <p:spPr>
          <a:xfrm>
            <a:off x="4887384" y="3481919"/>
            <a:ext cx="2377440" cy="3378996"/>
          </a:xfrm>
        </p:spPr>
        <p:txBody>
          <a:bodyPr tIns="822960"/>
          <a:lstStyle>
            <a:lvl1pPr marL="0" indent="0" algn="ctr">
              <a:buNone/>
              <a:defRPr baseline="0"/>
            </a:lvl1pPr>
          </a:lstStyle>
          <a:p>
            <a:r>
              <a:rPr lang="en-US"/>
              <a:t>Click icon to add picture</a:t>
            </a:r>
          </a:p>
        </p:txBody>
      </p:sp>
      <p:sp>
        <p:nvSpPr>
          <p:cNvPr id="18" name="Picture Placeholder 6"/>
          <p:cNvSpPr>
            <a:spLocks noGrp="1"/>
          </p:cNvSpPr>
          <p:nvPr>
            <p:ph type="pic" sz="quarter" idx="16"/>
          </p:nvPr>
        </p:nvSpPr>
        <p:spPr>
          <a:xfrm>
            <a:off x="9814560" y="3479005"/>
            <a:ext cx="2377440" cy="3378996"/>
          </a:xfrm>
        </p:spPr>
        <p:txBody>
          <a:bodyPr tIns="822960"/>
          <a:lstStyle>
            <a:lvl1pPr marL="0" indent="0" algn="ctr">
              <a:buNone/>
              <a:defRPr baseline="0"/>
            </a:lvl1pPr>
          </a:lstStyle>
          <a:p>
            <a:r>
              <a:rPr lang="en-US"/>
              <a:t>Click icon to add picture</a:t>
            </a:r>
          </a:p>
        </p:txBody>
      </p:sp>
      <p:sp>
        <p:nvSpPr>
          <p:cNvPr id="19" name="Picture Placeholder 6"/>
          <p:cNvSpPr>
            <a:spLocks noGrp="1"/>
          </p:cNvSpPr>
          <p:nvPr>
            <p:ph type="pic" sz="quarter" idx="18"/>
          </p:nvPr>
        </p:nvSpPr>
        <p:spPr>
          <a:xfrm>
            <a:off x="7350972" y="2914"/>
            <a:ext cx="2377440" cy="3378996"/>
          </a:xfrm>
        </p:spPr>
        <p:txBody>
          <a:bodyPr tIns="822960"/>
          <a:lstStyle>
            <a:lvl1pPr marL="0" indent="0" algn="ctr">
              <a:buNone/>
              <a:defRPr baseline="0"/>
            </a:lvl1pPr>
          </a:lstStyle>
          <a:p>
            <a:r>
              <a:rPr lang="en-US"/>
              <a:t>Click icon to add picture</a:t>
            </a:r>
          </a:p>
        </p:txBody>
      </p:sp>
      <p:sp>
        <p:nvSpPr>
          <p:cNvPr id="20" name="Picture Placeholder 6"/>
          <p:cNvSpPr>
            <a:spLocks noGrp="1"/>
          </p:cNvSpPr>
          <p:nvPr>
            <p:ph type="pic" sz="quarter" idx="19"/>
          </p:nvPr>
        </p:nvSpPr>
        <p:spPr>
          <a:xfrm>
            <a:off x="4887384" y="2915"/>
            <a:ext cx="2377440" cy="3378996"/>
          </a:xfrm>
        </p:spPr>
        <p:txBody>
          <a:bodyPr tIns="822960"/>
          <a:lstStyle>
            <a:lvl1pPr marL="0" indent="0" algn="ctr">
              <a:buNone/>
              <a:defRPr baseline="0"/>
            </a:lvl1pPr>
          </a:lstStyle>
          <a:p>
            <a:r>
              <a:rPr lang="en-US"/>
              <a:t>Click icon to add picture</a:t>
            </a:r>
          </a:p>
        </p:txBody>
      </p:sp>
      <p:sp>
        <p:nvSpPr>
          <p:cNvPr id="21" name="Picture Placeholder 6"/>
          <p:cNvSpPr>
            <a:spLocks noGrp="1"/>
          </p:cNvSpPr>
          <p:nvPr>
            <p:ph type="pic" sz="quarter" idx="20"/>
          </p:nvPr>
        </p:nvSpPr>
        <p:spPr>
          <a:xfrm>
            <a:off x="9814560" y="1"/>
            <a:ext cx="2377440" cy="3378996"/>
          </a:xfrm>
        </p:spPr>
        <p:txBody>
          <a:bodyPr tIns="822960"/>
          <a:lstStyle>
            <a:lvl1pPr marL="0" indent="0" algn="ctr">
              <a:buNone/>
              <a:defRPr baseline="0"/>
            </a:lvl1pPr>
          </a:lstStyle>
          <a:p>
            <a:r>
              <a:rPr lang="en-US"/>
              <a:t>Click icon to add picture</a:t>
            </a:r>
          </a:p>
        </p:txBody>
      </p:sp>
      <p:sp>
        <p:nvSpPr>
          <p:cNvPr id="12"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rgbClr val="000000"/>
                </a:solidFill>
              </a:rPr>
              <a:t>Last updated: </a:t>
            </a:r>
            <a:fld id="{556F8A87-7CF1-4183-AAE2-B1CA77E63A46}" type="datetime4">
              <a:rPr lang="en-US" sz="800" smtClean="0">
                <a:solidFill>
                  <a:srgbClr val="000000"/>
                </a:solidFill>
              </a:rPr>
              <a:t>February 9, 2026</a:t>
            </a:fld>
            <a:endParaRPr lang="en-US" sz="800">
              <a:solidFill>
                <a:srgbClr val="000000"/>
              </a:solidFill>
            </a:endParaRPr>
          </a:p>
        </p:txBody>
      </p:sp>
    </p:spTree>
    <p:extLst>
      <p:ext uri="{BB962C8B-B14F-4D97-AF65-F5344CB8AC3E}">
        <p14:creationId xmlns:p14="http://schemas.microsoft.com/office/powerpoint/2010/main" val="75642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Width Head + Copy +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4916557"/>
            <a:ext cx="11106151" cy="1340311"/>
          </a:xfrm>
        </p:spPr>
        <p:txBody>
          <a:bodyPr/>
          <a:lstStyle>
            <a:lvl1pPr>
              <a:spcBef>
                <a:spcPts val="800"/>
              </a:spcBef>
              <a:spcAft>
                <a:spcPts val="0"/>
              </a:spcAft>
              <a:defRPr sz="1867" b="0" baseline="0"/>
            </a:lvl1pPr>
            <a:lvl2pPr marL="228594" indent="-228594">
              <a:spcBef>
                <a:spcPts val="800"/>
              </a:spcBef>
              <a:spcAft>
                <a:spcPts val="0"/>
              </a:spcAft>
              <a:buClr>
                <a:schemeClr val="accent3">
                  <a:lumMod val="75000"/>
                </a:schemeClr>
              </a:buClr>
              <a:buFont typeface="Wingdings" panose="05000000000000000000" pitchFamily="2" charset="2"/>
              <a:buChar char="§"/>
              <a:defRPr sz="1733"/>
            </a:lvl2pPr>
            <a:lvl3pPr marL="457189" indent="-228594">
              <a:spcBef>
                <a:spcPts val="800"/>
              </a:spcBef>
              <a:spcAft>
                <a:spcPts val="0"/>
              </a:spcAft>
              <a:buClr>
                <a:srgbClr val="3086AB"/>
              </a:buClr>
              <a:buFont typeface="Arial" panose="020B0604020202020204" pitchFamily="34" charset="0"/>
              <a:buChar char="•"/>
              <a:tabLst/>
              <a:defRPr baseline="0"/>
            </a:lvl3pPr>
            <a:lvl4pPr marL="687900" indent="-230712">
              <a:spcBef>
                <a:spcPts val="800"/>
              </a:spcBef>
              <a:spcAft>
                <a:spcPts val="0"/>
              </a:spcAft>
              <a:buFont typeface="Arial" panose="020B0604020202020204" pitchFamily="34" charset="0"/>
              <a:buChar char="-"/>
              <a:tabLst/>
              <a:defRPr baseline="0"/>
            </a:lvl4pPr>
            <a:lvl5pPr marL="916494" indent="-228594">
              <a:spcBef>
                <a:spcPts val="8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
        <p:nvSpPr>
          <p:cNvPr id="7" name="Picture Placeholder 6"/>
          <p:cNvSpPr>
            <a:spLocks noGrp="1"/>
          </p:cNvSpPr>
          <p:nvPr>
            <p:ph type="pic" sz="quarter" idx="16"/>
          </p:nvPr>
        </p:nvSpPr>
        <p:spPr>
          <a:xfrm>
            <a:off x="476251" y="1598085"/>
            <a:ext cx="11140016" cy="3159447"/>
          </a:xfrm>
        </p:spPr>
        <p:txBody>
          <a:bodyPr tIns="822960"/>
          <a:lstStyle>
            <a:lvl1pPr marL="0" indent="0" algn="ctr">
              <a:buNone/>
              <a:defRPr baseline="0"/>
            </a:lvl1pPr>
          </a:lstStyle>
          <a:p>
            <a:r>
              <a:rPr lang="en-US"/>
              <a:t>Click icon to add picture</a:t>
            </a:r>
          </a:p>
        </p:txBody>
      </p:sp>
      <p:sp>
        <p:nvSpPr>
          <p:cNvPr id="9"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rgbClr val="000000"/>
                </a:solidFill>
              </a:rPr>
              <a:t>Last updated: </a:t>
            </a:r>
            <a:fld id="{556F8A87-7CF1-4183-AAE2-B1CA77E63A46}" type="datetime4">
              <a:rPr lang="en-US" sz="800" smtClean="0">
                <a:solidFill>
                  <a:srgbClr val="000000"/>
                </a:solidFill>
              </a:rPr>
              <a:t>February 9, 2026</a:t>
            </a:fld>
            <a:endParaRPr lang="en-US" sz="800">
              <a:solidFill>
                <a:srgbClr val="000000"/>
              </a:solidFill>
            </a:endParaRPr>
          </a:p>
        </p:txBody>
      </p:sp>
    </p:spTree>
    <p:extLst>
      <p:ext uri="{BB962C8B-B14F-4D97-AF65-F5344CB8AC3E}">
        <p14:creationId xmlns:p14="http://schemas.microsoft.com/office/powerpoint/2010/main" val="156831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p:spPr>
        <p:txBody>
          <a:bodyPr lIns="182880" tIns="1828800"/>
          <a:lstStyle>
            <a:lvl1pPr marL="0" indent="0" algn="ctr">
              <a:buFontTx/>
              <a:buNone/>
              <a:defRPr baseline="0"/>
            </a:lvl1pPr>
          </a:lstStyle>
          <a:p>
            <a:r>
              <a:rPr lang="en-US"/>
              <a:t>Click on the icon to insert </a:t>
            </a:r>
            <a:br>
              <a:rPr lang="en-US"/>
            </a:br>
            <a:r>
              <a:rPr lang="en-US"/>
              <a:t>a new full-frame photo.</a:t>
            </a:r>
          </a:p>
        </p:txBody>
      </p:sp>
      <p:sp>
        <p:nvSpPr>
          <p:cNvPr id="3"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rgbClr val="000000"/>
                </a:solidFill>
              </a:rPr>
              <a:t>Last updated: </a:t>
            </a:r>
            <a:fld id="{556F8A87-7CF1-4183-AAE2-B1CA77E63A46}" type="datetime4">
              <a:rPr lang="en-US" sz="800" smtClean="0">
                <a:solidFill>
                  <a:srgbClr val="000000"/>
                </a:solidFill>
              </a:rPr>
              <a:t>February 9, 2026</a:t>
            </a:fld>
            <a:endParaRPr lang="en-US" sz="800">
              <a:solidFill>
                <a:srgbClr val="000000"/>
              </a:solidFill>
            </a:endParaRPr>
          </a:p>
        </p:txBody>
      </p:sp>
    </p:spTree>
    <p:extLst>
      <p:ext uri="{BB962C8B-B14F-4D97-AF65-F5344CB8AC3E}">
        <p14:creationId xmlns:p14="http://schemas.microsoft.com/office/powerpoint/2010/main" val="44293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shots (Max of 20)">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504121"/>
            <a:ext cx="11106151" cy="511656"/>
          </a:xfrm>
        </p:spPr>
        <p:txBody>
          <a:bodyPr/>
          <a:lstStyle>
            <a:lvl1pPr>
              <a:spcBef>
                <a:spcPts val="800"/>
              </a:spcBef>
              <a:defRPr sz="1867" b="0" baseline="0"/>
            </a:lvl1pPr>
            <a:lvl2pPr marL="228594" indent="-228594">
              <a:spcBef>
                <a:spcPts val="448"/>
              </a:spcBef>
              <a:spcAft>
                <a:spcPts val="0"/>
              </a:spcAft>
              <a:buClr>
                <a:schemeClr val="accent3">
                  <a:lumMod val="75000"/>
                </a:schemeClr>
              </a:buClr>
              <a:buFont typeface="Wingdings" panose="05000000000000000000" pitchFamily="2" charset="2"/>
              <a:buChar char="§"/>
              <a:defRPr sz="1733"/>
            </a:lvl2pPr>
            <a:lvl3pPr marL="457189" indent="-228594">
              <a:spcBef>
                <a:spcPts val="448"/>
              </a:spcBef>
              <a:buClr>
                <a:srgbClr val="3086AB"/>
              </a:buClr>
              <a:buFont typeface="Arial" panose="020B0604020202020204" pitchFamily="34" charset="0"/>
              <a:buChar char="•"/>
              <a:tabLst/>
              <a:defRPr baseline="0"/>
            </a:lvl3pPr>
            <a:lvl4pPr marL="687900" indent="-230712">
              <a:spcBef>
                <a:spcPts val="448"/>
              </a:spcBef>
              <a:spcAft>
                <a:spcPts val="0"/>
              </a:spcAft>
              <a:buFont typeface="Arial" panose="020B0604020202020204" pitchFamily="34" charset="0"/>
              <a:buChar char="-"/>
              <a:tabLst/>
              <a:defRPr baseline="0"/>
            </a:lvl4pPr>
            <a:lvl5pPr marL="916494" indent="-228594">
              <a:spcBef>
                <a:spcPts val="448"/>
              </a:spcBef>
              <a:defRPr baseline="0"/>
            </a:lvl5pPr>
          </a:lstStyle>
          <a:p>
            <a:pPr lvl="0"/>
            <a:r>
              <a:rPr lang="en-US"/>
              <a:t>Explanatory text goes here, up to 2 lines. This slide accommodates 21 headshots.</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Picture Placeholder 3"/>
          <p:cNvSpPr>
            <a:spLocks noGrp="1"/>
          </p:cNvSpPr>
          <p:nvPr>
            <p:ph type="pic" sz="quarter" idx="16"/>
          </p:nvPr>
        </p:nvSpPr>
        <p:spPr>
          <a:xfrm>
            <a:off x="476251" y="2100186"/>
            <a:ext cx="1211420" cy="1211420"/>
          </a:xfrm>
          <a:noFill/>
        </p:spPr>
        <p:txBody>
          <a:bodyPr/>
          <a:lstStyle>
            <a:lvl1pPr algn="l">
              <a:defRPr sz="1067"/>
            </a:lvl1pPr>
          </a:lstStyle>
          <a:p>
            <a:r>
              <a:rPr lang="en-US"/>
              <a:t>Click icon to add picture</a:t>
            </a:r>
          </a:p>
        </p:txBody>
      </p:sp>
      <p:sp>
        <p:nvSpPr>
          <p:cNvPr id="9" name="Picture Placeholder 3"/>
          <p:cNvSpPr>
            <a:spLocks noGrp="1"/>
          </p:cNvSpPr>
          <p:nvPr>
            <p:ph type="pic" sz="quarter" idx="17"/>
          </p:nvPr>
        </p:nvSpPr>
        <p:spPr>
          <a:xfrm>
            <a:off x="3785785" y="2100186"/>
            <a:ext cx="1211420" cy="1211420"/>
          </a:xfrm>
          <a:noFill/>
        </p:spPr>
        <p:txBody>
          <a:bodyPr/>
          <a:lstStyle>
            <a:lvl1pPr algn="l">
              <a:defRPr sz="1067"/>
            </a:lvl1pPr>
          </a:lstStyle>
          <a:p>
            <a:r>
              <a:rPr lang="en-US"/>
              <a:t>Click icon to add picture</a:t>
            </a:r>
          </a:p>
        </p:txBody>
      </p:sp>
      <p:sp>
        <p:nvSpPr>
          <p:cNvPr id="10" name="Picture Placeholder 3"/>
          <p:cNvSpPr>
            <a:spLocks noGrp="1"/>
          </p:cNvSpPr>
          <p:nvPr>
            <p:ph type="pic" sz="quarter" idx="18"/>
          </p:nvPr>
        </p:nvSpPr>
        <p:spPr>
          <a:xfrm>
            <a:off x="7095318" y="2100186"/>
            <a:ext cx="1211420" cy="1211420"/>
          </a:xfrm>
          <a:noFill/>
        </p:spPr>
        <p:txBody>
          <a:bodyPr/>
          <a:lstStyle>
            <a:lvl1pPr algn="l">
              <a:defRPr sz="1067"/>
            </a:lvl1pPr>
          </a:lstStyle>
          <a:p>
            <a:r>
              <a:rPr lang="en-US"/>
              <a:t>Click icon to add picture</a:t>
            </a:r>
          </a:p>
        </p:txBody>
      </p:sp>
      <p:sp>
        <p:nvSpPr>
          <p:cNvPr id="11" name="Picture Placeholder 3"/>
          <p:cNvSpPr>
            <a:spLocks noGrp="1"/>
          </p:cNvSpPr>
          <p:nvPr>
            <p:ph type="pic" sz="quarter" idx="19"/>
          </p:nvPr>
        </p:nvSpPr>
        <p:spPr>
          <a:xfrm>
            <a:off x="10404847" y="2100186"/>
            <a:ext cx="1211420" cy="1211420"/>
          </a:xfrm>
          <a:noFill/>
        </p:spPr>
        <p:txBody>
          <a:bodyPr/>
          <a:lstStyle>
            <a:lvl1pPr algn="l">
              <a:defRPr sz="1067"/>
            </a:lvl1pPr>
          </a:lstStyle>
          <a:p>
            <a:r>
              <a:rPr lang="en-US"/>
              <a:t>Click icon to add picture</a:t>
            </a:r>
          </a:p>
        </p:txBody>
      </p:sp>
      <p:sp>
        <p:nvSpPr>
          <p:cNvPr id="2" name="Title 1"/>
          <p:cNvSpPr>
            <a:spLocks noGrp="1"/>
          </p:cNvSpPr>
          <p:nvPr>
            <p:ph type="title" hasCustomPrompt="1"/>
          </p:nvPr>
        </p:nvSpPr>
        <p:spPr>
          <a:xfrm>
            <a:off x="486833" y="646176"/>
            <a:ext cx="11129433" cy="862195"/>
          </a:xfrm>
        </p:spPr>
        <p:txBody>
          <a:bodyPr/>
          <a:lstStyle>
            <a:lvl1pPr>
              <a:defRPr baseline="0"/>
            </a:lvl1pPr>
          </a:lstStyle>
          <a:p>
            <a:r>
              <a:rPr lang="en-US"/>
              <a:t>HEADSHOT SLIDE (MAX OF 21)</a:t>
            </a:r>
          </a:p>
        </p:txBody>
      </p:sp>
      <p:sp>
        <p:nvSpPr>
          <p:cNvPr id="49" name="Picture Placeholder 3"/>
          <p:cNvSpPr>
            <a:spLocks noGrp="1"/>
          </p:cNvSpPr>
          <p:nvPr>
            <p:ph type="pic" sz="quarter" idx="21"/>
          </p:nvPr>
        </p:nvSpPr>
        <p:spPr>
          <a:xfrm>
            <a:off x="2131018" y="2100186"/>
            <a:ext cx="1211420" cy="1211420"/>
          </a:xfrm>
          <a:noFill/>
        </p:spPr>
        <p:txBody>
          <a:bodyPr/>
          <a:lstStyle>
            <a:lvl1pPr algn="l">
              <a:defRPr sz="1067"/>
            </a:lvl1pPr>
          </a:lstStyle>
          <a:p>
            <a:r>
              <a:rPr lang="en-US"/>
              <a:t>Click icon to add picture</a:t>
            </a:r>
          </a:p>
        </p:txBody>
      </p:sp>
      <p:sp>
        <p:nvSpPr>
          <p:cNvPr id="50" name="Picture Placeholder 3"/>
          <p:cNvSpPr>
            <a:spLocks noGrp="1"/>
          </p:cNvSpPr>
          <p:nvPr>
            <p:ph type="pic" sz="quarter" idx="22"/>
          </p:nvPr>
        </p:nvSpPr>
        <p:spPr>
          <a:xfrm>
            <a:off x="5440551" y="2100186"/>
            <a:ext cx="1211420" cy="1211420"/>
          </a:xfrm>
          <a:noFill/>
        </p:spPr>
        <p:txBody>
          <a:bodyPr/>
          <a:lstStyle>
            <a:lvl1pPr algn="l">
              <a:defRPr sz="1067"/>
            </a:lvl1pPr>
          </a:lstStyle>
          <a:p>
            <a:r>
              <a:rPr lang="en-US"/>
              <a:t>Click icon to add picture</a:t>
            </a:r>
          </a:p>
        </p:txBody>
      </p:sp>
      <p:sp>
        <p:nvSpPr>
          <p:cNvPr id="51" name="Picture Placeholder 3"/>
          <p:cNvSpPr>
            <a:spLocks noGrp="1"/>
          </p:cNvSpPr>
          <p:nvPr>
            <p:ph type="pic" sz="quarter" idx="23"/>
          </p:nvPr>
        </p:nvSpPr>
        <p:spPr>
          <a:xfrm>
            <a:off x="8750085" y="2100186"/>
            <a:ext cx="1211420" cy="1211420"/>
          </a:xfrm>
          <a:noFill/>
        </p:spPr>
        <p:txBody>
          <a:bodyPr/>
          <a:lstStyle>
            <a:lvl1pPr algn="l">
              <a:defRPr sz="1067"/>
            </a:lvl1pPr>
          </a:lstStyle>
          <a:p>
            <a:r>
              <a:rPr lang="en-US"/>
              <a:t>Click icon to add picture</a:t>
            </a:r>
          </a:p>
        </p:txBody>
      </p:sp>
      <p:sp>
        <p:nvSpPr>
          <p:cNvPr id="52" name="Picture Placeholder 3"/>
          <p:cNvSpPr>
            <a:spLocks noGrp="1"/>
          </p:cNvSpPr>
          <p:nvPr>
            <p:ph type="pic" sz="quarter" idx="24"/>
          </p:nvPr>
        </p:nvSpPr>
        <p:spPr>
          <a:xfrm>
            <a:off x="476251" y="3566331"/>
            <a:ext cx="1211420" cy="1211420"/>
          </a:xfrm>
          <a:noFill/>
        </p:spPr>
        <p:txBody>
          <a:bodyPr/>
          <a:lstStyle>
            <a:lvl1pPr algn="l">
              <a:defRPr sz="1067"/>
            </a:lvl1pPr>
          </a:lstStyle>
          <a:p>
            <a:r>
              <a:rPr lang="en-US"/>
              <a:t>Click icon to add picture</a:t>
            </a:r>
          </a:p>
        </p:txBody>
      </p:sp>
      <p:sp>
        <p:nvSpPr>
          <p:cNvPr id="53" name="Picture Placeholder 3"/>
          <p:cNvSpPr>
            <a:spLocks noGrp="1"/>
          </p:cNvSpPr>
          <p:nvPr>
            <p:ph type="pic" sz="quarter" idx="25"/>
          </p:nvPr>
        </p:nvSpPr>
        <p:spPr>
          <a:xfrm>
            <a:off x="3785785" y="3566331"/>
            <a:ext cx="1211420" cy="1211420"/>
          </a:xfrm>
          <a:noFill/>
        </p:spPr>
        <p:txBody>
          <a:bodyPr/>
          <a:lstStyle>
            <a:lvl1pPr algn="l">
              <a:defRPr sz="1067"/>
            </a:lvl1pPr>
          </a:lstStyle>
          <a:p>
            <a:r>
              <a:rPr lang="en-US"/>
              <a:t>Click icon to add picture</a:t>
            </a:r>
          </a:p>
        </p:txBody>
      </p:sp>
      <p:sp>
        <p:nvSpPr>
          <p:cNvPr id="54" name="Picture Placeholder 3"/>
          <p:cNvSpPr>
            <a:spLocks noGrp="1"/>
          </p:cNvSpPr>
          <p:nvPr>
            <p:ph type="pic" sz="quarter" idx="26"/>
          </p:nvPr>
        </p:nvSpPr>
        <p:spPr>
          <a:xfrm>
            <a:off x="7095318" y="3566331"/>
            <a:ext cx="1211420" cy="1211420"/>
          </a:xfrm>
          <a:noFill/>
        </p:spPr>
        <p:txBody>
          <a:bodyPr/>
          <a:lstStyle>
            <a:lvl1pPr algn="l">
              <a:defRPr sz="1067"/>
            </a:lvl1pPr>
          </a:lstStyle>
          <a:p>
            <a:r>
              <a:rPr lang="en-US"/>
              <a:t>Click icon to add picture</a:t>
            </a:r>
          </a:p>
        </p:txBody>
      </p:sp>
      <p:sp>
        <p:nvSpPr>
          <p:cNvPr id="55" name="Picture Placeholder 3"/>
          <p:cNvSpPr>
            <a:spLocks noGrp="1"/>
          </p:cNvSpPr>
          <p:nvPr>
            <p:ph type="pic" sz="quarter" idx="27"/>
          </p:nvPr>
        </p:nvSpPr>
        <p:spPr>
          <a:xfrm>
            <a:off x="10404847" y="3566331"/>
            <a:ext cx="1211420" cy="1211420"/>
          </a:xfrm>
          <a:noFill/>
        </p:spPr>
        <p:txBody>
          <a:bodyPr/>
          <a:lstStyle>
            <a:lvl1pPr algn="l">
              <a:defRPr sz="1067"/>
            </a:lvl1pPr>
          </a:lstStyle>
          <a:p>
            <a:r>
              <a:rPr lang="en-US"/>
              <a:t>Click icon to add picture</a:t>
            </a:r>
          </a:p>
        </p:txBody>
      </p:sp>
      <p:sp>
        <p:nvSpPr>
          <p:cNvPr id="57" name="Picture Placeholder 3"/>
          <p:cNvSpPr>
            <a:spLocks noGrp="1"/>
          </p:cNvSpPr>
          <p:nvPr>
            <p:ph type="pic" sz="quarter" idx="29"/>
          </p:nvPr>
        </p:nvSpPr>
        <p:spPr>
          <a:xfrm>
            <a:off x="2131018" y="3566331"/>
            <a:ext cx="1211420" cy="1211420"/>
          </a:xfrm>
          <a:noFill/>
        </p:spPr>
        <p:txBody>
          <a:bodyPr/>
          <a:lstStyle>
            <a:lvl1pPr algn="l">
              <a:defRPr sz="1067"/>
            </a:lvl1pPr>
          </a:lstStyle>
          <a:p>
            <a:r>
              <a:rPr lang="en-US"/>
              <a:t>Click icon to add picture</a:t>
            </a:r>
          </a:p>
        </p:txBody>
      </p:sp>
      <p:sp>
        <p:nvSpPr>
          <p:cNvPr id="58" name="Picture Placeholder 3"/>
          <p:cNvSpPr>
            <a:spLocks noGrp="1"/>
          </p:cNvSpPr>
          <p:nvPr>
            <p:ph type="pic" sz="quarter" idx="30"/>
          </p:nvPr>
        </p:nvSpPr>
        <p:spPr>
          <a:xfrm>
            <a:off x="5440551" y="3566331"/>
            <a:ext cx="1211420" cy="1211420"/>
          </a:xfrm>
          <a:noFill/>
        </p:spPr>
        <p:txBody>
          <a:bodyPr/>
          <a:lstStyle>
            <a:lvl1pPr algn="l">
              <a:defRPr sz="1067"/>
            </a:lvl1pPr>
          </a:lstStyle>
          <a:p>
            <a:r>
              <a:rPr lang="en-US"/>
              <a:t>Click icon to add picture</a:t>
            </a:r>
          </a:p>
        </p:txBody>
      </p:sp>
      <p:sp>
        <p:nvSpPr>
          <p:cNvPr id="59" name="Picture Placeholder 3"/>
          <p:cNvSpPr>
            <a:spLocks noGrp="1"/>
          </p:cNvSpPr>
          <p:nvPr>
            <p:ph type="pic" sz="quarter" idx="31"/>
          </p:nvPr>
        </p:nvSpPr>
        <p:spPr>
          <a:xfrm>
            <a:off x="8750085" y="3566331"/>
            <a:ext cx="1211420" cy="1211420"/>
          </a:xfrm>
          <a:noFill/>
        </p:spPr>
        <p:txBody>
          <a:bodyPr/>
          <a:lstStyle>
            <a:lvl1pPr algn="l">
              <a:defRPr sz="1067"/>
            </a:lvl1pPr>
          </a:lstStyle>
          <a:p>
            <a:r>
              <a:rPr lang="en-US"/>
              <a:t>Click icon to add picture</a:t>
            </a:r>
          </a:p>
        </p:txBody>
      </p:sp>
      <p:sp>
        <p:nvSpPr>
          <p:cNvPr id="26" name="Picture Placeholder 3"/>
          <p:cNvSpPr>
            <a:spLocks noGrp="1"/>
          </p:cNvSpPr>
          <p:nvPr>
            <p:ph type="pic" sz="quarter" idx="32"/>
          </p:nvPr>
        </p:nvSpPr>
        <p:spPr>
          <a:xfrm>
            <a:off x="476251" y="5032477"/>
            <a:ext cx="1211420" cy="1211420"/>
          </a:xfrm>
          <a:noFill/>
        </p:spPr>
        <p:txBody>
          <a:bodyPr/>
          <a:lstStyle>
            <a:lvl1pPr algn="l">
              <a:defRPr sz="1067"/>
            </a:lvl1pPr>
          </a:lstStyle>
          <a:p>
            <a:r>
              <a:rPr lang="en-US"/>
              <a:t>Click icon to add picture</a:t>
            </a:r>
          </a:p>
        </p:txBody>
      </p:sp>
      <p:sp>
        <p:nvSpPr>
          <p:cNvPr id="27" name="Picture Placeholder 3"/>
          <p:cNvSpPr>
            <a:spLocks noGrp="1"/>
          </p:cNvSpPr>
          <p:nvPr>
            <p:ph type="pic" sz="quarter" idx="33"/>
          </p:nvPr>
        </p:nvSpPr>
        <p:spPr>
          <a:xfrm>
            <a:off x="3785785" y="5032477"/>
            <a:ext cx="1211420" cy="1211420"/>
          </a:xfrm>
          <a:noFill/>
        </p:spPr>
        <p:txBody>
          <a:bodyPr/>
          <a:lstStyle>
            <a:lvl1pPr algn="l">
              <a:defRPr sz="1067"/>
            </a:lvl1pPr>
          </a:lstStyle>
          <a:p>
            <a:r>
              <a:rPr lang="en-US"/>
              <a:t>Click icon to add picture</a:t>
            </a:r>
          </a:p>
        </p:txBody>
      </p:sp>
      <p:sp>
        <p:nvSpPr>
          <p:cNvPr id="28" name="Picture Placeholder 3"/>
          <p:cNvSpPr>
            <a:spLocks noGrp="1"/>
          </p:cNvSpPr>
          <p:nvPr>
            <p:ph type="pic" sz="quarter" idx="34"/>
          </p:nvPr>
        </p:nvSpPr>
        <p:spPr>
          <a:xfrm>
            <a:off x="7095318" y="5032477"/>
            <a:ext cx="1211420" cy="1211420"/>
          </a:xfrm>
          <a:noFill/>
        </p:spPr>
        <p:txBody>
          <a:bodyPr/>
          <a:lstStyle>
            <a:lvl1pPr algn="l">
              <a:defRPr sz="1067"/>
            </a:lvl1pPr>
          </a:lstStyle>
          <a:p>
            <a:r>
              <a:rPr lang="en-US"/>
              <a:t>Click icon to add picture</a:t>
            </a:r>
          </a:p>
        </p:txBody>
      </p:sp>
      <p:sp>
        <p:nvSpPr>
          <p:cNvPr id="29" name="Picture Placeholder 3"/>
          <p:cNvSpPr>
            <a:spLocks noGrp="1"/>
          </p:cNvSpPr>
          <p:nvPr>
            <p:ph type="pic" sz="quarter" idx="35"/>
          </p:nvPr>
        </p:nvSpPr>
        <p:spPr>
          <a:xfrm>
            <a:off x="10404847" y="5032477"/>
            <a:ext cx="1211420" cy="1211420"/>
          </a:xfrm>
          <a:noFill/>
        </p:spPr>
        <p:txBody>
          <a:bodyPr/>
          <a:lstStyle>
            <a:lvl1pPr algn="l">
              <a:defRPr sz="1067"/>
            </a:lvl1pPr>
          </a:lstStyle>
          <a:p>
            <a:r>
              <a:rPr lang="en-US"/>
              <a:t>Click icon to add picture</a:t>
            </a:r>
          </a:p>
        </p:txBody>
      </p:sp>
      <p:sp>
        <p:nvSpPr>
          <p:cNvPr id="31" name="Picture Placeholder 3"/>
          <p:cNvSpPr>
            <a:spLocks noGrp="1"/>
          </p:cNvSpPr>
          <p:nvPr>
            <p:ph type="pic" sz="quarter" idx="37"/>
          </p:nvPr>
        </p:nvSpPr>
        <p:spPr>
          <a:xfrm>
            <a:off x="2131018" y="5032477"/>
            <a:ext cx="1211420" cy="1211420"/>
          </a:xfrm>
          <a:noFill/>
        </p:spPr>
        <p:txBody>
          <a:bodyPr/>
          <a:lstStyle>
            <a:lvl1pPr algn="l">
              <a:defRPr sz="1067"/>
            </a:lvl1pPr>
          </a:lstStyle>
          <a:p>
            <a:r>
              <a:rPr lang="en-US"/>
              <a:t>Click icon to add picture</a:t>
            </a:r>
          </a:p>
        </p:txBody>
      </p:sp>
      <p:sp>
        <p:nvSpPr>
          <p:cNvPr id="32" name="Picture Placeholder 3"/>
          <p:cNvSpPr>
            <a:spLocks noGrp="1"/>
          </p:cNvSpPr>
          <p:nvPr>
            <p:ph type="pic" sz="quarter" idx="38"/>
          </p:nvPr>
        </p:nvSpPr>
        <p:spPr>
          <a:xfrm>
            <a:off x="5440551" y="5032477"/>
            <a:ext cx="1211420" cy="1211420"/>
          </a:xfrm>
          <a:noFill/>
        </p:spPr>
        <p:txBody>
          <a:bodyPr/>
          <a:lstStyle>
            <a:lvl1pPr algn="l">
              <a:defRPr sz="1067"/>
            </a:lvl1pPr>
          </a:lstStyle>
          <a:p>
            <a:r>
              <a:rPr lang="en-US"/>
              <a:t>Click icon to add picture</a:t>
            </a:r>
          </a:p>
        </p:txBody>
      </p:sp>
      <p:sp>
        <p:nvSpPr>
          <p:cNvPr id="33" name="Picture Placeholder 3"/>
          <p:cNvSpPr>
            <a:spLocks noGrp="1"/>
          </p:cNvSpPr>
          <p:nvPr>
            <p:ph type="pic" sz="quarter" idx="39"/>
          </p:nvPr>
        </p:nvSpPr>
        <p:spPr>
          <a:xfrm>
            <a:off x="8750085" y="5032477"/>
            <a:ext cx="1211420" cy="1211420"/>
          </a:xfrm>
          <a:noFill/>
        </p:spPr>
        <p:txBody>
          <a:bodyPr/>
          <a:lstStyle>
            <a:lvl1pPr algn="l">
              <a:defRPr sz="1067"/>
            </a:lvl1pPr>
          </a:lstStyle>
          <a:p>
            <a:r>
              <a:rPr lang="en-US"/>
              <a:t>Click icon to add picture</a:t>
            </a:r>
          </a:p>
        </p:txBody>
      </p:sp>
      <p:sp>
        <p:nvSpPr>
          <p:cNvPr id="30"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rgbClr val="000000"/>
                </a:solidFill>
              </a:rPr>
              <a:t>Last updated: </a:t>
            </a:r>
            <a:fld id="{556F8A87-7CF1-4183-AAE2-B1CA77E63A46}" type="datetime4">
              <a:rPr lang="en-US" sz="800" smtClean="0">
                <a:solidFill>
                  <a:srgbClr val="000000"/>
                </a:solidFill>
              </a:rPr>
              <a:t>February 9, 2026</a:t>
            </a:fld>
            <a:endParaRPr lang="en-US" sz="800">
              <a:solidFill>
                <a:srgbClr val="000000"/>
              </a:solidFill>
            </a:endParaRPr>
          </a:p>
        </p:txBody>
      </p:sp>
    </p:spTree>
    <p:extLst>
      <p:ext uri="{BB962C8B-B14F-4D97-AF65-F5344CB8AC3E}">
        <p14:creationId xmlns:p14="http://schemas.microsoft.com/office/powerpoint/2010/main" val="80677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shots (Max of 6)">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t>© Bill &amp; Melinda Gates Foundation      |</a:t>
            </a:r>
          </a:p>
        </p:txBody>
      </p:sp>
      <p:sp>
        <p:nvSpPr>
          <p:cNvPr id="5" name="Slide Number Placeholder 4"/>
          <p:cNvSpPr>
            <a:spLocks noGrp="1"/>
          </p:cNvSpPr>
          <p:nvPr>
            <p:ph type="sldNum" sz="quarter" idx="15"/>
          </p:nvPr>
        </p:nvSpPr>
        <p:spPr/>
        <p:txBody>
          <a:bodyPr/>
          <a:lstStyle/>
          <a:p>
            <a:fld id="{D3F7C509-FEEF-45D3-B896-7C07814C0C13}" type="slidenum">
              <a:rPr lang="en-US" smtClean="0"/>
              <a:pPr/>
              <a:t>‹#›</a:t>
            </a:fld>
            <a:endParaRPr lang="en-US"/>
          </a:p>
        </p:txBody>
      </p:sp>
      <p:sp>
        <p:nvSpPr>
          <p:cNvPr id="21" name="Picture Placeholder 20"/>
          <p:cNvSpPr>
            <a:spLocks noGrp="1"/>
          </p:cNvSpPr>
          <p:nvPr>
            <p:ph type="pic" sz="quarter" idx="16" hasCustomPrompt="1"/>
          </p:nvPr>
        </p:nvSpPr>
        <p:spPr>
          <a:xfrm>
            <a:off x="476251" y="1619251"/>
            <a:ext cx="1828800" cy="1828800"/>
          </a:xfrm>
          <a:noFill/>
        </p:spPr>
        <p:txBody>
          <a:bodyPr tIns="91440"/>
          <a:lstStyle>
            <a:lvl1pPr marL="0" indent="0" algn="ctr">
              <a:buNone/>
              <a:defRPr sz="1200" baseline="0"/>
            </a:lvl1pPr>
          </a:lstStyle>
          <a:p>
            <a:r>
              <a:rPr lang="en-US"/>
              <a:t>Click icon to </a:t>
            </a:r>
            <a:br>
              <a:rPr lang="en-US"/>
            </a:br>
            <a:r>
              <a:rPr lang="en-US"/>
              <a:t>insert a photo</a:t>
            </a:r>
          </a:p>
        </p:txBody>
      </p:sp>
      <p:sp>
        <p:nvSpPr>
          <p:cNvPr id="23" name="Text Placeholder 22"/>
          <p:cNvSpPr>
            <a:spLocks noGrp="1"/>
          </p:cNvSpPr>
          <p:nvPr>
            <p:ph type="body" sz="quarter" idx="17" hasCustomPrompt="1"/>
          </p:nvPr>
        </p:nvSpPr>
        <p:spPr>
          <a:xfrm>
            <a:off x="2384317" y="2594034"/>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18" name="Picture Placeholder 20"/>
          <p:cNvSpPr>
            <a:spLocks noGrp="1"/>
          </p:cNvSpPr>
          <p:nvPr>
            <p:ph type="pic" sz="quarter" idx="18" hasCustomPrompt="1"/>
          </p:nvPr>
        </p:nvSpPr>
        <p:spPr>
          <a:xfrm>
            <a:off x="476251" y="3710517"/>
            <a:ext cx="1828800" cy="1828800"/>
          </a:xfrm>
          <a:noFill/>
        </p:spPr>
        <p:txBody>
          <a:bodyPr tIns="91440"/>
          <a:lstStyle>
            <a:lvl1pPr marL="0" indent="0" algn="ctr">
              <a:buNone/>
              <a:defRPr sz="1200" baseline="0"/>
            </a:lvl1pPr>
          </a:lstStyle>
          <a:p>
            <a:r>
              <a:rPr lang="en-US"/>
              <a:t>Click icon to </a:t>
            </a:r>
            <a:br>
              <a:rPr lang="en-US"/>
            </a:br>
            <a:r>
              <a:rPr lang="en-US"/>
              <a:t>insert a photo</a:t>
            </a:r>
          </a:p>
        </p:txBody>
      </p:sp>
      <p:sp>
        <p:nvSpPr>
          <p:cNvPr id="19" name="Text Placeholder 22"/>
          <p:cNvSpPr>
            <a:spLocks noGrp="1"/>
          </p:cNvSpPr>
          <p:nvPr>
            <p:ph type="body" sz="quarter" idx="19" hasCustomPrompt="1"/>
          </p:nvPr>
        </p:nvSpPr>
        <p:spPr>
          <a:xfrm>
            <a:off x="2384317" y="4685300"/>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20" name="Picture Placeholder 20"/>
          <p:cNvSpPr>
            <a:spLocks noGrp="1"/>
          </p:cNvSpPr>
          <p:nvPr>
            <p:ph type="pic" sz="quarter" idx="20" hasCustomPrompt="1"/>
          </p:nvPr>
        </p:nvSpPr>
        <p:spPr>
          <a:xfrm>
            <a:off x="4257695" y="1619251"/>
            <a:ext cx="1828800" cy="1828800"/>
          </a:xfrm>
          <a:noFill/>
        </p:spPr>
        <p:txBody>
          <a:bodyPr tIns="91440"/>
          <a:lstStyle>
            <a:lvl1pPr marL="0" indent="0" algn="ctr">
              <a:buNone/>
              <a:defRPr sz="1200" baseline="0"/>
            </a:lvl1pPr>
          </a:lstStyle>
          <a:p>
            <a:r>
              <a:rPr lang="en-US"/>
              <a:t>Click icon to </a:t>
            </a:r>
            <a:br>
              <a:rPr lang="en-US"/>
            </a:br>
            <a:r>
              <a:rPr lang="en-US"/>
              <a:t>insert a photo</a:t>
            </a:r>
          </a:p>
        </p:txBody>
      </p:sp>
      <p:sp>
        <p:nvSpPr>
          <p:cNvPr id="22" name="Text Placeholder 22"/>
          <p:cNvSpPr>
            <a:spLocks noGrp="1"/>
          </p:cNvSpPr>
          <p:nvPr>
            <p:ph type="body" sz="quarter" idx="21" hasCustomPrompt="1"/>
          </p:nvPr>
        </p:nvSpPr>
        <p:spPr>
          <a:xfrm>
            <a:off x="6165761" y="2594034"/>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0" name="Picture Placeholder 20"/>
          <p:cNvSpPr>
            <a:spLocks noGrp="1"/>
          </p:cNvSpPr>
          <p:nvPr>
            <p:ph type="pic" sz="quarter" idx="22" hasCustomPrompt="1"/>
          </p:nvPr>
        </p:nvSpPr>
        <p:spPr>
          <a:xfrm>
            <a:off x="4257695" y="3710517"/>
            <a:ext cx="1828800" cy="1828800"/>
          </a:xfrm>
          <a:noFill/>
        </p:spPr>
        <p:txBody>
          <a:bodyPr tIns="91440"/>
          <a:lstStyle>
            <a:lvl1pPr marL="0" indent="0" algn="ctr">
              <a:buNone/>
              <a:defRPr sz="1200" baseline="0"/>
            </a:lvl1pPr>
          </a:lstStyle>
          <a:p>
            <a:r>
              <a:rPr lang="en-US"/>
              <a:t>Click icon to </a:t>
            </a:r>
            <a:br>
              <a:rPr lang="en-US"/>
            </a:br>
            <a:r>
              <a:rPr lang="en-US"/>
              <a:t>insert a photo</a:t>
            </a:r>
          </a:p>
        </p:txBody>
      </p:sp>
      <p:sp>
        <p:nvSpPr>
          <p:cNvPr id="31" name="Text Placeholder 22"/>
          <p:cNvSpPr>
            <a:spLocks noGrp="1"/>
          </p:cNvSpPr>
          <p:nvPr>
            <p:ph type="body" sz="quarter" idx="23" hasCustomPrompt="1"/>
          </p:nvPr>
        </p:nvSpPr>
        <p:spPr>
          <a:xfrm>
            <a:off x="6165761" y="4685300"/>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2" name="Picture Placeholder 20"/>
          <p:cNvSpPr>
            <a:spLocks noGrp="1"/>
          </p:cNvSpPr>
          <p:nvPr>
            <p:ph type="pic" sz="quarter" idx="24" hasCustomPrompt="1"/>
          </p:nvPr>
        </p:nvSpPr>
        <p:spPr>
          <a:xfrm>
            <a:off x="8021012" y="1619251"/>
            <a:ext cx="1828800" cy="1828800"/>
          </a:xfrm>
          <a:noFill/>
        </p:spPr>
        <p:txBody>
          <a:bodyPr tIns="91440"/>
          <a:lstStyle>
            <a:lvl1pPr marL="0" indent="0" algn="ctr">
              <a:buNone/>
              <a:defRPr sz="1200" baseline="0"/>
            </a:lvl1pPr>
          </a:lstStyle>
          <a:p>
            <a:r>
              <a:rPr lang="en-US"/>
              <a:t>Click icon to </a:t>
            </a:r>
            <a:br>
              <a:rPr lang="en-US"/>
            </a:br>
            <a:r>
              <a:rPr lang="en-US"/>
              <a:t>insert a photo</a:t>
            </a:r>
          </a:p>
        </p:txBody>
      </p:sp>
      <p:sp>
        <p:nvSpPr>
          <p:cNvPr id="33" name="Text Placeholder 22"/>
          <p:cNvSpPr>
            <a:spLocks noGrp="1"/>
          </p:cNvSpPr>
          <p:nvPr>
            <p:ph type="body" sz="quarter" idx="25" hasCustomPrompt="1"/>
          </p:nvPr>
        </p:nvSpPr>
        <p:spPr>
          <a:xfrm>
            <a:off x="9929079" y="2594034"/>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4" name="Picture Placeholder 20"/>
          <p:cNvSpPr>
            <a:spLocks noGrp="1"/>
          </p:cNvSpPr>
          <p:nvPr>
            <p:ph type="pic" sz="quarter" idx="26" hasCustomPrompt="1"/>
          </p:nvPr>
        </p:nvSpPr>
        <p:spPr>
          <a:xfrm>
            <a:off x="8021012" y="3710517"/>
            <a:ext cx="1828800" cy="1828800"/>
          </a:xfrm>
          <a:noFill/>
        </p:spPr>
        <p:txBody>
          <a:bodyPr tIns="91440"/>
          <a:lstStyle>
            <a:lvl1pPr marL="0" indent="0" algn="ctr">
              <a:buNone/>
              <a:defRPr sz="1200" baseline="0"/>
            </a:lvl1pPr>
          </a:lstStyle>
          <a:p>
            <a:r>
              <a:rPr lang="en-US"/>
              <a:t>Click icon to </a:t>
            </a:r>
            <a:br>
              <a:rPr lang="en-US"/>
            </a:br>
            <a:r>
              <a:rPr lang="en-US"/>
              <a:t>insert a photo</a:t>
            </a:r>
          </a:p>
        </p:txBody>
      </p:sp>
      <p:sp>
        <p:nvSpPr>
          <p:cNvPr id="35" name="Text Placeholder 22"/>
          <p:cNvSpPr>
            <a:spLocks noGrp="1"/>
          </p:cNvSpPr>
          <p:nvPr>
            <p:ph type="body" sz="quarter" idx="27" hasCustomPrompt="1"/>
          </p:nvPr>
        </p:nvSpPr>
        <p:spPr>
          <a:xfrm>
            <a:off x="9929079" y="4685300"/>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7" name="Title 6"/>
          <p:cNvSpPr>
            <a:spLocks noGrp="1"/>
          </p:cNvSpPr>
          <p:nvPr>
            <p:ph type="title" hasCustomPrompt="1"/>
          </p:nvPr>
        </p:nvSpPr>
        <p:spPr>
          <a:xfrm>
            <a:off x="486833" y="646176"/>
            <a:ext cx="11129433" cy="862195"/>
          </a:xfrm>
        </p:spPr>
        <p:txBody>
          <a:bodyPr/>
          <a:lstStyle>
            <a:lvl1pPr>
              <a:defRPr baseline="0"/>
            </a:lvl1pPr>
          </a:lstStyle>
          <a:p>
            <a:r>
              <a:rPr lang="en-US"/>
              <a:t>HEADSHOT SLIDE (MAX OF 5 – SPEAKER OR TEAM LAYOUT</a:t>
            </a:r>
          </a:p>
        </p:txBody>
      </p:sp>
      <p:sp>
        <p:nvSpPr>
          <p:cNvPr id="17"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rgbClr val="000000"/>
                </a:solidFill>
              </a:rPr>
              <a:t>Last updated: </a:t>
            </a:r>
            <a:fld id="{556F8A87-7CF1-4183-AAE2-B1CA77E63A46}" type="datetime4">
              <a:rPr lang="en-US" sz="800" smtClean="0">
                <a:solidFill>
                  <a:srgbClr val="000000"/>
                </a:solidFill>
              </a:rPr>
              <a:t>February 9, 2026</a:t>
            </a:fld>
            <a:endParaRPr lang="en-US" sz="800">
              <a:solidFill>
                <a:srgbClr val="000000"/>
              </a:solidFill>
            </a:endParaRPr>
          </a:p>
        </p:txBody>
      </p:sp>
    </p:spTree>
    <p:extLst>
      <p:ext uri="{BB962C8B-B14F-4D97-AF65-F5344CB8AC3E}">
        <p14:creationId xmlns:p14="http://schemas.microsoft.com/office/powerpoint/2010/main" val="125591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hotos + Text">
    <p:spTree>
      <p:nvGrpSpPr>
        <p:cNvPr id="1" name=""/>
        <p:cNvGrpSpPr/>
        <p:nvPr/>
      </p:nvGrpSpPr>
      <p:grpSpPr>
        <a:xfrm>
          <a:off x="0" y="0"/>
          <a:ext cx="0" cy="0"/>
          <a:chOff x="0" y="0"/>
          <a:chExt cx="0" cy="0"/>
        </a:xfrm>
      </p:grpSpPr>
      <p:sp>
        <p:nvSpPr>
          <p:cNvPr id="22" name="Text Placeholder 22"/>
          <p:cNvSpPr>
            <a:spLocks noGrp="1"/>
          </p:cNvSpPr>
          <p:nvPr>
            <p:ph type="body" sz="quarter" idx="20" hasCustomPrompt="1"/>
          </p:nvPr>
        </p:nvSpPr>
        <p:spPr>
          <a:xfrm>
            <a:off x="476251" y="4399771"/>
            <a:ext cx="11140016" cy="1952347"/>
          </a:xfrm>
        </p:spPr>
        <p:txBody>
          <a:bodyPr anchor="t"/>
          <a:lstStyle>
            <a:lvl1pPr marL="0" indent="0">
              <a:spcBef>
                <a:spcPts val="800"/>
              </a:spcBef>
              <a:buNone/>
              <a:defRPr sz="1867" b="0" baseline="0">
                <a:solidFill>
                  <a:schemeClr val="accent6"/>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Insert explanatory copy here.</a:t>
            </a:r>
          </a:p>
        </p:txBody>
      </p:sp>
      <p:sp>
        <p:nvSpPr>
          <p:cNvPr id="21" name="Text Placeholder 22"/>
          <p:cNvSpPr>
            <a:spLocks noGrp="1"/>
          </p:cNvSpPr>
          <p:nvPr>
            <p:ph type="body" sz="quarter" idx="19" hasCustomPrompt="1"/>
          </p:nvPr>
        </p:nvSpPr>
        <p:spPr>
          <a:xfrm>
            <a:off x="476251" y="3928615"/>
            <a:ext cx="11140016" cy="465864"/>
          </a:xfrm>
        </p:spPr>
        <p:txBody>
          <a:bodyPr anchor="t"/>
          <a:lstStyle>
            <a:lvl1pPr marL="0" indent="0">
              <a:spcBef>
                <a:spcPts val="0"/>
              </a:spcBef>
              <a:buNone/>
              <a:defRPr sz="1733" b="1">
                <a:solidFill>
                  <a:schemeClr val="accent6"/>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Insert subtitle here – recommend a limit of 1 line.</a:t>
            </a:r>
          </a:p>
        </p:txBody>
      </p:sp>
      <p:sp>
        <p:nvSpPr>
          <p:cNvPr id="19" name="Picture Placeholder 20"/>
          <p:cNvSpPr>
            <a:spLocks noGrp="1"/>
          </p:cNvSpPr>
          <p:nvPr>
            <p:ph type="pic" sz="quarter" idx="18" hasCustomPrompt="1"/>
          </p:nvPr>
        </p:nvSpPr>
        <p:spPr>
          <a:xfrm>
            <a:off x="7957039" y="1716783"/>
            <a:ext cx="3656869" cy="2084751"/>
          </a:xfrm>
          <a:noFill/>
        </p:spPr>
        <p:txBody>
          <a:bodyPr tIns="91440"/>
          <a:lstStyle>
            <a:lvl1pPr marL="0" indent="0" algn="ctr">
              <a:buNone/>
              <a:defRPr sz="1200" baseline="0"/>
            </a:lvl1pPr>
          </a:lstStyle>
          <a:p>
            <a:r>
              <a:rPr lang="en-US"/>
              <a:t>Click icon to </a:t>
            </a:r>
            <a:br>
              <a:rPr lang="en-US"/>
            </a:br>
            <a:r>
              <a:rPr lang="en-US"/>
              <a:t>insert a photo</a:t>
            </a:r>
          </a:p>
        </p:txBody>
      </p:sp>
      <p:sp>
        <p:nvSpPr>
          <p:cNvPr id="17" name="Picture Placeholder 20"/>
          <p:cNvSpPr>
            <a:spLocks noGrp="1"/>
          </p:cNvSpPr>
          <p:nvPr>
            <p:ph type="pic" sz="quarter" idx="17" hasCustomPrompt="1"/>
          </p:nvPr>
        </p:nvSpPr>
        <p:spPr>
          <a:xfrm>
            <a:off x="4221793" y="1723746"/>
            <a:ext cx="3653184" cy="2077788"/>
          </a:xfrm>
          <a:noFill/>
        </p:spPr>
        <p:txBody>
          <a:bodyPr tIns="91440"/>
          <a:lstStyle>
            <a:lvl1pPr marL="0" indent="0" algn="ctr">
              <a:buNone/>
              <a:defRPr sz="1200" baseline="0"/>
            </a:lvl1pPr>
          </a:lstStyle>
          <a:p>
            <a:r>
              <a:rPr lang="en-US"/>
              <a:t>Click icon to </a:t>
            </a:r>
            <a:br>
              <a:rPr lang="en-US"/>
            </a:br>
            <a:r>
              <a:rPr lang="en-US"/>
              <a:t>insert a photo</a:t>
            </a:r>
          </a:p>
        </p:txBody>
      </p:sp>
      <p:sp>
        <p:nvSpPr>
          <p:cNvPr id="16" name="Picture Placeholder 20"/>
          <p:cNvSpPr>
            <a:spLocks noGrp="1"/>
          </p:cNvSpPr>
          <p:nvPr>
            <p:ph type="pic" sz="quarter" idx="16" hasCustomPrompt="1"/>
          </p:nvPr>
        </p:nvSpPr>
        <p:spPr>
          <a:xfrm>
            <a:off x="487211" y="1720579"/>
            <a:ext cx="3653967" cy="2080955"/>
          </a:xfrm>
          <a:noFill/>
        </p:spPr>
        <p:txBody>
          <a:bodyPr tIns="91440"/>
          <a:lstStyle>
            <a:lvl1pPr marL="0" indent="0" algn="ctr">
              <a:buNone/>
              <a:defRPr sz="1200" baseline="0"/>
            </a:lvl1pPr>
          </a:lstStyle>
          <a:p>
            <a:r>
              <a:rPr lang="en-US"/>
              <a:t>Click icon to </a:t>
            </a:r>
            <a:br>
              <a:rPr lang="en-US"/>
            </a:br>
            <a:r>
              <a:rPr lang="en-US"/>
              <a:t>insert a photo</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
        <p:nvSpPr>
          <p:cNvPr id="10"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rgbClr val="000000"/>
                </a:solidFill>
              </a:rPr>
              <a:t>Last updated: </a:t>
            </a:r>
            <a:fld id="{556F8A87-7CF1-4183-AAE2-B1CA77E63A46}" type="datetime4">
              <a:rPr lang="en-US" sz="800" smtClean="0">
                <a:solidFill>
                  <a:srgbClr val="000000"/>
                </a:solidFill>
              </a:rPr>
              <a:t>February 9, 2026</a:t>
            </a:fld>
            <a:endParaRPr lang="en-US" sz="800">
              <a:solidFill>
                <a:srgbClr val="000000"/>
              </a:solidFill>
            </a:endParaRPr>
          </a:p>
        </p:txBody>
      </p:sp>
    </p:spTree>
    <p:extLst>
      <p:ext uri="{BB962C8B-B14F-4D97-AF65-F5344CB8AC3E}">
        <p14:creationId xmlns:p14="http://schemas.microsoft.com/office/powerpoint/2010/main" val="250312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4F6F2F5F-DF8B-0C50-2E47-CAC4AD02B8A0}"/>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3565637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hotos + Text">
    <p:spTree>
      <p:nvGrpSpPr>
        <p:cNvPr id="1" name=""/>
        <p:cNvGrpSpPr/>
        <p:nvPr/>
      </p:nvGrpSpPr>
      <p:grpSpPr>
        <a:xfrm>
          <a:off x="0" y="0"/>
          <a:ext cx="0" cy="0"/>
          <a:chOff x="0" y="0"/>
          <a:chExt cx="0" cy="0"/>
        </a:xfrm>
      </p:grpSpPr>
      <p:sp>
        <p:nvSpPr>
          <p:cNvPr id="22" name="Text Placeholder 22"/>
          <p:cNvSpPr>
            <a:spLocks noGrp="1"/>
          </p:cNvSpPr>
          <p:nvPr>
            <p:ph type="body" sz="quarter" idx="20" hasCustomPrompt="1"/>
          </p:nvPr>
        </p:nvSpPr>
        <p:spPr>
          <a:xfrm>
            <a:off x="476251"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94" indent="-228594">
              <a:spcBef>
                <a:spcPts val="800"/>
              </a:spcBef>
              <a:spcAft>
                <a:spcPts val="0"/>
              </a:spcAft>
              <a:buFont typeface="Wingdings" panose="05000000000000000000" pitchFamily="2" charset="2"/>
              <a:buChar char="§"/>
              <a:defRPr sz="1333" baseline="0"/>
            </a:lvl2pPr>
            <a:lvl3pPr marL="455073" indent="-228594">
              <a:spcBef>
                <a:spcPts val="800"/>
              </a:spcBef>
              <a:spcAft>
                <a:spcPts val="0"/>
              </a:spcAft>
              <a:buFont typeface="Arial" panose="020B0604020202020204" pitchFamily="34" charset="0"/>
              <a:buChar char="•"/>
              <a:tabLst>
                <a:tab pos="533387" algn="l"/>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21" name="Text Placeholder 22"/>
          <p:cNvSpPr>
            <a:spLocks noGrp="1"/>
          </p:cNvSpPr>
          <p:nvPr>
            <p:ph type="body" sz="quarter" idx="19" hasCustomPrompt="1"/>
          </p:nvPr>
        </p:nvSpPr>
        <p:spPr>
          <a:xfrm>
            <a:off x="485085" y="1522791"/>
            <a:ext cx="11140016" cy="624061"/>
          </a:xfrm>
        </p:spPr>
        <p:txBody>
          <a:bodyPr anchor="t"/>
          <a:lstStyle>
            <a:lvl1pPr marL="0" indent="0">
              <a:spcBef>
                <a:spcPts val="0"/>
              </a:spcBef>
              <a:buNone/>
              <a:defRPr sz="1867" b="0">
                <a:solidFill>
                  <a:schemeClr val="accent6"/>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Insert explanatory copy here.</a:t>
            </a:r>
          </a:p>
        </p:txBody>
      </p:sp>
      <p:sp>
        <p:nvSpPr>
          <p:cNvPr id="19" name="Picture Placeholder 20"/>
          <p:cNvSpPr>
            <a:spLocks noGrp="1"/>
          </p:cNvSpPr>
          <p:nvPr>
            <p:ph type="pic" sz="quarter" idx="18" hasCustomPrompt="1"/>
          </p:nvPr>
        </p:nvSpPr>
        <p:spPr>
          <a:xfrm>
            <a:off x="6217592" y="2338765"/>
            <a:ext cx="2487168" cy="1987296"/>
          </a:xfrm>
          <a:noFill/>
        </p:spPr>
        <p:txBody>
          <a:bodyPr tIns="91440"/>
          <a:lstStyle>
            <a:lvl1pPr marL="0" indent="0" algn="ctr">
              <a:buNone/>
              <a:defRPr sz="1200" baseline="0"/>
            </a:lvl1pPr>
          </a:lstStyle>
          <a:p>
            <a:r>
              <a:rPr lang="en-US"/>
              <a:t>Click icon to </a:t>
            </a:r>
            <a:br>
              <a:rPr lang="en-US"/>
            </a:br>
            <a:r>
              <a:rPr lang="en-US"/>
              <a:t>insert a photo</a:t>
            </a:r>
          </a:p>
        </p:txBody>
      </p:sp>
      <p:sp>
        <p:nvSpPr>
          <p:cNvPr id="17" name="Picture Placeholder 20"/>
          <p:cNvSpPr>
            <a:spLocks noGrp="1"/>
          </p:cNvSpPr>
          <p:nvPr>
            <p:ph type="pic" sz="quarter" idx="17" hasCustomPrompt="1"/>
          </p:nvPr>
        </p:nvSpPr>
        <p:spPr>
          <a:xfrm>
            <a:off x="3346921" y="2338765"/>
            <a:ext cx="2487168" cy="1987296"/>
          </a:xfrm>
          <a:noFill/>
        </p:spPr>
        <p:txBody>
          <a:bodyPr tIns="91440"/>
          <a:lstStyle>
            <a:lvl1pPr marL="0" indent="0" algn="ctr">
              <a:buNone/>
              <a:defRPr sz="1200" baseline="0"/>
            </a:lvl1pPr>
          </a:lstStyle>
          <a:p>
            <a:r>
              <a:rPr lang="en-US"/>
              <a:t>Click icon to </a:t>
            </a:r>
            <a:br>
              <a:rPr lang="en-US"/>
            </a:br>
            <a:r>
              <a:rPr lang="en-US"/>
              <a:t>insert a photo</a:t>
            </a:r>
          </a:p>
        </p:txBody>
      </p:sp>
      <p:sp>
        <p:nvSpPr>
          <p:cNvPr id="16" name="Picture Placeholder 20"/>
          <p:cNvSpPr>
            <a:spLocks noGrp="1"/>
          </p:cNvSpPr>
          <p:nvPr>
            <p:ph type="pic" sz="quarter" idx="16" hasCustomPrompt="1"/>
          </p:nvPr>
        </p:nvSpPr>
        <p:spPr>
          <a:xfrm>
            <a:off x="476251" y="2338765"/>
            <a:ext cx="2487168" cy="1987296"/>
          </a:xfrm>
          <a:noFill/>
        </p:spPr>
        <p:txBody>
          <a:bodyPr tIns="91440"/>
          <a:lstStyle>
            <a:lvl1pPr marL="0" indent="0" algn="ctr">
              <a:buNone/>
              <a:defRPr sz="1200" baseline="0"/>
            </a:lvl1pPr>
          </a:lstStyle>
          <a:p>
            <a:r>
              <a:rPr lang="en-US"/>
              <a:t>Click icon to </a:t>
            </a:r>
            <a:br>
              <a:rPr lang="en-US"/>
            </a:br>
            <a:r>
              <a:rPr lang="en-US"/>
              <a:t>insert a photo</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
        <p:nvSpPr>
          <p:cNvPr id="33" name="Picture Placeholder 20"/>
          <p:cNvSpPr>
            <a:spLocks noGrp="1"/>
          </p:cNvSpPr>
          <p:nvPr>
            <p:ph type="pic" sz="quarter" idx="21" hasCustomPrompt="1"/>
          </p:nvPr>
        </p:nvSpPr>
        <p:spPr>
          <a:xfrm>
            <a:off x="9110049" y="2338765"/>
            <a:ext cx="2487168" cy="1987296"/>
          </a:xfrm>
          <a:noFill/>
        </p:spPr>
        <p:txBody>
          <a:bodyPr tIns="91440"/>
          <a:lstStyle>
            <a:lvl1pPr marL="0" indent="0" algn="ctr">
              <a:buNone/>
              <a:defRPr sz="1200" baseline="0"/>
            </a:lvl1pPr>
          </a:lstStyle>
          <a:p>
            <a:r>
              <a:rPr lang="en-US"/>
              <a:t>Click icon to </a:t>
            </a:r>
            <a:br>
              <a:rPr lang="en-US"/>
            </a:br>
            <a:r>
              <a:rPr lang="en-US"/>
              <a:t>insert a photo</a:t>
            </a:r>
          </a:p>
        </p:txBody>
      </p:sp>
      <p:sp>
        <p:nvSpPr>
          <p:cNvPr id="34" name="Text Placeholder 22"/>
          <p:cNvSpPr>
            <a:spLocks noGrp="1"/>
          </p:cNvSpPr>
          <p:nvPr>
            <p:ph type="body" sz="quarter" idx="22" hasCustomPrompt="1"/>
          </p:nvPr>
        </p:nvSpPr>
        <p:spPr>
          <a:xfrm>
            <a:off x="3346921"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94" indent="-228594">
              <a:spcBef>
                <a:spcPts val="800"/>
              </a:spcBef>
              <a:buFont typeface="Wingdings" panose="05000000000000000000" pitchFamily="2" charset="2"/>
              <a:buChar char="§"/>
              <a:defRPr sz="1333" baseline="0"/>
            </a:lvl2pPr>
            <a:lvl3pPr marL="455073" indent="-228594">
              <a:spcBef>
                <a:spcPts val="800"/>
              </a:spcBef>
              <a:buFont typeface="Arial" panose="020B0604020202020204" pitchFamily="34" charset="0"/>
              <a:buChar char="•"/>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35" name="Text Placeholder 22"/>
          <p:cNvSpPr>
            <a:spLocks noGrp="1"/>
          </p:cNvSpPr>
          <p:nvPr>
            <p:ph type="body" sz="quarter" idx="23" hasCustomPrompt="1"/>
          </p:nvPr>
        </p:nvSpPr>
        <p:spPr>
          <a:xfrm>
            <a:off x="6217592"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94" indent="-228594">
              <a:spcBef>
                <a:spcPts val="800"/>
              </a:spcBef>
              <a:buFont typeface="Wingdings" panose="05000000000000000000" pitchFamily="2" charset="2"/>
              <a:buChar char="§"/>
              <a:defRPr sz="1333" baseline="0"/>
            </a:lvl2pPr>
            <a:lvl3pPr marL="455073" indent="-228594">
              <a:spcBef>
                <a:spcPts val="800"/>
              </a:spcBef>
              <a:buFont typeface="Arial" panose="020B0604020202020204" pitchFamily="34" charset="0"/>
              <a:buChar char="•"/>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36" name="Text Placeholder 22"/>
          <p:cNvSpPr>
            <a:spLocks noGrp="1"/>
          </p:cNvSpPr>
          <p:nvPr>
            <p:ph type="body" sz="quarter" idx="24" hasCustomPrompt="1"/>
          </p:nvPr>
        </p:nvSpPr>
        <p:spPr>
          <a:xfrm>
            <a:off x="9122241"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94" indent="-228594">
              <a:spcBef>
                <a:spcPts val="800"/>
              </a:spcBef>
              <a:buFont typeface="Wingdings" panose="05000000000000000000" pitchFamily="2" charset="2"/>
              <a:buChar char="§"/>
              <a:defRPr sz="1333" baseline="0"/>
            </a:lvl2pPr>
            <a:lvl3pPr marL="455073" indent="-228594">
              <a:spcBef>
                <a:spcPts val="800"/>
              </a:spcBef>
              <a:buFont typeface="Arial" panose="020B0604020202020204" pitchFamily="34" charset="0"/>
              <a:buChar char="•"/>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14"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rgbClr val="000000"/>
                </a:solidFill>
              </a:rPr>
              <a:t>Last updated: </a:t>
            </a:r>
            <a:fld id="{556F8A87-7CF1-4183-AAE2-B1CA77E63A46}" type="datetime4">
              <a:rPr lang="en-US" sz="800" smtClean="0">
                <a:solidFill>
                  <a:srgbClr val="000000"/>
                </a:solidFill>
              </a:rPr>
              <a:t>February 9, 2026</a:t>
            </a:fld>
            <a:endParaRPr lang="en-US" sz="800">
              <a:solidFill>
                <a:srgbClr val="000000"/>
              </a:solidFill>
            </a:endParaRPr>
          </a:p>
        </p:txBody>
      </p:sp>
    </p:spTree>
    <p:extLst>
      <p:ext uri="{BB962C8B-B14F-4D97-AF65-F5344CB8AC3E}">
        <p14:creationId xmlns:p14="http://schemas.microsoft.com/office/powerpoint/2010/main" val="343171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F82B133F-43D9-A744-4760-29302776CDFF}"/>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2062266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665996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35D4532-9478-4B04-12AA-F75F2F991D8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11380449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4F6F2F5F-DF8B-0C50-2E47-CAC4AD02B8A0}"/>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10503963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6F4A516D-8C77-05B9-F710-2D0E58C18811}"/>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31695733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DD14215-1404-5287-83B8-D0E9402F8B2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1453621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6871482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4852875-E308-4DD1-BE9D-7E58808233F6}"/>
              </a:ext>
            </a:extLst>
          </p:cNvPr>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6" name="Rectangle 5">
            <a:extLst>
              <a:ext uri="{FF2B5EF4-FFF2-40B4-BE49-F238E27FC236}">
                <a16:creationId xmlns:a16="http://schemas.microsoft.com/office/drawing/2014/main" id="{B7BEEE36-EBC5-45F7-B3DE-398CBD065D58}"/>
              </a:ext>
            </a:extLst>
          </p:cNvPr>
          <p:cNvSpPr>
            <a:spLocks/>
          </p:cNvSpPr>
          <p:nvPr userDrawn="1"/>
        </p:nvSpPr>
        <p:spPr bwMode="gray">
          <a:xfrm>
            <a:off x="0" y="0"/>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sp>
        <p:nvSpPr>
          <p:cNvPr id="10" name="Title Placeholder 2"/>
          <p:cNvSpPr>
            <a:spLocks noGrp="1" noChangeArrowheads="1"/>
          </p:cNvSpPr>
          <p:nvPr>
            <p:ph type="title"/>
          </p:nvPr>
        </p:nvSpPr>
        <p:spPr bwMode="gray">
          <a:xfrm>
            <a:off x="609600" y="685239"/>
            <a:ext cx="1097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a:solidFill>
                  <a:srgbClr val="FFFFFF"/>
                </a:solidFill>
              </a:defRPr>
            </a:lvl1pPr>
          </a:lstStyle>
          <a:p>
            <a:pPr lvl="0" latinLnBrk="0"/>
            <a:r>
              <a:rPr lang="en-US"/>
              <a:t>Click to edit Master title style</a:t>
            </a:r>
            <a:endParaRPr lang="en-US" noProof="0"/>
          </a:p>
        </p:txBody>
      </p:sp>
    </p:spTree>
    <p:extLst>
      <p:ext uri="{BB962C8B-B14F-4D97-AF65-F5344CB8AC3E}">
        <p14:creationId xmlns:p14="http://schemas.microsoft.com/office/powerpoint/2010/main" val="363175251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6F4A516D-8C77-05B9-F710-2D0E58C18811}"/>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204911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DD14215-1404-5287-83B8-D0E9402F8B2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101353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43E532C8-E9AF-3CDE-A918-DBC3EDC41890}"/>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341872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48111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8051546-3156-652F-401E-D02A0CC4964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1085587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heme" Target="../theme/theme4.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0"/>
            <a:ext cx="814916" cy="6858000"/>
          </a:xfrm>
          <a:prstGeom prst="rect">
            <a:avLst/>
          </a:prstGeom>
        </p:spPr>
      </p:pic>
      <p:sp>
        <p:nvSpPr>
          <p:cNvPr id="7" name="Footer Placeholder 4">
            <a:extLst>
              <a:ext uri="{FF2B5EF4-FFF2-40B4-BE49-F238E27FC236}">
                <a16:creationId xmlns:a16="http://schemas.microsoft.com/office/drawing/2014/main" id="{74B10390-4EE5-F0A8-C181-DC43EA259068}"/>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417682479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dt="0"/>
  <p:txStyles>
    <p:titleStyle>
      <a:lvl1pPr algn="l" defTabSz="914400" rtl="0" eaLnBrk="1" latinLnBrk="0" hangingPunct="1">
        <a:lnSpc>
          <a:spcPct val="90000"/>
        </a:lnSpc>
        <a:spcBef>
          <a:spcPct val="0"/>
        </a:spcBef>
        <a:buNone/>
        <a:defRPr sz="2400" b="1" kern="1200">
          <a:solidFill>
            <a:schemeClr val="accent3"/>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3"/>
            <a:ext cx="814916" cy="6857994"/>
          </a:xfrm>
          <a:prstGeom prst="rect">
            <a:avLst/>
          </a:prstGeom>
        </p:spPr>
      </p:pic>
      <p:sp>
        <p:nvSpPr>
          <p:cNvPr id="7" name="Footer Placeholder 4">
            <a:extLst>
              <a:ext uri="{FF2B5EF4-FFF2-40B4-BE49-F238E27FC236}">
                <a16:creationId xmlns:a16="http://schemas.microsoft.com/office/drawing/2014/main" id="{399CDED4-2055-04B6-F575-82CBF4F099EE}"/>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177493852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sldNum="0" hdr="0" dt="0"/>
  <p:txStyles>
    <p:titleStyle>
      <a:lvl1pPr algn="l" defTabSz="914400" rtl="0" eaLnBrk="1" latinLnBrk="0" hangingPunct="1">
        <a:lnSpc>
          <a:spcPct val="90000"/>
        </a:lnSpc>
        <a:spcBef>
          <a:spcPct val="0"/>
        </a:spcBef>
        <a:buNone/>
        <a:defRPr sz="2400" b="1" kern="1200">
          <a:solidFill>
            <a:schemeClr val="accent2"/>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3"/>
            <a:ext cx="814915" cy="6857994"/>
          </a:xfrm>
          <a:prstGeom prst="rect">
            <a:avLst/>
          </a:prstGeom>
        </p:spPr>
      </p:pic>
      <p:sp>
        <p:nvSpPr>
          <p:cNvPr id="7" name="Footer Placeholder 4">
            <a:extLst>
              <a:ext uri="{FF2B5EF4-FFF2-40B4-BE49-F238E27FC236}">
                <a16:creationId xmlns:a16="http://schemas.microsoft.com/office/drawing/2014/main" id="{68B186D1-275B-208F-BE53-6F055D1651B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26481468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sldNum="0" hdr="0" dt="0"/>
  <p:txStyles>
    <p:titleStyle>
      <a:lvl1pPr algn="l" defTabSz="914400" rtl="0" eaLnBrk="1" latinLnBrk="0" hangingPunct="1">
        <a:lnSpc>
          <a:spcPct val="90000"/>
        </a:lnSpc>
        <a:spcBef>
          <a:spcPct val="0"/>
        </a:spcBef>
        <a:buNone/>
        <a:defRPr sz="2400" b="1" kern="1200">
          <a:solidFill>
            <a:schemeClr val="accent4"/>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74684" y="707270"/>
            <a:ext cx="6733115" cy="554112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Footer Placeholder 4"/>
          <p:cNvSpPr>
            <a:spLocks noGrp="1"/>
          </p:cNvSpPr>
          <p:nvPr>
            <p:ph type="ftr" sz="quarter" idx="3"/>
          </p:nvPr>
        </p:nvSpPr>
        <p:spPr>
          <a:xfrm>
            <a:off x="7498085" y="6527945"/>
            <a:ext cx="3860800" cy="207464"/>
          </a:xfrm>
          <a:prstGeom prst="rect">
            <a:avLst/>
          </a:prstGeom>
        </p:spPr>
        <p:txBody>
          <a:bodyPr vert="horz" lIns="0" tIns="0" rIns="0" bIns="0" rtlCol="0" anchor="b" anchorCtr="0"/>
          <a:lstStyle>
            <a:lvl1pPr algn="l">
              <a:defRPr sz="800" spc="27" baseline="0">
                <a:solidFill>
                  <a:schemeClr val="accent6"/>
                </a:solidFill>
                <a:latin typeface="Arial" pitchFamily="34" charset="0"/>
                <a:cs typeface="Arial" pitchFamily="34" charset="0"/>
              </a:defRPr>
            </a:lvl1pPr>
          </a:lstStyle>
          <a:p>
            <a:pPr algn="r"/>
            <a:r>
              <a:rPr lang="en-US"/>
              <a:t>© Bill &amp; Melinda Gates Foundation      |</a:t>
            </a:r>
          </a:p>
        </p:txBody>
      </p:sp>
      <p:sp>
        <p:nvSpPr>
          <p:cNvPr id="11" name="Slide Number Placeholder 5"/>
          <p:cNvSpPr>
            <a:spLocks noGrp="1"/>
          </p:cNvSpPr>
          <p:nvPr>
            <p:ph type="sldNum" sz="quarter" idx="4"/>
          </p:nvPr>
        </p:nvSpPr>
        <p:spPr>
          <a:xfrm>
            <a:off x="11359635" y="6527357"/>
            <a:ext cx="253444" cy="207464"/>
          </a:xfrm>
          <a:prstGeom prst="rect">
            <a:avLst/>
          </a:prstGeom>
        </p:spPr>
        <p:txBody>
          <a:bodyPr vert="horz" lIns="0" tIns="0" rIns="0" bIns="0" rtlCol="0" anchor="b"/>
          <a:lstStyle>
            <a:lvl1pPr algn="r">
              <a:defRPr sz="800">
                <a:solidFill>
                  <a:schemeClr val="accent6"/>
                </a:solidFill>
                <a:latin typeface="Arial" pitchFamily="34" charset="0"/>
                <a:cs typeface="Arial" pitchFamily="34" charset="0"/>
              </a:defRPr>
            </a:lvl1pPr>
          </a:lstStyle>
          <a:p>
            <a:fld id="{D3F7C509-FEEF-45D3-B896-7C07814C0C13}" type="slidenum">
              <a:rPr lang="en-US" smtClean="0"/>
              <a:pPr/>
              <a:t>‹#›</a:t>
            </a:fld>
            <a:endParaRPr lang="en-US"/>
          </a:p>
        </p:txBody>
      </p:sp>
      <p:cxnSp>
        <p:nvCxnSpPr>
          <p:cNvPr id="12" name="Straight Connector 11"/>
          <p:cNvCxnSpPr/>
          <p:nvPr/>
        </p:nvCxnSpPr>
        <p:spPr>
          <a:xfrm>
            <a:off x="486834" y="6465243"/>
            <a:ext cx="11120967"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486833" y="640965"/>
            <a:ext cx="4226984" cy="862195"/>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259345062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9170" rtl="0" eaLnBrk="1" latinLnBrk="0" hangingPunct="1">
        <a:lnSpc>
          <a:spcPts val="3067"/>
        </a:lnSpc>
        <a:spcBef>
          <a:spcPct val="0"/>
        </a:spcBef>
        <a:buNone/>
        <a:defRPr sz="3067" kern="1200" cap="all" baseline="0">
          <a:solidFill>
            <a:schemeClr val="accent6"/>
          </a:solidFill>
          <a:latin typeface="Arial" pitchFamily="34" charset="0"/>
          <a:ea typeface="+mj-ea"/>
          <a:cs typeface="Arial" pitchFamily="34" charset="0"/>
        </a:defRPr>
      </a:lvl1pPr>
    </p:titleStyle>
    <p:bodyStyle>
      <a:lvl1pPr marL="0" indent="0" algn="l" defTabSz="1219170" rtl="0" eaLnBrk="1" latinLnBrk="0" hangingPunct="1">
        <a:spcBef>
          <a:spcPts val="800"/>
        </a:spcBef>
        <a:buClr>
          <a:srgbClr val="2F85AA"/>
        </a:buClr>
        <a:buFont typeface="Wingdings" pitchFamily="2" charset="2"/>
        <a:buNone/>
        <a:defRPr sz="1867" kern="1200">
          <a:solidFill>
            <a:schemeClr val="accent6"/>
          </a:solidFill>
          <a:latin typeface="Arial" pitchFamily="34" charset="0"/>
          <a:ea typeface="+mn-ea"/>
          <a:cs typeface="Arial" pitchFamily="34" charset="0"/>
        </a:defRPr>
      </a:lvl1pPr>
      <a:lvl2pPr marL="243411" indent="-243411" algn="l" defTabSz="1219170" rtl="0" eaLnBrk="1" latinLnBrk="0" hangingPunct="1">
        <a:spcBef>
          <a:spcPts val="800"/>
        </a:spcBef>
        <a:buClr>
          <a:schemeClr val="accent3">
            <a:lumMod val="75000"/>
          </a:schemeClr>
        </a:buClr>
        <a:buFont typeface="Wingdings" panose="05000000000000000000" pitchFamily="2" charset="2"/>
        <a:buChar char="§"/>
        <a:defRPr sz="1733" kern="1200">
          <a:solidFill>
            <a:schemeClr val="accent6"/>
          </a:solidFill>
          <a:latin typeface="Arial" pitchFamily="34" charset="0"/>
          <a:ea typeface="+mn-ea"/>
          <a:cs typeface="Arial" pitchFamily="34" charset="0"/>
        </a:defRPr>
      </a:lvl2pPr>
      <a:lvl3pPr marL="459306" indent="-198962" algn="l" defTabSz="1219170" rtl="0" eaLnBrk="1" latinLnBrk="0" hangingPunct="1">
        <a:spcBef>
          <a:spcPts val="800"/>
        </a:spcBef>
        <a:buClr>
          <a:schemeClr val="accent3">
            <a:lumMod val="75000"/>
          </a:schemeClr>
        </a:buClr>
        <a:buFont typeface="Arial" pitchFamily="34" charset="0"/>
        <a:buChar char="•"/>
        <a:tabLst>
          <a:tab pos="533387" algn="l"/>
        </a:tabLst>
        <a:defRPr sz="1600" kern="1200">
          <a:solidFill>
            <a:schemeClr val="accent6"/>
          </a:solidFill>
          <a:latin typeface="Arial" pitchFamily="34" charset="0"/>
          <a:ea typeface="+mn-ea"/>
          <a:cs typeface="Arial" pitchFamily="34" charset="0"/>
        </a:defRPr>
      </a:lvl3pPr>
      <a:lvl4pPr marL="685783" indent="-228594" algn="l" defTabSz="1219170" rtl="0" eaLnBrk="1" latinLnBrk="0" hangingPunct="1">
        <a:spcBef>
          <a:spcPts val="800"/>
        </a:spcBef>
        <a:buClr>
          <a:schemeClr val="accent3">
            <a:lumMod val="75000"/>
          </a:schemeClr>
        </a:buClr>
        <a:buFont typeface="Arial" panose="020B0604020202020204" pitchFamily="34" charset="0"/>
        <a:buChar char="-"/>
        <a:defRPr sz="1467" kern="1200">
          <a:solidFill>
            <a:schemeClr val="accent6"/>
          </a:solidFill>
          <a:latin typeface="Arial" pitchFamily="34" charset="0"/>
          <a:ea typeface="+mn-ea"/>
          <a:cs typeface="Arial" pitchFamily="34" charset="0"/>
        </a:defRPr>
      </a:lvl4pPr>
      <a:lvl5pPr marL="914377" indent="-228594" algn="l" defTabSz="1219170" rtl="0" eaLnBrk="1" latinLnBrk="0" hangingPunct="1">
        <a:spcBef>
          <a:spcPts val="800"/>
        </a:spcBef>
        <a:buClr>
          <a:schemeClr val="accent3">
            <a:lumMod val="75000"/>
          </a:schemeClr>
        </a:buClr>
        <a:buSzPct val="100000"/>
        <a:buFont typeface="Arial" panose="020B0604020202020204" pitchFamily="34" charset="0"/>
        <a:buChar char="◦"/>
        <a:defRPr sz="1467" kern="1200">
          <a:solidFill>
            <a:schemeClr val="accent6"/>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9"/>
          <a:srcRect/>
          <a:stretch/>
        </p:blipFill>
        <p:spPr>
          <a:xfrm>
            <a:off x="0" y="0"/>
            <a:ext cx="814916" cy="6858000"/>
          </a:xfrm>
          <a:prstGeom prst="rect">
            <a:avLst/>
          </a:prstGeom>
        </p:spPr>
      </p:pic>
      <p:sp>
        <p:nvSpPr>
          <p:cNvPr id="7" name="Footer Placeholder 4">
            <a:extLst>
              <a:ext uri="{FF2B5EF4-FFF2-40B4-BE49-F238E27FC236}">
                <a16:creationId xmlns:a16="http://schemas.microsoft.com/office/drawing/2014/main" id="{74B10390-4EE5-F0A8-C181-DC43EA259068}"/>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298995514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Lst>
  <p:hf sldNum="0" hdr="0" dt="0"/>
  <p:txStyles>
    <p:titleStyle>
      <a:lvl1pPr algn="l" defTabSz="914400" rtl="0" eaLnBrk="1" latinLnBrk="0" hangingPunct="1">
        <a:lnSpc>
          <a:spcPct val="90000"/>
        </a:lnSpc>
        <a:spcBef>
          <a:spcPct val="0"/>
        </a:spcBef>
        <a:buNone/>
        <a:defRPr sz="2400" b="1" kern="1200">
          <a:solidFill>
            <a:schemeClr val="accent3"/>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A26967-62EE-8B8A-3914-19A066A8188E}"/>
              </a:ext>
            </a:extLst>
          </p:cNvPr>
          <p:cNvSpPr>
            <a:spLocks noGrp="1"/>
          </p:cNvSpPr>
          <p:nvPr>
            <p:ph type="title"/>
          </p:nvPr>
        </p:nvSpPr>
        <p:spPr/>
        <p:txBody>
          <a:bodyPr/>
          <a:lstStyle/>
          <a:p>
            <a:r>
              <a:rPr lang="en-US" sz="7200" dirty="0"/>
              <a:t>Global &amp; regional RSV disease burden</a:t>
            </a:r>
          </a:p>
        </p:txBody>
      </p:sp>
      <p:sp>
        <p:nvSpPr>
          <p:cNvPr id="7" name="Text Placeholder 6">
            <a:extLst>
              <a:ext uri="{FF2B5EF4-FFF2-40B4-BE49-F238E27FC236}">
                <a16:creationId xmlns:a16="http://schemas.microsoft.com/office/drawing/2014/main" id="{7C99992C-0C87-900B-8884-E96DDBDB8D5E}"/>
              </a:ext>
            </a:extLst>
          </p:cNvPr>
          <p:cNvSpPr>
            <a:spLocks noGrp="1"/>
          </p:cNvSpPr>
          <p:nvPr>
            <p:ph type="body" idx="1"/>
          </p:nvPr>
        </p:nvSpPr>
        <p:spPr/>
        <p:txBody>
          <a:bodyPr/>
          <a:lstStyle/>
          <a:p>
            <a:r>
              <a:rPr lang="en-US" dirty="0"/>
              <a:t>a huge, under-recognized public health problem in infants and young children</a:t>
            </a:r>
          </a:p>
        </p:txBody>
      </p:sp>
      <p:sp>
        <p:nvSpPr>
          <p:cNvPr id="3" name="Footer Placeholder 3">
            <a:extLst>
              <a:ext uri="{FF2B5EF4-FFF2-40B4-BE49-F238E27FC236}">
                <a16:creationId xmlns:a16="http://schemas.microsoft.com/office/drawing/2014/main" id="{67F72C17-D667-0921-55FF-8351066D48DE}"/>
              </a:ext>
            </a:extLst>
          </p:cNvPr>
          <p:cNvSpPr txBox="1">
            <a:spLocks/>
          </p:cNvSpPr>
          <p:nvPr/>
        </p:nvSpPr>
        <p:spPr>
          <a:xfrm>
            <a:off x="659755" y="6293443"/>
            <a:ext cx="1658331" cy="3009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1"/>
                </a:solidFill>
              </a:rPr>
              <a:t>Version: February 2026</a:t>
            </a:r>
          </a:p>
        </p:txBody>
      </p:sp>
      <p:grpSp>
        <p:nvGrpSpPr>
          <p:cNvPr id="2" name="Group 1">
            <a:extLst>
              <a:ext uri="{FF2B5EF4-FFF2-40B4-BE49-F238E27FC236}">
                <a16:creationId xmlns:a16="http://schemas.microsoft.com/office/drawing/2014/main" id="{6E566299-014E-7318-F326-87C66C843337}"/>
              </a:ext>
            </a:extLst>
          </p:cNvPr>
          <p:cNvGrpSpPr/>
          <p:nvPr/>
        </p:nvGrpSpPr>
        <p:grpSpPr>
          <a:xfrm>
            <a:off x="8725568" y="5387880"/>
            <a:ext cx="3223364" cy="1206500"/>
            <a:chOff x="8968636" y="5571744"/>
            <a:chExt cx="3223364" cy="1206500"/>
          </a:xfrm>
        </p:grpSpPr>
        <p:sp>
          <p:nvSpPr>
            <p:cNvPr id="4" name="Text Box 1">
              <a:extLst>
                <a:ext uri="{FF2B5EF4-FFF2-40B4-BE49-F238E27FC236}">
                  <a16:creationId xmlns:a16="http://schemas.microsoft.com/office/drawing/2014/main" id="{F861C4B4-35F7-FB12-ABFD-ED942EBE5060}"/>
                </a:ext>
              </a:extLst>
            </p:cNvPr>
            <p:cNvSpPr txBox="1"/>
            <p:nvPr/>
          </p:nvSpPr>
          <p:spPr>
            <a:xfrm>
              <a:off x="8968636" y="5571744"/>
              <a:ext cx="3223364" cy="1206500"/>
            </a:xfrm>
            <a:prstGeom prst="rect">
              <a:avLst/>
            </a:prstGeom>
            <a:solidFill>
              <a:schemeClr val="lt1"/>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R="1104900">
                <a:lnSpc>
                  <a:spcPts val="1300"/>
                </a:lnSpc>
              </a:pPr>
              <a:r>
                <a:rPr lang="en-US" sz="1100" dirty="0">
                  <a:solidFill>
                    <a:srgbClr val="3F3F3F"/>
                  </a:solidFill>
                  <a:latin typeface="Corbel" panose="020B0503020204020204" pitchFamily="34" charset="0"/>
                  <a:ea typeface="Calibri" panose="020F0502020204030204" pitchFamily="34" charset="0"/>
                  <a:cs typeface="Helvetica Neue"/>
                </a:rPr>
                <a:t>Access these and additional slides offered as part of an RSV communications toolkit at:</a:t>
              </a:r>
              <a:br>
                <a:rPr lang="en-US" sz="1100" dirty="0">
                  <a:solidFill>
                    <a:srgbClr val="3F3F3F"/>
                  </a:solidFill>
                  <a:latin typeface="Corbel" panose="020B0503020204020204" pitchFamily="34" charset="0"/>
                  <a:ea typeface="Calibri" panose="020F0502020204030204" pitchFamily="34" charset="0"/>
                  <a:cs typeface="Helvetica Neue"/>
                </a:rPr>
              </a:br>
              <a:r>
                <a:rPr lang="en-US" sz="1100" b="1" dirty="0">
                  <a:solidFill>
                    <a:srgbClr val="304FA1"/>
                  </a:solidFill>
                  <a:effectLst/>
                  <a:latin typeface="Corbel" panose="020B0503020204020204" pitchFamily="34" charset="0"/>
                  <a:ea typeface="Calibri" panose="020F0502020204030204" pitchFamily="34" charset="0"/>
                  <a:cs typeface="Helvetica Neue"/>
                </a:rPr>
                <a:t>bit.ly/</a:t>
              </a:r>
              <a:r>
                <a:rPr lang="en-US" sz="1100" b="1" dirty="0" err="1">
                  <a:solidFill>
                    <a:srgbClr val="304FA1"/>
                  </a:solidFill>
                  <a:effectLst/>
                  <a:latin typeface="Corbel" panose="020B0503020204020204" pitchFamily="34" charset="0"/>
                  <a:ea typeface="Calibri" panose="020F0502020204030204" pitchFamily="34" charset="0"/>
                  <a:cs typeface="Helvetica Neue"/>
                </a:rPr>
                <a:t>RSVInfoToolkit</a:t>
              </a:r>
              <a:r>
                <a:rPr lang="en-US" sz="1100" b="1" dirty="0">
                  <a:solidFill>
                    <a:srgbClr val="304FA1"/>
                  </a:solidFill>
                  <a:effectLst/>
                  <a:latin typeface="Corbel" panose="020B0503020204020204" pitchFamily="34" charset="0"/>
                  <a:ea typeface="Calibri" panose="020F0502020204030204" pitchFamily="34" charset="0"/>
                  <a:cs typeface="Helvetica Neue"/>
                </a:rPr>
                <a:t> </a:t>
              </a:r>
              <a:endParaRPr lang="en-US" sz="9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p:txBody>
        </p:sp>
        <p:pic>
          <p:nvPicPr>
            <p:cNvPr id="6" name="Picture 5" descr="A qr code with a few black squares&#10;&#10;Description automatically generated">
              <a:extLst>
                <a:ext uri="{FF2B5EF4-FFF2-40B4-BE49-F238E27FC236}">
                  <a16:creationId xmlns:a16="http://schemas.microsoft.com/office/drawing/2014/main" id="{D19E2158-B652-5D7E-F782-27B169BA8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100" y="5787644"/>
              <a:ext cx="762000" cy="762000"/>
            </a:xfrm>
            <a:prstGeom prst="rect">
              <a:avLst/>
            </a:prstGeom>
          </p:spPr>
        </p:pic>
      </p:grpSp>
    </p:spTree>
    <p:extLst>
      <p:ext uri="{BB962C8B-B14F-4D97-AF65-F5344CB8AC3E}">
        <p14:creationId xmlns:p14="http://schemas.microsoft.com/office/powerpoint/2010/main" val="695510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06033" y="1613621"/>
            <a:ext cx="3674004" cy="10583"/>
            <a:chOff x="2047239" y="2051304"/>
            <a:chExt cx="4408805" cy="12700"/>
          </a:xfrm>
        </p:grpSpPr>
        <p:sp>
          <p:nvSpPr>
            <p:cNvPr id="3" name="object 3"/>
            <p:cNvSpPr/>
            <p:nvPr/>
          </p:nvSpPr>
          <p:spPr>
            <a:xfrm>
              <a:off x="2047239" y="2057654"/>
              <a:ext cx="2552700" cy="0"/>
            </a:xfrm>
            <a:custGeom>
              <a:avLst/>
              <a:gdLst/>
              <a:ahLst/>
              <a:cxnLst/>
              <a:rect l="l" t="t" r="r" b="b"/>
              <a:pathLst>
                <a:path w="2552700">
                  <a:moveTo>
                    <a:pt x="0" y="0"/>
                  </a:moveTo>
                  <a:lnTo>
                    <a:pt x="2552192" y="0"/>
                  </a:lnTo>
                </a:path>
              </a:pathLst>
            </a:custGeom>
            <a:ln w="127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4" name="object 4"/>
            <p:cNvSpPr/>
            <p:nvPr/>
          </p:nvSpPr>
          <p:spPr>
            <a:xfrm>
              <a:off x="4599432" y="2057654"/>
              <a:ext cx="1856739" cy="0"/>
            </a:xfrm>
            <a:custGeom>
              <a:avLst/>
              <a:gdLst/>
              <a:ahLst/>
              <a:cxnLst/>
              <a:rect l="l" t="t" r="r" b="b"/>
              <a:pathLst>
                <a:path w="1856739">
                  <a:moveTo>
                    <a:pt x="0" y="0"/>
                  </a:moveTo>
                  <a:lnTo>
                    <a:pt x="1856232" y="0"/>
                  </a:lnTo>
                </a:path>
              </a:pathLst>
            </a:custGeom>
            <a:ln w="127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5" name="object 5"/>
          <p:cNvGrpSpPr/>
          <p:nvPr/>
        </p:nvGrpSpPr>
        <p:grpSpPr>
          <a:xfrm>
            <a:off x="1706033" y="2228936"/>
            <a:ext cx="3674004" cy="10583"/>
            <a:chOff x="2047239" y="2789682"/>
            <a:chExt cx="4408805" cy="12700"/>
          </a:xfrm>
        </p:grpSpPr>
        <p:sp>
          <p:nvSpPr>
            <p:cNvPr id="6" name="object 6"/>
            <p:cNvSpPr/>
            <p:nvPr/>
          </p:nvSpPr>
          <p:spPr>
            <a:xfrm>
              <a:off x="2047239" y="2796032"/>
              <a:ext cx="2552700" cy="0"/>
            </a:xfrm>
            <a:custGeom>
              <a:avLst/>
              <a:gdLst/>
              <a:ahLst/>
              <a:cxnLst/>
              <a:rect l="l" t="t" r="r" b="b"/>
              <a:pathLst>
                <a:path w="2552700">
                  <a:moveTo>
                    <a:pt x="0" y="0"/>
                  </a:moveTo>
                  <a:lnTo>
                    <a:pt x="2552192" y="0"/>
                  </a:lnTo>
                </a:path>
              </a:pathLst>
            </a:custGeom>
            <a:ln w="127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7" name="object 7"/>
            <p:cNvSpPr/>
            <p:nvPr/>
          </p:nvSpPr>
          <p:spPr>
            <a:xfrm>
              <a:off x="4599432" y="2796032"/>
              <a:ext cx="1856739" cy="0"/>
            </a:xfrm>
            <a:custGeom>
              <a:avLst/>
              <a:gdLst/>
              <a:ahLst/>
              <a:cxnLst/>
              <a:rect l="l" t="t" r="r" b="b"/>
              <a:pathLst>
                <a:path w="1856739">
                  <a:moveTo>
                    <a:pt x="0" y="0"/>
                  </a:moveTo>
                  <a:lnTo>
                    <a:pt x="1856232" y="0"/>
                  </a:lnTo>
                </a:path>
              </a:pathLst>
            </a:custGeom>
            <a:ln w="127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8" name="object 8"/>
          <p:cNvGrpSpPr/>
          <p:nvPr/>
        </p:nvGrpSpPr>
        <p:grpSpPr>
          <a:xfrm>
            <a:off x="1706033" y="2622693"/>
            <a:ext cx="3674004" cy="10583"/>
            <a:chOff x="2047239" y="3262190"/>
            <a:chExt cx="4408805" cy="12700"/>
          </a:xfrm>
        </p:grpSpPr>
        <p:sp>
          <p:nvSpPr>
            <p:cNvPr id="9" name="object 9"/>
            <p:cNvSpPr/>
            <p:nvPr/>
          </p:nvSpPr>
          <p:spPr>
            <a:xfrm>
              <a:off x="2047239" y="3268540"/>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0" name="object 10"/>
            <p:cNvSpPr/>
            <p:nvPr/>
          </p:nvSpPr>
          <p:spPr>
            <a:xfrm>
              <a:off x="4599432" y="3268540"/>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11" name="object 11"/>
          <p:cNvGrpSpPr/>
          <p:nvPr/>
        </p:nvGrpSpPr>
        <p:grpSpPr>
          <a:xfrm>
            <a:off x="1706033" y="3016450"/>
            <a:ext cx="3674004" cy="10583"/>
            <a:chOff x="2047239" y="3734698"/>
            <a:chExt cx="4408805" cy="12700"/>
          </a:xfrm>
        </p:grpSpPr>
        <p:sp>
          <p:nvSpPr>
            <p:cNvPr id="12" name="object 12"/>
            <p:cNvSpPr/>
            <p:nvPr/>
          </p:nvSpPr>
          <p:spPr>
            <a:xfrm>
              <a:off x="2047239" y="3741048"/>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3" name="object 13"/>
            <p:cNvSpPr/>
            <p:nvPr/>
          </p:nvSpPr>
          <p:spPr>
            <a:xfrm>
              <a:off x="4599432" y="3741048"/>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14" name="object 14"/>
          <p:cNvGrpSpPr/>
          <p:nvPr/>
        </p:nvGrpSpPr>
        <p:grpSpPr>
          <a:xfrm>
            <a:off x="1706033" y="3410206"/>
            <a:ext cx="3674004" cy="10583"/>
            <a:chOff x="2047239" y="4207206"/>
            <a:chExt cx="4408805" cy="12700"/>
          </a:xfrm>
        </p:grpSpPr>
        <p:sp>
          <p:nvSpPr>
            <p:cNvPr id="15" name="object 15"/>
            <p:cNvSpPr/>
            <p:nvPr/>
          </p:nvSpPr>
          <p:spPr>
            <a:xfrm>
              <a:off x="2047239" y="4213556"/>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6" name="object 16"/>
            <p:cNvSpPr/>
            <p:nvPr/>
          </p:nvSpPr>
          <p:spPr>
            <a:xfrm>
              <a:off x="4599432" y="4213556"/>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17" name="object 17"/>
          <p:cNvGrpSpPr/>
          <p:nvPr/>
        </p:nvGrpSpPr>
        <p:grpSpPr>
          <a:xfrm>
            <a:off x="1706033" y="3803962"/>
            <a:ext cx="3674004" cy="10583"/>
            <a:chOff x="2047239" y="4679713"/>
            <a:chExt cx="4408805" cy="12700"/>
          </a:xfrm>
        </p:grpSpPr>
        <p:sp>
          <p:nvSpPr>
            <p:cNvPr id="18" name="object 18"/>
            <p:cNvSpPr/>
            <p:nvPr/>
          </p:nvSpPr>
          <p:spPr>
            <a:xfrm>
              <a:off x="2047239" y="4686063"/>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9" name="object 19"/>
            <p:cNvSpPr/>
            <p:nvPr/>
          </p:nvSpPr>
          <p:spPr>
            <a:xfrm>
              <a:off x="4599432" y="4686063"/>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20" name="object 20"/>
          <p:cNvGrpSpPr/>
          <p:nvPr/>
        </p:nvGrpSpPr>
        <p:grpSpPr>
          <a:xfrm>
            <a:off x="1706033" y="4197720"/>
            <a:ext cx="3674004" cy="10583"/>
            <a:chOff x="2047239" y="5152222"/>
            <a:chExt cx="4408805" cy="12700"/>
          </a:xfrm>
        </p:grpSpPr>
        <p:sp>
          <p:nvSpPr>
            <p:cNvPr id="21" name="object 21"/>
            <p:cNvSpPr/>
            <p:nvPr/>
          </p:nvSpPr>
          <p:spPr>
            <a:xfrm>
              <a:off x="2047239" y="5158572"/>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object 22"/>
            <p:cNvSpPr/>
            <p:nvPr/>
          </p:nvSpPr>
          <p:spPr>
            <a:xfrm>
              <a:off x="4599432" y="5158572"/>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23" name="object 23"/>
          <p:cNvGrpSpPr/>
          <p:nvPr/>
        </p:nvGrpSpPr>
        <p:grpSpPr>
          <a:xfrm>
            <a:off x="1706033" y="4591477"/>
            <a:ext cx="3674004" cy="10583"/>
            <a:chOff x="2047239" y="5624731"/>
            <a:chExt cx="4408805" cy="12700"/>
          </a:xfrm>
        </p:grpSpPr>
        <p:sp>
          <p:nvSpPr>
            <p:cNvPr id="24" name="object 24"/>
            <p:cNvSpPr/>
            <p:nvPr/>
          </p:nvSpPr>
          <p:spPr>
            <a:xfrm>
              <a:off x="2047239" y="5631081"/>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object 25"/>
            <p:cNvSpPr/>
            <p:nvPr/>
          </p:nvSpPr>
          <p:spPr>
            <a:xfrm>
              <a:off x="4599432" y="5631081"/>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26" name="object 26"/>
          <p:cNvGrpSpPr/>
          <p:nvPr/>
        </p:nvGrpSpPr>
        <p:grpSpPr>
          <a:xfrm>
            <a:off x="1706033" y="4985234"/>
            <a:ext cx="3674004" cy="10583"/>
            <a:chOff x="2047239" y="6097239"/>
            <a:chExt cx="4408805" cy="12700"/>
          </a:xfrm>
        </p:grpSpPr>
        <p:sp>
          <p:nvSpPr>
            <p:cNvPr id="27" name="object 27"/>
            <p:cNvSpPr/>
            <p:nvPr/>
          </p:nvSpPr>
          <p:spPr>
            <a:xfrm>
              <a:off x="2047239" y="6103589"/>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object 28"/>
            <p:cNvSpPr/>
            <p:nvPr/>
          </p:nvSpPr>
          <p:spPr>
            <a:xfrm>
              <a:off x="4599432" y="6103589"/>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29" name="object 29"/>
          <p:cNvGrpSpPr/>
          <p:nvPr/>
        </p:nvGrpSpPr>
        <p:grpSpPr>
          <a:xfrm>
            <a:off x="1706033" y="5378990"/>
            <a:ext cx="3674004" cy="10583"/>
            <a:chOff x="2047239" y="6569747"/>
            <a:chExt cx="4408805" cy="12700"/>
          </a:xfrm>
        </p:grpSpPr>
        <p:sp>
          <p:nvSpPr>
            <p:cNvPr id="30" name="object 30"/>
            <p:cNvSpPr/>
            <p:nvPr/>
          </p:nvSpPr>
          <p:spPr>
            <a:xfrm>
              <a:off x="2047239" y="6576097"/>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1" name="object 31"/>
            <p:cNvSpPr/>
            <p:nvPr/>
          </p:nvSpPr>
          <p:spPr>
            <a:xfrm>
              <a:off x="4599432" y="6576097"/>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32" name="object 32"/>
          <p:cNvGrpSpPr/>
          <p:nvPr/>
        </p:nvGrpSpPr>
        <p:grpSpPr>
          <a:xfrm>
            <a:off x="1706033" y="5772747"/>
            <a:ext cx="3674004" cy="10583"/>
            <a:chOff x="2047239" y="7042255"/>
            <a:chExt cx="4408805" cy="12700"/>
          </a:xfrm>
        </p:grpSpPr>
        <p:sp>
          <p:nvSpPr>
            <p:cNvPr id="33" name="object 33"/>
            <p:cNvSpPr/>
            <p:nvPr/>
          </p:nvSpPr>
          <p:spPr>
            <a:xfrm>
              <a:off x="2047239" y="7048605"/>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4" name="object 34"/>
            <p:cNvSpPr/>
            <p:nvPr/>
          </p:nvSpPr>
          <p:spPr>
            <a:xfrm>
              <a:off x="4599432" y="7048605"/>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35" name="object 35"/>
          <p:cNvSpPr txBox="1"/>
          <p:nvPr/>
        </p:nvSpPr>
        <p:spPr>
          <a:xfrm>
            <a:off x="1737783" y="1689323"/>
            <a:ext cx="1453675" cy="441574"/>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2800" b="1" i="0" u="none" strike="noStrike" kern="1200" cap="none" spc="-21" normalizeH="0" baseline="0" noProof="0">
                <a:ln>
                  <a:noFill/>
                </a:ln>
                <a:solidFill>
                  <a:srgbClr val="D71E62"/>
                </a:solidFill>
                <a:effectLst/>
                <a:uLnTx/>
                <a:uFillTx/>
                <a:latin typeface="Corbel" panose="020B0503020204020204" pitchFamily="34" charset="0"/>
                <a:ea typeface="+mn-ea"/>
                <a:cs typeface="Montserrat-SemiBold"/>
              </a:rPr>
              <a:t>RSV</a:t>
            </a:r>
            <a:endParaRPr kumimoji="0" sz="2800" b="0" i="0" u="none" strike="noStrike" kern="1200" cap="none" spc="0" normalizeH="0" baseline="0" noProof="0">
              <a:ln>
                <a:noFill/>
              </a:ln>
              <a:solidFill>
                <a:srgbClr val="000000"/>
              </a:solidFill>
              <a:effectLst/>
              <a:uLnTx/>
              <a:uFillTx/>
              <a:latin typeface="Corbel" panose="020B0503020204020204" pitchFamily="34" charset="0"/>
              <a:ea typeface="+mn-ea"/>
              <a:cs typeface="Montserrat-SemiBold"/>
            </a:endParaRPr>
          </a:p>
        </p:txBody>
      </p:sp>
      <p:sp>
        <p:nvSpPr>
          <p:cNvPr id="36" name="object 36"/>
          <p:cNvSpPr txBox="1"/>
          <p:nvPr/>
        </p:nvSpPr>
        <p:spPr>
          <a:xfrm>
            <a:off x="3705218" y="1677724"/>
            <a:ext cx="1749160" cy="503129"/>
          </a:xfrm>
          <a:prstGeom prst="rect">
            <a:avLst/>
          </a:prstGeom>
        </p:spPr>
        <p:txBody>
          <a:bodyPr vert="horz" wrap="square" lIns="0" tIns="10583" rIns="0" bIns="0" rtlCol="0">
            <a:spAutoFit/>
          </a:bodyPr>
          <a:lstStyle/>
          <a:p>
            <a:pPr marL="31749" marR="0" lvl="0" indent="0" algn="l" defTabSz="914400" rtl="0" eaLnBrk="1" fontAlgn="auto" latinLnBrk="0" hangingPunct="1">
              <a:lnSpc>
                <a:spcPct val="100000"/>
              </a:lnSpc>
              <a:spcBef>
                <a:spcPts val="83"/>
              </a:spcBef>
              <a:spcAft>
                <a:spcPts val="0"/>
              </a:spcAft>
              <a:buClrTx/>
              <a:buSzTx/>
              <a:buFontTx/>
              <a:buNone/>
              <a:tabLst/>
              <a:defRPr/>
            </a:pPr>
            <a:r>
              <a:rPr kumimoji="0" sz="3200" b="1" i="0" u="none" strike="noStrike" kern="1200" cap="none" spc="0" normalizeH="0" baseline="0" noProof="0">
                <a:ln>
                  <a:noFill/>
                </a:ln>
                <a:solidFill>
                  <a:srgbClr val="D71E62"/>
                </a:solidFill>
                <a:effectLst/>
                <a:uLnTx/>
                <a:uFillTx/>
                <a:latin typeface="Corbel" panose="020B0503020204020204" pitchFamily="34" charset="0"/>
                <a:ea typeface="+mn-ea"/>
                <a:cs typeface="Montserrat-SemiBold"/>
              </a:rPr>
              <a:t>6.48</a:t>
            </a:r>
            <a:r>
              <a:rPr kumimoji="0" sz="2800" b="1" i="0" u="none" strike="noStrike" kern="1200" cap="none" spc="0" normalizeH="0" baseline="31746" noProof="0">
                <a:ln>
                  <a:noFill/>
                </a:ln>
                <a:solidFill>
                  <a:srgbClr val="D71E62"/>
                </a:solidFill>
                <a:effectLst/>
                <a:uLnTx/>
                <a:uFillTx/>
                <a:latin typeface="Corbel" panose="020B0503020204020204" pitchFamily="34" charset="0"/>
                <a:ea typeface="+mn-ea"/>
                <a:cs typeface="Montserrat-SemiBold"/>
              </a:rPr>
              <a:t>%</a:t>
            </a:r>
            <a:r>
              <a:rPr kumimoji="0" sz="2800" b="1" i="0" u="none" strike="noStrike" kern="1200" cap="none" spc="474" normalizeH="0" baseline="31746" noProof="0">
                <a:ln>
                  <a:noFill/>
                </a:ln>
                <a:solidFill>
                  <a:srgbClr val="D71E62"/>
                </a:solidFill>
                <a:effectLst/>
                <a:uLnTx/>
                <a:uFillTx/>
                <a:latin typeface="Corbel" panose="020B0503020204020204" pitchFamily="34" charset="0"/>
                <a:ea typeface="+mn-ea"/>
                <a:cs typeface="Montserrat-SemiBold"/>
              </a:rPr>
              <a:t> </a:t>
            </a:r>
            <a:r>
              <a:rPr kumimoji="0" sz="1000" b="0" i="0" u="none" strike="noStrike" kern="1200" cap="none" spc="-8" normalizeH="0" baseline="0" noProof="0">
                <a:ln>
                  <a:noFill/>
                </a:ln>
                <a:solidFill>
                  <a:srgbClr val="231F20"/>
                </a:solidFill>
                <a:effectLst/>
                <a:uLnTx/>
                <a:uFillTx/>
                <a:latin typeface="Corbel" panose="020B0503020204020204" pitchFamily="34" charset="0"/>
                <a:ea typeface="+mn-ea"/>
                <a:cs typeface="Montserrat"/>
              </a:rPr>
              <a:t>(5.81-7.59)</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37" name="object 37"/>
          <p:cNvSpPr txBox="1"/>
          <p:nvPr/>
        </p:nvSpPr>
        <p:spPr>
          <a:xfrm>
            <a:off x="1737781" y="2365882"/>
            <a:ext cx="939800" cy="164575"/>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1000" b="1" i="1" u="none" strike="noStrike" kern="1200" cap="none" spc="0" normalizeH="0" baseline="0" noProof="0">
                <a:ln>
                  <a:noFill/>
                </a:ln>
                <a:solidFill>
                  <a:srgbClr val="0093D5"/>
                </a:solidFill>
                <a:effectLst/>
                <a:uLnTx/>
                <a:uFillTx/>
                <a:latin typeface="Corbel" panose="020B0503020204020204" pitchFamily="34" charset="0"/>
                <a:ea typeface="+mn-ea"/>
                <a:cs typeface="Montserrat-BoldItalic"/>
              </a:rPr>
              <a:t>Ureaplasma</a:t>
            </a:r>
            <a:r>
              <a:rPr kumimoji="0" sz="1000" b="1" i="1" u="none" strike="noStrike" kern="1200" cap="none" spc="-4" normalizeH="0" baseline="0" noProof="0">
                <a:ln>
                  <a:noFill/>
                </a:ln>
                <a:solidFill>
                  <a:srgbClr val="0093D5"/>
                </a:solidFill>
                <a:effectLst/>
                <a:uLnTx/>
                <a:uFillTx/>
                <a:latin typeface="Corbel" panose="020B0503020204020204" pitchFamily="34" charset="0"/>
                <a:ea typeface="+mn-ea"/>
                <a:cs typeface="Montserrat-BoldItalic"/>
              </a:rPr>
              <a:t> </a:t>
            </a:r>
            <a:r>
              <a:rPr kumimoji="0" sz="1000" b="1" i="1" u="none" strike="noStrike" kern="1200" cap="none" spc="-21" normalizeH="0" baseline="0" noProof="0">
                <a:ln>
                  <a:noFill/>
                </a:ln>
                <a:solidFill>
                  <a:srgbClr val="0093D5"/>
                </a:solidFill>
                <a:effectLst/>
                <a:uLnTx/>
                <a:uFillTx/>
                <a:latin typeface="Corbel" panose="020B0503020204020204" pitchFamily="34" charset="0"/>
                <a:ea typeface="+mn-ea"/>
                <a:cs typeface="Montserrat-BoldItalic"/>
              </a:rPr>
              <a:t>spp</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BoldItalic"/>
            </a:endParaRPr>
          </a:p>
        </p:txBody>
      </p:sp>
      <p:sp>
        <p:nvSpPr>
          <p:cNvPr id="38" name="object 38"/>
          <p:cNvSpPr txBox="1"/>
          <p:nvPr/>
        </p:nvSpPr>
        <p:spPr>
          <a:xfrm>
            <a:off x="3726385" y="2322222"/>
            <a:ext cx="1453720" cy="287685"/>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1800" b="0" i="0" u="none" strike="noStrike" kern="1200" cap="none" spc="0" normalizeH="0" baseline="0" noProof="0">
                <a:ln>
                  <a:noFill/>
                </a:ln>
                <a:solidFill>
                  <a:srgbClr val="0093D5"/>
                </a:solidFill>
                <a:effectLst/>
                <a:uLnTx/>
                <a:uFillTx/>
                <a:latin typeface="Corbel" panose="020B0503020204020204" pitchFamily="34" charset="0"/>
                <a:ea typeface="+mn-ea"/>
                <a:cs typeface="Montserrat"/>
              </a:rPr>
              <a:t>2.82</a:t>
            </a:r>
            <a:r>
              <a:rPr kumimoji="0" sz="1800" b="0" i="0" u="none" strike="noStrike" kern="1200" cap="none" spc="0" normalizeH="0" baseline="30000" noProof="0">
                <a:ln>
                  <a:noFill/>
                </a:ln>
                <a:solidFill>
                  <a:srgbClr val="0093D5"/>
                </a:solidFill>
                <a:effectLst/>
                <a:uLnTx/>
                <a:uFillTx/>
                <a:latin typeface="Corbel" panose="020B0503020204020204" pitchFamily="34" charset="0"/>
                <a:ea typeface="+mn-ea"/>
                <a:cs typeface="Montserrat"/>
              </a:rPr>
              <a:t>%</a:t>
            </a:r>
            <a:r>
              <a:rPr kumimoji="0" sz="1800" b="0" i="0" u="none" strike="noStrike" kern="1200" cap="none" spc="54" normalizeH="0" baseline="0" noProof="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8" normalizeH="0" baseline="0" noProof="0">
                <a:ln>
                  <a:noFill/>
                </a:ln>
                <a:solidFill>
                  <a:srgbClr val="231F20"/>
                </a:solidFill>
                <a:effectLst/>
                <a:uLnTx/>
                <a:uFillTx/>
                <a:latin typeface="Corbel" panose="020B0503020204020204" pitchFamily="34" charset="0"/>
                <a:ea typeface="+mn-ea"/>
                <a:cs typeface="Montserrat"/>
              </a:rPr>
              <a:t>(1.93-3.77)</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39" name="object 39"/>
          <p:cNvSpPr txBox="1"/>
          <p:nvPr/>
        </p:nvSpPr>
        <p:spPr>
          <a:xfrm>
            <a:off x="1737816" y="2759632"/>
            <a:ext cx="1121304" cy="164575"/>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1000" b="1" i="0" u="none" strike="noStrike" kern="1200" cap="none" spc="0" normalizeH="0" baseline="0" noProof="0">
                <a:ln>
                  <a:noFill/>
                </a:ln>
                <a:solidFill>
                  <a:srgbClr val="0093D5"/>
                </a:solidFill>
                <a:effectLst/>
                <a:uLnTx/>
                <a:uFillTx/>
                <a:latin typeface="Corbel" panose="020B0503020204020204" pitchFamily="34" charset="0"/>
                <a:ea typeface="+mn-ea"/>
                <a:cs typeface="Montserrat"/>
              </a:rPr>
              <a:t>Other</a:t>
            </a:r>
            <a:r>
              <a:rPr kumimoji="0" sz="1000" b="1" i="0" u="none" strike="noStrike" kern="1200" cap="none" spc="-4" normalizeH="0" baseline="0" noProof="0">
                <a:ln>
                  <a:noFill/>
                </a:ln>
                <a:solidFill>
                  <a:srgbClr val="0093D5"/>
                </a:solidFill>
                <a:effectLst/>
                <a:uLnTx/>
                <a:uFillTx/>
                <a:latin typeface="Corbel" panose="020B0503020204020204" pitchFamily="34" charset="0"/>
                <a:ea typeface="+mn-ea"/>
                <a:cs typeface="Montserrat"/>
              </a:rPr>
              <a:t> </a:t>
            </a:r>
            <a:r>
              <a:rPr kumimoji="0" sz="1000" b="1" i="0" u="none" strike="noStrike" kern="1200" cap="none" spc="0" normalizeH="0" baseline="0" noProof="0">
                <a:ln>
                  <a:noFill/>
                </a:ln>
                <a:solidFill>
                  <a:srgbClr val="0093D5"/>
                </a:solidFill>
                <a:effectLst/>
                <a:uLnTx/>
                <a:uFillTx/>
                <a:latin typeface="Corbel" panose="020B0503020204020204" pitchFamily="34" charset="0"/>
                <a:ea typeface="+mn-ea"/>
                <a:cs typeface="Montserrat"/>
              </a:rPr>
              <a:t>blood</a:t>
            </a:r>
            <a:r>
              <a:rPr kumimoji="0" sz="1000" b="1" i="0" u="none" strike="noStrike" kern="1200" cap="none" spc="4" normalizeH="0" baseline="0" noProof="0">
                <a:ln>
                  <a:noFill/>
                </a:ln>
                <a:solidFill>
                  <a:srgbClr val="0093D5"/>
                </a:solidFill>
                <a:effectLst/>
                <a:uLnTx/>
                <a:uFillTx/>
                <a:latin typeface="Corbel" panose="020B0503020204020204" pitchFamily="34" charset="0"/>
                <a:ea typeface="+mn-ea"/>
                <a:cs typeface="Montserrat"/>
              </a:rPr>
              <a:t> </a:t>
            </a:r>
            <a:r>
              <a:rPr kumimoji="0" sz="1000" b="1" i="0" u="none" strike="noStrike" kern="1200" cap="none" spc="-8" normalizeH="0" baseline="0" noProof="0">
                <a:ln>
                  <a:noFill/>
                </a:ln>
                <a:solidFill>
                  <a:srgbClr val="0093D5"/>
                </a:solidFill>
                <a:effectLst/>
                <a:uLnTx/>
                <a:uFillTx/>
                <a:latin typeface="Corbel" panose="020B0503020204020204" pitchFamily="34" charset="0"/>
                <a:ea typeface="+mn-ea"/>
                <a:cs typeface="Montserrat"/>
              </a:rPr>
              <a:t>culture</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40" name="object 40"/>
          <p:cNvSpPr txBox="1"/>
          <p:nvPr/>
        </p:nvSpPr>
        <p:spPr>
          <a:xfrm>
            <a:off x="3726384" y="2715979"/>
            <a:ext cx="1400387" cy="287685"/>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1800" b="0" i="0" u="none" strike="noStrike" kern="1200" cap="none" spc="0" normalizeH="0" baseline="0" noProof="0">
                <a:ln>
                  <a:noFill/>
                </a:ln>
                <a:solidFill>
                  <a:srgbClr val="0093D5"/>
                </a:solidFill>
                <a:effectLst/>
                <a:uLnTx/>
                <a:uFillTx/>
                <a:latin typeface="Corbel" panose="020B0503020204020204" pitchFamily="34" charset="0"/>
                <a:ea typeface="+mn-ea"/>
                <a:cs typeface="Montserrat"/>
              </a:rPr>
              <a:t>2.57</a:t>
            </a:r>
            <a:r>
              <a:rPr kumimoji="0" lang="en-US" sz="1800" b="0" i="0" u="none" strike="noStrike" kern="1200" cap="none" spc="0" normalizeH="0" baseline="30000" noProof="0">
                <a:ln>
                  <a:noFill/>
                </a:ln>
                <a:solidFill>
                  <a:srgbClr val="0093D5"/>
                </a:solidFill>
                <a:effectLst/>
                <a:uLnTx/>
                <a:uFillTx/>
                <a:latin typeface="Corbel" panose="020B0503020204020204" pitchFamily="34" charset="0"/>
                <a:ea typeface="+mn-ea"/>
                <a:cs typeface="Montserrat"/>
              </a:rPr>
              <a:t> %</a:t>
            </a:r>
            <a:r>
              <a:rPr kumimoji="0" sz="1800" b="0" i="0" u="none" strike="noStrike" kern="1200" cap="none" spc="4" normalizeH="0" baseline="0" noProof="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8" normalizeH="0" baseline="0" noProof="0">
                <a:ln>
                  <a:noFill/>
                </a:ln>
                <a:solidFill>
                  <a:srgbClr val="231F20"/>
                </a:solidFill>
                <a:effectLst/>
                <a:uLnTx/>
                <a:uFillTx/>
                <a:latin typeface="Corbel" panose="020B0503020204020204" pitchFamily="34" charset="0"/>
                <a:ea typeface="+mn-ea"/>
                <a:cs typeface="Montserrat"/>
              </a:rPr>
              <a:t>(2.05-3.11)</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41" name="object 41"/>
          <p:cNvSpPr txBox="1"/>
          <p:nvPr/>
        </p:nvSpPr>
        <p:spPr>
          <a:xfrm>
            <a:off x="1737819" y="3153389"/>
            <a:ext cx="1376892" cy="164575"/>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1000" b="1" i="1" u="none" strike="noStrike" kern="1200" cap="none" spc="0" normalizeH="0" baseline="0" noProof="0">
                <a:ln>
                  <a:noFill/>
                </a:ln>
                <a:solidFill>
                  <a:srgbClr val="0093D5"/>
                </a:solidFill>
                <a:effectLst/>
                <a:uLnTx/>
                <a:uFillTx/>
                <a:latin typeface="Corbel" panose="020B0503020204020204" pitchFamily="34" charset="0"/>
                <a:ea typeface="+mn-ea"/>
                <a:cs typeface="Montserrat-BoldItalic"/>
              </a:rPr>
              <a:t>Klebsiella </a:t>
            </a:r>
            <a:r>
              <a:rPr kumimoji="0" sz="1000" b="1" i="1" u="none" strike="noStrike" kern="1200" cap="none" spc="-8" normalizeH="0" baseline="0" noProof="0">
                <a:ln>
                  <a:noFill/>
                </a:ln>
                <a:solidFill>
                  <a:srgbClr val="0093D5"/>
                </a:solidFill>
                <a:effectLst/>
                <a:uLnTx/>
                <a:uFillTx/>
                <a:latin typeface="Corbel" panose="020B0503020204020204" pitchFamily="34" charset="0"/>
                <a:ea typeface="+mn-ea"/>
                <a:cs typeface="Montserrat-BoldItalic"/>
              </a:rPr>
              <a:t>pneumonaiae</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BoldItalic"/>
            </a:endParaRPr>
          </a:p>
        </p:txBody>
      </p:sp>
      <p:sp>
        <p:nvSpPr>
          <p:cNvPr id="42" name="object 42"/>
          <p:cNvSpPr txBox="1"/>
          <p:nvPr/>
        </p:nvSpPr>
        <p:spPr>
          <a:xfrm>
            <a:off x="3726385" y="3109737"/>
            <a:ext cx="1354326" cy="287685"/>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1800" b="0" i="0" u="none" strike="noStrike" kern="1200" cap="none" spc="0" normalizeH="0" baseline="0" noProof="0">
                <a:ln>
                  <a:noFill/>
                </a:ln>
                <a:solidFill>
                  <a:srgbClr val="0093D5"/>
                </a:solidFill>
                <a:effectLst/>
                <a:uLnTx/>
                <a:uFillTx/>
                <a:latin typeface="Corbel" panose="020B0503020204020204" pitchFamily="34" charset="0"/>
                <a:ea typeface="+mn-ea"/>
                <a:cs typeface="Montserrat"/>
              </a:rPr>
              <a:t>1.79</a:t>
            </a:r>
            <a:r>
              <a:rPr kumimoji="0" lang="en-US" sz="1800" b="0" i="0" u="none" strike="noStrike" kern="1200" cap="none" spc="0" normalizeH="0" baseline="30000" noProof="0">
                <a:ln>
                  <a:noFill/>
                </a:ln>
                <a:solidFill>
                  <a:srgbClr val="0093D5"/>
                </a:solidFill>
                <a:effectLst/>
                <a:uLnTx/>
                <a:uFillTx/>
                <a:latin typeface="Corbel" panose="020B0503020204020204" pitchFamily="34" charset="0"/>
                <a:ea typeface="+mn-ea"/>
                <a:cs typeface="Montserrat"/>
              </a:rPr>
              <a:t> %</a:t>
            </a:r>
            <a:r>
              <a:rPr kumimoji="0" sz="1800" b="0" i="0" u="none" strike="noStrike" kern="1200" cap="none" spc="17" normalizeH="0" baseline="0" noProof="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17" normalizeH="0" baseline="0" noProof="0">
                <a:ln>
                  <a:noFill/>
                </a:ln>
                <a:solidFill>
                  <a:srgbClr val="231F20"/>
                </a:solidFill>
                <a:effectLst/>
                <a:uLnTx/>
                <a:uFillTx/>
                <a:latin typeface="Corbel" panose="020B0503020204020204" pitchFamily="34" charset="0"/>
                <a:ea typeface="+mn-ea"/>
                <a:cs typeface="Montserrat"/>
              </a:rPr>
              <a:t>(1.17-2.49)</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43" name="object 43"/>
          <p:cNvSpPr txBox="1"/>
          <p:nvPr/>
        </p:nvSpPr>
        <p:spPr>
          <a:xfrm>
            <a:off x="1737756" y="3547146"/>
            <a:ext cx="892175" cy="164575"/>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1000" b="1" i="1" u="none" strike="noStrike" kern="1200" cap="none" spc="0" normalizeH="0" baseline="0" noProof="0">
                <a:ln>
                  <a:noFill/>
                </a:ln>
                <a:solidFill>
                  <a:srgbClr val="0093D5"/>
                </a:solidFill>
                <a:effectLst/>
                <a:uLnTx/>
                <a:uFillTx/>
                <a:latin typeface="Corbel" panose="020B0503020204020204" pitchFamily="34" charset="0"/>
                <a:ea typeface="+mn-ea"/>
                <a:cs typeface="Montserrat-BoldItalic"/>
              </a:rPr>
              <a:t>Escherichia</a:t>
            </a:r>
            <a:r>
              <a:rPr kumimoji="0" sz="1000" b="1" i="1" u="none" strike="noStrike" kern="1200" cap="none" spc="-21" normalizeH="0" baseline="0" noProof="0">
                <a:ln>
                  <a:noFill/>
                </a:ln>
                <a:solidFill>
                  <a:srgbClr val="0093D5"/>
                </a:solidFill>
                <a:effectLst/>
                <a:uLnTx/>
                <a:uFillTx/>
                <a:latin typeface="Corbel" panose="020B0503020204020204" pitchFamily="34" charset="0"/>
                <a:ea typeface="+mn-ea"/>
                <a:cs typeface="Montserrat-BoldItalic"/>
              </a:rPr>
              <a:t> </a:t>
            </a:r>
            <a:r>
              <a:rPr kumimoji="0" sz="1000" b="1" i="1" u="none" strike="noStrike" kern="1200" cap="none" spc="-17" normalizeH="0" baseline="0" noProof="0">
                <a:ln>
                  <a:noFill/>
                </a:ln>
                <a:solidFill>
                  <a:srgbClr val="0093D5"/>
                </a:solidFill>
                <a:effectLst/>
                <a:uLnTx/>
                <a:uFillTx/>
                <a:latin typeface="Corbel" panose="020B0503020204020204" pitchFamily="34" charset="0"/>
                <a:ea typeface="+mn-ea"/>
                <a:cs typeface="Montserrat-BoldItalic"/>
              </a:rPr>
              <a:t>coli</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BoldItalic"/>
            </a:endParaRPr>
          </a:p>
        </p:txBody>
      </p:sp>
      <p:sp>
        <p:nvSpPr>
          <p:cNvPr id="44" name="object 44"/>
          <p:cNvSpPr txBox="1"/>
          <p:nvPr/>
        </p:nvSpPr>
        <p:spPr>
          <a:xfrm>
            <a:off x="3726386" y="3503493"/>
            <a:ext cx="1324428" cy="287685"/>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1800" b="0" i="0" u="none" strike="noStrike" kern="1200" cap="none" spc="0" normalizeH="0" baseline="0" noProof="0">
                <a:ln>
                  <a:noFill/>
                </a:ln>
                <a:solidFill>
                  <a:srgbClr val="0093D5"/>
                </a:solidFill>
                <a:effectLst/>
                <a:uLnTx/>
                <a:uFillTx/>
                <a:latin typeface="Corbel" panose="020B0503020204020204" pitchFamily="34" charset="0"/>
                <a:ea typeface="+mn-ea"/>
                <a:cs typeface="Montserrat"/>
              </a:rPr>
              <a:t>1.71</a:t>
            </a:r>
            <a:r>
              <a:rPr kumimoji="0" lang="en-US" sz="1800" b="0" i="0" u="none" strike="noStrike" kern="1200" cap="none" spc="0" normalizeH="0" baseline="30000" noProof="0">
                <a:ln>
                  <a:noFill/>
                </a:ln>
                <a:solidFill>
                  <a:srgbClr val="0093D5"/>
                </a:solidFill>
                <a:effectLst/>
                <a:uLnTx/>
                <a:uFillTx/>
                <a:latin typeface="Corbel" panose="020B0503020204020204" pitchFamily="34" charset="0"/>
                <a:ea typeface="+mn-ea"/>
                <a:cs typeface="Montserrat"/>
              </a:rPr>
              <a:t> %</a:t>
            </a:r>
            <a:r>
              <a:rPr kumimoji="0" sz="1800" b="0" i="0" u="none" strike="noStrike" kern="1200" cap="none" spc="21" normalizeH="0" baseline="0" noProof="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8" normalizeH="0" baseline="0" noProof="0">
                <a:ln>
                  <a:noFill/>
                </a:ln>
                <a:solidFill>
                  <a:srgbClr val="231F20"/>
                </a:solidFill>
                <a:effectLst/>
                <a:uLnTx/>
                <a:uFillTx/>
                <a:latin typeface="Corbel" panose="020B0503020204020204" pitchFamily="34" charset="0"/>
                <a:ea typeface="+mn-ea"/>
                <a:cs typeface="Montserrat"/>
              </a:rPr>
              <a:t>(1.05-2.62)</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45" name="object 45"/>
          <p:cNvSpPr txBox="1"/>
          <p:nvPr/>
        </p:nvSpPr>
        <p:spPr>
          <a:xfrm>
            <a:off x="1737818" y="3940902"/>
            <a:ext cx="1394883" cy="164575"/>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1000" b="1" i="0" u="none" strike="noStrike" kern="1200" cap="none" spc="0" normalizeH="0" baseline="0" noProof="0">
                <a:ln>
                  <a:noFill/>
                </a:ln>
                <a:solidFill>
                  <a:srgbClr val="0093D5"/>
                </a:solidFill>
                <a:effectLst/>
                <a:uLnTx/>
                <a:uFillTx/>
                <a:latin typeface="Corbel" panose="020B0503020204020204" pitchFamily="34" charset="0"/>
                <a:ea typeface="+mn-ea"/>
                <a:cs typeface="Montserrat"/>
              </a:rPr>
              <a:t>Enterovirus</a:t>
            </a:r>
            <a:r>
              <a:rPr kumimoji="0" sz="1000" b="1" i="0" u="none" strike="noStrike" kern="1200" cap="none" spc="-21" normalizeH="0" baseline="0" noProof="0">
                <a:ln>
                  <a:noFill/>
                </a:ln>
                <a:solidFill>
                  <a:srgbClr val="0093D5"/>
                </a:solidFill>
                <a:effectLst/>
                <a:uLnTx/>
                <a:uFillTx/>
                <a:latin typeface="Corbel" panose="020B0503020204020204" pitchFamily="34" charset="0"/>
                <a:ea typeface="+mn-ea"/>
                <a:cs typeface="Montserrat"/>
              </a:rPr>
              <a:t> </a:t>
            </a:r>
            <a:r>
              <a:rPr kumimoji="0" sz="1000" b="1" i="0" u="none" strike="noStrike" kern="1200" cap="none" spc="0" normalizeH="0" baseline="0" noProof="0">
                <a:ln>
                  <a:noFill/>
                </a:ln>
                <a:solidFill>
                  <a:srgbClr val="0093D5"/>
                </a:solidFill>
                <a:effectLst/>
                <a:uLnTx/>
                <a:uFillTx/>
                <a:latin typeface="Corbel" panose="020B0503020204020204" pitchFamily="34" charset="0"/>
                <a:ea typeface="+mn-ea"/>
                <a:cs typeface="Montserrat"/>
              </a:rPr>
              <a:t>or</a:t>
            </a:r>
            <a:r>
              <a:rPr kumimoji="0" sz="1000" b="1" i="0" u="none" strike="noStrike" kern="1200" cap="none" spc="-17" normalizeH="0" baseline="0" noProof="0">
                <a:ln>
                  <a:noFill/>
                </a:ln>
                <a:solidFill>
                  <a:srgbClr val="0093D5"/>
                </a:solidFill>
                <a:effectLst/>
                <a:uLnTx/>
                <a:uFillTx/>
                <a:latin typeface="Corbel" panose="020B0503020204020204" pitchFamily="34" charset="0"/>
                <a:ea typeface="+mn-ea"/>
                <a:cs typeface="Montserrat"/>
              </a:rPr>
              <a:t> </a:t>
            </a:r>
            <a:r>
              <a:rPr kumimoji="0" sz="1000" b="1" i="0" u="none" strike="noStrike" kern="1200" cap="none" spc="-8" normalizeH="0" baseline="0" noProof="0">
                <a:ln>
                  <a:noFill/>
                </a:ln>
                <a:solidFill>
                  <a:srgbClr val="0093D5"/>
                </a:solidFill>
                <a:effectLst/>
                <a:uLnTx/>
                <a:uFillTx/>
                <a:latin typeface="Corbel" panose="020B0503020204020204" pitchFamily="34" charset="0"/>
                <a:ea typeface="+mn-ea"/>
                <a:cs typeface="Montserrat"/>
              </a:rPr>
              <a:t>rhinovirus</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46" name="object 46"/>
          <p:cNvSpPr txBox="1"/>
          <p:nvPr/>
        </p:nvSpPr>
        <p:spPr>
          <a:xfrm>
            <a:off x="3726385" y="3897250"/>
            <a:ext cx="1435134" cy="287685"/>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1800" b="0" i="0" u="none" strike="noStrike" kern="1200" cap="none" spc="0" normalizeH="0" baseline="0" noProof="0">
                <a:ln>
                  <a:noFill/>
                </a:ln>
                <a:solidFill>
                  <a:srgbClr val="0093D5"/>
                </a:solidFill>
                <a:effectLst/>
                <a:uLnTx/>
                <a:uFillTx/>
                <a:latin typeface="Corbel" panose="020B0503020204020204" pitchFamily="34" charset="0"/>
                <a:ea typeface="+mn-ea"/>
                <a:cs typeface="Montserrat"/>
              </a:rPr>
              <a:t>1.36</a:t>
            </a:r>
            <a:r>
              <a:rPr kumimoji="0" lang="en-US" sz="1800" b="0" i="0" u="none" strike="noStrike" kern="1200" cap="none" spc="0" normalizeH="0" baseline="30000" noProof="0">
                <a:ln>
                  <a:noFill/>
                </a:ln>
                <a:solidFill>
                  <a:srgbClr val="0093D5"/>
                </a:solidFill>
                <a:effectLst/>
                <a:uLnTx/>
                <a:uFillTx/>
                <a:latin typeface="Corbel" panose="020B0503020204020204" pitchFamily="34" charset="0"/>
                <a:ea typeface="+mn-ea"/>
                <a:cs typeface="Montserrat"/>
              </a:rPr>
              <a:t> %</a:t>
            </a:r>
            <a:r>
              <a:rPr kumimoji="0" sz="1800" b="0" i="0" u="none" strike="noStrike" kern="1200" cap="none" spc="42" normalizeH="0" baseline="0" noProof="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8" normalizeH="0" baseline="0" noProof="0">
                <a:ln>
                  <a:noFill/>
                </a:ln>
                <a:solidFill>
                  <a:srgbClr val="231F20"/>
                </a:solidFill>
                <a:effectLst/>
                <a:uLnTx/>
                <a:uFillTx/>
                <a:latin typeface="Corbel" panose="020B0503020204020204" pitchFamily="34" charset="0"/>
                <a:ea typeface="+mn-ea"/>
                <a:cs typeface="Montserrat"/>
              </a:rPr>
              <a:t>(0.83-</a:t>
            </a:r>
            <a:r>
              <a:rPr kumimoji="0" sz="1000" b="0" i="0" u="none" strike="noStrike" kern="1200" cap="none" spc="-17" normalizeH="0" baseline="0" noProof="0">
                <a:ln>
                  <a:noFill/>
                </a:ln>
                <a:solidFill>
                  <a:srgbClr val="231F20"/>
                </a:solidFill>
                <a:effectLst/>
                <a:uLnTx/>
                <a:uFillTx/>
                <a:latin typeface="Corbel" panose="020B0503020204020204" pitchFamily="34" charset="0"/>
                <a:ea typeface="+mn-ea"/>
                <a:cs typeface="Montserrat"/>
              </a:rPr>
              <a:t>2.37)</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47" name="object 47"/>
          <p:cNvSpPr txBox="1"/>
          <p:nvPr/>
        </p:nvSpPr>
        <p:spPr>
          <a:xfrm>
            <a:off x="1737818" y="4334660"/>
            <a:ext cx="883708" cy="164575"/>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1000" b="1" i="1" u="none" strike="noStrike" kern="1200" cap="none" spc="0" normalizeH="0" baseline="0" noProof="0" dirty="0">
                <a:ln>
                  <a:noFill/>
                </a:ln>
                <a:solidFill>
                  <a:srgbClr val="0093D5"/>
                </a:solidFill>
                <a:effectLst/>
                <a:uLnTx/>
                <a:uFillTx/>
                <a:latin typeface="Corbel" panose="020B0503020204020204" pitchFamily="34" charset="0"/>
                <a:ea typeface="+mn-ea"/>
                <a:cs typeface="Montserrat-BoldItalic"/>
              </a:rPr>
              <a:t>Salmonella</a:t>
            </a:r>
            <a:r>
              <a:rPr kumimoji="0" sz="1000" b="1" i="1" u="none" strike="noStrike" kern="1200" cap="none" spc="8" normalizeH="0" baseline="0" noProof="0" dirty="0">
                <a:ln>
                  <a:noFill/>
                </a:ln>
                <a:solidFill>
                  <a:srgbClr val="0093D5"/>
                </a:solidFill>
                <a:effectLst/>
                <a:uLnTx/>
                <a:uFillTx/>
                <a:latin typeface="Corbel" panose="020B0503020204020204" pitchFamily="34" charset="0"/>
                <a:ea typeface="+mn-ea"/>
                <a:cs typeface="Montserrat-BoldItalic"/>
              </a:rPr>
              <a:t> </a:t>
            </a:r>
            <a:r>
              <a:rPr kumimoji="0" sz="1000" b="1" i="1" u="none" strike="noStrike" kern="1200" cap="none" spc="-21" normalizeH="0" baseline="0" noProof="0" dirty="0" err="1">
                <a:ln>
                  <a:noFill/>
                </a:ln>
                <a:solidFill>
                  <a:srgbClr val="0093D5"/>
                </a:solidFill>
                <a:effectLst/>
                <a:uLnTx/>
                <a:uFillTx/>
                <a:latin typeface="Corbel" panose="020B0503020204020204" pitchFamily="34" charset="0"/>
                <a:ea typeface="+mn-ea"/>
                <a:cs typeface="Montserrat-BoldItalic"/>
              </a:rPr>
              <a:t>spp</a:t>
            </a:r>
            <a:endParaRPr kumimoji="0"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BoldItalic"/>
            </a:endParaRPr>
          </a:p>
        </p:txBody>
      </p:sp>
      <p:sp>
        <p:nvSpPr>
          <p:cNvPr id="48" name="object 48"/>
          <p:cNvSpPr txBox="1"/>
          <p:nvPr/>
        </p:nvSpPr>
        <p:spPr>
          <a:xfrm>
            <a:off x="3726384" y="4291007"/>
            <a:ext cx="1427053" cy="287685"/>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1800" b="0" i="0" u="none" strike="noStrike" kern="1200" cap="none" spc="0" normalizeH="0" baseline="0" noProof="0">
                <a:ln>
                  <a:noFill/>
                </a:ln>
                <a:solidFill>
                  <a:srgbClr val="0093D5"/>
                </a:solidFill>
                <a:effectLst/>
                <a:uLnTx/>
                <a:uFillTx/>
                <a:latin typeface="Corbel" panose="020B0503020204020204" pitchFamily="34" charset="0"/>
                <a:ea typeface="+mn-ea"/>
                <a:cs typeface="Montserrat"/>
              </a:rPr>
              <a:t>1.28</a:t>
            </a:r>
            <a:r>
              <a:rPr kumimoji="0" lang="en-US" sz="1800" b="0" i="0" u="none" strike="noStrike" kern="1200" cap="none" spc="0" normalizeH="0" baseline="30000" noProof="0">
                <a:ln>
                  <a:noFill/>
                </a:ln>
                <a:solidFill>
                  <a:srgbClr val="0093D5"/>
                </a:solidFill>
                <a:effectLst/>
                <a:uLnTx/>
                <a:uFillTx/>
                <a:latin typeface="Corbel" panose="020B0503020204020204" pitchFamily="34" charset="0"/>
                <a:ea typeface="+mn-ea"/>
                <a:cs typeface="Montserrat"/>
              </a:rPr>
              <a:t> %</a:t>
            </a:r>
            <a:r>
              <a:rPr kumimoji="0" sz="1800" b="0" i="0" u="none" strike="noStrike" kern="1200" cap="none" spc="21" normalizeH="0" baseline="0" noProof="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8" normalizeH="0" baseline="0" noProof="0">
                <a:ln>
                  <a:noFill/>
                </a:ln>
                <a:solidFill>
                  <a:srgbClr val="231F20"/>
                </a:solidFill>
                <a:effectLst/>
                <a:uLnTx/>
                <a:uFillTx/>
                <a:latin typeface="Corbel" panose="020B0503020204020204" pitchFamily="34" charset="0"/>
                <a:ea typeface="+mn-ea"/>
                <a:cs typeface="Montserrat"/>
              </a:rPr>
              <a:t>(0.53-2.52)</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49" name="object 49"/>
          <p:cNvSpPr txBox="1"/>
          <p:nvPr/>
        </p:nvSpPr>
        <p:spPr>
          <a:xfrm>
            <a:off x="1737753" y="4728417"/>
            <a:ext cx="1557866" cy="164575"/>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1000" b="1" i="1" u="none" strike="noStrike" kern="1200" cap="none" spc="0" normalizeH="0" baseline="0" noProof="0">
                <a:ln>
                  <a:noFill/>
                </a:ln>
                <a:solidFill>
                  <a:srgbClr val="0093D5"/>
                </a:solidFill>
                <a:effectLst/>
                <a:uLnTx/>
                <a:uFillTx/>
                <a:latin typeface="Corbel" panose="020B0503020204020204" pitchFamily="34" charset="0"/>
                <a:ea typeface="+mn-ea"/>
                <a:cs typeface="Montserrat-BoldItalic"/>
              </a:rPr>
              <a:t>Streptococcus</a:t>
            </a:r>
            <a:r>
              <a:rPr kumimoji="0" sz="1000" b="1" i="1" u="none" strike="noStrike" kern="1200" cap="none" spc="-42" normalizeH="0" baseline="0" noProof="0">
                <a:ln>
                  <a:noFill/>
                </a:ln>
                <a:solidFill>
                  <a:srgbClr val="0093D5"/>
                </a:solidFill>
                <a:effectLst/>
                <a:uLnTx/>
                <a:uFillTx/>
                <a:latin typeface="Corbel" panose="020B0503020204020204" pitchFamily="34" charset="0"/>
                <a:ea typeface="+mn-ea"/>
                <a:cs typeface="Montserrat-BoldItalic"/>
              </a:rPr>
              <a:t> </a:t>
            </a:r>
            <a:r>
              <a:rPr kumimoji="0" sz="1000" b="1" i="1" u="none" strike="noStrike" kern="1200" cap="none" spc="-8" normalizeH="0" baseline="0" noProof="0">
                <a:ln>
                  <a:noFill/>
                </a:ln>
                <a:solidFill>
                  <a:srgbClr val="0093D5"/>
                </a:solidFill>
                <a:effectLst/>
                <a:uLnTx/>
                <a:uFillTx/>
                <a:latin typeface="Corbel" panose="020B0503020204020204" pitchFamily="34" charset="0"/>
                <a:ea typeface="+mn-ea"/>
                <a:cs typeface="Montserrat-BoldItalic"/>
              </a:rPr>
              <a:t>pneumoniae</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BoldItalic"/>
            </a:endParaRPr>
          </a:p>
        </p:txBody>
      </p:sp>
      <p:sp>
        <p:nvSpPr>
          <p:cNvPr id="50" name="object 50"/>
          <p:cNvSpPr txBox="1"/>
          <p:nvPr/>
        </p:nvSpPr>
        <p:spPr>
          <a:xfrm>
            <a:off x="3726386" y="4684763"/>
            <a:ext cx="1338973" cy="287685"/>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1800" b="0" i="0" u="none" strike="noStrike" kern="1200" cap="none" spc="0" normalizeH="0" baseline="0" noProof="0">
                <a:ln>
                  <a:noFill/>
                </a:ln>
                <a:solidFill>
                  <a:srgbClr val="0093D5"/>
                </a:solidFill>
                <a:effectLst/>
                <a:uLnTx/>
                <a:uFillTx/>
                <a:latin typeface="Corbel" panose="020B0503020204020204" pitchFamily="34" charset="0"/>
                <a:ea typeface="+mn-ea"/>
                <a:cs typeface="Montserrat"/>
              </a:rPr>
              <a:t>1.15</a:t>
            </a:r>
            <a:r>
              <a:rPr kumimoji="0" lang="en-US" sz="1800" b="0" i="0" u="none" strike="noStrike" kern="1200" cap="none" spc="0" normalizeH="0" baseline="30000" noProof="0">
                <a:ln>
                  <a:noFill/>
                </a:ln>
                <a:solidFill>
                  <a:srgbClr val="0093D5"/>
                </a:solidFill>
                <a:effectLst/>
                <a:uLnTx/>
                <a:uFillTx/>
                <a:latin typeface="Corbel" panose="020B0503020204020204" pitchFamily="34" charset="0"/>
                <a:ea typeface="+mn-ea"/>
                <a:cs typeface="Montserrat"/>
              </a:rPr>
              <a:t> %</a:t>
            </a:r>
            <a:r>
              <a:rPr kumimoji="0" sz="1800" b="0" i="0" u="none" strike="noStrike" kern="1200" cap="none" spc="12" normalizeH="0" baseline="0" noProof="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17" normalizeH="0" baseline="0" noProof="0">
                <a:ln>
                  <a:noFill/>
                </a:ln>
                <a:solidFill>
                  <a:srgbClr val="231F20"/>
                </a:solidFill>
                <a:effectLst/>
                <a:uLnTx/>
                <a:uFillTx/>
                <a:latin typeface="Corbel" panose="020B0503020204020204" pitchFamily="34" charset="0"/>
                <a:ea typeface="+mn-ea"/>
                <a:cs typeface="Montserrat"/>
              </a:rPr>
              <a:t>(0.70-1.98)</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51" name="object 51"/>
          <p:cNvSpPr txBox="1"/>
          <p:nvPr/>
        </p:nvSpPr>
        <p:spPr>
          <a:xfrm>
            <a:off x="1737778" y="5122172"/>
            <a:ext cx="1299104" cy="164575"/>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1000" b="1" i="0" u="none" strike="noStrike" kern="1200" cap="none" spc="0" normalizeH="0" baseline="0" noProof="0">
                <a:ln>
                  <a:noFill/>
                </a:ln>
                <a:solidFill>
                  <a:srgbClr val="0093D5"/>
                </a:solidFill>
                <a:effectLst/>
                <a:uLnTx/>
                <a:uFillTx/>
                <a:latin typeface="Corbel" panose="020B0503020204020204" pitchFamily="34" charset="0"/>
                <a:ea typeface="+mn-ea"/>
                <a:cs typeface="Montserrat"/>
              </a:rPr>
              <a:t>Group</a:t>
            </a:r>
            <a:r>
              <a:rPr kumimoji="0" sz="1000" b="1" i="0" u="none" strike="noStrike" kern="1200" cap="none" spc="-4" normalizeH="0" baseline="0" noProof="0">
                <a:ln>
                  <a:noFill/>
                </a:ln>
                <a:solidFill>
                  <a:srgbClr val="0093D5"/>
                </a:solidFill>
                <a:effectLst/>
                <a:uLnTx/>
                <a:uFillTx/>
                <a:latin typeface="Corbel" panose="020B0503020204020204" pitchFamily="34" charset="0"/>
                <a:ea typeface="+mn-ea"/>
                <a:cs typeface="Montserrat"/>
              </a:rPr>
              <a:t> </a:t>
            </a:r>
            <a:r>
              <a:rPr kumimoji="0" sz="1000" b="1" i="0" u="none" strike="noStrike" kern="1200" cap="none" spc="0" normalizeH="0" baseline="0" noProof="0">
                <a:ln>
                  <a:noFill/>
                </a:ln>
                <a:solidFill>
                  <a:srgbClr val="0093D5"/>
                </a:solidFill>
                <a:effectLst/>
                <a:uLnTx/>
                <a:uFillTx/>
                <a:latin typeface="Corbel" panose="020B0503020204020204" pitchFamily="34" charset="0"/>
                <a:ea typeface="+mn-ea"/>
                <a:cs typeface="Montserrat"/>
              </a:rPr>
              <a:t>B</a:t>
            </a:r>
            <a:r>
              <a:rPr kumimoji="0" sz="1000" b="1" i="0" u="none" strike="noStrike" kern="1200" cap="none" spc="-4" normalizeH="0" baseline="0" noProof="0">
                <a:ln>
                  <a:noFill/>
                </a:ln>
                <a:solidFill>
                  <a:srgbClr val="0093D5"/>
                </a:solidFill>
                <a:effectLst/>
                <a:uLnTx/>
                <a:uFillTx/>
                <a:latin typeface="Corbel" panose="020B0503020204020204" pitchFamily="34" charset="0"/>
                <a:ea typeface="+mn-ea"/>
                <a:cs typeface="Montserrat"/>
              </a:rPr>
              <a:t> </a:t>
            </a:r>
            <a:r>
              <a:rPr kumimoji="0" sz="1000" b="1" i="1" u="none" strike="noStrike" kern="1200" cap="none" spc="-8" normalizeH="0" baseline="0" noProof="0">
                <a:ln>
                  <a:noFill/>
                </a:ln>
                <a:solidFill>
                  <a:srgbClr val="0093D5"/>
                </a:solidFill>
                <a:effectLst/>
                <a:uLnTx/>
                <a:uFillTx/>
                <a:latin typeface="Corbel" panose="020B0503020204020204" pitchFamily="34" charset="0"/>
                <a:ea typeface="+mn-ea"/>
                <a:cs typeface="Montserrat-BoldItalic"/>
              </a:rPr>
              <a:t>Streptococcus</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BoldItalic"/>
            </a:endParaRPr>
          </a:p>
        </p:txBody>
      </p:sp>
      <p:sp>
        <p:nvSpPr>
          <p:cNvPr id="52" name="object 52"/>
          <p:cNvSpPr txBox="1"/>
          <p:nvPr/>
        </p:nvSpPr>
        <p:spPr>
          <a:xfrm>
            <a:off x="3726386" y="5078520"/>
            <a:ext cx="1280792" cy="287685"/>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1800" b="0" i="0" u="none" strike="noStrike" kern="1200" cap="none" spc="0" normalizeH="0" baseline="0" noProof="0">
                <a:ln>
                  <a:noFill/>
                </a:ln>
                <a:solidFill>
                  <a:srgbClr val="0093D5"/>
                </a:solidFill>
                <a:effectLst/>
                <a:uLnTx/>
                <a:uFillTx/>
                <a:latin typeface="Corbel" panose="020B0503020204020204" pitchFamily="34" charset="0"/>
                <a:ea typeface="+mn-ea"/>
                <a:cs typeface="Montserrat"/>
              </a:rPr>
              <a:t>1.12</a:t>
            </a:r>
            <a:r>
              <a:rPr kumimoji="0" lang="en-US" sz="1800" b="0" i="0" u="none" strike="noStrike" kern="1200" cap="none" spc="0" normalizeH="0" baseline="30000" noProof="0">
                <a:ln>
                  <a:noFill/>
                </a:ln>
                <a:solidFill>
                  <a:srgbClr val="0093D5"/>
                </a:solidFill>
                <a:effectLst/>
                <a:uLnTx/>
                <a:uFillTx/>
                <a:latin typeface="Corbel" panose="020B0503020204020204" pitchFamily="34" charset="0"/>
                <a:ea typeface="+mn-ea"/>
                <a:cs typeface="Montserrat"/>
              </a:rPr>
              <a:t> %</a:t>
            </a:r>
            <a:r>
              <a:rPr kumimoji="0" sz="1800" b="0" i="0" u="none" strike="noStrike" kern="1200" cap="none" spc="-17" normalizeH="0" baseline="0" noProof="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8" normalizeH="0" baseline="0" noProof="0">
                <a:ln>
                  <a:noFill/>
                </a:ln>
                <a:solidFill>
                  <a:srgbClr val="231F20"/>
                </a:solidFill>
                <a:effectLst/>
                <a:uLnTx/>
                <a:uFillTx/>
                <a:latin typeface="Corbel" panose="020B0503020204020204" pitchFamily="34" charset="0"/>
                <a:ea typeface="+mn-ea"/>
                <a:cs typeface="Montserrat"/>
              </a:rPr>
              <a:t>(0.65-1.71)</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53" name="object 53"/>
          <p:cNvSpPr txBox="1"/>
          <p:nvPr/>
        </p:nvSpPr>
        <p:spPr>
          <a:xfrm>
            <a:off x="1737735" y="5515931"/>
            <a:ext cx="1315508" cy="164575"/>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1000" b="1" i="1" u="none" strike="noStrike" kern="1200" cap="none" spc="0" normalizeH="0" baseline="0" noProof="0">
                <a:ln>
                  <a:noFill/>
                </a:ln>
                <a:solidFill>
                  <a:srgbClr val="0093D5"/>
                </a:solidFill>
                <a:effectLst/>
                <a:uLnTx/>
                <a:uFillTx/>
                <a:latin typeface="Corbel" panose="020B0503020204020204" pitchFamily="34" charset="0"/>
                <a:ea typeface="+mn-ea"/>
                <a:cs typeface="Montserrat-BoldItalic"/>
              </a:rPr>
              <a:t>Staphyloccocus</a:t>
            </a:r>
            <a:r>
              <a:rPr kumimoji="0" sz="1000" b="1" i="1" u="none" strike="noStrike" kern="1200" cap="none" spc="-42" normalizeH="0" baseline="0" noProof="0">
                <a:ln>
                  <a:noFill/>
                </a:ln>
                <a:solidFill>
                  <a:srgbClr val="0093D5"/>
                </a:solidFill>
                <a:effectLst/>
                <a:uLnTx/>
                <a:uFillTx/>
                <a:latin typeface="Corbel" panose="020B0503020204020204" pitchFamily="34" charset="0"/>
                <a:ea typeface="+mn-ea"/>
                <a:cs typeface="Montserrat-BoldItalic"/>
              </a:rPr>
              <a:t> </a:t>
            </a:r>
            <a:r>
              <a:rPr kumimoji="0" sz="1000" b="1" i="1" u="none" strike="noStrike" kern="1200" cap="none" spc="-8" normalizeH="0" baseline="0" noProof="0">
                <a:ln>
                  <a:noFill/>
                </a:ln>
                <a:solidFill>
                  <a:srgbClr val="0093D5"/>
                </a:solidFill>
                <a:effectLst/>
                <a:uLnTx/>
                <a:uFillTx/>
                <a:latin typeface="Corbel" panose="020B0503020204020204" pitchFamily="34" charset="0"/>
                <a:ea typeface="+mn-ea"/>
                <a:cs typeface="Montserrat-BoldItalic"/>
              </a:rPr>
              <a:t>aureus</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BoldItalic"/>
            </a:endParaRPr>
          </a:p>
        </p:txBody>
      </p:sp>
      <p:sp>
        <p:nvSpPr>
          <p:cNvPr id="54" name="object 54"/>
          <p:cNvSpPr txBox="1"/>
          <p:nvPr/>
        </p:nvSpPr>
        <p:spPr>
          <a:xfrm>
            <a:off x="3726385" y="5472278"/>
            <a:ext cx="1414932" cy="287685"/>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1800" b="0" i="0" u="none" strike="noStrike" kern="1200" cap="none" spc="0" normalizeH="0" baseline="0" noProof="0">
                <a:ln>
                  <a:noFill/>
                </a:ln>
                <a:solidFill>
                  <a:srgbClr val="0093D5"/>
                </a:solidFill>
                <a:effectLst/>
                <a:uLnTx/>
                <a:uFillTx/>
                <a:latin typeface="Corbel" panose="020B0503020204020204" pitchFamily="34" charset="0"/>
                <a:ea typeface="+mn-ea"/>
                <a:cs typeface="Montserrat"/>
              </a:rPr>
              <a:t>1.05</a:t>
            </a:r>
            <a:r>
              <a:rPr kumimoji="0" lang="en-US" sz="1800" b="0" i="0" u="none" strike="noStrike" kern="1200" cap="none" spc="0" normalizeH="0" baseline="30000" noProof="0">
                <a:ln>
                  <a:noFill/>
                </a:ln>
                <a:solidFill>
                  <a:srgbClr val="0093D5"/>
                </a:solidFill>
                <a:effectLst/>
                <a:uLnTx/>
                <a:uFillTx/>
                <a:latin typeface="Corbel" panose="020B0503020204020204" pitchFamily="34" charset="0"/>
                <a:ea typeface="+mn-ea"/>
                <a:cs typeface="Montserrat"/>
              </a:rPr>
              <a:t> %</a:t>
            </a:r>
            <a:r>
              <a:rPr kumimoji="0" sz="1800" b="0" i="0" u="none" strike="noStrike" kern="1200" cap="none" spc="-21" normalizeH="0" baseline="0" noProof="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8" normalizeH="0" baseline="0" noProof="0">
                <a:ln>
                  <a:noFill/>
                </a:ln>
                <a:solidFill>
                  <a:srgbClr val="231F20"/>
                </a:solidFill>
                <a:effectLst/>
                <a:uLnTx/>
                <a:uFillTx/>
                <a:latin typeface="Corbel" panose="020B0503020204020204" pitchFamily="34" charset="0"/>
                <a:ea typeface="+mn-ea"/>
                <a:cs typeface="Montserrat"/>
              </a:rPr>
              <a:t>(0.63-1.68)</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55" name="object 55"/>
          <p:cNvSpPr txBox="1">
            <a:spLocks noGrp="1"/>
          </p:cNvSpPr>
          <p:nvPr>
            <p:ph type="title"/>
          </p:nvPr>
        </p:nvSpPr>
        <p:spPr>
          <a:xfrm>
            <a:off x="1224280" y="365125"/>
            <a:ext cx="10515600" cy="774998"/>
          </a:xfrm>
          <a:prstGeom prst="rect">
            <a:avLst/>
          </a:prstGeom>
        </p:spPr>
        <p:txBody>
          <a:bodyPr vert="horz" wrap="square" lIns="0" tIns="86783" rIns="0" bIns="0" rtlCol="0" anchor="t" anchorCtr="0">
            <a:spAutoFit/>
          </a:bodyPr>
          <a:lstStyle/>
          <a:p>
            <a:pPr marL="10160" marR="3810">
              <a:lnSpc>
                <a:spcPct val="100401"/>
              </a:lnSpc>
              <a:spcBef>
                <a:spcPts val="682"/>
              </a:spcBef>
            </a:pPr>
            <a:r>
              <a:rPr dirty="0">
                <a:solidFill>
                  <a:srgbClr val="672672"/>
                </a:solidFill>
              </a:rPr>
              <a:t>Aetiology</a:t>
            </a:r>
            <a:r>
              <a:rPr spc="-4" dirty="0">
                <a:solidFill>
                  <a:srgbClr val="672672"/>
                </a:solidFill>
              </a:rPr>
              <a:t> </a:t>
            </a:r>
            <a:r>
              <a:rPr dirty="0">
                <a:solidFill>
                  <a:srgbClr val="672672"/>
                </a:solidFill>
              </a:rPr>
              <a:t>of</a:t>
            </a:r>
            <a:r>
              <a:rPr spc="-4" dirty="0">
                <a:solidFill>
                  <a:srgbClr val="672672"/>
                </a:solidFill>
              </a:rPr>
              <a:t> </a:t>
            </a:r>
            <a:r>
              <a:rPr dirty="0">
                <a:solidFill>
                  <a:srgbClr val="672672"/>
                </a:solidFill>
              </a:rPr>
              <a:t>Neonatal</a:t>
            </a:r>
            <a:r>
              <a:rPr spc="-4" dirty="0">
                <a:solidFill>
                  <a:srgbClr val="672672"/>
                </a:solidFill>
              </a:rPr>
              <a:t> </a:t>
            </a:r>
            <a:r>
              <a:rPr dirty="0">
                <a:solidFill>
                  <a:srgbClr val="672672"/>
                </a:solidFill>
              </a:rPr>
              <a:t>Infections</a:t>
            </a:r>
            <a:r>
              <a:rPr spc="-4" dirty="0">
                <a:solidFill>
                  <a:srgbClr val="672672"/>
                </a:solidFill>
              </a:rPr>
              <a:t> </a:t>
            </a:r>
            <a:r>
              <a:rPr dirty="0">
                <a:solidFill>
                  <a:srgbClr val="672672"/>
                </a:solidFill>
              </a:rPr>
              <a:t>in</a:t>
            </a:r>
            <a:r>
              <a:rPr spc="-4" dirty="0">
                <a:solidFill>
                  <a:srgbClr val="672672"/>
                </a:solidFill>
              </a:rPr>
              <a:t> </a:t>
            </a:r>
            <a:r>
              <a:rPr dirty="0">
                <a:solidFill>
                  <a:srgbClr val="672672"/>
                </a:solidFill>
              </a:rPr>
              <a:t>South</a:t>
            </a:r>
            <a:r>
              <a:rPr spc="-4" dirty="0">
                <a:solidFill>
                  <a:srgbClr val="672672"/>
                </a:solidFill>
              </a:rPr>
              <a:t> </a:t>
            </a:r>
            <a:r>
              <a:rPr spc="-17" dirty="0">
                <a:solidFill>
                  <a:srgbClr val="672672"/>
                </a:solidFill>
              </a:rPr>
              <a:t>Asia </a:t>
            </a:r>
            <a:r>
              <a:rPr dirty="0">
                <a:solidFill>
                  <a:srgbClr val="672672"/>
                </a:solidFill>
              </a:rPr>
              <a:t>(ANISA) </a:t>
            </a:r>
            <a:r>
              <a:rPr spc="-8" dirty="0">
                <a:solidFill>
                  <a:srgbClr val="672672"/>
                </a:solidFill>
              </a:rPr>
              <a:t>study</a:t>
            </a:r>
            <a:endParaRPr lang="en-US" dirty="0"/>
          </a:p>
          <a:p>
            <a:pPr marL="10583">
              <a:lnSpc>
                <a:spcPct val="100000"/>
              </a:lnSpc>
              <a:spcBef>
                <a:spcPts val="179"/>
              </a:spcBef>
            </a:pPr>
            <a:r>
              <a:rPr lang="en-US" sz="1800" b="0" spc="-17" dirty="0"/>
              <a:t>t</a:t>
            </a:r>
            <a:r>
              <a:rPr sz="1800" b="0" spc="-17" dirty="0"/>
              <a:t>op</a:t>
            </a:r>
            <a:r>
              <a:rPr sz="1800" b="0" spc="-62" dirty="0"/>
              <a:t> </a:t>
            </a:r>
            <a:r>
              <a:rPr sz="1800" b="0" dirty="0"/>
              <a:t>10</a:t>
            </a:r>
            <a:r>
              <a:rPr sz="1800" b="0" spc="-62" dirty="0"/>
              <a:t> </a:t>
            </a:r>
            <a:r>
              <a:rPr sz="1800" b="0" dirty="0"/>
              <a:t>causes</a:t>
            </a:r>
            <a:r>
              <a:rPr sz="1800" b="0" spc="-58" dirty="0"/>
              <a:t> </a:t>
            </a:r>
            <a:r>
              <a:rPr sz="1800" b="0" dirty="0"/>
              <a:t>of</a:t>
            </a:r>
            <a:r>
              <a:rPr sz="1800" b="0" spc="-62" dirty="0"/>
              <a:t> </a:t>
            </a:r>
            <a:r>
              <a:rPr lang="en-US" sz="1800" b="0" spc="-8" dirty="0"/>
              <a:t>community-acquired serious</a:t>
            </a:r>
            <a:r>
              <a:rPr sz="1800" b="0" spc="-58" dirty="0"/>
              <a:t> </a:t>
            </a:r>
            <a:r>
              <a:rPr sz="1800" b="0" spc="-8" dirty="0"/>
              <a:t>infections</a:t>
            </a:r>
            <a:r>
              <a:rPr lang="en-US" sz="1800" b="0" spc="-8" dirty="0"/>
              <a:t> in neonates in 3 countries in South Asia</a:t>
            </a:r>
            <a:endParaRPr sz="1800" b="0" dirty="0"/>
          </a:p>
        </p:txBody>
      </p:sp>
      <p:grpSp>
        <p:nvGrpSpPr>
          <p:cNvPr id="56" name="object 56"/>
          <p:cNvGrpSpPr/>
          <p:nvPr/>
        </p:nvGrpSpPr>
        <p:grpSpPr>
          <a:xfrm>
            <a:off x="5593079" y="1700192"/>
            <a:ext cx="5715000" cy="294217"/>
            <a:chOff x="6711695" y="2155189"/>
            <a:chExt cx="6858000" cy="353060"/>
          </a:xfrm>
        </p:grpSpPr>
        <p:sp>
          <p:nvSpPr>
            <p:cNvPr id="57" name="object 57"/>
            <p:cNvSpPr/>
            <p:nvPr/>
          </p:nvSpPr>
          <p:spPr>
            <a:xfrm>
              <a:off x="6711695" y="2155189"/>
              <a:ext cx="5913120" cy="353060"/>
            </a:xfrm>
            <a:custGeom>
              <a:avLst/>
              <a:gdLst/>
              <a:ahLst/>
              <a:cxnLst/>
              <a:rect l="l" t="t" r="r" b="b"/>
              <a:pathLst>
                <a:path w="5913120" h="353060">
                  <a:moveTo>
                    <a:pt x="5912611" y="0"/>
                  </a:moveTo>
                  <a:lnTo>
                    <a:pt x="0" y="0"/>
                  </a:lnTo>
                  <a:lnTo>
                    <a:pt x="0" y="353060"/>
                  </a:lnTo>
                  <a:lnTo>
                    <a:pt x="5912611" y="353060"/>
                  </a:lnTo>
                  <a:lnTo>
                    <a:pt x="5912611" y="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8" name="object 58"/>
            <p:cNvSpPr/>
            <p:nvPr/>
          </p:nvSpPr>
          <p:spPr>
            <a:xfrm>
              <a:off x="11934507" y="2331718"/>
              <a:ext cx="1627505" cy="0"/>
            </a:xfrm>
            <a:custGeom>
              <a:avLst/>
              <a:gdLst/>
              <a:ahLst/>
              <a:cxnLst/>
              <a:rect l="l" t="t" r="r" b="b"/>
              <a:pathLst>
                <a:path w="1627505">
                  <a:moveTo>
                    <a:pt x="0" y="0"/>
                  </a:moveTo>
                  <a:lnTo>
                    <a:pt x="1626933" y="0"/>
                  </a:lnTo>
                </a:path>
              </a:pathLst>
            </a:custGeom>
            <a:ln w="12700">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9" name="object 59"/>
            <p:cNvSpPr/>
            <p:nvPr/>
          </p:nvSpPr>
          <p:spPr>
            <a:xfrm>
              <a:off x="11934507" y="2283426"/>
              <a:ext cx="0" cy="97155"/>
            </a:xfrm>
            <a:custGeom>
              <a:avLst/>
              <a:gdLst/>
              <a:ahLst/>
              <a:cxnLst/>
              <a:rect l="l" t="t" r="r" b="b"/>
              <a:pathLst>
                <a:path h="97155">
                  <a:moveTo>
                    <a:pt x="0" y="0"/>
                  </a:moveTo>
                  <a:lnTo>
                    <a:pt x="0" y="96583"/>
                  </a:lnTo>
                </a:path>
              </a:pathLst>
            </a:custGeom>
            <a:ln w="21463">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0" name="object 60"/>
            <p:cNvSpPr/>
            <p:nvPr/>
          </p:nvSpPr>
          <p:spPr>
            <a:xfrm>
              <a:off x="13561441" y="2294571"/>
              <a:ext cx="0" cy="74295"/>
            </a:xfrm>
            <a:custGeom>
              <a:avLst/>
              <a:gdLst/>
              <a:ahLst/>
              <a:cxnLst/>
              <a:rect l="l" t="t" r="r" b="b"/>
              <a:pathLst>
                <a:path h="74294">
                  <a:moveTo>
                    <a:pt x="0" y="0"/>
                  </a:moveTo>
                  <a:lnTo>
                    <a:pt x="0" y="74295"/>
                  </a:lnTo>
                </a:path>
              </a:pathLst>
            </a:custGeom>
            <a:ln w="16510">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61" name="object 61"/>
          <p:cNvSpPr txBox="1"/>
          <p:nvPr/>
        </p:nvSpPr>
        <p:spPr>
          <a:xfrm>
            <a:off x="7391970" y="6068418"/>
            <a:ext cx="2422525" cy="453115"/>
          </a:xfrm>
          <a:prstGeom prst="rect">
            <a:avLst/>
          </a:prstGeom>
        </p:spPr>
        <p:txBody>
          <a:bodyPr vert="horz" wrap="square" lIns="0" tIns="67733" rIns="0" bIns="0" rtlCol="0">
            <a:spAutoFit/>
          </a:bodyPr>
          <a:lstStyle/>
          <a:p>
            <a:pPr marL="454007" marR="0" lvl="0" indent="0" algn="l" defTabSz="914400" rtl="0" eaLnBrk="1" fontAlgn="auto" latinLnBrk="0" hangingPunct="1">
              <a:lnSpc>
                <a:spcPct val="100000"/>
              </a:lnSpc>
              <a:spcBef>
                <a:spcPts val="533"/>
              </a:spcBef>
              <a:spcAft>
                <a:spcPts val="0"/>
              </a:spcAft>
              <a:buClrTx/>
              <a:buSzTx/>
              <a:buFontTx/>
              <a:buNone/>
              <a:tabLst>
                <a:tab pos="1210685" algn="l"/>
                <a:tab pos="1976888" algn="l"/>
              </a:tabLst>
              <a:defRPr/>
            </a:pPr>
            <a:r>
              <a:rPr kumimoji="0" sz="833" b="1" i="0" u="none" strike="noStrike" kern="1200" cap="none" spc="-42" normalizeH="0" baseline="0" noProof="0">
                <a:ln>
                  <a:noFill/>
                </a:ln>
                <a:solidFill>
                  <a:srgbClr val="808285"/>
                </a:solidFill>
                <a:effectLst/>
                <a:uLnTx/>
                <a:uFillTx/>
                <a:latin typeface="Corbel" panose="020B0503020204020204" pitchFamily="34" charset="0"/>
                <a:ea typeface="+mn-ea"/>
                <a:cs typeface="Montserrat"/>
              </a:rPr>
              <a:t>3</a:t>
            </a:r>
            <a:r>
              <a:rPr kumimoji="0" sz="833" b="1" i="0" u="none" strike="noStrike" kern="1200" cap="none" spc="0" normalizeH="0" baseline="0" noProof="0">
                <a:ln>
                  <a:noFill/>
                </a:ln>
                <a:solidFill>
                  <a:srgbClr val="808285"/>
                </a:solidFill>
                <a:effectLst/>
                <a:uLnTx/>
                <a:uFillTx/>
                <a:latin typeface="Corbel" panose="020B0503020204020204" pitchFamily="34" charset="0"/>
                <a:ea typeface="+mn-ea"/>
                <a:cs typeface="Montserrat"/>
              </a:rPr>
              <a:t>	</a:t>
            </a:r>
            <a:r>
              <a:rPr kumimoji="0" sz="833" b="1" i="0" u="none" strike="noStrike" kern="1200" cap="none" spc="-42" normalizeH="0" baseline="0" noProof="0">
                <a:ln>
                  <a:noFill/>
                </a:ln>
                <a:solidFill>
                  <a:srgbClr val="808285"/>
                </a:solidFill>
                <a:effectLst/>
                <a:uLnTx/>
                <a:uFillTx/>
                <a:latin typeface="Corbel" panose="020B0503020204020204" pitchFamily="34" charset="0"/>
                <a:ea typeface="+mn-ea"/>
                <a:cs typeface="Montserrat"/>
              </a:rPr>
              <a:t>4</a:t>
            </a:r>
            <a:r>
              <a:rPr kumimoji="0" sz="833" b="1" i="0" u="none" strike="noStrike" kern="1200" cap="none" spc="0" normalizeH="0" baseline="0" noProof="0">
                <a:ln>
                  <a:noFill/>
                </a:ln>
                <a:solidFill>
                  <a:srgbClr val="808285"/>
                </a:solidFill>
                <a:effectLst/>
                <a:uLnTx/>
                <a:uFillTx/>
                <a:latin typeface="Corbel" panose="020B0503020204020204" pitchFamily="34" charset="0"/>
                <a:ea typeface="+mn-ea"/>
                <a:cs typeface="Montserrat"/>
              </a:rPr>
              <a:t>	</a:t>
            </a:r>
            <a:r>
              <a:rPr kumimoji="0" sz="833" b="1" i="0" u="none" strike="noStrike" kern="1200" cap="none" spc="-42" normalizeH="0" baseline="0" noProof="0">
                <a:ln>
                  <a:noFill/>
                </a:ln>
                <a:solidFill>
                  <a:srgbClr val="808285"/>
                </a:solidFill>
                <a:effectLst/>
                <a:uLnTx/>
                <a:uFillTx/>
                <a:latin typeface="Corbel" panose="020B0503020204020204" pitchFamily="34" charset="0"/>
                <a:ea typeface="+mn-ea"/>
                <a:cs typeface="Montserrat"/>
              </a:rPr>
              <a:t>5</a:t>
            </a:r>
            <a:endParaRPr kumimoji="0" sz="833"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a:p>
            <a:pPr marL="10583" marR="0" lvl="0" indent="0" algn="l" defTabSz="914400" rtl="0" eaLnBrk="1" fontAlgn="auto" latinLnBrk="0" hangingPunct="1">
              <a:lnSpc>
                <a:spcPct val="100000"/>
              </a:lnSpc>
              <a:spcBef>
                <a:spcPts val="629"/>
              </a:spcBef>
              <a:spcAft>
                <a:spcPts val="0"/>
              </a:spcAft>
              <a:buClrTx/>
              <a:buSzTx/>
              <a:buFontTx/>
              <a:buNone/>
              <a:tabLst/>
              <a:defRPr/>
            </a:pPr>
            <a:r>
              <a:rPr kumimoji="0" sz="1167" b="1" i="0" u="none" strike="noStrike" kern="1200" cap="none" spc="0" normalizeH="0" baseline="0" noProof="0">
                <a:ln>
                  <a:noFill/>
                </a:ln>
                <a:solidFill>
                  <a:srgbClr val="0093D5"/>
                </a:solidFill>
                <a:effectLst/>
                <a:uLnTx/>
                <a:uFillTx/>
                <a:latin typeface="Corbel" panose="020B0503020204020204" pitchFamily="34" charset="0"/>
                <a:ea typeface="+mn-ea"/>
                <a:cs typeface="Montserrat-SemiBold"/>
              </a:rPr>
              <a:t>Proportion</a:t>
            </a:r>
            <a:r>
              <a:rPr kumimoji="0" sz="1167" b="1" i="0" u="none" strike="noStrike" kern="1200" cap="none" spc="-4" normalizeH="0" baseline="0" noProof="0">
                <a:ln>
                  <a:noFill/>
                </a:ln>
                <a:solidFill>
                  <a:srgbClr val="0093D5"/>
                </a:solidFill>
                <a:effectLst/>
                <a:uLnTx/>
                <a:uFillTx/>
                <a:latin typeface="Corbel" panose="020B0503020204020204" pitchFamily="34" charset="0"/>
                <a:ea typeface="+mn-ea"/>
                <a:cs typeface="Montserrat-SemiBold"/>
              </a:rPr>
              <a:t> </a:t>
            </a:r>
            <a:r>
              <a:rPr kumimoji="0" sz="1167" b="1" i="0" u="none" strike="noStrike" kern="1200" cap="none" spc="0" normalizeH="0" baseline="0" noProof="0">
                <a:ln>
                  <a:noFill/>
                </a:ln>
                <a:solidFill>
                  <a:srgbClr val="0093D5"/>
                </a:solidFill>
                <a:effectLst/>
                <a:uLnTx/>
                <a:uFillTx/>
                <a:latin typeface="Corbel" panose="020B0503020204020204" pitchFamily="34" charset="0"/>
                <a:ea typeface="+mn-ea"/>
                <a:cs typeface="Montserrat-SemiBold"/>
              </a:rPr>
              <a:t>of</a:t>
            </a:r>
            <a:r>
              <a:rPr kumimoji="0" sz="1167" b="1" i="0" u="none" strike="noStrike" kern="1200" cap="none" spc="-4" normalizeH="0" baseline="0" noProof="0">
                <a:ln>
                  <a:noFill/>
                </a:ln>
                <a:solidFill>
                  <a:srgbClr val="0093D5"/>
                </a:solidFill>
                <a:effectLst/>
                <a:uLnTx/>
                <a:uFillTx/>
                <a:latin typeface="Corbel" panose="020B0503020204020204" pitchFamily="34" charset="0"/>
                <a:ea typeface="+mn-ea"/>
                <a:cs typeface="Montserrat-SemiBold"/>
              </a:rPr>
              <a:t> </a:t>
            </a:r>
            <a:r>
              <a:rPr kumimoji="0" sz="1167" b="1" i="0" u="none" strike="noStrike" kern="1200" cap="none" spc="0" normalizeH="0" baseline="0" noProof="0">
                <a:ln>
                  <a:noFill/>
                </a:ln>
                <a:solidFill>
                  <a:srgbClr val="0093D5"/>
                </a:solidFill>
                <a:effectLst/>
                <a:uLnTx/>
                <a:uFillTx/>
                <a:latin typeface="Corbel" panose="020B0503020204020204" pitchFamily="34" charset="0"/>
                <a:ea typeface="+mn-ea"/>
                <a:cs typeface="Montserrat-SemiBold"/>
              </a:rPr>
              <a:t>pSBI</a:t>
            </a:r>
            <a:r>
              <a:rPr kumimoji="0" sz="1167" b="1" i="0" u="none" strike="noStrike" kern="1200" cap="none" spc="-4" normalizeH="0" baseline="0" noProof="0">
                <a:ln>
                  <a:noFill/>
                </a:ln>
                <a:solidFill>
                  <a:srgbClr val="0093D5"/>
                </a:solidFill>
                <a:effectLst/>
                <a:uLnTx/>
                <a:uFillTx/>
                <a:latin typeface="Corbel" panose="020B0503020204020204" pitchFamily="34" charset="0"/>
                <a:ea typeface="+mn-ea"/>
                <a:cs typeface="Montserrat-SemiBold"/>
              </a:rPr>
              <a:t> </a:t>
            </a:r>
            <a:r>
              <a:rPr kumimoji="0" sz="1167" b="1" i="0" u="none" strike="noStrike" kern="1200" cap="none" spc="0" normalizeH="0" baseline="0" noProof="0">
                <a:ln>
                  <a:noFill/>
                </a:ln>
                <a:solidFill>
                  <a:srgbClr val="0093D5"/>
                </a:solidFill>
                <a:effectLst/>
                <a:uLnTx/>
                <a:uFillTx/>
                <a:latin typeface="Corbel" panose="020B0503020204020204" pitchFamily="34" charset="0"/>
                <a:ea typeface="+mn-ea"/>
                <a:cs typeface="Montserrat-SemiBold"/>
              </a:rPr>
              <a:t>episodes</a:t>
            </a:r>
            <a:r>
              <a:rPr kumimoji="0" sz="1167" b="1" i="0" u="none" strike="noStrike" kern="1200" cap="none" spc="-4" normalizeH="0" baseline="0" noProof="0">
                <a:ln>
                  <a:noFill/>
                </a:ln>
                <a:solidFill>
                  <a:srgbClr val="0093D5"/>
                </a:solidFill>
                <a:effectLst/>
                <a:uLnTx/>
                <a:uFillTx/>
                <a:latin typeface="Corbel" panose="020B0503020204020204" pitchFamily="34" charset="0"/>
                <a:ea typeface="+mn-ea"/>
                <a:cs typeface="Montserrat-SemiBold"/>
              </a:rPr>
              <a:t> </a:t>
            </a:r>
            <a:r>
              <a:rPr kumimoji="0" sz="1167" b="1" i="0" u="none" strike="noStrike" kern="1200" cap="none" spc="-21" normalizeH="0" baseline="0" noProof="0">
                <a:ln>
                  <a:noFill/>
                </a:ln>
                <a:solidFill>
                  <a:srgbClr val="0093D5"/>
                </a:solidFill>
                <a:effectLst/>
                <a:uLnTx/>
                <a:uFillTx/>
                <a:latin typeface="Corbel" panose="020B0503020204020204" pitchFamily="34" charset="0"/>
                <a:ea typeface="+mn-ea"/>
                <a:cs typeface="Montserrat-SemiBold"/>
              </a:rPr>
              <a:t>(%)</a:t>
            </a:r>
            <a:endParaRPr kumimoji="0" sz="1167" b="0" i="0" u="none" strike="noStrike" kern="1200" cap="none" spc="0" normalizeH="0" baseline="0" noProof="0">
              <a:ln>
                <a:noFill/>
              </a:ln>
              <a:solidFill>
                <a:srgbClr val="000000"/>
              </a:solidFill>
              <a:effectLst/>
              <a:uLnTx/>
              <a:uFillTx/>
              <a:latin typeface="Corbel" panose="020B0503020204020204" pitchFamily="34" charset="0"/>
              <a:ea typeface="+mn-ea"/>
              <a:cs typeface="Montserrat-SemiBold"/>
            </a:endParaRPr>
          </a:p>
        </p:txBody>
      </p:sp>
      <p:sp>
        <p:nvSpPr>
          <p:cNvPr id="62" name="object 62"/>
          <p:cNvSpPr txBox="1"/>
          <p:nvPr/>
        </p:nvSpPr>
        <p:spPr>
          <a:xfrm>
            <a:off x="5546567" y="6125506"/>
            <a:ext cx="93133" cy="138863"/>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833" b="1" i="0" u="none" strike="noStrike" kern="1200" cap="none" spc="0" normalizeH="0" baseline="0" noProof="0">
                <a:ln>
                  <a:noFill/>
                </a:ln>
                <a:solidFill>
                  <a:srgbClr val="808285"/>
                </a:solidFill>
                <a:effectLst/>
                <a:uLnTx/>
                <a:uFillTx/>
                <a:latin typeface="Corbel" panose="020B0503020204020204" pitchFamily="34" charset="0"/>
                <a:ea typeface="+mn-ea"/>
                <a:cs typeface="Montserrat"/>
              </a:rPr>
              <a:t>0</a:t>
            </a:r>
            <a:endParaRPr kumimoji="0" sz="833"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63" name="object 63"/>
          <p:cNvSpPr txBox="1"/>
          <p:nvPr/>
        </p:nvSpPr>
        <p:spPr>
          <a:xfrm>
            <a:off x="6323278" y="6125506"/>
            <a:ext cx="62971" cy="138863"/>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833" b="1" i="0" u="none" strike="noStrike" kern="1200" cap="none" spc="0" normalizeH="0" baseline="0" noProof="0">
                <a:ln>
                  <a:noFill/>
                </a:ln>
                <a:solidFill>
                  <a:srgbClr val="808285"/>
                </a:solidFill>
                <a:effectLst/>
                <a:uLnTx/>
                <a:uFillTx/>
                <a:latin typeface="Corbel" panose="020B0503020204020204" pitchFamily="34" charset="0"/>
                <a:ea typeface="+mn-ea"/>
                <a:cs typeface="Montserrat"/>
              </a:rPr>
              <a:t>1</a:t>
            </a:r>
            <a:endParaRPr kumimoji="0" sz="833"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64" name="object 64"/>
          <p:cNvSpPr txBox="1"/>
          <p:nvPr/>
        </p:nvSpPr>
        <p:spPr>
          <a:xfrm>
            <a:off x="7074378" y="6125506"/>
            <a:ext cx="83608" cy="138863"/>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833" b="1" i="0" u="none" strike="noStrike" kern="1200" cap="none" spc="0" normalizeH="0" baseline="0" noProof="0">
                <a:ln>
                  <a:noFill/>
                </a:ln>
                <a:solidFill>
                  <a:srgbClr val="808285"/>
                </a:solidFill>
                <a:effectLst/>
                <a:uLnTx/>
                <a:uFillTx/>
                <a:latin typeface="Corbel" panose="020B0503020204020204" pitchFamily="34" charset="0"/>
                <a:ea typeface="+mn-ea"/>
                <a:cs typeface="Montserrat"/>
              </a:rPr>
              <a:t>2</a:t>
            </a:r>
            <a:endParaRPr kumimoji="0" sz="833"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65" name="object 65"/>
          <p:cNvSpPr txBox="1"/>
          <p:nvPr/>
        </p:nvSpPr>
        <p:spPr>
          <a:xfrm>
            <a:off x="10118143" y="6125506"/>
            <a:ext cx="88900" cy="138863"/>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833" b="1" i="0" u="none" strike="noStrike" kern="1200" cap="none" spc="0" normalizeH="0" baseline="0" noProof="0">
                <a:ln>
                  <a:noFill/>
                </a:ln>
                <a:solidFill>
                  <a:srgbClr val="808285"/>
                </a:solidFill>
                <a:effectLst/>
                <a:uLnTx/>
                <a:uFillTx/>
                <a:latin typeface="Corbel" panose="020B0503020204020204" pitchFamily="34" charset="0"/>
                <a:ea typeface="+mn-ea"/>
                <a:cs typeface="Montserrat"/>
              </a:rPr>
              <a:t>6</a:t>
            </a:r>
            <a:endParaRPr kumimoji="0" sz="833"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66" name="object 66"/>
          <p:cNvSpPr txBox="1"/>
          <p:nvPr/>
        </p:nvSpPr>
        <p:spPr>
          <a:xfrm>
            <a:off x="10880673" y="6125506"/>
            <a:ext cx="86783" cy="138863"/>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833" b="1" i="0" u="none" strike="noStrike" kern="1200" cap="none" spc="0" normalizeH="0" baseline="0" noProof="0">
                <a:ln>
                  <a:noFill/>
                </a:ln>
                <a:solidFill>
                  <a:srgbClr val="808285"/>
                </a:solidFill>
                <a:effectLst/>
                <a:uLnTx/>
                <a:uFillTx/>
                <a:latin typeface="Corbel" panose="020B0503020204020204" pitchFamily="34" charset="0"/>
                <a:ea typeface="+mn-ea"/>
                <a:cs typeface="Montserrat"/>
              </a:rPr>
              <a:t>7</a:t>
            </a:r>
            <a:endParaRPr kumimoji="0" sz="833"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67" name="object 67"/>
          <p:cNvSpPr txBox="1"/>
          <p:nvPr/>
        </p:nvSpPr>
        <p:spPr>
          <a:xfrm>
            <a:off x="11625739" y="6125506"/>
            <a:ext cx="91017" cy="138863"/>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833" b="1" i="0" u="none" strike="noStrike" kern="1200" cap="none" spc="0" normalizeH="0" baseline="0" noProof="0">
                <a:ln>
                  <a:noFill/>
                </a:ln>
                <a:solidFill>
                  <a:srgbClr val="808285"/>
                </a:solidFill>
                <a:effectLst/>
                <a:uLnTx/>
                <a:uFillTx/>
                <a:latin typeface="Corbel" panose="020B0503020204020204" pitchFamily="34" charset="0"/>
                <a:ea typeface="+mn-ea"/>
                <a:cs typeface="Montserrat"/>
              </a:rPr>
              <a:t>8</a:t>
            </a:r>
            <a:endParaRPr kumimoji="0" sz="833"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grpSp>
        <p:nvGrpSpPr>
          <p:cNvPr id="68" name="object 68"/>
          <p:cNvGrpSpPr/>
          <p:nvPr/>
        </p:nvGrpSpPr>
        <p:grpSpPr>
          <a:xfrm>
            <a:off x="5585460" y="5944745"/>
            <a:ext cx="6225646" cy="152929"/>
            <a:chOff x="6702552" y="7248652"/>
            <a:chExt cx="7470775" cy="183515"/>
          </a:xfrm>
        </p:grpSpPr>
        <p:sp>
          <p:nvSpPr>
            <p:cNvPr id="69" name="object 69"/>
            <p:cNvSpPr/>
            <p:nvPr/>
          </p:nvSpPr>
          <p:spPr>
            <a:xfrm>
              <a:off x="6711696"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70" name="object 70"/>
            <p:cNvSpPr/>
            <p:nvPr/>
          </p:nvSpPr>
          <p:spPr>
            <a:xfrm>
              <a:off x="7624281"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71" name="object 71"/>
            <p:cNvSpPr/>
            <p:nvPr/>
          </p:nvSpPr>
          <p:spPr>
            <a:xfrm>
              <a:off x="8536867"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72" name="object 72"/>
            <p:cNvSpPr/>
            <p:nvPr/>
          </p:nvSpPr>
          <p:spPr>
            <a:xfrm>
              <a:off x="9449452"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73" name="object 73"/>
            <p:cNvSpPr/>
            <p:nvPr/>
          </p:nvSpPr>
          <p:spPr>
            <a:xfrm>
              <a:off x="10362039"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74" name="object 74"/>
            <p:cNvSpPr/>
            <p:nvPr/>
          </p:nvSpPr>
          <p:spPr>
            <a:xfrm>
              <a:off x="11274624"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75" name="object 75"/>
            <p:cNvSpPr/>
            <p:nvPr/>
          </p:nvSpPr>
          <p:spPr>
            <a:xfrm>
              <a:off x="12187209"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76" name="object 76"/>
            <p:cNvSpPr/>
            <p:nvPr/>
          </p:nvSpPr>
          <p:spPr>
            <a:xfrm>
              <a:off x="13099796"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77" name="object 77"/>
            <p:cNvSpPr/>
            <p:nvPr/>
          </p:nvSpPr>
          <p:spPr>
            <a:xfrm>
              <a:off x="13996416"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78" name="object 78"/>
            <p:cNvSpPr/>
            <p:nvPr/>
          </p:nvSpPr>
          <p:spPr>
            <a:xfrm>
              <a:off x="6702552" y="7255002"/>
              <a:ext cx="7470775" cy="0"/>
            </a:xfrm>
            <a:custGeom>
              <a:avLst/>
              <a:gdLst/>
              <a:ahLst/>
              <a:cxnLst/>
              <a:rect l="l" t="t" r="r" b="b"/>
              <a:pathLst>
                <a:path w="7470775">
                  <a:moveTo>
                    <a:pt x="0" y="0"/>
                  </a:moveTo>
                  <a:lnTo>
                    <a:pt x="7470648" y="0"/>
                  </a:lnTo>
                </a:path>
              </a:pathLst>
            </a:custGeom>
            <a:ln w="12700">
              <a:solidFill>
                <a:srgbClr val="93959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79" name="object 79"/>
          <p:cNvGrpSpPr/>
          <p:nvPr/>
        </p:nvGrpSpPr>
        <p:grpSpPr>
          <a:xfrm>
            <a:off x="5593079" y="2311697"/>
            <a:ext cx="2827867" cy="213783"/>
            <a:chOff x="6711695" y="2888995"/>
            <a:chExt cx="3393440" cy="256540"/>
          </a:xfrm>
        </p:grpSpPr>
        <p:sp>
          <p:nvSpPr>
            <p:cNvPr id="80" name="object 80"/>
            <p:cNvSpPr/>
            <p:nvPr/>
          </p:nvSpPr>
          <p:spPr>
            <a:xfrm>
              <a:off x="6711695" y="2888995"/>
              <a:ext cx="2566035" cy="256540"/>
            </a:xfrm>
            <a:custGeom>
              <a:avLst/>
              <a:gdLst/>
              <a:ahLst/>
              <a:cxnLst/>
              <a:rect l="l" t="t" r="r" b="b"/>
              <a:pathLst>
                <a:path w="2566034" h="256539">
                  <a:moveTo>
                    <a:pt x="2565907" y="0"/>
                  </a:moveTo>
                  <a:lnTo>
                    <a:pt x="0" y="0"/>
                  </a:lnTo>
                  <a:lnTo>
                    <a:pt x="0" y="256032"/>
                  </a:lnTo>
                  <a:lnTo>
                    <a:pt x="2565907" y="256032"/>
                  </a:lnTo>
                  <a:lnTo>
                    <a:pt x="2565907" y="0"/>
                  </a:lnTo>
                  <a:close/>
                </a:path>
              </a:pathLst>
            </a:custGeom>
            <a:solidFill>
              <a:srgbClr val="0093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81" name="object 81"/>
            <p:cNvSpPr/>
            <p:nvPr/>
          </p:nvSpPr>
          <p:spPr>
            <a:xfrm>
              <a:off x="8469947" y="3017011"/>
              <a:ext cx="1627505" cy="0"/>
            </a:xfrm>
            <a:custGeom>
              <a:avLst/>
              <a:gdLst/>
              <a:ahLst/>
              <a:cxnLst/>
              <a:rect l="l" t="t" r="r" b="b"/>
              <a:pathLst>
                <a:path w="1627504">
                  <a:moveTo>
                    <a:pt x="0" y="0"/>
                  </a:moveTo>
                  <a:lnTo>
                    <a:pt x="1626933" y="0"/>
                  </a:lnTo>
                </a:path>
              </a:pathLst>
            </a:custGeom>
            <a:ln w="12700">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82" name="object 82"/>
            <p:cNvSpPr/>
            <p:nvPr/>
          </p:nvSpPr>
          <p:spPr>
            <a:xfrm>
              <a:off x="8469947" y="2968720"/>
              <a:ext cx="0" cy="97155"/>
            </a:xfrm>
            <a:custGeom>
              <a:avLst/>
              <a:gdLst/>
              <a:ahLst/>
              <a:cxnLst/>
              <a:rect l="l" t="t" r="r" b="b"/>
              <a:pathLst>
                <a:path h="97155">
                  <a:moveTo>
                    <a:pt x="0" y="0"/>
                  </a:moveTo>
                  <a:lnTo>
                    <a:pt x="0" y="96583"/>
                  </a:lnTo>
                </a:path>
              </a:pathLst>
            </a:custGeom>
            <a:ln w="21463">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83" name="object 83"/>
            <p:cNvSpPr/>
            <p:nvPr/>
          </p:nvSpPr>
          <p:spPr>
            <a:xfrm>
              <a:off x="10096880" y="2979864"/>
              <a:ext cx="0" cy="74295"/>
            </a:xfrm>
            <a:custGeom>
              <a:avLst/>
              <a:gdLst/>
              <a:ahLst/>
              <a:cxnLst/>
              <a:rect l="l" t="t" r="r" b="b"/>
              <a:pathLst>
                <a:path h="74294">
                  <a:moveTo>
                    <a:pt x="0" y="0"/>
                  </a:moveTo>
                  <a:lnTo>
                    <a:pt x="0" y="74295"/>
                  </a:lnTo>
                </a:path>
              </a:pathLst>
            </a:custGeom>
            <a:ln w="16510">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84" name="object 84"/>
          <p:cNvGrpSpPr/>
          <p:nvPr/>
        </p:nvGrpSpPr>
        <p:grpSpPr>
          <a:xfrm>
            <a:off x="5593079" y="2707038"/>
            <a:ext cx="2332038" cy="213783"/>
            <a:chOff x="6711695" y="3363404"/>
            <a:chExt cx="2798445" cy="256540"/>
          </a:xfrm>
        </p:grpSpPr>
        <p:sp>
          <p:nvSpPr>
            <p:cNvPr id="85" name="object 85"/>
            <p:cNvSpPr/>
            <p:nvPr/>
          </p:nvSpPr>
          <p:spPr>
            <a:xfrm>
              <a:off x="6711695" y="3363404"/>
              <a:ext cx="2337435" cy="256540"/>
            </a:xfrm>
            <a:custGeom>
              <a:avLst/>
              <a:gdLst/>
              <a:ahLst/>
              <a:cxnLst/>
              <a:rect l="l" t="t" r="r" b="b"/>
              <a:pathLst>
                <a:path w="2337434" h="256539">
                  <a:moveTo>
                    <a:pt x="2337307" y="0"/>
                  </a:moveTo>
                  <a:lnTo>
                    <a:pt x="0" y="0"/>
                  </a:lnTo>
                  <a:lnTo>
                    <a:pt x="0" y="256032"/>
                  </a:lnTo>
                  <a:lnTo>
                    <a:pt x="2337307" y="256032"/>
                  </a:lnTo>
                  <a:lnTo>
                    <a:pt x="2337307" y="0"/>
                  </a:lnTo>
                  <a:close/>
                </a:path>
              </a:pathLst>
            </a:custGeom>
            <a:solidFill>
              <a:srgbClr val="0093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86" name="object 86"/>
            <p:cNvSpPr/>
            <p:nvPr/>
          </p:nvSpPr>
          <p:spPr>
            <a:xfrm>
              <a:off x="8551227" y="3491420"/>
              <a:ext cx="950594" cy="0"/>
            </a:xfrm>
            <a:custGeom>
              <a:avLst/>
              <a:gdLst/>
              <a:ahLst/>
              <a:cxnLst/>
              <a:rect l="l" t="t" r="r" b="b"/>
              <a:pathLst>
                <a:path w="950595">
                  <a:moveTo>
                    <a:pt x="0" y="0"/>
                  </a:moveTo>
                  <a:lnTo>
                    <a:pt x="950277" y="0"/>
                  </a:lnTo>
                </a:path>
              </a:pathLst>
            </a:custGeom>
            <a:ln w="12700">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87" name="object 87"/>
            <p:cNvSpPr/>
            <p:nvPr/>
          </p:nvSpPr>
          <p:spPr>
            <a:xfrm>
              <a:off x="8551227" y="3443128"/>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88" name="object 88"/>
            <p:cNvSpPr/>
            <p:nvPr/>
          </p:nvSpPr>
          <p:spPr>
            <a:xfrm>
              <a:off x="9501504" y="3454272"/>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89" name="object 89"/>
          <p:cNvGrpSpPr/>
          <p:nvPr/>
        </p:nvGrpSpPr>
        <p:grpSpPr>
          <a:xfrm>
            <a:off x="5593080" y="3102379"/>
            <a:ext cx="1844146" cy="213783"/>
            <a:chOff x="6711695" y="3837813"/>
            <a:chExt cx="2212975" cy="256540"/>
          </a:xfrm>
        </p:grpSpPr>
        <p:sp>
          <p:nvSpPr>
            <p:cNvPr id="90" name="object 90"/>
            <p:cNvSpPr/>
            <p:nvPr/>
          </p:nvSpPr>
          <p:spPr>
            <a:xfrm>
              <a:off x="6711695" y="3837813"/>
              <a:ext cx="1624330" cy="256540"/>
            </a:xfrm>
            <a:custGeom>
              <a:avLst/>
              <a:gdLst/>
              <a:ahLst/>
              <a:cxnLst/>
              <a:rect l="l" t="t" r="r" b="b"/>
              <a:pathLst>
                <a:path w="1624329" h="256539">
                  <a:moveTo>
                    <a:pt x="1624076" y="0"/>
                  </a:moveTo>
                  <a:lnTo>
                    <a:pt x="0" y="0"/>
                  </a:lnTo>
                  <a:lnTo>
                    <a:pt x="0" y="256032"/>
                  </a:lnTo>
                  <a:lnTo>
                    <a:pt x="1624076" y="256032"/>
                  </a:lnTo>
                  <a:lnTo>
                    <a:pt x="1624076" y="0"/>
                  </a:lnTo>
                  <a:close/>
                </a:path>
              </a:pathLst>
            </a:custGeom>
            <a:solidFill>
              <a:srgbClr val="0093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1" name="object 91"/>
            <p:cNvSpPr/>
            <p:nvPr/>
          </p:nvSpPr>
          <p:spPr>
            <a:xfrm>
              <a:off x="7700327" y="3965829"/>
              <a:ext cx="1216025" cy="0"/>
            </a:xfrm>
            <a:custGeom>
              <a:avLst/>
              <a:gdLst/>
              <a:ahLst/>
              <a:cxnLst/>
              <a:rect l="l" t="t" r="r" b="b"/>
              <a:pathLst>
                <a:path w="1216025">
                  <a:moveTo>
                    <a:pt x="0" y="0"/>
                  </a:moveTo>
                  <a:lnTo>
                    <a:pt x="1215961" y="0"/>
                  </a:lnTo>
                </a:path>
              </a:pathLst>
            </a:custGeom>
            <a:ln w="12700">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2" name="object 92"/>
            <p:cNvSpPr/>
            <p:nvPr/>
          </p:nvSpPr>
          <p:spPr>
            <a:xfrm>
              <a:off x="7700327" y="3917537"/>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3" name="object 93"/>
            <p:cNvSpPr/>
            <p:nvPr/>
          </p:nvSpPr>
          <p:spPr>
            <a:xfrm>
              <a:off x="8916288" y="3928681"/>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94" name="object 94"/>
          <p:cNvGrpSpPr/>
          <p:nvPr/>
        </p:nvGrpSpPr>
        <p:grpSpPr>
          <a:xfrm>
            <a:off x="5593080" y="3497719"/>
            <a:ext cx="1920346" cy="213783"/>
            <a:chOff x="6711695" y="4312221"/>
            <a:chExt cx="2304415" cy="256540"/>
          </a:xfrm>
        </p:grpSpPr>
        <p:sp>
          <p:nvSpPr>
            <p:cNvPr id="95" name="object 95"/>
            <p:cNvSpPr/>
            <p:nvPr/>
          </p:nvSpPr>
          <p:spPr>
            <a:xfrm>
              <a:off x="6711695" y="4312221"/>
              <a:ext cx="1125220" cy="256540"/>
            </a:xfrm>
            <a:custGeom>
              <a:avLst/>
              <a:gdLst/>
              <a:ahLst/>
              <a:cxnLst/>
              <a:rect l="l" t="t" r="r" b="b"/>
              <a:pathLst>
                <a:path w="1125220" h="256539">
                  <a:moveTo>
                    <a:pt x="1124699" y="0"/>
                  </a:moveTo>
                  <a:lnTo>
                    <a:pt x="0" y="0"/>
                  </a:lnTo>
                  <a:lnTo>
                    <a:pt x="0" y="256032"/>
                  </a:lnTo>
                  <a:lnTo>
                    <a:pt x="1124699" y="256032"/>
                  </a:lnTo>
                  <a:lnTo>
                    <a:pt x="1124699" y="0"/>
                  </a:lnTo>
                  <a:close/>
                </a:path>
              </a:pathLst>
            </a:custGeom>
            <a:solidFill>
              <a:srgbClr val="0093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6" name="object 96"/>
            <p:cNvSpPr/>
            <p:nvPr/>
          </p:nvSpPr>
          <p:spPr>
            <a:xfrm>
              <a:off x="7636827" y="4440237"/>
              <a:ext cx="1370965" cy="0"/>
            </a:xfrm>
            <a:custGeom>
              <a:avLst/>
              <a:gdLst/>
              <a:ahLst/>
              <a:cxnLst/>
              <a:rect l="l" t="t" r="r" b="b"/>
              <a:pathLst>
                <a:path w="1370965">
                  <a:moveTo>
                    <a:pt x="0" y="0"/>
                  </a:moveTo>
                  <a:lnTo>
                    <a:pt x="1370901" y="0"/>
                  </a:lnTo>
                </a:path>
              </a:pathLst>
            </a:custGeom>
            <a:ln w="12700">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7" name="object 97"/>
            <p:cNvSpPr/>
            <p:nvPr/>
          </p:nvSpPr>
          <p:spPr>
            <a:xfrm>
              <a:off x="7636827" y="4391945"/>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8" name="object 98"/>
            <p:cNvSpPr/>
            <p:nvPr/>
          </p:nvSpPr>
          <p:spPr>
            <a:xfrm>
              <a:off x="9007728" y="4403090"/>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99" name="object 99"/>
          <p:cNvGrpSpPr/>
          <p:nvPr/>
        </p:nvGrpSpPr>
        <p:grpSpPr>
          <a:xfrm>
            <a:off x="5593079" y="3893059"/>
            <a:ext cx="1752600" cy="213783"/>
            <a:chOff x="6711695" y="4786629"/>
            <a:chExt cx="2103120" cy="256540"/>
          </a:xfrm>
        </p:grpSpPr>
        <p:sp>
          <p:nvSpPr>
            <p:cNvPr id="100" name="object 100"/>
            <p:cNvSpPr/>
            <p:nvPr/>
          </p:nvSpPr>
          <p:spPr>
            <a:xfrm>
              <a:off x="6711695" y="4786629"/>
              <a:ext cx="1231265" cy="256540"/>
            </a:xfrm>
            <a:custGeom>
              <a:avLst/>
              <a:gdLst/>
              <a:ahLst/>
              <a:cxnLst/>
              <a:rect l="l" t="t" r="r" b="b"/>
              <a:pathLst>
                <a:path w="1231265" h="256539">
                  <a:moveTo>
                    <a:pt x="1230883" y="0"/>
                  </a:moveTo>
                  <a:lnTo>
                    <a:pt x="0" y="0"/>
                  </a:lnTo>
                  <a:lnTo>
                    <a:pt x="0" y="256032"/>
                  </a:lnTo>
                  <a:lnTo>
                    <a:pt x="1230883" y="256032"/>
                  </a:lnTo>
                  <a:lnTo>
                    <a:pt x="1230883" y="0"/>
                  </a:lnTo>
                  <a:close/>
                </a:path>
              </a:pathLst>
            </a:custGeom>
            <a:solidFill>
              <a:srgbClr val="0093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01" name="object 101"/>
            <p:cNvSpPr/>
            <p:nvPr/>
          </p:nvSpPr>
          <p:spPr>
            <a:xfrm>
              <a:off x="7497127" y="4914645"/>
              <a:ext cx="1310005" cy="0"/>
            </a:xfrm>
            <a:custGeom>
              <a:avLst/>
              <a:gdLst/>
              <a:ahLst/>
              <a:cxnLst/>
              <a:rect l="l" t="t" r="r" b="b"/>
              <a:pathLst>
                <a:path w="1310004">
                  <a:moveTo>
                    <a:pt x="0" y="0"/>
                  </a:moveTo>
                  <a:lnTo>
                    <a:pt x="1309433" y="0"/>
                  </a:lnTo>
                </a:path>
              </a:pathLst>
            </a:custGeom>
            <a:ln w="12700">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02" name="object 102"/>
            <p:cNvSpPr/>
            <p:nvPr/>
          </p:nvSpPr>
          <p:spPr>
            <a:xfrm>
              <a:off x="7497127" y="4866354"/>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03" name="object 103"/>
            <p:cNvSpPr/>
            <p:nvPr/>
          </p:nvSpPr>
          <p:spPr>
            <a:xfrm>
              <a:off x="8806560" y="4877498"/>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104" name="object 104"/>
          <p:cNvGrpSpPr/>
          <p:nvPr/>
        </p:nvGrpSpPr>
        <p:grpSpPr>
          <a:xfrm>
            <a:off x="5593079" y="4288400"/>
            <a:ext cx="1905000" cy="213783"/>
            <a:chOff x="6711695" y="5261038"/>
            <a:chExt cx="2286000" cy="256540"/>
          </a:xfrm>
        </p:grpSpPr>
        <p:sp>
          <p:nvSpPr>
            <p:cNvPr id="105" name="object 105"/>
            <p:cNvSpPr/>
            <p:nvPr/>
          </p:nvSpPr>
          <p:spPr>
            <a:xfrm>
              <a:off x="6711695" y="5261038"/>
              <a:ext cx="1158240" cy="256540"/>
            </a:xfrm>
            <a:custGeom>
              <a:avLst/>
              <a:gdLst/>
              <a:ahLst/>
              <a:cxnLst/>
              <a:rect l="l" t="t" r="r" b="b"/>
              <a:pathLst>
                <a:path w="1158240" h="256539">
                  <a:moveTo>
                    <a:pt x="1157731" y="0"/>
                  </a:moveTo>
                  <a:lnTo>
                    <a:pt x="0" y="0"/>
                  </a:lnTo>
                  <a:lnTo>
                    <a:pt x="0" y="256031"/>
                  </a:lnTo>
                  <a:lnTo>
                    <a:pt x="1157731" y="256031"/>
                  </a:lnTo>
                  <a:lnTo>
                    <a:pt x="1157731" y="0"/>
                  </a:lnTo>
                  <a:close/>
                </a:path>
              </a:pathLst>
            </a:custGeom>
            <a:solidFill>
              <a:srgbClr val="0093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06" name="object 106"/>
            <p:cNvSpPr/>
            <p:nvPr/>
          </p:nvSpPr>
          <p:spPr>
            <a:xfrm>
              <a:off x="7248207" y="5389054"/>
              <a:ext cx="1741805" cy="0"/>
            </a:xfrm>
            <a:custGeom>
              <a:avLst/>
              <a:gdLst/>
              <a:ahLst/>
              <a:cxnLst/>
              <a:rect l="l" t="t" r="r" b="b"/>
              <a:pathLst>
                <a:path w="1741804">
                  <a:moveTo>
                    <a:pt x="0" y="0"/>
                  </a:moveTo>
                  <a:lnTo>
                    <a:pt x="1741233" y="0"/>
                  </a:lnTo>
                </a:path>
              </a:pathLst>
            </a:custGeom>
            <a:ln w="12700">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07" name="object 107"/>
            <p:cNvSpPr/>
            <p:nvPr/>
          </p:nvSpPr>
          <p:spPr>
            <a:xfrm>
              <a:off x="7248207" y="5340762"/>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08" name="object 108"/>
            <p:cNvSpPr/>
            <p:nvPr/>
          </p:nvSpPr>
          <p:spPr>
            <a:xfrm>
              <a:off x="8989440" y="5351907"/>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109" name="object 109"/>
          <p:cNvGrpSpPr/>
          <p:nvPr/>
        </p:nvGrpSpPr>
        <p:grpSpPr>
          <a:xfrm>
            <a:off x="5593079" y="4683740"/>
            <a:ext cx="1524000" cy="213783"/>
            <a:chOff x="6711695" y="5735446"/>
            <a:chExt cx="1828800" cy="256540"/>
          </a:xfrm>
        </p:grpSpPr>
        <p:sp>
          <p:nvSpPr>
            <p:cNvPr id="110" name="object 110"/>
            <p:cNvSpPr/>
            <p:nvPr/>
          </p:nvSpPr>
          <p:spPr>
            <a:xfrm>
              <a:off x="6711695" y="5735446"/>
              <a:ext cx="1038860" cy="256540"/>
            </a:xfrm>
            <a:custGeom>
              <a:avLst/>
              <a:gdLst/>
              <a:ahLst/>
              <a:cxnLst/>
              <a:rect l="l" t="t" r="r" b="b"/>
              <a:pathLst>
                <a:path w="1038859" h="256539">
                  <a:moveTo>
                    <a:pt x="1038859" y="0"/>
                  </a:moveTo>
                  <a:lnTo>
                    <a:pt x="0" y="0"/>
                  </a:lnTo>
                  <a:lnTo>
                    <a:pt x="0" y="256031"/>
                  </a:lnTo>
                  <a:lnTo>
                    <a:pt x="1038859" y="256031"/>
                  </a:lnTo>
                  <a:lnTo>
                    <a:pt x="1038859" y="0"/>
                  </a:lnTo>
                  <a:close/>
                </a:path>
              </a:pathLst>
            </a:custGeom>
            <a:solidFill>
              <a:srgbClr val="0093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11" name="object 111"/>
            <p:cNvSpPr/>
            <p:nvPr/>
          </p:nvSpPr>
          <p:spPr>
            <a:xfrm>
              <a:off x="7426007" y="5863462"/>
              <a:ext cx="1106805" cy="0"/>
            </a:xfrm>
            <a:custGeom>
              <a:avLst/>
              <a:gdLst/>
              <a:ahLst/>
              <a:cxnLst/>
              <a:rect l="l" t="t" r="r" b="b"/>
              <a:pathLst>
                <a:path w="1106804">
                  <a:moveTo>
                    <a:pt x="0" y="0"/>
                  </a:moveTo>
                  <a:lnTo>
                    <a:pt x="1106233" y="0"/>
                  </a:lnTo>
                </a:path>
              </a:pathLst>
            </a:custGeom>
            <a:ln w="12700">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12" name="object 112"/>
            <p:cNvSpPr/>
            <p:nvPr/>
          </p:nvSpPr>
          <p:spPr>
            <a:xfrm>
              <a:off x="7426007" y="5815171"/>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13" name="object 113"/>
            <p:cNvSpPr/>
            <p:nvPr/>
          </p:nvSpPr>
          <p:spPr>
            <a:xfrm>
              <a:off x="8532240" y="5826315"/>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114" name="object 114"/>
          <p:cNvGrpSpPr/>
          <p:nvPr/>
        </p:nvGrpSpPr>
        <p:grpSpPr>
          <a:xfrm>
            <a:off x="5593079" y="5079080"/>
            <a:ext cx="1287992" cy="213783"/>
            <a:chOff x="6711695" y="6209855"/>
            <a:chExt cx="1545590" cy="256540"/>
          </a:xfrm>
        </p:grpSpPr>
        <p:sp>
          <p:nvSpPr>
            <p:cNvPr id="115" name="object 115"/>
            <p:cNvSpPr/>
            <p:nvPr/>
          </p:nvSpPr>
          <p:spPr>
            <a:xfrm>
              <a:off x="6711695" y="6209855"/>
              <a:ext cx="1011555" cy="256540"/>
            </a:xfrm>
            <a:custGeom>
              <a:avLst/>
              <a:gdLst/>
              <a:ahLst/>
              <a:cxnLst/>
              <a:rect l="l" t="t" r="r" b="b"/>
              <a:pathLst>
                <a:path w="1011554" h="256539">
                  <a:moveTo>
                    <a:pt x="1011427" y="0"/>
                  </a:moveTo>
                  <a:lnTo>
                    <a:pt x="0" y="0"/>
                  </a:lnTo>
                  <a:lnTo>
                    <a:pt x="0" y="256031"/>
                  </a:lnTo>
                  <a:lnTo>
                    <a:pt x="1011427" y="256031"/>
                  </a:lnTo>
                  <a:lnTo>
                    <a:pt x="1011427" y="0"/>
                  </a:lnTo>
                  <a:close/>
                </a:path>
              </a:pathLst>
            </a:custGeom>
            <a:solidFill>
              <a:srgbClr val="0093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16" name="object 116"/>
            <p:cNvSpPr/>
            <p:nvPr/>
          </p:nvSpPr>
          <p:spPr>
            <a:xfrm>
              <a:off x="7259891" y="6337871"/>
              <a:ext cx="989330" cy="0"/>
            </a:xfrm>
            <a:custGeom>
              <a:avLst/>
              <a:gdLst/>
              <a:ahLst/>
              <a:cxnLst/>
              <a:rect l="l" t="t" r="r" b="b"/>
              <a:pathLst>
                <a:path w="989329">
                  <a:moveTo>
                    <a:pt x="0" y="0"/>
                  </a:moveTo>
                  <a:lnTo>
                    <a:pt x="988885" y="0"/>
                  </a:lnTo>
                </a:path>
              </a:pathLst>
            </a:custGeom>
            <a:ln w="12700">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17" name="object 117"/>
            <p:cNvSpPr/>
            <p:nvPr/>
          </p:nvSpPr>
          <p:spPr>
            <a:xfrm>
              <a:off x="7259891" y="6289579"/>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18" name="object 118"/>
            <p:cNvSpPr/>
            <p:nvPr/>
          </p:nvSpPr>
          <p:spPr>
            <a:xfrm>
              <a:off x="8248776" y="6300723"/>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119" name="object 119"/>
          <p:cNvGrpSpPr/>
          <p:nvPr/>
        </p:nvGrpSpPr>
        <p:grpSpPr>
          <a:xfrm>
            <a:off x="5593080" y="5474421"/>
            <a:ext cx="1196446" cy="213783"/>
            <a:chOff x="6711695" y="6684264"/>
            <a:chExt cx="1435735" cy="256540"/>
          </a:xfrm>
        </p:grpSpPr>
        <p:sp>
          <p:nvSpPr>
            <p:cNvPr id="120" name="object 120"/>
            <p:cNvSpPr/>
            <p:nvPr/>
          </p:nvSpPr>
          <p:spPr>
            <a:xfrm>
              <a:off x="6711695" y="6684264"/>
              <a:ext cx="947419" cy="256540"/>
            </a:xfrm>
            <a:custGeom>
              <a:avLst/>
              <a:gdLst/>
              <a:ahLst/>
              <a:cxnLst/>
              <a:rect l="l" t="t" r="r" b="b"/>
              <a:pathLst>
                <a:path w="947420" h="256540">
                  <a:moveTo>
                    <a:pt x="947420" y="0"/>
                  </a:moveTo>
                  <a:lnTo>
                    <a:pt x="0" y="0"/>
                  </a:lnTo>
                  <a:lnTo>
                    <a:pt x="0" y="256031"/>
                  </a:lnTo>
                  <a:lnTo>
                    <a:pt x="947420" y="256031"/>
                  </a:lnTo>
                  <a:lnTo>
                    <a:pt x="947420" y="0"/>
                  </a:lnTo>
                  <a:close/>
                </a:path>
              </a:pathLst>
            </a:custGeom>
            <a:solidFill>
              <a:srgbClr val="0093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21" name="object 121"/>
            <p:cNvSpPr/>
            <p:nvPr/>
          </p:nvSpPr>
          <p:spPr>
            <a:xfrm>
              <a:off x="7247191" y="6812280"/>
              <a:ext cx="892175" cy="0"/>
            </a:xfrm>
            <a:custGeom>
              <a:avLst/>
              <a:gdLst/>
              <a:ahLst/>
              <a:cxnLst/>
              <a:rect l="l" t="t" r="r" b="b"/>
              <a:pathLst>
                <a:path w="892175">
                  <a:moveTo>
                    <a:pt x="0" y="0"/>
                  </a:moveTo>
                  <a:lnTo>
                    <a:pt x="891857" y="0"/>
                  </a:lnTo>
                </a:path>
              </a:pathLst>
            </a:custGeom>
            <a:ln w="12700">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22" name="object 122"/>
            <p:cNvSpPr/>
            <p:nvPr/>
          </p:nvSpPr>
          <p:spPr>
            <a:xfrm>
              <a:off x="7247191" y="6763988"/>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23" name="object 123"/>
            <p:cNvSpPr/>
            <p:nvPr/>
          </p:nvSpPr>
          <p:spPr>
            <a:xfrm>
              <a:off x="8139048" y="6775132"/>
              <a:ext cx="0" cy="74295"/>
            </a:xfrm>
            <a:custGeom>
              <a:avLst/>
              <a:gdLst/>
              <a:ahLst/>
              <a:cxnLst/>
              <a:rect l="l" t="t" r="r" b="b"/>
              <a:pathLst>
                <a:path h="74295">
                  <a:moveTo>
                    <a:pt x="0" y="0"/>
                  </a:moveTo>
                  <a:lnTo>
                    <a:pt x="0" y="74294"/>
                  </a:lnTo>
                </a:path>
              </a:pathLst>
            </a:custGeom>
            <a:ln w="16510">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124" name="object 124"/>
          <p:cNvSpPr txBox="1"/>
          <p:nvPr/>
        </p:nvSpPr>
        <p:spPr>
          <a:xfrm>
            <a:off x="1192530" y="6329765"/>
            <a:ext cx="2117196" cy="138863"/>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lang="en-US" sz="833"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Reference</a:t>
            </a:r>
            <a:r>
              <a:rPr kumimoji="0" sz="833"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a:t>
            </a:r>
            <a:r>
              <a:rPr kumimoji="0" sz="833" b="0" i="0" u="none" strike="noStrike" kern="1200" cap="none" spc="-21" normalizeH="0" baseline="0" noProof="0" dirty="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Saha,</a:t>
            </a:r>
            <a:r>
              <a:rPr kumimoji="0" sz="833" b="0" i="0" u="none" strike="noStrike" kern="1200" cap="none" spc="-8" normalizeH="0" baseline="0" noProof="0" dirty="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S.</a:t>
            </a:r>
            <a:r>
              <a:rPr kumimoji="0" sz="833" b="0" i="0" u="none" strike="noStrike" kern="1200" cap="none" spc="-12" normalizeH="0" baseline="0" noProof="0" dirty="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et</a:t>
            </a:r>
            <a:r>
              <a:rPr kumimoji="0" sz="833" b="0" i="0" u="none" strike="noStrike" kern="1200" cap="none" spc="-12" normalizeH="0" baseline="0" noProof="0" dirty="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al.</a:t>
            </a:r>
            <a:r>
              <a:rPr kumimoji="0" sz="833" b="0" i="0" u="none" strike="noStrike" kern="1200" cap="none" spc="-12" normalizeH="0" baseline="0" noProof="0" dirty="0">
                <a:ln>
                  <a:noFill/>
                </a:ln>
                <a:solidFill>
                  <a:srgbClr val="231F20"/>
                </a:solidFill>
                <a:effectLst/>
                <a:uLnTx/>
                <a:uFillTx/>
                <a:latin typeface="Corbel" panose="020B0503020204020204" pitchFamily="34" charset="0"/>
                <a:ea typeface="+mn-ea"/>
                <a:cs typeface="WorkSans-Light"/>
              </a:rPr>
              <a:t> </a:t>
            </a:r>
            <a:r>
              <a:rPr kumimoji="0" sz="833" b="0" i="1"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Lancet</a:t>
            </a:r>
            <a:r>
              <a:rPr kumimoji="0" lang="en-US" sz="833" b="0" i="1"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a:t>
            </a:r>
            <a:r>
              <a:rPr kumimoji="0" sz="833" b="0" i="0" u="none" strike="noStrike" kern="1200" cap="none" spc="-12" normalizeH="0" baseline="0" noProof="0" dirty="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2018</a:t>
            </a:r>
            <a:r>
              <a:rPr kumimoji="0" sz="833" b="0" i="0" u="none" strike="noStrike" kern="1200" cap="none" spc="-21" normalizeH="0" baseline="0" noProof="0" dirty="0">
                <a:ln>
                  <a:noFill/>
                </a:ln>
                <a:solidFill>
                  <a:srgbClr val="231F20"/>
                </a:solidFill>
                <a:effectLst/>
                <a:uLnTx/>
                <a:uFillTx/>
                <a:latin typeface="Corbel" panose="020B0503020204020204" pitchFamily="34" charset="0"/>
                <a:ea typeface="+mn-ea"/>
                <a:cs typeface="WorkSans-Light"/>
              </a:rPr>
              <a:t>.</a:t>
            </a:r>
            <a:endParaRPr kumimoji="0" sz="833" b="0" i="0" u="none" strike="noStrike" kern="1200" cap="none" spc="0" normalizeH="0" baseline="0" noProof="0" dirty="0">
              <a:ln>
                <a:noFill/>
              </a:ln>
              <a:solidFill>
                <a:srgbClr val="000000"/>
              </a:solidFill>
              <a:effectLst/>
              <a:uLnTx/>
              <a:uFillTx/>
              <a:latin typeface="Corbel" panose="020B0503020204020204" pitchFamily="34" charset="0"/>
              <a:ea typeface="+mn-ea"/>
              <a:cs typeface="WorkSans-Light"/>
            </a:endParaRPr>
          </a:p>
        </p:txBody>
      </p:sp>
      <p:sp>
        <p:nvSpPr>
          <p:cNvPr id="125" name="object 125"/>
          <p:cNvSpPr/>
          <p:nvPr/>
        </p:nvSpPr>
        <p:spPr>
          <a:xfrm>
            <a:off x="8625840" y="2299739"/>
            <a:ext cx="3185266" cy="3172141"/>
          </a:xfrm>
          <a:custGeom>
            <a:avLst/>
            <a:gdLst/>
            <a:ahLst/>
            <a:cxnLst/>
            <a:rect l="l" t="t" r="r" b="b"/>
            <a:pathLst>
              <a:path w="3822700" h="3474720">
                <a:moveTo>
                  <a:pt x="3822192" y="0"/>
                </a:moveTo>
                <a:lnTo>
                  <a:pt x="0" y="0"/>
                </a:lnTo>
                <a:lnTo>
                  <a:pt x="0" y="3474720"/>
                </a:lnTo>
                <a:lnTo>
                  <a:pt x="3822192" y="3474720"/>
                </a:lnTo>
                <a:lnTo>
                  <a:pt x="3822192" y="0"/>
                </a:lnTo>
                <a:close/>
              </a:path>
            </a:pathLst>
          </a:custGeom>
          <a:solidFill>
            <a:srgbClr val="E4EEF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26" name="object 126"/>
          <p:cNvSpPr txBox="1"/>
          <p:nvPr/>
        </p:nvSpPr>
        <p:spPr>
          <a:xfrm>
            <a:off x="8625839" y="5222321"/>
            <a:ext cx="3185583" cy="153888"/>
          </a:xfrm>
          <a:prstGeom prst="rect">
            <a:avLst/>
          </a:prstGeom>
        </p:spPr>
        <p:txBody>
          <a:bodyPr vert="horz" wrap="square" lIns="0" tIns="0" rIns="0" bIns="0" rtlCol="0">
            <a:spAutoFit/>
          </a:bodyPr>
          <a:lstStyle/>
          <a:p>
            <a:pPr marL="332303" marR="0" lvl="0" indent="0" algn="ctr" defTabSz="914400" rtl="0" eaLnBrk="1" fontAlgn="auto" latinLnBrk="0" hangingPunct="1">
              <a:lnSpc>
                <a:spcPct val="100000"/>
              </a:lnSpc>
              <a:spcBef>
                <a:spcPts val="4"/>
              </a:spcBef>
              <a:spcAft>
                <a:spcPts val="0"/>
              </a:spcAft>
              <a:buClrTx/>
              <a:buSzTx/>
              <a:buFontTx/>
              <a:buNone/>
              <a:tabLst/>
              <a:defRPr/>
            </a:pP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Sites</a:t>
            </a:r>
            <a:r>
              <a:rPr kumimoji="0" sz="1000" b="0" i="0" u="none" strike="noStrike" kern="1200" cap="none" spc="-4" normalizeH="0" baseline="0" noProof="0" dirty="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in</a:t>
            </a:r>
            <a:r>
              <a:rPr kumimoji="0" sz="1000" b="0" i="0" u="none" strike="noStrike" kern="1200" cap="none" spc="-4" normalizeH="0" baseline="0" noProof="0" dirty="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Bangladesh,</a:t>
            </a:r>
            <a:r>
              <a:rPr kumimoji="0" sz="1000" b="0" i="0" u="none" strike="noStrike" kern="1200" cap="none" spc="-4" normalizeH="0" baseline="0" noProof="0" dirty="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India,</a:t>
            </a:r>
            <a:r>
              <a:rPr kumimoji="0" sz="1000" b="0" i="0" u="none" strike="noStrike" kern="1200" cap="none" spc="-4" normalizeH="0" baseline="0" noProof="0" dirty="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and</a:t>
            </a:r>
            <a:r>
              <a:rPr kumimoji="0" sz="1000" b="0" i="0" u="none" strike="noStrike" kern="1200" cap="none" spc="-4" normalizeH="0" baseline="0" noProof="0" dirty="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8" normalizeH="0" baseline="0" noProof="0" dirty="0">
                <a:ln>
                  <a:noFill/>
                </a:ln>
                <a:solidFill>
                  <a:srgbClr val="0093D5"/>
                </a:solidFill>
                <a:effectLst/>
                <a:uLnTx/>
                <a:uFillTx/>
                <a:latin typeface="Corbel" panose="020B0503020204020204" pitchFamily="34" charset="0"/>
                <a:ea typeface="+mn-ea"/>
                <a:cs typeface="Montserrat"/>
              </a:rPr>
              <a:t>Pakistan</a:t>
            </a:r>
            <a:endParaRPr kumimoji="0"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grpSp>
        <p:nvGrpSpPr>
          <p:cNvPr id="127" name="object 127"/>
          <p:cNvGrpSpPr/>
          <p:nvPr/>
        </p:nvGrpSpPr>
        <p:grpSpPr>
          <a:xfrm>
            <a:off x="8675975" y="2358047"/>
            <a:ext cx="3109434" cy="2843896"/>
            <a:chOff x="10437368" y="3268542"/>
            <a:chExt cx="3731320" cy="3412675"/>
          </a:xfrm>
        </p:grpSpPr>
        <p:sp>
          <p:nvSpPr>
            <p:cNvPr id="128" name="object 128"/>
            <p:cNvSpPr/>
            <p:nvPr/>
          </p:nvSpPr>
          <p:spPr>
            <a:xfrm>
              <a:off x="11437112" y="5895314"/>
              <a:ext cx="220345" cy="353060"/>
            </a:xfrm>
            <a:custGeom>
              <a:avLst/>
              <a:gdLst/>
              <a:ahLst/>
              <a:cxnLst/>
              <a:rect l="l" t="t" r="r" b="b"/>
              <a:pathLst>
                <a:path w="220345" h="353060">
                  <a:moveTo>
                    <a:pt x="131191" y="322681"/>
                  </a:moveTo>
                  <a:lnTo>
                    <a:pt x="5130" y="322681"/>
                  </a:lnTo>
                  <a:lnTo>
                    <a:pt x="4038" y="322681"/>
                  </a:lnTo>
                  <a:lnTo>
                    <a:pt x="3835" y="323532"/>
                  </a:lnTo>
                  <a:lnTo>
                    <a:pt x="2044" y="325069"/>
                  </a:lnTo>
                  <a:lnTo>
                    <a:pt x="0" y="329412"/>
                  </a:lnTo>
                  <a:lnTo>
                    <a:pt x="1054" y="338366"/>
                  </a:lnTo>
                  <a:lnTo>
                    <a:pt x="3175" y="347903"/>
                  </a:lnTo>
                  <a:lnTo>
                    <a:pt x="4064" y="352590"/>
                  </a:lnTo>
                  <a:lnTo>
                    <a:pt x="118770" y="352590"/>
                  </a:lnTo>
                  <a:lnTo>
                    <a:pt x="131191" y="322681"/>
                  </a:lnTo>
                  <a:close/>
                </a:path>
                <a:path w="220345" h="353060">
                  <a:moveTo>
                    <a:pt x="220116" y="85940"/>
                  </a:moveTo>
                  <a:lnTo>
                    <a:pt x="219062" y="73520"/>
                  </a:lnTo>
                  <a:lnTo>
                    <a:pt x="218173" y="70662"/>
                  </a:lnTo>
                  <a:lnTo>
                    <a:pt x="212788" y="62966"/>
                  </a:lnTo>
                  <a:lnTo>
                    <a:pt x="210972" y="60375"/>
                  </a:lnTo>
                  <a:lnTo>
                    <a:pt x="219710" y="54978"/>
                  </a:lnTo>
                  <a:lnTo>
                    <a:pt x="216903" y="42240"/>
                  </a:lnTo>
                  <a:lnTo>
                    <a:pt x="214210" y="39192"/>
                  </a:lnTo>
                  <a:lnTo>
                    <a:pt x="210896" y="33096"/>
                  </a:lnTo>
                  <a:lnTo>
                    <a:pt x="208394" y="25285"/>
                  </a:lnTo>
                  <a:lnTo>
                    <a:pt x="205994" y="18097"/>
                  </a:lnTo>
                  <a:lnTo>
                    <a:pt x="202958" y="13843"/>
                  </a:lnTo>
                  <a:lnTo>
                    <a:pt x="199390" y="11849"/>
                  </a:lnTo>
                  <a:lnTo>
                    <a:pt x="194017" y="4419"/>
                  </a:lnTo>
                  <a:lnTo>
                    <a:pt x="194017" y="520"/>
                  </a:lnTo>
                  <a:lnTo>
                    <a:pt x="193509" y="0"/>
                  </a:lnTo>
                  <a:lnTo>
                    <a:pt x="185788" y="5956"/>
                  </a:lnTo>
                  <a:lnTo>
                    <a:pt x="181508" y="19227"/>
                  </a:lnTo>
                  <a:lnTo>
                    <a:pt x="175996" y="32943"/>
                  </a:lnTo>
                  <a:lnTo>
                    <a:pt x="164617" y="40220"/>
                  </a:lnTo>
                  <a:lnTo>
                    <a:pt x="157480" y="41021"/>
                  </a:lnTo>
                  <a:lnTo>
                    <a:pt x="153136" y="43954"/>
                  </a:lnTo>
                  <a:lnTo>
                    <a:pt x="156946" y="52260"/>
                  </a:lnTo>
                  <a:lnTo>
                    <a:pt x="155956" y="62966"/>
                  </a:lnTo>
                  <a:lnTo>
                    <a:pt x="148005" y="59016"/>
                  </a:lnTo>
                  <a:lnTo>
                    <a:pt x="148005" y="80238"/>
                  </a:lnTo>
                  <a:lnTo>
                    <a:pt x="142074" y="80378"/>
                  </a:lnTo>
                  <a:lnTo>
                    <a:pt x="129857" y="94246"/>
                  </a:lnTo>
                  <a:lnTo>
                    <a:pt x="130606" y="102514"/>
                  </a:lnTo>
                  <a:lnTo>
                    <a:pt x="122440" y="108610"/>
                  </a:lnTo>
                  <a:lnTo>
                    <a:pt x="122440" y="99644"/>
                  </a:lnTo>
                  <a:lnTo>
                    <a:pt x="124510" y="97294"/>
                  </a:lnTo>
                  <a:lnTo>
                    <a:pt x="117068" y="100164"/>
                  </a:lnTo>
                  <a:lnTo>
                    <a:pt x="110426" y="104851"/>
                  </a:lnTo>
                  <a:lnTo>
                    <a:pt x="108000" y="110972"/>
                  </a:lnTo>
                  <a:lnTo>
                    <a:pt x="106400" y="118110"/>
                  </a:lnTo>
                  <a:lnTo>
                    <a:pt x="102247" y="125780"/>
                  </a:lnTo>
                  <a:lnTo>
                    <a:pt x="100965" y="124612"/>
                  </a:lnTo>
                  <a:lnTo>
                    <a:pt x="99288" y="120154"/>
                  </a:lnTo>
                  <a:lnTo>
                    <a:pt x="95961" y="116255"/>
                  </a:lnTo>
                  <a:lnTo>
                    <a:pt x="89725" y="116814"/>
                  </a:lnTo>
                  <a:lnTo>
                    <a:pt x="83959" y="119697"/>
                  </a:lnTo>
                  <a:lnTo>
                    <a:pt x="86017" y="127355"/>
                  </a:lnTo>
                  <a:lnTo>
                    <a:pt x="76428" y="121424"/>
                  </a:lnTo>
                  <a:lnTo>
                    <a:pt x="73748" y="123202"/>
                  </a:lnTo>
                  <a:lnTo>
                    <a:pt x="69570" y="128206"/>
                  </a:lnTo>
                  <a:lnTo>
                    <a:pt x="63969" y="132384"/>
                  </a:lnTo>
                  <a:lnTo>
                    <a:pt x="56997" y="131673"/>
                  </a:lnTo>
                  <a:lnTo>
                    <a:pt x="51396" y="130670"/>
                  </a:lnTo>
                  <a:lnTo>
                    <a:pt x="49047" y="135115"/>
                  </a:lnTo>
                  <a:lnTo>
                    <a:pt x="48107" y="142316"/>
                  </a:lnTo>
                  <a:lnTo>
                    <a:pt x="46774" y="149606"/>
                  </a:lnTo>
                  <a:lnTo>
                    <a:pt x="42938" y="156895"/>
                  </a:lnTo>
                  <a:lnTo>
                    <a:pt x="42938" y="158051"/>
                  </a:lnTo>
                  <a:lnTo>
                    <a:pt x="39928" y="164071"/>
                  </a:lnTo>
                  <a:lnTo>
                    <a:pt x="39052" y="176288"/>
                  </a:lnTo>
                  <a:lnTo>
                    <a:pt x="39217" y="189255"/>
                  </a:lnTo>
                  <a:lnTo>
                    <a:pt x="39357" y="197497"/>
                  </a:lnTo>
                  <a:lnTo>
                    <a:pt x="38773" y="206527"/>
                  </a:lnTo>
                  <a:lnTo>
                    <a:pt x="38557" y="218414"/>
                  </a:lnTo>
                  <a:lnTo>
                    <a:pt x="40030" y="229069"/>
                  </a:lnTo>
                  <a:lnTo>
                    <a:pt x="44475" y="234391"/>
                  </a:lnTo>
                  <a:lnTo>
                    <a:pt x="44729" y="234645"/>
                  </a:lnTo>
                  <a:lnTo>
                    <a:pt x="44284" y="244030"/>
                  </a:lnTo>
                  <a:lnTo>
                    <a:pt x="42913" y="254127"/>
                  </a:lnTo>
                  <a:lnTo>
                    <a:pt x="40525" y="263906"/>
                  </a:lnTo>
                  <a:lnTo>
                    <a:pt x="37058" y="272300"/>
                  </a:lnTo>
                  <a:lnTo>
                    <a:pt x="32562" y="280517"/>
                  </a:lnTo>
                  <a:lnTo>
                    <a:pt x="31432" y="278295"/>
                  </a:lnTo>
                  <a:lnTo>
                    <a:pt x="31432" y="294157"/>
                  </a:lnTo>
                  <a:lnTo>
                    <a:pt x="24549" y="304063"/>
                  </a:lnTo>
                  <a:lnTo>
                    <a:pt x="18910" y="306628"/>
                  </a:lnTo>
                  <a:lnTo>
                    <a:pt x="17640" y="309702"/>
                  </a:lnTo>
                  <a:lnTo>
                    <a:pt x="16090" y="310083"/>
                  </a:lnTo>
                  <a:lnTo>
                    <a:pt x="15481" y="313347"/>
                  </a:lnTo>
                  <a:lnTo>
                    <a:pt x="14312" y="313550"/>
                  </a:lnTo>
                  <a:lnTo>
                    <a:pt x="14312" y="314058"/>
                  </a:lnTo>
                  <a:lnTo>
                    <a:pt x="13804" y="314566"/>
                  </a:lnTo>
                  <a:lnTo>
                    <a:pt x="10706" y="315341"/>
                  </a:lnTo>
                  <a:lnTo>
                    <a:pt x="8775" y="320890"/>
                  </a:lnTo>
                  <a:lnTo>
                    <a:pt x="5359" y="321741"/>
                  </a:lnTo>
                  <a:lnTo>
                    <a:pt x="5143" y="322580"/>
                  </a:lnTo>
                  <a:lnTo>
                    <a:pt x="131241" y="322580"/>
                  </a:lnTo>
                  <a:lnTo>
                    <a:pt x="147231" y="284086"/>
                  </a:lnTo>
                  <a:lnTo>
                    <a:pt x="148259" y="280517"/>
                  </a:lnTo>
                  <a:lnTo>
                    <a:pt x="149352" y="276720"/>
                  </a:lnTo>
                  <a:lnTo>
                    <a:pt x="151079" y="267893"/>
                  </a:lnTo>
                  <a:lnTo>
                    <a:pt x="152946" y="259676"/>
                  </a:lnTo>
                  <a:lnTo>
                    <a:pt x="155422" y="254114"/>
                  </a:lnTo>
                  <a:lnTo>
                    <a:pt x="162610" y="242125"/>
                  </a:lnTo>
                  <a:lnTo>
                    <a:pt x="168757" y="229069"/>
                  </a:lnTo>
                  <a:lnTo>
                    <a:pt x="173837" y="215633"/>
                  </a:lnTo>
                  <a:lnTo>
                    <a:pt x="177914" y="202374"/>
                  </a:lnTo>
                  <a:lnTo>
                    <a:pt x="180962" y="188785"/>
                  </a:lnTo>
                  <a:lnTo>
                    <a:pt x="183540" y="174612"/>
                  </a:lnTo>
                  <a:lnTo>
                    <a:pt x="186550" y="160616"/>
                  </a:lnTo>
                  <a:lnTo>
                    <a:pt x="190944" y="147548"/>
                  </a:lnTo>
                  <a:lnTo>
                    <a:pt x="192227" y="141147"/>
                  </a:lnTo>
                  <a:lnTo>
                    <a:pt x="194779" y="136372"/>
                  </a:lnTo>
                  <a:lnTo>
                    <a:pt x="195922" y="132384"/>
                  </a:lnTo>
                  <a:lnTo>
                    <a:pt x="196900" y="128993"/>
                  </a:lnTo>
                  <a:lnTo>
                    <a:pt x="197205" y="127355"/>
                  </a:lnTo>
                  <a:lnTo>
                    <a:pt x="197497" y="125780"/>
                  </a:lnTo>
                  <a:lnTo>
                    <a:pt x="198335" y="121285"/>
                  </a:lnTo>
                  <a:lnTo>
                    <a:pt x="198869" y="115531"/>
                  </a:lnTo>
                  <a:lnTo>
                    <a:pt x="200736" y="112064"/>
                  </a:lnTo>
                  <a:lnTo>
                    <a:pt x="204889" y="113906"/>
                  </a:lnTo>
                  <a:lnTo>
                    <a:pt x="209156" y="118033"/>
                  </a:lnTo>
                  <a:lnTo>
                    <a:pt x="211391" y="121424"/>
                  </a:lnTo>
                  <a:lnTo>
                    <a:pt x="211912" y="121424"/>
                  </a:lnTo>
                  <a:lnTo>
                    <a:pt x="213448" y="112064"/>
                  </a:lnTo>
                  <a:lnTo>
                    <a:pt x="213753" y="110223"/>
                  </a:lnTo>
                  <a:lnTo>
                    <a:pt x="214249" y="108610"/>
                  </a:lnTo>
                  <a:lnTo>
                    <a:pt x="217411" y="98285"/>
                  </a:lnTo>
                  <a:lnTo>
                    <a:pt x="220116" y="8594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29" name="object 129"/>
            <p:cNvSpPr/>
            <p:nvPr/>
          </p:nvSpPr>
          <p:spPr>
            <a:xfrm>
              <a:off x="11437113" y="5895308"/>
              <a:ext cx="220345" cy="353060"/>
            </a:xfrm>
            <a:custGeom>
              <a:avLst/>
              <a:gdLst/>
              <a:ahLst/>
              <a:cxnLst/>
              <a:rect l="l" t="t" r="r" b="b"/>
              <a:pathLst>
                <a:path w="220345" h="353060">
                  <a:moveTo>
                    <a:pt x="192228" y="141147"/>
                  </a:moveTo>
                  <a:lnTo>
                    <a:pt x="194788" y="136368"/>
                  </a:lnTo>
                  <a:lnTo>
                    <a:pt x="196902" y="128992"/>
                  </a:lnTo>
                  <a:lnTo>
                    <a:pt x="198340" y="121289"/>
                  </a:lnTo>
                  <a:lnTo>
                    <a:pt x="198871" y="115531"/>
                  </a:lnTo>
                  <a:lnTo>
                    <a:pt x="200736" y="112068"/>
                  </a:lnTo>
                  <a:lnTo>
                    <a:pt x="204889" y="113911"/>
                  </a:lnTo>
                  <a:lnTo>
                    <a:pt x="209163" y="118037"/>
                  </a:lnTo>
                  <a:lnTo>
                    <a:pt x="211393" y="121424"/>
                  </a:lnTo>
                  <a:lnTo>
                    <a:pt x="211913" y="121424"/>
                  </a:lnTo>
                  <a:lnTo>
                    <a:pt x="213754" y="110221"/>
                  </a:lnTo>
                  <a:lnTo>
                    <a:pt x="217417" y="98282"/>
                  </a:lnTo>
                  <a:lnTo>
                    <a:pt x="220116" y="85938"/>
                  </a:lnTo>
                  <a:lnTo>
                    <a:pt x="219064" y="73520"/>
                  </a:lnTo>
                  <a:lnTo>
                    <a:pt x="218175" y="70662"/>
                  </a:lnTo>
                  <a:lnTo>
                    <a:pt x="210974" y="60375"/>
                  </a:lnTo>
                  <a:lnTo>
                    <a:pt x="214974" y="57899"/>
                  </a:lnTo>
                  <a:lnTo>
                    <a:pt x="219711" y="54978"/>
                  </a:lnTo>
                  <a:lnTo>
                    <a:pt x="216905" y="42240"/>
                  </a:lnTo>
                  <a:lnTo>
                    <a:pt x="214212" y="39192"/>
                  </a:lnTo>
                  <a:lnTo>
                    <a:pt x="210904" y="33093"/>
                  </a:lnTo>
                  <a:lnTo>
                    <a:pt x="208405" y="25284"/>
                  </a:lnTo>
                  <a:lnTo>
                    <a:pt x="205997" y="18091"/>
                  </a:lnTo>
                  <a:lnTo>
                    <a:pt x="202960" y="13843"/>
                  </a:lnTo>
                  <a:lnTo>
                    <a:pt x="199391" y="11849"/>
                  </a:lnTo>
                  <a:lnTo>
                    <a:pt x="194019" y="4419"/>
                  </a:lnTo>
                  <a:lnTo>
                    <a:pt x="194019" y="520"/>
                  </a:lnTo>
                  <a:lnTo>
                    <a:pt x="193511" y="0"/>
                  </a:lnTo>
                  <a:lnTo>
                    <a:pt x="185798" y="5952"/>
                  </a:lnTo>
                  <a:lnTo>
                    <a:pt x="181508" y="19224"/>
                  </a:lnTo>
                  <a:lnTo>
                    <a:pt x="175996" y="32939"/>
                  </a:lnTo>
                  <a:lnTo>
                    <a:pt x="164619" y="40220"/>
                  </a:lnTo>
                  <a:lnTo>
                    <a:pt x="157481" y="41021"/>
                  </a:lnTo>
                  <a:lnTo>
                    <a:pt x="153138" y="43954"/>
                  </a:lnTo>
                  <a:lnTo>
                    <a:pt x="156948" y="52260"/>
                  </a:lnTo>
                  <a:lnTo>
                    <a:pt x="155957" y="62966"/>
                  </a:lnTo>
                  <a:lnTo>
                    <a:pt x="148007" y="59016"/>
                  </a:lnTo>
                  <a:lnTo>
                    <a:pt x="148007" y="67373"/>
                  </a:lnTo>
                  <a:lnTo>
                    <a:pt x="148007" y="80238"/>
                  </a:lnTo>
                  <a:lnTo>
                    <a:pt x="142076" y="80378"/>
                  </a:lnTo>
                  <a:lnTo>
                    <a:pt x="135485" y="87871"/>
                  </a:lnTo>
                  <a:lnTo>
                    <a:pt x="129859" y="94246"/>
                  </a:lnTo>
                  <a:lnTo>
                    <a:pt x="130608" y="102514"/>
                  </a:lnTo>
                  <a:lnTo>
                    <a:pt x="122442" y="108610"/>
                  </a:lnTo>
                  <a:lnTo>
                    <a:pt x="122442" y="99644"/>
                  </a:lnTo>
                  <a:lnTo>
                    <a:pt x="124512" y="97294"/>
                  </a:lnTo>
                  <a:lnTo>
                    <a:pt x="117070" y="100164"/>
                  </a:lnTo>
                  <a:lnTo>
                    <a:pt x="110429" y="104847"/>
                  </a:lnTo>
                  <a:lnTo>
                    <a:pt x="108002" y="110977"/>
                  </a:lnTo>
                  <a:lnTo>
                    <a:pt x="106404" y="118104"/>
                  </a:lnTo>
                  <a:lnTo>
                    <a:pt x="102249" y="125780"/>
                  </a:lnTo>
                  <a:lnTo>
                    <a:pt x="100971" y="124613"/>
                  </a:lnTo>
                  <a:lnTo>
                    <a:pt x="99293" y="120149"/>
                  </a:lnTo>
                  <a:lnTo>
                    <a:pt x="95962" y="116259"/>
                  </a:lnTo>
                  <a:lnTo>
                    <a:pt x="89727" y="116814"/>
                  </a:lnTo>
                  <a:lnTo>
                    <a:pt x="83961" y="119697"/>
                  </a:lnTo>
                  <a:lnTo>
                    <a:pt x="86018" y="127355"/>
                  </a:lnTo>
                  <a:lnTo>
                    <a:pt x="76430" y="121424"/>
                  </a:lnTo>
                  <a:lnTo>
                    <a:pt x="73751" y="123206"/>
                  </a:lnTo>
                  <a:lnTo>
                    <a:pt x="69581" y="128211"/>
                  </a:lnTo>
                  <a:lnTo>
                    <a:pt x="63978" y="132384"/>
                  </a:lnTo>
                  <a:lnTo>
                    <a:pt x="56999" y="131673"/>
                  </a:lnTo>
                  <a:lnTo>
                    <a:pt x="51405" y="130673"/>
                  </a:lnTo>
                  <a:lnTo>
                    <a:pt x="49049" y="135110"/>
                  </a:lnTo>
                  <a:lnTo>
                    <a:pt x="48112" y="142312"/>
                  </a:lnTo>
                  <a:lnTo>
                    <a:pt x="46775" y="149606"/>
                  </a:lnTo>
                  <a:lnTo>
                    <a:pt x="46166" y="150787"/>
                  </a:lnTo>
                  <a:lnTo>
                    <a:pt x="42940" y="156895"/>
                  </a:lnTo>
                  <a:lnTo>
                    <a:pt x="42940" y="158051"/>
                  </a:lnTo>
                  <a:lnTo>
                    <a:pt x="39937" y="164077"/>
                  </a:lnTo>
                  <a:lnTo>
                    <a:pt x="39054" y="176293"/>
                  </a:lnTo>
                  <a:lnTo>
                    <a:pt x="39218" y="189250"/>
                  </a:lnTo>
                  <a:lnTo>
                    <a:pt x="39359" y="197497"/>
                  </a:lnTo>
                  <a:lnTo>
                    <a:pt x="38772" y="206525"/>
                  </a:lnTo>
                  <a:lnTo>
                    <a:pt x="38565" y="218416"/>
                  </a:lnTo>
                  <a:lnTo>
                    <a:pt x="40034" y="229071"/>
                  </a:lnTo>
                  <a:lnTo>
                    <a:pt x="44477" y="234391"/>
                  </a:lnTo>
                  <a:lnTo>
                    <a:pt x="44731" y="234645"/>
                  </a:lnTo>
                  <a:lnTo>
                    <a:pt x="44289" y="244029"/>
                  </a:lnTo>
                  <a:lnTo>
                    <a:pt x="42915" y="254130"/>
                  </a:lnTo>
                  <a:lnTo>
                    <a:pt x="40530" y="263902"/>
                  </a:lnTo>
                  <a:lnTo>
                    <a:pt x="37060" y="272300"/>
                  </a:lnTo>
                  <a:lnTo>
                    <a:pt x="32564" y="280517"/>
                  </a:lnTo>
                  <a:lnTo>
                    <a:pt x="31434" y="278295"/>
                  </a:lnTo>
                  <a:lnTo>
                    <a:pt x="31434" y="287921"/>
                  </a:lnTo>
                  <a:lnTo>
                    <a:pt x="31434" y="294157"/>
                  </a:lnTo>
                  <a:lnTo>
                    <a:pt x="24550" y="304063"/>
                  </a:lnTo>
                  <a:lnTo>
                    <a:pt x="18912" y="306628"/>
                  </a:lnTo>
                  <a:lnTo>
                    <a:pt x="17642" y="309702"/>
                  </a:lnTo>
                  <a:lnTo>
                    <a:pt x="16092" y="310083"/>
                  </a:lnTo>
                  <a:lnTo>
                    <a:pt x="15483" y="313347"/>
                  </a:lnTo>
                  <a:lnTo>
                    <a:pt x="14314" y="313550"/>
                  </a:lnTo>
                  <a:lnTo>
                    <a:pt x="14314" y="314058"/>
                  </a:lnTo>
                  <a:lnTo>
                    <a:pt x="13806" y="314566"/>
                  </a:lnTo>
                  <a:lnTo>
                    <a:pt x="10707" y="315341"/>
                  </a:lnTo>
                  <a:lnTo>
                    <a:pt x="8777" y="320890"/>
                  </a:lnTo>
                  <a:lnTo>
                    <a:pt x="5361" y="321741"/>
                  </a:lnTo>
                  <a:lnTo>
                    <a:pt x="5132" y="322681"/>
                  </a:lnTo>
                  <a:lnTo>
                    <a:pt x="4065" y="322580"/>
                  </a:lnTo>
                  <a:lnTo>
                    <a:pt x="3837" y="323532"/>
                  </a:lnTo>
                  <a:lnTo>
                    <a:pt x="2046" y="325069"/>
                  </a:lnTo>
                  <a:lnTo>
                    <a:pt x="0" y="329418"/>
                  </a:lnTo>
                  <a:lnTo>
                    <a:pt x="1057" y="338364"/>
                  </a:lnTo>
                  <a:lnTo>
                    <a:pt x="3184" y="347898"/>
                  </a:lnTo>
                  <a:lnTo>
                    <a:pt x="4073" y="352583"/>
                  </a:lnTo>
                </a:path>
              </a:pathLst>
            </a:custGeom>
            <a:ln w="3175">
              <a:solidFill>
                <a:srgbClr val="02030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pic>
          <p:nvPicPr>
            <p:cNvPr id="130" name="object 130"/>
            <p:cNvPicPr/>
            <p:nvPr/>
          </p:nvPicPr>
          <p:blipFill>
            <a:blip r:embed="rId3" cstate="print"/>
            <a:stretch>
              <a:fillRect/>
            </a:stretch>
          </p:blipFill>
          <p:spPr>
            <a:xfrm>
              <a:off x="11554520" y="6035084"/>
              <a:ext cx="76193" cy="214179"/>
            </a:xfrm>
            <a:prstGeom prst="rect">
              <a:avLst/>
            </a:prstGeom>
          </p:spPr>
        </p:pic>
        <p:pic>
          <p:nvPicPr>
            <p:cNvPr id="131" name="object 131"/>
            <p:cNvPicPr/>
            <p:nvPr/>
          </p:nvPicPr>
          <p:blipFill rotWithShape="1">
            <a:blip r:embed="rId4"/>
            <a:srcRect l="51277" t="29070" r="19960" b="18307"/>
            <a:stretch/>
          </p:blipFill>
          <p:spPr>
            <a:xfrm>
              <a:off x="10437368" y="3268542"/>
              <a:ext cx="3731320" cy="3412675"/>
            </a:xfrm>
            <a:prstGeom prst="rect">
              <a:avLst/>
            </a:prstGeom>
          </p:spPr>
        </p:pic>
      </p:grpSp>
      <p:sp>
        <p:nvSpPr>
          <p:cNvPr id="133" name="Footer Placeholder 3">
            <a:extLst>
              <a:ext uri="{FF2B5EF4-FFF2-40B4-BE49-F238E27FC236}">
                <a16:creationId xmlns:a16="http://schemas.microsoft.com/office/drawing/2014/main" id="{141E338A-7B75-3128-AEDE-1436FF2EDCFC}"/>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February 2026</a:t>
            </a:r>
          </a:p>
        </p:txBody>
      </p:sp>
    </p:spTree>
    <p:extLst>
      <p:ext uri="{BB962C8B-B14F-4D97-AF65-F5344CB8AC3E}">
        <p14:creationId xmlns:p14="http://schemas.microsoft.com/office/powerpoint/2010/main" val="1220726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A26967-62EE-8B8A-3914-19A066A8188E}"/>
              </a:ext>
            </a:extLst>
          </p:cNvPr>
          <p:cNvSpPr>
            <a:spLocks noGrp="1"/>
          </p:cNvSpPr>
          <p:nvPr>
            <p:ph type="title"/>
          </p:nvPr>
        </p:nvSpPr>
        <p:spPr>
          <a:xfrm>
            <a:off x="831850" y="1281299"/>
            <a:ext cx="10515600" cy="2852737"/>
          </a:xfrm>
        </p:spPr>
        <p:txBody>
          <a:bodyPr/>
          <a:lstStyle/>
          <a:p>
            <a:r>
              <a:rPr lang="en-US" sz="6600" dirty="0"/>
              <a:t>Age distribution of RSV disease among children</a:t>
            </a:r>
          </a:p>
        </p:txBody>
      </p:sp>
      <p:sp>
        <p:nvSpPr>
          <p:cNvPr id="6" name="Text Placeholder 6">
            <a:extLst>
              <a:ext uri="{FF2B5EF4-FFF2-40B4-BE49-F238E27FC236}">
                <a16:creationId xmlns:a16="http://schemas.microsoft.com/office/drawing/2014/main" id="{83E1616F-A33D-625E-6EA9-192D1933DF48}"/>
              </a:ext>
            </a:extLst>
          </p:cNvPr>
          <p:cNvSpPr>
            <a:spLocks noGrp="1"/>
          </p:cNvSpPr>
          <p:nvPr>
            <p:ph type="body" idx="1"/>
          </p:nvPr>
        </p:nvSpPr>
        <p:spPr>
          <a:xfrm>
            <a:off x="831850" y="4188630"/>
            <a:ext cx="10515600" cy="1500187"/>
          </a:xfrm>
        </p:spPr>
        <p:txBody>
          <a:bodyPr/>
          <a:lstStyle/>
          <a:p>
            <a:r>
              <a:rPr lang="en-US" dirty="0"/>
              <a:t>data from LMICs by WHO region</a:t>
            </a:r>
          </a:p>
        </p:txBody>
      </p:sp>
    </p:spTree>
    <p:extLst>
      <p:ext uri="{BB962C8B-B14F-4D97-AF65-F5344CB8AC3E}">
        <p14:creationId xmlns:p14="http://schemas.microsoft.com/office/powerpoint/2010/main" val="1590828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6530" y="6022"/>
            <a:ext cx="10515600" cy="1564958"/>
          </a:xfrm>
          <a:prstGeom prst="rect">
            <a:avLst/>
          </a:prstGeom>
        </p:spPr>
        <p:txBody>
          <a:bodyPr vert="horz" wrap="square" lIns="0" tIns="86783" rIns="0" bIns="0" rtlCol="0" anchor="t" anchorCtr="0">
            <a:spAutoFit/>
          </a:bodyPr>
          <a:lstStyle/>
          <a:p>
            <a:pPr marL="10160" marR="3810">
              <a:lnSpc>
                <a:spcPct val="100000"/>
              </a:lnSpc>
              <a:spcBef>
                <a:spcPts val="682"/>
              </a:spcBef>
              <a:tabLst>
                <a:tab pos="1959426" algn="l"/>
                <a:tab pos="2425074" algn="l"/>
                <a:tab pos="2849978" algn="l"/>
                <a:tab pos="3629409" algn="l"/>
                <a:tab pos="4161200" algn="l"/>
                <a:tab pos="6253971" algn="l"/>
                <a:tab pos="7526566" algn="l"/>
                <a:tab pos="8031370" algn="l"/>
              </a:tabLst>
            </a:pPr>
            <a:r>
              <a:rPr lang="en-US" dirty="0">
                <a:solidFill>
                  <a:schemeClr val="accent2"/>
                </a:solidFill>
              </a:rPr>
              <a:t>RSV-positivity among children admitted to hospital with acute respiratory illness (ARI)</a:t>
            </a:r>
            <a:br>
              <a:rPr lang="en-US" dirty="0">
                <a:solidFill>
                  <a:schemeClr val="accent2"/>
                </a:solidFill>
              </a:rPr>
            </a:br>
            <a:br>
              <a:rPr lang="en-US" dirty="0">
                <a:solidFill>
                  <a:schemeClr val="accent2"/>
                </a:solidFill>
              </a:rPr>
            </a:br>
            <a:endParaRPr lang="en-US" dirty="0">
              <a:solidFill>
                <a:schemeClr val="accent4"/>
              </a:solidFill>
            </a:endParaRPr>
          </a:p>
        </p:txBody>
      </p:sp>
      <p:pic>
        <p:nvPicPr>
          <p:cNvPr id="7" name="Picture 6">
            <a:extLst>
              <a:ext uri="{FF2B5EF4-FFF2-40B4-BE49-F238E27FC236}">
                <a16:creationId xmlns:a16="http://schemas.microsoft.com/office/drawing/2014/main" id="{9A3EFE42-2DF1-C662-D616-B532DDF363A5}"/>
              </a:ext>
            </a:extLst>
          </p:cNvPr>
          <p:cNvPicPr>
            <a:picLocks noChangeAspect="1"/>
          </p:cNvPicPr>
          <p:nvPr/>
        </p:nvPicPr>
        <p:blipFill>
          <a:blip r:embed="rId3"/>
          <a:srcRect/>
          <a:stretch/>
        </p:blipFill>
        <p:spPr>
          <a:xfrm>
            <a:off x="1156166" y="690617"/>
            <a:ext cx="10797540" cy="5398770"/>
          </a:xfrm>
          <a:prstGeom prst="rect">
            <a:avLst/>
          </a:prstGeom>
        </p:spPr>
      </p:pic>
      <p:sp>
        <p:nvSpPr>
          <p:cNvPr id="10" name="矩形 5">
            <a:extLst>
              <a:ext uri="{FF2B5EF4-FFF2-40B4-BE49-F238E27FC236}">
                <a16:creationId xmlns:a16="http://schemas.microsoft.com/office/drawing/2014/main" id="{BE892352-BAE6-4CEA-5ACC-5ACE8E9B9BC5}"/>
              </a:ext>
            </a:extLst>
          </p:cNvPr>
          <p:cNvSpPr/>
          <p:nvPr/>
        </p:nvSpPr>
        <p:spPr>
          <a:xfrm>
            <a:off x="6096000" y="5477782"/>
            <a:ext cx="5777471" cy="923330"/>
          </a:xfrm>
          <a:prstGeom prst="rect">
            <a:avLst/>
          </a:prstGeom>
          <a:solidFill>
            <a:schemeClr val="accent2">
              <a:lumMod val="20000"/>
              <a:lumOff val="80000"/>
            </a:schemeClr>
          </a:solidFill>
        </p:spPr>
        <p:txBody>
          <a:bodyPr wrap="square">
            <a:spAutoFit/>
          </a:bodyPr>
          <a:lstStyle/>
          <a:p>
            <a:pPr marL="285750" indent="-285750">
              <a:buFont typeface="Arial" panose="020B0604020202020204" pitchFamily="34" charset="0"/>
              <a:buChar char="•"/>
            </a:pPr>
            <a:r>
              <a:rPr lang="en-US" dirty="0"/>
              <a:t>Systematic review of published literature</a:t>
            </a:r>
          </a:p>
          <a:p>
            <a:pPr marL="285750" indent="-285750">
              <a:buFont typeface="Arial" panose="020B0604020202020204" pitchFamily="34" charset="0"/>
              <a:buChar char="•"/>
            </a:pPr>
            <a:r>
              <a:rPr lang="en-US" dirty="0"/>
              <a:t>2010-2019 in LMICs (high-income countries excluded)</a:t>
            </a:r>
          </a:p>
          <a:p>
            <a:pPr marL="285750" indent="-285750">
              <a:buFont typeface="Arial" panose="020B0604020202020204" pitchFamily="34" charset="0"/>
              <a:buChar char="•"/>
            </a:pPr>
            <a:r>
              <a:rPr lang="en-US" dirty="0"/>
              <a:t>73 studies in 32 countries</a:t>
            </a:r>
          </a:p>
        </p:txBody>
      </p:sp>
      <p:grpSp>
        <p:nvGrpSpPr>
          <p:cNvPr id="9" name="Group 8">
            <a:extLst>
              <a:ext uri="{FF2B5EF4-FFF2-40B4-BE49-F238E27FC236}">
                <a16:creationId xmlns:a16="http://schemas.microsoft.com/office/drawing/2014/main" id="{85620772-8216-7251-2CDA-5A20B55C2AB2}"/>
              </a:ext>
            </a:extLst>
          </p:cNvPr>
          <p:cNvGrpSpPr/>
          <p:nvPr/>
        </p:nvGrpSpPr>
        <p:grpSpPr>
          <a:xfrm>
            <a:off x="1188755" y="4043665"/>
            <a:ext cx="2169254" cy="1492716"/>
            <a:chOff x="1188755" y="4043665"/>
            <a:chExt cx="2169254" cy="1492716"/>
          </a:xfrm>
        </p:grpSpPr>
        <p:pic>
          <p:nvPicPr>
            <p:cNvPr id="5" name="Picture 4">
              <a:extLst>
                <a:ext uri="{FF2B5EF4-FFF2-40B4-BE49-F238E27FC236}">
                  <a16:creationId xmlns:a16="http://schemas.microsoft.com/office/drawing/2014/main" id="{42F1869F-F4D2-C40D-7610-4E6AD38DCB6D}"/>
                </a:ext>
              </a:extLst>
            </p:cNvPr>
            <p:cNvPicPr>
              <a:picLocks noChangeAspect="1"/>
            </p:cNvPicPr>
            <p:nvPr/>
          </p:nvPicPr>
          <p:blipFill>
            <a:blip r:embed="rId4"/>
            <a:stretch>
              <a:fillRect/>
            </a:stretch>
          </p:blipFill>
          <p:spPr>
            <a:xfrm flipH="1">
              <a:off x="1188755" y="4110417"/>
              <a:ext cx="257775" cy="1356202"/>
            </a:xfrm>
            <a:prstGeom prst="rect">
              <a:avLst/>
            </a:prstGeom>
          </p:spPr>
        </p:pic>
        <p:sp>
          <p:nvSpPr>
            <p:cNvPr id="8" name="TextBox 7">
              <a:extLst>
                <a:ext uri="{FF2B5EF4-FFF2-40B4-BE49-F238E27FC236}">
                  <a16:creationId xmlns:a16="http://schemas.microsoft.com/office/drawing/2014/main" id="{C0DB2943-39A0-8A15-ED4C-F700C9F7F5A1}"/>
                </a:ext>
              </a:extLst>
            </p:cNvPr>
            <p:cNvSpPr txBox="1"/>
            <p:nvPr/>
          </p:nvSpPr>
          <p:spPr>
            <a:xfrm>
              <a:off x="1434084" y="4043665"/>
              <a:ext cx="1923925" cy="1492716"/>
            </a:xfrm>
            <a:prstGeom prst="rect">
              <a:avLst/>
            </a:prstGeom>
            <a:noFill/>
          </p:spPr>
          <p:txBody>
            <a:bodyPr wrap="none" rtlCol="0">
              <a:spAutoFit/>
            </a:bodyPr>
            <a:lstStyle/>
            <a:p>
              <a:pPr>
                <a:spcAft>
                  <a:spcPts val="625"/>
                </a:spcAft>
              </a:pPr>
              <a:r>
                <a:rPr lang="en-US" sz="1100" dirty="0"/>
                <a:t>Africa Region</a:t>
              </a:r>
            </a:p>
            <a:p>
              <a:pPr>
                <a:spcAft>
                  <a:spcPts val="625"/>
                </a:spcAft>
              </a:pPr>
              <a:r>
                <a:rPr lang="en-US" sz="1100" dirty="0"/>
                <a:t>Region of the Americas</a:t>
              </a:r>
            </a:p>
            <a:p>
              <a:pPr>
                <a:spcAft>
                  <a:spcPts val="625"/>
                </a:spcAft>
              </a:pPr>
              <a:r>
                <a:rPr lang="en-US" sz="1100" dirty="0"/>
                <a:t>Eastern Mediterranean region</a:t>
              </a:r>
            </a:p>
            <a:p>
              <a:pPr>
                <a:spcAft>
                  <a:spcPts val="625"/>
                </a:spcAft>
              </a:pPr>
              <a:r>
                <a:rPr lang="en-US" sz="1100" dirty="0"/>
                <a:t>European region</a:t>
              </a:r>
            </a:p>
            <a:p>
              <a:pPr>
                <a:spcAft>
                  <a:spcPts val="625"/>
                </a:spcAft>
              </a:pPr>
              <a:r>
                <a:rPr lang="en-US" sz="1100" dirty="0"/>
                <a:t>South East-Asia region</a:t>
              </a:r>
            </a:p>
            <a:p>
              <a:pPr>
                <a:spcAft>
                  <a:spcPts val="625"/>
                </a:spcAft>
              </a:pPr>
              <a:r>
                <a:rPr lang="en-US" sz="1100" dirty="0"/>
                <a:t>Western Pacific region</a:t>
              </a:r>
            </a:p>
          </p:txBody>
        </p:sp>
      </p:grpSp>
      <p:sp>
        <p:nvSpPr>
          <p:cNvPr id="13" name="object 124">
            <a:extLst>
              <a:ext uri="{FF2B5EF4-FFF2-40B4-BE49-F238E27FC236}">
                <a16:creationId xmlns:a16="http://schemas.microsoft.com/office/drawing/2014/main" id="{1E7A95AE-662B-0C63-14C3-5E1FB752ABB4}"/>
              </a:ext>
            </a:extLst>
          </p:cNvPr>
          <p:cNvSpPr txBox="1"/>
          <p:nvPr/>
        </p:nvSpPr>
        <p:spPr>
          <a:xfrm>
            <a:off x="1238828" y="6453403"/>
            <a:ext cx="4857172" cy="318463"/>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lang="en-US" sz="1000"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Source: Systematic review and meta-regression analysis, International Vaccine Access Center (IVAC), Johns Hopkins Bloomberg School of Public </a:t>
            </a:r>
            <a:r>
              <a:rPr lang="en-US" sz="1000" dirty="0">
                <a:solidFill>
                  <a:srgbClr val="231F20"/>
                </a:solidFill>
                <a:latin typeface="Corbel" panose="020B0503020204020204" pitchFamily="34" charset="0"/>
                <a:cs typeface="WorkSans-Light"/>
              </a:rPr>
              <a:t>H</a:t>
            </a:r>
            <a:r>
              <a:rPr kumimoji="0" lang="en-US" sz="1000" b="0" i="0" u="none" strike="noStrike" kern="1200" cap="none" spc="0" normalizeH="0" baseline="0" noProof="0" dirty="0" err="1">
                <a:ln>
                  <a:noFill/>
                </a:ln>
                <a:solidFill>
                  <a:srgbClr val="231F20"/>
                </a:solidFill>
                <a:effectLst/>
                <a:uLnTx/>
                <a:uFillTx/>
                <a:latin typeface="Corbel" panose="020B0503020204020204" pitchFamily="34" charset="0"/>
                <a:ea typeface="+mn-ea"/>
                <a:cs typeface="WorkSans-Light"/>
              </a:rPr>
              <a:t>ealth</a:t>
            </a:r>
            <a:r>
              <a:rPr kumimoji="0" lang="en-US" sz="1000"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 </a:t>
            </a:r>
            <a:r>
              <a:rPr lang="en-US" sz="1000" dirty="0">
                <a:solidFill>
                  <a:srgbClr val="231F20"/>
                </a:solidFill>
                <a:latin typeface="Corbel" panose="020B0503020204020204" pitchFamily="34" charset="0"/>
                <a:cs typeface="WorkSans-Light"/>
              </a:rPr>
              <a:t>2024.</a:t>
            </a:r>
            <a:endPar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WorkSans-Light"/>
            </a:endParaRPr>
          </a:p>
        </p:txBody>
      </p:sp>
      <p:sp>
        <p:nvSpPr>
          <p:cNvPr id="22" name="TextBox 21">
            <a:extLst>
              <a:ext uri="{FF2B5EF4-FFF2-40B4-BE49-F238E27FC236}">
                <a16:creationId xmlns:a16="http://schemas.microsoft.com/office/drawing/2014/main" id="{C138A6FA-43B1-A131-9AAE-ABAB788D769B}"/>
              </a:ext>
            </a:extLst>
          </p:cNvPr>
          <p:cNvSpPr txBox="1"/>
          <p:nvPr/>
        </p:nvSpPr>
        <p:spPr>
          <a:xfrm>
            <a:off x="10009592" y="3231908"/>
            <a:ext cx="1863879" cy="1015663"/>
          </a:xfrm>
          <a:prstGeom prst="rect">
            <a:avLst/>
          </a:prstGeom>
          <a:noFill/>
        </p:spPr>
        <p:txBody>
          <a:bodyPr wrap="square" numCol="2" rtlCol="0">
            <a:spAutoFit/>
          </a:bodyPr>
          <a:lstStyle/>
          <a:p>
            <a:r>
              <a:rPr lang="en-US" sz="1000" b="1" dirty="0">
                <a:solidFill>
                  <a:schemeClr val="accent5"/>
                </a:solidFill>
              </a:rPr>
              <a:t>Cambodia (1)</a:t>
            </a:r>
          </a:p>
          <a:p>
            <a:r>
              <a:rPr lang="en-US" sz="1000" b="1" dirty="0">
                <a:solidFill>
                  <a:schemeClr val="accent5"/>
                </a:solidFill>
              </a:rPr>
              <a:t>China (16)</a:t>
            </a:r>
          </a:p>
          <a:p>
            <a:r>
              <a:rPr lang="en-US" sz="1000" b="1" dirty="0">
                <a:solidFill>
                  <a:schemeClr val="accent5"/>
                </a:solidFill>
              </a:rPr>
              <a:t>Laos (2) </a:t>
            </a:r>
          </a:p>
          <a:p>
            <a:endParaRPr lang="en-US" sz="1000" b="1" dirty="0">
              <a:solidFill>
                <a:schemeClr val="accent5"/>
              </a:solidFill>
            </a:endParaRPr>
          </a:p>
          <a:p>
            <a:endParaRPr lang="en-US" sz="1000" b="1" dirty="0">
              <a:solidFill>
                <a:schemeClr val="accent5"/>
              </a:solidFill>
            </a:endParaRPr>
          </a:p>
          <a:p>
            <a:endParaRPr lang="en-US" sz="1000" b="1" dirty="0">
              <a:solidFill>
                <a:schemeClr val="accent5"/>
              </a:solidFill>
            </a:endParaRPr>
          </a:p>
          <a:p>
            <a:r>
              <a:rPr lang="en-US" sz="1000" b="1" dirty="0">
                <a:solidFill>
                  <a:schemeClr val="accent5"/>
                </a:solidFill>
              </a:rPr>
              <a:t>Malaysia (1)</a:t>
            </a:r>
          </a:p>
          <a:p>
            <a:r>
              <a:rPr lang="en-US" sz="1000" b="1" dirty="0">
                <a:solidFill>
                  <a:schemeClr val="accent5"/>
                </a:solidFill>
              </a:rPr>
              <a:t>Philippines (2)</a:t>
            </a:r>
          </a:p>
          <a:p>
            <a:r>
              <a:rPr lang="en-US" sz="1000" b="1" dirty="0">
                <a:solidFill>
                  <a:schemeClr val="accent5"/>
                </a:solidFill>
              </a:rPr>
              <a:t>Vietnam (1)</a:t>
            </a:r>
          </a:p>
        </p:txBody>
      </p:sp>
      <p:sp>
        <p:nvSpPr>
          <p:cNvPr id="28" name="TextBox 27">
            <a:extLst>
              <a:ext uri="{FF2B5EF4-FFF2-40B4-BE49-F238E27FC236}">
                <a16:creationId xmlns:a16="http://schemas.microsoft.com/office/drawing/2014/main" id="{C9A216BE-D2DD-01E0-47D1-AB9C255DBA90}"/>
              </a:ext>
            </a:extLst>
          </p:cNvPr>
          <p:cNvSpPr txBox="1"/>
          <p:nvPr/>
        </p:nvSpPr>
        <p:spPr>
          <a:xfrm>
            <a:off x="7725579" y="4449733"/>
            <a:ext cx="3671253" cy="1477328"/>
          </a:xfrm>
          <a:prstGeom prst="rect">
            <a:avLst/>
          </a:prstGeom>
          <a:noFill/>
        </p:spPr>
        <p:txBody>
          <a:bodyPr wrap="square" numCol="2" rtlCol="0">
            <a:spAutoFit/>
          </a:bodyPr>
          <a:lstStyle/>
          <a:p>
            <a:r>
              <a:rPr lang="en-US" sz="1000" b="1" dirty="0">
                <a:solidFill>
                  <a:schemeClr val="accent3"/>
                </a:solidFill>
              </a:rPr>
              <a:t>Cameroon (1)</a:t>
            </a:r>
          </a:p>
          <a:p>
            <a:r>
              <a:rPr lang="en-US" sz="1000" b="1" dirty="0">
                <a:solidFill>
                  <a:schemeClr val="accent3"/>
                </a:solidFill>
              </a:rPr>
              <a:t>Central African Republic (1)</a:t>
            </a:r>
          </a:p>
          <a:p>
            <a:r>
              <a:rPr lang="en-US" sz="1000" b="1" dirty="0">
                <a:solidFill>
                  <a:schemeClr val="accent3"/>
                </a:solidFill>
              </a:rPr>
              <a:t>Côte d'Ivoire (1)</a:t>
            </a:r>
          </a:p>
          <a:p>
            <a:r>
              <a:rPr lang="en-US" sz="1000" b="1" dirty="0">
                <a:solidFill>
                  <a:schemeClr val="accent3"/>
                </a:solidFill>
              </a:rPr>
              <a:t>Gambia (1)</a:t>
            </a:r>
          </a:p>
          <a:p>
            <a:r>
              <a:rPr lang="en-US" sz="1000" b="1" dirty="0">
                <a:solidFill>
                  <a:schemeClr val="accent3"/>
                </a:solidFill>
              </a:rPr>
              <a:t>Madagascar (1)</a:t>
            </a:r>
          </a:p>
          <a:p>
            <a:endParaRPr lang="en-US" sz="1000" b="1" dirty="0">
              <a:solidFill>
                <a:schemeClr val="accent3"/>
              </a:solidFill>
            </a:endParaRPr>
          </a:p>
          <a:p>
            <a:endParaRPr lang="en-US" sz="1000" b="1" dirty="0">
              <a:solidFill>
                <a:schemeClr val="accent3"/>
              </a:solidFill>
            </a:endParaRPr>
          </a:p>
          <a:p>
            <a:endParaRPr lang="en-US" sz="1000" b="1" dirty="0">
              <a:solidFill>
                <a:schemeClr val="accent3"/>
              </a:solidFill>
            </a:endParaRPr>
          </a:p>
          <a:p>
            <a:endParaRPr lang="en-US" sz="1000" b="1" dirty="0">
              <a:solidFill>
                <a:schemeClr val="accent3"/>
              </a:solidFill>
            </a:endParaRPr>
          </a:p>
          <a:p>
            <a:r>
              <a:rPr lang="en-US" sz="1000" b="1" dirty="0">
                <a:solidFill>
                  <a:schemeClr val="accent3"/>
                </a:solidFill>
              </a:rPr>
              <a:t>Mozambique (1)</a:t>
            </a:r>
          </a:p>
          <a:p>
            <a:r>
              <a:rPr lang="en-US" sz="1000" b="1" dirty="0">
                <a:solidFill>
                  <a:schemeClr val="accent3"/>
                </a:solidFill>
              </a:rPr>
              <a:t>Niger (2)</a:t>
            </a:r>
          </a:p>
          <a:p>
            <a:r>
              <a:rPr lang="en-US" sz="1000" b="1" dirty="0">
                <a:solidFill>
                  <a:schemeClr val="accent3"/>
                </a:solidFill>
              </a:rPr>
              <a:t>South Africa (10)</a:t>
            </a:r>
          </a:p>
          <a:p>
            <a:r>
              <a:rPr lang="en-US" sz="1000" b="1" dirty="0">
                <a:solidFill>
                  <a:schemeClr val="accent3"/>
                </a:solidFill>
              </a:rPr>
              <a:t>Zambia (1)</a:t>
            </a:r>
          </a:p>
        </p:txBody>
      </p:sp>
      <p:sp>
        <p:nvSpPr>
          <p:cNvPr id="45" name="TextBox 44">
            <a:extLst>
              <a:ext uri="{FF2B5EF4-FFF2-40B4-BE49-F238E27FC236}">
                <a16:creationId xmlns:a16="http://schemas.microsoft.com/office/drawing/2014/main" id="{59E10892-9969-3438-E5BC-D31BEF9B6A72}"/>
              </a:ext>
            </a:extLst>
          </p:cNvPr>
          <p:cNvSpPr txBox="1"/>
          <p:nvPr/>
        </p:nvSpPr>
        <p:spPr>
          <a:xfrm>
            <a:off x="4594867" y="5201157"/>
            <a:ext cx="904415" cy="861774"/>
          </a:xfrm>
          <a:prstGeom prst="rect">
            <a:avLst/>
          </a:prstGeom>
          <a:noFill/>
        </p:spPr>
        <p:txBody>
          <a:bodyPr wrap="none" rtlCol="0">
            <a:spAutoFit/>
          </a:bodyPr>
          <a:lstStyle/>
          <a:p>
            <a:r>
              <a:rPr lang="en-US" sz="1000" b="1" dirty="0">
                <a:solidFill>
                  <a:schemeClr val="accent1"/>
                </a:solidFill>
              </a:rPr>
              <a:t>Argentina (1)</a:t>
            </a:r>
          </a:p>
          <a:p>
            <a:r>
              <a:rPr lang="en-US" sz="1000" b="1" dirty="0">
                <a:solidFill>
                  <a:schemeClr val="accent1"/>
                </a:solidFill>
              </a:rPr>
              <a:t>Brazil (1)</a:t>
            </a:r>
          </a:p>
          <a:p>
            <a:r>
              <a:rPr lang="en-US" sz="1000" b="1" dirty="0">
                <a:solidFill>
                  <a:schemeClr val="accent1"/>
                </a:solidFill>
              </a:rPr>
              <a:t>Colombia (1)</a:t>
            </a:r>
          </a:p>
          <a:p>
            <a:r>
              <a:rPr lang="en-US" sz="1000" b="1" dirty="0">
                <a:solidFill>
                  <a:schemeClr val="accent1"/>
                </a:solidFill>
              </a:rPr>
              <a:t>Panama (1)</a:t>
            </a:r>
          </a:p>
          <a:p>
            <a:r>
              <a:rPr lang="en-US" sz="1000" b="1" dirty="0">
                <a:solidFill>
                  <a:schemeClr val="accent1"/>
                </a:solidFill>
              </a:rPr>
              <a:t>Suriname (1)</a:t>
            </a:r>
          </a:p>
        </p:txBody>
      </p:sp>
      <p:sp>
        <p:nvSpPr>
          <p:cNvPr id="53" name="TextBox 52">
            <a:extLst>
              <a:ext uri="{FF2B5EF4-FFF2-40B4-BE49-F238E27FC236}">
                <a16:creationId xmlns:a16="http://schemas.microsoft.com/office/drawing/2014/main" id="{C0395A5A-C14C-3B90-6122-2A4F579276D9}"/>
              </a:ext>
            </a:extLst>
          </p:cNvPr>
          <p:cNvSpPr txBox="1"/>
          <p:nvPr/>
        </p:nvSpPr>
        <p:spPr>
          <a:xfrm>
            <a:off x="7609028" y="3994709"/>
            <a:ext cx="1923925" cy="707886"/>
          </a:xfrm>
          <a:prstGeom prst="rect">
            <a:avLst/>
          </a:prstGeom>
          <a:noFill/>
        </p:spPr>
        <p:txBody>
          <a:bodyPr wrap="square" numCol="2" rtlCol="0">
            <a:spAutoFit/>
          </a:bodyPr>
          <a:lstStyle/>
          <a:p>
            <a:r>
              <a:rPr lang="en-US" sz="1000" b="1" dirty="0">
                <a:solidFill>
                  <a:schemeClr val="accent6"/>
                </a:solidFill>
              </a:rPr>
              <a:t>Bangladesh (2)</a:t>
            </a:r>
          </a:p>
          <a:p>
            <a:r>
              <a:rPr lang="en-US" sz="1000" b="1" dirty="0">
                <a:solidFill>
                  <a:schemeClr val="accent6"/>
                </a:solidFill>
              </a:rPr>
              <a:t>Bhutan (1)</a:t>
            </a:r>
          </a:p>
          <a:p>
            <a:endParaRPr lang="en-US" sz="1000" b="1" dirty="0">
              <a:solidFill>
                <a:schemeClr val="accent6"/>
              </a:solidFill>
            </a:endParaRPr>
          </a:p>
          <a:p>
            <a:endParaRPr lang="en-US" sz="1000" b="1" dirty="0">
              <a:solidFill>
                <a:schemeClr val="accent6"/>
              </a:solidFill>
            </a:endParaRPr>
          </a:p>
          <a:p>
            <a:r>
              <a:rPr lang="en-US" sz="1000" b="1" dirty="0">
                <a:solidFill>
                  <a:schemeClr val="accent6"/>
                </a:solidFill>
              </a:rPr>
              <a:t>India (6)</a:t>
            </a:r>
          </a:p>
          <a:p>
            <a:r>
              <a:rPr lang="en-US" sz="1000" b="1" dirty="0">
                <a:solidFill>
                  <a:schemeClr val="accent6"/>
                </a:solidFill>
              </a:rPr>
              <a:t>Thailand (2)</a:t>
            </a:r>
          </a:p>
        </p:txBody>
      </p:sp>
      <p:sp>
        <p:nvSpPr>
          <p:cNvPr id="57" name="TextBox 56">
            <a:extLst>
              <a:ext uri="{FF2B5EF4-FFF2-40B4-BE49-F238E27FC236}">
                <a16:creationId xmlns:a16="http://schemas.microsoft.com/office/drawing/2014/main" id="{A360126A-9EC3-EFB6-712E-C4E2680A7AA3}"/>
              </a:ext>
            </a:extLst>
          </p:cNvPr>
          <p:cNvSpPr txBox="1"/>
          <p:nvPr/>
        </p:nvSpPr>
        <p:spPr>
          <a:xfrm>
            <a:off x="6866666" y="2586551"/>
            <a:ext cx="830677" cy="246221"/>
          </a:xfrm>
          <a:prstGeom prst="rect">
            <a:avLst/>
          </a:prstGeom>
          <a:noFill/>
        </p:spPr>
        <p:txBody>
          <a:bodyPr wrap="square" rtlCol="0">
            <a:spAutoFit/>
          </a:bodyPr>
          <a:lstStyle/>
          <a:p>
            <a:r>
              <a:rPr lang="en-US" sz="1000" b="1" dirty="0">
                <a:solidFill>
                  <a:schemeClr val="accent4">
                    <a:lumMod val="75000"/>
                  </a:schemeClr>
                </a:solidFill>
              </a:rPr>
              <a:t>Turkey (4)</a:t>
            </a:r>
          </a:p>
        </p:txBody>
      </p:sp>
      <p:sp>
        <p:nvSpPr>
          <p:cNvPr id="65" name="TextBox 64">
            <a:extLst>
              <a:ext uri="{FF2B5EF4-FFF2-40B4-BE49-F238E27FC236}">
                <a16:creationId xmlns:a16="http://schemas.microsoft.com/office/drawing/2014/main" id="{78E09DAA-D6C2-8B80-231B-53B3296388C1}"/>
              </a:ext>
            </a:extLst>
          </p:cNvPr>
          <p:cNvSpPr txBox="1"/>
          <p:nvPr/>
        </p:nvSpPr>
        <p:spPr>
          <a:xfrm>
            <a:off x="7613487" y="2001775"/>
            <a:ext cx="1689786" cy="1169551"/>
          </a:xfrm>
          <a:prstGeom prst="rect">
            <a:avLst/>
          </a:prstGeom>
          <a:noFill/>
        </p:spPr>
        <p:txBody>
          <a:bodyPr wrap="square" numCol="2" rtlCol="0">
            <a:spAutoFit/>
          </a:bodyPr>
          <a:lstStyle/>
          <a:p>
            <a:r>
              <a:rPr lang="en-US" sz="1000" b="1" dirty="0">
                <a:solidFill>
                  <a:schemeClr val="accent2"/>
                </a:solidFill>
              </a:rPr>
              <a:t>Egypt (2)</a:t>
            </a:r>
          </a:p>
          <a:p>
            <a:r>
              <a:rPr lang="en-US" sz="1000" b="1" dirty="0">
                <a:solidFill>
                  <a:schemeClr val="accent2"/>
                </a:solidFill>
              </a:rPr>
              <a:t>Iran (1)</a:t>
            </a:r>
          </a:p>
          <a:p>
            <a:r>
              <a:rPr lang="en-US" sz="1000" b="1" dirty="0">
                <a:solidFill>
                  <a:schemeClr val="accent2"/>
                </a:solidFill>
              </a:rPr>
              <a:t>Iraq (1)</a:t>
            </a:r>
          </a:p>
          <a:p>
            <a:r>
              <a:rPr lang="en-US" sz="1000" b="1" dirty="0">
                <a:solidFill>
                  <a:schemeClr val="accent2"/>
                </a:solidFill>
              </a:rPr>
              <a:t>Jordan (4)</a:t>
            </a:r>
          </a:p>
          <a:p>
            <a:endParaRPr lang="en-US" sz="1000" b="1" dirty="0">
              <a:solidFill>
                <a:schemeClr val="accent2"/>
              </a:solidFill>
            </a:endParaRPr>
          </a:p>
          <a:p>
            <a:endParaRPr lang="en-US" sz="1000" b="1" dirty="0">
              <a:solidFill>
                <a:schemeClr val="accent2"/>
              </a:solidFill>
            </a:endParaRPr>
          </a:p>
          <a:p>
            <a:endParaRPr lang="en-US" sz="1000" b="1" dirty="0">
              <a:solidFill>
                <a:schemeClr val="accent2"/>
              </a:solidFill>
            </a:endParaRPr>
          </a:p>
          <a:p>
            <a:r>
              <a:rPr lang="en-US" sz="1000" b="1" dirty="0">
                <a:solidFill>
                  <a:schemeClr val="accent2"/>
                </a:solidFill>
              </a:rPr>
              <a:t>Lebanon (1)</a:t>
            </a:r>
          </a:p>
          <a:p>
            <a:r>
              <a:rPr lang="en-US" sz="1000" b="1" dirty="0">
                <a:solidFill>
                  <a:schemeClr val="accent2"/>
                </a:solidFill>
              </a:rPr>
              <a:t>Morocco (1)</a:t>
            </a:r>
          </a:p>
          <a:p>
            <a:r>
              <a:rPr lang="en-US" sz="1000" b="1" dirty="0">
                <a:solidFill>
                  <a:schemeClr val="accent2"/>
                </a:solidFill>
              </a:rPr>
              <a:t>Pakistan (1)</a:t>
            </a:r>
          </a:p>
        </p:txBody>
      </p:sp>
      <p:sp>
        <p:nvSpPr>
          <p:cNvPr id="4" name="Footer Placeholder 3">
            <a:extLst>
              <a:ext uri="{FF2B5EF4-FFF2-40B4-BE49-F238E27FC236}">
                <a16:creationId xmlns:a16="http://schemas.microsoft.com/office/drawing/2014/main" id="{3B9BF01E-74DB-CEBE-0FB1-3C8563FB1EDB}"/>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February 2026</a:t>
            </a:r>
          </a:p>
        </p:txBody>
      </p:sp>
    </p:spTree>
    <p:extLst>
      <p:ext uri="{BB962C8B-B14F-4D97-AF65-F5344CB8AC3E}">
        <p14:creationId xmlns:p14="http://schemas.microsoft.com/office/powerpoint/2010/main" val="1990774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51179297-C6B7-9D96-0D53-31C11A464727}"/>
              </a:ext>
            </a:extLst>
          </p:cNvPr>
          <p:cNvCxnSpPr>
            <a:cxnSpLocks/>
          </p:cNvCxnSpPr>
          <p:nvPr/>
        </p:nvCxnSpPr>
        <p:spPr>
          <a:xfrm>
            <a:off x="2091847" y="1053831"/>
            <a:ext cx="92316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C01BF8-66BC-BE55-F8F0-1BE116BF1078}"/>
              </a:ext>
            </a:extLst>
          </p:cNvPr>
          <p:cNvCxnSpPr>
            <a:cxnSpLocks/>
          </p:cNvCxnSpPr>
          <p:nvPr/>
        </p:nvCxnSpPr>
        <p:spPr>
          <a:xfrm>
            <a:off x="2091847" y="1752366"/>
            <a:ext cx="92316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E72148C-FB14-1117-EC57-D8414DB6B965}"/>
              </a:ext>
            </a:extLst>
          </p:cNvPr>
          <p:cNvCxnSpPr>
            <a:cxnSpLocks/>
          </p:cNvCxnSpPr>
          <p:nvPr/>
        </p:nvCxnSpPr>
        <p:spPr>
          <a:xfrm>
            <a:off x="2091847" y="2450901"/>
            <a:ext cx="92316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876B74-C96B-2C7C-59D8-8154E8BAB456}"/>
              </a:ext>
            </a:extLst>
          </p:cNvPr>
          <p:cNvCxnSpPr>
            <a:cxnSpLocks/>
          </p:cNvCxnSpPr>
          <p:nvPr/>
        </p:nvCxnSpPr>
        <p:spPr>
          <a:xfrm>
            <a:off x="2091847" y="3149436"/>
            <a:ext cx="92316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5DEE7AA-56E1-619D-2B25-5817BEA538F0}"/>
              </a:ext>
            </a:extLst>
          </p:cNvPr>
          <p:cNvCxnSpPr>
            <a:cxnSpLocks/>
          </p:cNvCxnSpPr>
          <p:nvPr/>
        </p:nvCxnSpPr>
        <p:spPr>
          <a:xfrm>
            <a:off x="2091847" y="3847971"/>
            <a:ext cx="92316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142F2E8-2EA9-5F21-8609-7A4FD195A831}"/>
              </a:ext>
            </a:extLst>
          </p:cNvPr>
          <p:cNvCxnSpPr>
            <a:cxnSpLocks/>
          </p:cNvCxnSpPr>
          <p:nvPr/>
        </p:nvCxnSpPr>
        <p:spPr>
          <a:xfrm>
            <a:off x="2091847" y="4546505"/>
            <a:ext cx="92316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7FE3178D-7CD0-7E49-9F61-DBCD0DEE7721}"/>
              </a:ext>
            </a:extLst>
          </p:cNvPr>
          <p:cNvSpPr>
            <a:spLocks noGrp="1"/>
          </p:cNvSpPr>
          <p:nvPr>
            <p:ph type="ftr" sz="quarter" idx="3"/>
          </p:nvPr>
        </p:nvSpPr>
        <p:spPr/>
        <p:txBody>
          <a:bodyPr/>
          <a:lstStyle/>
          <a:p>
            <a:r>
              <a:rPr lang="en-US" dirty="0"/>
              <a:t>Original slide developed by the World Health Organization, PATH, and IVAC. February 2026..</a:t>
            </a:r>
          </a:p>
        </p:txBody>
      </p:sp>
      <p:sp>
        <p:nvSpPr>
          <p:cNvPr id="3" name="object 55">
            <a:extLst>
              <a:ext uri="{FF2B5EF4-FFF2-40B4-BE49-F238E27FC236}">
                <a16:creationId xmlns:a16="http://schemas.microsoft.com/office/drawing/2014/main" id="{536B8F15-2364-BF14-ADAA-51DA3201E263}"/>
              </a:ext>
            </a:extLst>
          </p:cNvPr>
          <p:cNvSpPr txBox="1">
            <a:spLocks/>
          </p:cNvSpPr>
          <p:nvPr/>
        </p:nvSpPr>
        <p:spPr>
          <a:xfrm>
            <a:off x="1351601" y="81529"/>
            <a:ext cx="10515600" cy="826294"/>
          </a:xfrm>
          <a:prstGeom prst="rect">
            <a:avLst/>
          </a:prstGeom>
        </p:spPr>
        <p:txBody>
          <a:bodyPr vert="horz" wrap="square" lIns="0" tIns="86783" rIns="0" bIns="0" rtlCol="0" anchor="t" anchorCtr="0">
            <a:spAutoFit/>
          </a:bodyPr>
          <a:lstStyle>
            <a:lvl1pPr algn="l" defTabSz="914400" rtl="0" eaLnBrk="1" latinLnBrk="0" hangingPunct="1">
              <a:lnSpc>
                <a:spcPct val="90000"/>
              </a:lnSpc>
              <a:spcBef>
                <a:spcPct val="0"/>
              </a:spcBef>
              <a:buNone/>
              <a:defRPr sz="2400" b="1" kern="1200">
                <a:solidFill>
                  <a:schemeClr val="accent3"/>
                </a:solidFill>
                <a:latin typeface="Corbel" panose="020B0503020204020204" pitchFamily="34" charset="0"/>
                <a:ea typeface="+mj-ea"/>
                <a:cs typeface="+mj-cs"/>
              </a:defRPr>
            </a:lvl1pPr>
          </a:lstStyle>
          <a:p>
            <a:pPr marL="10160" marR="3810">
              <a:lnSpc>
                <a:spcPct val="100401"/>
              </a:lnSpc>
              <a:spcBef>
                <a:spcPts val="682"/>
              </a:spcBef>
            </a:pPr>
            <a:r>
              <a:rPr lang="en-US" dirty="0">
                <a:solidFill>
                  <a:schemeClr val="accent2"/>
                </a:solidFill>
              </a:rPr>
              <a:t>1/4 to 1/3 of all ARI hospital admissions among children &lt; 5 years of age are </a:t>
            </a:r>
            <a:br>
              <a:rPr lang="en-US" dirty="0">
                <a:solidFill>
                  <a:schemeClr val="accent2"/>
                </a:solidFill>
              </a:rPr>
            </a:br>
            <a:r>
              <a:rPr lang="en-US" dirty="0">
                <a:solidFill>
                  <a:schemeClr val="accent2"/>
                </a:solidFill>
              </a:rPr>
              <a:t>due to RSV in all WHO regions</a:t>
            </a:r>
            <a:endParaRPr lang="en-US" sz="1800" b="0" dirty="0">
              <a:solidFill>
                <a:schemeClr val="accent2"/>
              </a:solidFill>
            </a:endParaRPr>
          </a:p>
        </p:txBody>
      </p:sp>
      <p:sp>
        <p:nvSpPr>
          <p:cNvPr id="4" name="object 124">
            <a:extLst>
              <a:ext uri="{FF2B5EF4-FFF2-40B4-BE49-F238E27FC236}">
                <a16:creationId xmlns:a16="http://schemas.microsoft.com/office/drawing/2014/main" id="{EA636395-F498-06CD-48F8-0B0AEF8DE94A}"/>
              </a:ext>
            </a:extLst>
          </p:cNvPr>
          <p:cNvSpPr txBox="1"/>
          <p:nvPr/>
        </p:nvSpPr>
        <p:spPr>
          <a:xfrm>
            <a:off x="1238828" y="6427230"/>
            <a:ext cx="6354164" cy="349241"/>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lang="en-US" sz="1100"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Source: Results from systematic review and meta-regression, International Vaccine Access Center (IVAC), Johns Hopkins Bloomberg School of Public </a:t>
            </a:r>
            <a:r>
              <a:rPr lang="en-US" sz="1100" dirty="0">
                <a:solidFill>
                  <a:srgbClr val="231F20"/>
                </a:solidFill>
                <a:latin typeface="Corbel" panose="020B0503020204020204" pitchFamily="34" charset="0"/>
                <a:cs typeface="WorkSans-Light"/>
              </a:rPr>
              <a:t>H</a:t>
            </a:r>
            <a:r>
              <a:rPr kumimoji="0" lang="en-US" sz="1100" b="0" i="0" u="none" strike="noStrike" kern="1200" cap="none" spc="0" normalizeH="0" baseline="0" noProof="0" dirty="0" err="1">
                <a:ln>
                  <a:noFill/>
                </a:ln>
                <a:solidFill>
                  <a:srgbClr val="231F20"/>
                </a:solidFill>
                <a:effectLst/>
                <a:uLnTx/>
                <a:uFillTx/>
                <a:latin typeface="Corbel" panose="020B0503020204020204" pitchFamily="34" charset="0"/>
                <a:ea typeface="+mn-ea"/>
                <a:cs typeface="WorkSans-Light"/>
              </a:rPr>
              <a:t>ealth</a:t>
            </a:r>
            <a:r>
              <a:rPr kumimoji="0" lang="en-US" sz="1100"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 </a:t>
            </a:r>
            <a:r>
              <a:rPr lang="en-US" sz="1100" dirty="0">
                <a:solidFill>
                  <a:srgbClr val="231F20"/>
                </a:solidFill>
                <a:latin typeface="Corbel" panose="020B0503020204020204" pitchFamily="34" charset="0"/>
                <a:cs typeface="WorkSans-Light"/>
              </a:rPr>
              <a:t>June 2024.</a:t>
            </a:r>
            <a:endParaRPr kumimoji="0" lang="en-US"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WorkSans-Light"/>
            </a:endParaRPr>
          </a:p>
        </p:txBody>
      </p:sp>
      <p:sp>
        <p:nvSpPr>
          <p:cNvPr id="6" name="Rectangle 5">
            <a:extLst>
              <a:ext uri="{FF2B5EF4-FFF2-40B4-BE49-F238E27FC236}">
                <a16:creationId xmlns:a16="http://schemas.microsoft.com/office/drawing/2014/main" id="{848831C0-82CD-5792-8110-1C7C6AE6AF95}"/>
              </a:ext>
            </a:extLst>
          </p:cNvPr>
          <p:cNvSpPr/>
          <p:nvPr/>
        </p:nvSpPr>
        <p:spPr>
          <a:xfrm>
            <a:off x="2492679" y="3581477"/>
            <a:ext cx="1164921" cy="16402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C67ACEC-AAD9-4E96-F1A9-2668B23BC48D}"/>
              </a:ext>
            </a:extLst>
          </p:cNvPr>
          <p:cNvSpPr/>
          <p:nvPr/>
        </p:nvSpPr>
        <p:spPr>
          <a:xfrm>
            <a:off x="3943053" y="2816234"/>
            <a:ext cx="1164921" cy="240545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4DEEBF-4C79-0AA2-6933-4884D8E145DD}"/>
              </a:ext>
            </a:extLst>
          </p:cNvPr>
          <p:cNvSpPr/>
          <p:nvPr/>
        </p:nvSpPr>
        <p:spPr>
          <a:xfrm>
            <a:off x="5393427" y="3328558"/>
            <a:ext cx="1164921" cy="189312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7BE3B56-EE6C-F0C3-8912-82D02410D0E4}"/>
              </a:ext>
            </a:extLst>
          </p:cNvPr>
          <p:cNvSpPr/>
          <p:nvPr/>
        </p:nvSpPr>
        <p:spPr>
          <a:xfrm>
            <a:off x="6843801" y="2628166"/>
            <a:ext cx="1164921" cy="259351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0E902B-F7FF-C149-FA01-99627E4085FA}"/>
              </a:ext>
            </a:extLst>
          </p:cNvPr>
          <p:cNvSpPr/>
          <p:nvPr/>
        </p:nvSpPr>
        <p:spPr>
          <a:xfrm>
            <a:off x="8294175" y="3604175"/>
            <a:ext cx="1164921" cy="161751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25FB2D-E518-2C2B-122C-24564AFB7607}"/>
              </a:ext>
            </a:extLst>
          </p:cNvPr>
          <p:cNvSpPr/>
          <p:nvPr/>
        </p:nvSpPr>
        <p:spPr>
          <a:xfrm>
            <a:off x="9744549" y="3364225"/>
            <a:ext cx="1164921" cy="185745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CF57046-1DAD-CDCD-6013-BCB4A4A06A75}"/>
              </a:ext>
            </a:extLst>
          </p:cNvPr>
          <p:cNvSpPr txBox="1"/>
          <p:nvPr/>
        </p:nvSpPr>
        <p:spPr>
          <a:xfrm>
            <a:off x="2423786" y="5198028"/>
            <a:ext cx="1302707" cy="615553"/>
          </a:xfrm>
          <a:prstGeom prst="rect">
            <a:avLst/>
          </a:prstGeom>
          <a:noFill/>
        </p:spPr>
        <p:txBody>
          <a:bodyPr wrap="square" rtlCol="0">
            <a:spAutoFit/>
          </a:bodyPr>
          <a:lstStyle/>
          <a:p>
            <a:pPr algn="ctr"/>
            <a:r>
              <a:rPr lang="en-US" sz="2000" dirty="0"/>
              <a:t>Africa</a:t>
            </a:r>
          </a:p>
          <a:p>
            <a:pPr algn="ctr"/>
            <a:r>
              <a:rPr lang="en-US" sz="1400" dirty="0"/>
              <a:t>(19)</a:t>
            </a:r>
          </a:p>
        </p:txBody>
      </p:sp>
      <p:sp>
        <p:nvSpPr>
          <p:cNvPr id="13" name="TextBox 12">
            <a:extLst>
              <a:ext uri="{FF2B5EF4-FFF2-40B4-BE49-F238E27FC236}">
                <a16:creationId xmlns:a16="http://schemas.microsoft.com/office/drawing/2014/main" id="{1C865D36-C0F9-5310-1E48-080F9465799A}"/>
              </a:ext>
            </a:extLst>
          </p:cNvPr>
          <p:cNvSpPr txBox="1"/>
          <p:nvPr/>
        </p:nvSpPr>
        <p:spPr>
          <a:xfrm>
            <a:off x="3874160" y="5198028"/>
            <a:ext cx="1302707" cy="615553"/>
          </a:xfrm>
          <a:prstGeom prst="rect">
            <a:avLst/>
          </a:prstGeom>
          <a:noFill/>
        </p:spPr>
        <p:txBody>
          <a:bodyPr wrap="square" rtlCol="0">
            <a:spAutoFit/>
          </a:bodyPr>
          <a:lstStyle/>
          <a:p>
            <a:pPr algn="ctr"/>
            <a:r>
              <a:rPr lang="en-US" sz="2000" dirty="0"/>
              <a:t>Americas</a:t>
            </a:r>
          </a:p>
          <a:p>
            <a:pPr algn="ctr"/>
            <a:r>
              <a:rPr lang="en-US" sz="1400" dirty="0"/>
              <a:t>(4)</a:t>
            </a:r>
          </a:p>
        </p:txBody>
      </p:sp>
      <p:sp>
        <p:nvSpPr>
          <p:cNvPr id="14" name="TextBox 13">
            <a:extLst>
              <a:ext uri="{FF2B5EF4-FFF2-40B4-BE49-F238E27FC236}">
                <a16:creationId xmlns:a16="http://schemas.microsoft.com/office/drawing/2014/main" id="{D07171FE-23BF-8F68-B1A4-F275640A655E}"/>
              </a:ext>
            </a:extLst>
          </p:cNvPr>
          <p:cNvSpPr txBox="1"/>
          <p:nvPr/>
        </p:nvSpPr>
        <p:spPr>
          <a:xfrm>
            <a:off x="5130587" y="5198028"/>
            <a:ext cx="1690601" cy="861774"/>
          </a:xfrm>
          <a:prstGeom prst="rect">
            <a:avLst/>
          </a:prstGeom>
          <a:noFill/>
        </p:spPr>
        <p:txBody>
          <a:bodyPr wrap="square" rtlCol="0">
            <a:spAutoFit/>
          </a:bodyPr>
          <a:lstStyle/>
          <a:p>
            <a:pPr algn="ctr"/>
            <a:r>
              <a:rPr lang="en-US" dirty="0"/>
              <a:t>Eastern Mediterranean</a:t>
            </a:r>
          </a:p>
          <a:p>
            <a:pPr algn="ctr"/>
            <a:r>
              <a:rPr lang="en-US" sz="1400" dirty="0"/>
              <a:t>(12)</a:t>
            </a:r>
          </a:p>
        </p:txBody>
      </p:sp>
      <p:sp>
        <p:nvSpPr>
          <p:cNvPr id="15" name="TextBox 14">
            <a:extLst>
              <a:ext uri="{FF2B5EF4-FFF2-40B4-BE49-F238E27FC236}">
                <a16:creationId xmlns:a16="http://schemas.microsoft.com/office/drawing/2014/main" id="{9E4C261A-0EF0-8B05-FA9B-E692EF6D2C5D}"/>
              </a:ext>
            </a:extLst>
          </p:cNvPr>
          <p:cNvSpPr txBox="1"/>
          <p:nvPr/>
        </p:nvSpPr>
        <p:spPr>
          <a:xfrm>
            <a:off x="6774908" y="5198028"/>
            <a:ext cx="1302707" cy="615553"/>
          </a:xfrm>
          <a:prstGeom prst="rect">
            <a:avLst/>
          </a:prstGeom>
          <a:noFill/>
        </p:spPr>
        <p:txBody>
          <a:bodyPr wrap="square" rtlCol="0">
            <a:spAutoFit/>
          </a:bodyPr>
          <a:lstStyle/>
          <a:p>
            <a:pPr algn="ctr"/>
            <a:r>
              <a:rPr lang="en-US" sz="2000" dirty="0"/>
              <a:t>European</a:t>
            </a:r>
          </a:p>
          <a:p>
            <a:pPr algn="ctr"/>
            <a:r>
              <a:rPr lang="en-US" sz="1400" dirty="0"/>
              <a:t>(4)</a:t>
            </a:r>
          </a:p>
        </p:txBody>
      </p:sp>
      <p:sp>
        <p:nvSpPr>
          <p:cNvPr id="16" name="TextBox 15">
            <a:extLst>
              <a:ext uri="{FF2B5EF4-FFF2-40B4-BE49-F238E27FC236}">
                <a16:creationId xmlns:a16="http://schemas.microsoft.com/office/drawing/2014/main" id="{494EAAEE-6C85-F63A-4323-89FEBC8DA8F3}"/>
              </a:ext>
            </a:extLst>
          </p:cNvPr>
          <p:cNvSpPr txBox="1"/>
          <p:nvPr/>
        </p:nvSpPr>
        <p:spPr>
          <a:xfrm>
            <a:off x="8225282" y="5198028"/>
            <a:ext cx="1302707" cy="923330"/>
          </a:xfrm>
          <a:prstGeom prst="rect">
            <a:avLst/>
          </a:prstGeom>
          <a:noFill/>
        </p:spPr>
        <p:txBody>
          <a:bodyPr wrap="square" rtlCol="0">
            <a:spAutoFit/>
          </a:bodyPr>
          <a:lstStyle/>
          <a:p>
            <a:pPr algn="ctr"/>
            <a:r>
              <a:rPr lang="en-US" sz="2000" dirty="0"/>
              <a:t>South East-Asia</a:t>
            </a:r>
          </a:p>
          <a:p>
            <a:pPr algn="ctr"/>
            <a:r>
              <a:rPr lang="en-US" sz="1400" dirty="0"/>
              <a:t>(11)</a:t>
            </a:r>
          </a:p>
        </p:txBody>
      </p:sp>
      <p:sp>
        <p:nvSpPr>
          <p:cNvPr id="17" name="TextBox 16">
            <a:extLst>
              <a:ext uri="{FF2B5EF4-FFF2-40B4-BE49-F238E27FC236}">
                <a16:creationId xmlns:a16="http://schemas.microsoft.com/office/drawing/2014/main" id="{C6E16D83-B07B-DE51-9BA8-68A5272D2F4F}"/>
              </a:ext>
            </a:extLst>
          </p:cNvPr>
          <p:cNvSpPr txBox="1"/>
          <p:nvPr/>
        </p:nvSpPr>
        <p:spPr>
          <a:xfrm>
            <a:off x="9675655" y="5198028"/>
            <a:ext cx="1302707" cy="923330"/>
          </a:xfrm>
          <a:prstGeom prst="rect">
            <a:avLst/>
          </a:prstGeom>
          <a:noFill/>
        </p:spPr>
        <p:txBody>
          <a:bodyPr wrap="square" rtlCol="0">
            <a:spAutoFit/>
          </a:bodyPr>
          <a:lstStyle/>
          <a:p>
            <a:pPr algn="ctr"/>
            <a:r>
              <a:rPr lang="en-US" sz="2000" dirty="0"/>
              <a:t>Western Pacific</a:t>
            </a:r>
          </a:p>
          <a:p>
            <a:pPr algn="ctr"/>
            <a:r>
              <a:rPr lang="en-US" sz="1400" dirty="0"/>
              <a:t>(23)</a:t>
            </a:r>
          </a:p>
        </p:txBody>
      </p:sp>
      <p:sp>
        <p:nvSpPr>
          <p:cNvPr id="42" name="TextBox 41">
            <a:extLst>
              <a:ext uri="{FF2B5EF4-FFF2-40B4-BE49-F238E27FC236}">
                <a16:creationId xmlns:a16="http://schemas.microsoft.com/office/drawing/2014/main" id="{8CE3363F-671A-AC78-0C4A-85B8D9859C8E}"/>
              </a:ext>
            </a:extLst>
          </p:cNvPr>
          <p:cNvSpPr txBox="1"/>
          <p:nvPr/>
        </p:nvSpPr>
        <p:spPr>
          <a:xfrm>
            <a:off x="2121411" y="5998980"/>
            <a:ext cx="9231681" cy="400110"/>
          </a:xfrm>
          <a:prstGeom prst="rect">
            <a:avLst/>
          </a:prstGeom>
          <a:noFill/>
        </p:spPr>
        <p:txBody>
          <a:bodyPr wrap="square" rtlCol="0">
            <a:spAutoFit/>
          </a:bodyPr>
          <a:lstStyle/>
          <a:p>
            <a:pPr algn="ctr"/>
            <a:r>
              <a:rPr lang="en-US" sz="2000" b="1" dirty="0"/>
              <a:t>WHO Region </a:t>
            </a:r>
            <a:r>
              <a:rPr lang="en-US" sz="1200" b="1" dirty="0"/>
              <a:t>(Number of studies)</a:t>
            </a:r>
            <a:endParaRPr lang="en-US" sz="1000" b="1" dirty="0"/>
          </a:p>
        </p:txBody>
      </p:sp>
      <p:sp>
        <p:nvSpPr>
          <p:cNvPr id="43" name="TextBox 42">
            <a:extLst>
              <a:ext uri="{FF2B5EF4-FFF2-40B4-BE49-F238E27FC236}">
                <a16:creationId xmlns:a16="http://schemas.microsoft.com/office/drawing/2014/main" id="{6DA633AA-FB2B-66AE-94E3-B7EF3D39DE41}"/>
              </a:ext>
            </a:extLst>
          </p:cNvPr>
          <p:cNvSpPr txBox="1"/>
          <p:nvPr/>
        </p:nvSpPr>
        <p:spPr>
          <a:xfrm rot="16200000">
            <a:off x="-484311" y="2962852"/>
            <a:ext cx="4218153" cy="400110"/>
          </a:xfrm>
          <a:prstGeom prst="rect">
            <a:avLst/>
          </a:prstGeom>
          <a:noFill/>
        </p:spPr>
        <p:txBody>
          <a:bodyPr wrap="square" rtlCol="0">
            <a:spAutoFit/>
          </a:bodyPr>
          <a:lstStyle/>
          <a:p>
            <a:pPr algn="ctr"/>
            <a:r>
              <a:rPr lang="en-US" sz="2000" b="1" dirty="0"/>
              <a:t>Percent RSV positive (%)</a:t>
            </a:r>
            <a:endParaRPr lang="en-US" sz="1000" b="1" dirty="0"/>
          </a:p>
        </p:txBody>
      </p:sp>
      <p:sp>
        <p:nvSpPr>
          <p:cNvPr id="44" name="TextBox 43">
            <a:extLst>
              <a:ext uri="{FF2B5EF4-FFF2-40B4-BE49-F238E27FC236}">
                <a16:creationId xmlns:a16="http://schemas.microsoft.com/office/drawing/2014/main" id="{4CC25D6C-5F2C-6B0B-8A0D-2E950531E97C}"/>
              </a:ext>
            </a:extLst>
          </p:cNvPr>
          <p:cNvSpPr txBox="1"/>
          <p:nvPr/>
        </p:nvSpPr>
        <p:spPr>
          <a:xfrm>
            <a:off x="2354893" y="2814216"/>
            <a:ext cx="1302707" cy="523220"/>
          </a:xfrm>
          <a:prstGeom prst="rect">
            <a:avLst/>
          </a:prstGeom>
          <a:noFill/>
        </p:spPr>
        <p:txBody>
          <a:bodyPr wrap="square" rtlCol="0">
            <a:spAutoFit/>
          </a:bodyPr>
          <a:lstStyle/>
          <a:p>
            <a:pPr algn="ctr"/>
            <a:r>
              <a:rPr lang="en-US" sz="1600" b="1" dirty="0"/>
              <a:t>23.8%</a:t>
            </a:r>
          </a:p>
          <a:p>
            <a:pPr algn="ctr"/>
            <a:r>
              <a:rPr lang="en-US" sz="1200" dirty="0"/>
              <a:t>[21.6%, 26.0%]</a:t>
            </a:r>
          </a:p>
        </p:txBody>
      </p:sp>
      <p:sp>
        <p:nvSpPr>
          <p:cNvPr id="45" name="TextBox 44">
            <a:extLst>
              <a:ext uri="{FF2B5EF4-FFF2-40B4-BE49-F238E27FC236}">
                <a16:creationId xmlns:a16="http://schemas.microsoft.com/office/drawing/2014/main" id="{8557BF3D-63B5-E655-E9E6-45D14543383E}"/>
              </a:ext>
            </a:extLst>
          </p:cNvPr>
          <p:cNvSpPr txBox="1"/>
          <p:nvPr/>
        </p:nvSpPr>
        <p:spPr>
          <a:xfrm>
            <a:off x="1614995" y="890423"/>
            <a:ext cx="523338" cy="338554"/>
          </a:xfrm>
          <a:prstGeom prst="rect">
            <a:avLst/>
          </a:prstGeom>
          <a:noFill/>
        </p:spPr>
        <p:txBody>
          <a:bodyPr wrap="square" rtlCol="0">
            <a:spAutoFit/>
          </a:bodyPr>
          <a:lstStyle/>
          <a:p>
            <a:pPr algn="r"/>
            <a:r>
              <a:rPr lang="en-US" sz="1600" dirty="0"/>
              <a:t>60</a:t>
            </a:r>
          </a:p>
        </p:txBody>
      </p:sp>
      <p:sp>
        <p:nvSpPr>
          <p:cNvPr id="46" name="TextBox 45">
            <a:extLst>
              <a:ext uri="{FF2B5EF4-FFF2-40B4-BE49-F238E27FC236}">
                <a16:creationId xmlns:a16="http://schemas.microsoft.com/office/drawing/2014/main" id="{DCCBE4E3-8DE3-C439-1219-7879F7745E3E}"/>
              </a:ext>
            </a:extLst>
          </p:cNvPr>
          <p:cNvSpPr txBox="1"/>
          <p:nvPr/>
        </p:nvSpPr>
        <p:spPr>
          <a:xfrm>
            <a:off x="1614995" y="1586018"/>
            <a:ext cx="523338" cy="338554"/>
          </a:xfrm>
          <a:prstGeom prst="rect">
            <a:avLst/>
          </a:prstGeom>
          <a:noFill/>
        </p:spPr>
        <p:txBody>
          <a:bodyPr wrap="square" rtlCol="0">
            <a:spAutoFit/>
          </a:bodyPr>
          <a:lstStyle/>
          <a:p>
            <a:pPr algn="r"/>
            <a:r>
              <a:rPr lang="en-US" sz="1600" dirty="0"/>
              <a:t>50</a:t>
            </a:r>
          </a:p>
        </p:txBody>
      </p:sp>
      <p:sp>
        <p:nvSpPr>
          <p:cNvPr id="47" name="TextBox 46">
            <a:extLst>
              <a:ext uri="{FF2B5EF4-FFF2-40B4-BE49-F238E27FC236}">
                <a16:creationId xmlns:a16="http://schemas.microsoft.com/office/drawing/2014/main" id="{658CDD80-4F30-ABEE-620B-A6F33A7FA019}"/>
              </a:ext>
            </a:extLst>
          </p:cNvPr>
          <p:cNvSpPr txBox="1"/>
          <p:nvPr/>
        </p:nvSpPr>
        <p:spPr>
          <a:xfrm>
            <a:off x="1614995" y="2281613"/>
            <a:ext cx="523338" cy="338554"/>
          </a:xfrm>
          <a:prstGeom prst="rect">
            <a:avLst/>
          </a:prstGeom>
          <a:noFill/>
        </p:spPr>
        <p:txBody>
          <a:bodyPr wrap="square" rtlCol="0">
            <a:spAutoFit/>
          </a:bodyPr>
          <a:lstStyle/>
          <a:p>
            <a:pPr algn="r"/>
            <a:r>
              <a:rPr lang="en-US" sz="1600" dirty="0"/>
              <a:t>40</a:t>
            </a:r>
          </a:p>
        </p:txBody>
      </p:sp>
      <p:sp>
        <p:nvSpPr>
          <p:cNvPr id="48" name="TextBox 47">
            <a:extLst>
              <a:ext uri="{FF2B5EF4-FFF2-40B4-BE49-F238E27FC236}">
                <a16:creationId xmlns:a16="http://schemas.microsoft.com/office/drawing/2014/main" id="{856139E8-22DD-40C8-1353-2AB7310B84E1}"/>
              </a:ext>
            </a:extLst>
          </p:cNvPr>
          <p:cNvSpPr txBox="1"/>
          <p:nvPr/>
        </p:nvSpPr>
        <p:spPr>
          <a:xfrm>
            <a:off x="1614995" y="2977208"/>
            <a:ext cx="523338" cy="338554"/>
          </a:xfrm>
          <a:prstGeom prst="rect">
            <a:avLst/>
          </a:prstGeom>
          <a:noFill/>
        </p:spPr>
        <p:txBody>
          <a:bodyPr wrap="square" rtlCol="0">
            <a:spAutoFit/>
          </a:bodyPr>
          <a:lstStyle/>
          <a:p>
            <a:pPr algn="r"/>
            <a:r>
              <a:rPr lang="en-US" sz="1600" dirty="0"/>
              <a:t>30</a:t>
            </a:r>
          </a:p>
        </p:txBody>
      </p:sp>
      <p:sp>
        <p:nvSpPr>
          <p:cNvPr id="49" name="TextBox 48">
            <a:extLst>
              <a:ext uri="{FF2B5EF4-FFF2-40B4-BE49-F238E27FC236}">
                <a16:creationId xmlns:a16="http://schemas.microsoft.com/office/drawing/2014/main" id="{EA669D50-0C26-C950-9D99-102FE8F24070}"/>
              </a:ext>
            </a:extLst>
          </p:cNvPr>
          <p:cNvSpPr txBox="1"/>
          <p:nvPr/>
        </p:nvSpPr>
        <p:spPr>
          <a:xfrm>
            <a:off x="1614995" y="3672803"/>
            <a:ext cx="523338" cy="338554"/>
          </a:xfrm>
          <a:prstGeom prst="rect">
            <a:avLst/>
          </a:prstGeom>
          <a:noFill/>
        </p:spPr>
        <p:txBody>
          <a:bodyPr wrap="square" rtlCol="0">
            <a:spAutoFit/>
          </a:bodyPr>
          <a:lstStyle/>
          <a:p>
            <a:pPr algn="r"/>
            <a:r>
              <a:rPr lang="en-US" sz="1600" dirty="0"/>
              <a:t>20</a:t>
            </a:r>
          </a:p>
        </p:txBody>
      </p:sp>
      <p:sp>
        <p:nvSpPr>
          <p:cNvPr id="50" name="TextBox 49">
            <a:extLst>
              <a:ext uri="{FF2B5EF4-FFF2-40B4-BE49-F238E27FC236}">
                <a16:creationId xmlns:a16="http://schemas.microsoft.com/office/drawing/2014/main" id="{85B3FEA4-A9CB-0199-E527-521E28B5506A}"/>
              </a:ext>
            </a:extLst>
          </p:cNvPr>
          <p:cNvSpPr txBox="1"/>
          <p:nvPr/>
        </p:nvSpPr>
        <p:spPr>
          <a:xfrm>
            <a:off x="1614995" y="4368398"/>
            <a:ext cx="523338" cy="338554"/>
          </a:xfrm>
          <a:prstGeom prst="rect">
            <a:avLst/>
          </a:prstGeom>
          <a:noFill/>
        </p:spPr>
        <p:txBody>
          <a:bodyPr wrap="square" rtlCol="0">
            <a:spAutoFit/>
          </a:bodyPr>
          <a:lstStyle/>
          <a:p>
            <a:pPr algn="r"/>
            <a:r>
              <a:rPr lang="en-US" sz="1600" dirty="0"/>
              <a:t>10</a:t>
            </a:r>
          </a:p>
        </p:txBody>
      </p:sp>
      <p:sp>
        <p:nvSpPr>
          <p:cNvPr id="51" name="TextBox 50">
            <a:extLst>
              <a:ext uri="{FF2B5EF4-FFF2-40B4-BE49-F238E27FC236}">
                <a16:creationId xmlns:a16="http://schemas.microsoft.com/office/drawing/2014/main" id="{B4DB4DE1-2746-9B8F-C50C-35AA1A735221}"/>
              </a:ext>
            </a:extLst>
          </p:cNvPr>
          <p:cNvSpPr txBox="1"/>
          <p:nvPr/>
        </p:nvSpPr>
        <p:spPr>
          <a:xfrm>
            <a:off x="1614995" y="5063995"/>
            <a:ext cx="523338" cy="338554"/>
          </a:xfrm>
          <a:prstGeom prst="rect">
            <a:avLst/>
          </a:prstGeom>
          <a:noFill/>
        </p:spPr>
        <p:txBody>
          <a:bodyPr wrap="square" rtlCol="0">
            <a:spAutoFit/>
          </a:bodyPr>
          <a:lstStyle/>
          <a:p>
            <a:pPr algn="r"/>
            <a:r>
              <a:rPr lang="en-US" sz="1600" dirty="0"/>
              <a:t>0</a:t>
            </a:r>
          </a:p>
        </p:txBody>
      </p:sp>
      <p:cxnSp>
        <p:nvCxnSpPr>
          <p:cNvPr id="52" name="Straight Connector 51">
            <a:extLst>
              <a:ext uri="{FF2B5EF4-FFF2-40B4-BE49-F238E27FC236}">
                <a16:creationId xmlns:a16="http://schemas.microsoft.com/office/drawing/2014/main" id="{EEA04406-C9F2-B25F-9887-9CD63E9ABA44}"/>
              </a:ext>
            </a:extLst>
          </p:cNvPr>
          <p:cNvCxnSpPr>
            <a:cxnSpLocks/>
          </p:cNvCxnSpPr>
          <p:nvPr/>
        </p:nvCxnSpPr>
        <p:spPr>
          <a:xfrm>
            <a:off x="2121411" y="5221684"/>
            <a:ext cx="92316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5FC86E2-CA61-00A5-406C-9E71C57BA0B3}"/>
              </a:ext>
            </a:extLst>
          </p:cNvPr>
          <p:cNvCxnSpPr>
            <a:cxnSpLocks/>
          </p:cNvCxnSpPr>
          <p:nvPr/>
        </p:nvCxnSpPr>
        <p:spPr>
          <a:xfrm>
            <a:off x="2121411" y="971490"/>
            <a:ext cx="0" cy="42501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FB04BB5C-05C6-C100-8B64-16F7F9A706E3}"/>
              </a:ext>
            </a:extLst>
          </p:cNvPr>
          <p:cNvGrpSpPr/>
          <p:nvPr/>
        </p:nvGrpSpPr>
        <p:grpSpPr>
          <a:xfrm>
            <a:off x="3028586" y="3312836"/>
            <a:ext cx="130968" cy="268396"/>
            <a:chOff x="3028586" y="3312836"/>
            <a:chExt cx="130968" cy="268396"/>
          </a:xfrm>
        </p:grpSpPr>
        <p:sp>
          <p:nvSpPr>
            <p:cNvPr id="55" name="object 81">
              <a:extLst>
                <a:ext uri="{FF2B5EF4-FFF2-40B4-BE49-F238E27FC236}">
                  <a16:creationId xmlns:a16="http://schemas.microsoft.com/office/drawing/2014/main" id="{799E5715-2C0E-F1E4-D6F1-B0CD72E65523}"/>
                </a:ext>
              </a:extLst>
            </p:cNvPr>
            <p:cNvSpPr/>
            <p:nvPr/>
          </p:nvSpPr>
          <p:spPr>
            <a:xfrm rot="5400000" flipV="1">
              <a:off x="2992379" y="3414056"/>
              <a:ext cx="265470" cy="68881"/>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6" name="object 81">
              <a:extLst>
                <a:ext uri="{FF2B5EF4-FFF2-40B4-BE49-F238E27FC236}">
                  <a16:creationId xmlns:a16="http://schemas.microsoft.com/office/drawing/2014/main" id="{68C25B9F-ACC3-4E20-99C7-8F9FA194BF58}"/>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58" name="Group 57">
            <a:extLst>
              <a:ext uri="{FF2B5EF4-FFF2-40B4-BE49-F238E27FC236}">
                <a16:creationId xmlns:a16="http://schemas.microsoft.com/office/drawing/2014/main" id="{8BE24215-1C53-FC73-CAF6-53C7FDD1AB53}"/>
              </a:ext>
            </a:extLst>
          </p:cNvPr>
          <p:cNvGrpSpPr/>
          <p:nvPr/>
        </p:nvGrpSpPr>
        <p:grpSpPr>
          <a:xfrm rot="10800000">
            <a:off x="3028586" y="3581231"/>
            <a:ext cx="124176" cy="165889"/>
            <a:chOff x="3028586" y="3312836"/>
            <a:chExt cx="124176" cy="1359180"/>
          </a:xfrm>
        </p:grpSpPr>
        <p:sp>
          <p:nvSpPr>
            <p:cNvPr id="59" name="object 81">
              <a:extLst>
                <a:ext uri="{FF2B5EF4-FFF2-40B4-BE49-F238E27FC236}">
                  <a16:creationId xmlns:a16="http://schemas.microsoft.com/office/drawing/2014/main" id="{457670F8-22A6-9FE3-E6F6-863B4D77E9F9}"/>
                </a:ext>
              </a:extLst>
            </p:cNvPr>
            <p:cNvSpPr/>
            <p:nvPr/>
          </p:nvSpPr>
          <p:spPr>
            <a:xfrm rot="5400000">
              <a:off x="2412547" y="3993889"/>
              <a:ext cx="1356254" cy="0"/>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0" name="object 81">
              <a:extLst>
                <a:ext uri="{FF2B5EF4-FFF2-40B4-BE49-F238E27FC236}">
                  <a16:creationId xmlns:a16="http://schemas.microsoft.com/office/drawing/2014/main" id="{FE89AE8C-5E24-5CEF-409C-BF273E83F2A8}"/>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1028" name="Group 1027">
            <a:extLst>
              <a:ext uri="{FF2B5EF4-FFF2-40B4-BE49-F238E27FC236}">
                <a16:creationId xmlns:a16="http://schemas.microsoft.com/office/drawing/2014/main" id="{EEA72EE5-2BC0-89AF-48AF-0038527F3A55}"/>
              </a:ext>
            </a:extLst>
          </p:cNvPr>
          <p:cNvGrpSpPr/>
          <p:nvPr/>
        </p:nvGrpSpPr>
        <p:grpSpPr>
          <a:xfrm>
            <a:off x="4460029" y="1744161"/>
            <a:ext cx="130969" cy="1068740"/>
            <a:chOff x="3028586" y="3312836"/>
            <a:chExt cx="130969" cy="1068740"/>
          </a:xfrm>
        </p:grpSpPr>
        <p:sp>
          <p:nvSpPr>
            <p:cNvPr id="1029" name="object 81">
              <a:extLst>
                <a:ext uri="{FF2B5EF4-FFF2-40B4-BE49-F238E27FC236}">
                  <a16:creationId xmlns:a16="http://schemas.microsoft.com/office/drawing/2014/main" id="{34E398F9-E36F-9B69-FAA9-5663E4359155}"/>
                </a:ext>
              </a:extLst>
            </p:cNvPr>
            <p:cNvSpPr/>
            <p:nvPr/>
          </p:nvSpPr>
          <p:spPr>
            <a:xfrm rot="5400000" flipV="1">
              <a:off x="2592207" y="3814229"/>
              <a:ext cx="1065815" cy="68880"/>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030" name="object 81">
              <a:extLst>
                <a:ext uri="{FF2B5EF4-FFF2-40B4-BE49-F238E27FC236}">
                  <a16:creationId xmlns:a16="http://schemas.microsoft.com/office/drawing/2014/main" id="{496EF52B-1C82-DA7B-86A4-B7E3C726F6A9}"/>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1031" name="Group 1030">
            <a:extLst>
              <a:ext uri="{FF2B5EF4-FFF2-40B4-BE49-F238E27FC236}">
                <a16:creationId xmlns:a16="http://schemas.microsoft.com/office/drawing/2014/main" id="{14450DA7-E731-467E-A59D-1AD11A57A267}"/>
              </a:ext>
            </a:extLst>
          </p:cNvPr>
          <p:cNvGrpSpPr/>
          <p:nvPr/>
        </p:nvGrpSpPr>
        <p:grpSpPr>
          <a:xfrm rot="10800000">
            <a:off x="4460029" y="2812902"/>
            <a:ext cx="146776" cy="1020094"/>
            <a:chOff x="3005986" y="3312836"/>
            <a:chExt cx="146776" cy="8357946"/>
          </a:xfrm>
        </p:grpSpPr>
        <p:sp>
          <p:nvSpPr>
            <p:cNvPr id="1032" name="object 81">
              <a:extLst>
                <a:ext uri="{FF2B5EF4-FFF2-40B4-BE49-F238E27FC236}">
                  <a16:creationId xmlns:a16="http://schemas.microsoft.com/office/drawing/2014/main" id="{0C2C17C9-4BBB-C179-FE9C-33C40F4D6075}"/>
                </a:ext>
              </a:extLst>
            </p:cNvPr>
            <p:cNvSpPr/>
            <p:nvPr/>
          </p:nvSpPr>
          <p:spPr>
            <a:xfrm rot="5400000">
              <a:off x="-1129180" y="7450927"/>
              <a:ext cx="8355021" cy="84689"/>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033" name="object 81">
              <a:extLst>
                <a:ext uri="{FF2B5EF4-FFF2-40B4-BE49-F238E27FC236}">
                  <a16:creationId xmlns:a16="http://schemas.microsoft.com/office/drawing/2014/main" id="{BD033F9D-DA38-D0DC-36ED-2DCD6192E82F}"/>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1040" name="TextBox 1039">
            <a:extLst>
              <a:ext uri="{FF2B5EF4-FFF2-40B4-BE49-F238E27FC236}">
                <a16:creationId xmlns:a16="http://schemas.microsoft.com/office/drawing/2014/main" id="{68C746FC-C9AF-A7B8-8A31-E26B2DD7D872}"/>
              </a:ext>
            </a:extLst>
          </p:cNvPr>
          <p:cNvSpPr txBox="1"/>
          <p:nvPr/>
        </p:nvSpPr>
        <p:spPr>
          <a:xfrm>
            <a:off x="3832381" y="1231197"/>
            <a:ext cx="1302707" cy="523220"/>
          </a:xfrm>
          <a:prstGeom prst="rect">
            <a:avLst/>
          </a:prstGeom>
          <a:noFill/>
        </p:spPr>
        <p:txBody>
          <a:bodyPr wrap="square" rtlCol="0">
            <a:spAutoFit/>
          </a:bodyPr>
          <a:lstStyle/>
          <a:p>
            <a:pPr algn="ctr"/>
            <a:r>
              <a:rPr lang="en-US" sz="1600" b="1" dirty="0"/>
              <a:t>34.8%</a:t>
            </a:r>
          </a:p>
          <a:p>
            <a:pPr algn="ctr"/>
            <a:r>
              <a:rPr lang="en-US" sz="1200" dirty="0"/>
              <a:t>[20.7%, 50.4%]</a:t>
            </a:r>
          </a:p>
        </p:txBody>
      </p:sp>
      <p:grpSp>
        <p:nvGrpSpPr>
          <p:cNvPr id="1041" name="Group 1040">
            <a:extLst>
              <a:ext uri="{FF2B5EF4-FFF2-40B4-BE49-F238E27FC236}">
                <a16:creationId xmlns:a16="http://schemas.microsoft.com/office/drawing/2014/main" id="{4A883F11-2F6E-ED12-562B-D742960A649F}"/>
              </a:ext>
            </a:extLst>
          </p:cNvPr>
          <p:cNvGrpSpPr/>
          <p:nvPr/>
        </p:nvGrpSpPr>
        <p:grpSpPr>
          <a:xfrm>
            <a:off x="5923499" y="3074551"/>
            <a:ext cx="130968" cy="268396"/>
            <a:chOff x="3028586" y="3312836"/>
            <a:chExt cx="130968" cy="268396"/>
          </a:xfrm>
        </p:grpSpPr>
        <p:sp>
          <p:nvSpPr>
            <p:cNvPr id="1042" name="object 81">
              <a:extLst>
                <a:ext uri="{FF2B5EF4-FFF2-40B4-BE49-F238E27FC236}">
                  <a16:creationId xmlns:a16="http://schemas.microsoft.com/office/drawing/2014/main" id="{CD8D11EB-7477-16FC-07AF-ACD842B89487}"/>
                </a:ext>
              </a:extLst>
            </p:cNvPr>
            <p:cNvSpPr/>
            <p:nvPr/>
          </p:nvSpPr>
          <p:spPr>
            <a:xfrm rot="5400000" flipV="1">
              <a:off x="2992379" y="3414056"/>
              <a:ext cx="265470" cy="68881"/>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043" name="object 81">
              <a:extLst>
                <a:ext uri="{FF2B5EF4-FFF2-40B4-BE49-F238E27FC236}">
                  <a16:creationId xmlns:a16="http://schemas.microsoft.com/office/drawing/2014/main" id="{1767061D-8DFF-C927-4906-EB75E17EC26F}"/>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1044" name="Group 1043">
            <a:extLst>
              <a:ext uri="{FF2B5EF4-FFF2-40B4-BE49-F238E27FC236}">
                <a16:creationId xmlns:a16="http://schemas.microsoft.com/office/drawing/2014/main" id="{CDBC2E64-EA13-DC42-F926-22AE7B613491}"/>
              </a:ext>
            </a:extLst>
          </p:cNvPr>
          <p:cNvGrpSpPr/>
          <p:nvPr/>
        </p:nvGrpSpPr>
        <p:grpSpPr>
          <a:xfrm rot="10800000">
            <a:off x="5923499" y="3324605"/>
            <a:ext cx="124176" cy="422514"/>
            <a:chOff x="3028586" y="3312836"/>
            <a:chExt cx="124176" cy="3461788"/>
          </a:xfrm>
        </p:grpSpPr>
        <p:sp>
          <p:nvSpPr>
            <p:cNvPr id="1045" name="object 81">
              <a:extLst>
                <a:ext uri="{FF2B5EF4-FFF2-40B4-BE49-F238E27FC236}">
                  <a16:creationId xmlns:a16="http://schemas.microsoft.com/office/drawing/2014/main" id="{A5889D4C-7E8C-59A3-B62D-3EADDC3E2660}"/>
                </a:ext>
              </a:extLst>
            </p:cNvPr>
            <p:cNvSpPr/>
            <p:nvPr/>
          </p:nvSpPr>
          <p:spPr>
            <a:xfrm rot="5400000">
              <a:off x="1338384" y="5022333"/>
              <a:ext cx="3458863" cy="45719"/>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046" name="object 81">
              <a:extLst>
                <a:ext uri="{FF2B5EF4-FFF2-40B4-BE49-F238E27FC236}">
                  <a16:creationId xmlns:a16="http://schemas.microsoft.com/office/drawing/2014/main" id="{0A8D7C75-EE11-33CA-9CFF-4AB3A3C9E789}"/>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1047" name="TextBox 1046">
            <a:extLst>
              <a:ext uri="{FF2B5EF4-FFF2-40B4-BE49-F238E27FC236}">
                <a16:creationId xmlns:a16="http://schemas.microsoft.com/office/drawing/2014/main" id="{4A986FCF-6440-7732-E179-4A2C19D6431F}"/>
              </a:ext>
            </a:extLst>
          </p:cNvPr>
          <p:cNvSpPr txBox="1"/>
          <p:nvPr/>
        </p:nvSpPr>
        <p:spPr>
          <a:xfrm>
            <a:off x="5295851" y="2441659"/>
            <a:ext cx="1302707" cy="523220"/>
          </a:xfrm>
          <a:prstGeom prst="rect">
            <a:avLst/>
          </a:prstGeom>
          <a:noFill/>
        </p:spPr>
        <p:txBody>
          <a:bodyPr wrap="square" rtlCol="0">
            <a:spAutoFit/>
          </a:bodyPr>
          <a:lstStyle/>
          <a:p>
            <a:pPr algn="ctr"/>
            <a:r>
              <a:rPr lang="en-US" sz="1600" b="1" dirty="0"/>
              <a:t>27.5%</a:t>
            </a:r>
          </a:p>
          <a:p>
            <a:pPr algn="ctr"/>
            <a:r>
              <a:rPr lang="en-US" sz="1200" dirty="0"/>
              <a:t>[22.9%, 32.5%]</a:t>
            </a:r>
          </a:p>
        </p:txBody>
      </p:sp>
      <p:grpSp>
        <p:nvGrpSpPr>
          <p:cNvPr id="1048" name="Group 1047">
            <a:extLst>
              <a:ext uri="{FF2B5EF4-FFF2-40B4-BE49-F238E27FC236}">
                <a16:creationId xmlns:a16="http://schemas.microsoft.com/office/drawing/2014/main" id="{428C35FC-9499-3898-1DF8-9DEE513E52EE}"/>
              </a:ext>
            </a:extLst>
          </p:cNvPr>
          <p:cNvGrpSpPr/>
          <p:nvPr/>
        </p:nvGrpSpPr>
        <p:grpSpPr>
          <a:xfrm>
            <a:off x="7368415" y="1246782"/>
            <a:ext cx="421772" cy="1389162"/>
            <a:chOff x="3028586" y="3312836"/>
            <a:chExt cx="421772" cy="1389162"/>
          </a:xfrm>
        </p:grpSpPr>
        <p:sp>
          <p:nvSpPr>
            <p:cNvPr id="1049" name="object 81">
              <a:extLst>
                <a:ext uri="{FF2B5EF4-FFF2-40B4-BE49-F238E27FC236}">
                  <a16:creationId xmlns:a16="http://schemas.microsoft.com/office/drawing/2014/main" id="{0376F8A8-9E01-CEFF-8C01-6B359270B023}"/>
                </a:ext>
              </a:extLst>
            </p:cNvPr>
            <p:cNvSpPr/>
            <p:nvPr/>
          </p:nvSpPr>
          <p:spPr>
            <a:xfrm rot="5400000" flipV="1">
              <a:off x="2577397" y="3829038"/>
              <a:ext cx="1386237" cy="359684"/>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050" name="object 81">
              <a:extLst>
                <a:ext uri="{FF2B5EF4-FFF2-40B4-BE49-F238E27FC236}">
                  <a16:creationId xmlns:a16="http://schemas.microsoft.com/office/drawing/2014/main" id="{B27B76DB-BB05-549A-8072-D73D2E8535EF}"/>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1051" name="Group 1050">
            <a:extLst>
              <a:ext uri="{FF2B5EF4-FFF2-40B4-BE49-F238E27FC236}">
                <a16:creationId xmlns:a16="http://schemas.microsoft.com/office/drawing/2014/main" id="{2D5ACC45-AC8A-6F61-DCF3-74276B72084E}"/>
              </a:ext>
            </a:extLst>
          </p:cNvPr>
          <p:cNvGrpSpPr/>
          <p:nvPr/>
        </p:nvGrpSpPr>
        <p:grpSpPr>
          <a:xfrm rot="10800000">
            <a:off x="7368415" y="2636301"/>
            <a:ext cx="224577" cy="1267261"/>
            <a:chOff x="2928185" y="3312836"/>
            <a:chExt cx="224577" cy="10383066"/>
          </a:xfrm>
        </p:grpSpPr>
        <p:sp>
          <p:nvSpPr>
            <p:cNvPr id="1052" name="object 81">
              <a:extLst>
                <a:ext uri="{FF2B5EF4-FFF2-40B4-BE49-F238E27FC236}">
                  <a16:creationId xmlns:a16="http://schemas.microsoft.com/office/drawing/2014/main" id="{9F392944-F22D-E1CE-18E9-C84B62050225}"/>
                </a:ext>
              </a:extLst>
            </p:cNvPr>
            <p:cNvSpPr/>
            <p:nvPr/>
          </p:nvSpPr>
          <p:spPr>
            <a:xfrm rot="5400000">
              <a:off x="-2180639" y="8424589"/>
              <a:ext cx="10380137" cy="162489"/>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053" name="object 81">
              <a:extLst>
                <a:ext uri="{FF2B5EF4-FFF2-40B4-BE49-F238E27FC236}">
                  <a16:creationId xmlns:a16="http://schemas.microsoft.com/office/drawing/2014/main" id="{31932E05-90E2-8368-CBE9-4C37F2E5027D}"/>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1054" name="TextBox 1053">
            <a:extLst>
              <a:ext uri="{FF2B5EF4-FFF2-40B4-BE49-F238E27FC236}">
                <a16:creationId xmlns:a16="http://schemas.microsoft.com/office/drawing/2014/main" id="{D866182C-ED36-6197-3ABC-54D1F0464935}"/>
              </a:ext>
            </a:extLst>
          </p:cNvPr>
          <p:cNvSpPr txBox="1"/>
          <p:nvPr/>
        </p:nvSpPr>
        <p:spPr>
          <a:xfrm>
            <a:off x="6740767" y="695422"/>
            <a:ext cx="1302707" cy="523220"/>
          </a:xfrm>
          <a:prstGeom prst="rect">
            <a:avLst/>
          </a:prstGeom>
          <a:noFill/>
        </p:spPr>
        <p:txBody>
          <a:bodyPr wrap="square" rtlCol="0">
            <a:spAutoFit/>
          </a:bodyPr>
          <a:lstStyle/>
          <a:p>
            <a:pPr algn="ctr"/>
            <a:r>
              <a:rPr lang="en-US" sz="1600" b="1" dirty="0"/>
              <a:t>37.5%</a:t>
            </a:r>
          </a:p>
          <a:p>
            <a:pPr algn="ctr"/>
            <a:r>
              <a:rPr lang="en-US" sz="1200" dirty="0"/>
              <a:t>[19.1%, 57.8%]</a:t>
            </a:r>
          </a:p>
        </p:txBody>
      </p:sp>
      <p:grpSp>
        <p:nvGrpSpPr>
          <p:cNvPr id="1055" name="Group 1054">
            <a:extLst>
              <a:ext uri="{FF2B5EF4-FFF2-40B4-BE49-F238E27FC236}">
                <a16:creationId xmlns:a16="http://schemas.microsoft.com/office/drawing/2014/main" id="{C7C033C6-D047-DDAC-06B6-53516BE36B74}"/>
              </a:ext>
            </a:extLst>
          </p:cNvPr>
          <p:cNvGrpSpPr/>
          <p:nvPr/>
        </p:nvGrpSpPr>
        <p:grpSpPr>
          <a:xfrm>
            <a:off x="8821602" y="3250287"/>
            <a:ext cx="156580" cy="367100"/>
            <a:chOff x="3028586" y="3312836"/>
            <a:chExt cx="156580" cy="367100"/>
          </a:xfrm>
        </p:grpSpPr>
        <p:sp>
          <p:nvSpPr>
            <p:cNvPr id="1056" name="object 81">
              <a:extLst>
                <a:ext uri="{FF2B5EF4-FFF2-40B4-BE49-F238E27FC236}">
                  <a16:creationId xmlns:a16="http://schemas.microsoft.com/office/drawing/2014/main" id="{4A57E71B-4491-09D2-D83B-BC0F9EE3871C}"/>
                </a:ext>
              </a:extLst>
            </p:cNvPr>
            <p:cNvSpPr/>
            <p:nvPr/>
          </p:nvSpPr>
          <p:spPr>
            <a:xfrm rot="5400000" flipV="1">
              <a:off x="2955833" y="3450603"/>
              <a:ext cx="364174" cy="94492"/>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057" name="object 81">
              <a:extLst>
                <a:ext uri="{FF2B5EF4-FFF2-40B4-BE49-F238E27FC236}">
                  <a16:creationId xmlns:a16="http://schemas.microsoft.com/office/drawing/2014/main" id="{131648F4-2E32-8BD0-9CAD-27FBF81EF526}"/>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1058" name="Group 1057">
            <a:extLst>
              <a:ext uri="{FF2B5EF4-FFF2-40B4-BE49-F238E27FC236}">
                <a16:creationId xmlns:a16="http://schemas.microsoft.com/office/drawing/2014/main" id="{D83D2AE5-D980-78D4-BAD6-8EF0EAF6E9ED}"/>
              </a:ext>
            </a:extLst>
          </p:cNvPr>
          <p:cNvGrpSpPr/>
          <p:nvPr/>
        </p:nvGrpSpPr>
        <p:grpSpPr>
          <a:xfrm rot="10800000">
            <a:off x="8821602" y="3621609"/>
            <a:ext cx="124176" cy="281953"/>
            <a:chOff x="3028586" y="3312836"/>
            <a:chExt cx="124176" cy="2310128"/>
          </a:xfrm>
        </p:grpSpPr>
        <p:sp>
          <p:nvSpPr>
            <p:cNvPr id="1059" name="object 81">
              <a:extLst>
                <a:ext uri="{FF2B5EF4-FFF2-40B4-BE49-F238E27FC236}">
                  <a16:creationId xmlns:a16="http://schemas.microsoft.com/office/drawing/2014/main" id="{8664D905-385A-0FCE-0AF2-76EE16BB7A2F}"/>
                </a:ext>
              </a:extLst>
            </p:cNvPr>
            <p:cNvSpPr/>
            <p:nvPr/>
          </p:nvSpPr>
          <p:spPr>
            <a:xfrm rot="5400000">
              <a:off x="1906028" y="4438319"/>
              <a:ext cx="2307203" cy="62088"/>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060" name="object 81">
              <a:extLst>
                <a:ext uri="{FF2B5EF4-FFF2-40B4-BE49-F238E27FC236}">
                  <a16:creationId xmlns:a16="http://schemas.microsoft.com/office/drawing/2014/main" id="{C58FD564-E764-2C09-112B-E756478A4F49}"/>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1061" name="TextBox 1060">
            <a:extLst>
              <a:ext uri="{FF2B5EF4-FFF2-40B4-BE49-F238E27FC236}">
                <a16:creationId xmlns:a16="http://schemas.microsoft.com/office/drawing/2014/main" id="{F1F1FB04-951B-C16C-193F-2A405A57907F}"/>
              </a:ext>
            </a:extLst>
          </p:cNvPr>
          <p:cNvSpPr txBox="1"/>
          <p:nvPr/>
        </p:nvSpPr>
        <p:spPr>
          <a:xfrm>
            <a:off x="8193954" y="2717396"/>
            <a:ext cx="1302707" cy="523220"/>
          </a:xfrm>
          <a:prstGeom prst="rect">
            <a:avLst/>
          </a:prstGeom>
          <a:noFill/>
        </p:spPr>
        <p:txBody>
          <a:bodyPr wrap="square" rtlCol="0">
            <a:spAutoFit/>
          </a:bodyPr>
          <a:lstStyle/>
          <a:p>
            <a:pPr algn="ctr"/>
            <a:r>
              <a:rPr lang="en-US" sz="1600" b="1" dirty="0"/>
              <a:t>23.6%</a:t>
            </a:r>
          </a:p>
          <a:p>
            <a:pPr algn="ctr"/>
            <a:r>
              <a:rPr lang="en-US" sz="1200" dirty="0"/>
              <a:t>[19.7%, 27.7%]</a:t>
            </a:r>
          </a:p>
        </p:txBody>
      </p:sp>
      <p:grpSp>
        <p:nvGrpSpPr>
          <p:cNvPr id="1062" name="Group 1061">
            <a:extLst>
              <a:ext uri="{FF2B5EF4-FFF2-40B4-BE49-F238E27FC236}">
                <a16:creationId xmlns:a16="http://schemas.microsoft.com/office/drawing/2014/main" id="{F65EBFF8-F0E3-DFDA-F34A-7256D0960BB3}"/>
              </a:ext>
            </a:extLst>
          </p:cNvPr>
          <p:cNvGrpSpPr/>
          <p:nvPr/>
        </p:nvGrpSpPr>
        <p:grpSpPr>
          <a:xfrm>
            <a:off x="10276774" y="3146165"/>
            <a:ext cx="130968" cy="268396"/>
            <a:chOff x="3028586" y="3312836"/>
            <a:chExt cx="130968" cy="268396"/>
          </a:xfrm>
        </p:grpSpPr>
        <p:sp>
          <p:nvSpPr>
            <p:cNvPr id="1063" name="object 81">
              <a:extLst>
                <a:ext uri="{FF2B5EF4-FFF2-40B4-BE49-F238E27FC236}">
                  <a16:creationId xmlns:a16="http://schemas.microsoft.com/office/drawing/2014/main" id="{C6E0A1F0-598A-4B6C-AFF2-564CDE4ED519}"/>
                </a:ext>
              </a:extLst>
            </p:cNvPr>
            <p:cNvSpPr/>
            <p:nvPr/>
          </p:nvSpPr>
          <p:spPr>
            <a:xfrm rot="5400000" flipV="1">
              <a:off x="2992379" y="3414056"/>
              <a:ext cx="265470" cy="68881"/>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064" name="object 81">
              <a:extLst>
                <a:ext uri="{FF2B5EF4-FFF2-40B4-BE49-F238E27FC236}">
                  <a16:creationId xmlns:a16="http://schemas.microsoft.com/office/drawing/2014/main" id="{0743F703-1BF4-BBBA-ED1F-6572E76CFF1B}"/>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1065" name="Group 1064">
            <a:extLst>
              <a:ext uri="{FF2B5EF4-FFF2-40B4-BE49-F238E27FC236}">
                <a16:creationId xmlns:a16="http://schemas.microsoft.com/office/drawing/2014/main" id="{16D736F2-ADC3-367E-450B-EC9A3CEFEDD4}"/>
              </a:ext>
            </a:extLst>
          </p:cNvPr>
          <p:cNvGrpSpPr/>
          <p:nvPr/>
        </p:nvGrpSpPr>
        <p:grpSpPr>
          <a:xfrm rot="10800000">
            <a:off x="10276774" y="3364225"/>
            <a:ext cx="130968" cy="381677"/>
            <a:chOff x="3021794" y="3312836"/>
            <a:chExt cx="130968" cy="3127202"/>
          </a:xfrm>
        </p:grpSpPr>
        <p:sp>
          <p:nvSpPr>
            <p:cNvPr id="1066" name="object 81">
              <a:extLst>
                <a:ext uri="{FF2B5EF4-FFF2-40B4-BE49-F238E27FC236}">
                  <a16:creationId xmlns:a16="http://schemas.microsoft.com/office/drawing/2014/main" id="{A74959D7-623B-1C1B-9854-B29C7C49BE09}"/>
                </a:ext>
              </a:extLst>
            </p:cNvPr>
            <p:cNvSpPr/>
            <p:nvPr/>
          </p:nvSpPr>
          <p:spPr>
            <a:xfrm rot="5400000">
              <a:off x="1494098" y="4843461"/>
              <a:ext cx="3124273" cy="68881"/>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067" name="object 81">
              <a:extLst>
                <a:ext uri="{FF2B5EF4-FFF2-40B4-BE49-F238E27FC236}">
                  <a16:creationId xmlns:a16="http://schemas.microsoft.com/office/drawing/2014/main" id="{B76C8ECD-4C70-2FA8-74E5-2DB611051266}"/>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1068" name="TextBox 1067">
            <a:extLst>
              <a:ext uri="{FF2B5EF4-FFF2-40B4-BE49-F238E27FC236}">
                <a16:creationId xmlns:a16="http://schemas.microsoft.com/office/drawing/2014/main" id="{2609B8D5-4EE5-B12E-9CF9-11D74F5EA530}"/>
              </a:ext>
            </a:extLst>
          </p:cNvPr>
          <p:cNvSpPr txBox="1"/>
          <p:nvPr/>
        </p:nvSpPr>
        <p:spPr>
          <a:xfrm>
            <a:off x="9649126" y="2453574"/>
            <a:ext cx="1302707" cy="523220"/>
          </a:xfrm>
          <a:prstGeom prst="rect">
            <a:avLst/>
          </a:prstGeom>
          <a:noFill/>
        </p:spPr>
        <p:txBody>
          <a:bodyPr wrap="square" rtlCol="0">
            <a:spAutoFit/>
          </a:bodyPr>
          <a:lstStyle/>
          <a:p>
            <a:pPr algn="ctr"/>
            <a:r>
              <a:rPr lang="en-US" sz="1600" b="1" dirty="0"/>
              <a:t>27.0%</a:t>
            </a:r>
          </a:p>
          <a:p>
            <a:pPr algn="ctr"/>
            <a:r>
              <a:rPr lang="en-US" sz="1200" dirty="0"/>
              <a:t>[23.8%, 30.3%]</a:t>
            </a:r>
          </a:p>
        </p:txBody>
      </p:sp>
    </p:spTree>
    <p:extLst>
      <p:ext uri="{BB962C8B-B14F-4D97-AF65-F5344CB8AC3E}">
        <p14:creationId xmlns:p14="http://schemas.microsoft.com/office/powerpoint/2010/main" val="1728748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AE8694F-6FD5-2287-8B68-A98B387FFF5E}"/>
              </a:ext>
            </a:extLst>
          </p:cNvPr>
          <p:cNvCxnSpPr>
            <a:cxnSpLocks/>
          </p:cNvCxnSpPr>
          <p:nvPr/>
        </p:nvCxnSpPr>
        <p:spPr>
          <a:xfrm>
            <a:off x="2091847" y="1589110"/>
            <a:ext cx="92316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7FE3178D-7CD0-7E49-9F61-DBCD0DEE7721}"/>
              </a:ext>
            </a:extLst>
          </p:cNvPr>
          <p:cNvSpPr>
            <a:spLocks noGrp="1"/>
          </p:cNvSpPr>
          <p:nvPr>
            <p:ph type="ftr" sz="quarter" idx="3"/>
          </p:nvPr>
        </p:nvSpPr>
        <p:spPr/>
        <p:txBody>
          <a:bodyPr/>
          <a:lstStyle/>
          <a:p>
            <a:r>
              <a:rPr lang="en-US" dirty="0"/>
              <a:t>Original slide developed by the World Health Organization, PATH, and IVAC. February 2026.</a:t>
            </a:r>
          </a:p>
        </p:txBody>
      </p:sp>
      <p:sp>
        <p:nvSpPr>
          <p:cNvPr id="3" name="object 55">
            <a:extLst>
              <a:ext uri="{FF2B5EF4-FFF2-40B4-BE49-F238E27FC236}">
                <a16:creationId xmlns:a16="http://schemas.microsoft.com/office/drawing/2014/main" id="{536B8F15-2364-BF14-ADAA-51DA3201E263}"/>
              </a:ext>
            </a:extLst>
          </p:cNvPr>
          <p:cNvSpPr txBox="1">
            <a:spLocks/>
          </p:cNvSpPr>
          <p:nvPr/>
        </p:nvSpPr>
        <p:spPr>
          <a:xfrm>
            <a:off x="1351601" y="81529"/>
            <a:ext cx="10697646" cy="1134071"/>
          </a:xfrm>
          <a:prstGeom prst="rect">
            <a:avLst/>
          </a:prstGeom>
        </p:spPr>
        <p:txBody>
          <a:bodyPr vert="horz" wrap="square" lIns="0" tIns="86783" rIns="0" bIns="0" rtlCol="0" anchor="t" anchorCtr="0">
            <a:spAutoFit/>
          </a:bodyPr>
          <a:lstStyle>
            <a:lvl1pPr algn="l" defTabSz="914400" rtl="0" eaLnBrk="1" latinLnBrk="0" hangingPunct="1">
              <a:lnSpc>
                <a:spcPct val="90000"/>
              </a:lnSpc>
              <a:spcBef>
                <a:spcPct val="0"/>
              </a:spcBef>
              <a:buNone/>
              <a:defRPr sz="2400" b="1" kern="1200">
                <a:solidFill>
                  <a:schemeClr val="accent3"/>
                </a:solidFill>
                <a:latin typeface="Corbel" panose="020B0503020204020204" pitchFamily="34" charset="0"/>
                <a:ea typeface="+mj-ea"/>
                <a:cs typeface="+mj-cs"/>
              </a:defRPr>
            </a:lvl1pPr>
          </a:lstStyle>
          <a:p>
            <a:pPr marL="10160" marR="3810">
              <a:lnSpc>
                <a:spcPct val="100401"/>
              </a:lnSpc>
              <a:spcBef>
                <a:spcPts val="682"/>
              </a:spcBef>
            </a:pPr>
            <a:r>
              <a:rPr lang="en-US" dirty="0">
                <a:solidFill>
                  <a:schemeClr val="accent2"/>
                </a:solidFill>
              </a:rPr>
              <a:t>1/3 to 1/2 of all ARI hospital admissions among children &lt; 6 months old are </a:t>
            </a:r>
            <a:br>
              <a:rPr lang="en-US" dirty="0">
                <a:solidFill>
                  <a:schemeClr val="accent2"/>
                </a:solidFill>
              </a:rPr>
            </a:br>
            <a:r>
              <a:rPr lang="en-US" dirty="0">
                <a:solidFill>
                  <a:schemeClr val="accent2"/>
                </a:solidFill>
              </a:rPr>
              <a:t>due to RSV in all WHO regions </a:t>
            </a:r>
            <a:br>
              <a:rPr lang="en-US" dirty="0">
                <a:solidFill>
                  <a:schemeClr val="accent2"/>
                </a:solidFill>
              </a:rPr>
            </a:br>
            <a:r>
              <a:rPr lang="en-US" sz="2000" b="0" dirty="0">
                <a:solidFill>
                  <a:schemeClr val="accent2"/>
                </a:solidFill>
              </a:rPr>
              <a:t>new RSV immunization products protect in this age range</a:t>
            </a:r>
            <a:endParaRPr lang="en-US" sz="1800" b="0" dirty="0">
              <a:solidFill>
                <a:schemeClr val="accent2"/>
              </a:solidFill>
            </a:endParaRPr>
          </a:p>
        </p:txBody>
      </p:sp>
      <p:sp>
        <p:nvSpPr>
          <p:cNvPr id="4" name="object 124">
            <a:extLst>
              <a:ext uri="{FF2B5EF4-FFF2-40B4-BE49-F238E27FC236}">
                <a16:creationId xmlns:a16="http://schemas.microsoft.com/office/drawing/2014/main" id="{EA636395-F498-06CD-48F8-0B0AEF8DE94A}"/>
              </a:ext>
            </a:extLst>
          </p:cNvPr>
          <p:cNvSpPr txBox="1"/>
          <p:nvPr/>
        </p:nvSpPr>
        <p:spPr>
          <a:xfrm>
            <a:off x="1020160" y="6426525"/>
            <a:ext cx="4903338" cy="349241"/>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lang="en-US" sz="1100"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Source : Results from systematic review and meta-regression, International Vaccine Access Center (IVAC), Johns Hopkins Bloomberg School of Public </a:t>
            </a:r>
            <a:r>
              <a:rPr lang="en-US" sz="1100" dirty="0">
                <a:solidFill>
                  <a:srgbClr val="231F20"/>
                </a:solidFill>
                <a:latin typeface="Corbel" panose="020B0503020204020204" pitchFamily="34" charset="0"/>
                <a:cs typeface="WorkSans-Light"/>
              </a:rPr>
              <a:t>H</a:t>
            </a:r>
            <a:r>
              <a:rPr kumimoji="0" lang="en-US" sz="1100" b="0" i="0" u="none" strike="noStrike" kern="1200" cap="none" spc="0" normalizeH="0" baseline="0" noProof="0" dirty="0" err="1">
                <a:ln>
                  <a:noFill/>
                </a:ln>
                <a:solidFill>
                  <a:srgbClr val="231F20"/>
                </a:solidFill>
                <a:effectLst/>
                <a:uLnTx/>
                <a:uFillTx/>
                <a:latin typeface="Corbel" panose="020B0503020204020204" pitchFamily="34" charset="0"/>
                <a:ea typeface="+mn-ea"/>
                <a:cs typeface="WorkSans-Light"/>
              </a:rPr>
              <a:t>ealth</a:t>
            </a:r>
            <a:r>
              <a:rPr kumimoji="0" lang="en-US" sz="1100"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 </a:t>
            </a:r>
            <a:r>
              <a:rPr lang="en-US" sz="1100" dirty="0">
                <a:solidFill>
                  <a:srgbClr val="231F20"/>
                </a:solidFill>
                <a:latin typeface="Corbel" panose="020B0503020204020204" pitchFamily="34" charset="0"/>
                <a:cs typeface="WorkSans-Light"/>
              </a:rPr>
              <a:t>June 2024.</a:t>
            </a:r>
            <a:endParaRPr kumimoji="0" lang="en-US"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WorkSans-Light"/>
            </a:endParaRPr>
          </a:p>
        </p:txBody>
      </p:sp>
      <p:sp>
        <p:nvSpPr>
          <p:cNvPr id="61" name="TextBox 60">
            <a:extLst>
              <a:ext uri="{FF2B5EF4-FFF2-40B4-BE49-F238E27FC236}">
                <a16:creationId xmlns:a16="http://schemas.microsoft.com/office/drawing/2014/main" id="{1A52EA33-FEDB-3778-7898-BE7954ACE3F4}"/>
              </a:ext>
            </a:extLst>
          </p:cNvPr>
          <p:cNvSpPr txBox="1"/>
          <p:nvPr/>
        </p:nvSpPr>
        <p:spPr>
          <a:xfrm>
            <a:off x="6740767" y="1141806"/>
            <a:ext cx="1302707" cy="523220"/>
          </a:xfrm>
          <a:prstGeom prst="rect">
            <a:avLst/>
          </a:prstGeom>
          <a:noFill/>
        </p:spPr>
        <p:txBody>
          <a:bodyPr wrap="square" rtlCol="0">
            <a:spAutoFit/>
          </a:bodyPr>
          <a:lstStyle/>
          <a:p>
            <a:pPr algn="ctr"/>
            <a:r>
              <a:rPr lang="en-US" sz="1600" b="1" dirty="0"/>
              <a:t>59.3%</a:t>
            </a:r>
          </a:p>
          <a:p>
            <a:pPr algn="ctr"/>
            <a:r>
              <a:rPr lang="en-US" sz="1200" dirty="0"/>
              <a:t>[38.8%, 77.6%]</a:t>
            </a:r>
          </a:p>
        </p:txBody>
      </p:sp>
      <p:cxnSp>
        <p:nvCxnSpPr>
          <p:cNvPr id="2069" name="Straight Connector 2068">
            <a:extLst>
              <a:ext uri="{FF2B5EF4-FFF2-40B4-BE49-F238E27FC236}">
                <a16:creationId xmlns:a16="http://schemas.microsoft.com/office/drawing/2014/main" id="{56C8F60C-57E4-75F7-B33A-B4AE4660168E}"/>
              </a:ext>
            </a:extLst>
          </p:cNvPr>
          <p:cNvCxnSpPr>
            <a:cxnSpLocks/>
          </p:cNvCxnSpPr>
          <p:nvPr/>
        </p:nvCxnSpPr>
        <p:spPr>
          <a:xfrm>
            <a:off x="2091847" y="2525905"/>
            <a:ext cx="92316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70" name="Straight Connector 2069">
            <a:extLst>
              <a:ext uri="{FF2B5EF4-FFF2-40B4-BE49-F238E27FC236}">
                <a16:creationId xmlns:a16="http://schemas.microsoft.com/office/drawing/2014/main" id="{6815654E-A30A-174D-E896-199054A4AE77}"/>
              </a:ext>
            </a:extLst>
          </p:cNvPr>
          <p:cNvCxnSpPr>
            <a:cxnSpLocks/>
          </p:cNvCxnSpPr>
          <p:nvPr/>
        </p:nvCxnSpPr>
        <p:spPr>
          <a:xfrm>
            <a:off x="2091847" y="2994303"/>
            <a:ext cx="92316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E2A14D1-5077-D10E-EBE9-76303CD18424}"/>
              </a:ext>
            </a:extLst>
          </p:cNvPr>
          <p:cNvCxnSpPr>
            <a:cxnSpLocks/>
          </p:cNvCxnSpPr>
          <p:nvPr/>
        </p:nvCxnSpPr>
        <p:spPr>
          <a:xfrm>
            <a:off x="2091847" y="2057507"/>
            <a:ext cx="92316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F05D023-575B-FCFE-C35E-6BAA505995EA}"/>
              </a:ext>
            </a:extLst>
          </p:cNvPr>
          <p:cNvCxnSpPr>
            <a:cxnSpLocks/>
          </p:cNvCxnSpPr>
          <p:nvPr/>
        </p:nvCxnSpPr>
        <p:spPr>
          <a:xfrm>
            <a:off x="2091847" y="3462701"/>
            <a:ext cx="92316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B131A8E-9D2C-DC6A-9A34-986890395E12}"/>
              </a:ext>
            </a:extLst>
          </p:cNvPr>
          <p:cNvCxnSpPr>
            <a:cxnSpLocks/>
          </p:cNvCxnSpPr>
          <p:nvPr/>
        </p:nvCxnSpPr>
        <p:spPr>
          <a:xfrm>
            <a:off x="2091847" y="3931099"/>
            <a:ext cx="92316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F79D8BB-5056-04B6-1543-FED7F90980F3}"/>
              </a:ext>
            </a:extLst>
          </p:cNvPr>
          <p:cNvCxnSpPr>
            <a:cxnSpLocks/>
          </p:cNvCxnSpPr>
          <p:nvPr/>
        </p:nvCxnSpPr>
        <p:spPr>
          <a:xfrm>
            <a:off x="2091847" y="4399497"/>
            <a:ext cx="92316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D5C024E-E6AD-C269-2211-CB15258651A3}"/>
              </a:ext>
            </a:extLst>
          </p:cNvPr>
          <p:cNvCxnSpPr>
            <a:cxnSpLocks/>
          </p:cNvCxnSpPr>
          <p:nvPr/>
        </p:nvCxnSpPr>
        <p:spPr>
          <a:xfrm>
            <a:off x="2091847" y="4867895"/>
            <a:ext cx="92316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5DE1757-7D57-5790-334A-1167721BE1BB}"/>
              </a:ext>
            </a:extLst>
          </p:cNvPr>
          <p:cNvSpPr/>
          <p:nvPr/>
        </p:nvSpPr>
        <p:spPr>
          <a:xfrm>
            <a:off x="2492679" y="3747259"/>
            <a:ext cx="1164921" cy="15890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B63AC7-3011-D425-27D1-B1D521A2121E}"/>
              </a:ext>
            </a:extLst>
          </p:cNvPr>
          <p:cNvSpPr/>
          <p:nvPr/>
        </p:nvSpPr>
        <p:spPr>
          <a:xfrm>
            <a:off x="3943053" y="2845893"/>
            <a:ext cx="1164921" cy="24903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5E77DBA-1210-7933-DD84-C759FDA9786D}"/>
              </a:ext>
            </a:extLst>
          </p:cNvPr>
          <p:cNvSpPr/>
          <p:nvPr/>
        </p:nvSpPr>
        <p:spPr>
          <a:xfrm>
            <a:off x="5393427" y="3489228"/>
            <a:ext cx="1164921" cy="184706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BE4F98-15EF-0451-AC81-72D83648D5E2}"/>
              </a:ext>
            </a:extLst>
          </p:cNvPr>
          <p:cNvSpPr/>
          <p:nvPr/>
        </p:nvSpPr>
        <p:spPr>
          <a:xfrm>
            <a:off x="6843801" y="2556310"/>
            <a:ext cx="1164921" cy="277998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F269E73-F5B7-AFC3-B180-F37DFD2172C0}"/>
              </a:ext>
            </a:extLst>
          </p:cNvPr>
          <p:cNvSpPr/>
          <p:nvPr/>
        </p:nvSpPr>
        <p:spPr>
          <a:xfrm>
            <a:off x="8294175" y="3621113"/>
            <a:ext cx="1164921" cy="171517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8DDE2DB-4DF0-39B2-1E06-426A39689F9A}"/>
              </a:ext>
            </a:extLst>
          </p:cNvPr>
          <p:cNvSpPr/>
          <p:nvPr/>
        </p:nvSpPr>
        <p:spPr>
          <a:xfrm>
            <a:off x="9744549" y="3048854"/>
            <a:ext cx="1164921" cy="228743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9361287-EAD7-5EA5-4DB5-05CC3F1D479D}"/>
              </a:ext>
            </a:extLst>
          </p:cNvPr>
          <p:cNvSpPr txBox="1"/>
          <p:nvPr/>
        </p:nvSpPr>
        <p:spPr>
          <a:xfrm>
            <a:off x="2423786" y="5314446"/>
            <a:ext cx="1302707" cy="568401"/>
          </a:xfrm>
          <a:prstGeom prst="rect">
            <a:avLst/>
          </a:prstGeom>
          <a:noFill/>
        </p:spPr>
        <p:txBody>
          <a:bodyPr wrap="square" rtlCol="0">
            <a:spAutoFit/>
          </a:bodyPr>
          <a:lstStyle/>
          <a:p>
            <a:pPr algn="ctr"/>
            <a:r>
              <a:rPr lang="en-US" sz="2000" dirty="0"/>
              <a:t>Africa</a:t>
            </a:r>
          </a:p>
          <a:p>
            <a:pPr algn="ctr"/>
            <a:r>
              <a:rPr lang="en-US" sz="1400" dirty="0"/>
              <a:t>(4)</a:t>
            </a:r>
          </a:p>
        </p:txBody>
      </p:sp>
      <p:sp>
        <p:nvSpPr>
          <p:cNvPr id="18" name="TextBox 17">
            <a:extLst>
              <a:ext uri="{FF2B5EF4-FFF2-40B4-BE49-F238E27FC236}">
                <a16:creationId xmlns:a16="http://schemas.microsoft.com/office/drawing/2014/main" id="{5A455599-3787-1685-1075-230DE15B7A35}"/>
              </a:ext>
            </a:extLst>
          </p:cNvPr>
          <p:cNvSpPr txBox="1"/>
          <p:nvPr/>
        </p:nvSpPr>
        <p:spPr>
          <a:xfrm>
            <a:off x="3874160" y="5314446"/>
            <a:ext cx="1302707" cy="568401"/>
          </a:xfrm>
          <a:prstGeom prst="rect">
            <a:avLst/>
          </a:prstGeom>
          <a:noFill/>
        </p:spPr>
        <p:txBody>
          <a:bodyPr wrap="square" rtlCol="0">
            <a:spAutoFit/>
          </a:bodyPr>
          <a:lstStyle/>
          <a:p>
            <a:pPr algn="ctr"/>
            <a:r>
              <a:rPr lang="en-US" sz="2000" dirty="0"/>
              <a:t>America</a:t>
            </a:r>
          </a:p>
          <a:p>
            <a:pPr algn="ctr"/>
            <a:r>
              <a:rPr lang="en-US" sz="1400" dirty="0"/>
              <a:t>(1)</a:t>
            </a:r>
          </a:p>
        </p:txBody>
      </p:sp>
      <p:sp>
        <p:nvSpPr>
          <p:cNvPr id="19" name="TextBox 18">
            <a:extLst>
              <a:ext uri="{FF2B5EF4-FFF2-40B4-BE49-F238E27FC236}">
                <a16:creationId xmlns:a16="http://schemas.microsoft.com/office/drawing/2014/main" id="{A77CF17E-AD43-48B8-1C92-BC90D1F9DFE1}"/>
              </a:ext>
            </a:extLst>
          </p:cNvPr>
          <p:cNvSpPr txBox="1"/>
          <p:nvPr/>
        </p:nvSpPr>
        <p:spPr>
          <a:xfrm>
            <a:off x="5130587" y="5314446"/>
            <a:ext cx="1690601" cy="795761"/>
          </a:xfrm>
          <a:prstGeom prst="rect">
            <a:avLst/>
          </a:prstGeom>
          <a:noFill/>
        </p:spPr>
        <p:txBody>
          <a:bodyPr wrap="square" rtlCol="0">
            <a:spAutoFit/>
          </a:bodyPr>
          <a:lstStyle/>
          <a:p>
            <a:pPr algn="ctr"/>
            <a:r>
              <a:rPr lang="en-US" dirty="0"/>
              <a:t>Eastern Mediterranean</a:t>
            </a:r>
          </a:p>
          <a:p>
            <a:pPr algn="ctr"/>
            <a:r>
              <a:rPr lang="en-US" sz="1400" dirty="0"/>
              <a:t>(3)</a:t>
            </a:r>
          </a:p>
        </p:txBody>
      </p:sp>
      <p:sp>
        <p:nvSpPr>
          <p:cNvPr id="20" name="TextBox 19">
            <a:extLst>
              <a:ext uri="{FF2B5EF4-FFF2-40B4-BE49-F238E27FC236}">
                <a16:creationId xmlns:a16="http://schemas.microsoft.com/office/drawing/2014/main" id="{02A7D364-C5D8-1368-8554-EC29C429EE4C}"/>
              </a:ext>
            </a:extLst>
          </p:cNvPr>
          <p:cNvSpPr txBox="1"/>
          <p:nvPr/>
        </p:nvSpPr>
        <p:spPr>
          <a:xfrm>
            <a:off x="6774908" y="5314446"/>
            <a:ext cx="1302707" cy="568401"/>
          </a:xfrm>
          <a:prstGeom prst="rect">
            <a:avLst/>
          </a:prstGeom>
          <a:noFill/>
        </p:spPr>
        <p:txBody>
          <a:bodyPr wrap="square" rtlCol="0">
            <a:spAutoFit/>
          </a:bodyPr>
          <a:lstStyle/>
          <a:p>
            <a:pPr algn="ctr"/>
            <a:r>
              <a:rPr lang="en-US" sz="2000" dirty="0"/>
              <a:t>European</a:t>
            </a:r>
          </a:p>
          <a:p>
            <a:pPr algn="ctr"/>
            <a:r>
              <a:rPr lang="en-US" sz="1400" dirty="0"/>
              <a:t>(1)</a:t>
            </a:r>
          </a:p>
        </p:txBody>
      </p:sp>
      <p:sp>
        <p:nvSpPr>
          <p:cNvPr id="21" name="TextBox 20">
            <a:extLst>
              <a:ext uri="{FF2B5EF4-FFF2-40B4-BE49-F238E27FC236}">
                <a16:creationId xmlns:a16="http://schemas.microsoft.com/office/drawing/2014/main" id="{EB9C2B9B-6070-A8FB-11F8-ACAD30CF3530}"/>
              </a:ext>
            </a:extLst>
          </p:cNvPr>
          <p:cNvSpPr txBox="1"/>
          <p:nvPr/>
        </p:nvSpPr>
        <p:spPr>
          <a:xfrm>
            <a:off x="8225282" y="5314446"/>
            <a:ext cx="1302707" cy="923330"/>
          </a:xfrm>
          <a:prstGeom prst="rect">
            <a:avLst/>
          </a:prstGeom>
          <a:noFill/>
        </p:spPr>
        <p:txBody>
          <a:bodyPr wrap="square" rtlCol="0">
            <a:spAutoFit/>
          </a:bodyPr>
          <a:lstStyle/>
          <a:p>
            <a:pPr algn="ctr"/>
            <a:r>
              <a:rPr lang="en-US" sz="2000" dirty="0"/>
              <a:t>South East-Asia</a:t>
            </a:r>
          </a:p>
          <a:p>
            <a:pPr algn="ctr"/>
            <a:r>
              <a:rPr lang="en-US" sz="1400" dirty="0"/>
              <a:t>(2)</a:t>
            </a:r>
          </a:p>
        </p:txBody>
      </p:sp>
      <p:sp>
        <p:nvSpPr>
          <p:cNvPr id="22" name="TextBox 21">
            <a:extLst>
              <a:ext uri="{FF2B5EF4-FFF2-40B4-BE49-F238E27FC236}">
                <a16:creationId xmlns:a16="http://schemas.microsoft.com/office/drawing/2014/main" id="{0006440B-5A3D-21F7-0E54-751CFF354491}"/>
              </a:ext>
            </a:extLst>
          </p:cNvPr>
          <p:cNvSpPr txBox="1"/>
          <p:nvPr/>
        </p:nvSpPr>
        <p:spPr>
          <a:xfrm>
            <a:off x="9675655" y="5314446"/>
            <a:ext cx="1302707" cy="852602"/>
          </a:xfrm>
          <a:prstGeom prst="rect">
            <a:avLst/>
          </a:prstGeom>
          <a:noFill/>
        </p:spPr>
        <p:txBody>
          <a:bodyPr wrap="square" rtlCol="0">
            <a:spAutoFit/>
          </a:bodyPr>
          <a:lstStyle/>
          <a:p>
            <a:pPr algn="ctr"/>
            <a:r>
              <a:rPr lang="en-US" sz="2000" dirty="0"/>
              <a:t>Western Pacific</a:t>
            </a:r>
          </a:p>
          <a:p>
            <a:pPr algn="ctr"/>
            <a:r>
              <a:rPr lang="en-US" sz="1400" dirty="0"/>
              <a:t>(4)</a:t>
            </a:r>
          </a:p>
        </p:txBody>
      </p:sp>
      <p:sp>
        <p:nvSpPr>
          <p:cNvPr id="23" name="TextBox 22">
            <a:extLst>
              <a:ext uri="{FF2B5EF4-FFF2-40B4-BE49-F238E27FC236}">
                <a16:creationId xmlns:a16="http://schemas.microsoft.com/office/drawing/2014/main" id="{66DB717D-3056-3CA0-E9FD-008D15B654B5}"/>
              </a:ext>
            </a:extLst>
          </p:cNvPr>
          <p:cNvSpPr txBox="1"/>
          <p:nvPr/>
        </p:nvSpPr>
        <p:spPr>
          <a:xfrm>
            <a:off x="2121411" y="6054045"/>
            <a:ext cx="9231681" cy="369461"/>
          </a:xfrm>
          <a:prstGeom prst="rect">
            <a:avLst/>
          </a:prstGeom>
          <a:noFill/>
        </p:spPr>
        <p:txBody>
          <a:bodyPr wrap="square" rtlCol="0">
            <a:spAutoFit/>
          </a:bodyPr>
          <a:lstStyle/>
          <a:p>
            <a:pPr algn="ctr"/>
            <a:r>
              <a:rPr lang="en-US" sz="2000" b="1" dirty="0"/>
              <a:t>WHO Region </a:t>
            </a:r>
            <a:r>
              <a:rPr lang="en-US" sz="1200" b="1" dirty="0"/>
              <a:t>(Number of studies)</a:t>
            </a:r>
            <a:endParaRPr lang="en-US" sz="1000" b="1" dirty="0"/>
          </a:p>
        </p:txBody>
      </p:sp>
      <p:sp>
        <p:nvSpPr>
          <p:cNvPr id="24" name="TextBox 23">
            <a:extLst>
              <a:ext uri="{FF2B5EF4-FFF2-40B4-BE49-F238E27FC236}">
                <a16:creationId xmlns:a16="http://schemas.microsoft.com/office/drawing/2014/main" id="{79210137-1A2B-074D-9728-02BE6805BE2F}"/>
              </a:ext>
            </a:extLst>
          </p:cNvPr>
          <p:cNvSpPr txBox="1"/>
          <p:nvPr/>
        </p:nvSpPr>
        <p:spPr>
          <a:xfrm rot="16200000">
            <a:off x="-322754" y="3235162"/>
            <a:ext cx="3895039" cy="400110"/>
          </a:xfrm>
          <a:prstGeom prst="rect">
            <a:avLst/>
          </a:prstGeom>
          <a:noFill/>
        </p:spPr>
        <p:txBody>
          <a:bodyPr wrap="square" rtlCol="0">
            <a:spAutoFit/>
          </a:bodyPr>
          <a:lstStyle/>
          <a:p>
            <a:pPr algn="ctr"/>
            <a:r>
              <a:rPr lang="en-US" sz="2000" b="1" dirty="0"/>
              <a:t>Percent RSV positive (%)</a:t>
            </a:r>
            <a:endParaRPr lang="en-US" sz="1000" b="1" dirty="0"/>
          </a:p>
        </p:txBody>
      </p:sp>
      <p:sp>
        <p:nvSpPr>
          <p:cNvPr id="25" name="TextBox 24">
            <a:extLst>
              <a:ext uri="{FF2B5EF4-FFF2-40B4-BE49-F238E27FC236}">
                <a16:creationId xmlns:a16="http://schemas.microsoft.com/office/drawing/2014/main" id="{B794A636-9C2E-F099-915C-279AC5F312D5}"/>
              </a:ext>
            </a:extLst>
          </p:cNvPr>
          <p:cNvSpPr txBox="1"/>
          <p:nvPr/>
        </p:nvSpPr>
        <p:spPr>
          <a:xfrm>
            <a:off x="2354893" y="3113236"/>
            <a:ext cx="1302707" cy="523220"/>
          </a:xfrm>
          <a:prstGeom prst="rect">
            <a:avLst/>
          </a:prstGeom>
          <a:noFill/>
        </p:spPr>
        <p:txBody>
          <a:bodyPr wrap="square" rtlCol="0">
            <a:spAutoFit/>
          </a:bodyPr>
          <a:lstStyle/>
          <a:p>
            <a:pPr algn="ctr"/>
            <a:r>
              <a:rPr lang="en-US" sz="1600" b="1" dirty="0"/>
              <a:t>34.1%</a:t>
            </a:r>
          </a:p>
          <a:p>
            <a:pPr algn="ctr"/>
            <a:r>
              <a:rPr lang="en-US" sz="1200" dirty="0"/>
              <a:t>[32.9%, 35.4%]</a:t>
            </a:r>
          </a:p>
        </p:txBody>
      </p:sp>
      <p:sp>
        <p:nvSpPr>
          <p:cNvPr id="26" name="TextBox 25">
            <a:extLst>
              <a:ext uri="{FF2B5EF4-FFF2-40B4-BE49-F238E27FC236}">
                <a16:creationId xmlns:a16="http://schemas.microsoft.com/office/drawing/2014/main" id="{B5FD2EA4-64A4-D3CA-1B39-7ED02A1BECCE}"/>
              </a:ext>
            </a:extLst>
          </p:cNvPr>
          <p:cNvSpPr txBox="1"/>
          <p:nvPr/>
        </p:nvSpPr>
        <p:spPr>
          <a:xfrm>
            <a:off x="1614995" y="1336807"/>
            <a:ext cx="523338" cy="338554"/>
          </a:xfrm>
          <a:prstGeom prst="rect">
            <a:avLst/>
          </a:prstGeom>
          <a:noFill/>
        </p:spPr>
        <p:txBody>
          <a:bodyPr wrap="square" rtlCol="0">
            <a:spAutoFit/>
          </a:bodyPr>
          <a:lstStyle/>
          <a:p>
            <a:pPr algn="r"/>
            <a:r>
              <a:rPr lang="en-US" sz="1600" dirty="0"/>
              <a:t>80</a:t>
            </a:r>
          </a:p>
        </p:txBody>
      </p:sp>
      <p:sp>
        <p:nvSpPr>
          <p:cNvPr id="27" name="TextBox 26">
            <a:extLst>
              <a:ext uri="{FF2B5EF4-FFF2-40B4-BE49-F238E27FC236}">
                <a16:creationId xmlns:a16="http://schemas.microsoft.com/office/drawing/2014/main" id="{6E2B4E50-43F2-A567-5FA1-5A0B19EB40FB}"/>
              </a:ext>
            </a:extLst>
          </p:cNvPr>
          <p:cNvSpPr txBox="1"/>
          <p:nvPr/>
        </p:nvSpPr>
        <p:spPr>
          <a:xfrm>
            <a:off x="1614995" y="2300275"/>
            <a:ext cx="523338" cy="338554"/>
          </a:xfrm>
          <a:prstGeom prst="rect">
            <a:avLst/>
          </a:prstGeom>
          <a:noFill/>
        </p:spPr>
        <p:txBody>
          <a:bodyPr wrap="square" rtlCol="0">
            <a:spAutoFit/>
          </a:bodyPr>
          <a:lstStyle/>
          <a:p>
            <a:pPr algn="r"/>
            <a:r>
              <a:rPr lang="en-US" sz="1600" dirty="0"/>
              <a:t>60</a:t>
            </a:r>
          </a:p>
        </p:txBody>
      </p:sp>
      <p:sp>
        <p:nvSpPr>
          <p:cNvPr id="28" name="TextBox 27">
            <a:extLst>
              <a:ext uri="{FF2B5EF4-FFF2-40B4-BE49-F238E27FC236}">
                <a16:creationId xmlns:a16="http://schemas.microsoft.com/office/drawing/2014/main" id="{F5525461-5ECF-B3AE-E30B-652CA5DACA0D}"/>
              </a:ext>
            </a:extLst>
          </p:cNvPr>
          <p:cNvSpPr txBox="1"/>
          <p:nvPr/>
        </p:nvSpPr>
        <p:spPr>
          <a:xfrm>
            <a:off x="1614995" y="3263743"/>
            <a:ext cx="523338" cy="312621"/>
          </a:xfrm>
          <a:prstGeom prst="rect">
            <a:avLst/>
          </a:prstGeom>
          <a:noFill/>
        </p:spPr>
        <p:txBody>
          <a:bodyPr wrap="square" rtlCol="0">
            <a:spAutoFit/>
          </a:bodyPr>
          <a:lstStyle/>
          <a:p>
            <a:pPr algn="r"/>
            <a:r>
              <a:rPr lang="en-US" sz="1600" dirty="0"/>
              <a:t>40</a:t>
            </a:r>
          </a:p>
        </p:txBody>
      </p:sp>
      <p:sp>
        <p:nvSpPr>
          <p:cNvPr id="29" name="TextBox 28">
            <a:extLst>
              <a:ext uri="{FF2B5EF4-FFF2-40B4-BE49-F238E27FC236}">
                <a16:creationId xmlns:a16="http://schemas.microsoft.com/office/drawing/2014/main" id="{31319BAD-AF38-9311-BC76-46F5A9046D38}"/>
              </a:ext>
            </a:extLst>
          </p:cNvPr>
          <p:cNvSpPr txBox="1"/>
          <p:nvPr/>
        </p:nvSpPr>
        <p:spPr>
          <a:xfrm>
            <a:off x="1614995" y="3745477"/>
            <a:ext cx="523338" cy="312621"/>
          </a:xfrm>
          <a:prstGeom prst="rect">
            <a:avLst/>
          </a:prstGeom>
          <a:noFill/>
        </p:spPr>
        <p:txBody>
          <a:bodyPr wrap="square" rtlCol="0">
            <a:spAutoFit/>
          </a:bodyPr>
          <a:lstStyle/>
          <a:p>
            <a:pPr algn="r"/>
            <a:r>
              <a:rPr lang="en-US" sz="1600" dirty="0"/>
              <a:t>30</a:t>
            </a:r>
          </a:p>
        </p:txBody>
      </p:sp>
      <p:sp>
        <p:nvSpPr>
          <p:cNvPr id="30" name="TextBox 29">
            <a:extLst>
              <a:ext uri="{FF2B5EF4-FFF2-40B4-BE49-F238E27FC236}">
                <a16:creationId xmlns:a16="http://schemas.microsoft.com/office/drawing/2014/main" id="{2DD8F2E9-6A8F-5166-551F-B56A77534B1B}"/>
              </a:ext>
            </a:extLst>
          </p:cNvPr>
          <p:cNvSpPr txBox="1"/>
          <p:nvPr/>
        </p:nvSpPr>
        <p:spPr>
          <a:xfrm>
            <a:off x="1614995" y="4227211"/>
            <a:ext cx="523338" cy="312621"/>
          </a:xfrm>
          <a:prstGeom prst="rect">
            <a:avLst/>
          </a:prstGeom>
          <a:noFill/>
        </p:spPr>
        <p:txBody>
          <a:bodyPr wrap="square" rtlCol="0">
            <a:spAutoFit/>
          </a:bodyPr>
          <a:lstStyle/>
          <a:p>
            <a:pPr algn="r"/>
            <a:r>
              <a:rPr lang="en-US" sz="1600" dirty="0"/>
              <a:t>20</a:t>
            </a:r>
          </a:p>
        </p:txBody>
      </p:sp>
      <p:sp>
        <p:nvSpPr>
          <p:cNvPr id="31" name="TextBox 30">
            <a:extLst>
              <a:ext uri="{FF2B5EF4-FFF2-40B4-BE49-F238E27FC236}">
                <a16:creationId xmlns:a16="http://schemas.microsoft.com/office/drawing/2014/main" id="{062F7AD1-528A-6FB9-23BD-47446BA6B352}"/>
              </a:ext>
            </a:extLst>
          </p:cNvPr>
          <p:cNvSpPr txBox="1"/>
          <p:nvPr/>
        </p:nvSpPr>
        <p:spPr>
          <a:xfrm>
            <a:off x="1614995" y="4708945"/>
            <a:ext cx="523338" cy="312621"/>
          </a:xfrm>
          <a:prstGeom prst="rect">
            <a:avLst/>
          </a:prstGeom>
          <a:noFill/>
        </p:spPr>
        <p:txBody>
          <a:bodyPr wrap="square" rtlCol="0">
            <a:spAutoFit/>
          </a:bodyPr>
          <a:lstStyle/>
          <a:p>
            <a:pPr algn="r"/>
            <a:r>
              <a:rPr lang="en-US" sz="1600" dirty="0"/>
              <a:t>10</a:t>
            </a:r>
          </a:p>
        </p:txBody>
      </p:sp>
      <p:sp>
        <p:nvSpPr>
          <p:cNvPr id="32" name="TextBox 31">
            <a:extLst>
              <a:ext uri="{FF2B5EF4-FFF2-40B4-BE49-F238E27FC236}">
                <a16:creationId xmlns:a16="http://schemas.microsoft.com/office/drawing/2014/main" id="{D7D6B873-B2AB-9953-8AA9-498F8D6194F3}"/>
              </a:ext>
            </a:extLst>
          </p:cNvPr>
          <p:cNvSpPr txBox="1"/>
          <p:nvPr/>
        </p:nvSpPr>
        <p:spPr>
          <a:xfrm>
            <a:off x="1614995" y="5190680"/>
            <a:ext cx="523338" cy="312621"/>
          </a:xfrm>
          <a:prstGeom prst="rect">
            <a:avLst/>
          </a:prstGeom>
          <a:noFill/>
        </p:spPr>
        <p:txBody>
          <a:bodyPr wrap="square" rtlCol="0">
            <a:spAutoFit/>
          </a:bodyPr>
          <a:lstStyle/>
          <a:p>
            <a:pPr algn="r"/>
            <a:r>
              <a:rPr lang="en-US" sz="1600" dirty="0"/>
              <a:t>0</a:t>
            </a:r>
          </a:p>
        </p:txBody>
      </p:sp>
      <p:cxnSp>
        <p:nvCxnSpPr>
          <p:cNvPr id="33" name="Straight Connector 32">
            <a:extLst>
              <a:ext uri="{FF2B5EF4-FFF2-40B4-BE49-F238E27FC236}">
                <a16:creationId xmlns:a16="http://schemas.microsoft.com/office/drawing/2014/main" id="{0815D962-1190-47D6-687E-D434B84AB058}"/>
              </a:ext>
            </a:extLst>
          </p:cNvPr>
          <p:cNvCxnSpPr>
            <a:cxnSpLocks/>
          </p:cNvCxnSpPr>
          <p:nvPr/>
        </p:nvCxnSpPr>
        <p:spPr>
          <a:xfrm>
            <a:off x="2121411" y="5336290"/>
            <a:ext cx="92316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340DC79-3E63-04DA-504E-72BB8B22B16A}"/>
              </a:ext>
            </a:extLst>
          </p:cNvPr>
          <p:cNvCxnSpPr>
            <a:cxnSpLocks/>
          </p:cNvCxnSpPr>
          <p:nvPr/>
        </p:nvCxnSpPr>
        <p:spPr>
          <a:xfrm>
            <a:off x="2121411" y="1411664"/>
            <a:ext cx="0" cy="39246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6058E2D9-1318-1CB3-3174-0FB2E64F0410}"/>
              </a:ext>
            </a:extLst>
          </p:cNvPr>
          <p:cNvGrpSpPr/>
          <p:nvPr/>
        </p:nvGrpSpPr>
        <p:grpSpPr>
          <a:xfrm>
            <a:off x="3028586" y="3710691"/>
            <a:ext cx="134209" cy="142921"/>
            <a:chOff x="3028586" y="3312836"/>
            <a:chExt cx="134209" cy="154777"/>
          </a:xfrm>
        </p:grpSpPr>
        <p:sp>
          <p:nvSpPr>
            <p:cNvPr id="36" name="object 81">
              <a:extLst>
                <a:ext uri="{FF2B5EF4-FFF2-40B4-BE49-F238E27FC236}">
                  <a16:creationId xmlns:a16="http://schemas.microsoft.com/office/drawing/2014/main" id="{E04216FF-3D8D-D6A4-C3C2-700CDB74EFD8}"/>
                </a:ext>
              </a:extLst>
            </p:cNvPr>
            <p:cNvSpPr/>
            <p:nvPr/>
          </p:nvSpPr>
          <p:spPr>
            <a:xfrm rot="5400000" flipV="1">
              <a:off x="3099285" y="3307149"/>
              <a:ext cx="54898" cy="72123"/>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7" name="object 81">
              <a:extLst>
                <a:ext uri="{FF2B5EF4-FFF2-40B4-BE49-F238E27FC236}">
                  <a16:creationId xmlns:a16="http://schemas.microsoft.com/office/drawing/2014/main" id="{D9A25B58-40D0-6DF8-FB2D-9A42788CD04B}"/>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38" name="Group 37">
            <a:extLst>
              <a:ext uri="{FF2B5EF4-FFF2-40B4-BE49-F238E27FC236}">
                <a16:creationId xmlns:a16="http://schemas.microsoft.com/office/drawing/2014/main" id="{FE79C966-BE82-9B62-7320-AA74FE1CB2FF}"/>
              </a:ext>
            </a:extLst>
          </p:cNvPr>
          <p:cNvGrpSpPr/>
          <p:nvPr/>
        </p:nvGrpSpPr>
        <p:grpSpPr>
          <a:xfrm rot="10800000">
            <a:off x="3028586" y="3755387"/>
            <a:ext cx="124176" cy="117708"/>
            <a:chOff x="3028586" y="3312836"/>
            <a:chExt cx="124176" cy="1044420"/>
          </a:xfrm>
        </p:grpSpPr>
        <p:sp>
          <p:nvSpPr>
            <p:cNvPr id="39" name="object 81">
              <a:extLst>
                <a:ext uri="{FF2B5EF4-FFF2-40B4-BE49-F238E27FC236}">
                  <a16:creationId xmlns:a16="http://schemas.microsoft.com/office/drawing/2014/main" id="{2F280829-05DD-360A-88CC-FD322C562926}"/>
                </a:ext>
              </a:extLst>
            </p:cNvPr>
            <p:cNvSpPr/>
            <p:nvPr/>
          </p:nvSpPr>
          <p:spPr>
            <a:xfrm rot="5400000">
              <a:off x="2547074" y="3813655"/>
              <a:ext cx="1041483" cy="45719"/>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40" name="object 81">
              <a:extLst>
                <a:ext uri="{FF2B5EF4-FFF2-40B4-BE49-F238E27FC236}">
                  <a16:creationId xmlns:a16="http://schemas.microsoft.com/office/drawing/2014/main" id="{F2AC6771-5ED4-318D-7BBD-409AEB37280B}"/>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41" name="Group 40">
            <a:extLst>
              <a:ext uri="{FF2B5EF4-FFF2-40B4-BE49-F238E27FC236}">
                <a16:creationId xmlns:a16="http://schemas.microsoft.com/office/drawing/2014/main" id="{3995956D-D4DD-FEB1-0C59-AE0625F711B8}"/>
              </a:ext>
            </a:extLst>
          </p:cNvPr>
          <p:cNvGrpSpPr/>
          <p:nvPr/>
        </p:nvGrpSpPr>
        <p:grpSpPr>
          <a:xfrm>
            <a:off x="4460029" y="2451573"/>
            <a:ext cx="208877" cy="402394"/>
            <a:chOff x="3028586" y="3312836"/>
            <a:chExt cx="208877" cy="435775"/>
          </a:xfrm>
        </p:grpSpPr>
        <p:sp>
          <p:nvSpPr>
            <p:cNvPr id="42" name="object 81">
              <a:extLst>
                <a:ext uri="{FF2B5EF4-FFF2-40B4-BE49-F238E27FC236}">
                  <a16:creationId xmlns:a16="http://schemas.microsoft.com/office/drawing/2014/main" id="{F30CE831-D9CB-D246-3398-18D9C30A3F8D}"/>
                </a:ext>
              </a:extLst>
            </p:cNvPr>
            <p:cNvSpPr/>
            <p:nvPr/>
          </p:nvSpPr>
          <p:spPr>
            <a:xfrm rot="5400000" flipV="1">
              <a:off x="2947644" y="3458792"/>
              <a:ext cx="432849" cy="146789"/>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3" name="object 81">
              <a:extLst>
                <a:ext uri="{FF2B5EF4-FFF2-40B4-BE49-F238E27FC236}">
                  <a16:creationId xmlns:a16="http://schemas.microsoft.com/office/drawing/2014/main" id="{77CE838A-A2C5-9754-6326-6B1F6E0FB0AC}"/>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44" name="Group 43">
            <a:extLst>
              <a:ext uri="{FF2B5EF4-FFF2-40B4-BE49-F238E27FC236}">
                <a16:creationId xmlns:a16="http://schemas.microsoft.com/office/drawing/2014/main" id="{9478D139-C5F7-FB4F-0202-CCE9113AF0D7}"/>
              </a:ext>
            </a:extLst>
          </p:cNvPr>
          <p:cNvGrpSpPr/>
          <p:nvPr/>
        </p:nvGrpSpPr>
        <p:grpSpPr>
          <a:xfrm rot="10800000">
            <a:off x="4460029" y="2844437"/>
            <a:ext cx="146791" cy="444986"/>
            <a:chOff x="3005971" y="3312836"/>
            <a:chExt cx="146791" cy="3948349"/>
          </a:xfrm>
        </p:grpSpPr>
        <p:sp>
          <p:nvSpPr>
            <p:cNvPr id="45" name="object 81">
              <a:extLst>
                <a:ext uri="{FF2B5EF4-FFF2-40B4-BE49-F238E27FC236}">
                  <a16:creationId xmlns:a16="http://schemas.microsoft.com/office/drawing/2014/main" id="{BDA222A7-DAF7-EB05-D585-CF62400B7BB2}"/>
                </a:ext>
              </a:extLst>
            </p:cNvPr>
            <p:cNvSpPr/>
            <p:nvPr/>
          </p:nvSpPr>
          <p:spPr>
            <a:xfrm rot="5400000">
              <a:off x="1075611" y="5246120"/>
              <a:ext cx="3945425" cy="84705"/>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46" name="object 81">
              <a:extLst>
                <a:ext uri="{FF2B5EF4-FFF2-40B4-BE49-F238E27FC236}">
                  <a16:creationId xmlns:a16="http://schemas.microsoft.com/office/drawing/2014/main" id="{55DD6A05-022B-71D0-9526-8FBD96AB3069}"/>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47" name="TextBox 46">
            <a:extLst>
              <a:ext uri="{FF2B5EF4-FFF2-40B4-BE49-F238E27FC236}">
                <a16:creationId xmlns:a16="http://schemas.microsoft.com/office/drawing/2014/main" id="{3137147F-2C93-99BA-0F41-DD1EA9CB3BCE}"/>
              </a:ext>
            </a:extLst>
          </p:cNvPr>
          <p:cNvSpPr txBox="1"/>
          <p:nvPr/>
        </p:nvSpPr>
        <p:spPr>
          <a:xfrm>
            <a:off x="3832381" y="1931118"/>
            <a:ext cx="1302707" cy="523220"/>
          </a:xfrm>
          <a:prstGeom prst="rect">
            <a:avLst/>
          </a:prstGeom>
          <a:noFill/>
        </p:spPr>
        <p:txBody>
          <a:bodyPr wrap="square" rtlCol="0">
            <a:spAutoFit/>
          </a:bodyPr>
          <a:lstStyle/>
          <a:p>
            <a:pPr algn="ctr"/>
            <a:r>
              <a:rPr lang="en-US" sz="1600" b="1" dirty="0"/>
              <a:t>53.5%</a:t>
            </a:r>
          </a:p>
          <a:p>
            <a:pPr algn="ctr"/>
            <a:r>
              <a:rPr lang="en-US" sz="1200" dirty="0"/>
              <a:t>[43.9%, 62.9%]</a:t>
            </a:r>
          </a:p>
        </p:txBody>
      </p:sp>
      <p:grpSp>
        <p:nvGrpSpPr>
          <p:cNvPr id="48" name="Group 47">
            <a:extLst>
              <a:ext uri="{FF2B5EF4-FFF2-40B4-BE49-F238E27FC236}">
                <a16:creationId xmlns:a16="http://schemas.microsoft.com/office/drawing/2014/main" id="{694B6A26-4A9D-5FBD-309C-D25D62028AF9}"/>
              </a:ext>
            </a:extLst>
          </p:cNvPr>
          <p:cNvGrpSpPr/>
          <p:nvPr/>
        </p:nvGrpSpPr>
        <p:grpSpPr>
          <a:xfrm>
            <a:off x="5923499" y="2924607"/>
            <a:ext cx="218668" cy="559945"/>
            <a:chOff x="3028586" y="3312836"/>
            <a:chExt cx="218668" cy="606394"/>
          </a:xfrm>
        </p:grpSpPr>
        <p:sp>
          <p:nvSpPr>
            <p:cNvPr id="49" name="object 81">
              <a:extLst>
                <a:ext uri="{FF2B5EF4-FFF2-40B4-BE49-F238E27FC236}">
                  <a16:creationId xmlns:a16="http://schemas.microsoft.com/office/drawing/2014/main" id="{79C5EB6F-A059-D69A-DA24-DE2D1E333EF4}"/>
                </a:ext>
              </a:extLst>
            </p:cNvPr>
            <p:cNvSpPr/>
            <p:nvPr/>
          </p:nvSpPr>
          <p:spPr>
            <a:xfrm rot="5400000" flipV="1">
              <a:off x="2867229" y="3539205"/>
              <a:ext cx="603469" cy="156581"/>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0" name="object 81">
              <a:extLst>
                <a:ext uri="{FF2B5EF4-FFF2-40B4-BE49-F238E27FC236}">
                  <a16:creationId xmlns:a16="http://schemas.microsoft.com/office/drawing/2014/main" id="{D9200305-2C19-A6C6-B04E-C19683F018B2}"/>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51" name="Group 50">
            <a:extLst>
              <a:ext uri="{FF2B5EF4-FFF2-40B4-BE49-F238E27FC236}">
                <a16:creationId xmlns:a16="http://schemas.microsoft.com/office/drawing/2014/main" id="{4A9C0D4A-5F04-688A-76EE-4CC9B05B83BB}"/>
              </a:ext>
            </a:extLst>
          </p:cNvPr>
          <p:cNvGrpSpPr/>
          <p:nvPr/>
        </p:nvGrpSpPr>
        <p:grpSpPr>
          <a:xfrm rot="10800000">
            <a:off x="5923499" y="3489226"/>
            <a:ext cx="124176" cy="567228"/>
            <a:chOff x="3028586" y="3312836"/>
            <a:chExt cx="124176" cy="5033008"/>
          </a:xfrm>
        </p:grpSpPr>
        <p:sp>
          <p:nvSpPr>
            <p:cNvPr id="52" name="object 81">
              <a:extLst>
                <a:ext uri="{FF2B5EF4-FFF2-40B4-BE49-F238E27FC236}">
                  <a16:creationId xmlns:a16="http://schemas.microsoft.com/office/drawing/2014/main" id="{127FDB98-AFC5-3048-0963-953012BFC3E2}"/>
                </a:ext>
              </a:extLst>
            </p:cNvPr>
            <p:cNvSpPr/>
            <p:nvPr/>
          </p:nvSpPr>
          <p:spPr>
            <a:xfrm rot="5400000">
              <a:off x="552780" y="5807949"/>
              <a:ext cx="5030071" cy="45719"/>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3" name="object 81">
              <a:extLst>
                <a:ext uri="{FF2B5EF4-FFF2-40B4-BE49-F238E27FC236}">
                  <a16:creationId xmlns:a16="http://schemas.microsoft.com/office/drawing/2014/main" id="{6CFEB376-EBCE-8C8A-E8D1-49C7EFB30E12}"/>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54" name="TextBox 53">
            <a:extLst>
              <a:ext uri="{FF2B5EF4-FFF2-40B4-BE49-F238E27FC236}">
                <a16:creationId xmlns:a16="http://schemas.microsoft.com/office/drawing/2014/main" id="{E5FC0BCD-D048-6626-22CE-8CF63C9723FC}"/>
              </a:ext>
            </a:extLst>
          </p:cNvPr>
          <p:cNvSpPr txBox="1"/>
          <p:nvPr/>
        </p:nvSpPr>
        <p:spPr>
          <a:xfrm>
            <a:off x="5295851" y="2390462"/>
            <a:ext cx="1302707" cy="523220"/>
          </a:xfrm>
          <a:prstGeom prst="rect">
            <a:avLst/>
          </a:prstGeom>
          <a:noFill/>
        </p:spPr>
        <p:txBody>
          <a:bodyPr wrap="square" rtlCol="0">
            <a:spAutoFit/>
          </a:bodyPr>
          <a:lstStyle/>
          <a:p>
            <a:pPr algn="ctr"/>
            <a:r>
              <a:rPr lang="en-US" sz="1600" b="1" dirty="0"/>
              <a:t>39.6%</a:t>
            </a:r>
          </a:p>
          <a:p>
            <a:pPr algn="ctr"/>
            <a:r>
              <a:rPr lang="en-US" sz="1200" dirty="0"/>
              <a:t>[27.5%, 52.4%]</a:t>
            </a:r>
          </a:p>
        </p:txBody>
      </p:sp>
      <p:grpSp>
        <p:nvGrpSpPr>
          <p:cNvPr id="55" name="Group 54">
            <a:extLst>
              <a:ext uri="{FF2B5EF4-FFF2-40B4-BE49-F238E27FC236}">
                <a16:creationId xmlns:a16="http://schemas.microsoft.com/office/drawing/2014/main" id="{DC0F63E0-7487-A618-8518-F851EBA18587}"/>
              </a:ext>
            </a:extLst>
          </p:cNvPr>
          <p:cNvGrpSpPr/>
          <p:nvPr/>
        </p:nvGrpSpPr>
        <p:grpSpPr>
          <a:xfrm>
            <a:off x="7368415" y="1665869"/>
            <a:ext cx="421772" cy="1282751"/>
            <a:chOff x="3028586" y="3312836"/>
            <a:chExt cx="421772" cy="1389162"/>
          </a:xfrm>
        </p:grpSpPr>
        <p:sp>
          <p:nvSpPr>
            <p:cNvPr id="56" name="object 81">
              <a:extLst>
                <a:ext uri="{FF2B5EF4-FFF2-40B4-BE49-F238E27FC236}">
                  <a16:creationId xmlns:a16="http://schemas.microsoft.com/office/drawing/2014/main" id="{0FC254B0-7E90-3A15-DAFF-09AA8864C25A}"/>
                </a:ext>
              </a:extLst>
            </p:cNvPr>
            <p:cNvSpPr/>
            <p:nvPr/>
          </p:nvSpPr>
          <p:spPr>
            <a:xfrm rot="5400000" flipV="1">
              <a:off x="2577397" y="3829038"/>
              <a:ext cx="1386237" cy="359684"/>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7" name="object 81">
              <a:extLst>
                <a:ext uri="{FF2B5EF4-FFF2-40B4-BE49-F238E27FC236}">
                  <a16:creationId xmlns:a16="http://schemas.microsoft.com/office/drawing/2014/main" id="{8CB4F14E-1B18-67AE-6298-591DB1FEABC6}"/>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58" name="Group 57">
            <a:extLst>
              <a:ext uri="{FF2B5EF4-FFF2-40B4-BE49-F238E27FC236}">
                <a16:creationId xmlns:a16="http://schemas.microsoft.com/office/drawing/2014/main" id="{F474F018-4A30-9FA5-9108-AE84AE354C61}"/>
              </a:ext>
            </a:extLst>
          </p:cNvPr>
          <p:cNvGrpSpPr/>
          <p:nvPr/>
        </p:nvGrpSpPr>
        <p:grpSpPr>
          <a:xfrm rot="10800000">
            <a:off x="7368415" y="2556230"/>
            <a:ext cx="224579" cy="987974"/>
            <a:chOff x="2928183" y="3312836"/>
            <a:chExt cx="224579" cy="8766284"/>
          </a:xfrm>
        </p:grpSpPr>
        <p:sp>
          <p:nvSpPr>
            <p:cNvPr id="59" name="object 81">
              <a:extLst>
                <a:ext uri="{FF2B5EF4-FFF2-40B4-BE49-F238E27FC236}">
                  <a16:creationId xmlns:a16="http://schemas.microsoft.com/office/drawing/2014/main" id="{83F47D70-7648-5478-0BF0-5927F24D07B2}"/>
                </a:ext>
              </a:extLst>
            </p:cNvPr>
            <p:cNvSpPr/>
            <p:nvPr/>
          </p:nvSpPr>
          <p:spPr>
            <a:xfrm rot="5400000">
              <a:off x="-1372245" y="7616202"/>
              <a:ext cx="8763346" cy="162489"/>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0" name="object 81">
              <a:extLst>
                <a:ext uri="{FF2B5EF4-FFF2-40B4-BE49-F238E27FC236}">
                  <a16:creationId xmlns:a16="http://schemas.microsoft.com/office/drawing/2014/main" id="{9D2B619E-4207-05F9-075C-BE24824B7068}"/>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62" name="Group 61">
            <a:extLst>
              <a:ext uri="{FF2B5EF4-FFF2-40B4-BE49-F238E27FC236}">
                <a16:creationId xmlns:a16="http://schemas.microsoft.com/office/drawing/2014/main" id="{26B3E590-C096-403B-522F-9BE2049B84DE}"/>
              </a:ext>
            </a:extLst>
          </p:cNvPr>
          <p:cNvGrpSpPr/>
          <p:nvPr/>
        </p:nvGrpSpPr>
        <p:grpSpPr>
          <a:xfrm>
            <a:off x="8821602" y="3373369"/>
            <a:ext cx="156580" cy="338980"/>
            <a:chOff x="3028586" y="3312836"/>
            <a:chExt cx="156580" cy="367100"/>
          </a:xfrm>
        </p:grpSpPr>
        <p:sp>
          <p:nvSpPr>
            <p:cNvPr id="63" name="object 81">
              <a:extLst>
                <a:ext uri="{FF2B5EF4-FFF2-40B4-BE49-F238E27FC236}">
                  <a16:creationId xmlns:a16="http://schemas.microsoft.com/office/drawing/2014/main" id="{F5144173-1DD9-7DB0-3FA6-6EAF9475E686}"/>
                </a:ext>
              </a:extLst>
            </p:cNvPr>
            <p:cNvSpPr/>
            <p:nvPr/>
          </p:nvSpPr>
          <p:spPr>
            <a:xfrm rot="5400000" flipV="1">
              <a:off x="2955833" y="3450603"/>
              <a:ext cx="364174" cy="94492"/>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048" name="object 81">
              <a:extLst>
                <a:ext uri="{FF2B5EF4-FFF2-40B4-BE49-F238E27FC236}">
                  <a16:creationId xmlns:a16="http://schemas.microsoft.com/office/drawing/2014/main" id="{954A1B98-23EA-CCA4-491D-337DEE7EBD2C}"/>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2049" name="Group 2048">
            <a:extLst>
              <a:ext uri="{FF2B5EF4-FFF2-40B4-BE49-F238E27FC236}">
                <a16:creationId xmlns:a16="http://schemas.microsoft.com/office/drawing/2014/main" id="{C3C6DE83-359B-7DC0-E3C2-06951927B9D9}"/>
              </a:ext>
            </a:extLst>
          </p:cNvPr>
          <p:cNvGrpSpPr/>
          <p:nvPr/>
        </p:nvGrpSpPr>
        <p:grpSpPr>
          <a:xfrm rot="10800000">
            <a:off x="8821602" y="3658825"/>
            <a:ext cx="124176" cy="260355"/>
            <a:chOff x="3028586" y="3312836"/>
            <a:chExt cx="124176" cy="2310128"/>
          </a:xfrm>
        </p:grpSpPr>
        <p:sp>
          <p:nvSpPr>
            <p:cNvPr id="2051" name="object 81">
              <a:extLst>
                <a:ext uri="{FF2B5EF4-FFF2-40B4-BE49-F238E27FC236}">
                  <a16:creationId xmlns:a16="http://schemas.microsoft.com/office/drawing/2014/main" id="{BB6F7BB4-35CB-C35E-D86B-49B42FAA043D}"/>
                </a:ext>
              </a:extLst>
            </p:cNvPr>
            <p:cNvSpPr/>
            <p:nvPr/>
          </p:nvSpPr>
          <p:spPr>
            <a:xfrm rot="5400000">
              <a:off x="1906028" y="4438319"/>
              <a:ext cx="2307203" cy="62088"/>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052" name="object 81">
              <a:extLst>
                <a:ext uri="{FF2B5EF4-FFF2-40B4-BE49-F238E27FC236}">
                  <a16:creationId xmlns:a16="http://schemas.microsoft.com/office/drawing/2014/main" id="{467A0A2B-7659-1E5D-0B74-28F070A18F4F}"/>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2054" name="Group 2053">
            <a:extLst>
              <a:ext uri="{FF2B5EF4-FFF2-40B4-BE49-F238E27FC236}">
                <a16:creationId xmlns:a16="http://schemas.microsoft.com/office/drawing/2014/main" id="{ACE4C03F-254C-1AF2-031E-5254EE6BB206}"/>
              </a:ext>
            </a:extLst>
          </p:cNvPr>
          <p:cNvGrpSpPr/>
          <p:nvPr/>
        </p:nvGrpSpPr>
        <p:grpSpPr>
          <a:xfrm>
            <a:off x="10276774" y="2054426"/>
            <a:ext cx="186263" cy="994097"/>
            <a:chOff x="3028586" y="3312836"/>
            <a:chExt cx="186263" cy="1076561"/>
          </a:xfrm>
        </p:grpSpPr>
        <p:sp>
          <p:nvSpPr>
            <p:cNvPr id="2055" name="object 81">
              <a:extLst>
                <a:ext uri="{FF2B5EF4-FFF2-40B4-BE49-F238E27FC236}">
                  <a16:creationId xmlns:a16="http://schemas.microsoft.com/office/drawing/2014/main" id="{131C5AFD-40CD-FFDE-F5EA-0FFF6CFAA6E9}"/>
                </a:ext>
              </a:extLst>
            </p:cNvPr>
            <p:cNvSpPr/>
            <p:nvPr/>
          </p:nvSpPr>
          <p:spPr>
            <a:xfrm rot="5400000" flipV="1">
              <a:off x="2615943" y="3790491"/>
              <a:ext cx="1073636" cy="124176"/>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056" name="object 81">
              <a:extLst>
                <a:ext uri="{FF2B5EF4-FFF2-40B4-BE49-F238E27FC236}">
                  <a16:creationId xmlns:a16="http://schemas.microsoft.com/office/drawing/2014/main" id="{7846A86F-0FB3-1FDF-1D96-059FF0615D36}"/>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2057" name="Group 2056">
            <a:extLst>
              <a:ext uri="{FF2B5EF4-FFF2-40B4-BE49-F238E27FC236}">
                <a16:creationId xmlns:a16="http://schemas.microsoft.com/office/drawing/2014/main" id="{68DB4118-2322-4203-59B9-6D11C5998AE2}"/>
              </a:ext>
            </a:extLst>
          </p:cNvPr>
          <p:cNvGrpSpPr/>
          <p:nvPr/>
        </p:nvGrpSpPr>
        <p:grpSpPr>
          <a:xfrm rot="10800000">
            <a:off x="10276774" y="3048523"/>
            <a:ext cx="130969" cy="992070"/>
            <a:chOff x="3021793" y="3312836"/>
            <a:chExt cx="130969" cy="8802642"/>
          </a:xfrm>
        </p:grpSpPr>
        <p:sp>
          <p:nvSpPr>
            <p:cNvPr id="2058" name="object 81">
              <a:extLst>
                <a:ext uri="{FF2B5EF4-FFF2-40B4-BE49-F238E27FC236}">
                  <a16:creationId xmlns:a16="http://schemas.microsoft.com/office/drawing/2014/main" id="{4563EAFB-3AC8-9DB5-54A2-1397EDDEE703}"/>
                </a:ext>
              </a:extLst>
            </p:cNvPr>
            <p:cNvSpPr/>
            <p:nvPr/>
          </p:nvSpPr>
          <p:spPr>
            <a:xfrm rot="5400000">
              <a:off x="-1343624" y="7681181"/>
              <a:ext cx="8799714" cy="68880"/>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059" name="object 81">
              <a:extLst>
                <a:ext uri="{FF2B5EF4-FFF2-40B4-BE49-F238E27FC236}">
                  <a16:creationId xmlns:a16="http://schemas.microsoft.com/office/drawing/2014/main" id="{CCB5B017-BC0B-6D9B-3907-43EE53A2C795}"/>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2060" name="TextBox 2059">
            <a:extLst>
              <a:ext uri="{FF2B5EF4-FFF2-40B4-BE49-F238E27FC236}">
                <a16:creationId xmlns:a16="http://schemas.microsoft.com/office/drawing/2014/main" id="{548CF485-2ECE-7FAB-3D81-5C5F3C35C572}"/>
              </a:ext>
            </a:extLst>
          </p:cNvPr>
          <p:cNvSpPr txBox="1"/>
          <p:nvPr/>
        </p:nvSpPr>
        <p:spPr>
          <a:xfrm>
            <a:off x="9649126" y="1514072"/>
            <a:ext cx="1302707" cy="523220"/>
          </a:xfrm>
          <a:prstGeom prst="rect">
            <a:avLst/>
          </a:prstGeom>
          <a:noFill/>
        </p:spPr>
        <p:txBody>
          <a:bodyPr wrap="square" rtlCol="0">
            <a:spAutoFit/>
          </a:bodyPr>
          <a:lstStyle/>
          <a:p>
            <a:pPr algn="ctr"/>
            <a:r>
              <a:rPr lang="en-US" sz="1600" b="1" dirty="0"/>
              <a:t>49.1%</a:t>
            </a:r>
          </a:p>
          <a:p>
            <a:pPr algn="ctr"/>
            <a:r>
              <a:rPr lang="en-US" sz="1200" dirty="0"/>
              <a:t>[27.5%, 70.8%]</a:t>
            </a:r>
          </a:p>
        </p:txBody>
      </p:sp>
      <p:sp>
        <p:nvSpPr>
          <p:cNvPr id="2072" name="TextBox 2071">
            <a:extLst>
              <a:ext uri="{FF2B5EF4-FFF2-40B4-BE49-F238E27FC236}">
                <a16:creationId xmlns:a16="http://schemas.microsoft.com/office/drawing/2014/main" id="{612A848F-4D85-6E61-5336-BCBE4DDC17BF}"/>
              </a:ext>
            </a:extLst>
          </p:cNvPr>
          <p:cNvSpPr txBox="1"/>
          <p:nvPr/>
        </p:nvSpPr>
        <p:spPr>
          <a:xfrm>
            <a:off x="1614995" y="1818541"/>
            <a:ext cx="523338" cy="338554"/>
          </a:xfrm>
          <a:prstGeom prst="rect">
            <a:avLst/>
          </a:prstGeom>
          <a:noFill/>
        </p:spPr>
        <p:txBody>
          <a:bodyPr wrap="square" rtlCol="0">
            <a:spAutoFit/>
          </a:bodyPr>
          <a:lstStyle/>
          <a:p>
            <a:pPr algn="r"/>
            <a:r>
              <a:rPr lang="en-US" sz="1600" dirty="0"/>
              <a:t>70</a:t>
            </a:r>
          </a:p>
        </p:txBody>
      </p:sp>
      <p:sp>
        <p:nvSpPr>
          <p:cNvPr id="2073" name="TextBox 2072">
            <a:extLst>
              <a:ext uri="{FF2B5EF4-FFF2-40B4-BE49-F238E27FC236}">
                <a16:creationId xmlns:a16="http://schemas.microsoft.com/office/drawing/2014/main" id="{21FA974E-B224-6223-8F35-99CEAFFA18BF}"/>
              </a:ext>
            </a:extLst>
          </p:cNvPr>
          <p:cNvSpPr txBox="1"/>
          <p:nvPr/>
        </p:nvSpPr>
        <p:spPr>
          <a:xfrm>
            <a:off x="1614995" y="2782009"/>
            <a:ext cx="523338" cy="312621"/>
          </a:xfrm>
          <a:prstGeom prst="rect">
            <a:avLst/>
          </a:prstGeom>
          <a:noFill/>
        </p:spPr>
        <p:txBody>
          <a:bodyPr wrap="square" rtlCol="0">
            <a:spAutoFit/>
          </a:bodyPr>
          <a:lstStyle/>
          <a:p>
            <a:pPr algn="r"/>
            <a:r>
              <a:rPr lang="en-US" sz="1600" dirty="0"/>
              <a:t>50</a:t>
            </a:r>
          </a:p>
        </p:txBody>
      </p:sp>
      <p:sp>
        <p:nvSpPr>
          <p:cNvPr id="2074" name="TextBox 2073">
            <a:extLst>
              <a:ext uri="{FF2B5EF4-FFF2-40B4-BE49-F238E27FC236}">
                <a16:creationId xmlns:a16="http://schemas.microsoft.com/office/drawing/2014/main" id="{07E7FA90-D88D-B459-D627-4963FB0DEF68}"/>
              </a:ext>
            </a:extLst>
          </p:cNvPr>
          <p:cNvSpPr txBox="1"/>
          <p:nvPr/>
        </p:nvSpPr>
        <p:spPr>
          <a:xfrm>
            <a:off x="8193954" y="2812483"/>
            <a:ext cx="1302707" cy="523220"/>
          </a:xfrm>
          <a:prstGeom prst="rect">
            <a:avLst/>
          </a:prstGeom>
          <a:noFill/>
        </p:spPr>
        <p:txBody>
          <a:bodyPr wrap="square" rtlCol="0">
            <a:spAutoFit/>
          </a:bodyPr>
          <a:lstStyle/>
          <a:p>
            <a:pPr algn="ctr"/>
            <a:r>
              <a:rPr lang="en-US" sz="1600" b="1" dirty="0"/>
              <a:t>36.3%</a:t>
            </a:r>
          </a:p>
          <a:p>
            <a:pPr algn="ctr"/>
            <a:r>
              <a:rPr lang="en-US" sz="1200" dirty="0"/>
              <a:t>[30.1%, 42.7%]</a:t>
            </a:r>
          </a:p>
        </p:txBody>
      </p:sp>
    </p:spTree>
    <p:extLst>
      <p:ext uri="{BB962C8B-B14F-4D97-AF65-F5344CB8AC3E}">
        <p14:creationId xmlns:p14="http://schemas.microsoft.com/office/powerpoint/2010/main" val="2728740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FE3178D-7CD0-7E49-9F61-DBCD0DEE7721}"/>
              </a:ext>
            </a:extLst>
          </p:cNvPr>
          <p:cNvSpPr>
            <a:spLocks noGrp="1"/>
          </p:cNvSpPr>
          <p:nvPr>
            <p:ph type="ftr" sz="quarter" idx="3"/>
          </p:nvPr>
        </p:nvSpPr>
        <p:spPr/>
        <p:txBody>
          <a:bodyPr/>
          <a:lstStyle/>
          <a:p>
            <a:r>
              <a:rPr lang="en-US" dirty="0"/>
              <a:t>Original slide developed by the World Health Organization, PATH, and IVAC. February 2026.</a:t>
            </a:r>
          </a:p>
        </p:txBody>
      </p:sp>
      <p:sp>
        <p:nvSpPr>
          <p:cNvPr id="3" name="object 55">
            <a:extLst>
              <a:ext uri="{FF2B5EF4-FFF2-40B4-BE49-F238E27FC236}">
                <a16:creationId xmlns:a16="http://schemas.microsoft.com/office/drawing/2014/main" id="{536B8F15-2364-BF14-ADAA-51DA3201E263}"/>
              </a:ext>
            </a:extLst>
          </p:cNvPr>
          <p:cNvSpPr txBox="1">
            <a:spLocks/>
          </p:cNvSpPr>
          <p:nvPr/>
        </p:nvSpPr>
        <p:spPr>
          <a:xfrm>
            <a:off x="1351601" y="81529"/>
            <a:ext cx="10388279" cy="826294"/>
          </a:xfrm>
          <a:prstGeom prst="rect">
            <a:avLst/>
          </a:prstGeom>
        </p:spPr>
        <p:txBody>
          <a:bodyPr vert="horz" wrap="square" lIns="0" tIns="86783" rIns="0" bIns="0" rtlCol="0" anchor="t" anchorCtr="0">
            <a:spAutoFit/>
          </a:bodyPr>
          <a:lstStyle>
            <a:lvl1pPr algn="l" defTabSz="914400" rtl="0" eaLnBrk="1" latinLnBrk="0" hangingPunct="1">
              <a:lnSpc>
                <a:spcPct val="90000"/>
              </a:lnSpc>
              <a:spcBef>
                <a:spcPct val="0"/>
              </a:spcBef>
              <a:buNone/>
              <a:defRPr sz="2400" b="1" kern="1200">
                <a:solidFill>
                  <a:schemeClr val="accent3"/>
                </a:solidFill>
                <a:latin typeface="Corbel" panose="020B0503020204020204" pitchFamily="34" charset="0"/>
                <a:ea typeface="+mj-ea"/>
                <a:cs typeface="+mj-cs"/>
              </a:defRPr>
            </a:lvl1pPr>
          </a:lstStyle>
          <a:p>
            <a:pPr marL="10160" marR="3810">
              <a:lnSpc>
                <a:spcPct val="100401"/>
              </a:lnSpc>
              <a:spcBef>
                <a:spcPts val="682"/>
              </a:spcBef>
            </a:pPr>
            <a:r>
              <a:rPr lang="en-US" dirty="0">
                <a:solidFill>
                  <a:schemeClr val="accent2"/>
                </a:solidFill>
              </a:rPr>
              <a:t>~ 1/4 of hospital admissions for ARI before 5 years of age are due to RSV, regardless of country income level</a:t>
            </a:r>
            <a:endParaRPr lang="en-US" sz="1800" b="0" dirty="0">
              <a:solidFill>
                <a:schemeClr val="accent2"/>
              </a:solidFill>
            </a:endParaRPr>
          </a:p>
        </p:txBody>
      </p:sp>
      <p:sp>
        <p:nvSpPr>
          <p:cNvPr id="4" name="object 124">
            <a:extLst>
              <a:ext uri="{FF2B5EF4-FFF2-40B4-BE49-F238E27FC236}">
                <a16:creationId xmlns:a16="http://schemas.microsoft.com/office/drawing/2014/main" id="{EA636395-F498-06CD-48F8-0B0AEF8DE94A}"/>
              </a:ext>
            </a:extLst>
          </p:cNvPr>
          <p:cNvSpPr txBox="1"/>
          <p:nvPr/>
        </p:nvSpPr>
        <p:spPr>
          <a:xfrm>
            <a:off x="1238828" y="6427230"/>
            <a:ext cx="6388888" cy="349241"/>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lang="en-US" sz="1100"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Source : Results from systematic review and meta-regression, International Vaccine Access Center (IVAC), Johns Hopkins Bloomberg School of Public </a:t>
            </a:r>
            <a:r>
              <a:rPr lang="en-US" sz="1100" dirty="0">
                <a:solidFill>
                  <a:srgbClr val="231F20"/>
                </a:solidFill>
                <a:latin typeface="Corbel" panose="020B0503020204020204" pitchFamily="34" charset="0"/>
                <a:cs typeface="WorkSans-Light"/>
              </a:rPr>
              <a:t>H</a:t>
            </a:r>
            <a:r>
              <a:rPr kumimoji="0" lang="en-US" sz="1100" b="0" i="0" u="none" strike="noStrike" kern="1200" cap="none" spc="0" normalizeH="0" baseline="0" noProof="0" dirty="0" err="1">
                <a:ln>
                  <a:noFill/>
                </a:ln>
                <a:solidFill>
                  <a:srgbClr val="231F20"/>
                </a:solidFill>
                <a:effectLst/>
                <a:uLnTx/>
                <a:uFillTx/>
                <a:latin typeface="Corbel" panose="020B0503020204020204" pitchFamily="34" charset="0"/>
                <a:ea typeface="+mn-ea"/>
                <a:cs typeface="WorkSans-Light"/>
              </a:rPr>
              <a:t>ealth</a:t>
            </a:r>
            <a:r>
              <a:rPr kumimoji="0" lang="en-US" sz="1100"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 </a:t>
            </a:r>
            <a:r>
              <a:rPr lang="en-US" sz="1100" dirty="0">
                <a:solidFill>
                  <a:srgbClr val="231F20"/>
                </a:solidFill>
                <a:latin typeface="Corbel" panose="020B0503020204020204" pitchFamily="34" charset="0"/>
                <a:cs typeface="WorkSans-Light"/>
              </a:rPr>
              <a:t>June 2024.</a:t>
            </a:r>
            <a:endParaRPr kumimoji="0" lang="en-US"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WorkSans-Light"/>
            </a:endParaRPr>
          </a:p>
        </p:txBody>
      </p:sp>
      <p:cxnSp>
        <p:nvCxnSpPr>
          <p:cNvPr id="5" name="Straight Connector 4">
            <a:extLst>
              <a:ext uri="{FF2B5EF4-FFF2-40B4-BE49-F238E27FC236}">
                <a16:creationId xmlns:a16="http://schemas.microsoft.com/office/drawing/2014/main" id="{D63D89EE-D408-D36C-0356-992630A6FBE6}"/>
              </a:ext>
            </a:extLst>
          </p:cNvPr>
          <p:cNvCxnSpPr>
            <a:cxnSpLocks/>
          </p:cNvCxnSpPr>
          <p:nvPr/>
        </p:nvCxnSpPr>
        <p:spPr>
          <a:xfrm>
            <a:off x="2091847" y="1598981"/>
            <a:ext cx="92316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C53FB31-4008-075B-346B-CD66FFF954D0}"/>
              </a:ext>
            </a:extLst>
          </p:cNvPr>
          <p:cNvCxnSpPr>
            <a:cxnSpLocks/>
          </p:cNvCxnSpPr>
          <p:nvPr/>
        </p:nvCxnSpPr>
        <p:spPr>
          <a:xfrm>
            <a:off x="2091847" y="2860567"/>
            <a:ext cx="92316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BC08ADE-A883-E22B-2316-A4FA61AED1D2}"/>
              </a:ext>
            </a:extLst>
          </p:cNvPr>
          <p:cNvCxnSpPr>
            <a:cxnSpLocks/>
          </p:cNvCxnSpPr>
          <p:nvPr/>
        </p:nvCxnSpPr>
        <p:spPr>
          <a:xfrm>
            <a:off x="2091847" y="3491360"/>
            <a:ext cx="92316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89AD832-5A22-C493-17CB-4D41794FCE81}"/>
              </a:ext>
            </a:extLst>
          </p:cNvPr>
          <p:cNvCxnSpPr>
            <a:cxnSpLocks/>
          </p:cNvCxnSpPr>
          <p:nvPr/>
        </p:nvCxnSpPr>
        <p:spPr>
          <a:xfrm>
            <a:off x="2091847" y="2229774"/>
            <a:ext cx="92316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365574B-BA36-440D-F1DF-4F0174C24139}"/>
              </a:ext>
            </a:extLst>
          </p:cNvPr>
          <p:cNvCxnSpPr>
            <a:cxnSpLocks/>
          </p:cNvCxnSpPr>
          <p:nvPr/>
        </p:nvCxnSpPr>
        <p:spPr>
          <a:xfrm>
            <a:off x="2091847" y="4122153"/>
            <a:ext cx="92316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F88F4D6-7159-D545-C044-9AC82487ACDD}"/>
              </a:ext>
            </a:extLst>
          </p:cNvPr>
          <p:cNvCxnSpPr>
            <a:cxnSpLocks/>
          </p:cNvCxnSpPr>
          <p:nvPr/>
        </p:nvCxnSpPr>
        <p:spPr>
          <a:xfrm>
            <a:off x="2091847" y="4752946"/>
            <a:ext cx="92316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CD73168-2C42-FCE6-F399-C48A0061D27E}"/>
              </a:ext>
            </a:extLst>
          </p:cNvPr>
          <p:cNvSpPr/>
          <p:nvPr/>
        </p:nvSpPr>
        <p:spPr>
          <a:xfrm>
            <a:off x="2492678" y="2162115"/>
            <a:ext cx="2390791" cy="322162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14097C1-B058-EEF4-9C13-0BFDAC9D3554}"/>
              </a:ext>
            </a:extLst>
          </p:cNvPr>
          <p:cNvSpPr/>
          <p:nvPr/>
        </p:nvSpPr>
        <p:spPr>
          <a:xfrm>
            <a:off x="5562758" y="2422810"/>
            <a:ext cx="2390791" cy="29609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FFF5C58-DC26-1C98-273C-07680CBAA26C}"/>
              </a:ext>
            </a:extLst>
          </p:cNvPr>
          <p:cNvSpPr/>
          <p:nvPr/>
        </p:nvSpPr>
        <p:spPr>
          <a:xfrm>
            <a:off x="8632838" y="1814007"/>
            <a:ext cx="2390791" cy="356973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07C1EB5-C686-E877-EE7F-FBE0D43BA732}"/>
              </a:ext>
            </a:extLst>
          </p:cNvPr>
          <p:cNvSpPr txBox="1"/>
          <p:nvPr/>
        </p:nvSpPr>
        <p:spPr>
          <a:xfrm>
            <a:off x="2361554" y="5361895"/>
            <a:ext cx="2644216" cy="615553"/>
          </a:xfrm>
          <a:prstGeom prst="rect">
            <a:avLst/>
          </a:prstGeom>
          <a:noFill/>
        </p:spPr>
        <p:txBody>
          <a:bodyPr wrap="square" rtlCol="0">
            <a:spAutoFit/>
          </a:bodyPr>
          <a:lstStyle/>
          <a:p>
            <a:pPr algn="ctr"/>
            <a:r>
              <a:rPr lang="en-US" sz="2000" dirty="0"/>
              <a:t>Low income</a:t>
            </a:r>
          </a:p>
          <a:p>
            <a:pPr algn="ctr"/>
            <a:r>
              <a:rPr lang="en-US" sz="1400" dirty="0"/>
              <a:t>(4)</a:t>
            </a:r>
          </a:p>
        </p:txBody>
      </p:sp>
      <p:sp>
        <p:nvSpPr>
          <p:cNvPr id="21" name="TextBox 20">
            <a:extLst>
              <a:ext uri="{FF2B5EF4-FFF2-40B4-BE49-F238E27FC236}">
                <a16:creationId xmlns:a16="http://schemas.microsoft.com/office/drawing/2014/main" id="{FAF11955-3534-371F-63DD-8B5B225B87DF}"/>
              </a:ext>
            </a:extLst>
          </p:cNvPr>
          <p:cNvSpPr txBox="1"/>
          <p:nvPr/>
        </p:nvSpPr>
        <p:spPr>
          <a:xfrm>
            <a:off x="5469579" y="5361895"/>
            <a:ext cx="2711473" cy="615553"/>
          </a:xfrm>
          <a:prstGeom prst="rect">
            <a:avLst/>
          </a:prstGeom>
          <a:noFill/>
        </p:spPr>
        <p:txBody>
          <a:bodyPr wrap="square" rtlCol="0">
            <a:spAutoFit/>
          </a:bodyPr>
          <a:lstStyle/>
          <a:p>
            <a:pPr algn="ctr"/>
            <a:r>
              <a:rPr lang="en-US" sz="2000" dirty="0"/>
              <a:t>Lower-middle income</a:t>
            </a:r>
          </a:p>
          <a:p>
            <a:pPr algn="ctr"/>
            <a:r>
              <a:rPr lang="en-US" sz="1400" dirty="0"/>
              <a:t>(1)</a:t>
            </a:r>
          </a:p>
        </p:txBody>
      </p:sp>
      <p:sp>
        <p:nvSpPr>
          <p:cNvPr id="23" name="TextBox 22">
            <a:extLst>
              <a:ext uri="{FF2B5EF4-FFF2-40B4-BE49-F238E27FC236}">
                <a16:creationId xmlns:a16="http://schemas.microsoft.com/office/drawing/2014/main" id="{2D9F201D-E474-DF38-BE46-3B5853E05496}"/>
              </a:ext>
            </a:extLst>
          </p:cNvPr>
          <p:cNvSpPr txBox="1"/>
          <p:nvPr/>
        </p:nvSpPr>
        <p:spPr>
          <a:xfrm>
            <a:off x="8524766" y="5361895"/>
            <a:ext cx="2664519" cy="615553"/>
          </a:xfrm>
          <a:prstGeom prst="rect">
            <a:avLst/>
          </a:prstGeom>
          <a:noFill/>
        </p:spPr>
        <p:txBody>
          <a:bodyPr wrap="square" rtlCol="0">
            <a:spAutoFit/>
          </a:bodyPr>
          <a:lstStyle/>
          <a:p>
            <a:pPr algn="ctr"/>
            <a:r>
              <a:rPr lang="en-US" sz="2000" dirty="0"/>
              <a:t>Upper-middle income</a:t>
            </a:r>
          </a:p>
          <a:p>
            <a:pPr algn="ctr"/>
            <a:r>
              <a:rPr lang="en-US" sz="1400" dirty="0"/>
              <a:t>(1)</a:t>
            </a:r>
          </a:p>
        </p:txBody>
      </p:sp>
      <p:sp>
        <p:nvSpPr>
          <p:cNvPr id="26" name="TextBox 25">
            <a:extLst>
              <a:ext uri="{FF2B5EF4-FFF2-40B4-BE49-F238E27FC236}">
                <a16:creationId xmlns:a16="http://schemas.microsoft.com/office/drawing/2014/main" id="{9ADCA6D7-F5C2-22CB-5817-08240740BC32}"/>
              </a:ext>
            </a:extLst>
          </p:cNvPr>
          <p:cNvSpPr txBox="1"/>
          <p:nvPr/>
        </p:nvSpPr>
        <p:spPr>
          <a:xfrm>
            <a:off x="2121411" y="5940853"/>
            <a:ext cx="9231681" cy="400110"/>
          </a:xfrm>
          <a:prstGeom prst="rect">
            <a:avLst/>
          </a:prstGeom>
          <a:noFill/>
        </p:spPr>
        <p:txBody>
          <a:bodyPr wrap="square" rtlCol="0">
            <a:spAutoFit/>
          </a:bodyPr>
          <a:lstStyle/>
          <a:p>
            <a:pPr algn="ctr"/>
            <a:r>
              <a:rPr lang="en-US" sz="2000" b="1" dirty="0"/>
              <a:t>Income level </a:t>
            </a:r>
            <a:r>
              <a:rPr lang="en-US" sz="1200" b="1" dirty="0"/>
              <a:t>(Number of studies)</a:t>
            </a:r>
            <a:endParaRPr lang="en-US" sz="1000" b="1" dirty="0"/>
          </a:p>
        </p:txBody>
      </p:sp>
      <p:sp>
        <p:nvSpPr>
          <p:cNvPr id="27" name="TextBox 26">
            <a:extLst>
              <a:ext uri="{FF2B5EF4-FFF2-40B4-BE49-F238E27FC236}">
                <a16:creationId xmlns:a16="http://schemas.microsoft.com/office/drawing/2014/main" id="{1ECD444E-FB03-182C-5C15-09D9EA780171}"/>
              </a:ext>
            </a:extLst>
          </p:cNvPr>
          <p:cNvSpPr txBox="1"/>
          <p:nvPr/>
        </p:nvSpPr>
        <p:spPr>
          <a:xfrm rot="16200000">
            <a:off x="-322754" y="3282611"/>
            <a:ext cx="3895039" cy="400110"/>
          </a:xfrm>
          <a:prstGeom prst="rect">
            <a:avLst/>
          </a:prstGeom>
          <a:noFill/>
        </p:spPr>
        <p:txBody>
          <a:bodyPr wrap="square" rtlCol="0">
            <a:spAutoFit/>
          </a:bodyPr>
          <a:lstStyle/>
          <a:p>
            <a:pPr algn="ctr"/>
            <a:r>
              <a:rPr lang="en-US" sz="2000" b="1" dirty="0"/>
              <a:t>Percent RSV positive (%)</a:t>
            </a:r>
            <a:endParaRPr lang="en-US" sz="1000" b="1" dirty="0"/>
          </a:p>
        </p:txBody>
      </p:sp>
      <p:sp>
        <p:nvSpPr>
          <p:cNvPr id="28" name="TextBox 27">
            <a:extLst>
              <a:ext uri="{FF2B5EF4-FFF2-40B4-BE49-F238E27FC236}">
                <a16:creationId xmlns:a16="http://schemas.microsoft.com/office/drawing/2014/main" id="{9E77B9DC-7E4C-732F-29E4-FE199F9250C4}"/>
              </a:ext>
            </a:extLst>
          </p:cNvPr>
          <p:cNvSpPr txBox="1"/>
          <p:nvPr/>
        </p:nvSpPr>
        <p:spPr>
          <a:xfrm>
            <a:off x="3036720" y="1020533"/>
            <a:ext cx="1302707" cy="523220"/>
          </a:xfrm>
          <a:prstGeom prst="rect">
            <a:avLst/>
          </a:prstGeom>
          <a:noFill/>
        </p:spPr>
        <p:txBody>
          <a:bodyPr wrap="square" rtlCol="0">
            <a:spAutoFit/>
          </a:bodyPr>
          <a:lstStyle/>
          <a:p>
            <a:pPr algn="ctr"/>
            <a:r>
              <a:rPr lang="en-US" sz="1600" b="1" dirty="0"/>
              <a:t>25.5%</a:t>
            </a:r>
          </a:p>
          <a:p>
            <a:pPr algn="ctr"/>
            <a:r>
              <a:rPr lang="en-US" sz="1200" dirty="0"/>
              <a:t>[20.5%, 30.8%]</a:t>
            </a:r>
          </a:p>
        </p:txBody>
      </p:sp>
      <p:sp>
        <p:nvSpPr>
          <p:cNvPr id="29" name="TextBox 28">
            <a:extLst>
              <a:ext uri="{FF2B5EF4-FFF2-40B4-BE49-F238E27FC236}">
                <a16:creationId xmlns:a16="http://schemas.microsoft.com/office/drawing/2014/main" id="{9001A614-DE79-340A-5936-C39A4154FAD3}"/>
              </a:ext>
            </a:extLst>
          </p:cNvPr>
          <p:cNvSpPr txBox="1"/>
          <p:nvPr/>
        </p:nvSpPr>
        <p:spPr>
          <a:xfrm>
            <a:off x="1614995" y="1384256"/>
            <a:ext cx="523338" cy="338554"/>
          </a:xfrm>
          <a:prstGeom prst="rect">
            <a:avLst/>
          </a:prstGeom>
          <a:noFill/>
        </p:spPr>
        <p:txBody>
          <a:bodyPr wrap="square" rtlCol="0">
            <a:spAutoFit/>
          </a:bodyPr>
          <a:lstStyle/>
          <a:p>
            <a:pPr algn="r"/>
            <a:r>
              <a:rPr lang="en-US" sz="1600" dirty="0"/>
              <a:t>30</a:t>
            </a:r>
          </a:p>
        </p:txBody>
      </p:sp>
      <p:sp>
        <p:nvSpPr>
          <p:cNvPr id="30" name="TextBox 29">
            <a:extLst>
              <a:ext uri="{FF2B5EF4-FFF2-40B4-BE49-F238E27FC236}">
                <a16:creationId xmlns:a16="http://schemas.microsoft.com/office/drawing/2014/main" id="{B887BF0B-49FD-93B1-2920-505F2DCA8F56}"/>
              </a:ext>
            </a:extLst>
          </p:cNvPr>
          <p:cNvSpPr txBox="1"/>
          <p:nvPr/>
        </p:nvSpPr>
        <p:spPr>
          <a:xfrm>
            <a:off x="1614995" y="2668880"/>
            <a:ext cx="523338" cy="338554"/>
          </a:xfrm>
          <a:prstGeom prst="rect">
            <a:avLst/>
          </a:prstGeom>
          <a:noFill/>
        </p:spPr>
        <p:txBody>
          <a:bodyPr wrap="square" rtlCol="0">
            <a:spAutoFit/>
          </a:bodyPr>
          <a:lstStyle/>
          <a:p>
            <a:pPr algn="r"/>
            <a:r>
              <a:rPr lang="en-US" sz="1600" dirty="0"/>
              <a:t>20</a:t>
            </a:r>
          </a:p>
        </p:txBody>
      </p:sp>
      <p:sp>
        <p:nvSpPr>
          <p:cNvPr id="31" name="TextBox 30">
            <a:extLst>
              <a:ext uri="{FF2B5EF4-FFF2-40B4-BE49-F238E27FC236}">
                <a16:creationId xmlns:a16="http://schemas.microsoft.com/office/drawing/2014/main" id="{F2915280-F619-151D-E285-9E6472D96BC8}"/>
              </a:ext>
            </a:extLst>
          </p:cNvPr>
          <p:cNvSpPr txBox="1"/>
          <p:nvPr/>
        </p:nvSpPr>
        <p:spPr>
          <a:xfrm>
            <a:off x="1614995" y="3953504"/>
            <a:ext cx="523338" cy="338554"/>
          </a:xfrm>
          <a:prstGeom prst="rect">
            <a:avLst/>
          </a:prstGeom>
          <a:noFill/>
        </p:spPr>
        <p:txBody>
          <a:bodyPr wrap="square" rtlCol="0">
            <a:spAutoFit/>
          </a:bodyPr>
          <a:lstStyle/>
          <a:p>
            <a:pPr algn="r"/>
            <a:r>
              <a:rPr lang="en-US" sz="1600" dirty="0"/>
              <a:t>10</a:t>
            </a:r>
          </a:p>
        </p:txBody>
      </p:sp>
      <p:sp>
        <p:nvSpPr>
          <p:cNvPr id="32" name="TextBox 31">
            <a:extLst>
              <a:ext uri="{FF2B5EF4-FFF2-40B4-BE49-F238E27FC236}">
                <a16:creationId xmlns:a16="http://schemas.microsoft.com/office/drawing/2014/main" id="{945E75AA-494D-E2A8-446E-896D85FFBE8B}"/>
              </a:ext>
            </a:extLst>
          </p:cNvPr>
          <p:cNvSpPr txBox="1"/>
          <p:nvPr/>
        </p:nvSpPr>
        <p:spPr>
          <a:xfrm>
            <a:off x="1614995" y="4595816"/>
            <a:ext cx="523338" cy="338554"/>
          </a:xfrm>
          <a:prstGeom prst="rect">
            <a:avLst/>
          </a:prstGeom>
          <a:noFill/>
        </p:spPr>
        <p:txBody>
          <a:bodyPr wrap="square" rtlCol="0">
            <a:spAutoFit/>
          </a:bodyPr>
          <a:lstStyle/>
          <a:p>
            <a:pPr algn="r"/>
            <a:r>
              <a:rPr lang="en-US" sz="1600" dirty="0"/>
              <a:t>5</a:t>
            </a:r>
          </a:p>
        </p:txBody>
      </p:sp>
      <p:sp>
        <p:nvSpPr>
          <p:cNvPr id="35" name="TextBox 34">
            <a:extLst>
              <a:ext uri="{FF2B5EF4-FFF2-40B4-BE49-F238E27FC236}">
                <a16:creationId xmlns:a16="http://schemas.microsoft.com/office/drawing/2014/main" id="{430CCBF0-C584-3C17-E384-FAB3B17439C5}"/>
              </a:ext>
            </a:extLst>
          </p:cNvPr>
          <p:cNvSpPr txBox="1"/>
          <p:nvPr/>
        </p:nvSpPr>
        <p:spPr>
          <a:xfrm>
            <a:off x="1614995" y="5238129"/>
            <a:ext cx="523338" cy="312621"/>
          </a:xfrm>
          <a:prstGeom prst="rect">
            <a:avLst/>
          </a:prstGeom>
          <a:noFill/>
        </p:spPr>
        <p:txBody>
          <a:bodyPr wrap="square" rtlCol="0">
            <a:spAutoFit/>
          </a:bodyPr>
          <a:lstStyle/>
          <a:p>
            <a:pPr algn="r"/>
            <a:r>
              <a:rPr lang="en-US" sz="1600" dirty="0"/>
              <a:t>0</a:t>
            </a:r>
          </a:p>
        </p:txBody>
      </p:sp>
      <p:cxnSp>
        <p:nvCxnSpPr>
          <p:cNvPr id="36" name="Straight Connector 35">
            <a:extLst>
              <a:ext uri="{FF2B5EF4-FFF2-40B4-BE49-F238E27FC236}">
                <a16:creationId xmlns:a16="http://schemas.microsoft.com/office/drawing/2014/main" id="{E4558799-7305-244A-9B0B-0EAAE291A613}"/>
              </a:ext>
            </a:extLst>
          </p:cNvPr>
          <p:cNvCxnSpPr>
            <a:cxnSpLocks/>
          </p:cNvCxnSpPr>
          <p:nvPr/>
        </p:nvCxnSpPr>
        <p:spPr>
          <a:xfrm>
            <a:off x="2121411" y="5383739"/>
            <a:ext cx="92316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C595748-CCBD-DDAC-00DF-E115FEE0F771}"/>
              </a:ext>
            </a:extLst>
          </p:cNvPr>
          <p:cNvCxnSpPr>
            <a:cxnSpLocks/>
          </p:cNvCxnSpPr>
          <p:nvPr/>
        </p:nvCxnSpPr>
        <p:spPr>
          <a:xfrm>
            <a:off x="2121411" y="1459113"/>
            <a:ext cx="0" cy="39246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E996DB4-8A57-94DA-D8B8-363DFC907176}"/>
              </a:ext>
            </a:extLst>
          </p:cNvPr>
          <p:cNvGrpSpPr/>
          <p:nvPr/>
        </p:nvGrpSpPr>
        <p:grpSpPr>
          <a:xfrm>
            <a:off x="3662534" y="1567046"/>
            <a:ext cx="156102" cy="594739"/>
            <a:chOff x="3028586" y="3312836"/>
            <a:chExt cx="156102" cy="644075"/>
          </a:xfrm>
        </p:grpSpPr>
        <p:sp>
          <p:nvSpPr>
            <p:cNvPr id="39" name="object 81">
              <a:extLst>
                <a:ext uri="{FF2B5EF4-FFF2-40B4-BE49-F238E27FC236}">
                  <a16:creationId xmlns:a16="http://schemas.microsoft.com/office/drawing/2014/main" id="{72503384-8543-E20E-F95F-B82AC1F69982}"/>
                </a:ext>
              </a:extLst>
            </p:cNvPr>
            <p:cNvSpPr/>
            <p:nvPr/>
          </p:nvSpPr>
          <p:spPr>
            <a:xfrm rot="5400000" flipV="1">
              <a:off x="2817106" y="3589328"/>
              <a:ext cx="641150" cy="94015"/>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0" name="object 81">
              <a:extLst>
                <a:ext uri="{FF2B5EF4-FFF2-40B4-BE49-F238E27FC236}">
                  <a16:creationId xmlns:a16="http://schemas.microsoft.com/office/drawing/2014/main" id="{35AA3172-B87C-0A3F-3830-730AE4FE6C5F}"/>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41" name="Group 40">
            <a:extLst>
              <a:ext uri="{FF2B5EF4-FFF2-40B4-BE49-F238E27FC236}">
                <a16:creationId xmlns:a16="http://schemas.microsoft.com/office/drawing/2014/main" id="{E4FB6E60-4740-C9B7-6C94-093229E00839}"/>
              </a:ext>
            </a:extLst>
          </p:cNvPr>
          <p:cNvGrpSpPr/>
          <p:nvPr/>
        </p:nvGrpSpPr>
        <p:grpSpPr>
          <a:xfrm rot="10800000">
            <a:off x="3662534" y="2161784"/>
            <a:ext cx="324711" cy="657919"/>
            <a:chOff x="2828051" y="3312836"/>
            <a:chExt cx="324711" cy="5837694"/>
          </a:xfrm>
        </p:grpSpPr>
        <p:sp>
          <p:nvSpPr>
            <p:cNvPr id="42" name="object 81">
              <a:extLst>
                <a:ext uri="{FF2B5EF4-FFF2-40B4-BE49-F238E27FC236}">
                  <a16:creationId xmlns:a16="http://schemas.microsoft.com/office/drawing/2014/main" id="{787461D0-077B-3999-F594-674CF09E7466}"/>
                </a:ext>
              </a:extLst>
            </p:cNvPr>
            <p:cNvSpPr/>
            <p:nvPr/>
          </p:nvSpPr>
          <p:spPr>
            <a:xfrm rot="5400000">
              <a:off x="41987" y="6101842"/>
              <a:ext cx="5834752" cy="262624"/>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43" name="object 81">
              <a:extLst>
                <a:ext uri="{FF2B5EF4-FFF2-40B4-BE49-F238E27FC236}">
                  <a16:creationId xmlns:a16="http://schemas.microsoft.com/office/drawing/2014/main" id="{EC393517-1D8A-B3FC-0070-1B6BC7413C8A}"/>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44" name="Group 43">
            <a:extLst>
              <a:ext uri="{FF2B5EF4-FFF2-40B4-BE49-F238E27FC236}">
                <a16:creationId xmlns:a16="http://schemas.microsoft.com/office/drawing/2014/main" id="{50A8BE13-ADB7-667B-E183-3CBAACE8353B}"/>
              </a:ext>
            </a:extLst>
          </p:cNvPr>
          <p:cNvGrpSpPr/>
          <p:nvPr/>
        </p:nvGrpSpPr>
        <p:grpSpPr>
          <a:xfrm>
            <a:off x="6707458" y="2137548"/>
            <a:ext cx="208877" cy="402394"/>
            <a:chOff x="3028586" y="3312836"/>
            <a:chExt cx="208877" cy="435775"/>
          </a:xfrm>
        </p:grpSpPr>
        <p:sp>
          <p:nvSpPr>
            <p:cNvPr id="45" name="object 81">
              <a:extLst>
                <a:ext uri="{FF2B5EF4-FFF2-40B4-BE49-F238E27FC236}">
                  <a16:creationId xmlns:a16="http://schemas.microsoft.com/office/drawing/2014/main" id="{6834ECCD-699B-6E83-28E9-CC80DB294164}"/>
                </a:ext>
              </a:extLst>
            </p:cNvPr>
            <p:cNvSpPr/>
            <p:nvPr/>
          </p:nvSpPr>
          <p:spPr>
            <a:xfrm rot="5400000" flipV="1">
              <a:off x="2947644" y="3458792"/>
              <a:ext cx="432849" cy="146789"/>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6" name="object 81">
              <a:extLst>
                <a:ext uri="{FF2B5EF4-FFF2-40B4-BE49-F238E27FC236}">
                  <a16:creationId xmlns:a16="http://schemas.microsoft.com/office/drawing/2014/main" id="{EBB97DA1-33F7-7DF8-ED26-93926CE8D1DA}"/>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47" name="Group 46">
            <a:extLst>
              <a:ext uri="{FF2B5EF4-FFF2-40B4-BE49-F238E27FC236}">
                <a16:creationId xmlns:a16="http://schemas.microsoft.com/office/drawing/2014/main" id="{F2E7E954-F029-1208-325E-E2A91583C683}"/>
              </a:ext>
            </a:extLst>
          </p:cNvPr>
          <p:cNvGrpSpPr/>
          <p:nvPr/>
        </p:nvGrpSpPr>
        <p:grpSpPr>
          <a:xfrm rot="10800000">
            <a:off x="6707458" y="2416186"/>
            <a:ext cx="208880" cy="320552"/>
            <a:chOff x="2943882" y="3312836"/>
            <a:chExt cx="208880" cy="2844245"/>
          </a:xfrm>
        </p:grpSpPr>
        <p:sp>
          <p:nvSpPr>
            <p:cNvPr id="48" name="object 81">
              <a:extLst>
                <a:ext uri="{FF2B5EF4-FFF2-40B4-BE49-F238E27FC236}">
                  <a16:creationId xmlns:a16="http://schemas.microsoft.com/office/drawing/2014/main" id="{973FDD8E-1F5B-8E61-8DCA-DCE1B7D349E9}"/>
                </a:ext>
              </a:extLst>
            </p:cNvPr>
            <p:cNvSpPr/>
            <p:nvPr/>
          </p:nvSpPr>
          <p:spPr>
            <a:xfrm rot="5400000">
              <a:off x="1596618" y="4663024"/>
              <a:ext cx="2841321" cy="146793"/>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49" name="object 81">
              <a:extLst>
                <a:ext uri="{FF2B5EF4-FFF2-40B4-BE49-F238E27FC236}">
                  <a16:creationId xmlns:a16="http://schemas.microsoft.com/office/drawing/2014/main" id="{42A92F85-DA6A-5F3C-E810-2708CCC50C6C}"/>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50" name="TextBox 49">
            <a:extLst>
              <a:ext uri="{FF2B5EF4-FFF2-40B4-BE49-F238E27FC236}">
                <a16:creationId xmlns:a16="http://schemas.microsoft.com/office/drawing/2014/main" id="{CE0D7259-86C3-EC0C-93FA-2761182BE5A4}"/>
              </a:ext>
            </a:extLst>
          </p:cNvPr>
          <p:cNvSpPr txBox="1"/>
          <p:nvPr/>
        </p:nvSpPr>
        <p:spPr>
          <a:xfrm>
            <a:off x="6106800" y="1516741"/>
            <a:ext cx="1302707" cy="523220"/>
          </a:xfrm>
          <a:prstGeom prst="rect">
            <a:avLst/>
          </a:prstGeom>
          <a:noFill/>
        </p:spPr>
        <p:txBody>
          <a:bodyPr wrap="square" rtlCol="0">
            <a:spAutoFit/>
          </a:bodyPr>
          <a:lstStyle/>
          <a:p>
            <a:pPr algn="ctr"/>
            <a:r>
              <a:rPr lang="en-US" sz="1600" b="1" dirty="0"/>
              <a:t>23.6%</a:t>
            </a:r>
          </a:p>
          <a:p>
            <a:pPr algn="ctr"/>
            <a:r>
              <a:rPr lang="en-US" sz="1200" dirty="0"/>
              <a:t>[21.3%, 26.0%]</a:t>
            </a:r>
          </a:p>
        </p:txBody>
      </p:sp>
      <p:grpSp>
        <p:nvGrpSpPr>
          <p:cNvPr id="3079" name="Group 3078">
            <a:extLst>
              <a:ext uri="{FF2B5EF4-FFF2-40B4-BE49-F238E27FC236}">
                <a16:creationId xmlns:a16="http://schemas.microsoft.com/office/drawing/2014/main" id="{DE79F89C-5807-CB13-363D-E164076785FE}"/>
              </a:ext>
            </a:extLst>
          </p:cNvPr>
          <p:cNvGrpSpPr/>
          <p:nvPr/>
        </p:nvGrpSpPr>
        <p:grpSpPr>
          <a:xfrm>
            <a:off x="9761317" y="1538573"/>
            <a:ext cx="314463" cy="299157"/>
            <a:chOff x="3028586" y="3312836"/>
            <a:chExt cx="314463" cy="323973"/>
          </a:xfrm>
        </p:grpSpPr>
        <p:sp>
          <p:nvSpPr>
            <p:cNvPr id="3080" name="object 81">
              <a:extLst>
                <a:ext uri="{FF2B5EF4-FFF2-40B4-BE49-F238E27FC236}">
                  <a16:creationId xmlns:a16="http://schemas.microsoft.com/office/drawing/2014/main" id="{C50442D3-CAE1-CC53-DB96-12285B08F471}"/>
                </a:ext>
              </a:extLst>
            </p:cNvPr>
            <p:cNvSpPr/>
            <p:nvPr/>
          </p:nvSpPr>
          <p:spPr>
            <a:xfrm rot="5400000" flipV="1">
              <a:off x="3056337" y="3350096"/>
              <a:ext cx="321048" cy="252377"/>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081" name="object 81">
              <a:extLst>
                <a:ext uri="{FF2B5EF4-FFF2-40B4-BE49-F238E27FC236}">
                  <a16:creationId xmlns:a16="http://schemas.microsoft.com/office/drawing/2014/main" id="{3D5625EC-69E6-9D48-4B55-5D862DAB790D}"/>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3082" name="Group 3081">
            <a:extLst>
              <a:ext uri="{FF2B5EF4-FFF2-40B4-BE49-F238E27FC236}">
                <a16:creationId xmlns:a16="http://schemas.microsoft.com/office/drawing/2014/main" id="{D4935F01-4B6F-C8B1-5DD4-3AF58D62C47F}"/>
              </a:ext>
            </a:extLst>
          </p:cNvPr>
          <p:cNvGrpSpPr/>
          <p:nvPr/>
        </p:nvGrpSpPr>
        <p:grpSpPr>
          <a:xfrm rot="10800000">
            <a:off x="9761317" y="1838059"/>
            <a:ext cx="186262" cy="369717"/>
            <a:chOff x="2966500" y="3312836"/>
            <a:chExt cx="186262" cy="3280505"/>
          </a:xfrm>
        </p:grpSpPr>
        <p:sp>
          <p:nvSpPr>
            <p:cNvPr id="3083" name="object 81">
              <a:extLst>
                <a:ext uri="{FF2B5EF4-FFF2-40B4-BE49-F238E27FC236}">
                  <a16:creationId xmlns:a16="http://schemas.microsoft.com/office/drawing/2014/main" id="{6B52DCE2-3AC5-3F4D-1C12-2C8FC09E280A}"/>
                </a:ext>
              </a:extLst>
            </p:cNvPr>
            <p:cNvSpPr/>
            <p:nvPr/>
          </p:nvSpPr>
          <p:spPr>
            <a:xfrm rot="5400000">
              <a:off x="1389800" y="4892468"/>
              <a:ext cx="3277573" cy="124174"/>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084" name="object 81">
              <a:extLst>
                <a:ext uri="{FF2B5EF4-FFF2-40B4-BE49-F238E27FC236}">
                  <a16:creationId xmlns:a16="http://schemas.microsoft.com/office/drawing/2014/main" id="{4B25F6CB-7107-8E21-02C0-06646E6FB4F2}"/>
                </a:ext>
              </a:extLst>
            </p:cNvPr>
            <p:cNvSpPr/>
            <p:nvPr/>
          </p:nvSpPr>
          <p:spPr>
            <a:xfrm>
              <a:off x="3028586" y="3312836"/>
              <a:ext cx="124176" cy="154777"/>
            </a:xfrm>
            <a:custGeom>
              <a:avLst/>
              <a:gdLst/>
              <a:ahLst/>
              <a:cxnLst/>
              <a:rect l="l" t="t" r="r" b="b"/>
              <a:pathLst>
                <a:path w="1627504">
                  <a:moveTo>
                    <a:pt x="0" y="0"/>
                  </a:moveTo>
                  <a:lnTo>
                    <a:pt x="162693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3085" name="TextBox 3084">
            <a:extLst>
              <a:ext uri="{FF2B5EF4-FFF2-40B4-BE49-F238E27FC236}">
                <a16:creationId xmlns:a16="http://schemas.microsoft.com/office/drawing/2014/main" id="{21B69BE5-8A43-FD89-79B6-02720002FA65}"/>
              </a:ext>
            </a:extLst>
          </p:cNvPr>
          <p:cNvSpPr txBox="1"/>
          <p:nvPr/>
        </p:nvSpPr>
        <p:spPr>
          <a:xfrm>
            <a:off x="9158041" y="933949"/>
            <a:ext cx="1302707" cy="523220"/>
          </a:xfrm>
          <a:prstGeom prst="rect">
            <a:avLst/>
          </a:prstGeom>
          <a:noFill/>
        </p:spPr>
        <p:txBody>
          <a:bodyPr wrap="square" rtlCol="0">
            <a:spAutoFit/>
          </a:bodyPr>
          <a:lstStyle/>
          <a:p>
            <a:pPr algn="ctr"/>
            <a:r>
              <a:rPr lang="en-US" sz="1600" b="1" dirty="0"/>
              <a:t>28.3%</a:t>
            </a:r>
          </a:p>
          <a:p>
            <a:pPr algn="ctr"/>
            <a:r>
              <a:rPr lang="en-US" sz="1200" dirty="0"/>
              <a:t>[25.4%, 31.2%]</a:t>
            </a:r>
          </a:p>
        </p:txBody>
      </p:sp>
      <p:sp>
        <p:nvSpPr>
          <p:cNvPr id="3086" name="TextBox 3085">
            <a:extLst>
              <a:ext uri="{FF2B5EF4-FFF2-40B4-BE49-F238E27FC236}">
                <a16:creationId xmlns:a16="http://schemas.microsoft.com/office/drawing/2014/main" id="{8D923BEB-D045-C4F7-65CC-F37C47E65C99}"/>
              </a:ext>
            </a:extLst>
          </p:cNvPr>
          <p:cNvSpPr txBox="1"/>
          <p:nvPr/>
        </p:nvSpPr>
        <p:spPr>
          <a:xfrm>
            <a:off x="1614995" y="2026568"/>
            <a:ext cx="523338" cy="338554"/>
          </a:xfrm>
          <a:prstGeom prst="rect">
            <a:avLst/>
          </a:prstGeom>
          <a:noFill/>
        </p:spPr>
        <p:txBody>
          <a:bodyPr wrap="square" rtlCol="0">
            <a:spAutoFit/>
          </a:bodyPr>
          <a:lstStyle/>
          <a:p>
            <a:pPr algn="r"/>
            <a:r>
              <a:rPr lang="en-US" sz="1600" dirty="0"/>
              <a:t>25</a:t>
            </a:r>
          </a:p>
        </p:txBody>
      </p:sp>
      <p:sp>
        <p:nvSpPr>
          <p:cNvPr id="3087" name="TextBox 3086">
            <a:extLst>
              <a:ext uri="{FF2B5EF4-FFF2-40B4-BE49-F238E27FC236}">
                <a16:creationId xmlns:a16="http://schemas.microsoft.com/office/drawing/2014/main" id="{737EC08D-7B9F-3BC0-9B77-E4330EE30807}"/>
              </a:ext>
            </a:extLst>
          </p:cNvPr>
          <p:cNvSpPr txBox="1"/>
          <p:nvPr/>
        </p:nvSpPr>
        <p:spPr>
          <a:xfrm>
            <a:off x="1614995" y="3311192"/>
            <a:ext cx="523338" cy="338554"/>
          </a:xfrm>
          <a:prstGeom prst="rect">
            <a:avLst/>
          </a:prstGeom>
          <a:noFill/>
        </p:spPr>
        <p:txBody>
          <a:bodyPr wrap="square" rtlCol="0">
            <a:spAutoFit/>
          </a:bodyPr>
          <a:lstStyle/>
          <a:p>
            <a:pPr algn="r"/>
            <a:r>
              <a:rPr lang="en-US" sz="1600" dirty="0"/>
              <a:t>15</a:t>
            </a:r>
          </a:p>
        </p:txBody>
      </p:sp>
    </p:spTree>
    <p:extLst>
      <p:ext uri="{BB962C8B-B14F-4D97-AF65-F5344CB8AC3E}">
        <p14:creationId xmlns:p14="http://schemas.microsoft.com/office/powerpoint/2010/main" val="4249932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A26967-62EE-8B8A-3914-19A066A8188E}"/>
              </a:ext>
            </a:extLst>
          </p:cNvPr>
          <p:cNvSpPr>
            <a:spLocks noGrp="1"/>
          </p:cNvSpPr>
          <p:nvPr>
            <p:ph type="title"/>
          </p:nvPr>
        </p:nvSpPr>
        <p:spPr/>
        <p:txBody>
          <a:bodyPr/>
          <a:lstStyle/>
          <a:p>
            <a:r>
              <a:rPr lang="en-US" sz="6600" dirty="0"/>
              <a:t>RSV disease burden by WHO region</a:t>
            </a:r>
          </a:p>
        </p:txBody>
      </p:sp>
      <p:sp>
        <p:nvSpPr>
          <p:cNvPr id="7" name="Text Placeholder 6">
            <a:extLst>
              <a:ext uri="{FF2B5EF4-FFF2-40B4-BE49-F238E27FC236}">
                <a16:creationId xmlns:a16="http://schemas.microsoft.com/office/drawing/2014/main" id="{7C99992C-0C87-900B-8884-E96DDBDB8D5E}"/>
              </a:ext>
            </a:extLst>
          </p:cNvPr>
          <p:cNvSpPr>
            <a:spLocks noGrp="1"/>
          </p:cNvSpPr>
          <p:nvPr>
            <p:ph type="body" idx="1"/>
          </p:nvPr>
        </p:nvSpPr>
        <p:spPr/>
        <p:txBody>
          <a:bodyPr/>
          <a:lstStyle/>
          <a:p>
            <a:r>
              <a:rPr lang="en-US" dirty="0"/>
              <a:t>more than you might think</a:t>
            </a:r>
          </a:p>
        </p:txBody>
      </p:sp>
    </p:spTree>
    <p:extLst>
      <p:ext uri="{BB962C8B-B14F-4D97-AF65-F5344CB8AC3E}">
        <p14:creationId xmlns:p14="http://schemas.microsoft.com/office/powerpoint/2010/main" val="77852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446530" y="6022"/>
            <a:ext cx="10515600" cy="692411"/>
          </a:xfrm>
          <a:prstGeom prst="rect">
            <a:avLst/>
          </a:prstGeom>
        </p:spPr>
        <p:txBody>
          <a:bodyPr vert="horz" wrap="square" lIns="0" tIns="86783" rIns="0" bIns="0" rtlCol="0" anchor="t" anchorCtr="0">
            <a:spAutoFit/>
          </a:bodyPr>
          <a:lstStyle/>
          <a:p>
            <a:pPr marL="10160" marR="3810">
              <a:lnSpc>
                <a:spcPct val="189393"/>
              </a:lnSpc>
              <a:spcBef>
                <a:spcPts val="682"/>
              </a:spcBef>
              <a:tabLst>
                <a:tab pos="1959426" algn="l"/>
                <a:tab pos="2425074" algn="l"/>
                <a:tab pos="2849978" algn="l"/>
                <a:tab pos="3629409" algn="l"/>
                <a:tab pos="4161200" algn="l"/>
                <a:tab pos="6253971" algn="l"/>
                <a:tab pos="7526566" algn="l"/>
                <a:tab pos="8031370" algn="l"/>
              </a:tabLst>
            </a:pPr>
            <a:r>
              <a:rPr lang="en-US" spc="-8" dirty="0">
                <a:solidFill>
                  <a:schemeClr val="accent4"/>
                </a:solidFill>
              </a:rPr>
              <a:t>RSV mortality &amp; morbidity data available from 107 studies across WHO regions</a:t>
            </a:r>
            <a:endParaRPr lang="en-US" dirty="0">
              <a:solidFill>
                <a:schemeClr val="accent4"/>
              </a:solidFill>
            </a:endParaRPr>
          </a:p>
        </p:txBody>
      </p:sp>
      <p:sp>
        <p:nvSpPr>
          <p:cNvPr id="6" name="object 6"/>
          <p:cNvSpPr txBox="1"/>
          <p:nvPr/>
        </p:nvSpPr>
        <p:spPr>
          <a:xfrm>
            <a:off x="1446530" y="6483162"/>
            <a:ext cx="10168296" cy="238313"/>
          </a:xfrm>
          <a:prstGeom prst="rect">
            <a:avLst/>
          </a:prstGeom>
        </p:spPr>
        <p:txBody>
          <a:bodyPr vert="horz" wrap="square" lIns="0" tIns="83608" rIns="0" bIns="0" rtlCol="0">
            <a:spAutoFit/>
          </a:bodyPr>
          <a:lstStyle/>
          <a:p>
            <a:pPr marL="31749">
              <a:spcBef>
                <a:spcPts val="658"/>
              </a:spcBef>
            </a:pPr>
            <a:r>
              <a:rPr lang="it-IT" sz="1000" dirty="0">
                <a:solidFill>
                  <a:srgbClr val="231F20"/>
                </a:solidFill>
                <a:latin typeface="Corbel" panose="020B0503020204020204" pitchFamily="34" charset="0"/>
                <a:cs typeface="WorkSans-Light"/>
              </a:rPr>
              <a:t>Map courtesy of Nanjing Medical University. Data source: Li et al. </a:t>
            </a:r>
            <a:r>
              <a:rPr lang="it-IT" sz="1000" i="1" dirty="0">
                <a:solidFill>
                  <a:srgbClr val="231F20"/>
                </a:solidFill>
                <a:latin typeface="Corbel" panose="020B0503020204020204" pitchFamily="34" charset="0"/>
                <a:cs typeface="WorkSans-Light"/>
              </a:rPr>
              <a:t>Lancet. </a:t>
            </a:r>
            <a:r>
              <a:rPr lang="it-IT" sz="1000" dirty="0">
                <a:solidFill>
                  <a:srgbClr val="231F20"/>
                </a:solidFill>
                <a:latin typeface="Corbel" panose="020B0503020204020204" pitchFamily="34" charset="0"/>
                <a:cs typeface="WorkSans-Light"/>
              </a:rPr>
              <a:t>2022</a:t>
            </a:r>
            <a:r>
              <a:rPr sz="1000" spc="-8" dirty="0">
                <a:solidFill>
                  <a:srgbClr val="231F20"/>
                </a:solidFill>
                <a:latin typeface="Corbel" panose="020B0503020204020204" pitchFamily="34" charset="0"/>
                <a:cs typeface="WorkSans-Light"/>
              </a:rPr>
              <a:t>.</a:t>
            </a:r>
            <a:r>
              <a:rPr lang="en-US" sz="1000" spc="-8" dirty="0">
                <a:solidFill>
                  <a:srgbClr val="231F20"/>
                </a:solidFill>
                <a:latin typeface="Corbel" panose="020B0503020204020204" pitchFamily="34" charset="0"/>
                <a:cs typeface="WorkSans-Light"/>
              </a:rPr>
              <a:t> Personal communication with Dr. You Li.</a:t>
            </a:r>
            <a:endParaRPr sz="1000" dirty="0">
              <a:latin typeface="Corbel" panose="020B0503020204020204" pitchFamily="34" charset="0"/>
              <a:cs typeface="WorkSans-Light"/>
            </a:endParaRPr>
          </a:p>
        </p:txBody>
      </p:sp>
      <p:pic>
        <p:nvPicPr>
          <p:cNvPr id="7" name="Picture 6">
            <a:extLst>
              <a:ext uri="{FF2B5EF4-FFF2-40B4-BE49-F238E27FC236}">
                <a16:creationId xmlns:a16="http://schemas.microsoft.com/office/drawing/2014/main" id="{9A3EFE42-2DF1-C662-D616-B532DDF363A5}"/>
              </a:ext>
            </a:extLst>
          </p:cNvPr>
          <p:cNvPicPr>
            <a:picLocks noChangeAspect="1"/>
          </p:cNvPicPr>
          <p:nvPr/>
        </p:nvPicPr>
        <p:blipFill>
          <a:blip r:embed="rId3"/>
          <a:srcRect/>
          <a:stretch/>
        </p:blipFill>
        <p:spPr>
          <a:xfrm>
            <a:off x="1205987" y="729615"/>
            <a:ext cx="10797540" cy="5398770"/>
          </a:xfrm>
          <a:prstGeom prst="rect">
            <a:avLst/>
          </a:prstGeom>
        </p:spPr>
      </p:pic>
      <p:sp>
        <p:nvSpPr>
          <p:cNvPr id="10" name="矩形 5">
            <a:extLst>
              <a:ext uri="{FF2B5EF4-FFF2-40B4-BE49-F238E27FC236}">
                <a16:creationId xmlns:a16="http://schemas.microsoft.com/office/drawing/2014/main" id="{BE892352-BAE6-4CEA-5ACC-5ACE8E9B9BC5}"/>
              </a:ext>
            </a:extLst>
          </p:cNvPr>
          <p:cNvSpPr/>
          <p:nvPr/>
        </p:nvSpPr>
        <p:spPr>
          <a:xfrm>
            <a:off x="5413922" y="5466619"/>
            <a:ext cx="5573043" cy="923330"/>
          </a:xfrm>
          <a:prstGeom prst="rect">
            <a:avLst/>
          </a:prstGeom>
        </p:spPr>
        <p:txBody>
          <a:bodyPr wrap="square">
            <a:spAutoFit/>
          </a:bodyPr>
          <a:lstStyle/>
          <a:p>
            <a:pPr marR="0" lvl="0" defTabSz="914400" rtl="0" eaLnBrk="1" fontAlgn="auto" latinLnBrk="0" hangingPunct="1">
              <a:spcBef>
                <a:spcPts val="0"/>
              </a:spcBef>
              <a:spcAft>
                <a:spcPts val="0"/>
              </a:spcAft>
              <a:buClrTx/>
              <a:buSzTx/>
              <a:tabLst/>
              <a:defRPr/>
            </a:pPr>
            <a:r>
              <a:rPr kumimoji="0" lang="en-GB" b="1" i="0" u="none" strike="noStrike" kern="1200" cap="none" spc="0" normalizeH="0" baseline="0" noProof="0" dirty="0">
                <a:ln>
                  <a:noFill/>
                </a:ln>
                <a:solidFill>
                  <a:srgbClr val="000000"/>
                </a:solidFill>
                <a:effectLst/>
                <a:uLnTx/>
                <a:uFillTx/>
                <a:ea typeface="微软雅黑"/>
                <a:cs typeface="+mn-cs"/>
              </a:rPr>
              <a:t>Studies collecting information on RSV acute lower respiratory infection (ALRI) hospitalizations in children ranging from 0 to 60 months of age (n = 107)</a:t>
            </a:r>
          </a:p>
        </p:txBody>
      </p:sp>
      <p:sp>
        <p:nvSpPr>
          <p:cNvPr id="3" name="Oval 2">
            <a:extLst>
              <a:ext uri="{FF2B5EF4-FFF2-40B4-BE49-F238E27FC236}">
                <a16:creationId xmlns:a16="http://schemas.microsoft.com/office/drawing/2014/main" id="{4141FE29-9E84-5147-7B61-B1AF96AE9E51}"/>
              </a:ext>
            </a:extLst>
          </p:cNvPr>
          <p:cNvSpPr/>
          <p:nvPr/>
        </p:nvSpPr>
        <p:spPr>
          <a:xfrm>
            <a:off x="5135671" y="5536504"/>
            <a:ext cx="278251" cy="278251"/>
          </a:xfrm>
          <a:prstGeom prst="ellipse">
            <a:avLst/>
          </a:prstGeom>
          <a:solidFill>
            <a:srgbClr val="FFF1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5620772-8216-7251-2CDA-5A20B55C2AB2}"/>
              </a:ext>
            </a:extLst>
          </p:cNvPr>
          <p:cNvGrpSpPr/>
          <p:nvPr/>
        </p:nvGrpSpPr>
        <p:grpSpPr>
          <a:xfrm>
            <a:off x="1188755" y="4043665"/>
            <a:ext cx="2169254" cy="1492716"/>
            <a:chOff x="1188755" y="4043665"/>
            <a:chExt cx="2169254" cy="1492716"/>
          </a:xfrm>
        </p:grpSpPr>
        <p:pic>
          <p:nvPicPr>
            <p:cNvPr id="5" name="Picture 4">
              <a:extLst>
                <a:ext uri="{FF2B5EF4-FFF2-40B4-BE49-F238E27FC236}">
                  <a16:creationId xmlns:a16="http://schemas.microsoft.com/office/drawing/2014/main" id="{42F1869F-F4D2-C40D-7610-4E6AD38DCB6D}"/>
                </a:ext>
              </a:extLst>
            </p:cNvPr>
            <p:cNvPicPr>
              <a:picLocks noChangeAspect="1"/>
            </p:cNvPicPr>
            <p:nvPr/>
          </p:nvPicPr>
          <p:blipFill>
            <a:blip r:embed="rId4"/>
            <a:stretch>
              <a:fillRect/>
            </a:stretch>
          </p:blipFill>
          <p:spPr>
            <a:xfrm flipH="1">
              <a:off x="1188755" y="4110417"/>
              <a:ext cx="257775" cy="1356202"/>
            </a:xfrm>
            <a:prstGeom prst="rect">
              <a:avLst/>
            </a:prstGeom>
          </p:spPr>
        </p:pic>
        <p:sp>
          <p:nvSpPr>
            <p:cNvPr id="8" name="TextBox 7">
              <a:extLst>
                <a:ext uri="{FF2B5EF4-FFF2-40B4-BE49-F238E27FC236}">
                  <a16:creationId xmlns:a16="http://schemas.microsoft.com/office/drawing/2014/main" id="{C0DB2943-39A0-8A15-ED4C-F700C9F7F5A1}"/>
                </a:ext>
              </a:extLst>
            </p:cNvPr>
            <p:cNvSpPr txBox="1"/>
            <p:nvPr/>
          </p:nvSpPr>
          <p:spPr>
            <a:xfrm>
              <a:off x="1434084" y="4043665"/>
              <a:ext cx="1923925" cy="1492716"/>
            </a:xfrm>
            <a:prstGeom prst="rect">
              <a:avLst/>
            </a:prstGeom>
            <a:noFill/>
          </p:spPr>
          <p:txBody>
            <a:bodyPr wrap="none" rtlCol="0">
              <a:spAutoFit/>
            </a:bodyPr>
            <a:lstStyle/>
            <a:p>
              <a:pPr>
                <a:spcAft>
                  <a:spcPts val="625"/>
                </a:spcAft>
              </a:pPr>
              <a:r>
                <a:rPr lang="en-US" sz="1100" dirty="0"/>
                <a:t>Africa Region</a:t>
              </a:r>
            </a:p>
            <a:p>
              <a:pPr>
                <a:spcAft>
                  <a:spcPts val="625"/>
                </a:spcAft>
              </a:pPr>
              <a:r>
                <a:rPr lang="en-US" sz="1100" dirty="0"/>
                <a:t>Region of the Americas</a:t>
              </a:r>
            </a:p>
            <a:p>
              <a:pPr>
                <a:spcAft>
                  <a:spcPts val="625"/>
                </a:spcAft>
              </a:pPr>
              <a:r>
                <a:rPr lang="en-US" sz="1100" dirty="0"/>
                <a:t>Eastern Mediterranean region</a:t>
              </a:r>
            </a:p>
            <a:p>
              <a:pPr>
                <a:spcAft>
                  <a:spcPts val="625"/>
                </a:spcAft>
              </a:pPr>
              <a:r>
                <a:rPr lang="en-US" sz="1100" dirty="0"/>
                <a:t>European region</a:t>
              </a:r>
            </a:p>
            <a:p>
              <a:pPr>
                <a:spcAft>
                  <a:spcPts val="625"/>
                </a:spcAft>
              </a:pPr>
              <a:r>
                <a:rPr lang="en-US" sz="1100" dirty="0"/>
                <a:t>South East-Asia region</a:t>
              </a:r>
            </a:p>
            <a:p>
              <a:pPr>
                <a:spcAft>
                  <a:spcPts val="625"/>
                </a:spcAft>
              </a:pPr>
              <a:r>
                <a:rPr lang="en-US" sz="1100" dirty="0"/>
                <a:t>Western Pacific region</a:t>
              </a:r>
            </a:p>
          </p:txBody>
        </p:sp>
      </p:grpSp>
      <p:sp>
        <p:nvSpPr>
          <p:cNvPr id="4" name="Footer Placeholder 3">
            <a:extLst>
              <a:ext uri="{FF2B5EF4-FFF2-40B4-BE49-F238E27FC236}">
                <a16:creationId xmlns:a16="http://schemas.microsoft.com/office/drawing/2014/main" id="{EFE8E9AE-A91B-2A21-CB29-C5E0392042F4}"/>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February 2026</a:t>
            </a:r>
          </a:p>
        </p:txBody>
      </p:sp>
    </p:spTree>
    <p:extLst>
      <p:ext uri="{BB962C8B-B14F-4D97-AF65-F5344CB8AC3E}">
        <p14:creationId xmlns:p14="http://schemas.microsoft.com/office/powerpoint/2010/main" val="2551729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7972" y="6022"/>
            <a:ext cx="10904158" cy="826294"/>
          </a:xfrm>
          <a:prstGeom prst="rect">
            <a:avLst/>
          </a:prstGeom>
        </p:spPr>
        <p:txBody>
          <a:bodyPr vert="horz" wrap="square" lIns="0" tIns="86783" rIns="0" bIns="0" rtlCol="0" anchor="t" anchorCtr="0">
            <a:spAutoFit/>
          </a:bodyPr>
          <a:lstStyle/>
          <a:p>
            <a:pPr marL="10160" marR="3810">
              <a:lnSpc>
                <a:spcPct val="100000"/>
              </a:lnSpc>
              <a:spcBef>
                <a:spcPts val="682"/>
              </a:spcBef>
              <a:tabLst>
                <a:tab pos="1959426" algn="l"/>
                <a:tab pos="2425074" algn="l"/>
                <a:tab pos="2849978" algn="l"/>
                <a:tab pos="3629409" algn="l"/>
                <a:tab pos="4161200" algn="l"/>
                <a:tab pos="6253971" algn="l"/>
                <a:tab pos="7526566" algn="l"/>
                <a:tab pos="8031370" algn="l"/>
              </a:tabLst>
            </a:pPr>
            <a:r>
              <a:rPr lang="en-US" spc="-8" dirty="0">
                <a:solidFill>
                  <a:schemeClr val="accent4"/>
                </a:solidFill>
                <a:cs typeface="Montserrat"/>
              </a:rPr>
              <a:t>A high burden of community RSV-associated ALRI among infants (0-11 months) in all regions</a:t>
            </a:r>
            <a:endParaRPr lang="en-US" dirty="0">
              <a:solidFill>
                <a:schemeClr val="accent4"/>
              </a:solidFill>
            </a:endParaRPr>
          </a:p>
        </p:txBody>
      </p:sp>
      <p:sp>
        <p:nvSpPr>
          <p:cNvPr id="9" name="TextBox 8">
            <a:extLst>
              <a:ext uri="{FF2B5EF4-FFF2-40B4-BE49-F238E27FC236}">
                <a16:creationId xmlns:a16="http://schemas.microsoft.com/office/drawing/2014/main" id="{A63E1523-0901-08E7-C3C4-65AE87C13C8A}"/>
              </a:ext>
            </a:extLst>
          </p:cNvPr>
          <p:cNvSpPr txBox="1"/>
          <p:nvPr/>
        </p:nvSpPr>
        <p:spPr>
          <a:xfrm>
            <a:off x="1057972" y="1004576"/>
            <a:ext cx="3356659" cy="646331"/>
          </a:xfrm>
          <a:prstGeom prst="rect">
            <a:avLst/>
          </a:prstGeom>
          <a:noFill/>
        </p:spPr>
        <p:txBody>
          <a:bodyPr wrap="square">
            <a:spAutoFit/>
          </a:bodyPr>
          <a:lstStyle/>
          <a:p>
            <a:pPr marL="0" marR="0" lvl="1" indent="0" defTabSz="914400" rtl="0" eaLnBrk="1" fontAlgn="auto" latinLnBrk="0" hangingPunct="1">
              <a:lnSpc>
                <a:spcPct val="100000"/>
              </a:lnSpc>
              <a:spcBef>
                <a:spcPts val="0"/>
              </a:spcBef>
              <a:spcAft>
                <a:spcPts val="0"/>
              </a:spcAft>
              <a:buClrTx/>
              <a:buSzTx/>
              <a:buFontTx/>
              <a:buNone/>
              <a:tabLst/>
              <a:defRPr/>
            </a:pPr>
            <a:r>
              <a:rPr kumimoji="0" lang="en-GB" altLang="zh-CN" b="0" i="0" u="none" strike="noStrike" kern="1200" cap="none" spc="0" normalizeH="0" baseline="0" noProof="0" dirty="0">
                <a:ln>
                  <a:noFill/>
                </a:ln>
                <a:solidFill>
                  <a:prstClr val="black"/>
                </a:solidFill>
                <a:effectLst/>
                <a:uLnTx/>
                <a:uFillTx/>
                <a:ea typeface="等线" panose="02010600030101010101" pitchFamily="2" charset="-122"/>
                <a:cs typeface="Arial" panose="020B0604020202020204" pitchFamily="34" charset="0"/>
              </a:rPr>
              <a:t>Number of annual episodes in thousands (% of global total)</a:t>
            </a:r>
          </a:p>
        </p:txBody>
      </p:sp>
      <p:graphicFrame>
        <p:nvGraphicFramePr>
          <p:cNvPr id="3" name="Chart 2">
            <a:extLst>
              <a:ext uri="{FF2B5EF4-FFF2-40B4-BE49-F238E27FC236}">
                <a16:creationId xmlns:a16="http://schemas.microsoft.com/office/drawing/2014/main" id="{D6205A11-7684-1D5F-F68F-E8AD1F25444A}"/>
              </a:ext>
            </a:extLst>
          </p:cNvPr>
          <p:cNvGraphicFramePr/>
          <p:nvPr>
            <p:extLst>
              <p:ext uri="{D42A27DB-BD31-4B8C-83A1-F6EECF244321}">
                <p14:modId xmlns:p14="http://schemas.microsoft.com/office/powerpoint/2010/main" val="2668355768"/>
              </p:ext>
            </p:extLst>
          </p:nvPr>
        </p:nvGraphicFramePr>
        <p:xfrm>
          <a:off x="361188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CE84D03-D797-8860-D38A-9F64013A0632}"/>
              </a:ext>
            </a:extLst>
          </p:cNvPr>
          <p:cNvSpPr txBox="1"/>
          <p:nvPr/>
        </p:nvSpPr>
        <p:spPr>
          <a:xfrm>
            <a:off x="1057972" y="6502351"/>
            <a:ext cx="6096000" cy="261610"/>
          </a:xfrm>
          <a:prstGeom prst="rect">
            <a:avLst/>
          </a:prstGeom>
          <a:noFill/>
        </p:spPr>
        <p:txBody>
          <a:bodyPr wrap="square">
            <a:spAutoFit/>
          </a:bodyPr>
          <a:lstStyle/>
          <a:p>
            <a:r>
              <a:rPr lang="en-GB" sz="1050" dirty="0"/>
              <a:t>Data source: Li Y, et al. </a:t>
            </a:r>
            <a:r>
              <a:rPr lang="en-GB" sz="1050" i="1" dirty="0"/>
              <a:t>Lancet.</a:t>
            </a:r>
            <a:r>
              <a:rPr lang="en-GB" sz="1050" dirty="0"/>
              <a:t> 2022. Personal communication with </a:t>
            </a:r>
            <a:r>
              <a:rPr lang="en-GB" sz="1050" dirty="0" err="1"/>
              <a:t>Dr.</a:t>
            </a:r>
            <a:r>
              <a:rPr lang="en-GB" sz="1050" dirty="0"/>
              <a:t> You Li.</a:t>
            </a:r>
            <a:endParaRPr lang="en-US" sz="1050" dirty="0"/>
          </a:p>
        </p:txBody>
      </p:sp>
      <p:sp>
        <p:nvSpPr>
          <p:cNvPr id="6" name="Footer Placeholder 3">
            <a:extLst>
              <a:ext uri="{FF2B5EF4-FFF2-40B4-BE49-F238E27FC236}">
                <a16:creationId xmlns:a16="http://schemas.microsoft.com/office/drawing/2014/main" id="{2B5DE886-0F7E-1092-E463-9DF88913E023}"/>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February 2026</a:t>
            </a:r>
          </a:p>
        </p:txBody>
      </p:sp>
    </p:spTree>
    <p:extLst>
      <p:ext uri="{BB962C8B-B14F-4D97-AF65-F5344CB8AC3E}">
        <p14:creationId xmlns:p14="http://schemas.microsoft.com/office/powerpoint/2010/main" val="139869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7162" y="159674"/>
            <a:ext cx="10915232" cy="764739"/>
          </a:xfrm>
          <a:prstGeom prst="rect">
            <a:avLst/>
          </a:prstGeom>
        </p:spPr>
        <p:txBody>
          <a:bodyPr vert="horz" wrap="square" lIns="0" tIns="86783" rIns="0" bIns="0" rtlCol="0" anchor="t" anchorCtr="0">
            <a:spAutoFit/>
          </a:bodyPr>
          <a:lstStyle/>
          <a:p>
            <a:pPr marL="10160" marR="3810">
              <a:lnSpc>
                <a:spcPct val="100000"/>
              </a:lnSpc>
              <a:spcBef>
                <a:spcPts val="682"/>
              </a:spcBef>
              <a:tabLst>
                <a:tab pos="1959426" algn="l"/>
                <a:tab pos="2425074" algn="l"/>
                <a:tab pos="2849978" algn="l"/>
                <a:tab pos="3629409" algn="l"/>
                <a:tab pos="4161200" algn="l"/>
                <a:tab pos="6253971" algn="l"/>
                <a:tab pos="7526566" algn="l"/>
                <a:tab pos="8031370" algn="l"/>
              </a:tabLst>
            </a:pPr>
            <a:r>
              <a:rPr lang="en-US" spc="-8" dirty="0">
                <a:solidFill>
                  <a:schemeClr val="accent4"/>
                </a:solidFill>
                <a:cs typeface="Montserrat"/>
              </a:rPr>
              <a:t>RSV-associated ALRI among infants in the community by age group &amp; WHO region</a:t>
            </a:r>
            <a:br>
              <a:rPr lang="en-US" spc="-8" dirty="0">
                <a:solidFill>
                  <a:schemeClr val="accent4"/>
                </a:solidFill>
                <a:cs typeface="Montserrat"/>
              </a:rPr>
            </a:br>
            <a:r>
              <a:rPr lang="en-US" sz="2000" b="0" spc="-8" dirty="0">
                <a:solidFill>
                  <a:schemeClr val="accent4"/>
                </a:solidFill>
                <a:cs typeface="Montserrat"/>
              </a:rPr>
              <a:t>highest incidence rate is in Africa for children under 6 months of age</a:t>
            </a:r>
            <a:endParaRPr lang="en-US" dirty="0">
              <a:solidFill>
                <a:schemeClr val="accent4"/>
              </a:solidFill>
            </a:endParaRPr>
          </a:p>
        </p:txBody>
      </p:sp>
      <p:pic>
        <p:nvPicPr>
          <p:cNvPr id="5" name="Picture 4">
            <a:extLst>
              <a:ext uri="{FF2B5EF4-FFF2-40B4-BE49-F238E27FC236}">
                <a16:creationId xmlns:a16="http://schemas.microsoft.com/office/drawing/2014/main" id="{BBAC6B95-B680-DA9E-F995-0E2E2BF36E31}"/>
              </a:ext>
            </a:extLst>
          </p:cNvPr>
          <p:cNvPicPr>
            <a:picLocks noChangeAspect="1"/>
          </p:cNvPicPr>
          <p:nvPr/>
        </p:nvPicPr>
        <p:blipFill>
          <a:blip r:embed="rId3"/>
          <a:srcRect/>
          <a:stretch/>
        </p:blipFill>
        <p:spPr>
          <a:xfrm>
            <a:off x="1616145" y="1094933"/>
            <a:ext cx="9497568" cy="5352796"/>
          </a:xfrm>
          <a:prstGeom prst="rect">
            <a:avLst/>
          </a:prstGeom>
        </p:spPr>
      </p:pic>
      <p:sp>
        <p:nvSpPr>
          <p:cNvPr id="6" name="TextBox 5">
            <a:extLst>
              <a:ext uri="{FF2B5EF4-FFF2-40B4-BE49-F238E27FC236}">
                <a16:creationId xmlns:a16="http://schemas.microsoft.com/office/drawing/2014/main" id="{E22C554F-2557-BA99-3D3C-0FF93E77A903}"/>
              </a:ext>
            </a:extLst>
          </p:cNvPr>
          <p:cNvSpPr txBox="1"/>
          <p:nvPr/>
        </p:nvSpPr>
        <p:spPr>
          <a:xfrm rot="-5400000">
            <a:off x="117818" y="3634211"/>
            <a:ext cx="2996654" cy="369332"/>
          </a:xfrm>
          <a:prstGeom prst="rect">
            <a:avLst/>
          </a:prstGeom>
          <a:noFill/>
        </p:spPr>
        <p:txBody>
          <a:bodyPr wrap="none" rtlCol="0">
            <a:spAutoFit/>
          </a:bodyPr>
          <a:lstStyle/>
          <a:p>
            <a:r>
              <a:rPr lang="en-US" dirty="0"/>
              <a:t>Incidence rate (case per 1000)</a:t>
            </a:r>
          </a:p>
        </p:txBody>
      </p:sp>
      <p:sp>
        <p:nvSpPr>
          <p:cNvPr id="7" name="TextBox 6">
            <a:extLst>
              <a:ext uri="{FF2B5EF4-FFF2-40B4-BE49-F238E27FC236}">
                <a16:creationId xmlns:a16="http://schemas.microsoft.com/office/drawing/2014/main" id="{B666E0FA-3723-E002-06F3-07F1C0D39F24}"/>
              </a:ext>
            </a:extLst>
          </p:cNvPr>
          <p:cNvSpPr txBox="1"/>
          <p:nvPr/>
        </p:nvSpPr>
        <p:spPr>
          <a:xfrm>
            <a:off x="1821090" y="1950549"/>
            <a:ext cx="412292" cy="276999"/>
          </a:xfrm>
          <a:prstGeom prst="rect">
            <a:avLst/>
          </a:prstGeom>
          <a:noFill/>
        </p:spPr>
        <p:txBody>
          <a:bodyPr wrap="none" rtlCol="0">
            <a:spAutoFit/>
          </a:bodyPr>
          <a:lstStyle/>
          <a:p>
            <a:r>
              <a:rPr lang="en-US" sz="1200" dirty="0"/>
              <a:t>300</a:t>
            </a:r>
          </a:p>
        </p:txBody>
      </p:sp>
      <p:sp>
        <p:nvSpPr>
          <p:cNvPr id="9" name="TextBox 8">
            <a:extLst>
              <a:ext uri="{FF2B5EF4-FFF2-40B4-BE49-F238E27FC236}">
                <a16:creationId xmlns:a16="http://schemas.microsoft.com/office/drawing/2014/main" id="{34DF5AC6-5BAA-1406-5B69-AC9BEA3E965E}"/>
              </a:ext>
            </a:extLst>
          </p:cNvPr>
          <p:cNvSpPr txBox="1"/>
          <p:nvPr/>
        </p:nvSpPr>
        <p:spPr>
          <a:xfrm>
            <a:off x="1800811" y="3265704"/>
            <a:ext cx="417294" cy="276999"/>
          </a:xfrm>
          <a:prstGeom prst="rect">
            <a:avLst/>
          </a:prstGeom>
          <a:noFill/>
        </p:spPr>
        <p:txBody>
          <a:bodyPr wrap="none" rtlCol="0">
            <a:spAutoFit/>
          </a:bodyPr>
          <a:lstStyle/>
          <a:p>
            <a:r>
              <a:rPr lang="en-US" sz="1200" dirty="0"/>
              <a:t>200</a:t>
            </a:r>
          </a:p>
        </p:txBody>
      </p:sp>
      <p:sp>
        <p:nvSpPr>
          <p:cNvPr id="10" name="TextBox 9">
            <a:extLst>
              <a:ext uri="{FF2B5EF4-FFF2-40B4-BE49-F238E27FC236}">
                <a16:creationId xmlns:a16="http://schemas.microsoft.com/office/drawing/2014/main" id="{1C044839-EC38-30E9-B54C-F5E32560E6BF}"/>
              </a:ext>
            </a:extLst>
          </p:cNvPr>
          <p:cNvSpPr txBox="1"/>
          <p:nvPr/>
        </p:nvSpPr>
        <p:spPr>
          <a:xfrm>
            <a:off x="1800811" y="4544944"/>
            <a:ext cx="410690" cy="276999"/>
          </a:xfrm>
          <a:prstGeom prst="rect">
            <a:avLst/>
          </a:prstGeom>
          <a:noFill/>
        </p:spPr>
        <p:txBody>
          <a:bodyPr wrap="none" rtlCol="0">
            <a:spAutoFit/>
          </a:bodyPr>
          <a:lstStyle/>
          <a:p>
            <a:r>
              <a:rPr lang="en-US" sz="1200" dirty="0"/>
              <a:t>100</a:t>
            </a:r>
          </a:p>
        </p:txBody>
      </p:sp>
      <p:sp>
        <p:nvSpPr>
          <p:cNvPr id="11" name="TextBox 10">
            <a:extLst>
              <a:ext uri="{FF2B5EF4-FFF2-40B4-BE49-F238E27FC236}">
                <a16:creationId xmlns:a16="http://schemas.microsoft.com/office/drawing/2014/main" id="{D2968ABC-CB78-2A46-02BE-C1500F4C2E7A}"/>
              </a:ext>
            </a:extLst>
          </p:cNvPr>
          <p:cNvSpPr txBox="1"/>
          <p:nvPr/>
        </p:nvSpPr>
        <p:spPr>
          <a:xfrm>
            <a:off x="3159759" y="6182981"/>
            <a:ext cx="748923" cy="307777"/>
          </a:xfrm>
          <a:prstGeom prst="rect">
            <a:avLst/>
          </a:prstGeom>
          <a:noFill/>
        </p:spPr>
        <p:txBody>
          <a:bodyPr wrap="none" rtlCol="0">
            <a:spAutoFit/>
          </a:bodyPr>
          <a:lstStyle/>
          <a:p>
            <a:r>
              <a:rPr lang="en-US" sz="1400" dirty="0"/>
              <a:t>0-&lt;12m</a:t>
            </a:r>
          </a:p>
        </p:txBody>
      </p:sp>
      <p:sp>
        <p:nvSpPr>
          <p:cNvPr id="12" name="TextBox 11">
            <a:extLst>
              <a:ext uri="{FF2B5EF4-FFF2-40B4-BE49-F238E27FC236}">
                <a16:creationId xmlns:a16="http://schemas.microsoft.com/office/drawing/2014/main" id="{3CE50A1A-4FC9-5DEE-952C-1D0F5EF99961}"/>
              </a:ext>
            </a:extLst>
          </p:cNvPr>
          <p:cNvSpPr txBox="1"/>
          <p:nvPr/>
        </p:nvSpPr>
        <p:spPr>
          <a:xfrm>
            <a:off x="5628309" y="6182981"/>
            <a:ext cx="671979" cy="307777"/>
          </a:xfrm>
          <a:prstGeom prst="rect">
            <a:avLst/>
          </a:prstGeom>
          <a:noFill/>
        </p:spPr>
        <p:txBody>
          <a:bodyPr wrap="none" rtlCol="0">
            <a:spAutoFit/>
          </a:bodyPr>
          <a:lstStyle/>
          <a:p>
            <a:r>
              <a:rPr lang="en-US" sz="1400" dirty="0"/>
              <a:t>0-&lt;6m</a:t>
            </a:r>
          </a:p>
        </p:txBody>
      </p:sp>
      <p:sp>
        <p:nvSpPr>
          <p:cNvPr id="13" name="TextBox 12">
            <a:extLst>
              <a:ext uri="{FF2B5EF4-FFF2-40B4-BE49-F238E27FC236}">
                <a16:creationId xmlns:a16="http://schemas.microsoft.com/office/drawing/2014/main" id="{8841A4D5-DA8A-4346-E353-CE3ACF9B51FB}"/>
              </a:ext>
            </a:extLst>
          </p:cNvPr>
          <p:cNvSpPr txBox="1"/>
          <p:nvPr/>
        </p:nvSpPr>
        <p:spPr>
          <a:xfrm>
            <a:off x="7707485" y="6182981"/>
            <a:ext cx="750526" cy="307777"/>
          </a:xfrm>
          <a:prstGeom prst="rect">
            <a:avLst/>
          </a:prstGeom>
          <a:noFill/>
        </p:spPr>
        <p:txBody>
          <a:bodyPr wrap="none" rtlCol="0">
            <a:spAutoFit/>
          </a:bodyPr>
          <a:lstStyle/>
          <a:p>
            <a:r>
              <a:rPr lang="en-US" sz="1400" dirty="0"/>
              <a:t>6-&lt;12m</a:t>
            </a:r>
          </a:p>
        </p:txBody>
      </p:sp>
      <p:sp>
        <p:nvSpPr>
          <p:cNvPr id="18" name="TextBox 17">
            <a:extLst>
              <a:ext uri="{FF2B5EF4-FFF2-40B4-BE49-F238E27FC236}">
                <a16:creationId xmlns:a16="http://schemas.microsoft.com/office/drawing/2014/main" id="{D92C607E-8220-7A50-C183-60507CA284E0}"/>
              </a:ext>
            </a:extLst>
          </p:cNvPr>
          <p:cNvSpPr txBox="1"/>
          <p:nvPr/>
        </p:nvSpPr>
        <p:spPr>
          <a:xfrm>
            <a:off x="1895629" y="6010188"/>
            <a:ext cx="263214" cy="276999"/>
          </a:xfrm>
          <a:prstGeom prst="rect">
            <a:avLst/>
          </a:prstGeom>
          <a:noFill/>
        </p:spPr>
        <p:txBody>
          <a:bodyPr wrap="none" rtlCol="0">
            <a:spAutoFit/>
          </a:bodyPr>
          <a:lstStyle/>
          <a:p>
            <a:r>
              <a:rPr lang="en-US" sz="1200" dirty="0"/>
              <a:t>0</a:t>
            </a:r>
          </a:p>
        </p:txBody>
      </p:sp>
      <p:grpSp>
        <p:nvGrpSpPr>
          <p:cNvPr id="17" name="Group 16">
            <a:extLst>
              <a:ext uri="{FF2B5EF4-FFF2-40B4-BE49-F238E27FC236}">
                <a16:creationId xmlns:a16="http://schemas.microsoft.com/office/drawing/2014/main" id="{429681AE-15CB-201A-EAA0-E1FD40290E62}"/>
              </a:ext>
            </a:extLst>
          </p:cNvPr>
          <p:cNvGrpSpPr/>
          <p:nvPr/>
        </p:nvGrpSpPr>
        <p:grpSpPr>
          <a:xfrm>
            <a:off x="9661809" y="4152449"/>
            <a:ext cx="2410585" cy="1996238"/>
            <a:chOff x="1107724" y="4057313"/>
            <a:chExt cx="2410585" cy="1996238"/>
          </a:xfrm>
        </p:grpSpPr>
        <p:pic>
          <p:nvPicPr>
            <p:cNvPr id="19" name="Picture 18">
              <a:extLst>
                <a:ext uri="{FF2B5EF4-FFF2-40B4-BE49-F238E27FC236}">
                  <a16:creationId xmlns:a16="http://schemas.microsoft.com/office/drawing/2014/main" id="{0F87CA6D-CA9F-B9FB-7001-BA7D5BE98EB3}"/>
                </a:ext>
              </a:extLst>
            </p:cNvPr>
            <p:cNvPicPr>
              <a:picLocks noChangeAspect="1"/>
            </p:cNvPicPr>
            <p:nvPr/>
          </p:nvPicPr>
          <p:blipFill>
            <a:blip r:embed="rId4"/>
            <a:stretch>
              <a:fillRect/>
            </a:stretch>
          </p:blipFill>
          <p:spPr>
            <a:xfrm flipH="1">
              <a:off x="1107724" y="4110417"/>
              <a:ext cx="369333" cy="1943134"/>
            </a:xfrm>
            <a:prstGeom prst="rect">
              <a:avLst/>
            </a:prstGeom>
          </p:spPr>
        </p:pic>
        <p:sp>
          <p:nvSpPr>
            <p:cNvPr id="20" name="TextBox 19">
              <a:extLst>
                <a:ext uri="{FF2B5EF4-FFF2-40B4-BE49-F238E27FC236}">
                  <a16:creationId xmlns:a16="http://schemas.microsoft.com/office/drawing/2014/main" id="{EAF3A19A-F5EB-77E0-6338-587C5F6BDD98}"/>
                </a:ext>
              </a:extLst>
            </p:cNvPr>
            <p:cNvSpPr txBox="1"/>
            <p:nvPr/>
          </p:nvSpPr>
          <p:spPr>
            <a:xfrm>
              <a:off x="1434084" y="4057313"/>
              <a:ext cx="2084225" cy="1982209"/>
            </a:xfrm>
            <a:prstGeom prst="rect">
              <a:avLst/>
            </a:prstGeom>
            <a:noFill/>
          </p:spPr>
          <p:txBody>
            <a:bodyPr wrap="none" rtlCol="0">
              <a:spAutoFit/>
            </a:bodyPr>
            <a:lstStyle/>
            <a:p>
              <a:pPr>
                <a:lnSpc>
                  <a:spcPct val="150000"/>
                </a:lnSpc>
                <a:spcAft>
                  <a:spcPts val="425"/>
                </a:spcAft>
              </a:pPr>
              <a:r>
                <a:rPr lang="en-US" sz="1200" dirty="0"/>
                <a:t>Africa Region</a:t>
              </a:r>
            </a:p>
            <a:p>
              <a:pPr>
                <a:lnSpc>
                  <a:spcPct val="150000"/>
                </a:lnSpc>
                <a:spcAft>
                  <a:spcPts val="425"/>
                </a:spcAft>
              </a:pPr>
              <a:r>
                <a:rPr lang="en-US" sz="1200" dirty="0"/>
                <a:t>Region of the Americas</a:t>
              </a:r>
            </a:p>
            <a:p>
              <a:pPr>
                <a:lnSpc>
                  <a:spcPct val="150000"/>
                </a:lnSpc>
                <a:spcAft>
                  <a:spcPts val="425"/>
                </a:spcAft>
              </a:pPr>
              <a:r>
                <a:rPr lang="en-US" sz="1200" dirty="0"/>
                <a:t>Eastern Mediterranean region</a:t>
              </a:r>
            </a:p>
            <a:p>
              <a:pPr>
                <a:lnSpc>
                  <a:spcPct val="150000"/>
                </a:lnSpc>
                <a:spcAft>
                  <a:spcPts val="425"/>
                </a:spcAft>
              </a:pPr>
              <a:r>
                <a:rPr lang="en-US" sz="1200" dirty="0"/>
                <a:t>European region</a:t>
              </a:r>
            </a:p>
            <a:p>
              <a:pPr>
                <a:lnSpc>
                  <a:spcPct val="150000"/>
                </a:lnSpc>
                <a:spcAft>
                  <a:spcPts val="425"/>
                </a:spcAft>
              </a:pPr>
              <a:r>
                <a:rPr lang="en-US" sz="1200" dirty="0"/>
                <a:t>South East-Asia region</a:t>
              </a:r>
            </a:p>
            <a:p>
              <a:pPr>
                <a:lnSpc>
                  <a:spcPct val="150000"/>
                </a:lnSpc>
                <a:spcAft>
                  <a:spcPts val="425"/>
                </a:spcAft>
              </a:pPr>
              <a:r>
                <a:rPr lang="en-US" sz="1200" dirty="0"/>
                <a:t>Western Pacific region</a:t>
              </a:r>
              <a:endParaRPr lang="en-US" sz="1050" dirty="0"/>
            </a:p>
          </p:txBody>
        </p:sp>
      </p:grpSp>
      <p:sp>
        <p:nvSpPr>
          <p:cNvPr id="8" name="TextBox 7">
            <a:extLst>
              <a:ext uri="{FF2B5EF4-FFF2-40B4-BE49-F238E27FC236}">
                <a16:creationId xmlns:a16="http://schemas.microsoft.com/office/drawing/2014/main" id="{207CC55B-8733-B90F-12DB-D8EBB9C3CDF8}"/>
              </a:ext>
            </a:extLst>
          </p:cNvPr>
          <p:cNvSpPr txBox="1"/>
          <p:nvPr/>
        </p:nvSpPr>
        <p:spPr>
          <a:xfrm>
            <a:off x="1057972" y="6502351"/>
            <a:ext cx="6096000" cy="261610"/>
          </a:xfrm>
          <a:prstGeom prst="rect">
            <a:avLst/>
          </a:prstGeom>
          <a:noFill/>
        </p:spPr>
        <p:txBody>
          <a:bodyPr wrap="square">
            <a:spAutoFit/>
          </a:bodyPr>
          <a:lstStyle/>
          <a:p>
            <a:r>
              <a:rPr lang="en-GB" sz="1050" dirty="0"/>
              <a:t>Data source: Li Y, et al. </a:t>
            </a:r>
            <a:r>
              <a:rPr lang="en-GB" sz="1050" i="1" dirty="0"/>
              <a:t>Lancet.</a:t>
            </a:r>
            <a:r>
              <a:rPr lang="en-GB" sz="1050" dirty="0"/>
              <a:t> 2022. Personal communication with </a:t>
            </a:r>
            <a:r>
              <a:rPr lang="en-GB" sz="1050" dirty="0" err="1"/>
              <a:t>Dr.</a:t>
            </a:r>
            <a:r>
              <a:rPr lang="en-GB" sz="1050" dirty="0"/>
              <a:t> You Li.</a:t>
            </a:r>
            <a:endParaRPr lang="en-US" sz="1050" dirty="0"/>
          </a:p>
        </p:txBody>
      </p:sp>
      <p:sp>
        <p:nvSpPr>
          <p:cNvPr id="4" name="Footer Placeholder 3">
            <a:extLst>
              <a:ext uri="{FF2B5EF4-FFF2-40B4-BE49-F238E27FC236}">
                <a16:creationId xmlns:a16="http://schemas.microsoft.com/office/drawing/2014/main" id="{865F0918-7106-51B6-2FBF-8764B1487B6F}"/>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February 2026</a:t>
            </a:r>
          </a:p>
        </p:txBody>
      </p:sp>
    </p:spTree>
    <p:extLst>
      <p:ext uri="{BB962C8B-B14F-4D97-AF65-F5344CB8AC3E}">
        <p14:creationId xmlns:p14="http://schemas.microsoft.com/office/powerpoint/2010/main" val="3149129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a:extLst>
              <a:ext uri="{FF2B5EF4-FFF2-40B4-BE49-F238E27FC236}">
                <a16:creationId xmlns:a16="http://schemas.microsoft.com/office/drawing/2014/main" id="{E6E0D0B7-6848-C175-6FD7-387A9B4E523F}"/>
              </a:ext>
            </a:extLst>
          </p:cNvPr>
          <p:cNvGraphicFramePr>
            <a:graphicFrameLocks noGrp="1"/>
          </p:cNvGraphicFramePr>
          <p:nvPr>
            <p:extLst>
              <p:ext uri="{D42A27DB-BD31-4B8C-83A1-F6EECF244321}">
                <p14:modId xmlns:p14="http://schemas.microsoft.com/office/powerpoint/2010/main" val="1023376532"/>
              </p:ext>
            </p:extLst>
          </p:nvPr>
        </p:nvGraphicFramePr>
        <p:xfrm>
          <a:off x="1184910" y="1524000"/>
          <a:ext cx="10607673" cy="4000500"/>
        </p:xfrm>
        <a:graphic>
          <a:graphicData uri="http://schemas.openxmlformats.org/drawingml/2006/table">
            <a:tbl>
              <a:tblPr firstRow="1" bandRow="1">
                <a:tableStyleId>{2D5ABB26-0587-4C30-8999-92F81FD0307C}</a:tableStyleId>
              </a:tblPr>
              <a:tblGrid>
                <a:gridCol w="1375303">
                  <a:extLst>
                    <a:ext uri="{9D8B030D-6E8A-4147-A177-3AD203B41FA5}">
                      <a16:colId xmlns:a16="http://schemas.microsoft.com/office/drawing/2014/main" val="20000"/>
                    </a:ext>
                  </a:extLst>
                </a:gridCol>
                <a:gridCol w="9232370">
                  <a:extLst>
                    <a:ext uri="{9D8B030D-6E8A-4147-A177-3AD203B41FA5}">
                      <a16:colId xmlns:a16="http://schemas.microsoft.com/office/drawing/2014/main" val="20001"/>
                    </a:ext>
                  </a:extLst>
                </a:gridCol>
              </a:tblGrid>
              <a:tr h="1333500">
                <a:tc>
                  <a:txBody>
                    <a:bodyPr/>
                    <a:lstStyle/>
                    <a:p>
                      <a:pPr>
                        <a:lnSpc>
                          <a:spcPct val="100000"/>
                        </a:lnSpc>
                      </a:pPr>
                      <a:endParaRPr sz="1800" dirty="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marL="508000">
                        <a:lnSpc>
                          <a:spcPct val="100000"/>
                        </a:lnSpc>
                        <a:spcBef>
                          <a:spcPts val="0"/>
                        </a:spcBef>
                      </a:pPr>
                      <a:r>
                        <a:rPr lang="en-US" sz="2400" b="1" dirty="0">
                          <a:solidFill>
                            <a:srgbClr val="672672"/>
                          </a:solidFill>
                          <a:latin typeface="Corbel" panose="020B0503020204020204" pitchFamily="34" charset="0"/>
                          <a:cs typeface="Montserrat-SemiBold"/>
                        </a:rPr>
                        <a:t>Global RSV mortality &amp; morbidity </a:t>
                      </a:r>
                      <a:br>
                        <a:rPr lang="en-US" sz="2400" b="1" dirty="0">
                          <a:solidFill>
                            <a:srgbClr val="672672"/>
                          </a:solidFill>
                          <a:latin typeface="Corbel" panose="020B0503020204020204" pitchFamily="34" charset="0"/>
                          <a:cs typeface="Montserrat-SemiBold"/>
                        </a:rPr>
                      </a:br>
                      <a:r>
                        <a:rPr lang="en-US" sz="2000" b="0" dirty="0">
                          <a:solidFill>
                            <a:srgbClr val="672672"/>
                          </a:solidFill>
                          <a:latin typeface="Corbel" panose="020B0503020204020204" pitchFamily="34" charset="0"/>
                          <a:cs typeface="Montserrat-SemiBold"/>
                        </a:rPr>
                        <a:t>estimates for infants &amp; young children</a:t>
                      </a:r>
                      <a:endParaRPr sz="2000" b="0" dirty="0">
                        <a:latin typeface="Corbel" panose="020B0503020204020204" pitchFamily="34" charset="0"/>
                        <a:cs typeface="Montserrat-SemiBold"/>
                      </a:endParaRPr>
                    </a:p>
                  </a:txBody>
                  <a:tcPr marL="0" marR="0" marT="4233" marB="0" anchor="ctr">
                    <a:lnL w="6350">
                      <a:solidFill>
                        <a:srgbClr val="0093D5"/>
                      </a:solidFill>
                      <a:prstDash val="solid"/>
                    </a:lnL>
                    <a:lnB w="6350">
                      <a:solidFill>
                        <a:srgbClr val="0093D5"/>
                      </a:solidFill>
                      <a:prstDash val="solid"/>
                    </a:lnB>
                  </a:tcPr>
                </a:tc>
                <a:extLst>
                  <a:ext uri="{0D108BD9-81ED-4DB2-BD59-A6C34878D82A}">
                    <a16:rowId xmlns:a16="http://schemas.microsoft.com/office/drawing/2014/main" val="10000"/>
                  </a:ext>
                </a:extLst>
              </a:tr>
              <a:tr h="1333500">
                <a:tc>
                  <a:txBody>
                    <a:bodyPr/>
                    <a:lstStyle/>
                    <a:p>
                      <a:pPr>
                        <a:lnSpc>
                          <a:spcPct val="100000"/>
                        </a:lnSpc>
                      </a:pPr>
                      <a:endParaRPr sz="1800" dirty="0">
                        <a:latin typeface="Times New Roman"/>
                        <a:cs typeface="Times New Roman"/>
                      </a:endParaRPr>
                    </a:p>
                  </a:txBody>
                  <a:tcPr marL="0" marR="0" marT="0" marB="0">
                    <a:lnR w="6350" cap="flat" cmpd="sng" algn="ctr">
                      <a:solidFill>
                        <a:srgbClr val="0093D5"/>
                      </a:solidFill>
                      <a:prstDash val="solid"/>
                      <a:round/>
                      <a:headEnd type="none" w="med" len="med"/>
                      <a:tailEnd type="none" w="med" len="med"/>
                    </a:lnR>
                    <a:lnT w="6350">
                      <a:solidFill>
                        <a:srgbClr val="0093D5"/>
                      </a:solidFill>
                      <a:prstDash val="solid"/>
                    </a:lnT>
                    <a:lnB w="6350" cap="flat" cmpd="sng" algn="ctr">
                      <a:solidFill>
                        <a:srgbClr val="0093D5"/>
                      </a:solidFill>
                      <a:prstDash val="solid"/>
                      <a:round/>
                      <a:headEnd type="none" w="med" len="med"/>
                      <a:tailEnd type="none" w="med" len="med"/>
                    </a:lnB>
                  </a:tcPr>
                </a:tc>
                <a:tc>
                  <a:txBody>
                    <a:bodyPr/>
                    <a:lstStyle/>
                    <a:p>
                      <a:pPr marL="50800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2"/>
                          </a:solidFill>
                          <a:latin typeface="Corbel" panose="020B0503020204020204" pitchFamily="34" charset="0"/>
                          <a:cs typeface="Montserrat-SemiBold"/>
                        </a:rPr>
                        <a:t>Age distribution of RSV disease among children </a:t>
                      </a:r>
                      <a:br>
                        <a:rPr lang="en-US" sz="2400" b="1" dirty="0">
                          <a:solidFill>
                            <a:schemeClr val="accent2"/>
                          </a:solidFill>
                          <a:latin typeface="Corbel" panose="020B0503020204020204" pitchFamily="34" charset="0"/>
                          <a:cs typeface="Montserrat-SemiBold"/>
                        </a:rPr>
                      </a:br>
                      <a:r>
                        <a:rPr lang="en-US" sz="2000" b="0" dirty="0">
                          <a:solidFill>
                            <a:schemeClr val="accent2"/>
                          </a:solidFill>
                          <a:latin typeface="Corbel" panose="020B0503020204020204" pitchFamily="34" charset="0"/>
                          <a:cs typeface="Montserrat-SemiBold"/>
                        </a:rPr>
                        <a:t>data from low- and middle-income countries (LMICs) by WHO region</a:t>
                      </a:r>
                      <a:endParaRPr lang="en-US" sz="2400" b="0" dirty="0">
                        <a:solidFill>
                          <a:schemeClr val="accent2"/>
                        </a:solidFill>
                        <a:latin typeface="Corbel" panose="020B0503020204020204" pitchFamily="34" charset="0"/>
                        <a:cs typeface="Montserrat-SemiBold"/>
                      </a:endParaRPr>
                    </a:p>
                  </a:txBody>
                  <a:tcPr marL="0" marR="0" marT="4233" marB="0" anchor="ctr">
                    <a:lnL w="6350" cap="flat" cmpd="sng" algn="ctr">
                      <a:solidFill>
                        <a:srgbClr val="0093D5"/>
                      </a:solidFill>
                      <a:prstDash val="solid"/>
                      <a:round/>
                      <a:headEnd type="none" w="med" len="med"/>
                      <a:tailEnd type="none" w="med" len="med"/>
                    </a:lnL>
                    <a:lnT w="6350">
                      <a:solidFill>
                        <a:srgbClr val="0093D5"/>
                      </a:solidFill>
                      <a:prstDash val="soli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3335731056"/>
                  </a:ext>
                </a:extLst>
              </a:tr>
              <a:tr h="1333500">
                <a:tc>
                  <a:txBody>
                    <a:bodyPr/>
                    <a:lstStyle/>
                    <a:p>
                      <a:pPr>
                        <a:lnSpc>
                          <a:spcPct val="100000"/>
                        </a:lnSpc>
                      </a:pPr>
                      <a:endParaRPr sz="1800" dirty="0">
                        <a:latin typeface="Times New Roman"/>
                        <a:cs typeface="Times New Roman"/>
                      </a:endParaRPr>
                    </a:p>
                  </a:txBody>
                  <a:tcPr marL="0" marR="0" marT="0" marB="0">
                    <a:lnR w="6350">
                      <a:solidFill>
                        <a:srgbClr val="0093D5"/>
                      </a:solidFill>
                      <a:prstDash val="solid"/>
                    </a:lnR>
                    <a:lnT w="6350">
                      <a:solidFill>
                        <a:srgbClr val="0093D5"/>
                      </a:solidFill>
                      <a:prstDash val="solid"/>
                    </a:lnT>
                    <a:lnB w="12700" cap="flat" cmpd="sng" algn="ctr">
                      <a:noFill/>
                      <a:prstDash val="solid"/>
                      <a:round/>
                      <a:headEnd type="none" w="med" len="med"/>
                      <a:tailEnd type="none" w="med" len="med"/>
                    </a:lnB>
                  </a:tcPr>
                </a:tc>
                <a:tc>
                  <a:txBody>
                    <a:bodyPr/>
                    <a:lstStyle/>
                    <a:p>
                      <a:pPr marL="508000">
                        <a:lnSpc>
                          <a:spcPct val="100000"/>
                        </a:lnSpc>
                        <a:spcBef>
                          <a:spcPts val="0"/>
                        </a:spcBef>
                      </a:pPr>
                      <a:r>
                        <a:rPr lang="en-US" sz="2400" b="1" spc="55" dirty="0">
                          <a:solidFill>
                            <a:schemeClr val="accent4"/>
                          </a:solidFill>
                          <a:latin typeface="Corbel" panose="020B0503020204020204" pitchFamily="34" charset="0"/>
                          <a:cs typeface="Montserrat-ExtraBold"/>
                        </a:rPr>
                        <a:t>Regional RSV mortality &amp; morbidity </a:t>
                      </a:r>
                      <a:br>
                        <a:rPr lang="en-US" sz="2400" b="1" spc="55" dirty="0">
                          <a:solidFill>
                            <a:schemeClr val="accent4"/>
                          </a:solidFill>
                          <a:latin typeface="Corbel" panose="020B0503020204020204" pitchFamily="34" charset="0"/>
                          <a:cs typeface="Montserrat-ExtraBold"/>
                        </a:rPr>
                      </a:br>
                      <a:r>
                        <a:rPr lang="en-US" sz="2000" b="0" spc="55" dirty="0">
                          <a:solidFill>
                            <a:schemeClr val="accent4"/>
                          </a:solidFill>
                          <a:latin typeface="Corbel" panose="020B0503020204020204" pitchFamily="34" charset="0"/>
                          <a:cs typeface="Montserrat-ExtraBold"/>
                        </a:rPr>
                        <a:t>estimates for infants &amp; young children</a:t>
                      </a:r>
                      <a:endParaRPr lang="en-US" sz="2400" b="0" spc="55" dirty="0">
                        <a:solidFill>
                          <a:schemeClr val="accent4"/>
                        </a:solidFill>
                        <a:latin typeface="Corbel" panose="020B0503020204020204" pitchFamily="34" charset="0"/>
                        <a:cs typeface="Montserrat-ExtraBold"/>
                      </a:endParaRPr>
                    </a:p>
                  </a:txBody>
                  <a:tcPr marL="0" marR="0" marT="4233" marB="0" anchor="ctr">
                    <a:lnL w="6350">
                      <a:solidFill>
                        <a:srgbClr val="0093D5"/>
                      </a:solidFill>
                      <a:prstDash val="solid"/>
                    </a:lnL>
                    <a:lnT w="6350">
                      <a:solidFill>
                        <a:srgbClr val="0093D5"/>
                      </a:solidFill>
                      <a:prstDash val="soli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object 2"/>
          <p:cNvSpPr txBox="1">
            <a:spLocks noGrp="1"/>
          </p:cNvSpPr>
          <p:nvPr>
            <p:ph type="title"/>
          </p:nvPr>
        </p:nvSpPr>
        <p:spPr>
          <a:xfrm>
            <a:off x="1224280" y="365125"/>
            <a:ext cx="10515600" cy="692411"/>
          </a:xfrm>
          <a:prstGeom prst="rect">
            <a:avLst/>
          </a:prstGeom>
        </p:spPr>
        <p:txBody>
          <a:bodyPr vert="horz" wrap="square" lIns="0" tIns="86783" rIns="0" bIns="0" rtlCol="0" anchor="t" anchorCtr="0">
            <a:spAutoFit/>
          </a:bodyPr>
          <a:lstStyle/>
          <a:p>
            <a:pPr marL="10160" marR="3810">
              <a:lnSpc>
                <a:spcPct val="189393"/>
              </a:lnSpc>
              <a:spcBef>
                <a:spcPts val="682"/>
              </a:spcBef>
              <a:tabLst>
                <a:tab pos="1959426" algn="l"/>
                <a:tab pos="2425074" algn="l"/>
                <a:tab pos="2849978" algn="l"/>
                <a:tab pos="3629409" algn="l"/>
                <a:tab pos="4161200" algn="l"/>
                <a:tab pos="6253971" algn="l"/>
                <a:tab pos="7526566" algn="l"/>
                <a:tab pos="8031370" algn="l"/>
              </a:tabLst>
            </a:pPr>
            <a:r>
              <a:rPr lang="en-US" spc="-8" dirty="0">
                <a:solidFill>
                  <a:srgbClr val="672672"/>
                </a:solidFill>
                <a:cs typeface="Montserrat"/>
              </a:rPr>
              <a:t>Agenda</a:t>
            </a:r>
            <a:endParaRPr lang="en-US" dirty="0"/>
          </a:p>
        </p:txBody>
      </p:sp>
      <p:pic>
        <p:nvPicPr>
          <p:cNvPr id="1026" name="Picture 2">
            <a:extLst>
              <a:ext uri="{FF2B5EF4-FFF2-40B4-BE49-F238E27FC236}">
                <a16:creationId xmlns:a16="http://schemas.microsoft.com/office/drawing/2014/main" id="{D63E3176-21E3-FDC9-48B7-F76EF0820D98}"/>
              </a:ext>
            </a:extLst>
          </p:cNvPr>
          <p:cNvPicPr>
            <a:picLocks noChangeAspect="1" noChangeArrowheads="1"/>
          </p:cNvPicPr>
          <p:nvPr/>
        </p:nvPicPr>
        <p:blipFill>
          <a:blip r:embed="rId3"/>
          <a:srcRect/>
          <a:stretch/>
        </p:blipFill>
        <p:spPr bwMode="auto">
          <a:xfrm>
            <a:off x="1423583" y="1770927"/>
            <a:ext cx="890720" cy="8907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175CC3E-5DAD-1E7D-8C13-26B6DB3FA02F}"/>
              </a:ext>
            </a:extLst>
          </p:cNvPr>
          <p:cNvPicPr>
            <a:picLocks noChangeAspect="1" noChangeArrowheads="1"/>
          </p:cNvPicPr>
          <p:nvPr/>
        </p:nvPicPr>
        <p:blipFill>
          <a:blip r:embed="rId4"/>
          <a:srcRect/>
          <a:stretch/>
        </p:blipFill>
        <p:spPr bwMode="auto">
          <a:xfrm>
            <a:off x="1491343" y="4407942"/>
            <a:ext cx="822960" cy="9405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0EEF5D0-D736-3147-9E0A-FB06C45433A5}"/>
              </a:ext>
            </a:extLst>
          </p:cNvPr>
          <p:cNvPicPr>
            <a:picLocks noChangeAspect="1"/>
          </p:cNvPicPr>
          <p:nvPr/>
        </p:nvPicPr>
        <p:blipFill>
          <a:blip r:embed="rId5"/>
          <a:stretch>
            <a:fillRect/>
          </a:stretch>
        </p:blipFill>
        <p:spPr>
          <a:xfrm>
            <a:off x="1571079" y="3063042"/>
            <a:ext cx="595727" cy="922416"/>
          </a:xfrm>
          <a:prstGeom prst="rect">
            <a:avLst/>
          </a:prstGeom>
        </p:spPr>
      </p:pic>
      <p:sp>
        <p:nvSpPr>
          <p:cNvPr id="3" name="Footer Placeholder 3">
            <a:extLst>
              <a:ext uri="{FF2B5EF4-FFF2-40B4-BE49-F238E27FC236}">
                <a16:creationId xmlns:a16="http://schemas.microsoft.com/office/drawing/2014/main" id="{3BA9CF8B-86F6-B1C7-4651-79A3C0A8A17E}"/>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February 2026</a:t>
            </a:r>
          </a:p>
        </p:txBody>
      </p:sp>
    </p:spTree>
    <p:extLst>
      <p:ext uri="{BB962C8B-B14F-4D97-AF65-F5344CB8AC3E}">
        <p14:creationId xmlns:p14="http://schemas.microsoft.com/office/powerpoint/2010/main" val="3550684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0061D3-097A-3D8C-7C01-87217F050513}"/>
              </a:ext>
            </a:extLst>
          </p:cNvPr>
          <p:cNvSpPr txBox="1"/>
          <p:nvPr/>
        </p:nvSpPr>
        <p:spPr>
          <a:xfrm>
            <a:off x="1057972" y="1512003"/>
            <a:ext cx="5038028" cy="923330"/>
          </a:xfrm>
          <a:prstGeom prst="rect">
            <a:avLst/>
          </a:prstGeom>
          <a:noFill/>
        </p:spPr>
        <p:txBody>
          <a:bodyPr wrap="square">
            <a:spAutoFit/>
          </a:bodyPr>
          <a:lstStyle/>
          <a:p>
            <a:pPr marL="0" marR="0" lvl="1" indent="0" defTabSz="914400" rtl="0" eaLnBrk="1" fontAlgn="auto" latinLnBrk="0" hangingPunct="1">
              <a:lnSpc>
                <a:spcPct val="100000"/>
              </a:lnSpc>
              <a:spcBef>
                <a:spcPts val="0"/>
              </a:spcBef>
              <a:spcAft>
                <a:spcPts val="0"/>
              </a:spcAft>
              <a:buClrTx/>
              <a:buSzTx/>
              <a:buFontTx/>
              <a:buNone/>
              <a:tabLst/>
              <a:defRPr/>
            </a:pPr>
            <a:r>
              <a:rPr kumimoji="0" lang="en-GB" altLang="zh-CN" b="0" i="0" u="none" strike="noStrike" kern="1200" cap="none" spc="0" normalizeH="0" baseline="0" noProof="0" dirty="0">
                <a:ln>
                  <a:noFill/>
                </a:ln>
                <a:solidFill>
                  <a:prstClr val="black"/>
                </a:solidFill>
                <a:effectLst/>
                <a:uLnTx/>
                <a:uFillTx/>
                <a:ea typeface="等线" panose="02010600030101010101" pitchFamily="2" charset="-122"/>
                <a:cs typeface="Arial" panose="020B0604020202020204" pitchFamily="34" charset="0"/>
              </a:rPr>
              <a:t>Number of annual episodes </a:t>
            </a:r>
            <a:br>
              <a:rPr kumimoji="0" lang="en-GB" altLang="zh-CN" b="0" i="0" u="none" strike="noStrike" kern="1200" cap="none" spc="0" normalizeH="0" baseline="0" noProof="0" dirty="0">
                <a:ln>
                  <a:noFill/>
                </a:ln>
                <a:solidFill>
                  <a:prstClr val="black"/>
                </a:solidFill>
                <a:effectLst/>
                <a:uLnTx/>
                <a:uFillTx/>
                <a:ea typeface="等线" panose="02010600030101010101" pitchFamily="2" charset="-122"/>
                <a:cs typeface="Arial" panose="020B0604020202020204" pitchFamily="34" charset="0"/>
              </a:rPr>
            </a:br>
            <a:r>
              <a:rPr kumimoji="0" lang="en-GB" altLang="zh-CN" b="0" i="0" u="none" strike="noStrike" kern="1200" cap="none" spc="0" normalizeH="0" baseline="0" noProof="0" dirty="0">
                <a:ln>
                  <a:noFill/>
                </a:ln>
                <a:solidFill>
                  <a:prstClr val="black"/>
                </a:solidFill>
                <a:effectLst/>
                <a:uLnTx/>
                <a:uFillTx/>
                <a:ea typeface="等线" panose="02010600030101010101" pitchFamily="2" charset="-122"/>
                <a:cs typeface="Arial" panose="020B0604020202020204" pitchFamily="34" charset="0"/>
              </a:rPr>
              <a:t>in thousands </a:t>
            </a:r>
          </a:p>
          <a:p>
            <a:pPr marL="0" marR="0" lvl="1" indent="0" defTabSz="914400" rtl="0" eaLnBrk="1" fontAlgn="auto" latinLnBrk="0" hangingPunct="1">
              <a:lnSpc>
                <a:spcPct val="100000"/>
              </a:lnSpc>
              <a:spcBef>
                <a:spcPts val="0"/>
              </a:spcBef>
              <a:spcAft>
                <a:spcPts val="0"/>
              </a:spcAft>
              <a:buClrTx/>
              <a:buSzTx/>
              <a:buFontTx/>
              <a:buNone/>
              <a:tabLst/>
              <a:defRPr/>
            </a:pPr>
            <a:r>
              <a:rPr kumimoji="0" lang="en-GB" altLang="zh-CN" b="0" i="0" u="none" strike="noStrike" kern="1200" cap="none" spc="0" normalizeH="0" baseline="0" noProof="0" dirty="0">
                <a:ln>
                  <a:noFill/>
                </a:ln>
                <a:solidFill>
                  <a:prstClr val="black"/>
                </a:solidFill>
                <a:effectLst/>
                <a:uLnTx/>
                <a:uFillTx/>
                <a:ea typeface="等线" panose="02010600030101010101" pitchFamily="2" charset="-122"/>
                <a:cs typeface="Arial" panose="020B0604020202020204" pitchFamily="34" charset="0"/>
              </a:rPr>
              <a:t>(% of global total)</a:t>
            </a:r>
          </a:p>
        </p:txBody>
      </p:sp>
      <p:sp>
        <p:nvSpPr>
          <p:cNvPr id="2" name="object 2"/>
          <p:cNvSpPr txBox="1">
            <a:spLocks noGrp="1"/>
          </p:cNvSpPr>
          <p:nvPr>
            <p:ph type="title"/>
          </p:nvPr>
        </p:nvSpPr>
        <p:spPr>
          <a:xfrm>
            <a:off x="1162878" y="136525"/>
            <a:ext cx="10799252" cy="456962"/>
          </a:xfrm>
          <a:prstGeom prst="rect">
            <a:avLst/>
          </a:prstGeom>
        </p:spPr>
        <p:txBody>
          <a:bodyPr vert="horz" wrap="square" lIns="0" tIns="86783" rIns="0" bIns="0" rtlCol="0" anchor="t" anchorCtr="0">
            <a:spAutoFit/>
          </a:bodyPr>
          <a:lstStyle/>
          <a:p>
            <a:pPr marL="10160" marR="3810">
              <a:lnSpc>
                <a:spcPct val="100000"/>
              </a:lnSpc>
              <a:spcBef>
                <a:spcPts val="682"/>
              </a:spcBef>
              <a:tabLst>
                <a:tab pos="1959426" algn="l"/>
                <a:tab pos="2425074" algn="l"/>
                <a:tab pos="2849978" algn="l"/>
                <a:tab pos="3629409" algn="l"/>
                <a:tab pos="4161200" algn="l"/>
                <a:tab pos="6253971" algn="l"/>
                <a:tab pos="7526566" algn="l"/>
                <a:tab pos="8031370" algn="l"/>
              </a:tabLst>
            </a:pPr>
            <a:r>
              <a:rPr lang="en-US" spc="-8" dirty="0">
                <a:solidFill>
                  <a:schemeClr val="accent4"/>
                </a:solidFill>
                <a:cs typeface="Montserrat"/>
              </a:rPr>
              <a:t>RSV-associated ALRI hospitalization among infants by WHO region</a:t>
            </a:r>
            <a:endParaRPr lang="en-US" dirty="0">
              <a:solidFill>
                <a:schemeClr val="accent4"/>
              </a:solidFill>
            </a:endParaRPr>
          </a:p>
        </p:txBody>
      </p:sp>
      <p:graphicFrame>
        <p:nvGraphicFramePr>
          <p:cNvPr id="7" name="Chart 6">
            <a:extLst>
              <a:ext uri="{FF2B5EF4-FFF2-40B4-BE49-F238E27FC236}">
                <a16:creationId xmlns:a16="http://schemas.microsoft.com/office/drawing/2014/main" id="{9777CB96-0E0F-5799-7AF5-B684F4D461DE}"/>
              </a:ext>
            </a:extLst>
          </p:cNvPr>
          <p:cNvGraphicFramePr/>
          <p:nvPr>
            <p:extLst>
              <p:ext uri="{D42A27DB-BD31-4B8C-83A1-F6EECF244321}">
                <p14:modId xmlns:p14="http://schemas.microsoft.com/office/powerpoint/2010/main" val="421766704"/>
              </p:ext>
            </p:extLst>
          </p:nvPr>
        </p:nvGraphicFramePr>
        <p:xfrm>
          <a:off x="361188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3124374-4815-D59F-72A6-6F4D4C13F236}"/>
              </a:ext>
            </a:extLst>
          </p:cNvPr>
          <p:cNvSpPr txBox="1"/>
          <p:nvPr/>
        </p:nvSpPr>
        <p:spPr>
          <a:xfrm>
            <a:off x="1057972" y="6502351"/>
            <a:ext cx="6096000" cy="261610"/>
          </a:xfrm>
          <a:prstGeom prst="rect">
            <a:avLst/>
          </a:prstGeom>
          <a:noFill/>
        </p:spPr>
        <p:txBody>
          <a:bodyPr wrap="square">
            <a:spAutoFit/>
          </a:bodyPr>
          <a:lstStyle/>
          <a:p>
            <a:r>
              <a:rPr lang="en-GB" sz="1050" dirty="0"/>
              <a:t>Data source: Li Y, et al. </a:t>
            </a:r>
            <a:r>
              <a:rPr lang="en-GB" sz="1050" i="1" dirty="0"/>
              <a:t>Lancet.</a:t>
            </a:r>
            <a:r>
              <a:rPr lang="en-GB" sz="1050" dirty="0"/>
              <a:t> 2022. Personal communication with </a:t>
            </a:r>
            <a:r>
              <a:rPr lang="en-GB" sz="1050" dirty="0" err="1"/>
              <a:t>Dr.</a:t>
            </a:r>
            <a:r>
              <a:rPr lang="en-GB" sz="1050" dirty="0"/>
              <a:t> You Li.</a:t>
            </a:r>
            <a:endParaRPr lang="en-US" sz="1050" dirty="0"/>
          </a:p>
        </p:txBody>
      </p:sp>
      <p:sp>
        <p:nvSpPr>
          <p:cNvPr id="3" name="Footer Placeholder 3">
            <a:extLst>
              <a:ext uri="{FF2B5EF4-FFF2-40B4-BE49-F238E27FC236}">
                <a16:creationId xmlns:a16="http://schemas.microsoft.com/office/drawing/2014/main" id="{46F44C1B-267E-8B14-4333-41920EF388DB}"/>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February 2026</a:t>
            </a:r>
          </a:p>
        </p:txBody>
      </p:sp>
    </p:spTree>
    <p:extLst>
      <p:ext uri="{BB962C8B-B14F-4D97-AF65-F5344CB8AC3E}">
        <p14:creationId xmlns:p14="http://schemas.microsoft.com/office/powerpoint/2010/main" val="585989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5F56F3-AAC5-92E5-C56C-AAD1C8B97C76}"/>
              </a:ext>
            </a:extLst>
          </p:cNvPr>
          <p:cNvPicPr>
            <a:picLocks noChangeAspect="1"/>
          </p:cNvPicPr>
          <p:nvPr/>
        </p:nvPicPr>
        <p:blipFill>
          <a:blip r:embed="rId3"/>
          <a:srcRect/>
          <a:stretch/>
        </p:blipFill>
        <p:spPr>
          <a:xfrm>
            <a:off x="1955546" y="1084559"/>
            <a:ext cx="9497568" cy="5352796"/>
          </a:xfrm>
          <a:prstGeom prst="rect">
            <a:avLst/>
          </a:prstGeom>
        </p:spPr>
      </p:pic>
      <p:sp>
        <p:nvSpPr>
          <p:cNvPr id="2" name="object 2"/>
          <p:cNvSpPr txBox="1">
            <a:spLocks noGrp="1"/>
          </p:cNvSpPr>
          <p:nvPr>
            <p:ph type="title"/>
          </p:nvPr>
        </p:nvSpPr>
        <p:spPr>
          <a:xfrm>
            <a:off x="1446530" y="159674"/>
            <a:ext cx="10515600" cy="826294"/>
          </a:xfrm>
          <a:prstGeom prst="rect">
            <a:avLst/>
          </a:prstGeom>
        </p:spPr>
        <p:txBody>
          <a:bodyPr vert="horz" wrap="square" lIns="0" tIns="86783" rIns="0" bIns="0" rtlCol="0" anchor="t" anchorCtr="0">
            <a:spAutoFit/>
          </a:bodyPr>
          <a:lstStyle/>
          <a:p>
            <a:pPr marL="10160" marR="3810">
              <a:lnSpc>
                <a:spcPct val="100000"/>
              </a:lnSpc>
              <a:spcBef>
                <a:spcPts val="682"/>
              </a:spcBef>
              <a:tabLst>
                <a:tab pos="1959426" algn="l"/>
                <a:tab pos="2425074" algn="l"/>
                <a:tab pos="2849978" algn="l"/>
                <a:tab pos="3629409" algn="l"/>
                <a:tab pos="4161200" algn="l"/>
                <a:tab pos="6253971" algn="l"/>
                <a:tab pos="7526566" algn="l"/>
                <a:tab pos="8031370" algn="l"/>
              </a:tabLst>
            </a:pPr>
            <a:r>
              <a:rPr lang="en-US" spc="-8" dirty="0">
                <a:solidFill>
                  <a:schemeClr val="accent4"/>
                </a:solidFill>
                <a:cs typeface="Montserrat"/>
              </a:rPr>
              <a:t>RSV-associated ALRI hospitalizations among infants by WHO region</a:t>
            </a:r>
            <a:br>
              <a:rPr lang="en-US" spc="-8" dirty="0">
                <a:solidFill>
                  <a:schemeClr val="accent4"/>
                </a:solidFill>
                <a:cs typeface="Montserrat"/>
              </a:rPr>
            </a:br>
            <a:r>
              <a:rPr lang="en-US" b="0" spc="-8" dirty="0">
                <a:solidFill>
                  <a:schemeClr val="accent4"/>
                </a:solidFill>
                <a:cs typeface="Montserrat"/>
              </a:rPr>
              <a:t>hospitalization rate per 1,000 infants</a:t>
            </a:r>
            <a:endParaRPr lang="en-US" dirty="0">
              <a:solidFill>
                <a:schemeClr val="accent4"/>
              </a:solidFill>
            </a:endParaRPr>
          </a:p>
        </p:txBody>
      </p:sp>
      <p:sp>
        <p:nvSpPr>
          <p:cNvPr id="13" name="TextBox 12">
            <a:extLst>
              <a:ext uri="{FF2B5EF4-FFF2-40B4-BE49-F238E27FC236}">
                <a16:creationId xmlns:a16="http://schemas.microsoft.com/office/drawing/2014/main" id="{D591D99D-A91E-77B6-12BC-E8C417336D35}"/>
              </a:ext>
            </a:extLst>
          </p:cNvPr>
          <p:cNvSpPr txBox="1"/>
          <p:nvPr/>
        </p:nvSpPr>
        <p:spPr>
          <a:xfrm>
            <a:off x="9260930" y="973828"/>
            <a:ext cx="2556381" cy="1569660"/>
          </a:xfrm>
          <a:prstGeom prst="rect">
            <a:avLst/>
          </a:prstGeom>
          <a:noFill/>
        </p:spPr>
        <p:txBody>
          <a:bodyPr wrap="square" rtlCol="0">
            <a:spAutoFit/>
          </a:bodyPr>
          <a:lstStyle/>
          <a:p>
            <a:r>
              <a:rPr lang="en-US" sz="1600" b="1" dirty="0">
                <a:solidFill>
                  <a:schemeClr val="accent4"/>
                </a:solidFill>
              </a:rPr>
              <a:t>Note: </a:t>
            </a:r>
            <a:r>
              <a:rPr lang="en-US" sz="1600" dirty="0"/>
              <a:t>Although Africa has the </a:t>
            </a:r>
            <a:r>
              <a:rPr lang="en-US" sz="1600" u="sng" dirty="0"/>
              <a:t>highest</a:t>
            </a:r>
            <a:r>
              <a:rPr lang="en-US" sz="1600" dirty="0"/>
              <a:t> community RSV ALRI incidence rate in children &lt; 6 months old, </a:t>
            </a:r>
          </a:p>
          <a:p>
            <a:r>
              <a:rPr lang="en-US" sz="1600" dirty="0"/>
              <a:t>it has the </a:t>
            </a:r>
            <a:r>
              <a:rPr lang="en-US" sz="1600" u="sng" dirty="0"/>
              <a:t>lowest</a:t>
            </a:r>
            <a:r>
              <a:rPr lang="en-US" sz="1600" dirty="0"/>
              <a:t> hospitalization rate. </a:t>
            </a:r>
          </a:p>
        </p:txBody>
      </p:sp>
      <p:sp>
        <p:nvSpPr>
          <p:cNvPr id="9" name="TextBox 8">
            <a:extLst>
              <a:ext uri="{FF2B5EF4-FFF2-40B4-BE49-F238E27FC236}">
                <a16:creationId xmlns:a16="http://schemas.microsoft.com/office/drawing/2014/main" id="{1EEFDB28-6B9D-D73E-CEC0-CFB9CC19C061}"/>
              </a:ext>
            </a:extLst>
          </p:cNvPr>
          <p:cNvSpPr txBox="1"/>
          <p:nvPr/>
        </p:nvSpPr>
        <p:spPr>
          <a:xfrm rot="-5400000">
            <a:off x="-71023" y="3634211"/>
            <a:ext cx="2996654" cy="369332"/>
          </a:xfrm>
          <a:prstGeom prst="rect">
            <a:avLst/>
          </a:prstGeom>
          <a:noFill/>
        </p:spPr>
        <p:txBody>
          <a:bodyPr wrap="none" rtlCol="0">
            <a:spAutoFit/>
          </a:bodyPr>
          <a:lstStyle/>
          <a:p>
            <a:r>
              <a:rPr lang="en-US" dirty="0"/>
              <a:t>Incidence rate (case per 1000)</a:t>
            </a:r>
          </a:p>
        </p:txBody>
      </p:sp>
      <p:sp>
        <p:nvSpPr>
          <p:cNvPr id="11" name="TextBox 10">
            <a:extLst>
              <a:ext uri="{FF2B5EF4-FFF2-40B4-BE49-F238E27FC236}">
                <a16:creationId xmlns:a16="http://schemas.microsoft.com/office/drawing/2014/main" id="{EBE107F8-7EBC-1E8D-5A6A-FC6A4EC9617A}"/>
              </a:ext>
            </a:extLst>
          </p:cNvPr>
          <p:cNvSpPr txBox="1"/>
          <p:nvPr/>
        </p:nvSpPr>
        <p:spPr>
          <a:xfrm>
            <a:off x="1726648" y="1469975"/>
            <a:ext cx="343364" cy="276999"/>
          </a:xfrm>
          <a:prstGeom prst="rect">
            <a:avLst/>
          </a:prstGeom>
          <a:noFill/>
        </p:spPr>
        <p:txBody>
          <a:bodyPr wrap="none" rtlCol="0">
            <a:spAutoFit/>
          </a:bodyPr>
          <a:lstStyle/>
          <a:p>
            <a:r>
              <a:rPr lang="en-US" sz="1200" dirty="0"/>
              <a:t>60</a:t>
            </a:r>
          </a:p>
        </p:txBody>
      </p:sp>
      <p:sp>
        <p:nvSpPr>
          <p:cNvPr id="12" name="TextBox 11">
            <a:extLst>
              <a:ext uri="{FF2B5EF4-FFF2-40B4-BE49-F238E27FC236}">
                <a16:creationId xmlns:a16="http://schemas.microsoft.com/office/drawing/2014/main" id="{DE369A7C-F9E6-EF93-7BD8-C8E7A839F0B0}"/>
              </a:ext>
            </a:extLst>
          </p:cNvPr>
          <p:cNvSpPr txBox="1"/>
          <p:nvPr/>
        </p:nvSpPr>
        <p:spPr>
          <a:xfrm>
            <a:off x="1726648" y="2989996"/>
            <a:ext cx="343364" cy="276999"/>
          </a:xfrm>
          <a:prstGeom prst="rect">
            <a:avLst/>
          </a:prstGeom>
          <a:noFill/>
        </p:spPr>
        <p:txBody>
          <a:bodyPr wrap="none" rtlCol="0">
            <a:spAutoFit/>
          </a:bodyPr>
          <a:lstStyle/>
          <a:p>
            <a:r>
              <a:rPr lang="en-US" sz="1200" dirty="0"/>
              <a:t>40</a:t>
            </a:r>
          </a:p>
        </p:txBody>
      </p:sp>
      <p:sp>
        <p:nvSpPr>
          <p:cNvPr id="14" name="TextBox 13">
            <a:extLst>
              <a:ext uri="{FF2B5EF4-FFF2-40B4-BE49-F238E27FC236}">
                <a16:creationId xmlns:a16="http://schemas.microsoft.com/office/drawing/2014/main" id="{15BCFD27-966D-D3C5-8835-146AC68515F8}"/>
              </a:ext>
            </a:extLst>
          </p:cNvPr>
          <p:cNvSpPr txBox="1"/>
          <p:nvPr/>
        </p:nvSpPr>
        <p:spPr>
          <a:xfrm>
            <a:off x="1726648" y="4497520"/>
            <a:ext cx="338747" cy="276999"/>
          </a:xfrm>
          <a:prstGeom prst="rect">
            <a:avLst/>
          </a:prstGeom>
          <a:noFill/>
        </p:spPr>
        <p:txBody>
          <a:bodyPr wrap="none" rtlCol="0">
            <a:spAutoFit/>
          </a:bodyPr>
          <a:lstStyle/>
          <a:p>
            <a:r>
              <a:rPr lang="en-US" sz="1200" dirty="0"/>
              <a:t>20</a:t>
            </a:r>
          </a:p>
        </p:txBody>
      </p:sp>
      <p:sp>
        <p:nvSpPr>
          <p:cNvPr id="15" name="TextBox 14">
            <a:extLst>
              <a:ext uri="{FF2B5EF4-FFF2-40B4-BE49-F238E27FC236}">
                <a16:creationId xmlns:a16="http://schemas.microsoft.com/office/drawing/2014/main" id="{5AD6305C-6E1E-C5CE-7769-88276A0121DF}"/>
              </a:ext>
            </a:extLst>
          </p:cNvPr>
          <p:cNvSpPr txBox="1"/>
          <p:nvPr/>
        </p:nvSpPr>
        <p:spPr>
          <a:xfrm>
            <a:off x="3085596" y="6182981"/>
            <a:ext cx="668773" cy="276999"/>
          </a:xfrm>
          <a:prstGeom prst="rect">
            <a:avLst/>
          </a:prstGeom>
          <a:noFill/>
        </p:spPr>
        <p:txBody>
          <a:bodyPr wrap="none" rtlCol="0">
            <a:spAutoFit/>
          </a:bodyPr>
          <a:lstStyle/>
          <a:p>
            <a:r>
              <a:rPr lang="en-US" sz="1200" dirty="0"/>
              <a:t>0-&lt;12m</a:t>
            </a:r>
          </a:p>
        </p:txBody>
      </p:sp>
      <p:sp>
        <p:nvSpPr>
          <p:cNvPr id="16" name="TextBox 15">
            <a:extLst>
              <a:ext uri="{FF2B5EF4-FFF2-40B4-BE49-F238E27FC236}">
                <a16:creationId xmlns:a16="http://schemas.microsoft.com/office/drawing/2014/main" id="{CEEF9503-1F8A-3235-491E-E3770858955D}"/>
              </a:ext>
            </a:extLst>
          </p:cNvPr>
          <p:cNvSpPr txBox="1"/>
          <p:nvPr/>
        </p:nvSpPr>
        <p:spPr>
          <a:xfrm>
            <a:off x="5492987" y="6182981"/>
            <a:ext cx="601447" cy="276999"/>
          </a:xfrm>
          <a:prstGeom prst="rect">
            <a:avLst/>
          </a:prstGeom>
          <a:noFill/>
        </p:spPr>
        <p:txBody>
          <a:bodyPr wrap="none" rtlCol="0">
            <a:spAutoFit/>
          </a:bodyPr>
          <a:lstStyle/>
          <a:p>
            <a:r>
              <a:rPr lang="en-US" sz="1200" dirty="0"/>
              <a:t>0-&lt;6m</a:t>
            </a:r>
          </a:p>
        </p:txBody>
      </p:sp>
      <p:sp>
        <p:nvSpPr>
          <p:cNvPr id="17" name="TextBox 16">
            <a:extLst>
              <a:ext uri="{FF2B5EF4-FFF2-40B4-BE49-F238E27FC236}">
                <a16:creationId xmlns:a16="http://schemas.microsoft.com/office/drawing/2014/main" id="{926DA0BA-43E0-6E93-D803-3D377FB0114B}"/>
              </a:ext>
            </a:extLst>
          </p:cNvPr>
          <p:cNvSpPr txBox="1"/>
          <p:nvPr/>
        </p:nvSpPr>
        <p:spPr>
          <a:xfrm>
            <a:off x="7875369" y="6182981"/>
            <a:ext cx="670376" cy="276999"/>
          </a:xfrm>
          <a:prstGeom prst="rect">
            <a:avLst/>
          </a:prstGeom>
          <a:noFill/>
        </p:spPr>
        <p:txBody>
          <a:bodyPr wrap="none" rtlCol="0">
            <a:spAutoFit/>
          </a:bodyPr>
          <a:lstStyle/>
          <a:p>
            <a:r>
              <a:rPr lang="en-US" sz="1200" dirty="0"/>
              <a:t>6-&lt;12m</a:t>
            </a:r>
          </a:p>
        </p:txBody>
      </p:sp>
      <p:sp>
        <p:nvSpPr>
          <p:cNvPr id="18" name="TextBox 17">
            <a:extLst>
              <a:ext uri="{FF2B5EF4-FFF2-40B4-BE49-F238E27FC236}">
                <a16:creationId xmlns:a16="http://schemas.microsoft.com/office/drawing/2014/main" id="{E5B47EAD-E490-25D9-1D89-9860E3563AAB}"/>
              </a:ext>
            </a:extLst>
          </p:cNvPr>
          <p:cNvSpPr txBox="1"/>
          <p:nvPr/>
        </p:nvSpPr>
        <p:spPr>
          <a:xfrm>
            <a:off x="1794642" y="5969704"/>
            <a:ext cx="263214" cy="276999"/>
          </a:xfrm>
          <a:prstGeom prst="rect">
            <a:avLst/>
          </a:prstGeom>
          <a:noFill/>
        </p:spPr>
        <p:txBody>
          <a:bodyPr wrap="none" rtlCol="0">
            <a:spAutoFit/>
          </a:bodyPr>
          <a:lstStyle/>
          <a:p>
            <a:pPr algn="r"/>
            <a:r>
              <a:rPr lang="en-US" sz="1200" dirty="0"/>
              <a:t>0</a:t>
            </a:r>
          </a:p>
        </p:txBody>
      </p:sp>
      <p:grpSp>
        <p:nvGrpSpPr>
          <p:cNvPr id="5" name="Group 4">
            <a:extLst>
              <a:ext uri="{FF2B5EF4-FFF2-40B4-BE49-F238E27FC236}">
                <a16:creationId xmlns:a16="http://schemas.microsoft.com/office/drawing/2014/main" id="{E97AC71F-068D-849F-16DB-C8EE46EC07B8}"/>
              </a:ext>
            </a:extLst>
          </p:cNvPr>
          <p:cNvGrpSpPr/>
          <p:nvPr/>
        </p:nvGrpSpPr>
        <p:grpSpPr>
          <a:xfrm>
            <a:off x="9661809" y="4152449"/>
            <a:ext cx="2410585" cy="1996238"/>
            <a:chOff x="1107724" y="4057313"/>
            <a:chExt cx="2410585" cy="1996238"/>
          </a:xfrm>
        </p:grpSpPr>
        <p:pic>
          <p:nvPicPr>
            <p:cNvPr id="6" name="Picture 5">
              <a:extLst>
                <a:ext uri="{FF2B5EF4-FFF2-40B4-BE49-F238E27FC236}">
                  <a16:creationId xmlns:a16="http://schemas.microsoft.com/office/drawing/2014/main" id="{888F437D-A809-864E-4095-0AC3BE97D844}"/>
                </a:ext>
              </a:extLst>
            </p:cNvPr>
            <p:cNvPicPr>
              <a:picLocks noChangeAspect="1"/>
            </p:cNvPicPr>
            <p:nvPr/>
          </p:nvPicPr>
          <p:blipFill>
            <a:blip r:embed="rId4"/>
            <a:stretch>
              <a:fillRect/>
            </a:stretch>
          </p:blipFill>
          <p:spPr>
            <a:xfrm flipH="1">
              <a:off x="1107724" y="4110417"/>
              <a:ext cx="369333" cy="1943134"/>
            </a:xfrm>
            <a:prstGeom prst="rect">
              <a:avLst/>
            </a:prstGeom>
          </p:spPr>
        </p:pic>
        <p:sp>
          <p:nvSpPr>
            <p:cNvPr id="7" name="TextBox 6">
              <a:extLst>
                <a:ext uri="{FF2B5EF4-FFF2-40B4-BE49-F238E27FC236}">
                  <a16:creationId xmlns:a16="http://schemas.microsoft.com/office/drawing/2014/main" id="{EDBD5518-0F1B-B09F-A623-FFFCF7B461B9}"/>
                </a:ext>
              </a:extLst>
            </p:cNvPr>
            <p:cNvSpPr txBox="1"/>
            <p:nvPr/>
          </p:nvSpPr>
          <p:spPr>
            <a:xfrm>
              <a:off x="1434084" y="4057313"/>
              <a:ext cx="2084225" cy="1982209"/>
            </a:xfrm>
            <a:prstGeom prst="rect">
              <a:avLst/>
            </a:prstGeom>
            <a:noFill/>
          </p:spPr>
          <p:txBody>
            <a:bodyPr wrap="none" rtlCol="0">
              <a:spAutoFit/>
            </a:bodyPr>
            <a:lstStyle/>
            <a:p>
              <a:pPr>
                <a:lnSpc>
                  <a:spcPct val="150000"/>
                </a:lnSpc>
                <a:spcAft>
                  <a:spcPts val="425"/>
                </a:spcAft>
              </a:pPr>
              <a:r>
                <a:rPr lang="en-US" sz="1200" dirty="0"/>
                <a:t>Africa Region</a:t>
              </a:r>
            </a:p>
            <a:p>
              <a:pPr>
                <a:lnSpc>
                  <a:spcPct val="150000"/>
                </a:lnSpc>
                <a:spcAft>
                  <a:spcPts val="425"/>
                </a:spcAft>
              </a:pPr>
              <a:r>
                <a:rPr lang="en-US" sz="1200" dirty="0"/>
                <a:t>Region of the Americas</a:t>
              </a:r>
            </a:p>
            <a:p>
              <a:pPr>
                <a:lnSpc>
                  <a:spcPct val="150000"/>
                </a:lnSpc>
                <a:spcAft>
                  <a:spcPts val="425"/>
                </a:spcAft>
              </a:pPr>
              <a:r>
                <a:rPr lang="en-US" sz="1200" dirty="0"/>
                <a:t>Eastern Mediterranean region</a:t>
              </a:r>
            </a:p>
            <a:p>
              <a:pPr>
                <a:lnSpc>
                  <a:spcPct val="150000"/>
                </a:lnSpc>
                <a:spcAft>
                  <a:spcPts val="425"/>
                </a:spcAft>
              </a:pPr>
              <a:r>
                <a:rPr lang="en-US" sz="1200" dirty="0"/>
                <a:t>European region</a:t>
              </a:r>
            </a:p>
            <a:p>
              <a:pPr>
                <a:lnSpc>
                  <a:spcPct val="150000"/>
                </a:lnSpc>
                <a:spcAft>
                  <a:spcPts val="425"/>
                </a:spcAft>
              </a:pPr>
              <a:r>
                <a:rPr lang="en-US" sz="1200" dirty="0"/>
                <a:t>South East-Asia region</a:t>
              </a:r>
            </a:p>
            <a:p>
              <a:pPr>
                <a:lnSpc>
                  <a:spcPct val="150000"/>
                </a:lnSpc>
                <a:spcAft>
                  <a:spcPts val="425"/>
                </a:spcAft>
              </a:pPr>
              <a:r>
                <a:rPr lang="en-US" sz="1200" dirty="0"/>
                <a:t>Western Pacific region</a:t>
              </a:r>
              <a:endParaRPr lang="en-US" sz="1050" dirty="0"/>
            </a:p>
          </p:txBody>
        </p:sp>
      </p:grpSp>
      <p:sp>
        <p:nvSpPr>
          <p:cNvPr id="10" name="TextBox 9">
            <a:extLst>
              <a:ext uri="{FF2B5EF4-FFF2-40B4-BE49-F238E27FC236}">
                <a16:creationId xmlns:a16="http://schemas.microsoft.com/office/drawing/2014/main" id="{3C44E089-8157-CCA5-9286-96F5F71B0B80}"/>
              </a:ext>
            </a:extLst>
          </p:cNvPr>
          <p:cNvSpPr txBox="1"/>
          <p:nvPr/>
        </p:nvSpPr>
        <p:spPr>
          <a:xfrm>
            <a:off x="1057972" y="6502351"/>
            <a:ext cx="6096000" cy="261610"/>
          </a:xfrm>
          <a:prstGeom prst="rect">
            <a:avLst/>
          </a:prstGeom>
          <a:noFill/>
        </p:spPr>
        <p:txBody>
          <a:bodyPr wrap="square">
            <a:spAutoFit/>
          </a:bodyPr>
          <a:lstStyle/>
          <a:p>
            <a:r>
              <a:rPr lang="en-GB" sz="1050" dirty="0"/>
              <a:t>Data source: Li Y, et al. </a:t>
            </a:r>
            <a:r>
              <a:rPr lang="en-GB" sz="1050" i="1" dirty="0"/>
              <a:t>Lancet.</a:t>
            </a:r>
            <a:r>
              <a:rPr lang="en-GB" sz="1050" dirty="0"/>
              <a:t> 2022. Personal communication with </a:t>
            </a:r>
            <a:r>
              <a:rPr lang="en-GB" sz="1050" dirty="0" err="1"/>
              <a:t>Dr.</a:t>
            </a:r>
            <a:r>
              <a:rPr lang="en-GB" sz="1050" dirty="0"/>
              <a:t> You Li.</a:t>
            </a:r>
            <a:endParaRPr lang="en-US" sz="1050" dirty="0"/>
          </a:p>
        </p:txBody>
      </p:sp>
      <p:sp>
        <p:nvSpPr>
          <p:cNvPr id="4" name="Footer Placeholder 3">
            <a:extLst>
              <a:ext uri="{FF2B5EF4-FFF2-40B4-BE49-F238E27FC236}">
                <a16:creationId xmlns:a16="http://schemas.microsoft.com/office/drawing/2014/main" id="{61F561D4-BA12-505F-679E-E0C2D8D874C6}"/>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February 2026</a:t>
            </a:r>
          </a:p>
        </p:txBody>
      </p:sp>
    </p:spTree>
    <p:extLst>
      <p:ext uri="{BB962C8B-B14F-4D97-AF65-F5344CB8AC3E}">
        <p14:creationId xmlns:p14="http://schemas.microsoft.com/office/powerpoint/2010/main" val="4101640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0061D3-097A-3D8C-7C01-87217F050513}"/>
              </a:ext>
            </a:extLst>
          </p:cNvPr>
          <p:cNvSpPr txBox="1"/>
          <p:nvPr/>
        </p:nvSpPr>
        <p:spPr>
          <a:xfrm>
            <a:off x="1224280" y="1604221"/>
            <a:ext cx="2847372" cy="646331"/>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prstClr val="black"/>
                </a:solidFill>
                <a:effectLst/>
                <a:uLnTx/>
                <a:uFillTx/>
                <a:ea typeface="等线" panose="02010600030101010101" pitchFamily="2" charset="-122"/>
                <a:cs typeface="Arial" panose="020B0604020202020204" pitchFamily="34" charset="0"/>
              </a:rPr>
              <a:t>Number of annual deaths  </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prstClr val="black"/>
                </a:solidFill>
                <a:effectLst/>
                <a:uLnTx/>
                <a:uFillTx/>
                <a:ea typeface="等线" panose="02010600030101010101" pitchFamily="2" charset="-122"/>
                <a:cs typeface="Arial" panose="020B0604020202020204" pitchFamily="34" charset="0"/>
              </a:rPr>
              <a:t>(% of global total)</a:t>
            </a:r>
          </a:p>
        </p:txBody>
      </p:sp>
      <p:sp>
        <p:nvSpPr>
          <p:cNvPr id="13" name="Title 12">
            <a:extLst>
              <a:ext uri="{FF2B5EF4-FFF2-40B4-BE49-F238E27FC236}">
                <a16:creationId xmlns:a16="http://schemas.microsoft.com/office/drawing/2014/main" id="{7B5130C0-58C4-A243-E173-5B99F4E57943}"/>
              </a:ext>
            </a:extLst>
          </p:cNvPr>
          <p:cNvSpPr>
            <a:spLocks noGrp="1"/>
          </p:cNvSpPr>
          <p:nvPr>
            <p:ph type="title"/>
          </p:nvPr>
        </p:nvSpPr>
        <p:spPr/>
        <p:txBody>
          <a:bodyPr/>
          <a:lstStyle/>
          <a:p>
            <a:r>
              <a:rPr lang="en-US" dirty="0">
                <a:solidFill>
                  <a:schemeClr val="accent4"/>
                </a:solidFill>
              </a:rPr>
              <a:t>RSV-attributable mortality among infants by WHO region</a:t>
            </a:r>
            <a:br>
              <a:rPr lang="en-US" dirty="0">
                <a:solidFill>
                  <a:schemeClr val="accent4"/>
                </a:solidFill>
              </a:rPr>
            </a:br>
            <a:r>
              <a:rPr lang="en-US" b="0" dirty="0">
                <a:solidFill>
                  <a:schemeClr val="accent4"/>
                </a:solidFill>
              </a:rPr>
              <a:t>the greatest mortality burden is in Africa</a:t>
            </a:r>
            <a:endParaRPr lang="en-US" dirty="0">
              <a:solidFill>
                <a:schemeClr val="accent4"/>
              </a:solidFill>
            </a:endParaRPr>
          </a:p>
        </p:txBody>
      </p:sp>
      <p:graphicFrame>
        <p:nvGraphicFramePr>
          <p:cNvPr id="7" name="Chart 6">
            <a:extLst>
              <a:ext uri="{FF2B5EF4-FFF2-40B4-BE49-F238E27FC236}">
                <a16:creationId xmlns:a16="http://schemas.microsoft.com/office/drawing/2014/main" id="{13A1F932-DCC0-7F1D-9151-591B1EEBDC3E}"/>
              </a:ext>
            </a:extLst>
          </p:cNvPr>
          <p:cNvGraphicFramePr/>
          <p:nvPr>
            <p:extLst>
              <p:ext uri="{D42A27DB-BD31-4B8C-83A1-F6EECF244321}">
                <p14:modId xmlns:p14="http://schemas.microsoft.com/office/powerpoint/2010/main" val="771971603"/>
              </p:ext>
            </p:extLst>
          </p:nvPr>
        </p:nvGraphicFramePr>
        <p:xfrm>
          <a:off x="361188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4BF65D3-0BE3-D00F-F29B-D7B198EA44ED}"/>
              </a:ext>
            </a:extLst>
          </p:cNvPr>
          <p:cNvSpPr txBox="1"/>
          <p:nvPr/>
        </p:nvSpPr>
        <p:spPr>
          <a:xfrm>
            <a:off x="1057972" y="6502351"/>
            <a:ext cx="6096000" cy="261610"/>
          </a:xfrm>
          <a:prstGeom prst="rect">
            <a:avLst/>
          </a:prstGeom>
          <a:noFill/>
        </p:spPr>
        <p:txBody>
          <a:bodyPr wrap="square">
            <a:spAutoFit/>
          </a:bodyPr>
          <a:lstStyle/>
          <a:p>
            <a:r>
              <a:rPr lang="en-GB" sz="1050" dirty="0"/>
              <a:t>Data source: Li Y, et al. </a:t>
            </a:r>
            <a:r>
              <a:rPr lang="en-GB" sz="1050" i="1" dirty="0"/>
              <a:t>Lancet.</a:t>
            </a:r>
            <a:r>
              <a:rPr lang="en-GB" sz="1050" dirty="0"/>
              <a:t> 2022. Personal communication with </a:t>
            </a:r>
            <a:r>
              <a:rPr lang="en-GB" sz="1050" dirty="0" err="1"/>
              <a:t>Dr.</a:t>
            </a:r>
            <a:r>
              <a:rPr lang="en-GB" sz="1050" dirty="0"/>
              <a:t> You Li.</a:t>
            </a:r>
            <a:endParaRPr lang="en-US" sz="1050" dirty="0"/>
          </a:p>
        </p:txBody>
      </p:sp>
      <p:sp>
        <p:nvSpPr>
          <p:cNvPr id="4" name="Footer Placeholder 3">
            <a:extLst>
              <a:ext uri="{FF2B5EF4-FFF2-40B4-BE49-F238E27FC236}">
                <a16:creationId xmlns:a16="http://schemas.microsoft.com/office/drawing/2014/main" id="{A0BDD7B7-798D-1ACB-A7C2-1AF4A6000A5D}"/>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February 2026</a:t>
            </a:r>
          </a:p>
        </p:txBody>
      </p:sp>
    </p:spTree>
    <p:extLst>
      <p:ext uri="{BB962C8B-B14F-4D97-AF65-F5344CB8AC3E}">
        <p14:creationId xmlns:p14="http://schemas.microsoft.com/office/powerpoint/2010/main" val="3784540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6530" y="159674"/>
            <a:ext cx="10515600" cy="826294"/>
          </a:xfrm>
          <a:prstGeom prst="rect">
            <a:avLst/>
          </a:prstGeom>
        </p:spPr>
        <p:txBody>
          <a:bodyPr vert="horz" wrap="square" lIns="0" tIns="86783" rIns="0" bIns="0" rtlCol="0" anchor="t" anchorCtr="0">
            <a:spAutoFit/>
          </a:bodyPr>
          <a:lstStyle/>
          <a:p>
            <a:pPr marL="10160" marR="3810">
              <a:lnSpc>
                <a:spcPct val="100000"/>
              </a:lnSpc>
              <a:spcBef>
                <a:spcPts val="682"/>
              </a:spcBef>
              <a:tabLst>
                <a:tab pos="1959426" algn="l"/>
                <a:tab pos="2425074" algn="l"/>
                <a:tab pos="2849978" algn="l"/>
                <a:tab pos="3629409" algn="l"/>
                <a:tab pos="4161200" algn="l"/>
                <a:tab pos="6253971" algn="l"/>
                <a:tab pos="7526566" algn="l"/>
                <a:tab pos="8031370" algn="l"/>
              </a:tabLst>
            </a:pPr>
            <a:r>
              <a:rPr lang="en-US" spc="-8" dirty="0">
                <a:solidFill>
                  <a:schemeClr val="accent4"/>
                </a:solidFill>
                <a:cs typeface="Montserrat"/>
              </a:rPr>
              <a:t>RSV-attributable mortality rates among infants by WHO region</a:t>
            </a:r>
            <a:br>
              <a:rPr lang="en-US" spc="-8" dirty="0">
                <a:solidFill>
                  <a:schemeClr val="accent4"/>
                </a:solidFill>
                <a:cs typeface="Montserrat"/>
              </a:rPr>
            </a:br>
            <a:r>
              <a:rPr lang="en-US" b="0" spc="-8" dirty="0">
                <a:solidFill>
                  <a:schemeClr val="accent4"/>
                </a:solidFill>
                <a:cs typeface="Montserrat"/>
              </a:rPr>
              <a:t>mortality rate (per 1,000 infants)</a:t>
            </a:r>
            <a:endParaRPr lang="en-US" dirty="0">
              <a:solidFill>
                <a:schemeClr val="accent4"/>
              </a:solidFill>
            </a:endParaRPr>
          </a:p>
        </p:txBody>
      </p:sp>
      <p:pic>
        <p:nvPicPr>
          <p:cNvPr id="8" name="Content Placeholder 5">
            <a:extLst>
              <a:ext uri="{FF2B5EF4-FFF2-40B4-BE49-F238E27FC236}">
                <a16:creationId xmlns:a16="http://schemas.microsoft.com/office/drawing/2014/main" id="{7C99A8BA-225E-96EE-348E-E564448DCACE}"/>
              </a:ext>
            </a:extLst>
          </p:cNvPr>
          <p:cNvPicPr>
            <a:picLocks noGrp="1" noChangeAspect="1"/>
          </p:cNvPicPr>
          <p:nvPr>
            <p:ph idx="1"/>
          </p:nvPr>
        </p:nvPicPr>
        <p:blipFill>
          <a:blip r:embed="rId3"/>
          <a:srcRect/>
          <a:stretch/>
        </p:blipFill>
        <p:spPr>
          <a:xfrm>
            <a:off x="3993266" y="1234134"/>
            <a:ext cx="4937760" cy="5349240"/>
          </a:xfrm>
        </p:spPr>
      </p:pic>
      <p:sp>
        <p:nvSpPr>
          <p:cNvPr id="5" name="TextBox 4">
            <a:extLst>
              <a:ext uri="{FF2B5EF4-FFF2-40B4-BE49-F238E27FC236}">
                <a16:creationId xmlns:a16="http://schemas.microsoft.com/office/drawing/2014/main" id="{961EC540-DBBA-849E-C0C5-9B14B8DF204D}"/>
              </a:ext>
            </a:extLst>
          </p:cNvPr>
          <p:cNvSpPr txBox="1"/>
          <p:nvPr/>
        </p:nvSpPr>
        <p:spPr>
          <a:xfrm rot="-5400000">
            <a:off x="2053905" y="3634211"/>
            <a:ext cx="2967800" cy="369332"/>
          </a:xfrm>
          <a:prstGeom prst="rect">
            <a:avLst/>
          </a:prstGeom>
          <a:noFill/>
        </p:spPr>
        <p:txBody>
          <a:bodyPr wrap="none" rtlCol="0">
            <a:spAutoFit/>
          </a:bodyPr>
          <a:lstStyle/>
          <a:p>
            <a:r>
              <a:rPr lang="en-US" dirty="0"/>
              <a:t>Mortality rate (case per 1000)</a:t>
            </a:r>
          </a:p>
        </p:txBody>
      </p:sp>
      <p:sp>
        <p:nvSpPr>
          <p:cNvPr id="6" name="TextBox 5">
            <a:extLst>
              <a:ext uri="{FF2B5EF4-FFF2-40B4-BE49-F238E27FC236}">
                <a16:creationId xmlns:a16="http://schemas.microsoft.com/office/drawing/2014/main" id="{ED620F8D-7137-8901-93AB-40EF2A5EAC05}"/>
              </a:ext>
            </a:extLst>
          </p:cNvPr>
          <p:cNvSpPr txBox="1"/>
          <p:nvPr/>
        </p:nvSpPr>
        <p:spPr>
          <a:xfrm>
            <a:off x="5322807" y="6249390"/>
            <a:ext cx="748923" cy="307777"/>
          </a:xfrm>
          <a:prstGeom prst="rect">
            <a:avLst/>
          </a:prstGeom>
          <a:noFill/>
        </p:spPr>
        <p:txBody>
          <a:bodyPr wrap="none" rtlCol="0">
            <a:spAutoFit/>
          </a:bodyPr>
          <a:lstStyle/>
          <a:p>
            <a:r>
              <a:rPr lang="en-US" sz="1400" dirty="0"/>
              <a:t>0-&lt;12m</a:t>
            </a:r>
          </a:p>
        </p:txBody>
      </p:sp>
      <p:sp>
        <p:nvSpPr>
          <p:cNvPr id="10" name="TextBox 9">
            <a:extLst>
              <a:ext uri="{FF2B5EF4-FFF2-40B4-BE49-F238E27FC236}">
                <a16:creationId xmlns:a16="http://schemas.microsoft.com/office/drawing/2014/main" id="{8356CE0C-A766-602B-1F92-8B29128AD136}"/>
              </a:ext>
            </a:extLst>
          </p:cNvPr>
          <p:cNvSpPr txBox="1"/>
          <p:nvPr/>
        </p:nvSpPr>
        <p:spPr>
          <a:xfrm>
            <a:off x="3860858" y="2530541"/>
            <a:ext cx="264816" cy="307777"/>
          </a:xfrm>
          <a:prstGeom prst="rect">
            <a:avLst/>
          </a:prstGeom>
          <a:noFill/>
        </p:spPr>
        <p:txBody>
          <a:bodyPr wrap="none" rtlCol="0">
            <a:spAutoFit/>
          </a:bodyPr>
          <a:lstStyle/>
          <a:p>
            <a:r>
              <a:rPr lang="en-US" sz="1400" dirty="0"/>
              <a:t>1</a:t>
            </a:r>
          </a:p>
        </p:txBody>
      </p:sp>
      <p:sp>
        <p:nvSpPr>
          <p:cNvPr id="11" name="TextBox 10">
            <a:extLst>
              <a:ext uri="{FF2B5EF4-FFF2-40B4-BE49-F238E27FC236}">
                <a16:creationId xmlns:a16="http://schemas.microsoft.com/office/drawing/2014/main" id="{0FF661A2-4930-F260-BBC3-7CB8D7F6F682}"/>
              </a:ext>
            </a:extLst>
          </p:cNvPr>
          <p:cNvSpPr txBox="1"/>
          <p:nvPr/>
        </p:nvSpPr>
        <p:spPr>
          <a:xfrm>
            <a:off x="3844026" y="4327459"/>
            <a:ext cx="298480" cy="276999"/>
          </a:xfrm>
          <a:prstGeom prst="rect">
            <a:avLst/>
          </a:prstGeom>
          <a:noFill/>
        </p:spPr>
        <p:txBody>
          <a:bodyPr wrap="none" rtlCol="0">
            <a:spAutoFit/>
          </a:bodyPr>
          <a:lstStyle/>
          <a:p>
            <a:r>
              <a:rPr lang="en-US" sz="1200" dirty="0"/>
              <a:t>.5</a:t>
            </a:r>
          </a:p>
        </p:txBody>
      </p:sp>
      <p:grpSp>
        <p:nvGrpSpPr>
          <p:cNvPr id="4" name="Group 3">
            <a:extLst>
              <a:ext uri="{FF2B5EF4-FFF2-40B4-BE49-F238E27FC236}">
                <a16:creationId xmlns:a16="http://schemas.microsoft.com/office/drawing/2014/main" id="{0EE84EEE-5129-BA86-5737-3B76D481EB70}"/>
              </a:ext>
            </a:extLst>
          </p:cNvPr>
          <p:cNvGrpSpPr/>
          <p:nvPr/>
        </p:nvGrpSpPr>
        <p:grpSpPr>
          <a:xfrm>
            <a:off x="8049496" y="4281508"/>
            <a:ext cx="2410585" cy="1996238"/>
            <a:chOff x="1107724" y="4057313"/>
            <a:chExt cx="2410585" cy="1996238"/>
          </a:xfrm>
        </p:grpSpPr>
        <p:pic>
          <p:nvPicPr>
            <p:cNvPr id="7" name="Picture 6">
              <a:extLst>
                <a:ext uri="{FF2B5EF4-FFF2-40B4-BE49-F238E27FC236}">
                  <a16:creationId xmlns:a16="http://schemas.microsoft.com/office/drawing/2014/main" id="{1CDF715C-8E59-D184-9036-AEA0CCFD438C}"/>
                </a:ext>
              </a:extLst>
            </p:cNvPr>
            <p:cNvPicPr>
              <a:picLocks noChangeAspect="1"/>
            </p:cNvPicPr>
            <p:nvPr/>
          </p:nvPicPr>
          <p:blipFill>
            <a:blip r:embed="rId4"/>
            <a:stretch>
              <a:fillRect/>
            </a:stretch>
          </p:blipFill>
          <p:spPr>
            <a:xfrm flipH="1">
              <a:off x="1107724" y="4110417"/>
              <a:ext cx="369333" cy="1943134"/>
            </a:xfrm>
            <a:prstGeom prst="rect">
              <a:avLst/>
            </a:prstGeom>
          </p:spPr>
        </p:pic>
        <p:sp>
          <p:nvSpPr>
            <p:cNvPr id="9" name="TextBox 8">
              <a:extLst>
                <a:ext uri="{FF2B5EF4-FFF2-40B4-BE49-F238E27FC236}">
                  <a16:creationId xmlns:a16="http://schemas.microsoft.com/office/drawing/2014/main" id="{10BDF684-66C2-BE05-1068-FCA52CF0FD7A}"/>
                </a:ext>
              </a:extLst>
            </p:cNvPr>
            <p:cNvSpPr txBox="1"/>
            <p:nvPr/>
          </p:nvSpPr>
          <p:spPr>
            <a:xfrm>
              <a:off x="1434084" y="4057313"/>
              <a:ext cx="2084225" cy="1982209"/>
            </a:xfrm>
            <a:prstGeom prst="rect">
              <a:avLst/>
            </a:prstGeom>
            <a:noFill/>
          </p:spPr>
          <p:txBody>
            <a:bodyPr wrap="none" rtlCol="0">
              <a:spAutoFit/>
            </a:bodyPr>
            <a:lstStyle/>
            <a:p>
              <a:pPr>
                <a:lnSpc>
                  <a:spcPct val="150000"/>
                </a:lnSpc>
                <a:spcAft>
                  <a:spcPts val="425"/>
                </a:spcAft>
              </a:pPr>
              <a:r>
                <a:rPr lang="en-US" sz="1200" dirty="0"/>
                <a:t>Africa Region</a:t>
              </a:r>
            </a:p>
            <a:p>
              <a:pPr>
                <a:lnSpc>
                  <a:spcPct val="150000"/>
                </a:lnSpc>
                <a:spcAft>
                  <a:spcPts val="425"/>
                </a:spcAft>
              </a:pPr>
              <a:r>
                <a:rPr lang="en-US" sz="1200" dirty="0"/>
                <a:t>Region of the Americas</a:t>
              </a:r>
            </a:p>
            <a:p>
              <a:pPr>
                <a:lnSpc>
                  <a:spcPct val="150000"/>
                </a:lnSpc>
                <a:spcAft>
                  <a:spcPts val="425"/>
                </a:spcAft>
              </a:pPr>
              <a:r>
                <a:rPr lang="en-US" sz="1200" dirty="0"/>
                <a:t>Eastern Mediterranean region</a:t>
              </a:r>
            </a:p>
            <a:p>
              <a:pPr>
                <a:lnSpc>
                  <a:spcPct val="150000"/>
                </a:lnSpc>
                <a:spcAft>
                  <a:spcPts val="425"/>
                </a:spcAft>
              </a:pPr>
              <a:r>
                <a:rPr lang="en-US" sz="1200" dirty="0"/>
                <a:t>European region</a:t>
              </a:r>
            </a:p>
            <a:p>
              <a:pPr>
                <a:lnSpc>
                  <a:spcPct val="150000"/>
                </a:lnSpc>
                <a:spcAft>
                  <a:spcPts val="425"/>
                </a:spcAft>
              </a:pPr>
              <a:r>
                <a:rPr lang="en-US" sz="1200" dirty="0"/>
                <a:t>South East-Asia region</a:t>
              </a:r>
            </a:p>
            <a:p>
              <a:pPr>
                <a:lnSpc>
                  <a:spcPct val="150000"/>
                </a:lnSpc>
                <a:spcAft>
                  <a:spcPts val="425"/>
                </a:spcAft>
              </a:pPr>
              <a:r>
                <a:rPr lang="en-US" sz="1200" dirty="0"/>
                <a:t>Western Pacific region</a:t>
              </a:r>
              <a:endParaRPr lang="en-US" sz="1050" dirty="0"/>
            </a:p>
          </p:txBody>
        </p:sp>
      </p:grpSp>
      <p:sp>
        <p:nvSpPr>
          <p:cNvPr id="12" name="TextBox 11">
            <a:extLst>
              <a:ext uri="{FF2B5EF4-FFF2-40B4-BE49-F238E27FC236}">
                <a16:creationId xmlns:a16="http://schemas.microsoft.com/office/drawing/2014/main" id="{027DBB1F-40BE-B85E-81F0-F4DF012B1661}"/>
              </a:ext>
            </a:extLst>
          </p:cNvPr>
          <p:cNvSpPr txBox="1"/>
          <p:nvPr/>
        </p:nvSpPr>
        <p:spPr>
          <a:xfrm>
            <a:off x="1057972" y="6502351"/>
            <a:ext cx="6096000" cy="261610"/>
          </a:xfrm>
          <a:prstGeom prst="rect">
            <a:avLst/>
          </a:prstGeom>
          <a:noFill/>
        </p:spPr>
        <p:txBody>
          <a:bodyPr wrap="square">
            <a:spAutoFit/>
          </a:bodyPr>
          <a:lstStyle/>
          <a:p>
            <a:r>
              <a:rPr lang="en-GB" sz="1050" dirty="0"/>
              <a:t>Data source: Li Y, et al. </a:t>
            </a:r>
            <a:r>
              <a:rPr lang="en-GB" sz="1050" i="1" dirty="0"/>
              <a:t>Lancet.</a:t>
            </a:r>
            <a:r>
              <a:rPr lang="en-GB" sz="1050" dirty="0"/>
              <a:t> 2022. Personal communication with </a:t>
            </a:r>
            <a:r>
              <a:rPr lang="en-GB" sz="1050" dirty="0" err="1"/>
              <a:t>Dr.</a:t>
            </a:r>
            <a:r>
              <a:rPr lang="en-GB" sz="1050" dirty="0"/>
              <a:t> You Li.</a:t>
            </a:r>
            <a:endParaRPr lang="en-US" sz="1050" dirty="0"/>
          </a:p>
        </p:txBody>
      </p:sp>
      <p:sp>
        <p:nvSpPr>
          <p:cNvPr id="13" name="Footer Placeholder 3">
            <a:extLst>
              <a:ext uri="{FF2B5EF4-FFF2-40B4-BE49-F238E27FC236}">
                <a16:creationId xmlns:a16="http://schemas.microsoft.com/office/drawing/2014/main" id="{3D8E4A3B-4D9F-BFA9-25BC-512389624932}"/>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February 2026</a:t>
            </a:r>
          </a:p>
        </p:txBody>
      </p:sp>
    </p:spTree>
    <p:extLst>
      <p:ext uri="{BB962C8B-B14F-4D97-AF65-F5344CB8AC3E}">
        <p14:creationId xmlns:p14="http://schemas.microsoft.com/office/powerpoint/2010/main" val="1569621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a:extLst>
              <a:ext uri="{FF2B5EF4-FFF2-40B4-BE49-F238E27FC236}">
                <a16:creationId xmlns:a16="http://schemas.microsoft.com/office/drawing/2014/main" id="{8BF19C63-7302-2A70-0FDE-EE3E7A243BDD}"/>
              </a:ext>
            </a:extLst>
          </p:cNvPr>
          <p:cNvPicPr>
            <a:picLocks noGrp="1" noChangeAspect="1"/>
          </p:cNvPicPr>
          <p:nvPr>
            <p:ph idx="1"/>
          </p:nvPr>
        </p:nvPicPr>
        <p:blipFill>
          <a:blip r:embed="rId3"/>
          <a:srcRect/>
          <a:stretch/>
        </p:blipFill>
        <p:spPr>
          <a:xfrm>
            <a:off x="3982992" y="1234440"/>
            <a:ext cx="4937760" cy="5349240"/>
          </a:xfrm>
        </p:spPr>
      </p:pic>
      <p:sp>
        <p:nvSpPr>
          <p:cNvPr id="2" name="object 2"/>
          <p:cNvSpPr txBox="1">
            <a:spLocks noGrp="1"/>
          </p:cNvSpPr>
          <p:nvPr>
            <p:ph type="title"/>
          </p:nvPr>
        </p:nvSpPr>
        <p:spPr>
          <a:xfrm>
            <a:off x="1446530" y="159674"/>
            <a:ext cx="10515600" cy="1195626"/>
          </a:xfrm>
          <a:prstGeom prst="rect">
            <a:avLst/>
          </a:prstGeom>
        </p:spPr>
        <p:txBody>
          <a:bodyPr vert="horz" wrap="square" lIns="0" tIns="86783" rIns="0" bIns="0" rtlCol="0" anchor="t" anchorCtr="0">
            <a:spAutoFit/>
          </a:bodyPr>
          <a:lstStyle/>
          <a:p>
            <a:pPr marL="10160" marR="3810">
              <a:lnSpc>
                <a:spcPct val="100000"/>
              </a:lnSpc>
              <a:spcBef>
                <a:spcPts val="682"/>
              </a:spcBef>
              <a:tabLst>
                <a:tab pos="1959426" algn="l"/>
                <a:tab pos="2425074" algn="l"/>
                <a:tab pos="2849978" algn="l"/>
                <a:tab pos="3629409" algn="l"/>
                <a:tab pos="4161200" algn="l"/>
                <a:tab pos="6253971" algn="l"/>
                <a:tab pos="7526566" algn="l"/>
                <a:tab pos="8031370" algn="l"/>
              </a:tabLst>
            </a:pPr>
            <a:r>
              <a:rPr lang="en-US" spc="-8" dirty="0">
                <a:solidFill>
                  <a:schemeClr val="accent4"/>
                </a:solidFill>
                <a:cs typeface="Montserrat"/>
              </a:rPr>
              <a:t>RSV-associated ALRI in-hospital infant case-fatality ratio by WHO region</a:t>
            </a:r>
            <a:br>
              <a:rPr lang="en-US" spc="-8" dirty="0">
                <a:solidFill>
                  <a:schemeClr val="accent4"/>
                </a:solidFill>
                <a:cs typeface="Montserrat"/>
              </a:rPr>
            </a:br>
            <a:r>
              <a:rPr lang="en-US" b="0" spc="-8" dirty="0">
                <a:solidFill>
                  <a:schemeClr val="accent4"/>
                </a:solidFill>
                <a:cs typeface="Montserrat"/>
              </a:rPr>
              <a:t>making it to a hospital substantially improves chances of survival</a:t>
            </a:r>
            <a:br>
              <a:rPr lang="en-US" b="0" spc="-8" dirty="0">
                <a:solidFill>
                  <a:schemeClr val="accent4"/>
                </a:solidFill>
                <a:cs typeface="Montserrat"/>
              </a:rPr>
            </a:br>
            <a:endParaRPr lang="en-US" dirty="0">
              <a:solidFill>
                <a:schemeClr val="accent4"/>
              </a:solidFill>
            </a:endParaRPr>
          </a:p>
        </p:txBody>
      </p:sp>
      <p:sp>
        <p:nvSpPr>
          <p:cNvPr id="5" name="TextBox 4">
            <a:extLst>
              <a:ext uri="{FF2B5EF4-FFF2-40B4-BE49-F238E27FC236}">
                <a16:creationId xmlns:a16="http://schemas.microsoft.com/office/drawing/2014/main" id="{61427FBE-B56C-448B-692F-86EE406401ED}"/>
              </a:ext>
            </a:extLst>
          </p:cNvPr>
          <p:cNvSpPr txBox="1"/>
          <p:nvPr/>
        </p:nvSpPr>
        <p:spPr>
          <a:xfrm>
            <a:off x="1057972" y="6502351"/>
            <a:ext cx="6096000" cy="261610"/>
          </a:xfrm>
          <a:prstGeom prst="rect">
            <a:avLst/>
          </a:prstGeom>
          <a:noFill/>
        </p:spPr>
        <p:txBody>
          <a:bodyPr wrap="square">
            <a:spAutoFit/>
          </a:bodyPr>
          <a:lstStyle/>
          <a:p>
            <a:r>
              <a:rPr lang="en-GB" sz="1050" dirty="0"/>
              <a:t>Data source: Li Y, et al. </a:t>
            </a:r>
            <a:r>
              <a:rPr lang="en-GB" sz="1050" i="1" dirty="0"/>
              <a:t>Lancet.</a:t>
            </a:r>
            <a:r>
              <a:rPr lang="en-GB" sz="1050" dirty="0"/>
              <a:t> 2022. Personal communication with </a:t>
            </a:r>
            <a:r>
              <a:rPr lang="en-GB" sz="1050" dirty="0" err="1"/>
              <a:t>Dr.</a:t>
            </a:r>
            <a:r>
              <a:rPr lang="en-GB" sz="1050" dirty="0"/>
              <a:t> You Li.</a:t>
            </a:r>
            <a:endParaRPr lang="en-US" sz="1050" dirty="0"/>
          </a:p>
        </p:txBody>
      </p:sp>
      <p:sp>
        <p:nvSpPr>
          <p:cNvPr id="8" name="TextBox 7">
            <a:extLst>
              <a:ext uri="{FF2B5EF4-FFF2-40B4-BE49-F238E27FC236}">
                <a16:creationId xmlns:a16="http://schemas.microsoft.com/office/drawing/2014/main" id="{7E217C70-7FCF-D7E9-A4B5-2453CE938325}"/>
              </a:ext>
            </a:extLst>
          </p:cNvPr>
          <p:cNvSpPr txBox="1"/>
          <p:nvPr/>
        </p:nvSpPr>
        <p:spPr>
          <a:xfrm rot="-5400000">
            <a:off x="1842609" y="3634211"/>
            <a:ext cx="3259226" cy="369332"/>
          </a:xfrm>
          <a:prstGeom prst="rect">
            <a:avLst/>
          </a:prstGeom>
          <a:noFill/>
        </p:spPr>
        <p:txBody>
          <a:bodyPr wrap="none" rtlCol="0">
            <a:spAutoFit/>
          </a:bodyPr>
          <a:lstStyle/>
          <a:p>
            <a:r>
              <a:rPr lang="en-US" dirty="0"/>
              <a:t>In-hospital case fatality ratio (%)</a:t>
            </a:r>
          </a:p>
        </p:txBody>
      </p:sp>
      <p:sp>
        <p:nvSpPr>
          <p:cNvPr id="9" name="TextBox 8">
            <a:extLst>
              <a:ext uri="{FF2B5EF4-FFF2-40B4-BE49-F238E27FC236}">
                <a16:creationId xmlns:a16="http://schemas.microsoft.com/office/drawing/2014/main" id="{E3F2003F-0E8F-B24B-E804-D0BB23341F9C}"/>
              </a:ext>
            </a:extLst>
          </p:cNvPr>
          <p:cNvSpPr txBox="1"/>
          <p:nvPr/>
        </p:nvSpPr>
        <p:spPr>
          <a:xfrm>
            <a:off x="5050368" y="6249390"/>
            <a:ext cx="748923" cy="307777"/>
          </a:xfrm>
          <a:prstGeom prst="rect">
            <a:avLst/>
          </a:prstGeom>
          <a:noFill/>
        </p:spPr>
        <p:txBody>
          <a:bodyPr wrap="none" rtlCol="0">
            <a:spAutoFit/>
          </a:bodyPr>
          <a:lstStyle/>
          <a:p>
            <a:r>
              <a:rPr lang="en-US" sz="1400" dirty="0"/>
              <a:t>0-&lt;12m</a:t>
            </a:r>
          </a:p>
        </p:txBody>
      </p:sp>
      <p:sp>
        <p:nvSpPr>
          <p:cNvPr id="10" name="TextBox 9">
            <a:extLst>
              <a:ext uri="{FF2B5EF4-FFF2-40B4-BE49-F238E27FC236}">
                <a16:creationId xmlns:a16="http://schemas.microsoft.com/office/drawing/2014/main" id="{BF8D0D6E-FF19-BCD9-D25B-9F92B91CFAFF}"/>
              </a:ext>
            </a:extLst>
          </p:cNvPr>
          <p:cNvSpPr txBox="1"/>
          <p:nvPr/>
        </p:nvSpPr>
        <p:spPr>
          <a:xfrm>
            <a:off x="3718792" y="2737978"/>
            <a:ext cx="276038" cy="307777"/>
          </a:xfrm>
          <a:prstGeom prst="rect">
            <a:avLst/>
          </a:prstGeom>
          <a:noFill/>
        </p:spPr>
        <p:txBody>
          <a:bodyPr wrap="none" rtlCol="0">
            <a:spAutoFit/>
          </a:bodyPr>
          <a:lstStyle/>
          <a:p>
            <a:r>
              <a:rPr lang="en-US" sz="1400" dirty="0"/>
              <a:t>2</a:t>
            </a:r>
          </a:p>
        </p:txBody>
      </p:sp>
      <p:sp>
        <p:nvSpPr>
          <p:cNvPr id="11" name="TextBox 10">
            <a:extLst>
              <a:ext uri="{FF2B5EF4-FFF2-40B4-BE49-F238E27FC236}">
                <a16:creationId xmlns:a16="http://schemas.microsoft.com/office/drawing/2014/main" id="{1C3330F7-A05A-B60D-D11A-722C9FA4FD86}"/>
              </a:ext>
            </a:extLst>
          </p:cNvPr>
          <p:cNvSpPr txBox="1"/>
          <p:nvPr/>
        </p:nvSpPr>
        <p:spPr>
          <a:xfrm>
            <a:off x="3701960" y="4428433"/>
            <a:ext cx="253596" cy="276999"/>
          </a:xfrm>
          <a:prstGeom prst="rect">
            <a:avLst/>
          </a:prstGeom>
          <a:noFill/>
        </p:spPr>
        <p:txBody>
          <a:bodyPr wrap="none" rtlCol="0">
            <a:spAutoFit/>
          </a:bodyPr>
          <a:lstStyle/>
          <a:p>
            <a:r>
              <a:rPr lang="en-US" sz="1200" dirty="0"/>
              <a:t>1</a:t>
            </a:r>
          </a:p>
        </p:txBody>
      </p:sp>
      <p:sp>
        <p:nvSpPr>
          <p:cNvPr id="12" name="TextBox 11">
            <a:extLst>
              <a:ext uri="{FF2B5EF4-FFF2-40B4-BE49-F238E27FC236}">
                <a16:creationId xmlns:a16="http://schemas.microsoft.com/office/drawing/2014/main" id="{E1871FD1-BCC6-2C73-B803-002495269579}"/>
              </a:ext>
            </a:extLst>
          </p:cNvPr>
          <p:cNvSpPr txBox="1"/>
          <p:nvPr/>
        </p:nvSpPr>
        <p:spPr>
          <a:xfrm>
            <a:off x="3701960" y="6071068"/>
            <a:ext cx="263214" cy="276999"/>
          </a:xfrm>
          <a:prstGeom prst="rect">
            <a:avLst/>
          </a:prstGeom>
          <a:noFill/>
        </p:spPr>
        <p:txBody>
          <a:bodyPr wrap="none" rtlCol="0">
            <a:spAutoFit/>
          </a:bodyPr>
          <a:lstStyle/>
          <a:p>
            <a:r>
              <a:rPr lang="en-US" sz="1200" dirty="0"/>
              <a:t>0</a:t>
            </a:r>
          </a:p>
        </p:txBody>
      </p:sp>
      <p:grpSp>
        <p:nvGrpSpPr>
          <p:cNvPr id="14" name="Group 13">
            <a:extLst>
              <a:ext uri="{FF2B5EF4-FFF2-40B4-BE49-F238E27FC236}">
                <a16:creationId xmlns:a16="http://schemas.microsoft.com/office/drawing/2014/main" id="{2AC0587A-078F-31F8-8426-5A61601CE1B4}"/>
              </a:ext>
            </a:extLst>
          </p:cNvPr>
          <p:cNvGrpSpPr/>
          <p:nvPr/>
        </p:nvGrpSpPr>
        <p:grpSpPr>
          <a:xfrm>
            <a:off x="7728838" y="4233473"/>
            <a:ext cx="2410585" cy="1996238"/>
            <a:chOff x="1107724" y="4057313"/>
            <a:chExt cx="2410585" cy="1996238"/>
          </a:xfrm>
        </p:grpSpPr>
        <p:pic>
          <p:nvPicPr>
            <p:cNvPr id="15" name="Picture 14">
              <a:extLst>
                <a:ext uri="{FF2B5EF4-FFF2-40B4-BE49-F238E27FC236}">
                  <a16:creationId xmlns:a16="http://schemas.microsoft.com/office/drawing/2014/main" id="{75903650-2B0A-B7EE-9931-95958580DEF3}"/>
                </a:ext>
              </a:extLst>
            </p:cNvPr>
            <p:cNvPicPr>
              <a:picLocks noChangeAspect="1"/>
            </p:cNvPicPr>
            <p:nvPr/>
          </p:nvPicPr>
          <p:blipFill>
            <a:blip r:embed="rId4"/>
            <a:stretch>
              <a:fillRect/>
            </a:stretch>
          </p:blipFill>
          <p:spPr>
            <a:xfrm flipH="1">
              <a:off x="1107724" y="4110417"/>
              <a:ext cx="369333" cy="1943134"/>
            </a:xfrm>
            <a:prstGeom prst="rect">
              <a:avLst/>
            </a:prstGeom>
          </p:spPr>
        </p:pic>
        <p:sp>
          <p:nvSpPr>
            <p:cNvPr id="16" name="TextBox 15">
              <a:extLst>
                <a:ext uri="{FF2B5EF4-FFF2-40B4-BE49-F238E27FC236}">
                  <a16:creationId xmlns:a16="http://schemas.microsoft.com/office/drawing/2014/main" id="{DB1FFE01-AD99-DF1D-865F-27E940262348}"/>
                </a:ext>
              </a:extLst>
            </p:cNvPr>
            <p:cNvSpPr txBox="1"/>
            <p:nvPr/>
          </p:nvSpPr>
          <p:spPr>
            <a:xfrm>
              <a:off x="1434084" y="4057313"/>
              <a:ext cx="2084225" cy="1982209"/>
            </a:xfrm>
            <a:prstGeom prst="rect">
              <a:avLst/>
            </a:prstGeom>
            <a:noFill/>
          </p:spPr>
          <p:txBody>
            <a:bodyPr wrap="none" rtlCol="0">
              <a:spAutoFit/>
            </a:bodyPr>
            <a:lstStyle/>
            <a:p>
              <a:pPr>
                <a:lnSpc>
                  <a:spcPct val="150000"/>
                </a:lnSpc>
                <a:spcAft>
                  <a:spcPts val="425"/>
                </a:spcAft>
              </a:pPr>
              <a:r>
                <a:rPr lang="en-US" sz="1200" dirty="0"/>
                <a:t>Africa Region</a:t>
              </a:r>
            </a:p>
            <a:p>
              <a:pPr>
                <a:lnSpc>
                  <a:spcPct val="150000"/>
                </a:lnSpc>
                <a:spcAft>
                  <a:spcPts val="425"/>
                </a:spcAft>
              </a:pPr>
              <a:r>
                <a:rPr lang="en-US" sz="1200" dirty="0"/>
                <a:t>Region of the Americas</a:t>
              </a:r>
            </a:p>
            <a:p>
              <a:pPr>
                <a:lnSpc>
                  <a:spcPct val="150000"/>
                </a:lnSpc>
                <a:spcAft>
                  <a:spcPts val="425"/>
                </a:spcAft>
              </a:pPr>
              <a:r>
                <a:rPr lang="en-US" sz="1200" dirty="0"/>
                <a:t>Eastern Mediterranean region</a:t>
              </a:r>
            </a:p>
            <a:p>
              <a:pPr>
                <a:lnSpc>
                  <a:spcPct val="150000"/>
                </a:lnSpc>
                <a:spcAft>
                  <a:spcPts val="425"/>
                </a:spcAft>
              </a:pPr>
              <a:r>
                <a:rPr lang="en-US" sz="1200" dirty="0"/>
                <a:t>European region</a:t>
              </a:r>
            </a:p>
            <a:p>
              <a:pPr>
                <a:lnSpc>
                  <a:spcPct val="150000"/>
                </a:lnSpc>
                <a:spcAft>
                  <a:spcPts val="425"/>
                </a:spcAft>
              </a:pPr>
              <a:r>
                <a:rPr lang="en-US" sz="1200" dirty="0"/>
                <a:t>South East-Asia region</a:t>
              </a:r>
            </a:p>
            <a:p>
              <a:pPr>
                <a:lnSpc>
                  <a:spcPct val="150000"/>
                </a:lnSpc>
                <a:spcAft>
                  <a:spcPts val="425"/>
                </a:spcAft>
              </a:pPr>
              <a:r>
                <a:rPr lang="en-US" sz="1200" dirty="0"/>
                <a:t>Western Pacific region</a:t>
              </a:r>
              <a:endParaRPr lang="en-US" sz="1050" dirty="0"/>
            </a:p>
          </p:txBody>
        </p:sp>
      </p:grpSp>
      <p:sp>
        <p:nvSpPr>
          <p:cNvPr id="6" name="Footer Placeholder 3">
            <a:extLst>
              <a:ext uri="{FF2B5EF4-FFF2-40B4-BE49-F238E27FC236}">
                <a16:creationId xmlns:a16="http://schemas.microsoft.com/office/drawing/2014/main" id="{AAEB8ABB-C5EB-F8EB-21B9-DA1FB89F42EA}"/>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February 2026</a:t>
            </a:r>
          </a:p>
        </p:txBody>
      </p:sp>
    </p:spTree>
    <p:extLst>
      <p:ext uri="{BB962C8B-B14F-4D97-AF65-F5344CB8AC3E}">
        <p14:creationId xmlns:p14="http://schemas.microsoft.com/office/powerpoint/2010/main" val="3908077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F1358-2C4C-E8D4-E4BF-307833DC25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05987" y="730091"/>
            <a:ext cx="10797540" cy="5397817"/>
          </a:xfrm>
          <a:prstGeom prst="rect">
            <a:avLst/>
          </a:prstGeom>
        </p:spPr>
      </p:pic>
      <p:sp>
        <p:nvSpPr>
          <p:cNvPr id="4" name="object 4"/>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lang="en-US" spc="-8" dirty="0">
                <a:solidFill>
                  <a:srgbClr val="672672"/>
                </a:solidFill>
                <a:latin typeface="Corbel" panose="020B0503020204020204" pitchFamily="34" charset="0"/>
              </a:rPr>
              <a:t>LMICs where ongoing RSV surveillance is taking place with WHO support</a:t>
            </a:r>
            <a:endParaRPr spc="-8" dirty="0">
              <a:solidFill>
                <a:srgbClr val="672672"/>
              </a:solidFill>
              <a:latin typeface="Corbel" panose="020B0503020204020204" pitchFamily="34" charset="0"/>
            </a:endParaRPr>
          </a:p>
        </p:txBody>
      </p:sp>
      <p:graphicFrame>
        <p:nvGraphicFramePr>
          <p:cNvPr id="6" name="Table 7">
            <a:extLst>
              <a:ext uri="{FF2B5EF4-FFF2-40B4-BE49-F238E27FC236}">
                <a16:creationId xmlns:a16="http://schemas.microsoft.com/office/drawing/2014/main" id="{502513D6-31D0-71D1-FE54-98A4C98D85A8}"/>
              </a:ext>
            </a:extLst>
          </p:cNvPr>
          <p:cNvGraphicFramePr>
            <a:graphicFrameLocks noGrp="1"/>
          </p:cNvGraphicFramePr>
          <p:nvPr/>
        </p:nvGraphicFramePr>
        <p:xfrm>
          <a:off x="6417001" y="5306675"/>
          <a:ext cx="5346731" cy="822960"/>
        </p:xfrm>
        <a:graphic>
          <a:graphicData uri="http://schemas.openxmlformats.org/drawingml/2006/table">
            <a:tbl>
              <a:tblPr firstRow="1" bandRow="1">
                <a:tableStyleId>{5C22544A-7EE6-4342-B048-85BDC9FD1C3A}</a:tableStyleId>
              </a:tblPr>
              <a:tblGrid>
                <a:gridCol w="5346731">
                  <a:extLst>
                    <a:ext uri="{9D8B030D-6E8A-4147-A177-3AD203B41FA5}">
                      <a16:colId xmlns:a16="http://schemas.microsoft.com/office/drawing/2014/main" val="1983224846"/>
                    </a:ext>
                  </a:extLst>
                </a:gridCol>
              </a:tblGrid>
              <a:tr h="370840">
                <a:tc>
                  <a:txBody>
                    <a:bodyPr/>
                    <a:lstStyle/>
                    <a:p>
                      <a:pPr marL="0" indent="0">
                        <a:buFont typeface="Arial" panose="020B0604020202020204" pitchFamily="34" charset="0"/>
                        <a:buNone/>
                      </a:pPr>
                      <a:endParaRPr lang="en-US" sz="1200" b="1" dirty="0">
                        <a:solidFill>
                          <a:schemeClr val="tx1"/>
                        </a:solidFill>
                        <a:latin typeface="Segoe UI" panose="020B0502040204020203" pitchFamily="34" charset="0"/>
                      </a:endParaRPr>
                    </a:p>
                    <a:p>
                      <a:pPr marL="0" indent="0">
                        <a:buFont typeface="Arial" panose="020B0604020202020204" pitchFamily="34" charset="0"/>
                        <a:buNone/>
                      </a:pPr>
                      <a:r>
                        <a:rPr lang="en-US" sz="1200" b="1" dirty="0">
                          <a:solidFill>
                            <a:schemeClr val="tx1"/>
                          </a:solidFill>
                        </a:rPr>
                        <a:t>Global Influenza Surveillance and Response System (GISRS)</a:t>
                      </a:r>
                    </a:p>
                    <a:p>
                      <a:pPr marL="0" indent="0">
                        <a:buFont typeface="Arial" panose="020B0604020202020204" pitchFamily="34" charset="0"/>
                        <a:buNone/>
                      </a:pPr>
                      <a:r>
                        <a:rPr lang="en-US" sz="1200" b="1" dirty="0">
                          <a:solidFill>
                            <a:schemeClr val="tx1"/>
                          </a:solidFill>
                        </a:rPr>
                        <a:t>PAHO Severe Acute Respiratory Infections Network (</a:t>
                      </a:r>
                      <a:r>
                        <a:rPr lang="en-US" sz="1200" b="1" dirty="0" err="1">
                          <a:solidFill>
                            <a:schemeClr val="tx1"/>
                          </a:solidFill>
                        </a:rPr>
                        <a:t>SARI</a:t>
                      </a:r>
                      <a:r>
                        <a:rPr lang="en-US" sz="1200" b="1" i="1" dirty="0" err="1">
                          <a:solidFill>
                            <a:schemeClr val="tx1"/>
                          </a:solidFill>
                        </a:rPr>
                        <a:t>net</a:t>
                      </a:r>
                      <a:r>
                        <a:rPr lang="en-US" sz="1200" b="1" i="0" dirty="0">
                          <a:solidFill>
                            <a:schemeClr val="tx1"/>
                          </a:solidFill>
                        </a:rPr>
                        <a:t>)</a:t>
                      </a:r>
                    </a:p>
                    <a:p>
                      <a:pPr marL="0" indent="0">
                        <a:buFont typeface="Arial" panose="020B0604020202020204" pitchFamily="34" charset="0"/>
                        <a:buNone/>
                      </a:pPr>
                      <a:r>
                        <a:rPr lang="en-US" sz="1200" b="1" i="0" dirty="0">
                          <a:solidFill>
                            <a:schemeClr val="tx1"/>
                          </a:solidFill>
                        </a:rPr>
                        <a:t>European SARI Vaccine Effectiveness Network (EUROSAVE)</a:t>
                      </a:r>
                      <a:endParaRPr lang="en-US" sz="1200" b="1" dirty="0">
                        <a:solidFill>
                          <a:schemeClr val="tx1"/>
                        </a:solidFill>
                        <a:latin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7311492"/>
                  </a:ext>
                </a:extLst>
              </a:tr>
            </a:tbl>
          </a:graphicData>
        </a:graphic>
      </p:graphicFrame>
      <p:sp>
        <p:nvSpPr>
          <p:cNvPr id="8" name="TextBox 7">
            <a:extLst>
              <a:ext uri="{FF2B5EF4-FFF2-40B4-BE49-F238E27FC236}">
                <a16:creationId xmlns:a16="http://schemas.microsoft.com/office/drawing/2014/main" id="{7EFF28BC-4165-5EFB-EEE1-77B273B4ADBA}"/>
              </a:ext>
            </a:extLst>
          </p:cNvPr>
          <p:cNvSpPr txBox="1"/>
          <p:nvPr/>
        </p:nvSpPr>
        <p:spPr>
          <a:xfrm>
            <a:off x="1102681" y="6352220"/>
            <a:ext cx="609600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rbel" panose="020B0503020204020204"/>
                <a:ea typeface="+mn-ea"/>
                <a:cs typeface="+mn-cs"/>
              </a:rPr>
              <a:t>NOTE: All references to “Kosovo” should be understood as </a:t>
            </a:r>
            <a:br>
              <a:rPr kumimoji="0" lang="en-US" sz="1050" b="0" i="0" u="none" strike="noStrike" kern="1200" cap="none" spc="0" normalizeH="0" baseline="0" noProof="0" dirty="0">
                <a:ln>
                  <a:noFill/>
                </a:ln>
                <a:solidFill>
                  <a:srgbClr val="000000"/>
                </a:solidFill>
                <a:effectLst/>
                <a:uLnTx/>
                <a:uFillTx/>
                <a:latin typeface="Corbel" panose="020B0503020204020204"/>
                <a:ea typeface="+mn-ea"/>
                <a:cs typeface="+mn-cs"/>
              </a:rPr>
            </a:br>
            <a:r>
              <a:rPr kumimoji="0" lang="en-US" sz="1050" b="0" i="0" u="none" strike="noStrike" kern="1200" cap="none" spc="0" normalizeH="0" baseline="0" noProof="0" dirty="0">
                <a:ln>
                  <a:noFill/>
                </a:ln>
                <a:solidFill>
                  <a:srgbClr val="000000"/>
                </a:solidFill>
                <a:effectLst/>
                <a:uLnTx/>
                <a:uFillTx/>
                <a:latin typeface="Corbel" panose="020B0503020204020204"/>
                <a:ea typeface="+mn-ea"/>
                <a:cs typeface="+mn-cs"/>
              </a:rPr>
              <a:t>“Kosovo (in accordance with security council resolution 1244 [1999]).”</a:t>
            </a:r>
          </a:p>
        </p:txBody>
      </p:sp>
      <p:sp>
        <p:nvSpPr>
          <p:cNvPr id="9" name="Isosceles Triangle 8">
            <a:extLst>
              <a:ext uri="{FF2B5EF4-FFF2-40B4-BE49-F238E27FC236}">
                <a16:creationId xmlns:a16="http://schemas.microsoft.com/office/drawing/2014/main" id="{F41E9A5C-1371-F57A-A773-76795ADD50C1}"/>
              </a:ext>
            </a:extLst>
          </p:cNvPr>
          <p:cNvSpPr/>
          <p:nvPr/>
        </p:nvSpPr>
        <p:spPr>
          <a:xfrm>
            <a:off x="6293298" y="5562507"/>
            <a:ext cx="141332" cy="120758"/>
          </a:xfrm>
          <a:prstGeom prst="triangle">
            <a:avLst/>
          </a:prstGeom>
          <a:solidFill>
            <a:srgbClr val="FFF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Oval 9">
            <a:extLst>
              <a:ext uri="{FF2B5EF4-FFF2-40B4-BE49-F238E27FC236}">
                <a16:creationId xmlns:a16="http://schemas.microsoft.com/office/drawing/2014/main" id="{DB7C6A33-D563-242C-045E-11A366F2495A}"/>
              </a:ext>
            </a:extLst>
          </p:cNvPr>
          <p:cNvSpPr/>
          <p:nvPr/>
        </p:nvSpPr>
        <p:spPr>
          <a:xfrm>
            <a:off x="6290812" y="5745894"/>
            <a:ext cx="146304" cy="146304"/>
          </a:xfrm>
          <a:prstGeom prst="ellipse">
            <a:avLst/>
          </a:prstGeom>
          <a:solidFill>
            <a:srgbClr val="FFF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 name="Rectangle 10">
            <a:extLst>
              <a:ext uri="{FF2B5EF4-FFF2-40B4-BE49-F238E27FC236}">
                <a16:creationId xmlns:a16="http://schemas.microsoft.com/office/drawing/2014/main" id="{C62B82F5-BB49-B92B-2B58-ACA2A4CF8EDC}"/>
              </a:ext>
            </a:extLst>
          </p:cNvPr>
          <p:cNvSpPr>
            <a:spLocks noChangeAspect="1"/>
          </p:cNvSpPr>
          <p:nvPr/>
        </p:nvSpPr>
        <p:spPr>
          <a:xfrm>
            <a:off x="6304528" y="5937139"/>
            <a:ext cx="118872" cy="118872"/>
          </a:xfrm>
          <a:prstGeom prst="rect">
            <a:avLst/>
          </a:prstGeom>
          <a:solidFill>
            <a:srgbClr val="FFF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nvGrpSpPr>
          <p:cNvPr id="13" name="Group 12">
            <a:extLst>
              <a:ext uri="{FF2B5EF4-FFF2-40B4-BE49-F238E27FC236}">
                <a16:creationId xmlns:a16="http://schemas.microsoft.com/office/drawing/2014/main" id="{FB5591FF-4432-EE21-6647-1E9DB413C7DB}"/>
              </a:ext>
            </a:extLst>
          </p:cNvPr>
          <p:cNvGrpSpPr/>
          <p:nvPr/>
        </p:nvGrpSpPr>
        <p:grpSpPr>
          <a:xfrm>
            <a:off x="1130140" y="4678050"/>
            <a:ext cx="2169254" cy="1492716"/>
            <a:chOff x="1188755" y="4043665"/>
            <a:chExt cx="2169254" cy="1492716"/>
          </a:xfrm>
        </p:grpSpPr>
        <p:pic>
          <p:nvPicPr>
            <p:cNvPr id="14" name="Picture 13">
              <a:extLst>
                <a:ext uri="{FF2B5EF4-FFF2-40B4-BE49-F238E27FC236}">
                  <a16:creationId xmlns:a16="http://schemas.microsoft.com/office/drawing/2014/main" id="{8B257DEC-3A4F-06B9-562D-123A08B25BFA}"/>
                </a:ext>
              </a:extLst>
            </p:cNvPr>
            <p:cNvPicPr>
              <a:picLocks noChangeAspect="1"/>
            </p:cNvPicPr>
            <p:nvPr/>
          </p:nvPicPr>
          <p:blipFill>
            <a:blip r:embed="rId4"/>
            <a:stretch>
              <a:fillRect/>
            </a:stretch>
          </p:blipFill>
          <p:spPr>
            <a:xfrm flipH="1">
              <a:off x="1188755" y="4110417"/>
              <a:ext cx="257775" cy="1356202"/>
            </a:xfrm>
            <a:prstGeom prst="rect">
              <a:avLst/>
            </a:prstGeom>
          </p:spPr>
        </p:pic>
        <p:sp>
          <p:nvSpPr>
            <p:cNvPr id="15" name="TextBox 14">
              <a:extLst>
                <a:ext uri="{FF2B5EF4-FFF2-40B4-BE49-F238E27FC236}">
                  <a16:creationId xmlns:a16="http://schemas.microsoft.com/office/drawing/2014/main" id="{C502B203-1E6B-3B71-A9F1-555C1EE2F7AD}"/>
                </a:ext>
              </a:extLst>
            </p:cNvPr>
            <p:cNvSpPr txBox="1"/>
            <p:nvPr/>
          </p:nvSpPr>
          <p:spPr>
            <a:xfrm>
              <a:off x="1434084" y="4043665"/>
              <a:ext cx="1923925" cy="14927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25"/>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Africa Region</a:t>
              </a:r>
            </a:p>
            <a:p>
              <a:pPr marL="0" marR="0" lvl="0" indent="0" algn="l" defTabSz="914400" rtl="0" eaLnBrk="1" fontAlgn="auto" latinLnBrk="0" hangingPunct="1">
                <a:lnSpc>
                  <a:spcPct val="100000"/>
                </a:lnSpc>
                <a:spcBef>
                  <a:spcPts val="0"/>
                </a:spcBef>
                <a:spcAft>
                  <a:spcPts val="625"/>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Region of the Americas</a:t>
              </a:r>
            </a:p>
            <a:p>
              <a:pPr marL="0" marR="0" lvl="0" indent="0" algn="l" defTabSz="914400" rtl="0" eaLnBrk="1" fontAlgn="auto" latinLnBrk="0" hangingPunct="1">
                <a:lnSpc>
                  <a:spcPct val="100000"/>
                </a:lnSpc>
                <a:spcBef>
                  <a:spcPts val="0"/>
                </a:spcBef>
                <a:spcAft>
                  <a:spcPts val="625"/>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Eastern Mediterranean region</a:t>
              </a:r>
            </a:p>
            <a:p>
              <a:pPr marL="0" marR="0" lvl="0" indent="0" algn="l" defTabSz="914400" rtl="0" eaLnBrk="1" fontAlgn="auto" latinLnBrk="0" hangingPunct="1">
                <a:lnSpc>
                  <a:spcPct val="100000"/>
                </a:lnSpc>
                <a:spcBef>
                  <a:spcPts val="0"/>
                </a:spcBef>
                <a:spcAft>
                  <a:spcPts val="625"/>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European region</a:t>
              </a:r>
            </a:p>
            <a:p>
              <a:pPr marL="0" marR="0" lvl="0" indent="0" algn="l" defTabSz="914400" rtl="0" eaLnBrk="1" fontAlgn="auto" latinLnBrk="0" hangingPunct="1">
                <a:lnSpc>
                  <a:spcPct val="100000"/>
                </a:lnSpc>
                <a:spcBef>
                  <a:spcPts val="0"/>
                </a:spcBef>
                <a:spcAft>
                  <a:spcPts val="625"/>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South East-Asia region</a:t>
              </a:r>
            </a:p>
            <a:p>
              <a:pPr marL="0" marR="0" lvl="0" indent="0" algn="l" defTabSz="914400" rtl="0" eaLnBrk="1" fontAlgn="auto" latinLnBrk="0" hangingPunct="1">
                <a:lnSpc>
                  <a:spcPct val="100000"/>
                </a:lnSpc>
                <a:spcBef>
                  <a:spcPts val="0"/>
                </a:spcBef>
                <a:spcAft>
                  <a:spcPts val="625"/>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Western Pacific region</a:t>
              </a:r>
            </a:p>
          </p:txBody>
        </p:sp>
      </p:grpSp>
      <p:sp>
        <p:nvSpPr>
          <p:cNvPr id="7" name="TextBox 6">
            <a:extLst>
              <a:ext uri="{FF2B5EF4-FFF2-40B4-BE49-F238E27FC236}">
                <a16:creationId xmlns:a16="http://schemas.microsoft.com/office/drawing/2014/main" id="{16A203CD-25DF-AFC6-8E35-DA1274923735}"/>
              </a:ext>
            </a:extLst>
          </p:cNvPr>
          <p:cNvSpPr txBox="1"/>
          <p:nvPr/>
        </p:nvSpPr>
        <p:spPr>
          <a:xfrm>
            <a:off x="3272365" y="4133749"/>
            <a:ext cx="478389"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Ecuador</a:t>
            </a:r>
          </a:p>
        </p:txBody>
      </p:sp>
      <p:cxnSp>
        <p:nvCxnSpPr>
          <p:cNvPr id="16" name="Straight Connector 15">
            <a:extLst>
              <a:ext uri="{FF2B5EF4-FFF2-40B4-BE49-F238E27FC236}">
                <a16:creationId xmlns:a16="http://schemas.microsoft.com/office/drawing/2014/main" id="{7F0827D0-26A1-16C4-5B71-00F0FC39DE71}"/>
              </a:ext>
            </a:extLst>
          </p:cNvPr>
          <p:cNvCxnSpPr>
            <a:cxnSpLocks/>
          </p:cNvCxnSpPr>
          <p:nvPr/>
        </p:nvCxnSpPr>
        <p:spPr>
          <a:xfrm>
            <a:off x="3272366" y="4263242"/>
            <a:ext cx="638781" cy="0"/>
          </a:xfrm>
          <a:prstGeom prst="line">
            <a:avLst/>
          </a:prstGeom>
          <a:ln cap="sq"/>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7EF29B9A-9699-2640-BB65-959547F9A108}"/>
              </a:ext>
            </a:extLst>
          </p:cNvPr>
          <p:cNvSpPr txBox="1"/>
          <p:nvPr/>
        </p:nvSpPr>
        <p:spPr>
          <a:xfrm>
            <a:off x="3399366" y="4407171"/>
            <a:ext cx="351388"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Peru</a:t>
            </a:r>
          </a:p>
        </p:txBody>
      </p:sp>
      <p:cxnSp>
        <p:nvCxnSpPr>
          <p:cNvPr id="18" name="Straight Connector 17">
            <a:extLst>
              <a:ext uri="{FF2B5EF4-FFF2-40B4-BE49-F238E27FC236}">
                <a16:creationId xmlns:a16="http://schemas.microsoft.com/office/drawing/2014/main" id="{154E12BE-6F58-DCDB-8318-CED832136898}"/>
              </a:ext>
            </a:extLst>
          </p:cNvPr>
          <p:cNvCxnSpPr>
            <a:cxnSpLocks/>
          </p:cNvCxnSpPr>
          <p:nvPr/>
        </p:nvCxnSpPr>
        <p:spPr>
          <a:xfrm>
            <a:off x="3399366" y="4536664"/>
            <a:ext cx="638781" cy="0"/>
          </a:xfrm>
          <a:prstGeom prst="line">
            <a:avLst/>
          </a:prstGeom>
          <a:ln cap="sq"/>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659BF358-CA35-4F43-13E1-CC3333974B22}"/>
              </a:ext>
            </a:extLst>
          </p:cNvPr>
          <p:cNvSpPr txBox="1"/>
          <p:nvPr/>
        </p:nvSpPr>
        <p:spPr>
          <a:xfrm>
            <a:off x="3529540" y="4879853"/>
            <a:ext cx="381515"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Chile</a:t>
            </a:r>
          </a:p>
        </p:txBody>
      </p:sp>
      <p:cxnSp>
        <p:nvCxnSpPr>
          <p:cNvPr id="20" name="Straight Connector 19">
            <a:extLst>
              <a:ext uri="{FF2B5EF4-FFF2-40B4-BE49-F238E27FC236}">
                <a16:creationId xmlns:a16="http://schemas.microsoft.com/office/drawing/2014/main" id="{B17BF66A-4EFE-8DDB-1071-E40300DBD202}"/>
              </a:ext>
            </a:extLst>
          </p:cNvPr>
          <p:cNvCxnSpPr>
            <a:cxnSpLocks/>
          </p:cNvCxnSpPr>
          <p:nvPr/>
        </p:nvCxnSpPr>
        <p:spPr>
          <a:xfrm>
            <a:off x="3498389" y="5009347"/>
            <a:ext cx="669933" cy="0"/>
          </a:xfrm>
          <a:prstGeom prst="line">
            <a:avLst/>
          </a:prstGeom>
          <a:ln cap="sq"/>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3A92E3C3-F2A8-BA30-308B-4BB8640FEE8C}"/>
              </a:ext>
            </a:extLst>
          </p:cNvPr>
          <p:cNvSpPr txBox="1"/>
          <p:nvPr/>
        </p:nvSpPr>
        <p:spPr>
          <a:xfrm>
            <a:off x="5387378" y="4298393"/>
            <a:ext cx="351388"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Brazil</a:t>
            </a:r>
          </a:p>
        </p:txBody>
      </p:sp>
      <p:cxnSp>
        <p:nvCxnSpPr>
          <p:cNvPr id="22" name="Straight Connector 21">
            <a:extLst>
              <a:ext uri="{FF2B5EF4-FFF2-40B4-BE49-F238E27FC236}">
                <a16:creationId xmlns:a16="http://schemas.microsoft.com/office/drawing/2014/main" id="{F4850C0F-3728-5BF3-3ED7-D22A95CC437C}"/>
              </a:ext>
            </a:extLst>
          </p:cNvPr>
          <p:cNvCxnSpPr>
            <a:cxnSpLocks/>
          </p:cNvCxnSpPr>
          <p:nvPr/>
        </p:nvCxnSpPr>
        <p:spPr>
          <a:xfrm>
            <a:off x="4734225" y="4427885"/>
            <a:ext cx="1004541" cy="0"/>
          </a:xfrm>
          <a:prstGeom prst="line">
            <a:avLst/>
          </a:prstGeom>
          <a:ln cap="sq"/>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7538F352-957A-8981-62C8-D04C284FCC8D}"/>
              </a:ext>
            </a:extLst>
          </p:cNvPr>
          <p:cNvSpPr txBox="1"/>
          <p:nvPr/>
        </p:nvSpPr>
        <p:spPr>
          <a:xfrm>
            <a:off x="5251147" y="4805410"/>
            <a:ext cx="487620"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Paraguay</a:t>
            </a:r>
          </a:p>
        </p:txBody>
      </p:sp>
      <p:cxnSp>
        <p:nvCxnSpPr>
          <p:cNvPr id="24" name="Straight Connector 23">
            <a:extLst>
              <a:ext uri="{FF2B5EF4-FFF2-40B4-BE49-F238E27FC236}">
                <a16:creationId xmlns:a16="http://schemas.microsoft.com/office/drawing/2014/main" id="{82623118-75F9-0252-5108-D9871E4A6BAF}"/>
              </a:ext>
            </a:extLst>
          </p:cNvPr>
          <p:cNvCxnSpPr>
            <a:cxnSpLocks/>
          </p:cNvCxnSpPr>
          <p:nvPr/>
        </p:nvCxnSpPr>
        <p:spPr>
          <a:xfrm>
            <a:off x="4569079" y="4934903"/>
            <a:ext cx="1169687" cy="0"/>
          </a:xfrm>
          <a:prstGeom prst="line">
            <a:avLst/>
          </a:prstGeom>
          <a:ln cap="sq"/>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71C907B5-FC1A-4198-9F11-428B8F773150}"/>
              </a:ext>
            </a:extLst>
          </p:cNvPr>
          <p:cNvSpPr txBox="1"/>
          <p:nvPr/>
        </p:nvSpPr>
        <p:spPr>
          <a:xfrm>
            <a:off x="5194640" y="5097790"/>
            <a:ext cx="438022"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Uruguay</a:t>
            </a:r>
          </a:p>
        </p:txBody>
      </p:sp>
      <p:cxnSp>
        <p:nvCxnSpPr>
          <p:cNvPr id="26" name="Straight Connector 25">
            <a:extLst>
              <a:ext uri="{FF2B5EF4-FFF2-40B4-BE49-F238E27FC236}">
                <a16:creationId xmlns:a16="http://schemas.microsoft.com/office/drawing/2014/main" id="{B00DECF6-E893-3681-91EE-1561502B2DA8}"/>
              </a:ext>
            </a:extLst>
          </p:cNvPr>
          <p:cNvCxnSpPr>
            <a:cxnSpLocks/>
          </p:cNvCxnSpPr>
          <p:nvPr/>
        </p:nvCxnSpPr>
        <p:spPr>
          <a:xfrm>
            <a:off x="4628120" y="5227282"/>
            <a:ext cx="1004541" cy="0"/>
          </a:xfrm>
          <a:prstGeom prst="line">
            <a:avLst/>
          </a:prstGeom>
          <a:ln cap="sq"/>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CC2ED524-8134-850F-1050-E72D66FF8B5F}"/>
              </a:ext>
            </a:extLst>
          </p:cNvPr>
          <p:cNvSpPr txBox="1"/>
          <p:nvPr/>
        </p:nvSpPr>
        <p:spPr>
          <a:xfrm>
            <a:off x="4569079" y="5394712"/>
            <a:ext cx="560600"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Argentina</a:t>
            </a:r>
          </a:p>
        </p:txBody>
      </p:sp>
      <p:cxnSp>
        <p:nvCxnSpPr>
          <p:cNvPr id="28" name="Straight Connector 27">
            <a:extLst>
              <a:ext uri="{FF2B5EF4-FFF2-40B4-BE49-F238E27FC236}">
                <a16:creationId xmlns:a16="http://schemas.microsoft.com/office/drawing/2014/main" id="{4A8E039B-525A-D99A-7A25-F3A9E721167F}"/>
              </a:ext>
            </a:extLst>
          </p:cNvPr>
          <p:cNvCxnSpPr>
            <a:cxnSpLocks/>
          </p:cNvCxnSpPr>
          <p:nvPr/>
        </p:nvCxnSpPr>
        <p:spPr>
          <a:xfrm>
            <a:off x="4231954" y="5524205"/>
            <a:ext cx="897725" cy="0"/>
          </a:xfrm>
          <a:prstGeom prst="line">
            <a:avLst/>
          </a:prstGeom>
          <a:ln cap="sq"/>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C658FAEC-E7C8-5554-F401-F90A35CA7771}"/>
              </a:ext>
            </a:extLst>
          </p:cNvPr>
          <p:cNvSpPr txBox="1"/>
          <p:nvPr/>
        </p:nvSpPr>
        <p:spPr>
          <a:xfrm>
            <a:off x="5358931" y="3121885"/>
            <a:ext cx="491798"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Morocco</a:t>
            </a:r>
          </a:p>
        </p:txBody>
      </p:sp>
      <p:cxnSp>
        <p:nvCxnSpPr>
          <p:cNvPr id="35" name="Straight Connector 34">
            <a:extLst>
              <a:ext uri="{FF2B5EF4-FFF2-40B4-BE49-F238E27FC236}">
                <a16:creationId xmlns:a16="http://schemas.microsoft.com/office/drawing/2014/main" id="{7B24DF19-1949-5F55-A002-25C68B76A023}"/>
              </a:ext>
            </a:extLst>
          </p:cNvPr>
          <p:cNvCxnSpPr>
            <a:cxnSpLocks/>
          </p:cNvCxnSpPr>
          <p:nvPr/>
        </p:nvCxnSpPr>
        <p:spPr>
          <a:xfrm>
            <a:off x="5358931" y="3251377"/>
            <a:ext cx="638781" cy="0"/>
          </a:xfrm>
          <a:prstGeom prst="line">
            <a:avLst/>
          </a:prstGeom>
          <a:ln cap="sq"/>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32799ACD-88A4-83E6-86D0-4C7695183460}"/>
              </a:ext>
            </a:extLst>
          </p:cNvPr>
          <p:cNvSpPr txBox="1"/>
          <p:nvPr/>
        </p:nvSpPr>
        <p:spPr>
          <a:xfrm>
            <a:off x="5194639" y="3664965"/>
            <a:ext cx="438022"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Senegal</a:t>
            </a:r>
          </a:p>
        </p:txBody>
      </p:sp>
      <p:cxnSp>
        <p:nvCxnSpPr>
          <p:cNvPr id="37" name="Straight Connector 36">
            <a:extLst>
              <a:ext uri="{FF2B5EF4-FFF2-40B4-BE49-F238E27FC236}">
                <a16:creationId xmlns:a16="http://schemas.microsoft.com/office/drawing/2014/main" id="{0E3DDAB5-E56A-72BB-F0E0-F52E57A4C014}"/>
              </a:ext>
            </a:extLst>
          </p:cNvPr>
          <p:cNvCxnSpPr>
            <a:cxnSpLocks/>
          </p:cNvCxnSpPr>
          <p:nvPr/>
        </p:nvCxnSpPr>
        <p:spPr>
          <a:xfrm>
            <a:off x="5194639" y="3794457"/>
            <a:ext cx="638781" cy="0"/>
          </a:xfrm>
          <a:prstGeom prst="line">
            <a:avLst/>
          </a:prstGeom>
          <a:ln cap="sq"/>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0627D589-0E13-C45B-D853-0DED28449246}"/>
              </a:ext>
            </a:extLst>
          </p:cNvPr>
          <p:cNvSpPr txBox="1"/>
          <p:nvPr/>
        </p:nvSpPr>
        <p:spPr>
          <a:xfrm>
            <a:off x="5028812" y="3885315"/>
            <a:ext cx="752963"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Cote d’Ivoire</a:t>
            </a:r>
          </a:p>
        </p:txBody>
      </p:sp>
      <p:cxnSp>
        <p:nvCxnSpPr>
          <p:cNvPr id="39" name="Straight Connector 38">
            <a:extLst>
              <a:ext uri="{FF2B5EF4-FFF2-40B4-BE49-F238E27FC236}">
                <a16:creationId xmlns:a16="http://schemas.microsoft.com/office/drawing/2014/main" id="{88E39F1D-0EE7-9914-E4C5-D43E51ADE5EC}"/>
              </a:ext>
            </a:extLst>
          </p:cNvPr>
          <p:cNvCxnSpPr>
            <a:cxnSpLocks/>
          </p:cNvCxnSpPr>
          <p:nvPr/>
        </p:nvCxnSpPr>
        <p:spPr>
          <a:xfrm>
            <a:off x="5028812" y="4014808"/>
            <a:ext cx="1016388" cy="0"/>
          </a:xfrm>
          <a:prstGeom prst="line">
            <a:avLst/>
          </a:prstGeom>
          <a:ln cap="sq"/>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954B6527-6971-0FCA-579E-D8C3B46F927D}"/>
              </a:ext>
            </a:extLst>
          </p:cNvPr>
          <p:cNvSpPr txBox="1"/>
          <p:nvPr/>
        </p:nvSpPr>
        <p:spPr>
          <a:xfrm>
            <a:off x="6991350" y="3893266"/>
            <a:ext cx="1358499"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Central African Republic</a:t>
            </a:r>
          </a:p>
        </p:txBody>
      </p:sp>
      <p:cxnSp>
        <p:nvCxnSpPr>
          <p:cNvPr id="44" name="Straight Connector 43">
            <a:extLst>
              <a:ext uri="{FF2B5EF4-FFF2-40B4-BE49-F238E27FC236}">
                <a16:creationId xmlns:a16="http://schemas.microsoft.com/office/drawing/2014/main" id="{9CD73A98-F9F1-63B1-0D6A-E507541DB396}"/>
              </a:ext>
            </a:extLst>
          </p:cNvPr>
          <p:cNvCxnSpPr>
            <a:cxnSpLocks/>
          </p:cNvCxnSpPr>
          <p:nvPr/>
        </p:nvCxnSpPr>
        <p:spPr>
          <a:xfrm>
            <a:off x="6956157" y="4014808"/>
            <a:ext cx="1394402" cy="0"/>
          </a:xfrm>
          <a:prstGeom prst="line">
            <a:avLst/>
          </a:prstGeom>
          <a:ln cap="sq"/>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E66E778E-A172-9C40-24D5-5928E9B22383}"/>
              </a:ext>
            </a:extLst>
          </p:cNvPr>
          <p:cNvSpPr txBox="1"/>
          <p:nvPr/>
        </p:nvSpPr>
        <p:spPr>
          <a:xfrm>
            <a:off x="7320280" y="3455689"/>
            <a:ext cx="350319"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Egypt</a:t>
            </a:r>
          </a:p>
        </p:txBody>
      </p:sp>
      <p:cxnSp>
        <p:nvCxnSpPr>
          <p:cNvPr id="46" name="Straight Connector 45">
            <a:extLst>
              <a:ext uri="{FF2B5EF4-FFF2-40B4-BE49-F238E27FC236}">
                <a16:creationId xmlns:a16="http://schemas.microsoft.com/office/drawing/2014/main" id="{FED05968-A218-FCCD-F348-1559085B0173}"/>
              </a:ext>
            </a:extLst>
          </p:cNvPr>
          <p:cNvCxnSpPr>
            <a:cxnSpLocks/>
          </p:cNvCxnSpPr>
          <p:nvPr/>
        </p:nvCxnSpPr>
        <p:spPr>
          <a:xfrm>
            <a:off x="7055150" y="3455091"/>
            <a:ext cx="626716" cy="0"/>
          </a:xfrm>
          <a:prstGeom prst="line">
            <a:avLst/>
          </a:prstGeom>
          <a:ln cap="sq"/>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1696BF91-AB1E-C0F9-2320-6EB7501CE855}"/>
              </a:ext>
            </a:extLst>
          </p:cNvPr>
          <p:cNvSpPr txBox="1"/>
          <p:nvPr/>
        </p:nvSpPr>
        <p:spPr>
          <a:xfrm>
            <a:off x="7378536" y="3226816"/>
            <a:ext cx="389529"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Jordan</a:t>
            </a:r>
          </a:p>
        </p:txBody>
      </p:sp>
      <p:cxnSp>
        <p:nvCxnSpPr>
          <p:cNvPr id="49" name="Straight Connector 48">
            <a:extLst>
              <a:ext uri="{FF2B5EF4-FFF2-40B4-BE49-F238E27FC236}">
                <a16:creationId xmlns:a16="http://schemas.microsoft.com/office/drawing/2014/main" id="{291AFD9F-CF08-A66D-947D-1AF71ABF2D89}"/>
              </a:ext>
            </a:extLst>
          </p:cNvPr>
          <p:cNvCxnSpPr>
            <a:cxnSpLocks/>
          </p:cNvCxnSpPr>
          <p:nvPr/>
        </p:nvCxnSpPr>
        <p:spPr>
          <a:xfrm>
            <a:off x="7320280" y="3228065"/>
            <a:ext cx="447785" cy="0"/>
          </a:xfrm>
          <a:prstGeom prst="line">
            <a:avLst/>
          </a:prstGeom>
          <a:ln cap="sq"/>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5F34A5B8-319A-11BC-A271-3B120D68323C}"/>
              </a:ext>
            </a:extLst>
          </p:cNvPr>
          <p:cNvSpPr txBox="1"/>
          <p:nvPr/>
        </p:nvSpPr>
        <p:spPr>
          <a:xfrm>
            <a:off x="5057708" y="2892720"/>
            <a:ext cx="1016388"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North Macedonia</a:t>
            </a:r>
          </a:p>
        </p:txBody>
      </p:sp>
      <p:cxnSp>
        <p:nvCxnSpPr>
          <p:cNvPr id="56" name="Straight Connector 55">
            <a:extLst>
              <a:ext uri="{FF2B5EF4-FFF2-40B4-BE49-F238E27FC236}">
                <a16:creationId xmlns:a16="http://schemas.microsoft.com/office/drawing/2014/main" id="{40662F98-12CB-34F4-CD40-103EF78FE712}"/>
              </a:ext>
            </a:extLst>
          </p:cNvPr>
          <p:cNvCxnSpPr>
            <a:cxnSpLocks/>
          </p:cNvCxnSpPr>
          <p:nvPr/>
        </p:nvCxnSpPr>
        <p:spPr>
          <a:xfrm>
            <a:off x="6193956" y="2928608"/>
            <a:ext cx="638781" cy="0"/>
          </a:xfrm>
          <a:prstGeom prst="line">
            <a:avLst/>
          </a:prstGeom>
          <a:ln cap="sq"/>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12B3247D-05C6-ABDC-CD3A-597CDCCB883A}"/>
              </a:ext>
            </a:extLst>
          </p:cNvPr>
          <p:cNvSpPr txBox="1"/>
          <p:nvPr/>
        </p:nvSpPr>
        <p:spPr>
          <a:xfrm>
            <a:off x="5739411" y="2707171"/>
            <a:ext cx="426312"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Kosovo</a:t>
            </a:r>
          </a:p>
        </p:txBody>
      </p:sp>
      <p:sp>
        <p:nvSpPr>
          <p:cNvPr id="59" name="TextBox 58">
            <a:extLst>
              <a:ext uri="{FF2B5EF4-FFF2-40B4-BE49-F238E27FC236}">
                <a16:creationId xmlns:a16="http://schemas.microsoft.com/office/drawing/2014/main" id="{4C56D380-C7EE-E5C9-8852-C169CB554C68}"/>
              </a:ext>
            </a:extLst>
          </p:cNvPr>
          <p:cNvSpPr txBox="1"/>
          <p:nvPr/>
        </p:nvSpPr>
        <p:spPr>
          <a:xfrm>
            <a:off x="6205404" y="2930847"/>
            <a:ext cx="386977"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Albania</a:t>
            </a:r>
          </a:p>
        </p:txBody>
      </p:sp>
      <p:cxnSp>
        <p:nvCxnSpPr>
          <p:cNvPr id="60" name="Straight Connector 59">
            <a:extLst>
              <a:ext uri="{FF2B5EF4-FFF2-40B4-BE49-F238E27FC236}">
                <a16:creationId xmlns:a16="http://schemas.microsoft.com/office/drawing/2014/main" id="{07DE6A89-E8EC-FA88-73F5-07F3A927067C}"/>
              </a:ext>
            </a:extLst>
          </p:cNvPr>
          <p:cNvCxnSpPr>
            <a:cxnSpLocks/>
          </p:cNvCxnSpPr>
          <p:nvPr/>
        </p:nvCxnSpPr>
        <p:spPr>
          <a:xfrm>
            <a:off x="5738766" y="2828901"/>
            <a:ext cx="1122964" cy="0"/>
          </a:xfrm>
          <a:prstGeom prst="line">
            <a:avLst/>
          </a:prstGeom>
          <a:ln cap="sq"/>
        </p:spPr>
        <p:style>
          <a:lnRef idx="1">
            <a:schemeClr val="dk1"/>
          </a:lnRef>
          <a:fillRef idx="0">
            <a:schemeClr val="dk1"/>
          </a:fillRef>
          <a:effectRef idx="0">
            <a:schemeClr val="dk1"/>
          </a:effectRef>
          <a:fontRef idx="minor">
            <a:schemeClr val="tx1"/>
          </a:fontRef>
        </p:style>
      </p:cxnSp>
      <p:sp>
        <p:nvSpPr>
          <p:cNvPr id="69" name="TextBox 68">
            <a:extLst>
              <a:ext uri="{FF2B5EF4-FFF2-40B4-BE49-F238E27FC236}">
                <a16:creationId xmlns:a16="http://schemas.microsoft.com/office/drawing/2014/main" id="{70CECED3-127C-6B05-7220-A28A79223C44}"/>
              </a:ext>
            </a:extLst>
          </p:cNvPr>
          <p:cNvSpPr txBox="1"/>
          <p:nvPr/>
        </p:nvSpPr>
        <p:spPr>
          <a:xfrm>
            <a:off x="6991350" y="2710426"/>
            <a:ext cx="615212"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Georgia</a:t>
            </a:r>
          </a:p>
        </p:txBody>
      </p:sp>
      <p:cxnSp>
        <p:nvCxnSpPr>
          <p:cNvPr id="70" name="Straight Connector 69">
            <a:extLst>
              <a:ext uri="{FF2B5EF4-FFF2-40B4-BE49-F238E27FC236}">
                <a16:creationId xmlns:a16="http://schemas.microsoft.com/office/drawing/2014/main" id="{B5BAA7B7-906E-590A-0F8D-DCCC26F52800}"/>
              </a:ext>
            </a:extLst>
          </p:cNvPr>
          <p:cNvCxnSpPr>
            <a:cxnSpLocks/>
          </p:cNvCxnSpPr>
          <p:nvPr/>
        </p:nvCxnSpPr>
        <p:spPr>
          <a:xfrm>
            <a:off x="6991350" y="2828352"/>
            <a:ext cx="494971" cy="0"/>
          </a:xfrm>
          <a:prstGeom prst="line">
            <a:avLst/>
          </a:prstGeom>
          <a:ln cap="sq"/>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C36348DC-4345-EEBE-063D-9019583FBCA0}"/>
              </a:ext>
            </a:extLst>
          </p:cNvPr>
          <p:cNvCxnSpPr>
            <a:cxnSpLocks/>
          </p:cNvCxnSpPr>
          <p:nvPr/>
        </p:nvCxnSpPr>
        <p:spPr>
          <a:xfrm>
            <a:off x="5095701" y="2892720"/>
            <a:ext cx="1804022" cy="0"/>
          </a:xfrm>
          <a:prstGeom prst="line">
            <a:avLst/>
          </a:prstGeom>
          <a:ln cap="sq"/>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83AE4BAA-359F-1EA0-B122-682E69203321}"/>
              </a:ext>
            </a:extLst>
          </p:cNvPr>
          <p:cNvSpPr txBox="1"/>
          <p:nvPr/>
        </p:nvSpPr>
        <p:spPr>
          <a:xfrm>
            <a:off x="7353122" y="3011268"/>
            <a:ext cx="460823"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Lebanon</a:t>
            </a:r>
          </a:p>
        </p:txBody>
      </p:sp>
      <p:cxnSp>
        <p:nvCxnSpPr>
          <p:cNvPr id="75" name="Straight Connector 74">
            <a:extLst>
              <a:ext uri="{FF2B5EF4-FFF2-40B4-BE49-F238E27FC236}">
                <a16:creationId xmlns:a16="http://schemas.microsoft.com/office/drawing/2014/main" id="{E61A90BA-495B-9762-273F-BA37361DF59B}"/>
              </a:ext>
            </a:extLst>
          </p:cNvPr>
          <p:cNvCxnSpPr>
            <a:cxnSpLocks/>
          </p:cNvCxnSpPr>
          <p:nvPr/>
        </p:nvCxnSpPr>
        <p:spPr>
          <a:xfrm>
            <a:off x="7306551" y="3125383"/>
            <a:ext cx="503719" cy="0"/>
          </a:xfrm>
          <a:prstGeom prst="line">
            <a:avLst/>
          </a:prstGeom>
          <a:ln cap="sq"/>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3933641C-8061-63D7-468A-521A73DED2F2}"/>
              </a:ext>
            </a:extLst>
          </p:cNvPr>
          <p:cNvSpPr txBox="1"/>
          <p:nvPr/>
        </p:nvSpPr>
        <p:spPr>
          <a:xfrm>
            <a:off x="7549088" y="4073417"/>
            <a:ext cx="478389"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Uganda</a:t>
            </a:r>
          </a:p>
        </p:txBody>
      </p:sp>
      <p:cxnSp>
        <p:nvCxnSpPr>
          <p:cNvPr id="79" name="Straight Connector 78">
            <a:extLst>
              <a:ext uri="{FF2B5EF4-FFF2-40B4-BE49-F238E27FC236}">
                <a16:creationId xmlns:a16="http://schemas.microsoft.com/office/drawing/2014/main" id="{47F25700-B66F-3B64-B19B-36BE042FA99E}"/>
              </a:ext>
            </a:extLst>
          </p:cNvPr>
          <p:cNvCxnSpPr>
            <a:cxnSpLocks/>
          </p:cNvCxnSpPr>
          <p:nvPr/>
        </p:nvCxnSpPr>
        <p:spPr>
          <a:xfrm>
            <a:off x="7131050" y="4200263"/>
            <a:ext cx="904329" cy="0"/>
          </a:xfrm>
          <a:prstGeom prst="line">
            <a:avLst/>
          </a:prstGeom>
          <a:ln cap="sq"/>
        </p:spPr>
        <p:style>
          <a:lnRef idx="1">
            <a:schemeClr val="dk1"/>
          </a:lnRef>
          <a:fillRef idx="0">
            <a:schemeClr val="dk1"/>
          </a:fillRef>
          <a:effectRef idx="0">
            <a:schemeClr val="dk1"/>
          </a:effectRef>
          <a:fontRef idx="minor">
            <a:schemeClr val="tx1"/>
          </a:fontRef>
        </p:style>
      </p:cxnSp>
      <p:sp>
        <p:nvSpPr>
          <p:cNvPr id="81" name="TextBox 80">
            <a:extLst>
              <a:ext uri="{FF2B5EF4-FFF2-40B4-BE49-F238E27FC236}">
                <a16:creationId xmlns:a16="http://schemas.microsoft.com/office/drawing/2014/main" id="{F2661335-AF0B-286F-5A89-489ABEF2D198}"/>
              </a:ext>
            </a:extLst>
          </p:cNvPr>
          <p:cNvSpPr txBox="1"/>
          <p:nvPr/>
        </p:nvSpPr>
        <p:spPr>
          <a:xfrm>
            <a:off x="7690520" y="4744321"/>
            <a:ext cx="690450"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Madagascar</a:t>
            </a:r>
          </a:p>
        </p:txBody>
      </p:sp>
      <p:cxnSp>
        <p:nvCxnSpPr>
          <p:cNvPr id="82" name="Straight Connector 81">
            <a:extLst>
              <a:ext uri="{FF2B5EF4-FFF2-40B4-BE49-F238E27FC236}">
                <a16:creationId xmlns:a16="http://schemas.microsoft.com/office/drawing/2014/main" id="{8D8BD28B-2222-932A-8A04-7E07FDE21EE5}"/>
              </a:ext>
            </a:extLst>
          </p:cNvPr>
          <p:cNvCxnSpPr>
            <a:cxnSpLocks/>
          </p:cNvCxnSpPr>
          <p:nvPr/>
        </p:nvCxnSpPr>
        <p:spPr>
          <a:xfrm>
            <a:off x="7571892" y="4865863"/>
            <a:ext cx="809077" cy="0"/>
          </a:xfrm>
          <a:prstGeom prst="line">
            <a:avLst/>
          </a:prstGeom>
          <a:ln cap="sq"/>
        </p:spPr>
        <p:style>
          <a:lnRef idx="1">
            <a:schemeClr val="dk1"/>
          </a:lnRef>
          <a:fillRef idx="0">
            <a:schemeClr val="dk1"/>
          </a:fillRef>
          <a:effectRef idx="0">
            <a:schemeClr val="dk1"/>
          </a:effectRef>
          <a:fontRef idx="minor">
            <a:schemeClr val="tx1"/>
          </a:fontRef>
        </p:style>
      </p:cxnSp>
      <p:sp>
        <p:nvSpPr>
          <p:cNvPr id="83" name="TextBox 82">
            <a:extLst>
              <a:ext uri="{FF2B5EF4-FFF2-40B4-BE49-F238E27FC236}">
                <a16:creationId xmlns:a16="http://schemas.microsoft.com/office/drawing/2014/main" id="{34179EBA-CAE7-D2FF-B525-EF052D626D20}"/>
              </a:ext>
            </a:extLst>
          </p:cNvPr>
          <p:cNvSpPr txBox="1"/>
          <p:nvPr/>
        </p:nvSpPr>
        <p:spPr>
          <a:xfrm>
            <a:off x="7480785" y="4430359"/>
            <a:ext cx="746458"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Mozambique</a:t>
            </a:r>
          </a:p>
        </p:txBody>
      </p:sp>
      <p:cxnSp>
        <p:nvCxnSpPr>
          <p:cNvPr id="84" name="Straight Connector 83">
            <a:extLst>
              <a:ext uri="{FF2B5EF4-FFF2-40B4-BE49-F238E27FC236}">
                <a16:creationId xmlns:a16="http://schemas.microsoft.com/office/drawing/2014/main" id="{8D40F366-2455-3F33-B5E0-C688A16579FA}"/>
              </a:ext>
            </a:extLst>
          </p:cNvPr>
          <p:cNvCxnSpPr>
            <a:cxnSpLocks/>
          </p:cNvCxnSpPr>
          <p:nvPr/>
        </p:nvCxnSpPr>
        <p:spPr>
          <a:xfrm>
            <a:off x="7400761" y="4551901"/>
            <a:ext cx="826482" cy="0"/>
          </a:xfrm>
          <a:prstGeom prst="line">
            <a:avLst/>
          </a:prstGeom>
          <a:ln cap="sq"/>
        </p:spPr>
        <p:style>
          <a:lnRef idx="1">
            <a:schemeClr val="dk1"/>
          </a:lnRef>
          <a:fillRef idx="0">
            <a:schemeClr val="dk1"/>
          </a:fillRef>
          <a:effectRef idx="0">
            <a:schemeClr val="dk1"/>
          </a:effectRef>
          <a:fontRef idx="minor">
            <a:schemeClr val="tx1"/>
          </a:fontRef>
        </p:style>
      </p:cxnSp>
      <p:sp>
        <p:nvSpPr>
          <p:cNvPr id="85" name="TextBox 84">
            <a:extLst>
              <a:ext uri="{FF2B5EF4-FFF2-40B4-BE49-F238E27FC236}">
                <a16:creationId xmlns:a16="http://schemas.microsoft.com/office/drawing/2014/main" id="{BA8C0553-27DC-47D3-1559-291E6021E299}"/>
              </a:ext>
            </a:extLst>
          </p:cNvPr>
          <p:cNvSpPr txBox="1"/>
          <p:nvPr/>
        </p:nvSpPr>
        <p:spPr>
          <a:xfrm>
            <a:off x="7131051" y="5058284"/>
            <a:ext cx="754200"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South Africa</a:t>
            </a:r>
          </a:p>
        </p:txBody>
      </p:sp>
      <p:cxnSp>
        <p:nvCxnSpPr>
          <p:cNvPr id="86" name="Straight Connector 85">
            <a:extLst>
              <a:ext uri="{FF2B5EF4-FFF2-40B4-BE49-F238E27FC236}">
                <a16:creationId xmlns:a16="http://schemas.microsoft.com/office/drawing/2014/main" id="{A452222E-FAC7-4445-4B8E-D1FDD4C0BEE4}"/>
              </a:ext>
            </a:extLst>
          </p:cNvPr>
          <p:cNvCxnSpPr>
            <a:cxnSpLocks/>
          </p:cNvCxnSpPr>
          <p:nvPr/>
        </p:nvCxnSpPr>
        <p:spPr>
          <a:xfrm>
            <a:off x="6993193" y="5179825"/>
            <a:ext cx="892057" cy="0"/>
          </a:xfrm>
          <a:prstGeom prst="line">
            <a:avLst/>
          </a:prstGeom>
          <a:ln cap="sq"/>
        </p:spPr>
        <p:style>
          <a:lnRef idx="1">
            <a:schemeClr val="dk1"/>
          </a:lnRef>
          <a:fillRef idx="0">
            <a:schemeClr val="dk1"/>
          </a:fillRef>
          <a:effectRef idx="0">
            <a:schemeClr val="dk1"/>
          </a:effectRef>
          <a:fontRef idx="minor">
            <a:schemeClr val="tx1"/>
          </a:fontRef>
        </p:style>
      </p:cxnSp>
      <p:sp>
        <p:nvSpPr>
          <p:cNvPr id="90" name="TextBox 89">
            <a:extLst>
              <a:ext uri="{FF2B5EF4-FFF2-40B4-BE49-F238E27FC236}">
                <a16:creationId xmlns:a16="http://schemas.microsoft.com/office/drawing/2014/main" id="{84D59E76-EBE5-663D-BA59-4B1D057A926E}"/>
              </a:ext>
            </a:extLst>
          </p:cNvPr>
          <p:cNvSpPr txBox="1"/>
          <p:nvPr/>
        </p:nvSpPr>
        <p:spPr>
          <a:xfrm>
            <a:off x="7827645" y="3046165"/>
            <a:ext cx="489483"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Pakistan</a:t>
            </a:r>
          </a:p>
        </p:txBody>
      </p:sp>
      <p:cxnSp>
        <p:nvCxnSpPr>
          <p:cNvPr id="91" name="Straight Connector 90">
            <a:extLst>
              <a:ext uri="{FF2B5EF4-FFF2-40B4-BE49-F238E27FC236}">
                <a16:creationId xmlns:a16="http://schemas.microsoft.com/office/drawing/2014/main" id="{0F71D4A6-FAC6-9F64-23DD-84D5F1F01E5A}"/>
              </a:ext>
            </a:extLst>
          </p:cNvPr>
          <p:cNvCxnSpPr>
            <a:cxnSpLocks/>
          </p:cNvCxnSpPr>
          <p:nvPr/>
        </p:nvCxnSpPr>
        <p:spPr>
          <a:xfrm>
            <a:off x="7810270" y="3163754"/>
            <a:ext cx="570934" cy="0"/>
          </a:xfrm>
          <a:prstGeom prst="line">
            <a:avLst/>
          </a:prstGeom>
          <a:ln cap="sq"/>
        </p:spPr>
        <p:style>
          <a:lnRef idx="1">
            <a:schemeClr val="dk1"/>
          </a:lnRef>
          <a:fillRef idx="0">
            <a:schemeClr val="dk1"/>
          </a:fillRef>
          <a:effectRef idx="0">
            <a:schemeClr val="dk1"/>
          </a:effectRef>
          <a:fontRef idx="minor">
            <a:schemeClr val="tx1"/>
          </a:fontRef>
        </p:style>
      </p:cxnSp>
      <p:sp>
        <p:nvSpPr>
          <p:cNvPr id="94" name="TextBox 93">
            <a:extLst>
              <a:ext uri="{FF2B5EF4-FFF2-40B4-BE49-F238E27FC236}">
                <a16:creationId xmlns:a16="http://schemas.microsoft.com/office/drawing/2014/main" id="{571F74DA-9662-6BD5-1125-0E4FB10982C1}"/>
              </a:ext>
            </a:extLst>
          </p:cNvPr>
          <p:cNvSpPr txBox="1"/>
          <p:nvPr/>
        </p:nvSpPr>
        <p:spPr>
          <a:xfrm>
            <a:off x="7998174" y="3621828"/>
            <a:ext cx="318954"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India</a:t>
            </a:r>
          </a:p>
        </p:txBody>
      </p:sp>
      <p:cxnSp>
        <p:nvCxnSpPr>
          <p:cNvPr id="95" name="Straight Connector 94">
            <a:extLst>
              <a:ext uri="{FF2B5EF4-FFF2-40B4-BE49-F238E27FC236}">
                <a16:creationId xmlns:a16="http://schemas.microsoft.com/office/drawing/2014/main" id="{836C155A-197E-8EE6-E102-DCE2F05E193A}"/>
              </a:ext>
            </a:extLst>
          </p:cNvPr>
          <p:cNvCxnSpPr>
            <a:cxnSpLocks/>
          </p:cNvCxnSpPr>
          <p:nvPr/>
        </p:nvCxnSpPr>
        <p:spPr>
          <a:xfrm>
            <a:off x="7976430" y="3743370"/>
            <a:ext cx="634905" cy="0"/>
          </a:xfrm>
          <a:prstGeom prst="line">
            <a:avLst/>
          </a:prstGeom>
          <a:ln cap="sq"/>
        </p:spPr>
        <p:style>
          <a:lnRef idx="1">
            <a:schemeClr val="dk1"/>
          </a:lnRef>
          <a:fillRef idx="0">
            <a:schemeClr val="dk1"/>
          </a:fillRef>
          <a:effectRef idx="0">
            <a:schemeClr val="dk1"/>
          </a:effectRef>
          <a:fontRef idx="minor">
            <a:schemeClr val="tx1"/>
          </a:fontRef>
        </p:style>
      </p:cxnSp>
      <p:sp>
        <p:nvSpPr>
          <p:cNvPr id="99" name="TextBox 98">
            <a:extLst>
              <a:ext uri="{FF2B5EF4-FFF2-40B4-BE49-F238E27FC236}">
                <a16:creationId xmlns:a16="http://schemas.microsoft.com/office/drawing/2014/main" id="{F52574D3-F646-C3D4-A812-05C5825A6B1E}"/>
              </a:ext>
            </a:extLst>
          </p:cNvPr>
          <p:cNvSpPr txBox="1"/>
          <p:nvPr/>
        </p:nvSpPr>
        <p:spPr>
          <a:xfrm>
            <a:off x="10117239" y="3832341"/>
            <a:ext cx="634130"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Philippines</a:t>
            </a:r>
          </a:p>
        </p:txBody>
      </p:sp>
      <p:cxnSp>
        <p:nvCxnSpPr>
          <p:cNvPr id="100" name="Straight Connector 99">
            <a:extLst>
              <a:ext uri="{FF2B5EF4-FFF2-40B4-BE49-F238E27FC236}">
                <a16:creationId xmlns:a16="http://schemas.microsoft.com/office/drawing/2014/main" id="{8377E51A-1BA5-2DC7-53FE-1692CE27BE54}"/>
              </a:ext>
            </a:extLst>
          </p:cNvPr>
          <p:cNvCxnSpPr>
            <a:cxnSpLocks/>
          </p:cNvCxnSpPr>
          <p:nvPr/>
        </p:nvCxnSpPr>
        <p:spPr>
          <a:xfrm>
            <a:off x="9924886" y="3953882"/>
            <a:ext cx="826482" cy="0"/>
          </a:xfrm>
          <a:prstGeom prst="line">
            <a:avLst/>
          </a:prstGeom>
          <a:ln cap="sq"/>
        </p:spPr>
        <p:style>
          <a:lnRef idx="1">
            <a:schemeClr val="dk1"/>
          </a:lnRef>
          <a:fillRef idx="0">
            <a:schemeClr val="dk1"/>
          </a:fillRef>
          <a:effectRef idx="0">
            <a:schemeClr val="dk1"/>
          </a:effectRef>
          <a:fontRef idx="minor">
            <a:schemeClr val="tx1"/>
          </a:fontRef>
        </p:style>
      </p:cxnSp>
      <p:sp>
        <p:nvSpPr>
          <p:cNvPr id="101" name="TextBox 100">
            <a:extLst>
              <a:ext uri="{FF2B5EF4-FFF2-40B4-BE49-F238E27FC236}">
                <a16:creationId xmlns:a16="http://schemas.microsoft.com/office/drawing/2014/main" id="{CB02903A-E126-B74E-1EDB-D8B76CE4F576}"/>
              </a:ext>
            </a:extLst>
          </p:cNvPr>
          <p:cNvSpPr txBox="1"/>
          <p:nvPr/>
        </p:nvSpPr>
        <p:spPr>
          <a:xfrm>
            <a:off x="9900797" y="2576162"/>
            <a:ext cx="494971"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Mongolia</a:t>
            </a:r>
          </a:p>
        </p:txBody>
      </p:sp>
      <p:cxnSp>
        <p:nvCxnSpPr>
          <p:cNvPr id="102" name="Straight Connector 101">
            <a:extLst>
              <a:ext uri="{FF2B5EF4-FFF2-40B4-BE49-F238E27FC236}">
                <a16:creationId xmlns:a16="http://schemas.microsoft.com/office/drawing/2014/main" id="{40265E0C-7DAB-050B-02DA-1080BF0A3FDA}"/>
              </a:ext>
            </a:extLst>
          </p:cNvPr>
          <p:cNvCxnSpPr>
            <a:cxnSpLocks/>
          </p:cNvCxnSpPr>
          <p:nvPr/>
        </p:nvCxnSpPr>
        <p:spPr>
          <a:xfrm>
            <a:off x="9569286" y="2697704"/>
            <a:ext cx="826482" cy="0"/>
          </a:xfrm>
          <a:prstGeom prst="line">
            <a:avLst/>
          </a:prstGeom>
          <a:ln cap="sq"/>
        </p:spPr>
        <p:style>
          <a:lnRef idx="1">
            <a:schemeClr val="dk1"/>
          </a:lnRef>
          <a:fillRef idx="0">
            <a:schemeClr val="dk1"/>
          </a:fillRef>
          <a:effectRef idx="0">
            <a:schemeClr val="dk1"/>
          </a:effectRef>
          <a:fontRef idx="minor">
            <a:schemeClr val="tx1"/>
          </a:fontRef>
        </p:style>
      </p:cxnSp>
      <p:sp>
        <p:nvSpPr>
          <p:cNvPr id="103" name="TextBox 102">
            <a:extLst>
              <a:ext uri="{FF2B5EF4-FFF2-40B4-BE49-F238E27FC236}">
                <a16:creationId xmlns:a16="http://schemas.microsoft.com/office/drawing/2014/main" id="{747979A4-A8E5-E268-F9FE-8F824D0979D0}"/>
              </a:ext>
            </a:extLst>
          </p:cNvPr>
          <p:cNvSpPr txBox="1"/>
          <p:nvPr/>
        </p:nvSpPr>
        <p:spPr>
          <a:xfrm>
            <a:off x="9569286" y="3495715"/>
            <a:ext cx="451113"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Thailand</a:t>
            </a:r>
          </a:p>
        </p:txBody>
      </p:sp>
      <p:cxnSp>
        <p:nvCxnSpPr>
          <p:cNvPr id="104" name="Straight Connector 103">
            <a:extLst>
              <a:ext uri="{FF2B5EF4-FFF2-40B4-BE49-F238E27FC236}">
                <a16:creationId xmlns:a16="http://schemas.microsoft.com/office/drawing/2014/main" id="{F7872057-4D57-F6C7-BEEE-9917490FABCF}"/>
              </a:ext>
            </a:extLst>
          </p:cNvPr>
          <p:cNvCxnSpPr>
            <a:cxnSpLocks/>
          </p:cNvCxnSpPr>
          <p:nvPr/>
        </p:nvCxnSpPr>
        <p:spPr>
          <a:xfrm>
            <a:off x="9193917" y="3617257"/>
            <a:ext cx="826482" cy="0"/>
          </a:xfrm>
          <a:prstGeom prst="line">
            <a:avLst/>
          </a:prstGeom>
          <a:ln cap="sq"/>
        </p:spPr>
        <p:style>
          <a:lnRef idx="1">
            <a:schemeClr val="dk1"/>
          </a:lnRef>
          <a:fillRef idx="0">
            <a:schemeClr val="dk1"/>
          </a:fillRef>
          <a:effectRef idx="0">
            <a:schemeClr val="dk1"/>
          </a:effectRef>
          <a:fontRef idx="minor">
            <a:schemeClr val="tx1"/>
          </a:fontRef>
        </p:style>
      </p:cxnSp>
      <p:sp>
        <p:nvSpPr>
          <p:cNvPr id="105" name="TextBox 104">
            <a:extLst>
              <a:ext uri="{FF2B5EF4-FFF2-40B4-BE49-F238E27FC236}">
                <a16:creationId xmlns:a16="http://schemas.microsoft.com/office/drawing/2014/main" id="{F26E10F0-F134-5324-24B5-D5890E627B01}"/>
              </a:ext>
            </a:extLst>
          </p:cNvPr>
          <p:cNvSpPr txBox="1"/>
          <p:nvPr/>
        </p:nvSpPr>
        <p:spPr>
          <a:xfrm>
            <a:off x="8708255" y="3162406"/>
            <a:ext cx="350319"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Nepal</a:t>
            </a:r>
          </a:p>
        </p:txBody>
      </p:sp>
      <p:cxnSp>
        <p:nvCxnSpPr>
          <p:cNvPr id="106" name="Straight Connector 105">
            <a:extLst>
              <a:ext uri="{FF2B5EF4-FFF2-40B4-BE49-F238E27FC236}">
                <a16:creationId xmlns:a16="http://schemas.microsoft.com/office/drawing/2014/main" id="{E1B44A71-7825-420B-DE49-8A7ED9522D1C}"/>
              </a:ext>
            </a:extLst>
          </p:cNvPr>
          <p:cNvCxnSpPr>
            <a:cxnSpLocks/>
          </p:cNvCxnSpPr>
          <p:nvPr/>
        </p:nvCxnSpPr>
        <p:spPr>
          <a:xfrm>
            <a:off x="8645361" y="3279835"/>
            <a:ext cx="413241" cy="0"/>
          </a:xfrm>
          <a:prstGeom prst="line">
            <a:avLst/>
          </a:prstGeom>
          <a:ln cap="sq"/>
        </p:spPr>
        <p:style>
          <a:lnRef idx="1">
            <a:schemeClr val="dk1"/>
          </a:lnRef>
          <a:fillRef idx="0">
            <a:schemeClr val="dk1"/>
          </a:fillRef>
          <a:effectRef idx="0">
            <a:schemeClr val="dk1"/>
          </a:effectRef>
          <a:fontRef idx="minor">
            <a:schemeClr val="tx1"/>
          </a:fontRef>
        </p:style>
      </p:cxnSp>
      <p:sp>
        <p:nvSpPr>
          <p:cNvPr id="108" name="TextBox 107">
            <a:extLst>
              <a:ext uri="{FF2B5EF4-FFF2-40B4-BE49-F238E27FC236}">
                <a16:creationId xmlns:a16="http://schemas.microsoft.com/office/drawing/2014/main" id="{87FAFB72-7915-DD49-5BED-FA874AFABC7D}"/>
              </a:ext>
            </a:extLst>
          </p:cNvPr>
          <p:cNvSpPr txBox="1"/>
          <p:nvPr/>
        </p:nvSpPr>
        <p:spPr>
          <a:xfrm>
            <a:off x="7420167" y="2327026"/>
            <a:ext cx="615212"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a:ln>
                  <a:noFill/>
                </a:ln>
                <a:solidFill>
                  <a:srgbClr val="000000"/>
                </a:solidFill>
                <a:effectLst/>
                <a:uLnTx/>
                <a:uFillTx/>
                <a:latin typeface="Corbel" panose="020B0503020204020204"/>
                <a:ea typeface="+mn-ea"/>
                <a:cs typeface="+mn-cs"/>
              </a:rPr>
              <a:t>Kazakstan</a:t>
            </a:r>
            <a:endPar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cxnSp>
        <p:nvCxnSpPr>
          <p:cNvPr id="109" name="Straight Connector 108">
            <a:extLst>
              <a:ext uri="{FF2B5EF4-FFF2-40B4-BE49-F238E27FC236}">
                <a16:creationId xmlns:a16="http://schemas.microsoft.com/office/drawing/2014/main" id="{55055F07-F4FA-D7DB-AD12-46B310EAC97A}"/>
              </a:ext>
            </a:extLst>
          </p:cNvPr>
          <p:cNvCxnSpPr>
            <a:cxnSpLocks/>
          </p:cNvCxnSpPr>
          <p:nvPr/>
        </p:nvCxnSpPr>
        <p:spPr>
          <a:xfrm>
            <a:off x="7400761" y="2448568"/>
            <a:ext cx="743912" cy="0"/>
          </a:xfrm>
          <a:prstGeom prst="line">
            <a:avLst/>
          </a:prstGeom>
          <a:ln cap="sq"/>
        </p:spPr>
        <p:style>
          <a:lnRef idx="1">
            <a:schemeClr val="dk1"/>
          </a:lnRef>
          <a:fillRef idx="0">
            <a:schemeClr val="dk1"/>
          </a:fillRef>
          <a:effectRef idx="0">
            <a:schemeClr val="dk1"/>
          </a:effectRef>
          <a:fontRef idx="minor">
            <a:schemeClr val="tx1"/>
          </a:fontRef>
        </p:style>
      </p:cxnSp>
      <p:sp>
        <p:nvSpPr>
          <p:cNvPr id="110" name="TextBox 109">
            <a:extLst>
              <a:ext uri="{FF2B5EF4-FFF2-40B4-BE49-F238E27FC236}">
                <a16:creationId xmlns:a16="http://schemas.microsoft.com/office/drawing/2014/main" id="{4E90DCBF-2592-992E-3FA8-EF6C614C72DD}"/>
              </a:ext>
            </a:extLst>
          </p:cNvPr>
          <p:cNvSpPr txBox="1"/>
          <p:nvPr/>
        </p:nvSpPr>
        <p:spPr>
          <a:xfrm>
            <a:off x="8503564" y="2871823"/>
            <a:ext cx="561421"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orbel" panose="020B0503020204020204"/>
                <a:ea typeface="+mn-ea"/>
                <a:cs typeface="+mn-cs"/>
              </a:rPr>
              <a:t>Kyrgyzstan</a:t>
            </a:r>
          </a:p>
        </p:txBody>
      </p:sp>
      <p:cxnSp>
        <p:nvCxnSpPr>
          <p:cNvPr id="111" name="Straight Connector 110">
            <a:extLst>
              <a:ext uri="{FF2B5EF4-FFF2-40B4-BE49-F238E27FC236}">
                <a16:creationId xmlns:a16="http://schemas.microsoft.com/office/drawing/2014/main" id="{47B83D10-DFB5-286D-A4BA-08FA8884DE8B}"/>
              </a:ext>
            </a:extLst>
          </p:cNvPr>
          <p:cNvCxnSpPr>
            <a:cxnSpLocks/>
          </p:cNvCxnSpPr>
          <p:nvPr/>
        </p:nvCxnSpPr>
        <p:spPr>
          <a:xfrm>
            <a:off x="8503564" y="2872330"/>
            <a:ext cx="561421" cy="0"/>
          </a:xfrm>
          <a:prstGeom prst="line">
            <a:avLst/>
          </a:prstGeom>
          <a:ln cap="sq"/>
        </p:spPr>
        <p:style>
          <a:lnRef idx="1">
            <a:schemeClr val="dk1"/>
          </a:lnRef>
          <a:fillRef idx="0">
            <a:schemeClr val="dk1"/>
          </a:fillRef>
          <a:effectRef idx="0">
            <a:schemeClr val="dk1"/>
          </a:effectRef>
          <a:fontRef idx="minor">
            <a:schemeClr val="tx1"/>
          </a:fontRef>
        </p:style>
      </p:cxnSp>
      <p:sp>
        <p:nvSpPr>
          <p:cNvPr id="2" name="Footer Placeholder 3">
            <a:extLst>
              <a:ext uri="{FF2B5EF4-FFF2-40B4-BE49-F238E27FC236}">
                <a16:creationId xmlns:a16="http://schemas.microsoft.com/office/drawing/2014/main" id="{9908B9B9-39CB-9224-E8A1-D609B8563648}"/>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February 2026</a:t>
            </a:r>
          </a:p>
        </p:txBody>
      </p:sp>
    </p:spTree>
    <p:extLst>
      <p:ext uri="{BB962C8B-B14F-4D97-AF65-F5344CB8AC3E}">
        <p14:creationId xmlns:p14="http://schemas.microsoft.com/office/powerpoint/2010/main" val="3129069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2018" y="1058742"/>
            <a:ext cx="10515600" cy="703184"/>
          </a:xfrm>
          <a:prstGeom prst="rect">
            <a:avLst/>
          </a:prstGeom>
        </p:spPr>
        <p:txBody>
          <a:bodyPr vert="horz" wrap="square" lIns="0" tIns="86783" rIns="0" bIns="0" rtlCol="0" anchor="t" anchorCtr="0">
            <a:spAutoFit/>
          </a:bodyPr>
          <a:lstStyle/>
          <a:p>
            <a:pPr marL="10160" marR="3810">
              <a:lnSpc>
                <a:spcPct val="100000"/>
              </a:lnSpc>
              <a:spcBef>
                <a:spcPts val="682"/>
              </a:spcBef>
              <a:tabLst>
                <a:tab pos="1959426" algn="l"/>
                <a:tab pos="2425074" algn="l"/>
                <a:tab pos="2849978" algn="l"/>
                <a:tab pos="3629409" algn="l"/>
                <a:tab pos="4161200" algn="l"/>
                <a:tab pos="6253971" algn="l"/>
                <a:tab pos="7526566" algn="l"/>
                <a:tab pos="8031370" algn="l"/>
              </a:tabLst>
            </a:pPr>
            <a:r>
              <a:rPr lang="en-US" sz="2000" spc="-8" dirty="0">
                <a:solidFill>
                  <a:schemeClr val="tx1"/>
                </a:solidFill>
                <a:latin typeface="Corbel"/>
                <a:cs typeface="Montserrat"/>
              </a:rPr>
              <a:t>RSV data are available from all parts of the globe… but more local RSV data may be needed in some countries for decision-making around introducing RSV prevention products.</a:t>
            </a:r>
            <a:endParaRPr lang="en-US" sz="2000" dirty="0">
              <a:solidFill>
                <a:schemeClr val="tx1"/>
              </a:solidFill>
              <a:latin typeface="Corbel"/>
            </a:endParaRPr>
          </a:p>
        </p:txBody>
      </p:sp>
      <p:sp>
        <p:nvSpPr>
          <p:cNvPr id="3" name="Content Placeholder 2">
            <a:extLst>
              <a:ext uri="{FF2B5EF4-FFF2-40B4-BE49-F238E27FC236}">
                <a16:creationId xmlns:a16="http://schemas.microsoft.com/office/drawing/2014/main" id="{7A593DDD-96BE-4274-3E47-B6DD5A2AA9F5}"/>
              </a:ext>
            </a:extLst>
          </p:cNvPr>
          <p:cNvSpPr txBox="1">
            <a:spLocks noGrp="1"/>
          </p:cNvSpPr>
          <p:nvPr>
            <p:ph sz="half" idx="1"/>
          </p:nvPr>
        </p:nvSpPr>
        <p:spPr>
          <a:xfrm>
            <a:off x="1340028" y="1761925"/>
            <a:ext cx="9711450" cy="4730949"/>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1"/>
                </a:solidFill>
                <a:latin typeface="Corbel" panose="020B0503020204020204" pitchFamily="34" charset="0"/>
              </a:rPr>
              <a:t> </a:t>
            </a:r>
          </a:p>
          <a:p>
            <a:r>
              <a:rPr lang="en-US" sz="2000" dirty="0">
                <a:latin typeface="Corbel" panose="020B0503020204020204" pitchFamily="34" charset="0"/>
              </a:rPr>
              <a:t>Data show that RSV LRTI occurs across the globe.  </a:t>
            </a:r>
          </a:p>
          <a:p>
            <a:pPr lvl="1"/>
            <a:r>
              <a:rPr lang="en-US" sz="1600" dirty="0">
                <a:latin typeface="Corbel" panose="020B0503020204020204" pitchFamily="34" charset="0"/>
              </a:rPr>
              <a:t>RSV accounts for one- to two-thirds of all ALRI hospitalizations among children &lt; 6 months old.</a:t>
            </a:r>
          </a:p>
          <a:p>
            <a:r>
              <a:rPr lang="en-US" sz="2000" dirty="0">
                <a:latin typeface="Corbel" panose="020B0503020204020204" pitchFamily="34" charset="0"/>
              </a:rPr>
              <a:t>RSV mortality is highest in Africa, mostly due to children with severe RSV not accessing hospital care.</a:t>
            </a:r>
          </a:p>
          <a:p>
            <a:r>
              <a:rPr lang="en-US" sz="2000" dirty="0">
                <a:latin typeface="Corbel" panose="020B0503020204020204" pitchFamily="34" charset="0"/>
              </a:rPr>
              <a:t>WHO-sponsored surveillance for RSV is ongoing across all WHO regions.</a:t>
            </a:r>
          </a:p>
          <a:p>
            <a:r>
              <a:rPr lang="en-US" sz="2000" dirty="0">
                <a:latin typeface="Corbel" panose="020B0503020204020204" pitchFamily="34" charset="0"/>
              </a:rPr>
              <a:t>To understand local RSV burden, decision-makers in countries can either</a:t>
            </a:r>
          </a:p>
          <a:p>
            <a:pPr lvl="1"/>
            <a:r>
              <a:rPr lang="en-US" sz="1600" dirty="0">
                <a:latin typeface="Corbel" panose="020B0503020204020204" pitchFamily="34" charset="0"/>
              </a:rPr>
              <a:t>look to existing data from their own region </a:t>
            </a:r>
          </a:p>
          <a:p>
            <a:pPr lvl="1"/>
            <a:r>
              <a:rPr lang="en-US" sz="1600" dirty="0">
                <a:latin typeface="Corbel" panose="020B0503020204020204" pitchFamily="34" charset="0"/>
              </a:rPr>
              <a:t>establish RSV surveillance in their country</a:t>
            </a:r>
          </a:p>
        </p:txBody>
      </p:sp>
      <p:sp>
        <p:nvSpPr>
          <p:cNvPr id="5" name="object 2">
            <a:extLst>
              <a:ext uri="{FF2B5EF4-FFF2-40B4-BE49-F238E27FC236}">
                <a16:creationId xmlns:a16="http://schemas.microsoft.com/office/drawing/2014/main" id="{4F61FB8E-ADDD-00EA-08CB-99357D3DB40A}"/>
              </a:ext>
            </a:extLst>
          </p:cNvPr>
          <p:cNvSpPr txBox="1">
            <a:spLocks/>
          </p:cNvSpPr>
          <p:nvPr/>
        </p:nvSpPr>
        <p:spPr>
          <a:xfrm>
            <a:off x="1397901" y="274656"/>
            <a:ext cx="10515600" cy="456962"/>
          </a:xfrm>
          <a:prstGeom prst="rect">
            <a:avLst/>
          </a:prstGeom>
        </p:spPr>
        <p:txBody>
          <a:bodyPr vert="horz" wrap="square" lIns="0" tIns="86783" rIns="0" bIns="0" rtlCol="0" anchor="t" anchorCtr="0">
            <a:spAutoFit/>
          </a:bodyPr>
          <a:lstStyle>
            <a:lvl1pPr algn="l" defTabSz="914400" rtl="0" eaLnBrk="1" latinLnBrk="0" hangingPunct="1">
              <a:lnSpc>
                <a:spcPct val="90000"/>
              </a:lnSpc>
              <a:spcBef>
                <a:spcPct val="0"/>
              </a:spcBef>
              <a:buNone/>
              <a:defRPr sz="2400" b="1" kern="1200">
                <a:solidFill>
                  <a:schemeClr val="accent3"/>
                </a:solidFill>
                <a:latin typeface="Corbel" panose="020B0503020204020204" pitchFamily="34" charset="0"/>
                <a:ea typeface="+mj-ea"/>
                <a:cs typeface="+mj-cs"/>
              </a:defRPr>
            </a:lvl1pPr>
          </a:lstStyle>
          <a:p>
            <a:pPr marL="10160" marR="3810">
              <a:lnSpc>
                <a:spcPct val="100000"/>
              </a:lnSpc>
              <a:spcBef>
                <a:spcPts val="682"/>
              </a:spcBef>
              <a:tabLst>
                <a:tab pos="1959426" algn="l"/>
                <a:tab pos="2425074" algn="l"/>
                <a:tab pos="2849978" algn="l"/>
                <a:tab pos="3629409" algn="l"/>
                <a:tab pos="4161200" algn="l"/>
                <a:tab pos="6253971" algn="l"/>
                <a:tab pos="7526566" algn="l"/>
                <a:tab pos="8031370" algn="l"/>
              </a:tabLst>
            </a:pPr>
            <a:r>
              <a:rPr lang="en-US" spc="-8" dirty="0">
                <a:cs typeface="Montserrat"/>
              </a:rPr>
              <a:t>Key takeaways</a:t>
            </a:r>
            <a:endParaRPr lang="en-US" dirty="0"/>
          </a:p>
        </p:txBody>
      </p:sp>
      <p:sp>
        <p:nvSpPr>
          <p:cNvPr id="4" name="Footer Placeholder 3">
            <a:extLst>
              <a:ext uri="{FF2B5EF4-FFF2-40B4-BE49-F238E27FC236}">
                <a16:creationId xmlns:a16="http://schemas.microsoft.com/office/drawing/2014/main" id="{723EDD37-9D91-04C3-A3A2-5F9E0DB430CD}"/>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February 2026</a:t>
            </a:r>
          </a:p>
        </p:txBody>
      </p:sp>
    </p:spTree>
    <p:extLst>
      <p:ext uri="{BB962C8B-B14F-4D97-AF65-F5344CB8AC3E}">
        <p14:creationId xmlns:p14="http://schemas.microsoft.com/office/powerpoint/2010/main" val="2070487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A26967-62EE-8B8A-3914-19A066A8188E}"/>
              </a:ext>
            </a:extLst>
          </p:cNvPr>
          <p:cNvSpPr>
            <a:spLocks noGrp="1"/>
          </p:cNvSpPr>
          <p:nvPr>
            <p:ph type="title"/>
          </p:nvPr>
        </p:nvSpPr>
        <p:spPr>
          <a:xfrm>
            <a:off x="831850" y="1281299"/>
            <a:ext cx="10515600" cy="2852737"/>
          </a:xfrm>
        </p:spPr>
        <p:txBody>
          <a:bodyPr/>
          <a:lstStyle/>
          <a:p>
            <a:r>
              <a:rPr lang="en-US" sz="6600" dirty="0"/>
              <a:t>Global RSV mortality &amp; morbidity</a:t>
            </a:r>
          </a:p>
        </p:txBody>
      </p:sp>
      <p:sp>
        <p:nvSpPr>
          <p:cNvPr id="6" name="Text Placeholder 6">
            <a:extLst>
              <a:ext uri="{FF2B5EF4-FFF2-40B4-BE49-F238E27FC236}">
                <a16:creationId xmlns:a16="http://schemas.microsoft.com/office/drawing/2014/main" id="{83E1616F-A33D-625E-6EA9-192D1933DF48}"/>
              </a:ext>
            </a:extLst>
          </p:cNvPr>
          <p:cNvSpPr>
            <a:spLocks noGrp="1"/>
          </p:cNvSpPr>
          <p:nvPr>
            <p:ph type="body" idx="1"/>
          </p:nvPr>
        </p:nvSpPr>
        <p:spPr>
          <a:xfrm>
            <a:off x="831850" y="4188630"/>
            <a:ext cx="10515600" cy="1500187"/>
          </a:xfrm>
        </p:spPr>
        <p:txBody>
          <a:bodyPr/>
          <a:lstStyle/>
          <a:p>
            <a:r>
              <a:rPr lang="en-US" dirty="0"/>
              <a:t>estimates for infants &amp; young children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hart, pie chart&#10;&#10;Description automatically generated">
            <a:extLst>
              <a:ext uri="{FF2B5EF4-FFF2-40B4-BE49-F238E27FC236}">
                <a16:creationId xmlns:a16="http://schemas.microsoft.com/office/drawing/2014/main" id="{CC29068C-972F-7B71-2658-9A724F155CCD}"/>
              </a:ext>
            </a:extLst>
          </p:cNvPr>
          <p:cNvPicPr>
            <a:picLocks noChangeAspect="1"/>
          </p:cNvPicPr>
          <p:nvPr/>
        </p:nvPicPr>
        <p:blipFill>
          <a:blip r:embed="rId3"/>
          <a:stretch>
            <a:fillRect/>
          </a:stretch>
        </p:blipFill>
        <p:spPr>
          <a:xfrm>
            <a:off x="1681424" y="3092420"/>
            <a:ext cx="2773899" cy="2785554"/>
          </a:xfrm>
          <a:prstGeom prst="rect">
            <a:avLst/>
          </a:prstGeom>
        </p:spPr>
      </p:pic>
      <p:sp>
        <p:nvSpPr>
          <p:cNvPr id="16" name="Content Placeholder 15">
            <a:extLst>
              <a:ext uri="{FF2B5EF4-FFF2-40B4-BE49-F238E27FC236}">
                <a16:creationId xmlns:a16="http://schemas.microsoft.com/office/drawing/2014/main" id="{0B4B7D77-2ED0-0CE0-D22B-A60D1CBB4CA6}"/>
              </a:ext>
            </a:extLst>
          </p:cNvPr>
          <p:cNvSpPr>
            <a:spLocks noGrp="1"/>
          </p:cNvSpPr>
          <p:nvPr>
            <p:ph sz="half" idx="2"/>
          </p:nvPr>
        </p:nvSpPr>
        <p:spPr>
          <a:xfrm>
            <a:off x="6558280" y="1519508"/>
            <a:ext cx="5181600" cy="5027330"/>
          </a:xfrm>
        </p:spPr>
        <p:txBody>
          <a:bodyPr/>
          <a:lstStyle/>
          <a:p>
            <a:pPr marL="0" indent="0">
              <a:buNone/>
            </a:pPr>
            <a:r>
              <a:rPr lang="en-US" sz="2000" b="1">
                <a:solidFill>
                  <a:srgbClr val="231F20"/>
                </a:solidFill>
                <a:latin typeface="Corbel" panose="020B0503020204020204" pitchFamily="34" charset="0"/>
                <a:cs typeface="Montserrat"/>
              </a:rPr>
              <a:t>Controlling RSV is critical in the larger pneumonia fight because it</a:t>
            </a:r>
          </a:p>
          <a:p>
            <a:r>
              <a:rPr lang="en-US"/>
              <a:t>is the most common cause of infant pneumonia and bronchiolitis</a:t>
            </a:r>
          </a:p>
          <a:p>
            <a:r>
              <a:rPr lang="en-US"/>
              <a:t>is a leading cause of pneumonia deaths in the first 6 months of life</a:t>
            </a:r>
          </a:p>
          <a:p>
            <a:r>
              <a:rPr lang="en-US"/>
              <a:t>causes up to </a:t>
            </a:r>
            <a:r>
              <a:rPr lang="en-US" b="1"/>
              <a:t>40% </a:t>
            </a:r>
            <a:r>
              <a:rPr lang="en-US"/>
              <a:t>of severe pneumonia cases before 1 year of age</a:t>
            </a:r>
            <a:r>
              <a:rPr lang="en-US" baseline="30000"/>
              <a:t>2</a:t>
            </a:r>
          </a:p>
          <a:p>
            <a:r>
              <a:rPr lang="en-US"/>
              <a:t>increases vulnerability to pneumonia caused by other viruses and bacteria</a:t>
            </a:r>
          </a:p>
        </p:txBody>
      </p:sp>
      <p:sp>
        <p:nvSpPr>
          <p:cNvPr id="2" name="object 2"/>
          <p:cNvSpPr txBox="1">
            <a:spLocks noGrp="1"/>
          </p:cNvSpPr>
          <p:nvPr>
            <p:ph type="title"/>
          </p:nvPr>
        </p:nvSpPr>
        <p:spPr>
          <a:xfrm>
            <a:off x="1446530" y="6022"/>
            <a:ext cx="10515600" cy="692411"/>
          </a:xfrm>
          <a:prstGeom prst="rect">
            <a:avLst/>
          </a:prstGeom>
        </p:spPr>
        <p:txBody>
          <a:bodyPr vert="horz" wrap="square" lIns="0" tIns="86783" rIns="0" bIns="0" rtlCol="0" anchor="t" anchorCtr="0">
            <a:spAutoFit/>
          </a:bodyPr>
          <a:lstStyle/>
          <a:p>
            <a:pPr marL="10160" marR="3810">
              <a:lnSpc>
                <a:spcPct val="189393"/>
              </a:lnSpc>
              <a:spcBef>
                <a:spcPts val="682"/>
              </a:spcBef>
              <a:tabLst>
                <a:tab pos="1959426" algn="l"/>
                <a:tab pos="2425074" algn="l"/>
                <a:tab pos="2849978" algn="l"/>
                <a:tab pos="3629409" algn="l"/>
                <a:tab pos="4161200" algn="l"/>
                <a:tab pos="6253971" algn="l"/>
                <a:tab pos="7526566" algn="l"/>
                <a:tab pos="8031370" algn="l"/>
              </a:tabLst>
            </a:pPr>
            <a:r>
              <a:rPr spc="-8" dirty="0">
                <a:solidFill>
                  <a:srgbClr val="672672"/>
                </a:solidFill>
                <a:cs typeface="Montserrat"/>
              </a:rPr>
              <a:t>Pneumonia</a:t>
            </a:r>
            <a:r>
              <a:rPr lang="en-US" dirty="0">
                <a:solidFill>
                  <a:srgbClr val="672672"/>
                </a:solidFill>
                <a:cs typeface="Montserrat"/>
              </a:rPr>
              <a:t> </a:t>
            </a:r>
            <a:r>
              <a:rPr spc="-29" dirty="0">
                <a:solidFill>
                  <a:srgbClr val="672672"/>
                </a:solidFill>
                <a:cs typeface="Montserrat"/>
              </a:rPr>
              <a:t>is</a:t>
            </a:r>
            <a:r>
              <a:rPr lang="en-US" dirty="0">
                <a:solidFill>
                  <a:srgbClr val="672672"/>
                </a:solidFill>
                <a:cs typeface="Montserrat"/>
              </a:rPr>
              <a:t> </a:t>
            </a:r>
            <a:r>
              <a:rPr spc="-21" dirty="0">
                <a:solidFill>
                  <a:srgbClr val="672672"/>
                </a:solidFill>
                <a:cs typeface="Montserrat"/>
              </a:rPr>
              <a:t>the</a:t>
            </a:r>
            <a:r>
              <a:rPr lang="en-US" dirty="0">
                <a:solidFill>
                  <a:srgbClr val="672672"/>
                </a:solidFill>
                <a:cs typeface="Montserrat"/>
              </a:rPr>
              <a:t> </a:t>
            </a:r>
            <a:r>
              <a:rPr spc="-21" dirty="0">
                <a:solidFill>
                  <a:srgbClr val="672672"/>
                </a:solidFill>
                <a:cs typeface="Montserrat"/>
              </a:rPr>
              <a:t>#1</a:t>
            </a:r>
            <a:r>
              <a:rPr lang="en-US" dirty="0">
                <a:solidFill>
                  <a:srgbClr val="672672"/>
                </a:solidFill>
                <a:cs typeface="Montserrat"/>
              </a:rPr>
              <a:t> </a:t>
            </a:r>
            <a:r>
              <a:rPr spc="-8" dirty="0">
                <a:solidFill>
                  <a:srgbClr val="672672"/>
                </a:solidFill>
                <a:cs typeface="Montserrat"/>
              </a:rPr>
              <a:t>cause</a:t>
            </a:r>
            <a:r>
              <a:rPr lang="en-US" dirty="0">
                <a:solidFill>
                  <a:srgbClr val="672672"/>
                </a:solidFill>
                <a:cs typeface="Montserrat"/>
              </a:rPr>
              <a:t> </a:t>
            </a:r>
            <a:r>
              <a:rPr spc="-21" dirty="0">
                <a:solidFill>
                  <a:srgbClr val="672672"/>
                </a:solidFill>
                <a:cs typeface="Montserrat"/>
              </a:rPr>
              <a:t>of</a:t>
            </a:r>
            <a:r>
              <a:rPr lang="en-US" dirty="0">
                <a:solidFill>
                  <a:srgbClr val="672672"/>
                </a:solidFill>
                <a:cs typeface="Montserrat"/>
              </a:rPr>
              <a:t> </a:t>
            </a:r>
            <a:r>
              <a:rPr lang="en-US" spc="-8" dirty="0">
                <a:solidFill>
                  <a:srgbClr val="672672"/>
                </a:solidFill>
                <a:cs typeface="Montserrat"/>
              </a:rPr>
              <a:t>child </a:t>
            </a:r>
            <a:r>
              <a:rPr spc="-8" dirty="0">
                <a:solidFill>
                  <a:srgbClr val="672672"/>
                </a:solidFill>
                <a:cs typeface="Montserrat"/>
              </a:rPr>
              <a:t>mortality</a:t>
            </a:r>
            <a:r>
              <a:rPr lang="en-US" dirty="0">
                <a:solidFill>
                  <a:srgbClr val="672672"/>
                </a:solidFill>
                <a:cs typeface="Montserrat"/>
              </a:rPr>
              <a:t> </a:t>
            </a:r>
            <a:r>
              <a:rPr spc="-8" dirty="0">
                <a:solidFill>
                  <a:srgbClr val="672672"/>
                </a:solidFill>
                <a:cs typeface="Montserrat"/>
              </a:rPr>
              <a:t>worldwide</a:t>
            </a:r>
            <a:endParaRPr lang="en-US" dirty="0"/>
          </a:p>
        </p:txBody>
      </p:sp>
      <p:sp>
        <p:nvSpPr>
          <p:cNvPr id="5" name="object 5"/>
          <p:cNvSpPr txBox="1"/>
          <p:nvPr/>
        </p:nvSpPr>
        <p:spPr>
          <a:xfrm>
            <a:off x="1326324" y="1614172"/>
            <a:ext cx="3872971" cy="1113756"/>
          </a:xfrm>
          <a:prstGeom prst="rect">
            <a:avLst/>
          </a:prstGeom>
          <a:solidFill>
            <a:srgbClr val="231F20"/>
          </a:solidFill>
        </p:spPr>
        <p:txBody>
          <a:bodyPr vert="horz" wrap="square" lIns="0" tIns="529" rIns="0" bIns="0" rtlCol="0" anchor="ctr" anchorCtr="0">
            <a:noAutofit/>
          </a:bodyPr>
          <a:lstStyle/>
          <a:p>
            <a:pPr marL="3175" algn="ctr">
              <a:lnSpc>
                <a:spcPct val="145075"/>
              </a:lnSpc>
              <a:spcBef>
                <a:spcPts val="4"/>
              </a:spcBef>
            </a:pPr>
            <a:r>
              <a:rPr sz="1600" b="1">
                <a:solidFill>
                  <a:schemeClr val="accent5"/>
                </a:solidFill>
                <a:latin typeface="Corbel" panose="020B0503020204020204" pitchFamily="34" charset="0"/>
                <a:cs typeface="Montserrat"/>
              </a:rPr>
              <a:t>PNEUMONIA</a:t>
            </a:r>
            <a:r>
              <a:rPr sz="1600" b="1" spc="187">
                <a:solidFill>
                  <a:srgbClr val="FFFFFF"/>
                </a:solidFill>
                <a:latin typeface="Corbel" panose="020B0503020204020204" pitchFamily="34" charset="0"/>
                <a:cs typeface="Montserrat"/>
              </a:rPr>
              <a:t> </a:t>
            </a:r>
            <a:r>
              <a:rPr sz="1600" b="1">
                <a:solidFill>
                  <a:srgbClr val="FFFFFF"/>
                </a:solidFill>
                <a:latin typeface="Corbel" panose="020B0503020204020204" pitchFamily="34" charset="0"/>
                <a:cs typeface="Montserrat"/>
              </a:rPr>
              <a:t>IS</a:t>
            </a:r>
            <a:r>
              <a:rPr sz="1600" b="1" spc="187">
                <a:solidFill>
                  <a:srgbClr val="FFFFFF"/>
                </a:solidFill>
                <a:latin typeface="Corbel" panose="020B0503020204020204" pitchFamily="34" charset="0"/>
                <a:cs typeface="Montserrat"/>
              </a:rPr>
              <a:t> </a:t>
            </a:r>
            <a:r>
              <a:rPr sz="1600" b="1" spc="-8">
                <a:solidFill>
                  <a:srgbClr val="FFFFFF"/>
                </a:solidFill>
                <a:latin typeface="Corbel" panose="020B0503020204020204" pitchFamily="34" charset="0"/>
                <a:cs typeface="Montserrat"/>
              </a:rPr>
              <a:t>RESPONSIBLE</a:t>
            </a:r>
            <a:r>
              <a:rPr lang="en-US" sz="1600" b="1" spc="-8">
                <a:latin typeface="Corbel" panose="020B0503020204020204" pitchFamily="34" charset="0"/>
                <a:cs typeface="Montserrat"/>
              </a:rPr>
              <a:t> </a:t>
            </a:r>
            <a:r>
              <a:rPr sz="1600" b="1">
                <a:solidFill>
                  <a:srgbClr val="FFFFFF"/>
                </a:solidFill>
                <a:latin typeface="Corbel" panose="020B0503020204020204" pitchFamily="34" charset="0"/>
                <a:cs typeface="Montserrat"/>
              </a:rPr>
              <a:t>FOR</a:t>
            </a:r>
            <a:r>
              <a:rPr sz="1600" b="1" spc="129">
                <a:solidFill>
                  <a:srgbClr val="FFFFFF"/>
                </a:solidFill>
                <a:latin typeface="Corbel" panose="020B0503020204020204" pitchFamily="34" charset="0"/>
                <a:cs typeface="Montserrat"/>
              </a:rPr>
              <a:t> </a:t>
            </a:r>
            <a:endParaRPr lang="en-US" sz="1600" b="1" spc="129">
              <a:solidFill>
                <a:srgbClr val="FFFFFF"/>
              </a:solidFill>
              <a:latin typeface="Corbel" panose="020B0503020204020204" pitchFamily="34" charset="0"/>
              <a:cs typeface="Montserrat"/>
            </a:endParaRPr>
          </a:p>
          <a:p>
            <a:pPr marL="3175" algn="ctr">
              <a:lnSpc>
                <a:spcPct val="145075"/>
              </a:lnSpc>
              <a:spcBef>
                <a:spcPts val="4"/>
              </a:spcBef>
            </a:pPr>
            <a:r>
              <a:rPr sz="1600" b="1">
                <a:solidFill>
                  <a:srgbClr val="FFFFFF"/>
                </a:solidFill>
                <a:latin typeface="Corbel" panose="020B0503020204020204" pitchFamily="34" charset="0"/>
                <a:cs typeface="Montserrat"/>
              </a:rPr>
              <a:t>15%</a:t>
            </a:r>
            <a:r>
              <a:rPr sz="1600" b="1" spc="133">
                <a:solidFill>
                  <a:srgbClr val="FFFFFF"/>
                </a:solidFill>
                <a:latin typeface="Corbel" panose="020B0503020204020204" pitchFamily="34" charset="0"/>
                <a:cs typeface="Montserrat"/>
              </a:rPr>
              <a:t> </a:t>
            </a:r>
            <a:r>
              <a:rPr sz="1600" b="1">
                <a:solidFill>
                  <a:srgbClr val="FFFFFF"/>
                </a:solidFill>
                <a:latin typeface="Corbel" panose="020B0503020204020204" pitchFamily="34" charset="0"/>
                <a:cs typeface="Montserrat"/>
              </a:rPr>
              <a:t>OF</a:t>
            </a:r>
            <a:r>
              <a:rPr sz="1600" b="1" spc="133">
                <a:solidFill>
                  <a:srgbClr val="FFFFFF"/>
                </a:solidFill>
                <a:latin typeface="Corbel" panose="020B0503020204020204" pitchFamily="34" charset="0"/>
                <a:cs typeface="Montserrat"/>
              </a:rPr>
              <a:t> </a:t>
            </a:r>
            <a:r>
              <a:rPr sz="1600" b="1">
                <a:solidFill>
                  <a:schemeClr val="accent3">
                    <a:lumMod val="40000"/>
                    <a:lumOff val="60000"/>
                  </a:schemeClr>
                </a:solidFill>
                <a:latin typeface="Corbel" panose="020B0503020204020204" pitchFamily="34" charset="0"/>
                <a:cs typeface="Montserrat"/>
              </a:rPr>
              <a:t>ALL-CAUSE</a:t>
            </a:r>
            <a:r>
              <a:rPr sz="1600" b="1" spc="133">
                <a:solidFill>
                  <a:schemeClr val="accent3">
                    <a:lumMod val="40000"/>
                    <a:lumOff val="60000"/>
                  </a:schemeClr>
                </a:solidFill>
                <a:latin typeface="Corbel" panose="020B0503020204020204" pitchFamily="34" charset="0"/>
                <a:cs typeface="Montserrat"/>
              </a:rPr>
              <a:t> </a:t>
            </a:r>
            <a:r>
              <a:rPr sz="1600" b="1">
                <a:solidFill>
                  <a:schemeClr val="accent3">
                    <a:lumMod val="40000"/>
                    <a:lumOff val="60000"/>
                  </a:schemeClr>
                </a:solidFill>
                <a:latin typeface="Corbel" panose="020B0503020204020204" pitchFamily="34" charset="0"/>
                <a:cs typeface="Montserrat"/>
              </a:rPr>
              <a:t>&lt;5</a:t>
            </a:r>
            <a:r>
              <a:rPr sz="1600" b="1" spc="129">
                <a:solidFill>
                  <a:schemeClr val="accent3">
                    <a:lumMod val="40000"/>
                    <a:lumOff val="60000"/>
                  </a:schemeClr>
                </a:solidFill>
                <a:latin typeface="Corbel" panose="020B0503020204020204" pitchFamily="34" charset="0"/>
                <a:cs typeface="Montserrat"/>
              </a:rPr>
              <a:t> </a:t>
            </a:r>
            <a:r>
              <a:rPr sz="1600" b="1" spc="-8">
                <a:solidFill>
                  <a:schemeClr val="accent3">
                    <a:lumMod val="40000"/>
                    <a:lumOff val="60000"/>
                  </a:schemeClr>
                </a:solidFill>
                <a:latin typeface="Corbel" panose="020B0503020204020204" pitchFamily="34" charset="0"/>
                <a:cs typeface="Montserrat"/>
              </a:rPr>
              <a:t>MORTALITY</a:t>
            </a:r>
            <a:endParaRPr lang="en-US" sz="1600" b="1">
              <a:solidFill>
                <a:schemeClr val="accent3">
                  <a:lumMod val="40000"/>
                  <a:lumOff val="60000"/>
                </a:schemeClr>
              </a:solidFill>
              <a:latin typeface="Corbel" panose="020B0503020204020204" pitchFamily="34" charset="0"/>
              <a:cs typeface="Montserrat"/>
            </a:endParaRPr>
          </a:p>
          <a:p>
            <a:pPr algn="ctr">
              <a:spcBef>
                <a:spcPts val="575"/>
              </a:spcBef>
            </a:pPr>
            <a:r>
              <a:rPr sz="2000">
                <a:solidFill>
                  <a:srgbClr val="FFFFFF"/>
                </a:solidFill>
                <a:latin typeface="Corbel" panose="020B0503020204020204" pitchFamily="34" charset="0"/>
                <a:cs typeface="Montserrat"/>
              </a:rPr>
              <a:t>(&gt;</a:t>
            </a:r>
            <a:r>
              <a:rPr sz="2000" spc="204">
                <a:solidFill>
                  <a:srgbClr val="FFFFFF"/>
                </a:solidFill>
                <a:latin typeface="Corbel" panose="020B0503020204020204" pitchFamily="34" charset="0"/>
                <a:cs typeface="Montserrat"/>
              </a:rPr>
              <a:t> </a:t>
            </a:r>
            <a:r>
              <a:rPr sz="2000">
                <a:solidFill>
                  <a:srgbClr val="FFFFFF"/>
                </a:solidFill>
                <a:latin typeface="Corbel" panose="020B0503020204020204" pitchFamily="34" charset="0"/>
                <a:cs typeface="Montserrat"/>
              </a:rPr>
              <a:t>700,000</a:t>
            </a:r>
            <a:r>
              <a:rPr sz="2000" spc="204">
                <a:solidFill>
                  <a:srgbClr val="FFFFFF"/>
                </a:solidFill>
                <a:latin typeface="Corbel" panose="020B0503020204020204" pitchFamily="34" charset="0"/>
                <a:cs typeface="Montserrat"/>
              </a:rPr>
              <a:t> </a:t>
            </a:r>
            <a:r>
              <a:rPr sz="2000">
                <a:solidFill>
                  <a:srgbClr val="FFFFFF"/>
                </a:solidFill>
                <a:latin typeface="Corbel" panose="020B0503020204020204" pitchFamily="34" charset="0"/>
                <a:cs typeface="Montserrat"/>
              </a:rPr>
              <a:t>deaths</a:t>
            </a:r>
            <a:r>
              <a:rPr sz="2000" spc="204">
                <a:solidFill>
                  <a:srgbClr val="FFFFFF"/>
                </a:solidFill>
                <a:latin typeface="Corbel" panose="020B0503020204020204" pitchFamily="34" charset="0"/>
                <a:cs typeface="Montserrat"/>
              </a:rPr>
              <a:t> </a:t>
            </a:r>
            <a:r>
              <a:rPr sz="2000">
                <a:solidFill>
                  <a:srgbClr val="FFFFFF"/>
                </a:solidFill>
                <a:latin typeface="Corbel" panose="020B0503020204020204" pitchFamily="34" charset="0"/>
                <a:cs typeface="Montserrat"/>
              </a:rPr>
              <a:t>per</a:t>
            </a:r>
            <a:r>
              <a:rPr sz="2000" spc="204">
                <a:solidFill>
                  <a:srgbClr val="FFFFFF"/>
                </a:solidFill>
                <a:latin typeface="Corbel" panose="020B0503020204020204" pitchFamily="34" charset="0"/>
                <a:cs typeface="Montserrat"/>
              </a:rPr>
              <a:t> </a:t>
            </a:r>
            <a:r>
              <a:rPr sz="2000" spc="-8">
                <a:solidFill>
                  <a:srgbClr val="FFFFFF"/>
                </a:solidFill>
                <a:latin typeface="Corbel" panose="020B0503020204020204" pitchFamily="34" charset="0"/>
                <a:cs typeface="Montserrat"/>
              </a:rPr>
              <a:t>year)</a:t>
            </a:r>
            <a:r>
              <a:rPr sz="2000" spc="-12" baseline="31400">
                <a:solidFill>
                  <a:srgbClr val="FFFFFF"/>
                </a:solidFill>
                <a:latin typeface="Corbel" panose="020B0503020204020204" pitchFamily="34" charset="0"/>
                <a:cs typeface="Montserrat"/>
              </a:rPr>
              <a:t>1</a:t>
            </a:r>
            <a:endParaRPr sz="2000" baseline="31400">
              <a:latin typeface="Corbel" panose="020B0503020204020204" pitchFamily="34" charset="0"/>
              <a:cs typeface="Montserrat"/>
            </a:endParaRPr>
          </a:p>
        </p:txBody>
      </p:sp>
      <p:sp>
        <p:nvSpPr>
          <p:cNvPr id="6" name="object 6"/>
          <p:cNvSpPr txBox="1"/>
          <p:nvPr/>
        </p:nvSpPr>
        <p:spPr>
          <a:xfrm>
            <a:off x="1446530" y="6248398"/>
            <a:ext cx="5752923" cy="340777"/>
          </a:xfrm>
          <a:prstGeom prst="rect">
            <a:avLst/>
          </a:prstGeom>
        </p:spPr>
        <p:txBody>
          <a:bodyPr vert="horz" wrap="square" lIns="0" tIns="83608" rIns="0" bIns="0" rtlCol="0">
            <a:spAutoFit/>
          </a:bodyPr>
          <a:lstStyle/>
          <a:p>
            <a:pPr marL="31749">
              <a:spcBef>
                <a:spcPts val="658"/>
              </a:spcBef>
            </a:pPr>
            <a:r>
              <a:rPr sz="687" baseline="35353" dirty="0">
                <a:solidFill>
                  <a:srgbClr val="231F20"/>
                </a:solidFill>
                <a:latin typeface="Corbel" panose="020B0503020204020204" pitchFamily="34" charset="0"/>
                <a:cs typeface="WorkSans-Light"/>
              </a:rPr>
              <a:t>1</a:t>
            </a:r>
            <a:r>
              <a:rPr sz="687" spc="149" baseline="35353"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Interim</a:t>
            </a:r>
            <a:r>
              <a:rPr sz="833" spc="-3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WHO-MCEE</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cause</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of</a:t>
            </a:r>
            <a:r>
              <a:rPr sz="833" spc="-46"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death</a:t>
            </a:r>
            <a:r>
              <a:rPr sz="833" spc="-25"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for</a:t>
            </a:r>
            <a:r>
              <a:rPr sz="833" spc="-29"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children</a:t>
            </a:r>
            <a:r>
              <a:rPr sz="833" spc="-8" dirty="0">
                <a:solidFill>
                  <a:srgbClr val="231F20"/>
                </a:solidFill>
                <a:latin typeface="Corbel" panose="020B0503020204020204" pitchFamily="34" charset="0"/>
                <a:cs typeface="WorkSans-Light"/>
              </a:rPr>
              <a:t> </a:t>
            </a:r>
            <a:r>
              <a:rPr sz="833" spc="-17" dirty="0">
                <a:solidFill>
                  <a:srgbClr val="231F20"/>
                </a:solidFill>
                <a:latin typeface="Corbel" panose="020B0503020204020204" pitchFamily="34" charset="0"/>
                <a:cs typeface="WorkSans-Light"/>
              </a:rPr>
              <a:t>under-</a:t>
            </a:r>
            <a:r>
              <a:rPr sz="833" dirty="0">
                <a:solidFill>
                  <a:srgbClr val="231F20"/>
                </a:solidFill>
                <a:latin typeface="Corbel" panose="020B0503020204020204" pitchFamily="34" charset="0"/>
                <a:cs typeface="WorkSans-Light"/>
              </a:rPr>
              <a:t>5</a:t>
            </a:r>
            <a:r>
              <a:rPr sz="833" spc="-29"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years</a:t>
            </a:r>
            <a:r>
              <a:rPr sz="833" spc="-1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(September</a:t>
            </a:r>
            <a:r>
              <a:rPr sz="833" spc="-29"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2019)</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updated</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using</a:t>
            </a:r>
            <a:r>
              <a:rPr sz="833" spc="-1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cause</a:t>
            </a:r>
            <a:r>
              <a:rPr sz="833" spc="-25"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fractions</a:t>
            </a:r>
            <a:r>
              <a:rPr sz="833" spc="-25"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from</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2017</a:t>
            </a:r>
            <a:r>
              <a:rPr sz="833" spc="-33"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and</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applying</a:t>
            </a:r>
            <a:r>
              <a:rPr sz="833" spc="-25"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them</a:t>
            </a:r>
            <a:r>
              <a:rPr sz="833" spc="-25"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to</a:t>
            </a:r>
            <a:r>
              <a:rPr sz="833" spc="-1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UN-IGME</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estimates</a:t>
            </a:r>
            <a:r>
              <a:rPr sz="833" spc="-25"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for</a:t>
            </a:r>
            <a:r>
              <a:rPr sz="833" spc="-29" dirty="0">
                <a:solidFill>
                  <a:srgbClr val="231F20"/>
                </a:solidFill>
                <a:latin typeface="Corbel" panose="020B0503020204020204" pitchFamily="34" charset="0"/>
                <a:cs typeface="WorkSans-Light"/>
              </a:rPr>
              <a:t> </a:t>
            </a:r>
            <a:r>
              <a:rPr sz="833" spc="-8" dirty="0">
                <a:solidFill>
                  <a:srgbClr val="231F20"/>
                </a:solidFill>
                <a:latin typeface="Corbel" panose="020B0503020204020204" pitchFamily="34" charset="0"/>
                <a:cs typeface="WorkSans-Light"/>
              </a:rPr>
              <a:t>2018.</a:t>
            </a:r>
            <a:r>
              <a:rPr sz="687" baseline="35353" dirty="0">
                <a:solidFill>
                  <a:srgbClr val="231F20"/>
                </a:solidFill>
                <a:latin typeface="Corbel" panose="020B0503020204020204" pitchFamily="34" charset="0"/>
                <a:cs typeface="WorkSans-Light"/>
              </a:rPr>
              <a:t>2</a:t>
            </a:r>
            <a:r>
              <a:rPr sz="687" spc="143" baseline="35353"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Pneumonia</a:t>
            </a:r>
            <a:r>
              <a:rPr sz="833" spc="-4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Etiology</a:t>
            </a:r>
            <a:r>
              <a:rPr sz="833" spc="-3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Research</a:t>
            </a:r>
            <a:r>
              <a:rPr sz="833" spc="-29"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for</a:t>
            </a:r>
            <a:r>
              <a:rPr sz="833" spc="-3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Child</a:t>
            </a:r>
            <a:r>
              <a:rPr sz="833" spc="-1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Health</a:t>
            </a:r>
            <a:r>
              <a:rPr sz="833" spc="-1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(PERCH)</a:t>
            </a:r>
            <a:r>
              <a:rPr sz="833" spc="-1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Study</a:t>
            </a:r>
            <a:r>
              <a:rPr sz="833" spc="-3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Group.</a:t>
            </a:r>
            <a:r>
              <a:rPr sz="833" spc="-17" dirty="0">
                <a:solidFill>
                  <a:srgbClr val="231F20"/>
                </a:solidFill>
                <a:latin typeface="Corbel" panose="020B0503020204020204" pitchFamily="34" charset="0"/>
                <a:cs typeface="WorkSans-Light"/>
              </a:rPr>
              <a:t> </a:t>
            </a:r>
            <a:r>
              <a:rPr sz="833" i="1" dirty="0">
                <a:solidFill>
                  <a:srgbClr val="231F20"/>
                </a:solidFill>
                <a:latin typeface="Corbel" panose="020B0503020204020204" pitchFamily="34" charset="0"/>
                <a:cs typeface="WorkSans-Light"/>
              </a:rPr>
              <a:t>Lancet</a:t>
            </a:r>
            <a:r>
              <a:rPr sz="833" dirty="0">
                <a:solidFill>
                  <a:srgbClr val="231F20"/>
                </a:solidFill>
                <a:latin typeface="Corbel" panose="020B0503020204020204" pitchFamily="34" charset="0"/>
                <a:cs typeface="WorkSans-Light"/>
              </a:rPr>
              <a:t>.</a:t>
            </a:r>
            <a:r>
              <a:rPr sz="833" spc="-17" dirty="0">
                <a:solidFill>
                  <a:srgbClr val="231F20"/>
                </a:solidFill>
                <a:latin typeface="Corbel" panose="020B0503020204020204" pitchFamily="34" charset="0"/>
                <a:cs typeface="WorkSans-Light"/>
              </a:rPr>
              <a:t> </a:t>
            </a:r>
            <a:r>
              <a:rPr sz="833" spc="-8" dirty="0">
                <a:solidFill>
                  <a:srgbClr val="231F20"/>
                </a:solidFill>
                <a:latin typeface="Corbel" panose="020B0503020204020204" pitchFamily="34" charset="0"/>
                <a:cs typeface="WorkSans-Light"/>
              </a:rPr>
              <a:t>2019.</a:t>
            </a:r>
            <a:endParaRPr sz="833" dirty="0">
              <a:latin typeface="Corbel" panose="020B0503020204020204" pitchFamily="34" charset="0"/>
              <a:cs typeface="WorkSans-Light"/>
            </a:endParaRPr>
          </a:p>
        </p:txBody>
      </p:sp>
      <p:sp>
        <p:nvSpPr>
          <p:cNvPr id="13" name="object 13"/>
          <p:cNvSpPr txBox="1"/>
          <p:nvPr/>
        </p:nvSpPr>
        <p:spPr>
          <a:xfrm>
            <a:off x="3549487" y="2929303"/>
            <a:ext cx="905836" cy="446703"/>
          </a:xfrm>
          <a:prstGeom prst="rect">
            <a:avLst/>
          </a:prstGeom>
        </p:spPr>
        <p:txBody>
          <a:bodyPr vert="horz" wrap="square" lIns="0" tIns="10583" rIns="0" bIns="0" rtlCol="0">
            <a:spAutoFit/>
          </a:bodyPr>
          <a:lstStyle/>
          <a:p>
            <a:pPr marL="10583" algn="r">
              <a:spcBef>
                <a:spcPts val="83"/>
              </a:spcBef>
            </a:pPr>
            <a:r>
              <a:rPr lang="en-US" sz="1375" b="1" spc="-21">
                <a:solidFill>
                  <a:srgbClr val="D71E62"/>
                </a:solidFill>
                <a:latin typeface="Corbel" panose="020B0503020204020204" pitchFamily="34" charset="0"/>
                <a:cs typeface="Montserrat-ExtraBold"/>
              </a:rPr>
              <a:t>Pneumonia </a:t>
            </a:r>
          </a:p>
          <a:p>
            <a:pPr marL="10583" algn="r">
              <a:spcBef>
                <a:spcPts val="83"/>
              </a:spcBef>
            </a:pPr>
            <a:r>
              <a:rPr sz="1375" b="1" spc="-21">
                <a:solidFill>
                  <a:srgbClr val="D71E62"/>
                </a:solidFill>
                <a:latin typeface="Corbel" panose="020B0503020204020204" pitchFamily="34" charset="0"/>
                <a:cs typeface="Montserrat-ExtraBold"/>
              </a:rPr>
              <a:t>15%</a:t>
            </a:r>
            <a:endParaRPr sz="1375">
              <a:latin typeface="Corbel" panose="020B0503020204020204" pitchFamily="34" charset="0"/>
              <a:cs typeface="Montserrat-ExtraBold"/>
            </a:endParaRPr>
          </a:p>
        </p:txBody>
      </p:sp>
      <p:sp>
        <p:nvSpPr>
          <p:cNvPr id="14" name="object 14"/>
          <p:cNvSpPr txBox="1"/>
          <p:nvPr/>
        </p:nvSpPr>
        <p:spPr>
          <a:xfrm>
            <a:off x="2558415" y="4755649"/>
            <a:ext cx="1019916" cy="222283"/>
          </a:xfrm>
          <a:prstGeom prst="rect">
            <a:avLst/>
          </a:prstGeom>
        </p:spPr>
        <p:txBody>
          <a:bodyPr vert="horz" wrap="square" lIns="0" tIns="10583" rIns="0" bIns="0" rtlCol="0">
            <a:spAutoFit/>
          </a:bodyPr>
          <a:lstStyle/>
          <a:p>
            <a:pPr marL="9525" marR="4233" indent="-9525">
              <a:spcBef>
                <a:spcPts val="83"/>
              </a:spcBef>
            </a:pPr>
            <a:r>
              <a:rPr lang="en-US" sz="1375" b="1" spc="-8">
                <a:solidFill>
                  <a:schemeClr val="accent3"/>
                </a:solidFill>
                <a:latin typeface="Corbel" panose="020B0503020204020204" pitchFamily="34" charset="0"/>
                <a:cs typeface="Montserrat"/>
              </a:rPr>
              <a:t>O</a:t>
            </a:r>
            <a:r>
              <a:rPr sz="1375" b="1" spc="-8">
                <a:solidFill>
                  <a:schemeClr val="accent3"/>
                </a:solidFill>
                <a:latin typeface="Corbel" panose="020B0503020204020204" pitchFamily="34" charset="0"/>
                <a:cs typeface="Montserrat"/>
              </a:rPr>
              <a:t>ther causes</a:t>
            </a:r>
            <a:endParaRPr sz="1375" b="1">
              <a:solidFill>
                <a:schemeClr val="accent3"/>
              </a:solidFill>
              <a:latin typeface="Corbel" panose="020B0503020204020204" pitchFamily="34" charset="0"/>
              <a:cs typeface="Montserrat"/>
            </a:endParaRPr>
          </a:p>
        </p:txBody>
      </p:sp>
      <p:sp>
        <p:nvSpPr>
          <p:cNvPr id="3" name="object 2">
            <a:extLst>
              <a:ext uri="{FF2B5EF4-FFF2-40B4-BE49-F238E27FC236}">
                <a16:creationId xmlns:a16="http://schemas.microsoft.com/office/drawing/2014/main" id="{789ADE59-82EF-D45D-162E-8496AFF1063B}"/>
              </a:ext>
            </a:extLst>
          </p:cNvPr>
          <p:cNvSpPr txBox="1">
            <a:spLocks/>
          </p:cNvSpPr>
          <p:nvPr/>
        </p:nvSpPr>
        <p:spPr>
          <a:xfrm>
            <a:off x="1446530" y="318815"/>
            <a:ext cx="7424056" cy="679331"/>
          </a:xfrm>
          <a:prstGeom prst="rect">
            <a:avLst/>
          </a:prstGeom>
        </p:spPr>
        <p:txBody>
          <a:bodyPr vert="horz" wrap="square" lIns="0" tIns="86783" rIns="0" bIns="0" rtlCol="0" anchor="t" anchorCtr="0">
            <a:spAutoFit/>
          </a:bodyPr>
          <a:lstStyle>
            <a:lvl1pPr algn="l" defTabSz="914400" rtl="0" eaLnBrk="1" latinLnBrk="0" hangingPunct="1">
              <a:lnSpc>
                <a:spcPct val="90000"/>
              </a:lnSpc>
              <a:spcBef>
                <a:spcPct val="0"/>
              </a:spcBef>
              <a:buNone/>
              <a:defRPr sz="2400" b="1" kern="1200">
                <a:solidFill>
                  <a:schemeClr val="accent3"/>
                </a:solidFill>
                <a:latin typeface="Corbel" panose="020B0503020204020204" pitchFamily="34" charset="0"/>
                <a:ea typeface="+mj-ea"/>
                <a:cs typeface="+mj-cs"/>
              </a:defRPr>
            </a:lvl1pPr>
          </a:lstStyle>
          <a:p>
            <a:pPr marL="10160" marR="3810">
              <a:lnSpc>
                <a:spcPct val="227272"/>
              </a:lnSpc>
              <a:spcBef>
                <a:spcPts val="682"/>
              </a:spcBef>
              <a:tabLst>
                <a:tab pos="1959426" algn="l"/>
                <a:tab pos="2425074" algn="l"/>
                <a:tab pos="2849978" algn="l"/>
                <a:tab pos="3629409" algn="l"/>
                <a:tab pos="4161200" algn="l"/>
                <a:tab pos="6253971" algn="l"/>
                <a:tab pos="7526566" algn="l"/>
                <a:tab pos="8031370" algn="l"/>
              </a:tabLst>
            </a:pPr>
            <a:r>
              <a:rPr lang="en-US" sz="2000" b="0" spc="-8" dirty="0">
                <a:cs typeface="Montserrat"/>
              </a:rPr>
              <a:t>killing more children than malaria, measles, and diarrhea combined</a:t>
            </a:r>
            <a:endParaRPr lang="en-US" b="0" dirty="0"/>
          </a:p>
        </p:txBody>
      </p:sp>
      <p:sp>
        <p:nvSpPr>
          <p:cNvPr id="7" name="Footer Placeholder 3">
            <a:extLst>
              <a:ext uri="{FF2B5EF4-FFF2-40B4-BE49-F238E27FC236}">
                <a16:creationId xmlns:a16="http://schemas.microsoft.com/office/drawing/2014/main" id="{F1C88081-EB76-A9DD-C844-D937236466A9}"/>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February 2026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Chart, pie chart&#10;&#10;Description automatically generated">
            <a:extLst>
              <a:ext uri="{FF2B5EF4-FFF2-40B4-BE49-F238E27FC236}">
                <a16:creationId xmlns:a16="http://schemas.microsoft.com/office/drawing/2014/main" id="{2FA8F4DB-175E-2CCE-B19E-74D3A207617E}"/>
              </a:ext>
            </a:extLst>
          </p:cNvPr>
          <p:cNvPicPr>
            <a:picLocks noChangeAspect="1"/>
          </p:cNvPicPr>
          <p:nvPr/>
        </p:nvPicPr>
        <p:blipFill>
          <a:blip r:embed="rId3"/>
          <a:stretch>
            <a:fillRect/>
          </a:stretch>
        </p:blipFill>
        <p:spPr>
          <a:xfrm>
            <a:off x="1761519" y="2897275"/>
            <a:ext cx="2298700" cy="2197100"/>
          </a:xfrm>
          <a:prstGeom prst="rect">
            <a:avLst/>
          </a:prstGeom>
        </p:spPr>
      </p:pic>
      <p:pic>
        <p:nvPicPr>
          <p:cNvPr id="38" name="Picture 37" descr="Chart, pie chart&#10;&#10;Description automatically generated">
            <a:extLst>
              <a:ext uri="{FF2B5EF4-FFF2-40B4-BE49-F238E27FC236}">
                <a16:creationId xmlns:a16="http://schemas.microsoft.com/office/drawing/2014/main" id="{FF11346C-8C0B-C7E1-04B5-B5DC0EFC1E9F}"/>
              </a:ext>
            </a:extLst>
          </p:cNvPr>
          <p:cNvPicPr>
            <a:picLocks noChangeAspect="1"/>
          </p:cNvPicPr>
          <p:nvPr/>
        </p:nvPicPr>
        <p:blipFill>
          <a:blip r:embed="rId4"/>
          <a:stretch>
            <a:fillRect/>
          </a:stretch>
        </p:blipFill>
        <p:spPr>
          <a:xfrm>
            <a:off x="5294376" y="2903625"/>
            <a:ext cx="2336800" cy="2184400"/>
          </a:xfrm>
          <a:prstGeom prst="rect">
            <a:avLst/>
          </a:prstGeom>
        </p:spPr>
      </p:pic>
      <p:pic>
        <p:nvPicPr>
          <p:cNvPr id="40" name="Picture 39" descr="Chart, pie chart&#10;&#10;Description automatically generated">
            <a:extLst>
              <a:ext uri="{FF2B5EF4-FFF2-40B4-BE49-F238E27FC236}">
                <a16:creationId xmlns:a16="http://schemas.microsoft.com/office/drawing/2014/main" id="{1578CCB9-0394-D68C-F74F-49839FEE8E00}"/>
              </a:ext>
            </a:extLst>
          </p:cNvPr>
          <p:cNvPicPr>
            <a:picLocks noChangeAspect="1"/>
          </p:cNvPicPr>
          <p:nvPr/>
        </p:nvPicPr>
        <p:blipFill>
          <a:blip r:embed="rId5"/>
          <a:stretch>
            <a:fillRect/>
          </a:stretch>
        </p:blipFill>
        <p:spPr>
          <a:xfrm>
            <a:off x="8867424" y="2893465"/>
            <a:ext cx="2311121" cy="2286000"/>
          </a:xfrm>
          <a:prstGeom prst="rect">
            <a:avLst/>
          </a:prstGeom>
        </p:spPr>
      </p:pic>
      <p:sp>
        <p:nvSpPr>
          <p:cNvPr id="25" name="Title 24">
            <a:extLst>
              <a:ext uri="{FF2B5EF4-FFF2-40B4-BE49-F238E27FC236}">
                <a16:creationId xmlns:a16="http://schemas.microsoft.com/office/drawing/2014/main" id="{A9F55013-16BD-58C6-9B37-DC29B060AEB8}"/>
              </a:ext>
            </a:extLst>
          </p:cNvPr>
          <p:cNvSpPr>
            <a:spLocks noGrp="1"/>
          </p:cNvSpPr>
          <p:nvPr>
            <p:ph type="title"/>
          </p:nvPr>
        </p:nvSpPr>
        <p:spPr/>
        <p:txBody>
          <a:bodyPr/>
          <a:lstStyle/>
          <a:p>
            <a:r>
              <a:rPr lang="en-US"/>
              <a:t>Annual global pediatric RSV disease burden (&lt; 5 years of age)</a:t>
            </a:r>
            <a:endParaRPr lang="en-US">
              <a:solidFill>
                <a:schemeClr val="accent1"/>
              </a:solidFill>
            </a:endParaRPr>
          </a:p>
        </p:txBody>
      </p:sp>
      <p:sp>
        <p:nvSpPr>
          <p:cNvPr id="3" name="object 3"/>
          <p:cNvSpPr/>
          <p:nvPr/>
        </p:nvSpPr>
        <p:spPr>
          <a:xfrm>
            <a:off x="1207971" y="1262953"/>
            <a:ext cx="3404658" cy="444447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4" name="object 4"/>
          <p:cNvSpPr txBox="1"/>
          <p:nvPr/>
        </p:nvSpPr>
        <p:spPr>
          <a:xfrm>
            <a:off x="1383442" y="1119178"/>
            <a:ext cx="3053292" cy="635191"/>
          </a:xfrm>
          <a:prstGeom prst="rect">
            <a:avLst/>
          </a:prstGeom>
          <a:solidFill>
            <a:srgbClr val="672672"/>
          </a:solidFill>
        </p:spPr>
        <p:txBody>
          <a:bodyPr vert="horz" wrap="square" lIns="0" tIns="3704" rIns="0" bIns="0" rtlCol="0" anchor="ctr" anchorCtr="0">
            <a:noAutofit/>
          </a:bodyPr>
          <a:lstStyle/>
          <a:p>
            <a:pPr marL="457200" marR="346710" indent="-104140" algn="ctr">
              <a:lnSpc>
                <a:spcPct val="88353"/>
              </a:lnSpc>
            </a:pPr>
            <a:r>
              <a:rPr sz="1250" b="1">
                <a:solidFill>
                  <a:srgbClr val="FFFFFF"/>
                </a:solidFill>
                <a:latin typeface="Corbel" panose="020B0503020204020204" pitchFamily="34" charset="0"/>
                <a:cs typeface="Montserrat"/>
              </a:rPr>
              <a:t>LEADING</a:t>
            </a:r>
            <a:r>
              <a:rPr sz="1250" b="1" spc="-17">
                <a:solidFill>
                  <a:srgbClr val="FFFFFF"/>
                </a:solidFill>
                <a:latin typeface="Corbel" panose="020B0503020204020204" pitchFamily="34" charset="0"/>
                <a:cs typeface="Montserrat"/>
              </a:rPr>
              <a:t> </a:t>
            </a:r>
            <a:r>
              <a:rPr sz="1250" b="1">
                <a:solidFill>
                  <a:srgbClr val="FFFFFF"/>
                </a:solidFill>
                <a:latin typeface="Corbel" panose="020B0503020204020204" pitchFamily="34" charset="0"/>
                <a:cs typeface="Montserrat"/>
              </a:rPr>
              <a:t>CAUSE</a:t>
            </a:r>
            <a:r>
              <a:rPr sz="1250" b="1" spc="-12">
                <a:solidFill>
                  <a:srgbClr val="FFFFFF"/>
                </a:solidFill>
                <a:latin typeface="Corbel" panose="020B0503020204020204" pitchFamily="34" charset="0"/>
                <a:cs typeface="Montserrat"/>
              </a:rPr>
              <a:t> </a:t>
            </a:r>
            <a:r>
              <a:rPr sz="1250" b="1">
                <a:solidFill>
                  <a:srgbClr val="FFFFFF"/>
                </a:solidFill>
                <a:latin typeface="Corbel" panose="020B0503020204020204" pitchFamily="34" charset="0"/>
                <a:cs typeface="Montserrat"/>
              </a:rPr>
              <a:t>OF</a:t>
            </a:r>
            <a:r>
              <a:rPr sz="1250" b="1" spc="-12">
                <a:solidFill>
                  <a:srgbClr val="FFFFFF"/>
                </a:solidFill>
                <a:latin typeface="Corbel" panose="020B0503020204020204" pitchFamily="34" charset="0"/>
                <a:cs typeface="Montserrat"/>
              </a:rPr>
              <a:t> </a:t>
            </a:r>
            <a:r>
              <a:rPr sz="1250" b="1" spc="-17">
                <a:solidFill>
                  <a:srgbClr val="FFFFFF"/>
                </a:solidFill>
                <a:latin typeface="Corbel" panose="020B0503020204020204" pitchFamily="34" charset="0"/>
                <a:cs typeface="Montserrat"/>
              </a:rPr>
              <a:t>SEVERE </a:t>
            </a:r>
            <a:r>
              <a:rPr sz="1250" b="1">
                <a:solidFill>
                  <a:srgbClr val="FFFFFF"/>
                </a:solidFill>
                <a:latin typeface="Corbel" panose="020B0503020204020204" pitchFamily="34" charset="0"/>
                <a:cs typeface="Montserrat"/>
              </a:rPr>
              <a:t>RESPIRATORY</a:t>
            </a:r>
            <a:r>
              <a:rPr sz="1250" b="1" spc="-83">
                <a:solidFill>
                  <a:srgbClr val="FFFFFF"/>
                </a:solidFill>
                <a:latin typeface="Corbel" panose="020B0503020204020204" pitchFamily="34" charset="0"/>
                <a:cs typeface="Montserrat"/>
              </a:rPr>
              <a:t> </a:t>
            </a:r>
            <a:r>
              <a:rPr sz="1250" b="1" spc="-8">
                <a:solidFill>
                  <a:srgbClr val="FFFFFF"/>
                </a:solidFill>
                <a:latin typeface="Corbel" panose="020B0503020204020204" pitchFamily="34" charset="0"/>
                <a:cs typeface="Montserrat"/>
              </a:rPr>
              <a:t>INFECTION</a:t>
            </a:r>
            <a:endParaRPr lang="en-US" sz="1250">
              <a:latin typeface="Corbel" panose="020B0503020204020204" pitchFamily="34" charset="0"/>
              <a:cs typeface="Montserrat"/>
            </a:endParaRPr>
          </a:p>
        </p:txBody>
      </p:sp>
      <p:sp>
        <p:nvSpPr>
          <p:cNvPr id="8" name="object 8"/>
          <p:cNvSpPr txBox="1"/>
          <p:nvPr/>
        </p:nvSpPr>
        <p:spPr>
          <a:xfrm>
            <a:off x="1375757" y="1899649"/>
            <a:ext cx="3070225" cy="893941"/>
          </a:xfrm>
          <a:prstGeom prst="rect">
            <a:avLst/>
          </a:prstGeom>
        </p:spPr>
        <p:txBody>
          <a:bodyPr vert="horz" wrap="square" lIns="0" tIns="10583" rIns="0" bIns="0" rtlCol="0" anchor="t">
            <a:spAutoFit/>
          </a:bodyPr>
          <a:lstStyle/>
          <a:p>
            <a:pPr algn="ctr">
              <a:lnSpc>
                <a:spcPct val="93626"/>
              </a:lnSpc>
              <a:spcBef>
                <a:spcPts val="83"/>
              </a:spcBef>
            </a:pPr>
            <a:r>
              <a:rPr lang="en-US" sz="4250" b="1" spc="-8" dirty="0">
                <a:solidFill>
                  <a:srgbClr val="672672"/>
                </a:solidFill>
                <a:latin typeface="Corbel" panose="020B0503020204020204" pitchFamily="34" charset="0"/>
                <a:cs typeface="Montserrat-SemiBold"/>
              </a:rPr>
              <a:t>33 million</a:t>
            </a:r>
            <a:endParaRPr lang="en-US" sz="4250" dirty="0">
              <a:latin typeface="Corbel" panose="020B0503020204020204" pitchFamily="34" charset="0"/>
              <a:cs typeface="Montserrat-SemiBold"/>
            </a:endParaRPr>
          </a:p>
          <a:p>
            <a:pPr algn="ctr">
              <a:lnSpc>
                <a:spcPct val="91058"/>
              </a:lnSpc>
            </a:pPr>
            <a:r>
              <a:rPr sz="1917" b="1" spc="-8" dirty="0">
                <a:solidFill>
                  <a:srgbClr val="672672"/>
                </a:solidFill>
                <a:latin typeface="Corbel" panose="020B0503020204020204" pitchFamily="34" charset="0"/>
                <a:cs typeface="Montserrat-SemiBold"/>
              </a:rPr>
              <a:t>episodes</a:t>
            </a:r>
            <a:endParaRPr lang="en-US" sz="1917" dirty="0">
              <a:latin typeface="Corbel" panose="020B0503020204020204" pitchFamily="34" charset="0"/>
              <a:cs typeface="Montserrat-SemiBold"/>
            </a:endParaRPr>
          </a:p>
        </p:txBody>
      </p:sp>
      <p:sp>
        <p:nvSpPr>
          <p:cNvPr id="9" name="object 9"/>
          <p:cNvSpPr txBox="1"/>
          <p:nvPr/>
        </p:nvSpPr>
        <p:spPr>
          <a:xfrm>
            <a:off x="5226378" y="1933749"/>
            <a:ext cx="2472796" cy="819135"/>
          </a:xfrm>
          <a:prstGeom prst="rect">
            <a:avLst/>
          </a:prstGeom>
        </p:spPr>
        <p:txBody>
          <a:bodyPr vert="horz" wrap="square" lIns="0" tIns="11113" rIns="0" bIns="0" rtlCol="0" anchor="t">
            <a:spAutoFit/>
          </a:bodyPr>
          <a:lstStyle/>
          <a:p>
            <a:pPr marL="9525" algn="ctr">
              <a:lnSpc>
                <a:spcPct val="93326"/>
              </a:lnSpc>
              <a:spcBef>
                <a:spcPts val="87"/>
              </a:spcBef>
            </a:pPr>
            <a:r>
              <a:rPr sz="3667" b="1">
                <a:solidFill>
                  <a:srgbClr val="314FA1"/>
                </a:solidFill>
                <a:latin typeface="Corbel" panose="020B0503020204020204" pitchFamily="34" charset="0"/>
                <a:cs typeface="Montserrat-SemiBold"/>
              </a:rPr>
              <a:t>3.6</a:t>
            </a:r>
            <a:r>
              <a:rPr sz="3667" b="1" spc="-54">
                <a:solidFill>
                  <a:srgbClr val="314FA1"/>
                </a:solidFill>
                <a:latin typeface="Corbel" panose="020B0503020204020204" pitchFamily="34" charset="0"/>
                <a:cs typeface="Montserrat-SemiBold"/>
              </a:rPr>
              <a:t> </a:t>
            </a:r>
            <a:r>
              <a:rPr sz="3667" b="1" spc="-8">
                <a:solidFill>
                  <a:srgbClr val="314FA1"/>
                </a:solidFill>
                <a:latin typeface="Corbel" panose="020B0503020204020204" pitchFamily="34" charset="0"/>
                <a:cs typeface="Montserrat-SemiBold"/>
              </a:rPr>
              <a:t>million</a:t>
            </a:r>
            <a:endParaRPr lang="en-US" sz="3667">
              <a:latin typeface="Corbel" panose="020B0503020204020204" pitchFamily="34" charset="0"/>
              <a:cs typeface="Montserrat-SemiBold"/>
            </a:endParaRPr>
          </a:p>
          <a:p>
            <a:pPr marL="9525" algn="ctr">
              <a:lnSpc>
                <a:spcPct val="90551"/>
              </a:lnSpc>
            </a:pPr>
            <a:r>
              <a:rPr sz="1917" b="1" spc="-8">
                <a:solidFill>
                  <a:srgbClr val="314FA1"/>
                </a:solidFill>
                <a:latin typeface="Corbel" panose="020B0503020204020204" pitchFamily="34" charset="0"/>
                <a:cs typeface="Montserrat-SemiBold"/>
              </a:rPr>
              <a:t>hospitalizations</a:t>
            </a:r>
            <a:endParaRPr lang="en-US" sz="1917">
              <a:latin typeface="Corbel" panose="020B0503020204020204" pitchFamily="34" charset="0"/>
              <a:cs typeface="Montserrat-SemiBold"/>
            </a:endParaRPr>
          </a:p>
        </p:txBody>
      </p:sp>
      <p:sp>
        <p:nvSpPr>
          <p:cNvPr id="10" name="object 10"/>
          <p:cNvSpPr txBox="1"/>
          <p:nvPr/>
        </p:nvSpPr>
        <p:spPr>
          <a:xfrm>
            <a:off x="1376256" y="6558551"/>
            <a:ext cx="2583921" cy="138863"/>
          </a:xfrm>
          <a:prstGeom prst="rect">
            <a:avLst/>
          </a:prstGeom>
        </p:spPr>
        <p:txBody>
          <a:bodyPr vert="horz" wrap="square" lIns="0" tIns="10583" rIns="0" bIns="0" rtlCol="0">
            <a:spAutoFit/>
          </a:bodyPr>
          <a:lstStyle/>
          <a:p>
            <a:pPr marL="10583">
              <a:spcBef>
                <a:spcPts val="83"/>
              </a:spcBef>
            </a:pPr>
            <a:r>
              <a:rPr sz="833">
                <a:solidFill>
                  <a:srgbClr val="231F20"/>
                </a:solidFill>
                <a:latin typeface="WorkSans-Light"/>
                <a:cs typeface="WorkSans-Light"/>
              </a:rPr>
              <a:t>Reference:</a:t>
            </a:r>
            <a:r>
              <a:rPr sz="833" spc="183">
                <a:solidFill>
                  <a:srgbClr val="231F20"/>
                </a:solidFill>
                <a:latin typeface="WorkSans-Light"/>
                <a:cs typeface="WorkSans-Light"/>
              </a:rPr>
              <a:t> </a:t>
            </a:r>
            <a:r>
              <a:rPr sz="833">
                <a:solidFill>
                  <a:srgbClr val="231F20"/>
                </a:solidFill>
                <a:latin typeface="WorkSans-Light"/>
                <a:cs typeface="WorkSans-Light"/>
              </a:rPr>
              <a:t>Li</a:t>
            </a:r>
            <a:r>
              <a:rPr lang="en-US" sz="833">
                <a:solidFill>
                  <a:srgbClr val="231F20"/>
                </a:solidFill>
                <a:latin typeface="WorkSans-Light"/>
                <a:cs typeface="WorkSans-Light"/>
              </a:rPr>
              <a:t> Y</a:t>
            </a:r>
            <a:r>
              <a:rPr sz="833">
                <a:solidFill>
                  <a:srgbClr val="231F20"/>
                </a:solidFill>
                <a:latin typeface="WorkSans-Light"/>
                <a:cs typeface="WorkSans-Light"/>
              </a:rPr>
              <a:t>,</a:t>
            </a:r>
            <a:r>
              <a:rPr sz="833" spc="-17">
                <a:solidFill>
                  <a:srgbClr val="231F20"/>
                </a:solidFill>
                <a:latin typeface="WorkSans-Light"/>
                <a:cs typeface="WorkSans-Light"/>
              </a:rPr>
              <a:t> </a:t>
            </a:r>
            <a:r>
              <a:rPr sz="833">
                <a:solidFill>
                  <a:srgbClr val="231F20"/>
                </a:solidFill>
                <a:latin typeface="WorkSans-Light"/>
                <a:cs typeface="WorkSans-Light"/>
              </a:rPr>
              <a:t>et</a:t>
            </a:r>
            <a:r>
              <a:rPr sz="833" spc="-21">
                <a:solidFill>
                  <a:srgbClr val="231F20"/>
                </a:solidFill>
                <a:latin typeface="WorkSans-Light"/>
                <a:cs typeface="WorkSans-Light"/>
              </a:rPr>
              <a:t> </a:t>
            </a:r>
            <a:r>
              <a:rPr sz="833">
                <a:solidFill>
                  <a:srgbClr val="231F20"/>
                </a:solidFill>
                <a:latin typeface="WorkSans-Light"/>
                <a:cs typeface="WorkSans-Light"/>
              </a:rPr>
              <a:t>al.</a:t>
            </a:r>
            <a:r>
              <a:rPr sz="833" spc="-17">
                <a:solidFill>
                  <a:srgbClr val="231F20"/>
                </a:solidFill>
                <a:latin typeface="WorkSans-Light"/>
                <a:cs typeface="WorkSans-Light"/>
              </a:rPr>
              <a:t> </a:t>
            </a:r>
            <a:r>
              <a:rPr sz="833" i="1">
                <a:solidFill>
                  <a:srgbClr val="231F20"/>
                </a:solidFill>
                <a:latin typeface="WorkSans-Light"/>
                <a:cs typeface="WorkSans-Light"/>
              </a:rPr>
              <a:t>Lancet</a:t>
            </a:r>
            <a:r>
              <a:rPr sz="833" spc="-21">
                <a:solidFill>
                  <a:srgbClr val="231F20"/>
                </a:solidFill>
                <a:latin typeface="WorkSans-Light"/>
                <a:cs typeface="WorkSans-Light"/>
              </a:rPr>
              <a:t> </a:t>
            </a:r>
            <a:r>
              <a:rPr sz="833">
                <a:solidFill>
                  <a:srgbClr val="231F20"/>
                </a:solidFill>
                <a:latin typeface="WorkSans-Light"/>
                <a:cs typeface="WorkSans-Light"/>
              </a:rPr>
              <a:t>2022</a:t>
            </a:r>
            <a:r>
              <a:rPr sz="833" spc="-8">
                <a:solidFill>
                  <a:srgbClr val="231F20"/>
                </a:solidFill>
                <a:latin typeface="WorkSans-Light"/>
                <a:cs typeface="WorkSans-Light"/>
              </a:rPr>
              <a:t>.</a:t>
            </a:r>
            <a:endParaRPr sz="833">
              <a:latin typeface="WorkSans-Light"/>
              <a:cs typeface="WorkSans-Light"/>
            </a:endParaRPr>
          </a:p>
        </p:txBody>
      </p:sp>
      <p:sp>
        <p:nvSpPr>
          <p:cNvPr id="11" name="object 11"/>
          <p:cNvSpPr txBox="1"/>
          <p:nvPr/>
        </p:nvSpPr>
        <p:spPr>
          <a:xfrm>
            <a:off x="3513418" y="2961318"/>
            <a:ext cx="936050" cy="454398"/>
          </a:xfrm>
          <a:prstGeom prst="rect">
            <a:avLst/>
          </a:prstGeom>
        </p:spPr>
        <p:txBody>
          <a:bodyPr vert="horz" wrap="square" lIns="0" tIns="10583" rIns="0" bIns="0" rtlCol="0">
            <a:spAutoFit/>
          </a:bodyPr>
          <a:lstStyle/>
          <a:p>
            <a:pPr marL="10583" algn="r">
              <a:spcBef>
                <a:spcPts val="83"/>
              </a:spcBef>
            </a:pPr>
            <a:r>
              <a:rPr lang="en-US" sz="1400" b="1">
                <a:solidFill>
                  <a:srgbClr val="D71E62"/>
                </a:solidFill>
                <a:latin typeface="Corbel" panose="020B0503020204020204" pitchFamily="34" charset="0"/>
                <a:cs typeface="Montserrat-ExtraBold"/>
              </a:rPr>
              <a:t>&lt; 6 </a:t>
            </a:r>
            <a:r>
              <a:rPr lang="en-US" sz="1400" b="1" spc="-8">
                <a:solidFill>
                  <a:srgbClr val="D71E62"/>
                </a:solidFill>
                <a:latin typeface="Corbel" panose="020B0503020204020204" pitchFamily="34" charset="0"/>
                <a:cs typeface="Montserrat-ExtraBold"/>
              </a:rPr>
              <a:t>months</a:t>
            </a:r>
            <a:endParaRPr lang="en-US" sz="1400" b="1">
              <a:latin typeface="Corbel" panose="020B0503020204020204" pitchFamily="34" charset="0"/>
              <a:cs typeface="Montserrat-ExtraBold"/>
            </a:endParaRPr>
          </a:p>
          <a:p>
            <a:pPr marL="10583" algn="r">
              <a:spcBef>
                <a:spcPts val="83"/>
              </a:spcBef>
            </a:pPr>
            <a:r>
              <a:rPr sz="1400" b="1" spc="-8">
                <a:solidFill>
                  <a:srgbClr val="D71E62"/>
                </a:solidFill>
                <a:latin typeface="Corbel" panose="020B0503020204020204" pitchFamily="34" charset="0"/>
              </a:rPr>
              <a:t>20%</a:t>
            </a:r>
          </a:p>
        </p:txBody>
      </p:sp>
      <p:sp>
        <p:nvSpPr>
          <p:cNvPr id="13" name="object 13"/>
          <p:cNvSpPr txBox="1"/>
          <p:nvPr/>
        </p:nvSpPr>
        <p:spPr>
          <a:xfrm>
            <a:off x="1589616" y="5106939"/>
            <a:ext cx="1729845" cy="358602"/>
          </a:xfrm>
          <a:prstGeom prst="rect">
            <a:avLst/>
          </a:prstGeom>
        </p:spPr>
        <p:txBody>
          <a:bodyPr vert="horz" wrap="square" lIns="0" tIns="10583" rIns="0" bIns="0" rtlCol="0" anchor="t">
            <a:spAutoFit/>
          </a:bodyPr>
          <a:lstStyle/>
          <a:p>
            <a:pPr marL="10160">
              <a:lnSpc>
                <a:spcPct val="97396"/>
              </a:lnSpc>
              <a:spcBef>
                <a:spcPts val="83"/>
              </a:spcBef>
            </a:pPr>
            <a:r>
              <a:rPr sz="1375">
                <a:solidFill>
                  <a:srgbClr val="7030A0"/>
                </a:solidFill>
                <a:latin typeface="Corbel" panose="020B0503020204020204" pitchFamily="34" charset="0"/>
                <a:cs typeface="Montserrat"/>
              </a:rPr>
              <a:t>6</a:t>
            </a:r>
            <a:r>
              <a:rPr sz="1375" spc="-8">
                <a:solidFill>
                  <a:srgbClr val="7030A0"/>
                </a:solidFill>
                <a:latin typeface="Corbel" panose="020B0503020204020204" pitchFamily="34" charset="0"/>
                <a:cs typeface="Montserrat"/>
              </a:rPr>
              <a:t> </a:t>
            </a:r>
            <a:r>
              <a:rPr sz="1375">
                <a:solidFill>
                  <a:srgbClr val="7030A0"/>
                </a:solidFill>
                <a:latin typeface="Corbel" panose="020B0503020204020204" pitchFamily="34" charset="0"/>
                <a:cs typeface="Montserrat"/>
              </a:rPr>
              <a:t>months</a:t>
            </a:r>
            <a:r>
              <a:rPr sz="1375" spc="-8">
                <a:solidFill>
                  <a:srgbClr val="7030A0"/>
                </a:solidFill>
                <a:latin typeface="Corbel" panose="020B0503020204020204" pitchFamily="34" charset="0"/>
                <a:cs typeface="Montserrat"/>
              </a:rPr>
              <a:t> </a:t>
            </a:r>
            <a:r>
              <a:rPr sz="1375">
                <a:solidFill>
                  <a:srgbClr val="7030A0"/>
                </a:solidFill>
                <a:latin typeface="Corbel" panose="020B0503020204020204" pitchFamily="34" charset="0"/>
                <a:cs typeface="Montserrat"/>
              </a:rPr>
              <a:t>to</a:t>
            </a:r>
            <a:r>
              <a:rPr sz="1375" spc="-8">
                <a:solidFill>
                  <a:srgbClr val="7030A0"/>
                </a:solidFill>
                <a:latin typeface="Corbel" panose="020B0503020204020204" pitchFamily="34" charset="0"/>
                <a:cs typeface="Montserrat"/>
              </a:rPr>
              <a:t> </a:t>
            </a:r>
            <a:r>
              <a:rPr sz="1375">
                <a:solidFill>
                  <a:srgbClr val="7030A0"/>
                </a:solidFill>
                <a:latin typeface="Corbel" panose="020B0503020204020204" pitchFamily="34" charset="0"/>
                <a:cs typeface="Montserrat"/>
              </a:rPr>
              <a:t>5</a:t>
            </a:r>
            <a:r>
              <a:rPr sz="1375" spc="-4">
                <a:solidFill>
                  <a:srgbClr val="7030A0"/>
                </a:solidFill>
                <a:latin typeface="Corbel" panose="020B0503020204020204" pitchFamily="34" charset="0"/>
                <a:cs typeface="Montserrat"/>
              </a:rPr>
              <a:t> </a:t>
            </a:r>
            <a:r>
              <a:rPr sz="1375" spc="-8">
                <a:solidFill>
                  <a:srgbClr val="7030A0"/>
                </a:solidFill>
                <a:latin typeface="Corbel" panose="020B0503020204020204" pitchFamily="34" charset="0"/>
                <a:cs typeface="Montserrat"/>
              </a:rPr>
              <a:t>years</a:t>
            </a:r>
            <a:endParaRPr lang="en-US" sz="1375">
              <a:solidFill>
                <a:srgbClr val="7030A0"/>
              </a:solidFill>
              <a:latin typeface="Corbel" panose="020B0503020204020204" pitchFamily="34" charset="0"/>
              <a:cs typeface="Montserrat"/>
            </a:endParaRPr>
          </a:p>
          <a:p>
            <a:pPr marL="10160">
              <a:lnSpc>
                <a:spcPct val="56626"/>
              </a:lnSpc>
            </a:pPr>
            <a:r>
              <a:rPr sz="1375">
                <a:solidFill>
                  <a:srgbClr val="7030A0"/>
                </a:solidFill>
                <a:latin typeface="Corbel" panose="020B0503020204020204" pitchFamily="34" charset="0"/>
              </a:rPr>
              <a:t>8</a:t>
            </a:r>
            <a:r>
              <a:rPr sz="1400">
                <a:solidFill>
                  <a:srgbClr val="7030A0"/>
                </a:solidFill>
                <a:latin typeface="Corbel" panose="020B0503020204020204" pitchFamily="34" charset="0"/>
              </a:rPr>
              <a:t>0%</a:t>
            </a:r>
            <a:endParaRPr lang="en-US" sz="1375">
              <a:solidFill>
                <a:srgbClr val="7030A0"/>
              </a:solidFill>
              <a:latin typeface="Corbel" panose="020B0503020204020204" pitchFamily="34" charset="0"/>
            </a:endParaRPr>
          </a:p>
        </p:txBody>
      </p:sp>
      <p:sp>
        <p:nvSpPr>
          <p:cNvPr id="14" name="object 14"/>
          <p:cNvSpPr txBox="1"/>
          <p:nvPr/>
        </p:nvSpPr>
        <p:spPr>
          <a:xfrm>
            <a:off x="5082117" y="5106939"/>
            <a:ext cx="1729845" cy="358602"/>
          </a:xfrm>
          <a:prstGeom prst="rect">
            <a:avLst/>
          </a:prstGeom>
        </p:spPr>
        <p:txBody>
          <a:bodyPr vert="horz" wrap="square" lIns="0" tIns="10583" rIns="0" bIns="0" rtlCol="0" anchor="t">
            <a:spAutoFit/>
          </a:bodyPr>
          <a:lstStyle/>
          <a:p>
            <a:pPr marL="10160">
              <a:lnSpc>
                <a:spcPct val="97396"/>
              </a:lnSpc>
              <a:spcBef>
                <a:spcPts val="83"/>
              </a:spcBef>
            </a:pPr>
            <a:r>
              <a:rPr sz="1375">
                <a:solidFill>
                  <a:schemeClr val="accent2"/>
                </a:solidFill>
                <a:latin typeface="Corbel" panose="020B0503020204020204" pitchFamily="34" charset="0"/>
                <a:cs typeface="Montserrat"/>
              </a:rPr>
              <a:t>6</a:t>
            </a:r>
            <a:r>
              <a:rPr sz="1375" spc="-8">
                <a:solidFill>
                  <a:schemeClr val="accent2"/>
                </a:solidFill>
                <a:latin typeface="Corbel" panose="020B0503020204020204" pitchFamily="34" charset="0"/>
                <a:cs typeface="Montserrat"/>
              </a:rPr>
              <a:t> </a:t>
            </a:r>
            <a:r>
              <a:rPr sz="1375">
                <a:solidFill>
                  <a:schemeClr val="accent2"/>
                </a:solidFill>
                <a:latin typeface="Corbel" panose="020B0503020204020204" pitchFamily="34" charset="0"/>
                <a:cs typeface="Montserrat"/>
              </a:rPr>
              <a:t>months</a:t>
            </a:r>
            <a:r>
              <a:rPr sz="1375" spc="-8">
                <a:solidFill>
                  <a:schemeClr val="accent2"/>
                </a:solidFill>
                <a:latin typeface="Corbel" panose="020B0503020204020204" pitchFamily="34" charset="0"/>
                <a:cs typeface="Montserrat"/>
              </a:rPr>
              <a:t> </a:t>
            </a:r>
            <a:r>
              <a:rPr sz="1375">
                <a:solidFill>
                  <a:schemeClr val="accent2"/>
                </a:solidFill>
                <a:latin typeface="Corbel" panose="020B0503020204020204" pitchFamily="34" charset="0"/>
                <a:cs typeface="Montserrat"/>
              </a:rPr>
              <a:t>to</a:t>
            </a:r>
            <a:r>
              <a:rPr sz="1375" spc="-8">
                <a:solidFill>
                  <a:schemeClr val="accent2"/>
                </a:solidFill>
                <a:latin typeface="Corbel" panose="020B0503020204020204" pitchFamily="34" charset="0"/>
                <a:cs typeface="Montserrat"/>
              </a:rPr>
              <a:t> </a:t>
            </a:r>
            <a:r>
              <a:rPr sz="1375">
                <a:solidFill>
                  <a:schemeClr val="accent2"/>
                </a:solidFill>
                <a:latin typeface="Corbel" panose="020B0503020204020204" pitchFamily="34" charset="0"/>
                <a:cs typeface="Montserrat"/>
              </a:rPr>
              <a:t>5</a:t>
            </a:r>
            <a:r>
              <a:rPr sz="1375" spc="-4">
                <a:solidFill>
                  <a:schemeClr val="accent2"/>
                </a:solidFill>
                <a:latin typeface="Corbel" panose="020B0503020204020204" pitchFamily="34" charset="0"/>
                <a:cs typeface="Montserrat"/>
              </a:rPr>
              <a:t> </a:t>
            </a:r>
            <a:r>
              <a:rPr sz="1375" spc="-8">
                <a:solidFill>
                  <a:schemeClr val="accent2"/>
                </a:solidFill>
                <a:latin typeface="Corbel" panose="020B0503020204020204" pitchFamily="34" charset="0"/>
                <a:cs typeface="Montserrat"/>
              </a:rPr>
              <a:t>years</a:t>
            </a:r>
            <a:endParaRPr lang="en-US" sz="1375">
              <a:solidFill>
                <a:schemeClr val="accent2"/>
              </a:solidFill>
              <a:latin typeface="Corbel" panose="020B0503020204020204" pitchFamily="34" charset="0"/>
              <a:cs typeface="Montserrat"/>
            </a:endParaRPr>
          </a:p>
          <a:p>
            <a:pPr marL="10160">
              <a:lnSpc>
                <a:spcPct val="56626"/>
              </a:lnSpc>
            </a:pPr>
            <a:r>
              <a:rPr sz="1400">
                <a:solidFill>
                  <a:schemeClr val="accent2"/>
                </a:solidFill>
                <a:latin typeface="Corbel" panose="020B0503020204020204" pitchFamily="34" charset="0"/>
              </a:rPr>
              <a:t>61%</a:t>
            </a:r>
            <a:endParaRPr lang="en-US" sz="1400">
              <a:solidFill>
                <a:schemeClr val="accent2"/>
              </a:solidFill>
              <a:latin typeface="Corbel" panose="020B0503020204020204" pitchFamily="34" charset="0"/>
            </a:endParaRPr>
          </a:p>
        </p:txBody>
      </p:sp>
      <p:sp>
        <p:nvSpPr>
          <p:cNvPr id="28" name="object 3">
            <a:extLst>
              <a:ext uri="{FF2B5EF4-FFF2-40B4-BE49-F238E27FC236}">
                <a16:creationId xmlns:a16="http://schemas.microsoft.com/office/drawing/2014/main" id="{F5779F4C-A0E0-201B-A828-92AF96C59BCF}"/>
              </a:ext>
            </a:extLst>
          </p:cNvPr>
          <p:cNvSpPr/>
          <p:nvPr/>
        </p:nvSpPr>
        <p:spPr>
          <a:xfrm>
            <a:off x="4760762" y="1262953"/>
            <a:ext cx="3404658" cy="444447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5" name="object 5"/>
          <p:cNvSpPr txBox="1"/>
          <p:nvPr/>
        </p:nvSpPr>
        <p:spPr>
          <a:xfrm>
            <a:off x="4925779" y="1119178"/>
            <a:ext cx="3053292" cy="635191"/>
          </a:xfrm>
          <a:prstGeom prst="rect">
            <a:avLst/>
          </a:prstGeom>
          <a:solidFill>
            <a:srgbClr val="314FA1"/>
          </a:solidFill>
        </p:spPr>
        <p:txBody>
          <a:bodyPr vert="horz" wrap="square" lIns="0" tIns="3704" rIns="0" bIns="0" rtlCol="0" anchor="ctr" anchorCtr="0">
            <a:noAutofit/>
          </a:bodyPr>
          <a:lstStyle/>
          <a:p>
            <a:pPr marL="287020" marR="281940" indent="7620" algn="ctr">
              <a:lnSpc>
                <a:spcPct val="88353"/>
              </a:lnSpc>
            </a:pPr>
            <a:r>
              <a:rPr sz="1250" b="1">
                <a:solidFill>
                  <a:srgbClr val="FFFFFF"/>
                </a:solidFill>
                <a:latin typeface="Corbel" panose="020B0503020204020204" pitchFamily="34" charset="0"/>
                <a:cs typeface="Montserrat"/>
              </a:rPr>
              <a:t>LEADING</a:t>
            </a:r>
            <a:r>
              <a:rPr sz="1250" b="1" spc="-21">
                <a:solidFill>
                  <a:srgbClr val="FFFFFF"/>
                </a:solidFill>
                <a:latin typeface="Corbel" panose="020B0503020204020204" pitchFamily="34" charset="0"/>
                <a:cs typeface="Montserrat"/>
              </a:rPr>
              <a:t> </a:t>
            </a:r>
            <a:r>
              <a:rPr sz="1250" b="1">
                <a:solidFill>
                  <a:srgbClr val="FFFFFF"/>
                </a:solidFill>
                <a:latin typeface="Corbel" panose="020B0503020204020204" pitchFamily="34" charset="0"/>
                <a:cs typeface="Montserrat"/>
              </a:rPr>
              <a:t>CAUSE</a:t>
            </a:r>
            <a:r>
              <a:rPr sz="1250" b="1" spc="-21">
                <a:solidFill>
                  <a:srgbClr val="FFFFFF"/>
                </a:solidFill>
                <a:latin typeface="Corbel" panose="020B0503020204020204" pitchFamily="34" charset="0"/>
                <a:cs typeface="Montserrat"/>
              </a:rPr>
              <a:t> OF </a:t>
            </a:r>
            <a:r>
              <a:rPr sz="1250" b="1">
                <a:solidFill>
                  <a:srgbClr val="FFFFFF"/>
                </a:solidFill>
                <a:latin typeface="Corbel" panose="020B0503020204020204" pitchFamily="34" charset="0"/>
                <a:cs typeface="Montserrat"/>
              </a:rPr>
              <a:t>PEDIATRIC</a:t>
            </a:r>
            <a:r>
              <a:rPr sz="1250" b="1" spc="-67">
                <a:solidFill>
                  <a:srgbClr val="FFFFFF"/>
                </a:solidFill>
                <a:latin typeface="Corbel" panose="020B0503020204020204" pitchFamily="34" charset="0"/>
                <a:cs typeface="Montserrat"/>
              </a:rPr>
              <a:t> </a:t>
            </a:r>
            <a:r>
              <a:rPr sz="1250" b="1" spc="-17">
                <a:solidFill>
                  <a:srgbClr val="FFFFFF"/>
                </a:solidFill>
                <a:latin typeface="Corbel" panose="020B0503020204020204" pitchFamily="34" charset="0"/>
                <a:cs typeface="Montserrat"/>
              </a:rPr>
              <a:t>HOSPITALIZATION</a:t>
            </a:r>
            <a:endParaRPr lang="en-US" sz="1250">
              <a:latin typeface="Corbel" panose="020B0503020204020204" pitchFamily="34" charset="0"/>
              <a:cs typeface="Montserrat"/>
            </a:endParaRPr>
          </a:p>
        </p:txBody>
      </p:sp>
      <p:sp>
        <p:nvSpPr>
          <p:cNvPr id="29" name="object 3">
            <a:extLst>
              <a:ext uri="{FF2B5EF4-FFF2-40B4-BE49-F238E27FC236}">
                <a16:creationId xmlns:a16="http://schemas.microsoft.com/office/drawing/2014/main" id="{5963F707-28C2-7CEC-8656-B9D7ACE67A6F}"/>
              </a:ext>
            </a:extLst>
          </p:cNvPr>
          <p:cNvSpPr/>
          <p:nvPr/>
        </p:nvSpPr>
        <p:spPr>
          <a:xfrm>
            <a:off x="8292221" y="1262953"/>
            <a:ext cx="3404658" cy="444447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30" name="object 5">
            <a:extLst>
              <a:ext uri="{FF2B5EF4-FFF2-40B4-BE49-F238E27FC236}">
                <a16:creationId xmlns:a16="http://schemas.microsoft.com/office/drawing/2014/main" id="{DC7FFB8A-E509-F295-350F-5B93710CF772}"/>
              </a:ext>
            </a:extLst>
          </p:cNvPr>
          <p:cNvSpPr txBox="1"/>
          <p:nvPr/>
        </p:nvSpPr>
        <p:spPr>
          <a:xfrm>
            <a:off x="8457238" y="1119178"/>
            <a:ext cx="3053292" cy="635191"/>
          </a:xfrm>
          <a:prstGeom prst="rect">
            <a:avLst/>
          </a:prstGeom>
          <a:solidFill>
            <a:schemeClr val="accent4"/>
          </a:solidFill>
        </p:spPr>
        <p:txBody>
          <a:bodyPr vert="horz" wrap="square" lIns="0" tIns="3704" rIns="0" bIns="0" rtlCol="0" anchor="ctr" anchorCtr="0">
            <a:noAutofit/>
          </a:bodyPr>
          <a:lstStyle/>
          <a:p>
            <a:pPr marL="287020" marR="281940" indent="7620" algn="ctr">
              <a:lnSpc>
                <a:spcPct val="88353"/>
              </a:lnSpc>
            </a:pPr>
            <a:r>
              <a:rPr lang="en-US" sz="1250" b="1">
                <a:solidFill>
                  <a:srgbClr val="FFFFFF"/>
                </a:solidFill>
                <a:latin typeface="Corbel" panose="020B0503020204020204" pitchFamily="34" charset="0"/>
                <a:cs typeface="Montserrat"/>
              </a:rPr>
              <a:t>IMPORTANT CAUSE OF PEDIATRIC MORTALITY</a:t>
            </a:r>
            <a:endParaRPr lang="en-US"/>
          </a:p>
        </p:txBody>
      </p:sp>
      <p:sp>
        <p:nvSpPr>
          <p:cNvPr id="31" name="object 11">
            <a:extLst>
              <a:ext uri="{FF2B5EF4-FFF2-40B4-BE49-F238E27FC236}">
                <a16:creationId xmlns:a16="http://schemas.microsoft.com/office/drawing/2014/main" id="{BE15617F-D450-A8E4-09F1-6986124A5EF8}"/>
              </a:ext>
            </a:extLst>
          </p:cNvPr>
          <p:cNvSpPr txBox="1"/>
          <p:nvPr/>
        </p:nvSpPr>
        <p:spPr>
          <a:xfrm>
            <a:off x="7128353" y="2964034"/>
            <a:ext cx="936050" cy="454398"/>
          </a:xfrm>
          <a:prstGeom prst="rect">
            <a:avLst/>
          </a:prstGeom>
        </p:spPr>
        <p:txBody>
          <a:bodyPr vert="horz" wrap="square" lIns="0" tIns="10583" rIns="0" bIns="0" rtlCol="0">
            <a:spAutoFit/>
          </a:bodyPr>
          <a:lstStyle/>
          <a:p>
            <a:pPr marL="10583" algn="r">
              <a:spcBef>
                <a:spcPts val="83"/>
              </a:spcBef>
            </a:pPr>
            <a:r>
              <a:rPr lang="en-US" sz="1400" b="1">
                <a:solidFill>
                  <a:srgbClr val="D71E62"/>
                </a:solidFill>
                <a:latin typeface="Corbel" panose="020B0503020204020204" pitchFamily="34" charset="0"/>
                <a:cs typeface="Montserrat-ExtraBold"/>
              </a:rPr>
              <a:t>&lt; 6 </a:t>
            </a:r>
            <a:r>
              <a:rPr lang="en-US" sz="1400" b="1" spc="-8">
                <a:solidFill>
                  <a:srgbClr val="D71E62"/>
                </a:solidFill>
                <a:latin typeface="Corbel" panose="020B0503020204020204" pitchFamily="34" charset="0"/>
                <a:cs typeface="Montserrat-ExtraBold"/>
              </a:rPr>
              <a:t>months</a:t>
            </a:r>
            <a:endParaRPr lang="en-US" sz="1400" b="1">
              <a:latin typeface="Corbel" panose="020B0503020204020204" pitchFamily="34" charset="0"/>
              <a:cs typeface="Montserrat-ExtraBold"/>
            </a:endParaRPr>
          </a:p>
          <a:p>
            <a:pPr marL="10583" algn="r">
              <a:spcBef>
                <a:spcPts val="83"/>
              </a:spcBef>
            </a:pPr>
            <a:r>
              <a:rPr lang="en-US" sz="1400" b="1" spc="-8">
                <a:solidFill>
                  <a:srgbClr val="D71E62"/>
                </a:solidFill>
                <a:latin typeface="Corbel" panose="020B0503020204020204" pitchFamily="34" charset="0"/>
              </a:rPr>
              <a:t>39</a:t>
            </a:r>
            <a:r>
              <a:rPr sz="1400" b="1" spc="-8">
                <a:solidFill>
                  <a:srgbClr val="D71E62"/>
                </a:solidFill>
                <a:latin typeface="Corbel" panose="020B0503020204020204" pitchFamily="34" charset="0"/>
              </a:rPr>
              <a:t>%</a:t>
            </a:r>
          </a:p>
        </p:txBody>
      </p:sp>
      <p:sp>
        <p:nvSpPr>
          <p:cNvPr id="32" name="object 14">
            <a:extLst>
              <a:ext uri="{FF2B5EF4-FFF2-40B4-BE49-F238E27FC236}">
                <a16:creationId xmlns:a16="http://schemas.microsoft.com/office/drawing/2014/main" id="{D0670A10-B343-96E8-E6DC-1D90872C7A78}"/>
              </a:ext>
            </a:extLst>
          </p:cNvPr>
          <p:cNvSpPr txBox="1"/>
          <p:nvPr/>
        </p:nvSpPr>
        <p:spPr>
          <a:xfrm>
            <a:off x="8594281" y="5104223"/>
            <a:ext cx="1729845" cy="358602"/>
          </a:xfrm>
          <a:prstGeom prst="rect">
            <a:avLst/>
          </a:prstGeom>
        </p:spPr>
        <p:txBody>
          <a:bodyPr vert="horz" wrap="square" lIns="0" tIns="10583" rIns="0" bIns="0" rtlCol="0" anchor="t">
            <a:spAutoFit/>
          </a:bodyPr>
          <a:lstStyle/>
          <a:p>
            <a:pPr marL="10160">
              <a:lnSpc>
                <a:spcPct val="97396"/>
              </a:lnSpc>
              <a:spcBef>
                <a:spcPts val="83"/>
              </a:spcBef>
            </a:pPr>
            <a:r>
              <a:rPr sz="1375">
                <a:solidFill>
                  <a:schemeClr val="accent4"/>
                </a:solidFill>
                <a:latin typeface="Corbel" panose="020B0503020204020204" pitchFamily="34" charset="0"/>
                <a:cs typeface="Montserrat"/>
              </a:rPr>
              <a:t>6</a:t>
            </a:r>
            <a:r>
              <a:rPr sz="1375" spc="-8">
                <a:solidFill>
                  <a:schemeClr val="accent4"/>
                </a:solidFill>
                <a:latin typeface="Corbel" panose="020B0503020204020204" pitchFamily="34" charset="0"/>
                <a:cs typeface="Montserrat"/>
              </a:rPr>
              <a:t> </a:t>
            </a:r>
            <a:r>
              <a:rPr sz="1375">
                <a:solidFill>
                  <a:schemeClr val="accent4"/>
                </a:solidFill>
                <a:latin typeface="Corbel" panose="020B0503020204020204" pitchFamily="34" charset="0"/>
                <a:cs typeface="Montserrat"/>
              </a:rPr>
              <a:t>months</a:t>
            </a:r>
            <a:r>
              <a:rPr sz="1375" spc="-8">
                <a:solidFill>
                  <a:schemeClr val="accent4"/>
                </a:solidFill>
                <a:latin typeface="Corbel" panose="020B0503020204020204" pitchFamily="34" charset="0"/>
                <a:cs typeface="Montserrat"/>
              </a:rPr>
              <a:t> </a:t>
            </a:r>
            <a:r>
              <a:rPr sz="1375">
                <a:solidFill>
                  <a:schemeClr val="accent4"/>
                </a:solidFill>
                <a:latin typeface="Corbel" panose="020B0503020204020204" pitchFamily="34" charset="0"/>
                <a:cs typeface="Montserrat"/>
              </a:rPr>
              <a:t>to</a:t>
            </a:r>
            <a:r>
              <a:rPr sz="1375" spc="-8">
                <a:solidFill>
                  <a:schemeClr val="accent4"/>
                </a:solidFill>
                <a:latin typeface="Corbel" panose="020B0503020204020204" pitchFamily="34" charset="0"/>
                <a:cs typeface="Montserrat"/>
              </a:rPr>
              <a:t> </a:t>
            </a:r>
            <a:r>
              <a:rPr sz="1375">
                <a:solidFill>
                  <a:schemeClr val="accent4"/>
                </a:solidFill>
                <a:latin typeface="Corbel" panose="020B0503020204020204" pitchFamily="34" charset="0"/>
                <a:cs typeface="Montserrat"/>
              </a:rPr>
              <a:t>5</a:t>
            </a:r>
            <a:r>
              <a:rPr sz="1375" spc="-4">
                <a:solidFill>
                  <a:schemeClr val="accent4"/>
                </a:solidFill>
                <a:latin typeface="Corbel" panose="020B0503020204020204" pitchFamily="34" charset="0"/>
                <a:cs typeface="Montserrat"/>
              </a:rPr>
              <a:t> </a:t>
            </a:r>
            <a:r>
              <a:rPr sz="1375" spc="-8">
                <a:solidFill>
                  <a:schemeClr val="accent4"/>
                </a:solidFill>
                <a:latin typeface="Corbel" panose="020B0503020204020204" pitchFamily="34" charset="0"/>
                <a:cs typeface="Montserrat"/>
              </a:rPr>
              <a:t>years</a:t>
            </a:r>
            <a:endParaRPr lang="en-US" sz="1375">
              <a:solidFill>
                <a:schemeClr val="accent4"/>
              </a:solidFill>
              <a:latin typeface="Corbel" panose="020B0503020204020204" pitchFamily="34" charset="0"/>
              <a:cs typeface="Montserrat"/>
            </a:endParaRPr>
          </a:p>
          <a:p>
            <a:pPr marL="10160">
              <a:lnSpc>
                <a:spcPct val="56626"/>
              </a:lnSpc>
            </a:pPr>
            <a:r>
              <a:rPr lang="en-US" sz="1400">
                <a:solidFill>
                  <a:schemeClr val="accent4"/>
                </a:solidFill>
                <a:latin typeface="Corbel" panose="020B0503020204020204" pitchFamily="34" charset="0"/>
              </a:rPr>
              <a:t>54</a:t>
            </a:r>
            <a:r>
              <a:rPr sz="1400">
                <a:solidFill>
                  <a:schemeClr val="accent4"/>
                </a:solidFill>
                <a:latin typeface="Corbel" panose="020B0503020204020204" pitchFamily="34" charset="0"/>
              </a:rPr>
              <a:t>%</a:t>
            </a:r>
            <a:endParaRPr lang="en-US" sz="1400">
              <a:solidFill>
                <a:schemeClr val="accent4"/>
              </a:solidFill>
              <a:latin typeface="Corbel" panose="020B0503020204020204" pitchFamily="34" charset="0"/>
            </a:endParaRPr>
          </a:p>
        </p:txBody>
      </p:sp>
      <p:sp>
        <p:nvSpPr>
          <p:cNvPr id="33" name="object 11">
            <a:extLst>
              <a:ext uri="{FF2B5EF4-FFF2-40B4-BE49-F238E27FC236}">
                <a16:creationId xmlns:a16="http://schemas.microsoft.com/office/drawing/2014/main" id="{0791A617-570C-1C24-5914-B40C34A9E1C6}"/>
              </a:ext>
            </a:extLst>
          </p:cNvPr>
          <p:cNvSpPr txBox="1"/>
          <p:nvPr/>
        </p:nvSpPr>
        <p:spPr>
          <a:xfrm>
            <a:off x="10640189" y="2961318"/>
            <a:ext cx="959628" cy="454398"/>
          </a:xfrm>
          <a:prstGeom prst="rect">
            <a:avLst/>
          </a:prstGeom>
        </p:spPr>
        <p:txBody>
          <a:bodyPr vert="horz" wrap="square" lIns="0" tIns="10583" rIns="0" bIns="0" rtlCol="0">
            <a:spAutoFit/>
          </a:bodyPr>
          <a:lstStyle/>
          <a:p>
            <a:pPr marL="10583" algn="r">
              <a:spcBef>
                <a:spcPts val="83"/>
              </a:spcBef>
            </a:pPr>
            <a:r>
              <a:rPr lang="en-US" sz="1400" b="1">
                <a:solidFill>
                  <a:srgbClr val="D71E62"/>
                </a:solidFill>
                <a:latin typeface="Corbel" panose="020B0503020204020204" pitchFamily="34" charset="0"/>
                <a:cs typeface="Montserrat-ExtraBold"/>
              </a:rPr>
              <a:t>&lt; 6 </a:t>
            </a:r>
            <a:r>
              <a:rPr lang="en-US" sz="1400" b="1" spc="-8">
                <a:solidFill>
                  <a:srgbClr val="D71E62"/>
                </a:solidFill>
                <a:latin typeface="Corbel" panose="020B0503020204020204" pitchFamily="34" charset="0"/>
                <a:cs typeface="Montserrat-ExtraBold"/>
              </a:rPr>
              <a:t>months</a:t>
            </a:r>
            <a:endParaRPr lang="en-US" sz="1400" b="1">
              <a:latin typeface="Corbel" panose="020B0503020204020204" pitchFamily="34" charset="0"/>
              <a:cs typeface="Montserrat-ExtraBold"/>
            </a:endParaRPr>
          </a:p>
          <a:p>
            <a:pPr marL="10583" algn="r">
              <a:spcBef>
                <a:spcPts val="83"/>
              </a:spcBef>
            </a:pPr>
            <a:r>
              <a:rPr lang="en-US" sz="1400" b="1" spc="-8">
                <a:solidFill>
                  <a:srgbClr val="D71E62"/>
                </a:solidFill>
                <a:latin typeface="Corbel" panose="020B0503020204020204" pitchFamily="34" charset="0"/>
              </a:rPr>
              <a:t>46</a:t>
            </a:r>
            <a:r>
              <a:rPr sz="1400" b="1" spc="-8">
                <a:solidFill>
                  <a:srgbClr val="D71E62"/>
                </a:solidFill>
                <a:latin typeface="Corbel" panose="020B0503020204020204" pitchFamily="34" charset="0"/>
              </a:rPr>
              <a:t>%</a:t>
            </a:r>
          </a:p>
        </p:txBody>
      </p:sp>
      <p:sp>
        <p:nvSpPr>
          <p:cNvPr id="34" name="object 9">
            <a:extLst>
              <a:ext uri="{FF2B5EF4-FFF2-40B4-BE49-F238E27FC236}">
                <a16:creationId xmlns:a16="http://schemas.microsoft.com/office/drawing/2014/main" id="{487AD588-59EB-8ABF-C784-1A6A714F41A7}"/>
              </a:ext>
            </a:extLst>
          </p:cNvPr>
          <p:cNvSpPr txBox="1"/>
          <p:nvPr/>
        </p:nvSpPr>
        <p:spPr>
          <a:xfrm>
            <a:off x="8747486" y="1957089"/>
            <a:ext cx="2472796" cy="819135"/>
          </a:xfrm>
          <a:prstGeom prst="rect">
            <a:avLst/>
          </a:prstGeom>
        </p:spPr>
        <p:txBody>
          <a:bodyPr vert="horz" wrap="square" lIns="0" tIns="11113" rIns="0" bIns="0" rtlCol="0" anchor="t">
            <a:spAutoFit/>
          </a:bodyPr>
          <a:lstStyle/>
          <a:p>
            <a:pPr marL="9525" algn="ctr">
              <a:lnSpc>
                <a:spcPct val="93326"/>
              </a:lnSpc>
              <a:spcBef>
                <a:spcPts val="87"/>
              </a:spcBef>
            </a:pPr>
            <a:r>
              <a:rPr lang="en-US" sz="3667" b="1">
                <a:solidFill>
                  <a:schemeClr val="accent4"/>
                </a:solidFill>
                <a:latin typeface="Corbel" panose="020B0503020204020204" pitchFamily="34" charset="0"/>
                <a:cs typeface="Montserrat-SemiBold"/>
              </a:rPr>
              <a:t>101,000</a:t>
            </a:r>
            <a:endParaRPr lang="en-US" sz="3667">
              <a:solidFill>
                <a:schemeClr val="accent4"/>
              </a:solidFill>
              <a:latin typeface="Corbel" panose="020B0503020204020204" pitchFamily="34" charset="0"/>
              <a:cs typeface="Montserrat-SemiBold"/>
            </a:endParaRPr>
          </a:p>
          <a:p>
            <a:pPr marL="9525" algn="ctr">
              <a:lnSpc>
                <a:spcPct val="90551"/>
              </a:lnSpc>
            </a:pPr>
            <a:r>
              <a:rPr lang="en-US" sz="1917" b="1" spc="-8">
                <a:solidFill>
                  <a:schemeClr val="accent4"/>
                </a:solidFill>
                <a:latin typeface="Corbel" panose="020B0503020204020204" pitchFamily="34" charset="0"/>
                <a:cs typeface="Montserrat-SemiBold"/>
              </a:rPr>
              <a:t>deaths</a:t>
            </a:r>
            <a:endParaRPr lang="en-US" sz="1917">
              <a:solidFill>
                <a:schemeClr val="accent4"/>
              </a:solidFill>
              <a:latin typeface="Corbel" panose="020B0503020204020204" pitchFamily="34" charset="0"/>
              <a:cs typeface="Montserrat-SemiBold"/>
            </a:endParaRPr>
          </a:p>
        </p:txBody>
      </p:sp>
      <p:sp>
        <p:nvSpPr>
          <p:cNvPr id="42" name="TextBox 41">
            <a:extLst>
              <a:ext uri="{FF2B5EF4-FFF2-40B4-BE49-F238E27FC236}">
                <a16:creationId xmlns:a16="http://schemas.microsoft.com/office/drawing/2014/main" id="{0D28FCA0-9243-C497-F41B-E47F422D310F}"/>
              </a:ext>
            </a:extLst>
          </p:cNvPr>
          <p:cNvSpPr txBox="1"/>
          <p:nvPr/>
        </p:nvSpPr>
        <p:spPr>
          <a:xfrm>
            <a:off x="8457238" y="5525528"/>
            <a:ext cx="3053292" cy="967347"/>
          </a:xfrm>
          <a:prstGeom prst="rect">
            <a:avLst/>
          </a:prstGeom>
          <a:solidFill>
            <a:schemeClr val="tx1"/>
          </a:solidFill>
        </p:spPr>
        <p:txBody>
          <a:bodyPr wrap="square" tIns="91440" rtlCol="0">
            <a:noAutofit/>
          </a:bodyPr>
          <a:lstStyle/>
          <a:p>
            <a:pPr algn="ctr"/>
            <a:r>
              <a:rPr lang="en-US" sz="1050">
                <a:solidFill>
                  <a:srgbClr val="FFFFFF"/>
                </a:solidFill>
                <a:latin typeface="Corbel" panose="020B0503020204020204" pitchFamily="34" charset="0"/>
                <a:cs typeface="Montserrat"/>
              </a:rPr>
              <a:t>TOTAL GLOBAL CHILD MORTALITY DUE TO RSV</a:t>
            </a:r>
          </a:p>
        </p:txBody>
      </p:sp>
      <p:sp>
        <p:nvSpPr>
          <p:cNvPr id="44" name="TextBox 43">
            <a:extLst>
              <a:ext uri="{FF2B5EF4-FFF2-40B4-BE49-F238E27FC236}">
                <a16:creationId xmlns:a16="http://schemas.microsoft.com/office/drawing/2014/main" id="{E2393D69-EB06-AEE5-8784-D65FAAA9A809}"/>
              </a:ext>
            </a:extLst>
          </p:cNvPr>
          <p:cNvSpPr txBox="1"/>
          <p:nvPr/>
        </p:nvSpPr>
        <p:spPr>
          <a:xfrm>
            <a:off x="8594281" y="5699618"/>
            <a:ext cx="1166408" cy="769441"/>
          </a:xfrm>
          <a:prstGeom prst="rect">
            <a:avLst/>
          </a:prstGeom>
          <a:noFill/>
        </p:spPr>
        <p:txBody>
          <a:bodyPr wrap="square" lIns="0" rIns="0">
            <a:spAutoFit/>
          </a:bodyPr>
          <a:lstStyle/>
          <a:p>
            <a:pPr algn="ctr"/>
            <a:r>
              <a:rPr lang="en-US" sz="3200" b="1">
                <a:solidFill>
                  <a:srgbClr val="D61E62"/>
                </a:solidFill>
                <a:effectLst/>
                <a:latin typeface="Corbel" panose="020B0503020204020204" pitchFamily="34" charset="0"/>
              </a:rPr>
              <a:t>3.6</a:t>
            </a:r>
            <a:r>
              <a:rPr lang="en-US" sz="3200" b="1" baseline="30000">
                <a:solidFill>
                  <a:srgbClr val="D61E62"/>
                </a:solidFill>
                <a:effectLst/>
                <a:latin typeface="Corbel" panose="020B0503020204020204" pitchFamily="34" charset="0"/>
              </a:rPr>
              <a:t>%</a:t>
            </a:r>
            <a:endParaRPr lang="en-US" sz="3200">
              <a:solidFill>
                <a:srgbClr val="D61E62"/>
              </a:solidFill>
              <a:effectLst/>
              <a:latin typeface="Corbel" panose="020B0503020204020204" pitchFamily="34" charset="0"/>
            </a:endParaRPr>
          </a:p>
          <a:p>
            <a:pPr algn="ctr"/>
            <a:r>
              <a:rPr lang="en-US" sz="1200" b="1">
                <a:solidFill>
                  <a:schemeClr val="bg1"/>
                </a:solidFill>
                <a:effectLst/>
                <a:latin typeface="Corbel" panose="020B0503020204020204" pitchFamily="34" charset="0"/>
              </a:rPr>
              <a:t>&lt; 6 MONTHS  </a:t>
            </a:r>
            <a:endParaRPr lang="en-US" sz="1200">
              <a:solidFill>
                <a:schemeClr val="bg1"/>
              </a:solidFill>
              <a:effectLst/>
              <a:latin typeface="Corbel" panose="020B0503020204020204" pitchFamily="34" charset="0"/>
            </a:endParaRPr>
          </a:p>
        </p:txBody>
      </p:sp>
      <p:sp>
        <p:nvSpPr>
          <p:cNvPr id="45" name="TextBox 44">
            <a:extLst>
              <a:ext uri="{FF2B5EF4-FFF2-40B4-BE49-F238E27FC236}">
                <a16:creationId xmlns:a16="http://schemas.microsoft.com/office/drawing/2014/main" id="{DDB77254-E72A-ACAB-5E3C-765B9071B665}"/>
              </a:ext>
            </a:extLst>
          </p:cNvPr>
          <p:cNvSpPr txBox="1"/>
          <p:nvPr/>
        </p:nvSpPr>
        <p:spPr>
          <a:xfrm>
            <a:off x="10226360" y="5698006"/>
            <a:ext cx="1166408" cy="769441"/>
          </a:xfrm>
          <a:prstGeom prst="rect">
            <a:avLst/>
          </a:prstGeom>
          <a:noFill/>
        </p:spPr>
        <p:txBody>
          <a:bodyPr wrap="square" lIns="0" rIns="0">
            <a:spAutoFit/>
          </a:bodyPr>
          <a:lstStyle/>
          <a:p>
            <a:pPr algn="ctr"/>
            <a:r>
              <a:rPr lang="en-US" sz="3200" b="1">
                <a:solidFill>
                  <a:schemeClr val="accent4"/>
                </a:solidFill>
                <a:effectLst/>
                <a:latin typeface="Corbel" panose="020B0503020204020204" pitchFamily="34" charset="0"/>
              </a:rPr>
              <a:t>2.3</a:t>
            </a:r>
            <a:r>
              <a:rPr lang="en-US" sz="3200" b="1" baseline="30000">
                <a:solidFill>
                  <a:schemeClr val="accent4"/>
                </a:solidFill>
                <a:effectLst/>
                <a:latin typeface="Corbel" panose="020B0503020204020204" pitchFamily="34" charset="0"/>
              </a:rPr>
              <a:t>%</a:t>
            </a:r>
            <a:endParaRPr lang="en-US" sz="3200">
              <a:solidFill>
                <a:schemeClr val="accent4"/>
              </a:solidFill>
              <a:effectLst/>
              <a:latin typeface="Corbel" panose="020B0503020204020204" pitchFamily="34" charset="0"/>
            </a:endParaRPr>
          </a:p>
          <a:p>
            <a:pPr algn="ctr"/>
            <a:r>
              <a:rPr lang="en-US" sz="1200" b="1">
                <a:solidFill>
                  <a:schemeClr val="bg1"/>
                </a:solidFill>
                <a:effectLst/>
                <a:latin typeface="Corbel" panose="020B0503020204020204" pitchFamily="34" charset="0"/>
              </a:rPr>
              <a:t>&lt; 5 YEARS  </a:t>
            </a:r>
            <a:endParaRPr lang="en-US" sz="1200">
              <a:solidFill>
                <a:schemeClr val="bg1"/>
              </a:solidFill>
              <a:effectLst/>
              <a:latin typeface="Corbel" panose="020B0503020204020204" pitchFamily="34" charset="0"/>
            </a:endParaRPr>
          </a:p>
        </p:txBody>
      </p:sp>
      <p:sp>
        <p:nvSpPr>
          <p:cNvPr id="2" name="object 11">
            <a:extLst>
              <a:ext uri="{FF2B5EF4-FFF2-40B4-BE49-F238E27FC236}">
                <a16:creationId xmlns:a16="http://schemas.microsoft.com/office/drawing/2014/main" id="{8803074F-B7AA-1CEC-82DA-31ED42EAC293}"/>
              </a:ext>
            </a:extLst>
          </p:cNvPr>
          <p:cNvSpPr txBox="1"/>
          <p:nvPr/>
        </p:nvSpPr>
        <p:spPr>
          <a:xfrm>
            <a:off x="10054899" y="3396554"/>
            <a:ext cx="751164" cy="1118682"/>
          </a:xfrm>
          <a:prstGeom prst="rect">
            <a:avLst/>
          </a:prstGeom>
        </p:spPr>
        <p:txBody>
          <a:bodyPr vert="horz" wrap="square" lIns="0" tIns="10583" rIns="0" bIns="0" rtlCol="0">
            <a:spAutoFit/>
          </a:bodyPr>
          <a:lstStyle/>
          <a:p>
            <a:pPr marL="10583" algn="ctr">
              <a:spcBef>
                <a:spcPts val="83"/>
              </a:spcBef>
            </a:pPr>
            <a:r>
              <a:rPr lang="en-US" sz="1200" b="1">
                <a:solidFill>
                  <a:schemeClr val="bg1"/>
                </a:solidFill>
                <a:latin typeface="Corbel" panose="020B0503020204020204" pitchFamily="34" charset="0"/>
                <a:cs typeface="Montserrat-ExtraBold"/>
              </a:rPr>
              <a:t>Nearly half of RSV deaths are before  6 months of age</a:t>
            </a:r>
            <a:endParaRPr sz="1200" b="1" spc="-8">
              <a:solidFill>
                <a:schemeClr val="bg1"/>
              </a:solidFill>
              <a:latin typeface="Corbel" panose="020B0503020204020204" pitchFamily="34" charset="0"/>
            </a:endParaRPr>
          </a:p>
        </p:txBody>
      </p:sp>
      <p:sp>
        <p:nvSpPr>
          <p:cNvPr id="7" name="Footer Placeholder 3">
            <a:extLst>
              <a:ext uri="{FF2B5EF4-FFF2-40B4-BE49-F238E27FC236}">
                <a16:creationId xmlns:a16="http://schemas.microsoft.com/office/drawing/2014/main" id="{FAE52721-A95C-A385-FD38-6B5FA9ECAA23}"/>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February 2026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pPr>
            <a:r>
              <a:rPr>
                <a:solidFill>
                  <a:srgbClr val="672672"/>
                </a:solidFill>
              </a:rPr>
              <a:t>RSV’s</a:t>
            </a:r>
            <a:r>
              <a:rPr spc="-17">
                <a:solidFill>
                  <a:srgbClr val="672672"/>
                </a:solidFill>
              </a:rPr>
              <a:t> </a:t>
            </a:r>
            <a:r>
              <a:rPr>
                <a:solidFill>
                  <a:srgbClr val="672672"/>
                </a:solidFill>
              </a:rPr>
              <a:t>biggest</a:t>
            </a:r>
            <a:r>
              <a:rPr spc="-12">
                <a:solidFill>
                  <a:srgbClr val="672672"/>
                </a:solidFill>
              </a:rPr>
              <a:t> </a:t>
            </a:r>
            <a:r>
              <a:rPr>
                <a:solidFill>
                  <a:srgbClr val="672672"/>
                </a:solidFill>
              </a:rPr>
              <a:t>risks</a:t>
            </a:r>
            <a:r>
              <a:rPr spc="-12">
                <a:solidFill>
                  <a:srgbClr val="672672"/>
                </a:solidFill>
              </a:rPr>
              <a:t> </a:t>
            </a:r>
            <a:r>
              <a:rPr>
                <a:solidFill>
                  <a:srgbClr val="672672"/>
                </a:solidFill>
              </a:rPr>
              <a:t>are</a:t>
            </a:r>
            <a:r>
              <a:rPr spc="-12">
                <a:solidFill>
                  <a:srgbClr val="672672"/>
                </a:solidFill>
              </a:rPr>
              <a:t> </a:t>
            </a:r>
            <a:r>
              <a:rPr>
                <a:solidFill>
                  <a:srgbClr val="672672"/>
                </a:solidFill>
              </a:rPr>
              <a:t>in</a:t>
            </a:r>
            <a:r>
              <a:rPr spc="-12">
                <a:solidFill>
                  <a:srgbClr val="672672"/>
                </a:solidFill>
              </a:rPr>
              <a:t> </a:t>
            </a:r>
            <a:r>
              <a:rPr>
                <a:solidFill>
                  <a:srgbClr val="672672"/>
                </a:solidFill>
              </a:rPr>
              <a:t>the</a:t>
            </a:r>
            <a:r>
              <a:rPr spc="-12">
                <a:solidFill>
                  <a:srgbClr val="672672"/>
                </a:solidFill>
              </a:rPr>
              <a:t> </a:t>
            </a:r>
            <a:r>
              <a:rPr>
                <a:solidFill>
                  <a:srgbClr val="672672"/>
                </a:solidFill>
              </a:rPr>
              <a:t>youngest</a:t>
            </a:r>
            <a:r>
              <a:rPr spc="-12">
                <a:solidFill>
                  <a:srgbClr val="672672"/>
                </a:solidFill>
              </a:rPr>
              <a:t> </a:t>
            </a:r>
            <a:r>
              <a:rPr spc="-8">
                <a:solidFill>
                  <a:srgbClr val="672672"/>
                </a:solidFill>
              </a:rPr>
              <a:t>children</a:t>
            </a:r>
          </a:p>
        </p:txBody>
      </p:sp>
      <p:grpSp>
        <p:nvGrpSpPr>
          <p:cNvPr id="21" name="object 21"/>
          <p:cNvGrpSpPr/>
          <p:nvPr/>
        </p:nvGrpSpPr>
        <p:grpSpPr>
          <a:xfrm>
            <a:off x="1910639" y="2627207"/>
            <a:ext cx="9387946" cy="152929"/>
            <a:chOff x="2292766" y="3152648"/>
            <a:chExt cx="11265535" cy="183515"/>
          </a:xfrm>
        </p:grpSpPr>
        <p:sp>
          <p:nvSpPr>
            <p:cNvPr id="22" name="object 22"/>
            <p:cNvSpPr/>
            <p:nvPr/>
          </p:nvSpPr>
          <p:spPr>
            <a:xfrm>
              <a:off x="2635504"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object 23"/>
            <p:cNvSpPr/>
            <p:nvPr/>
          </p:nvSpPr>
          <p:spPr>
            <a:xfrm>
              <a:off x="5118671"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object 24"/>
            <p:cNvSpPr/>
            <p:nvPr/>
          </p:nvSpPr>
          <p:spPr>
            <a:xfrm>
              <a:off x="7601837"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object 25"/>
            <p:cNvSpPr/>
            <p:nvPr/>
          </p:nvSpPr>
          <p:spPr>
            <a:xfrm>
              <a:off x="10085006"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object 26"/>
            <p:cNvSpPr/>
            <p:nvPr/>
          </p:nvSpPr>
          <p:spPr>
            <a:xfrm>
              <a:off x="12568174"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7" name="object 27"/>
            <p:cNvSpPr/>
            <p:nvPr/>
          </p:nvSpPr>
          <p:spPr>
            <a:xfrm>
              <a:off x="2292766" y="3329686"/>
              <a:ext cx="11265535" cy="0"/>
            </a:xfrm>
            <a:custGeom>
              <a:avLst/>
              <a:gdLst/>
              <a:ahLst/>
              <a:cxnLst/>
              <a:rect l="l" t="t" r="r" b="b"/>
              <a:pathLst>
                <a:path w="11265535">
                  <a:moveTo>
                    <a:pt x="0" y="0"/>
                  </a:moveTo>
                  <a:lnTo>
                    <a:pt x="11265408" y="0"/>
                  </a:lnTo>
                </a:path>
              </a:pathLst>
            </a:custGeom>
            <a:ln w="12700">
              <a:solidFill>
                <a:srgbClr val="93959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28" name="object 28"/>
          <p:cNvSpPr txBox="1"/>
          <p:nvPr/>
        </p:nvSpPr>
        <p:spPr>
          <a:xfrm>
            <a:off x="1900055" y="6378575"/>
            <a:ext cx="4128558" cy="138863"/>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lang="en-US" sz="833" b="0" i="0" u="none" strike="noStrike" kern="1200" cap="none" spc="0" normalizeH="0" baseline="0" noProof="0">
                <a:ln>
                  <a:noFill/>
                </a:ln>
                <a:solidFill>
                  <a:srgbClr val="231F20"/>
                </a:solidFill>
                <a:effectLst/>
                <a:uLnTx/>
                <a:uFillTx/>
                <a:latin typeface="Corbel" panose="020B0503020204020204" pitchFamily="34" charset="0"/>
                <a:ea typeface="+mn-ea"/>
                <a:cs typeface="WorkSans-Light"/>
              </a:rPr>
              <a:t>Reference: P</a:t>
            </a:r>
            <a:r>
              <a:rPr kumimoji="0" sz="833" b="0" i="0" u="none" strike="noStrike" kern="1200" cap="none" spc="0" normalizeH="0" baseline="0" noProof="0">
                <a:ln>
                  <a:noFill/>
                </a:ln>
                <a:solidFill>
                  <a:srgbClr val="231F20"/>
                </a:solidFill>
                <a:effectLst/>
                <a:uLnTx/>
                <a:uFillTx/>
                <a:latin typeface="Corbel" panose="020B0503020204020204" pitchFamily="34" charset="0"/>
                <a:ea typeface="+mn-ea"/>
                <a:cs typeface="WorkSans-Light"/>
              </a:rPr>
              <a:t>ERCH</a:t>
            </a:r>
            <a:r>
              <a:rPr kumimoji="0" sz="833" b="0" i="0" u="none" strike="noStrike" kern="1200" cap="none" spc="-17" normalizeH="0" baseline="0" noProof="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0" normalizeH="0" baseline="0" noProof="0">
                <a:ln>
                  <a:noFill/>
                </a:ln>
                <a:solidFill>
                  <a:srgbClr val="231F20"/>
                </a:solidFill>
                <a:effectLst/>
                <a:uLnTx/>
                <a:uFillTx/>
                <a:latin typeface="Corbel" panose="020B0503020204020204" pitchFamily="34" charset="0"/>
                <a:ea typeface="+mn-ea"/>
                <a:cs typeface="WorkSans-Light"/>
              </a:rPr>
              <a:t>Study</a:t>
            </a:r>
            <a:r>
              <a:rPr kumimoji="0" sz="833" b="0" i="0" u="none" strike="noStrike" kern="1200" cap="none" spc="-37" normalizeH="0" baseline="0" noProof="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0" normalizeH="0" baseline="0" noProof="0">
                <a:ln>
                  <a:noFill/>
                </a:ln>
                <a:solidFill>
                  <a:srgbClr val="231F20"/>
                </a:solidFill>
                <a:effectLst/>
                <a:uLnTx/>
                <a:uFillTx/>
                <a:latin typeface="Corbel" panose="020B0503020204020204" pitchFamily="34" charset="0"/>
                <a:ea typeface="+mn-ea"/>
                <a:cs typeface="WorkSans-Light"/>
              </a:rPr>
              <a:t>Group.</a:t>
            </a:r>
            <a:r>
              <a:rPr kumimoji="0" sz="833" b="0" i="0" u="none" strike="noStrike" kern="1200" cap="none" spc="-17" normalizeH="0" baseline="0" noProof="0">
                <a:ln>
                  <a:noFill/>
                </a:ln>
                <a:solidFill>
                  <a:srgbClr val="231F20"/>
                </a:solidFill>
                <a:effectLst/>
                <a:uLnTx/>
                <a:uFillTx/>
                <a:latin typeface="Corbel" panose="020B0503020204020204" pitchFamily="34" charset="0"/>
                <a:ea typeface="+mn-ea"/>
                <a:cs typeface="WorkSans-Light"/>
              </a:rPr>
              <a:t> </a:t>
            </a:r>
            <a:r>
              <a:rPr kumimoji="0" sz="833" b="0" i="1" u="none" strike="noStrike" kern="1200" cap="none" spc="0" normalizeH="0" baseline="0" noProof="0">
                <a:ln>
                  <a:noFill/>
                </a:ln>
                <a:solidFill>
                  <a:srgbClr val="231F20"/>
                </a:solidFill>
                <a:effectLst/>
                <a:uLnTx/>
                <a:uFillTx/>
                <a:latin typeface="Corbel" panose="020B0503020204020204" pitchFamily="34" charset="0"/>
                <a:ea typeface="+mn-ea"/>
                <a:cs typeface="WorkSans-Light"/>
              </a:rPr>
              <a:t>Lancet</a:t>
            </a:r>
            <a:r>
              <a:rPr kumimoji="0" sz="833" b="0" i="0" u="none" strike="noStrike" kern="1200" cap="none" spc="0" normalizeH="0" baseline="0" noProof="0">
                <a:ln>
                  <a:noFill/>
                </a:ln>
                <a:solidFill>
                  <a:srgbClr val="231F20"/>
                </a:solidFill>
                <a:effectLst/>
                <a:uLnTx/>
                <a:uFillTx/>
                <a:latin typeface="Corbel" panose="020B0503020204020204" pitchFamily="34" charset="0"/>
                <a:ea typeface="+mn-ea"/>
                <a:cs typeface="WorkSans-Light"/>
              </a:rPr>
              <a:t>.</a:t>
            </a:r>
            <a:r>
              <a:rPr kumimoji="0" sz="833" b="0" i="0" u="none" strike="noStrike" kern="1200" cap="none" spc="-17" normalizeH="0" baseline="0" noProof="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8" normalizeH="0" baseline="0" noProof="0">
                <a:ln>
                  <a:noFill/>
                </a:ln>
                <a:solidFill>
                  <a:srgbClr val="231F20"/>
                </a:solidFill>
                <a:effectLst/>
                <a:uLnTx/>
                <a:uFillTx/>
                <a:latin typeface="Corbel" panose="020B0503020204020204" pitchFamily="34" charset="0"/>
                <a:ea typeface="+mn-ea"/>
                <a:cs typeface="WorkSans-Light"/>
              </a:rPr>
              <a:t>2019.</a:t>
            </a:r>
            <a:endParaRPr kumimoji="0" sz="833" b="0" i="0" u="none" strike="noStrike" kern="1200" cap="none" spc="0" normalizeH="0" baseline="0" noProof="0">
              <a:ln>
                <a:noFill/>
              </a:ln>
              <a:solidFill>
                <a:srgbClr val="000000"/>
              </a:solidFill>
              <a:effectLst/>
              <a:uLnTx/>
              <a:uFillTx/>
              <a:latin typeface="Corbel" panose="020B0503020204020204" pitchFamily="34" charset="0"/>
              <a:ea typeface="+mn-ea"/>
              <a:cs typeface="WorkSans-Light"/>
            </a:endParaRPr>
          </a:p>
        </p:txBody>
      </p:sp>
      <p:sp>
        <p:nvSpPr>
          <p:cNvPr id="30" name="object 30"/>
          <p:cNvSpPr/>
          <p:nvPr/>
        </p:nvSpPr>
        <p:spPr>
          <a:xfrm>
            <a:off x="2190750" y="2928620"/>
            <a:ext cx="2137833" cy="2881842"/>
          </a:xfrm>
          <a:custGeom>
            <a:avLst/>
            <a:gdLst/>
            <a:ahLst/>
            <a:cxnLst/>
            <a:rect l="l" t="t" r="r" b="b"/>
            <a:pathLst>
              <a:path w="2565400" h="3458209">
                <a:moveTo>
                  <a:pt x="2564892" y="0"/>
                </a:moveTo>
                <a:lnTo>
                  <a:pt x="0" y="0"/>
                </a:lnTo>
                <a:lnTo>
                  <a:pt x="0" y="3457955"/>
                </a:lnTo>
                <a:lnTo>
                  <a:pt x="2564892" y="3457955"/>
                </a:lnTo>
                <a:lnTo>
                  <a:pt x="2564892" y="0"/>
                </a:lnTo>
                <a:close/>
              </a:path>
            </a:pathLst>
          </a:custGeom>
          <a:gradFill>
            <a:gsLst>
              <a:gs pos="0">
                <a:schemeClr val="bg1"/>
              </a:gs>
              <a:gs pos="100000">
                <a:schemeClr val="accent5"/>
              </a:gs>
            </a:gsLst>
            <a:lin ang="10800000" scaled="0"/>
          </a:gra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1" name="object 31"/>
          <p:cNvSpPr/>
          <p:nvPr/>
        </p:nvSpPr>
        <p:spPr>
          <a:xfrm>
            <a:off x="3733800" y="3241463"/>
            <a:ext cx="6843183" cy="1483254"/>
          </a:xfrm>
          <a:custGeom>
            <a:avLst/>
            <a:gdLst/>
            <a:ahLst/>
            <a:cxnLst/>
            <a:rect l="l" t="t" r="r" b="b"/>
            <a:pathLst>
              <a:path w="8211820" h="1779904">
                <a:moveTo>
                  <a:pt x="8211311" y="0"/>
                </a:moveTo>
                <a:lnTo>
                  <a:pt x="0" y="0"/>
                </a:lnTo>
                <a:lnTo>
                  <a:pt x="0" y="1779524"/>
                </a:lnTo>
                <a:lnTo>
                  <a:pt x="8211311" y="1779524"/>
                </a:lnTo>
                <a:lnTo>
                  <a:pt x="8211311"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object 35"/>
          <p:cNvSpPr txBox="1"/>
          <p:nvPr/>
        </p:nvSpPr>
        <p:spPr>
          <a:xfrm>
            <a:off x="3813807" y="2350711"/>
            <a:ext cx="903817" cy="222283"/>
          </a:xfrm>
          <a:prstGeom prst="rect">
            <a:avLst/>
          </a:prstGeom>
        </p:spPr>
        <p:txBody>
          <a:bodyPr vert="horz" wrap="square" lIns="0" tIns="10583" rIns="0" bIns="0" rtlCol="0">
            <a:spAutoFit/>
          </a:bodyPr>
          <a:lstStyle/>
          <a:p>
            <a:pPr marL="10583" marR="0" lvl="0" indent="0" algn="ctr" defTabSz="914400" rtl="0" eaLnBrk="1" fontAlgn="auto" latinLnBrk="0" hangingPunct="1">
              <a:lnSpc>
                <a:spcPct val="100000"/>
              </a:lnSpc>
              <a:spcBef>
                <a:spcPts val="83"/>
              </a:spcBef>
              <a:spcAft>
                <a:spcPts val="0"/>
              </a:spcAft>
              <a:buClrTx/>
              <a:buSzTx/>
              <a:buFontTx/>
              <a:buNone/>
              <a:tabLst/>
              <a:defRPr/>
            </a:pPr>
            <a:r>
              <a:rPr kumimoji="0" sz="1375" b="1" i="0" u="none" strike="noStrike" kern="1200" cap="none" spc="0" normalizeH="0" baseline="0" noProof="0">
                <a:ln>
                  <a:noFill/>
                </a:ln>
                <a:solidFill>
                  <a:srgbClr val="D71E62"/>
                </a:solidFill>
                <a:effectLst/>
                <a:uLnTx/>
                <a:uFillTx/>
                <a:latin typeface="Corbel" panose="020B0503020204020204" pitchFamily="34" charset="0"/>
                <a:ea typeface="+mn-ea"/>
                <a:cs typeface="Montserrat-ExtraBold"/>
              </a:rPr>
              <a:t>6 </a:t>
            </a:r>
            <a:r>
              <a:rPr kumimoji="0" sz="1375" b="1" i="0" u="none" strike="noStrike" kern="1200" cap="none" spc="-8" normalizeH="0" baseline="0" noProof="0">
                <a:ln>
                  <a:noFill/>
                </a:ln>
                <a:solidFill>
                  <a:srgbClr val="D71E62"/>
                </a:solidFill>
                <a:effectLst/>
                <a:uLnTx/>
                <a:uFillTx/>
                <a:latin typeface="Corbel" panose="020B0503020204020204" pitchFamily="34" charset="0"/>
                <a:ea typeface="+mn-ea"/>
                <a:cs typeface="Montserrat-ExtraBold"/>
              </a:rPr>
              <a:t>months</a:t>
            </a:r>
            <a:endParaRPr kumimoji="0" sz="1375" b="0" i="0" u="none" strike="noStrike" kern="1200" cap="none" spc="0" normalizeH="0" baseline="0" noProof="0">
              <a:ln>
                <a:noFill/>
              </a:ln>
              <a:solidFill>
                <a:srgbClr val="000000"/>
              </a:solidFill>
              <a:effectLst/>
              <a:uLnTx/>
              <a:uFillTx/>
              <a:latin typeface="Corbel" panose="020B0503020204020204" pitchFamily="34" charset="0"/>
              <a:ea typeface="+mn-ea"/>
              <a:cs typeface="Montserrat-ExtraBold"/>
            </a:endParaRPr>
          </a:p>
        </p:txBody>
      </p:sp>
      <p:sp>
        <p:nvSpPr>
          <p:cNvPr id="39" name="TextBox 38">
            <a:extLst>
              <a:ext uri="{FF2B5EF4-FFF2-40B4-BE49-F238E27FC236}">
                <a16:creationId xmlns:a16="http://schemas.microsoft.com/office/drawing/2014/main" id="{3CD52A98-0721-043D-9F26-445C0B277E24}"/>
              </a:ext>
            </a:extLst>
          </p:cNvPr>
          <p:cNvSpPr txBox="1"/>
          <p:nvPr/>
        </p:nvSpPr>
        <p:spPr>
          <a:xfrm>
            <a:off x="4052607" y="3359107"/>
            <a:ext cx="6286812" cy="1077218"/>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D61E62"/>
                </a:solidFill>
                <a:effectLst/>
                <a:uLnTx/>
                <a:uFillTx/>
                <a:latin typeface="Corbel" panose="020B0503020204020204" pitchFamily="34" charset="0"/>
                <a:ea typeface="+mn-ea"/>
                <a:cs typeface="+mn-cs"/>
              </a:rPr>
              <a:t>1 </a:t>
            </a:r>
            <a:r>
              <a:rPr kumimoji="0" lang="en-US" sz="16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IN EVERY </a:t>
            </a:r>
            <a:r>
              <a:rPr kumimoji="0" lang="en-US" sz="4000" b="1" i="0" u="none" strike="noStrike" kern="1200" cap="none" spc="0" normalizeH="0" baseline="0" noProof="0">
                <a:ln>
                  <a:noFill/>
                </a:ln>
                <a:solidFill>
                  <a:srgbClr val="D61E62"/>
                </a:solidFill>
                <a:effectLst/>
                <a:uLnTx/>
                <a:uFillTx/>
                <a:latin typeface="Corbel" panose="020B0503020204020204" pitchFamily="34" charset="0"/>
                <a:ea typeface="+mn-ea"/>
                <a:cs typeface="+mn-cs"/>
              </a:rPr>
              <a:t>28 </a:t>
            </a:r>
            <a:r>
              <a:rPr kumimoji="0" lang="en-US" sz="16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DEATHS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92D4"/>
                </a:solidFill>
                <a:effectLst/>
                <a:uLnTx/>
                <a:uFillTx/>
                <a:latin typeface="Corbel" panose="020B0503020204020204" pitchFamily="34" charset="0"/>
                <a:ea typeface="+mn-ea"/>
                <a:cs typeface="+mn-cs"/>
              </a:rPr>
              <a:t>before</a:t>
            </a:r>
            <a:r>
              <a:rPr kumimoji="0" lang="en-US" sz="24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 6 months of age</a:t>
            </a:r>
            <a:r>
              <a:rPr kumimoji="0" lang="en-US" sz="2400" b="1" i="0" u="none" strike="noStrike" kern="1200" cap="none" spc="0" normalizeH="0" baseline="0" noProof="0">
                <a:ln>
                  <a:noFill/>
                </a:ln>
                <a:solidFill>
                  <a:srgbClr val="0092D4"/>
                </a:solidFill>
                <a:effectLst/>
                <a:uLnTx/>
                <a:uFillTx/>
                <a:latin typeface="Corbel" panose="020B0503020204020204" pitchFamily="34" charset="0"/>
                <a:ea typeface="+mn-ea"/>
                <a:cs typeface="+mn-cs"/>
              </a:rPr>
              <a:t> globally is due to RSV</a:t>
            </a:r>
            <a:r>
              <a:rPr kumimoji="0" lang="en-US" sz="2400" b="1" i="0" u="none" strike="noStrike" kern="1200" cap="none" spc="0" normalizeH="0" baseline="30000" noProof="0">
                <a:ln>
                  <a:noFill/>
                </a:ln>
                <a:solidFill>
                  <a:srgbClr val="FFFFFF"/>
                </a:solidFill>
                <a:effectLst/>
                <a:uLnTx/>
                <a:uFillTx/>
                <a:latin typeface="Corbel" panose="020B0503020204020204" pitchFamily="34" charset="0"/>
                <a:ea typeface="+mn-ea"/>
                <a:cs typeface="+mn-cs"/>
              </a:rPr>
              <a:t>1</a:t>
            </a:r>
            <a:endParaRPr kumimoji="0" lang="en-US" sz="2400" b="0" i="0" u="none" strike="noStrike" kern="1200" cap="none" spc="0" normalizeH="0" baseline="30000" noProof="0">
              <a:ln>
                <a:noFill/>
              </a:ln>
              <a:solidFill>
                <a:srgbClr val="FFFFFF"/>
              </a:solidFill>
              <a:effectLst/>
              <a:uLnTx/>
              <a:uFillTx/>
              <a:latin typeface="Corbel" panose="020B0503020204020204" pitchFamily="34" charset="0"/>
              <a:ea typeface="+mn-ea"/>
              <a:cs typeface="+mn-cs"/>
            </a:endParaRPr>
          </a:p>
        </p:txBody>
      </p:sp>
      <p:sp>
        <p:nvSpPr>
          <p:cNvPr id="40" name="TextBox 39">
            <a:extLst>
              <a:ext uri="{FF2B5EF4-FFF2-40B4-BE49-F238E27FC236}">
                <a16:creationId xmlns:a16="http://schemas.microsoft.com/office/drawing/2014/main" id="{074B31E9-DE2F-B297-5F75-46FEA9E322FC}"/>
              </a:ext>
            </a:extLst>
          </p:cNvPr>
          <p:cNvSpPr txBox="1"/>
          <p:nvPr/>
        </p:nvSpPr>
        <p:spPr>
          <a:xfrm>
            <a:off x="4901289" y="4848119"/>
            <a:ext cx="4508204" cy="64633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rbel" panose="020B0503020204020204" pitchFamily="34" charset="0"/>
                <a:ea typeface="+mn-ea"/>
                <a:cs typeface="+mn-cs"/>
              </a:rPr>
              <a:t>Most severe in first few months of life due to easily blocked small airways.</a:t>
            </a:r>
          </a:p>
        </p:txBody>
      </p:sp>
      <p:pic>
        <p:nvPicPr>
          <p:cNvPr id="44" name="Picture 43" descr="Icon&#10;&#10;Description automatically generated">
            <a:extLst>
              <a:ext uri="{FF2B5EF4-FFF2-40B4-BE49-F238E27FC236}">
                <a16:creationId xmlns:a16="http://schemas.microsoft.com/office/drawing/2014/main" id="{A5229F11-4C6E-CB05-96D7-DB74AA3982F4}"/>
              </a:ext>
            </a:extLst>
          </p:cNvPr>
          <p:cNvPicPr>
            <a:picLocks noChangeAspect="1"/>
          </p:cNvPicPr>
          <p:nvPr/>
        </p:nvPicPr>
        <p:blipFill>
          <a:blip r:embed="rId3"/>
          <a:stretch>
            <a:fillRect/>
          </a:stretch>
        </p:blipFill>
        <p:spPr>
          <a:xfrm>
            <a:off x="2047246" y="1961479"/>
            <a:ext cx="287007" cy="554220"/>
          </a:xfrm>
          <a:prstGeom prst="rect">
            <a:avLst/>
          </a:prstGeom>
        </p:spPr>
      </p:pic>
      <p:pic>
        <p:nvPicPr>
          <p:cNvPr id="45" name="Picture 44" descr="Icon&#10;&#10;Description automatically generated">
            <a:extLst>
              <a:ext uri="{FF2B5EF4-FFF2-40B4-BE49-F238E27FC236}">
                <a16:creationId xmlns:a16="http://schemas.microsoft.com/office/drawing/2014/main" id="{6839AA48-1A69-C99C-A91A-840FC1A8D7FD}"/>
              </a:ext>
            </a:extLst>
          </p:cNvPr>
          <p:cNvPicPr>
            <a:picLocks noChangeAspect="1"/>
          </p:cNvPicPr>
          <p:nvPr/>
        </p:nvPicPr>
        <p:blipFill>
          <a:blip r:embed="rId4"/>
          <a:stretch>
            <a:fillRect/>
          </a:stretch>
        </p:blipFill>
        <p:spPr>
          <a:xfrm>
            <a:off x="4008243" y="1873642"/>
            <a:ext cx="514633" cy="484943"/>
          </a:xfrm>
          <a:prstGeom prst="rect">
            <a:avLst/>
          </a:prstGeom>
        </p:spPr>
      </p:pic>
      <p:pic>
        <p:nvPicPr>
          <p:cNvPr id="46" name="Picture 45" descr="Icon&#10;&#10;Description automatically generated">
            <a:extLst>
              <a:ext uri="{FF2B5EF4-FFF2-40B4-BE49-F238E27FC236}">
                <a16:creationId xmlns:a16="http://schemas.microsoft.com/office/drawing/2014/main" id="{C7A50474-BC70-B150-FCFD-F1F9B3FA1042}"/>
              </a:ext>
            </a:extLst>
          </p:cNvPr>
          <p:cNvPicPr>
            <a:picLocks noChangeAspect="1"/>
          </p:cNvPicPr>
          <p:nvPr/>
        </p:nvPicPr>
        <p:blipFill>
          <a:blip r:embed="rId5"/>
          <a:stretch>
            <a:fillRect/>
          </a:stretch>
        </p:blipFill>
        <p:spPr>
          <a:xfrm>
            <a:off x="10127091" y="1479867"/>
            <a:ext cx="692775" cy="1039163"/>
          </a:xfrm>
          <a:prstGeom prst="rect">
            <a:avLst/>
          </a:prstGeom>
        </p:spPr>
      </p:pic>
      <p:pic>
        <p:nvPicPr>
          <p:cNvPr id="47" name="Picture 46" descr="Icon&#10;&#10;Description automatically generated">
            <a:extLst>
              <a:ext uri="{FF2B5EF4-FFF2-40B4-BE49-F238E27FC236}">
                <a16:creationId xmlns:a16="http://schemas.microsoft.com/office/drawing/2014/main" id="{ACCD819B-23A7-5A04-883A-0BDDA1836BBC}"/>
              </a:ext>
            </a:extLst>
          </p:cNvPr>
          <p:cNvPicPr>
            <a:picLocks noChangeAspect="1"/>
          </p:cNvPicPr>
          <p:nvPr/>
        </p:nvPicPr>
        <p:blipFill>
          <a:blip r:embed="rId6"/>
          <a:stretch>
            <a:fillRect/>
          </a:stretch>
        </p:blipFill>
        <p:spPr>
          <a:xfrm>
            <a:off x="6103626" y="1822086"/>
            <a:ext cx="475046" cy="722466"/>
          </a:xfrm>
          <a:prstGeom prst="rect">
            <a:avLst/>
          </a:prstGeom>
        </p:spPr>
      </p:pic>
      <p:pic>
        <p:nvPicPr>
          <p:cNvPr id="48" name="Picture 47" descr="Icon&#10;&#10;Description automatically generated">
            <a:extLst>
              <a:ext uri="{FF2B5EF4-FFF2-40B4-BE49-F238E27FC236}">
                <a16:creationId xmlns:a16="http://schemas.microsoft.com/office/drawing/2014/main" id="{3FD1A046-BEA2-B2E0-A2E3-7B8E90F52EF0}"/>
              </a:ext>
            </a:extLst>
          </p:cNvPr>
          <p:cNvPicPr>
            <a:picLocks noChangeAspect="1"/>
          </p:cNvPicPr>
          <p:nvPr/>
        </p:nvPicPr>
        <p:blipFill>
          <a:blip r:embed="rId7"/>
          <a:stretch>
            <a:fillRect/>
          </a:stretch>
        </p:blipFill>
        <p:spPr>
          <a:xfrm>
            <a:off x="8062732" y="1688994"/>
            <a:ext cx="682879" cy="851124"/>
          </a:xfrm>
          <a:prstGeom prst="rect">
            <a:avLst/>
          </a:prstGeom>
        </p:spPr>
      </p:pic>
      <p:sp>
        <p:nvSpPr>
          <p:cNvPr id="4" name="Footer Placeholder 3">
            <a:extLst>
              <a:ext uri="{FF2B5EF4-FFF2-40B4-BE49-F238E27FC236}">
                <a16:creationId xmlns:a16="http://schemas.microsoft.com/office/drawing/2014/main" id="{5E30CACF-7BEA-3131-92C5-3D6C763299C6}"/>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February 2026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DC0B0217-A925-50E7-4C85-D00C6DBA2846}"/>
              </a:ext>
            </a:extLst>
          </p:cNvPr>
          <p:cNvSpPr txBox="1"/>
          <p:nvPr/>
        </p:nvSpPr>
        <p:spPr>
          <a:xfrm>
            <a:off x="7603822" y="1637866"/>
            <a:ext cx="3926326" cy="3531351"/>
          </a:xfrm>
          <a:prstGeom prst="rect">
            <a:avLst/>
          </a:prstGeom>
          <a:solidFill>
            <a:schemeClr val="tx1"/>
          </a:solidFill>
        </p:spPr>
        <p:txBody>
          <a:bodyPr wrap="square" tIns="91440" bIns="2743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orbel" panose="020B0503020204020204" pitchFamily="34" charset="0"/>
                <a:ea typeface="+mn-ea"/>
                <a:cs typeface="Montserrat"/>
              </a:rPr>
              <a:t>Many children in low-income economies never make it to a hospital.</a:t>
            </a:r>
            <a:r>
              <a:rPr kumimoji="0" lang="en-US" sz="1800" b="0" i="0" u="none" strike="noStrike" kern="1200" cap="none" spc="0" normalizeH="0" baseline="30000" noProof="0">
                <a:ln>
                  <a:noFill/>
                </a:ln>
                <a:solidFill>
                  <a:srgbClr val="FFFFFF"/>
                </a:solidFill>
                <a:effectLst/>
                <a:uLnTx/>
                <a:uFillTx/>
                <a:latin typeface="Corbel" panose="020B0503020204020204" pitchFamily="34" charset="0"/>
                <a:ea typeface="+mn-ea"/>
                <a:cs typeface="Montserrat"/>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D61E62"/>
                </a:solidFill>
                <a:effectLst/>
                <a:uLnTx/>
                <a:uFillTx/>
                <a:latin typeface="Corbel" panose="020B0503020204020204" pitchFamily="34" charset="0"/>
                <a:ea typeface="+mn-ea"/>
                <a:cs typeface="Montserrat"/>
              </a:rPr>
              <a:t>4x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orbel" panose="020B0503020204020204" pitchFamily="34" charset="0"/>
                <a:ea typeface="+mn-ea"/>
                <a:cs typeface="Montserrat"/>
              </a:rPr>
              <a:t>as many children </a:t>
            </a:r>
            <a:br>
              <a:rPr kumimoji="0" lang="en-US" sz="2400" b="1" i="0" u="none" strike="noStrike" kern="1200" cap="none" spc="0" normalizeH="0" baseline="0" noProof="0">
                <a:ln>
                  <a:noFill/>
                </a:ln>
                <a:solidFill>
                  <a:srgbClr val="FFFFFF"/>
                </a:solidFill>
                <a:effectLst/>
                <a:uLnTx/>
                <a:uFillTx/>
                <a:latin typeface="Corbel" panose="020B0503020204020204" pitchFamily="34" charset="0"/>
                <a:ea typeface="+mn-ea"/>
                <a:cs typeface="Montserrat"/>
              </a:rPr>
            </a:br>
            <a:r>
              <a:rPr kumimoji="0" lang="en-US" sz="2400" b="1" i="0" u="none" strike="noStrike" kern="1200" cap="none" spc="0" normalizeH="0" baseline="0" noProof="0">
                <a:ln>
                  <a:noFill/>
                </a:ln>
                <a:solidFill>
                  <a:srgbClr val="FFFFFF"/>
                </a:solidFill>
                <a:effectLst/>
                <a:uLnTx/>
                <a:uFillTx/>
                <a:latin typeface="Corbel" panose="020B0503020204020204" pitchFamily="34" charset="0"/>
                <a:ea typeface="+mn-ea"/>
                <a:cs typeface="Montserrat"/>
              </a:rPr>
              <a:t>die from RSV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orbel" panose="020B0503020204020204" pitchFamily="34" charset="0"/>
                <a:ea typeface="+mn-ea"/>
                <a:cs typeface="Montserrat"/>
              </a:rPr>
              <a:t>in the </a:t>
            </a:r>
            <a:r>
              <a:rPr kumimoji="0" lang="en-US" sz="2400" b="1" i="0" u="none" strike="noStrike" kern="1200" cap="none" spc="0" normalizeH="0" baseline="0" noProof="0">
                <a:ln>
                  <a:noFill/>
                </a:ln>
                <a:solidFill>
                  <a:srgbClr val="D61E62"/>
                </a:solidFill>
                <a:effectLst/>
                <a:uLnTx/>
                <a:uFillTx/>
                <a:latin typeface="Corbel" panose="020B0503020204020204" pitchFamily="34" charset="0"/>
                <a:ea typeface="+mn-ea"/>
                <a:cs typeface="Montserrat"/>
              </a:rPr>
              <a:t>community</a:t>
            </a:r>
            <a:r>
              <a:rPr kumimoji="0" lang="en-US" sz="2400" b="1" i="0" u="none" strike="noStrike" kern="1200" cap="none" spc="0" normalizeH="0" baseline="0" noProof="0">
                <a:ln>
                  <a:noFill/>
                </a:ln>
                <a:solidFill>
                  <a:srgbClr val="FFFFFF"/>
                </a:solidFill>
                <a:effectLst/>
                <a:uLnTx/>
                <a:uFillTx/>
                <a:latin typeface="Corbel" panose="020B0503020204020204" pitchFamily="34" charset="0"/>
                <a:ea typeface="+mn-ea"/>
                <a:cs typeface="Montserrat"/>
              </a:rPr>
              <a:t> than </a:t>
            </a:r>
            <a:br>
              <a:rPr kumimoji="0" lang="en-US" sz="2400" b="1" i="0" u="none" strike="noStrike" kern="1200" cap="none" spc="0" normalizeH="0" baseline="0" noProof="0">
                <a:ln>
                  <a:noFill/>
                </a:ln>
                <a:solidFill>
                  <a:srgbClr val="FFFFFF"/>
                </a:solidFill>
                <a:effectLst/>
                <a:uLnTx/>
                <a:uFillTx/>
                <a:latin typeface="Corbel" panose="020B0503020204020204" pitchFamily="34" charset="0"/>
                <a:ea typeface="+mn-ea"/>
                <a:cs typeface="Montserrat"/>
              </a:rPr>
            </a:br>
            <a:r>
              <a:rPr kumimoji="0" lang="en-US" sz="2400" b="1" i="0" u="none" strike="noStrike" kern="1200" cap="none" spc="0" normalizeH="0" baseline="0" noProof="0">
                <a:ln>
                  <a:noFill/>
                </a:ln>
                <a:solidFill>
                  <a:srgbClr val="FFFFFF"/>
                </a:solidFill>
                <a:effectLst/>
                <a:uLnTx/>
                <a:uFillTx/>
                <a:latin typeface="Corbel" panose="020B0503020204020204" pitchFamily="34" charset="0"/>
                <a:ea typeface="+mn-ea"/>
                <a:cs typeface="Montserrat"/>
              </a:rPr>
              <a:t>in the </a:t>
            </a:r>
            <a:r>
              <a:rPr kumimoji="0" lang="en-US" sz="2400" b="1" i="0" u="none" strike="noStrike" kern="1200" cap="none" spc="0" normalizeH="0" baseline="0" noProof="0">
                <a:ln>
                  <a:noFill/>
                </a:ln>
                <a:solidFill>
                  <a:srgbClr val="672572">
                    <a:lumMod val="60000"/>
                    <a:lumOff val="40000"/>
                  </a:srgbClr>
                </a:solidFill>
                <a:effectLst/>
                <a:uLnTx/>
                <a:uFillTx/>
                <a:latin typeface="Corbel" panose="020B0503020204020204" pitchFamily="34" charset="0"/>
                <a:ea typeface="+mn-ea"/>
                <a:cs typeface="Montserrat"/>
              </a:rPr>
              <a:t>hospital</a:t>
            </a:r>
          </a:p>
        </p:txBody>
      </p:sp>
      <p:sp>
        <p:nvSpPr>
          <p:cNvPr id="3" name="object 3"/>
          <p:cNvSpPr/>
          <p:nvPr/>
        </p:nvSpPr>
        <p:spPr>
          <a:xfrm>
            <a:off x="1250726" y="1510252"/>
            <a:ext cx="2716742" cy="4211309"/>
          </a:xfrm>
          <a:custGeom>
            <a:avLst/>
            <a:gdLst/>
            <a:ahLst/>
            <a:cxnLst/>
            <a:rect l="l" t="t" r="r" b="b"/>
            <a:pathLst>
              <a:path w="3260090" h="5741034">
                <a:moveTo>
                  <a:pt x="3259836" y="212115"/>
                </a:moveTo>
                <a:lnTo>
                  <a:pt x="0" y="212115"/>
                </a:lnTo>
                <a:lnTo>
                  <a:pt x="0" y="5740641"/>
                </a:lnTo>
                <a:lnTo>
                  <a:pt x="3259836" y="5740641"/>
                </a:lnTo>
                <a:lnTo>
                  <a:pt x="3259836" y="212115"/>
                </a:lnTo>
                <a:close/>
              </a:path>
              <a:path w="3260090" h="5741034">
                <a:moveTo>
                  <a:pt x="3259836" y="0"/>
                </a:moveTo>
                <a:lnTo>
                  <a:pt x="0" y="0"/>
                </a:lnTo>
                <a:lnTo>
                  <a:pt x="0" y="212102"/>
                </a:lnTo>
                <a:lnTo>
                  <a:pt x="3259836" y="212102"/>
                </a:lnTo>
                <a:lnTo>
                  <a:pt x="3259836" y="0"/>
                </a:lnTo>
                <a:close/>
              </a:path>
            </a:pathLst>
          </a:custGeom>
          <a:solidFill>
            <a:srgbClr val="E5DD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4" name="object 4"/>
          <p:cNvSpPr/>
          <p:nvPr/>
        </p:nvSpPr>
        <p:spPr>
          <a:xfrm>
            <a:off x="1369363" y="5524224"/>
            <a:ext cx="2479675" cy="0"/>
          </a:xfrm>
          <a:custGeom>
            <a:avLst/>
            <a:gdLst/>
            <a:ahLst/>
            <a:cxnLst/>
            <a:rect l="l" t="t" r="r" b="b"/>
            <a:pathLst>
              <a:path w="2975609">
                <a:moveTo>
                  <a:pt x="0" y="0"/>
                </a:moveTo>
                <a:lnTo>
                  <a:pt x="2975102" y="0"/>
                </a:lnTo>
              </a:path>
            </a:pathLst>
          </a:custGeom>
          <a:ln w="12700">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 name="object 6"/>
          <p:cNvSpPr/>
          <p:nvPr/>
        </p:nvSpPr>
        <p:spPr>
          <a:xfrm>
            <a:off x="4409880" y="1510252"/>
            <a:ext cx="2716742" cy="4211309"/>
          </a:xfrm>
          <a:custGeom>
            <a:avLst/>
            <a:gdLst/>
            <a:ahLst/>
            <a:cxnLst/>
            <a:rect l="l" t="t" r="r" b="b"/>
            <a:pathLst>
              <a:path w="3260090" h="5741034">
                <a:moveTo>
                  <a:pt x="3259836" y="212115"/>
                </a:moveTo>
                <a:lnTo>
                  <a:pt x="0" y="212115"/>
                </a:lnTo>
                <a:lnTo>
                  <a:pt x="0" y="5740641"/>
                </a:lnTo>
                <a:lnTo>
                  <a:pt x="3259836" y="5740641"/>
                </a:lnTo>
                <a:lnTo>
                  <a:pt x="3259836" y="212115"/>
                </a:lnTo>
                <a:close/>
              </a:path>
              <a:path w="3260090" h="5741034">
                <a:moveTo>
                  <a:pt x="3259836" y="0"/>
                </a:moveTo>
                <a:lnTo>
                  <a:pt x="0" y="0"/>
                </a:lnTo>
                <a:lnTo>
                  <a:pt x="0" y="212102"/>
                </a:lnTo>
                <a:lnTo>
                  <a:pt x="3259836" y="212102"/>
                </a:lnTo>
                <a:lnTo>
                  <a:pt x="3259836" y="0"/>
                </a:lnTo>
                <a:close/>
              </a:path>
            </a:pathLst>
          </a:custGeom>
          <a:solidFill>
            <a:srgbClr val="E5DD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7" name="object 7"/>
          <p:cNvSpPr/>
          <p:nvPr/>
        </p:nvSpPr>
        <p:spPr>
          <a:xfrm>
            <a:off x="4625145" y="1443990"/>
            <a:ext cx="2286000" cy="243417"/>
          </a:xfrm>
          <a:custGeom>
            <a:avLst/>
            <a:gdLst/>
            <a:ahLst/>
            <a:cxnLst/>
            <a:rect l="l" t="t" r="r" b="b"/>
            <a:pathLst>
              <a:path w="2743200" h="292100">
                <a:moveTo>
                  <a:pt x="2743199" y="0"/>
                </a:moveTo>
                <a:lnTo>
                  <a:pt x="0" y="0"/>
                </a:lnTo>
                <a:lnTo>
                  <a:pt x="0" y="291617"/>
                </a:lnTo>
                <a:lnTo>
                  <a:pt x="2743199" y="291617"/>
                </a:lnTo>
                <a:lnTo>
                  <a:pt x="2743199"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8" name="object 8"/>
          <p:cNvSpPr txBox="1">
            <a:spLocks noGrp="1"/>
          </p:cNvSpPr>
          <p:nvPr>
            <p:ph type="title"/>
          </p:nvPr>
        </p:nvSpPr>
        <p:spPr>
          <a:xfrm>
            <a:off x="1224280" y="365125"/>
            <a:ext cx="10906760" cy="431122"/>
          </a:xfrm>
          <a:prstGeom prst="rect">
            <a:avLst/>
          </a:prstGeom>
        </p:spPr>
        <p:txBody>
          <a:bodyPr vert="horz" wrap="square" lIns="0" tIns="86783" rIns="0" bIns="0" rtlCol="0" anchor="t" anchorCtr="0">
            <a:spAutoFit/>
          </a:bodyPr>
          <a:lstStyle/>
          <a:p>
            <a:pPr marL="31115" marR="24765">
              <a:lnSpc>
                <a:spcPct val="92678"/>
              </a:lnSpc>
              <a:spcBef>
                <a:spcPts val="682"/>
              </a:spcBef>
            </a:pPr>
            <a:r>
              <a:rPr>
                <a:solidFill>
                  <a:srgbClr val="672672"/>
                </a:solidFill>
              </a:rPr>
              <a:t>98%</a:t>
            </a:r>
            <a:r>
              <a:rPr spc="-21">
                <a:solidFill>
                  <a:srgbClr val="672672"/>
                </a:solidFill>
              </a:rPr>
              <a:t> </a:t>
            </a:r>
            <a:r>
              <a:rPr>
                <a:solidFill>
                  <a:srgbClr val="672672"/>
                </a:solidFill>
              </a:rPr>
              <a:t>of</a:t>
            </a:r>
            <a:r>
              <a:rPr spc="-21">
                <a:solidFill>
                  <a:srgbClr val="672672"/>
                </a:solidFill>
              </a:rPr>
              <a:t> </a:t>
            </a:r>
            <a:r>
              <a:rPr>
                <a:solidFill>
                  <a:srgbClr val="672672"/>
                </a:solidFill>
              </a:rPr>
              <a:t>pediatric</a:t>
            </a:r>
            <a:r>
              <a:rPr spc="-21">
                <a:solidFill>
                  <a:srgbClr val="672672"/>
                </a:solidFill>
              </a:rPr>
              <a:t> </a:t>
            </a:r>
            <a:r>
              <a:rPr>
                <a:solidFill>
                  <a:srgbClr val="672672"/>
                </a:solidFill>
              </a:rPr>
              <a:t>RSV</a:t>
            </a:r>
            <a:r>
              <a:rPr spc="-17">
                <a:solidFill>
                  <a:srgbClr val="672672"/>
                </a:solidFill>
              </a:rPr>
              <a:t> </a:t>
            </a:r>
            <a:r>
              <a:rPr>
                <a:solidFill>
                  <a:srgbClr val="672672"/>
                </a:solidFill>
              </a:rPr>
              <a:t>mortality</a:t>
            </a:r>
            <a:r>
              <a:rPr spc="-21">
                <a:solidFill>
                  <a:srgbClr val="672672"/>
                </a:solidFill>
              </a:rPr>
              <a:t> </a:t>
            </a:r>
            <a:r>
              <a:rPr>
                <a:solidFill>
                  <a:srgbClr val="672672"/>
                </a:solidFill>
              </a:rPr>
              <a:t>occurs</a:t>
            </a:r>
            <a:r>
              <a:rPr spc="-21">
                <a:solidFill>
                  <a:srgbClr val="672672"/>
                </a:solidFill>
              </a:rPr>
              <a:t> </a:t>
            </a:r>
            <a:r>
              <a:rPr>
                <a:solidFill>
                  <a:srgbClr val="672672"/>
                </a:solidFill>
              </a:rPr>
              <a:t>in</a:t>
            </a:r>
            <a:r>
              <a:rPr spc="-21">
                <a:solidFill>
                  <a:srgbClr val="672672"/>
                </a:solidFill>
              </a:rPr>
              <a:t> </a:t>
            </a:r>
            <a:r>
              <a:rPr>
                <a:solidFill>
                  <a:srgbClr val="672672"/>
                </a:solidFill>
              </a:rPr>
              <a:t>low-</a:t>
            </a:r>
            <a:r>
              <a:rPr spc="-17">
                <a:solidFill>
                  <a:srgbClr val="672672"/>
                </a:solidFill>
              </a:rPr>
              <a:t> </a:t>
            </a:r>
            <a:r>
              <a:rPr spc="-21">
                <a:solidFill>
                  <a:srgbClr val="672672"/>
                </a:solidFill>
              </a:rPr>
              <a:t>and </a:t>
            </a:r>
            <a:r>
              <a:rPr>
                <a:solidFill>
                  <a:srgbClr val="672672"/>
                </a:solidFill>
              </a:rPr>
              <a:t>middle-income</a:t>
            </a:r>
            <a:r>
              <a:rPr spc="-21">
                <a:solidFill>
                  <a:srgbClr val="672672"/>
                </a:solidFill>
              </a:rPr>
              <a:t> </a:t>
            </a:r>
            <a:r>
              <a:rPr lang="en-US">
                <a:solidFill>
                  <a:srgbClr val="672672"/>
                </a:solidFill>
              </a:rPr>
              <a:t>economies</a:t>
            </a:r>
            <a:r>
              <a:rPr sz="2625" spc="-12" baseline="31746">
                <a:solidFill>
                  <a:srgbClr val="672672"/>
                </a:solidFill>
              </a:rPr>
              <a:t>1</a:t>
            </a:r>
            <a:endParaRPr lang="en-US" sz="2625" baseline="31746"/>
          </a:p>
        </p:txBody>
      </p:sp>
      <p:sp>
        <p:nvSpPr>
          <p:cNvPr id="9" name="object 9"/>
          <p:cNvSpPr txBox="1"/>
          <p:nvPr/>
        </p:nvSpPr>
        <p:spPr>
          <a:xfrm>
            <a:off x="5249592" y="1463609"/>
            <a:ext cx="1040871" cy="174257"/>
          </a:xfrm>
          <a:prstGeom prst="rect">
            <a:avLst/>
          </a:prstGeom>
        </p:spPr>
        <p:txBody>
          <a:bodyPr vert="horz" wrap="square" lIns="0" tIns="13758" rIns="0" bIns="0" rtlCol="0">
            <a:spAutoFit/>
          </a:bodyPr>
          <a:lstStyle/>
          <a:p>
            <a:pPr marL="10583" marR="0" lvl="0" indent="0" algn="ctr" defTabSz="914400" rtl="0" eaLnBrk="1" fontAlgn="auto" latinLnBrk="0" hangingPunct="1">
              <a:lnSpc>
                <a:spcPct val="100000"/>
              </a:lnSpc>
              <a:spcBef>
                <a:spcPts val="108"/>
              </a:spcBef>
              <a:spcAft>
                <a:spcPts val="0"/>
              </a:spcAft>
              <a:buClrTx/>
              <a:buSzTx/>
              <a:buFontTx/>
              <a:buNone/>
              <a:tabLst/>
              <a:defRPr/>
            </a:pPr>
            <a:r>
              <a:rPr kumimoji="0" sz="1042" b="1" i="0" u="none" strike="noStrike" kern="1200" cap="none" spc="0" normalizeH="0" baseline="0" noProof="0">
                <a:ln>
                  <a:noFill/>
                </a:ln>
                <a:solidFill>
                  <a:srgbClr val="FFFFFF"/>
                </a:solidFill>
                <a:effectLst/>
                <a:uLnTx/>
                <a:uFillTx/>
                <a:latin typeface="Corbel" panose="020B0503020204020204" pitchFamily="34" charset="0"/>
                <a:ea typeface="+mn-ea"/>
                <a:cs typeface="Montserrat"/>
              </a:rPr>
              <a:t>LOW-</a:t>
            </a:r>
            <a:r>
              <a:rPr kumimoji="0" sz="1042" b="1" i="0" u="none" strike="noStrike" kern="1200" cap="none" spc="-8" normalizeH="0" baseline="0" noProof="0">
                <a:ln>
                  <a:noFill/>
                </a:ln>
                <a:solidFill>
                  <a:srgbClr val="FFFFFF"/>
                </a:solidFill>
                <a:effectLst/>
                <a:uLnTx/>
                <a:uFillTx/>
                <a:latin typeface="Corbel" panose="020B0503020204020204" pitchFamily="34" charset="0"/>
                <a:ea typeface="+mn-ea"/>
                <a:cs typeface="Montserrat"/>
              </a:rPr>
              <a:t>INCOME</a:t>
            </a:r>
            <a:endParaRPr kumimoji="0" sz="1042"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10" name="object 10"/>
          <p:cNvSpPr/>
          <p:nvPr/>
        </p:nvSpPr>
        <p:spPr>
          <a:xfrm>
            <a:off x="1465991" y="1443990"/>
            <a:ext cx="2286000" cy="243417"/>
          </a:xfrm>
          <a:custGeom>
            <a:avLst/>
            <a:gdLst/>
            <a:ahLst/>
            <a:cxnLst/>
            <a:rect l="l" t="t" r="r" b="b"/>
            <a:pathLst>
              <a:path w="2743200" h="292100">
                <a:moveTo>
                  <a:pt x="2743200" y="0"/>
                </a:moveTo>
                <a:lnTo>
                  <a:pt x="0" y="0"/>
                </a:lnTo>
                <a:lnTo>
                  <a:pt x="0" y="291617"/>
                </a:lnTo>
                <a:lnTo>
                  <a:pt x="2743200" y="291617"/>
                </a:lnTo>
                <a:lnTo>
                  <a:pt x="2743200"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1" name="object 11"/>
          <p:cNvSpPr txBox="1"/>
          <p:nvPr/>
        </p:nvSpPr>
        <p:spPr>
          <a:xfrm>
            <a:off x="2076186" y="1463609"/>
            <a:ext cx="1069446" cy="174257"/>
          </a:xfrm>
          <a:prstGeom prst="rect">
            <a:avLst/>
          </a:prstGeom>
        </p:spPr>
        <p:txBody>
          <a:bodyPr vert="horz" wrap="square" lIns="0" tIns="13758" rIns="0" bIns="0" rtlCol="0">
            <a:spAutoFit/>
          </a:bodyPr>
          <a:lstStyle/>
          <a:p>
            <a:pPr marL="10583" marR="0" lvl="0" indent="0" algn="ctr" defTabSz="914400" rtl="0" eaLnBrk="1" fontAlgn="auto" latinLnBrk="0" hangingPunct="1">
              <a:lnSpc>
                <a:spcPct val="100000"/>
              </a:lnSpc>
              <a:spcBef>
                <a:spcPts val="108"/>
              </a:spcBef>
              <a:spcAft>
                <a:spcPts val="0"/>
              </a:spcAft>
              <a:buClrTx/>
              <a:buSzTx/>
              <a:buFontTx/>
              <a:buNone/>
              <a:tabLst/>
              <a:defRPr/>
            </a:pPr>
            <a:r>
              <a:rPr kumimoji="0" sz="1042" b="1" i="0" u="none" strike="noStrike" kern="1200" cap="none" spc="42" normalizeH="0" baseline="0" noProof="0">
                <a:ln>
                  <a:noFill/>
                </a:ln>
                <a:solidFill>
                  <a:srgbClr val="FFFFFF"/>
                </a:solidFill>
                <a:effectLst/>
                <a:uLnTx/>
                <a:uFillTx/>
                <a:latin typeface="Corbel" panose="020B0503020204020204" pitchFamily="34" charset="0"/>
                <a:ea typeface="+mn-ea"/>
                <a:cs typeface="Montserrat"/>
              </a:rPr>
              <a:t>HIGH-</a:t>
            </a:r>
            <a:r>
              <a:rPr kumimoji="0" sz="1042" b="1" i="0" u="none" strike="noStrike" kern="1200" cap="none" spc="-8" normalizeH="0" baseline="0" noProof="0">
                <a:ln>
                  <a:noFill/>
                </a:ln>
                <a:solidFill>
                  <a:srgbClr val="FFFFFF"/>
                </a:solidFill>
                <a:effectLst/>
                <a:uLnTx/>
                <a:uFillTx/>
                <a:latin typeface="Corbel" panose="020B0503020204020204" pitchFamily="34" charset="0"/>
                <a:ea typeface="+mn-ea"/>
                <a:cs typeface="Montserrat"/>
              </a:rPr>
              <a:t>INCOME</a:t>
            </a:r>
            <a:endParaRPr kumimoji="0" sz="1042"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12" name="object 12"/>
          <p:cNvSpPr txBox="1"/>
          <p:nvPr/>
        </p:nvSpPr>
        <p:spPr>
          <a:xfrm>
            <a:off x="1284817" y="6459008"/>
            <a:ext cx="3257550" cy="138863"/>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833" b="0" i="0" u="none" strike="noStrike" kern="1200" cap="none" spc="0" normalizeH="0" baseline="30000" noProof="0">
                <a:ln>
                  <a:noFill/>
                </a:ln>
                <a:solidFill>
                  <a:srgbClr val="231F20"/>
                </a:solidFill>
                <a:effectLst/>
                <a:uLnTx/>
                <a:uFillTx/>
                <a:latin typeface="Corbel" panose="020B0503020204020204" pitchFamily="34" charset="0"/>
                <a:ea typeface="+mn-ea"/>
                <a:cs typeface="WorkSans-Light"/>
              </a:rPr>
              <a:t>1</a:t>
            </a:r>
            <a:r>
              <a:rPr kumimoji="0" sz="833" b="0" i="0" u="none" strike="noStrike" kern="1200" cap="none" spc="-12" normalizeH="0" baseline="0" noProof="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0" normalizeH="0" baseline="0" noProof="0">
                <a:ln>
                  <a:noFill/>
                </a:ln>
                <a:solidFill>
                  <a:srgbClr val="231F20"/>
                </a:solidFill>
                <a:effectLst/>
                <a:uLnTx/>
                <a:uFillTx/>
                <a:latin typeface="Corbel" panose="020B0503020204020204" pitchFamily="34" charset="0"/>
                <a:ea typeface="+mn-ea"/>
                <a:cs typeface="WorkSans-Light"/>
              </a:rPr>
              <a:t>Li</a:t>
            </a:r>
            <a:r>
              <a:rPr kumimoji="0" sz="833" b="0" i="0" u="none" strike="noStrike" kern="1200" cap="none" spc="-46" normalizeH="0" baseline="0" noProof="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29" normalizeH="0" baseline="0" noProof="0">
                <a:ln>
                  <a:noFill/>
                </a:ln>
                <a:solidFill>
                  <a:srgbClr val="231F20"/>
                </a:solidFill>
                <a:effectLst/>
                <a:uLnTx/>
                <a:uFillTx/>
                <a:latin typeface="Corbel" panose="020B0503020204020204" pitchFamily="34" charset="0"/>
                <a:ea typeface="+mn-ea"/>
                <a:cs typeface="WorkSans-Light"/>
              </a:rPr>
              <a:t>Y,</a:t>
            </a:r>
            <a:r>
              <a:rPr kumimoji="0" sz="833" b="0" i="0" u="none" strike="noStrike" kern="1200" cap="none" spc="-8" normalizeH="0" baseline="0" noProof="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0" normalizeH="0" baseline="0" noProof="0">
                <a:ln>
                  <a:noFill/>
                </a:ln>
                <a:solidFill>
                  <a:srgbClr val="231F20"/>
                </a:solidFill>
                <a:effectLst/>
                <a:uLnTx/>
                <a:uFillTx/>
                <a:latin typeface="Corbel" panose="020B0503020204020204" pitchFamily="34" charset="0"/>
                <a:ea typeface="+mn-ea"/>
                <a:cs typeface="WorkSans-Light"/>
              </a:rPr>
              <a:t>et</a:t>
            </a:r>
            <a:r>
              <a:rPr kumimoji="0" sz="833" b="0" i="0" u="none" strike="noStrike" kern="1200" cap="none" spc="-17" normalizeH="0" baseline="0" noProof="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0" normalizeH="0" baseline="0" noProof="0">
                <a:ln>
                  <a:noFill/>
                </a:ln>
                <a:solidFill>
                  <a:srgbClr val="231F20"/>
                </a:solidFill>
                <a:effectLst/>
                <a:uLnTx/>
                <a:uFillTx/>
                <a:latin typeface="Corbel" panose="020B0503020204020204" pitchFamily="34" charset="0"/>
                <a:ea typeface="+mn-ea"/>
                <a:cs typeface="WorkSans-Light"/>
              </a:rPr>
              <a:t>al.</a:t>
            </a:r>
            <a:r>
              <a:rPr kumimoji="0" sz="833" b="0" i="0" u="none" strike="noStrike" kern="1200" cap="none" spc="-12" normalizeH="0" baseline="0" noProof="0">
                <a:ln>
                  <a:noFill/>
                </a:ln>
                <a:solidFill>
                  <a:srgbClr val="231F20"/>
                </a:solidFill>
                <a:effectLst/>
                <a:uLnTx/>
                <a:uFillTx/>
                <a:latin typeface="Corbel" panose="020B0503020204020204" pitchFamily="34" charset="0"/>
                <a:ea typeface="+mn-ea"/>
                <a:cs typeface="WorkSans-Light"/>
              </a:rPr>
              <a:t> </a:t>
            </a:r>
            <a:r>
              <a:rPr kumimoji="0" sz="833" b="0" i="1" u="none" strike="noStrike" kern="1200" cap="none" spc="0" normalizeH="0" baseline="0" noProof="0">
                <a:ln>
                  <a:noFill/>
                </a:ln>
                <a:solidFill>
                  <a:srgbClr val="231F20"/>
                </a:solidFill>
                <a:effectLst/>
                <a:uLnTx/>
                <a:uFillTx/>
                <a:latin typeface="Corbel" panose="020B0503020204020204" pitchFamily="34" charset="0"/>
                <a:ea typeface="+mn-ea"/>
                <a:cs typeface="WorkSans-Light"/>
              </a:rPr>
              <a:t>Lancet</a:t>
            </a:r>
            <a:r>
              <a:rPr kumimoji="0" sz="833" b="0" i="0" u="none" strike="noStrike" kern="1200" cap="none" spc="0" normalizeH="0" baseline="0" noProof="0">
                <a:ln>
                  <a:noFill/>
                </a:ln>
                <a:solidFill>
                  <a:srgbClr val="231F20"/>
                </a:solidFill>
                <a:effectLst/>
                <a:uLnTx/>
                <a:uFillTx/>
                <a:latin typeface="Corbel" panose="020B0503020204020204" pitchFamily="34" charset="0"/>
                <a:ea typeface="+mn-ea"/>
                <a:cs typeface="WorkSans-Light"/>
              </a:rPr>
              <a:t>.</a:t>
            </a:r>
            <a:r>
              <a:rPr kumimoji="0" sz="833" b="0" i="0" u="none" strike="noStrike" kern="1200" cap="none" spc="-8" normalizeH="0" baseline="0" noProof="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0" normalizeH="0" baseline="0" noProof="0">
                <a:ln>
                  <a:noFill/>
                </a:ln>
                <a:solidFill>
                  <a:srgbClr val="231F20"/>
                </a:solidFill>
                <a:effectLst/>
                <a:uLnTx/>
                <a:uFillTx/>
                <a:latin typeface="Corbel" panose="020B0503020204020204" pitchFamily="34" charset="0"/>
                <a:ea typeface="+mn-ea"/>
                <a:cs typeface="WorkSans-Light"/>
              </a:rPr>
              <a:t>2022;</a:t>
            </a:r>
            <a:r>
              <a:rPr kumimoji="0" sz="833" b="0" i="0" u="none" strike="noStrike" kern="1200" cap="none" spc="-12" normalizeH="0" baseline="0" noProof="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0" normalizeH="0" baseline="30000" noProof="0">
                <a:ln>
                  <a:noFill/>
                </a:ln>
                <a:solidFill>
                  <a:srgbClr val="231F20"/>
                </a:solidFill>
                <a:effectLst/>
                <a:uLnTx/>
                <a:uFillTx/>
                <a:latin typeface="Corbel" panose="020B0503020204020204" pitchFamily="34" charset="0"/>
                <a:ea typeface="+mn-ea"/>
                <a:cs typeface="WorkSans-Light"/>
              </a:rPr>
              <a:t>2</a:t>
            </a:r>
            <a:r>
              <a:rPr kumimoji="0" sz="833" b="0" i="0" u="none" strike="noStrike" kern="1200" cap="none" spc="-12" normalizeH="0" baseline="0" noProof="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0" normalizeH="0" baseline="0" noProof="0">
                <a:ln>
                  <a:noFill/>
                </a:ln>
                <a:solidFill>
                  <a:srgbClr val="231F20"/>
                </a:solidFill>
                <a:effectLst/>
                <a:uLnTx/>
                <a:uFillTx/>
                <a:latin typeface="Corbel" panose="020B0503020204020204" pitchFamily="34" charset="0"/>
                <a:ea typeface="+mn-ea"/>
                <a:cs typeface="WorkSans-Light"/>
              </a:rPr>
              <a:t>Srikantiah</a:t>
            </a:r>
            <a:r>
              <a:rPr kumimoji="0" sz="833" b="0" i="0" u="none" strike="noStrike" kern="1200" cap="none" spc="-8" normalizeH="0" baseline="0" noProof="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25" normalizeH="0" baseline="0" noProof="0">
                <a:ln>
                  <a:noFill/>
                </a:ln>
                <a:solidFill>
                  <a:srgbClr val="231F20"/>
                </a:solidFill>
                <a:effectLst/>
                <a:uLnTx/>
                <a:uFillTx/>
                <a:latin typeface="Corbel" panose="020B0503020204020204" pitchFamily="34" charset="0"/>
                <a:ea typeface="+mn-ea"/>
                <a:cs typeface="WorkSans-Light"/>
              </a:rPr>
              <a:t>P,</a:t>
            </a:r>
            <a:r>
              <a:rPr kumimoji="0" sz="833" b="0" i="0" u="none" strike="noStrike" kern="1200" cap="none" spc="-12" normalizeH="0" baseline="0" noProof="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0" normalizeH="0" baseline="0" noProof="0">
                <a:ln>
                  <a:noFill/>
                </a:ln>
                <a:solidFill>
                  <a:srgbClr val="231F20"/>
                </a:solidFill>
                <a:effectLst/>
                <a:uLnTx/>
                <a:uFillTx/>
                <a:latin typeface="Corbel" panose="020B0503020204020204" pitchFamily="34" charset="0"/>
                <a:ea typeface="+mn-ea"/>
                <a:cs typeface="WorkSans-Light"/>
              </a:rPr>
              <a:t>et</a:t>
            </a:r>
            <a:r>
              <a:rPr kumimoji="0" sz="833" b="0" i="0" u="none" strike="noStrike" kern="1200" cap="none" spc="-17" normalizeH="0" baseline="0" noProof="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0" normalizeH="0" baseline="0" noProof="0">
                <a:ln>
                  <a:noFill/>
                </a:ln>
                <a:solidFill>
                  <a:srgbClr val="231F20"/>
                </a:solidFill>
                <a:effectLst/>
                <a:uLnTx/>
                <a:uFillTx/>
                <a:latin typeface="Corbel" panose="020B0503020204020204" pitchFamily="34" charset="0"/>
                <a:ea typeface="+mn-ea"/>
                <a:cs typeface="WorkSans-Light"/>
              </a:rPr>
              <a:t>al.</a:t>
            </a:r>
            <a:r>
              <a:rPr kumimoji="0" sz="833" b="0" i="0" u="none" strike="noStrike" kern="1200" cap="none" spc="-8" normalizeH="0" baseline="0" noProof="0">
                <a:ln>
                  <a:noFill/>
                </a:ln>
                <a:solidFill>
                  <a:srgbClr val="231F20"/>
                </a:solidFill>
                <a:effectLst/>
                <a:uLnTx/>
                <a:uFillTx/>
                <a:latin typeface="Corbel" panose="020B0503020204020204" pitchFamily="34" charset="0"/>
                <a:ea typeface="+mn-ea"/>
                <a:cs typeface="WorkSans-Light"/>
              </a:rPr>
              <a:t> </a:t>
            </a:r>
            <a:r>
              <a:rPr kumimoji="0" sz="833" b="0" i="1" u="none" strike="noStrike" kern="1200" cap="none" spc="0" normalizeH="0" baseline="0" noProof="0">
                <a:ln>
                  <a:noFill/>
                </a:ln>
                <a:solidFill>
                  <a:srgbClr val="231F20"/>
                </a:solidFill>
                <a:effectLst/>
                <a:uLnTx/>
                <a:uFillTx/>
                <a:latin typeface="Corbel" panose="020B0503020204020204" pitchFamily="34" charset="0"/>
                <a:ea typeface="+mn-ea"/>
                <a:cs typeface="WorkSans-Light"/>
              </a:rPr>
              <a:t>Clin</a:t>
            </a:r>
            <a:r>
              <a:rPr kumimoji="0" sz="833" b="0" i="1" u="none" strike="noStrike" kern="1200" cap="none" spc="-12" normalizeH="0" baseline="0" noProof="0">
                <a:ln>
                  <a:noFill/>
                </a:ln>
                <a:solidFill>
                  <a:srgbClr val="231F20"/>
                </a:solidFill>
                <a:effectLst/>
                <a:uLnTx/>
                <a:uFillTx/>
                <a:latin typeface="Corbel" panose="020B0503020204020204" pitchFamily="34" charset="0"/>
                <a:ea typeface="+mn-ea"/>
                <a:cs typeface="WorkSans-Light"/>
              </a:rPr>
              <a:t> </a:t>
            </a:r>
            <a:r>
              <a:rPr kumimoji="0" sz="833" b="0" i="1" u="none" strike="noStrike" kern="1200" cap="none" spc="0" normalizeH="0" baseline="0" noProof="0">
                <a:ln>
                  <a:noFill/>
                </a:ln>
                <a:solidFill>
                  <a:srgbClr val="231F20"/>
                </a:solidFill>
                <a:effectLst/>
                <a:uLnTx/>
                <a:uFillTx/>
                <a:latin typeface="Corbel" panose="020B0503020204020204" pitchFamily="34" charset="0"/>
                <a:ea typeface="+mn-ea"/>
                <a:cs typeface="WorkSans-Light"/>
              </a:rPr>
              <a:t>Infect</a:t>
            </a:r>
            <a:r>
              <a:rPr kumimoji="0" sz="833" b="0" i="1" u="none" strike="noStrike" kern="1200" cap="none" spc="-17" normalizeH="0" baseline="0" noProof="0">
                <a:ln>
                  <a:noFill/>
                </a:ln>
                <a:solidFill>
                  <a:srgbClr val="231F20"/>
                </a:solidFill>
                <a:effectLst/>
                <a:uLnTx/>
                <a:uFillTx/>
                <a:latin typeface="Corbel" panose="020B0503020204020204" pitchFamily="34" charset="0"/>
                <a:ea typeface="+mn-ea"/>
                <a:cs typeface="WorkSans-Light"/>
              </a:rPr>
              <a:t> </a:t>
            </a:r>
            <a:r>
              <a:rPr kumimoji="0" sz="833" b="0" i="1" u="none" strike="noStrike" kern="1200" cap="none" spc="0" normalizeH="0" baseline="0" noProof="0">
                <a:ln>
                  <a:noFill/>
                </a:ln>
                <a:solidFill>
                  <a:srgbClr val="231F20"/>
                </a:solidFill>
                <a:effectLst/>
                <a:uLnTx/>
                <a:uFillTx/>
                <a:latin typeface="Corbel" panose="020B0503020204020204" pitchFamily="34" charset="0"/>
                <a:ea typeface="+mn-ea"/>
                <a:cs typeface="WorkSans-Light"/>
              </a:rPr>
              <a:t>Dis</a:t>
            </a:r>
            <a:r>
              <a:rPr kumimoji="0" sz="833" b="0" i="0" u="none" strike="noStrike" kern="1200" cap="none" spc="0" normalizeH="0" baseline="0" noProof="0">
                <a:ln>
                  <a:noFill/>
                </a:ln>
                <a:solidFill>
                  <a:srgbClr val="231F20"/>
                </a:solidFill>
                <a:effectLst/>
                <a:uLnTx/>
                <a:uFillTx/>
                <a:latin typeface="Corbel" panose="020B0503020204020204" pitchFamily="34" charset="0"/>
                <a:ea typeface="+mn-ea"/>
                <a:cs typeface="WorkSans-Light"/>
              </a:rPr>
              <a:t>.</a:t>
            </a:r>
            <a:r>
              <a:rPr kumimoji="0" sz="833" b="0" i="0" u="none" strike="noStrike" kern="1200" cap="none" spc="-8" normalizeH="0" baseline="0" noProof="0">
                <a:ln>
                  <a:noFill/>
                </a:ln>
                <a:solidFill>
                  <a:srgbClr val="231F20"/>
                </a:solidFill>
                <a:effectLst/>
                <a:uLnTx/>
                <a:uFillTx/>
                <a:latin typeface="Corbel" panose="020B0503020204020204" pitchFamily="34" charset="0"/>
                <a:ea typeface="+mn-ea"/>
                <a:cs typeface="WorkSans-Light"/>
              </a:rPr>
              <a:t> 2021.</a:t>
            </a:r>
            <a:endParaRPr kumimoji="0" sz="833" b="0" i="0" u="none" strike="noStrike" kern="1200" cap="none" spc="0" normalizeH="0" baseline="0" noProof="0">
              <a:ln>
                <a:noFill/>
              </a:ln>
              <a:solidFill>
                <a:srgbClr val="000000"/>
              </a:solidFill>
              <a:effectLst/>
              <a:uLnTx/>
              <a:uFillTx/>
              <a:latin typeface="Corbel" panose="020B0503020204020204" pitchFamily="34" charset="0"/>
              <a:ea typeface="+mn-ea"/>
              <a:cs typeface="WorkSans-Light"/>
            </a:endParaRPr>
          </a:p>
        </p:txBody>
      </p:sp>
      <p:grpSp>
        <p:nvGrpSpPr>
          <p:cNvPr id="13" name="object 13"/>
          <p:cNvGrpSpPr/>
          <p:nvPr/>
        </p:nvGrpSpPr>
        <p:grpSpPr>
          <a:xfrm>
            <a:off x="4625145" y="1803421"/>
            <a:ext cx="2286000" cy="3710898"/>
            <a:chOff x="1702054" y="2164105"/>
            <a:chExt cx="2743200" cy="5144770"/>
          </a:xfrm>
        </p:grpSpPr>
        <p:sp>
          <p:nvSpPr>
            <p:cNvPr id="14" name="object 14"/>
            <p:cNvSpPr/>
            <p:nvPr/>
          </p:nvSpPr>
          <p:spPr>
            <a:xfrm>
              <a:off x="1702054" y="3090075"/>
              <a:ext cx="2743200" cy="4218305"/>
            </a:xfrm>
            <a:custGeom>
              <a:avLst/>
              <a:gdLst/>
              <a:ahLst/>
              <a:cxnLst/>
              <a:rect l="l" t="t" r="r" b="b"/>
              <a:pathLst>
                <a:path w="2743200" h="4218305">
                  <a:moveTo>
                    <a:pt x="2743199" y="0"/>
                  </a:moveTo>
                  <a:lnTo>
                    <a:pt x="0" y="0"/>
                  </a:lnTo>
                  <a:lnTo>
                    <a:pt x="0" y="4218266"/>
                  </a:lnTo>
                  <a:lnTo>
                    <a:pt x="2743199" y="4218266"/>
                  </a:lnTo>
                  <a:lnTo>
                    <a:pt x="2743199" y="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5" name="object 15"/>
            <p:cNvSpPr/>
            <p:nvPr/>
          </p:nvSpPr>
          <p:spPr>
            <a:xfrm>
              <a:off x="1702054" y="2164105"/>
              <a:ext cx="2743200" cy="926465"/>
            </a:xfrm>
            <a:custGeom>
              <a:avLst/>
              <a:gdLst/>
              <a:ahLst/>
              <a:cxnLst/>
              <a:rect l="l" t="t" r="r" b="b"/>
              <a:pathLst>
                <a:path w="2743200" h="926464">
                  <a:moveTo>
                    <a:pt x="2743199" y="0"/>
                  </a:moveTo>
                  <a:lnTo>
                    <a:pt x="0" y="0"/>
                  </a:lnTo>
                  <a:lnTo>
                    <a:pt x="0" y="925956"/>
                  </a:lnTo>
                  <a:lnTo>
                    <a:pt x="2743199" y="925956"/>
                  </a:lnTo>
                  <a:lnTo>
                    <a:pt x="2743199" y="0"/>
                  </a:lnTo>
                  <a:close/>
                </a:path>
              </a:pathLst>
            </a:custGeom>
            <a:solidFill>
              <a:srgbClr val="67267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16" name="object 16"/>
          <p:cNvGrpSpPr/>
          <p:nvPr/>
        </p:nvGrpSpPr>
        <p:grpSpPr>
          <a:xfrm>
            <a:off x="1465991" y="5505173"/>
            <a:ext cx="2286000" cy="19050"/>
            <a:chOff x="5279034" y="7285481"/>
            <a:chExt cx="2743200" cy="22860"/>
          </a:xfrm>
        </p:grpSpPr>
        <p:sp>
          <p:nvSpPr>
            <p:cNvPr id="17" name="object 17"/>
            <p:cNvSpPr/>
            <p:nvPr/>
          </p:nvSpPr>
          <p:spPr>
            <a:xfrm>
              <a:off x="5279034" y="7285481"/>
              <a:ext cx="2743200" cy="22860"/>
            </a:xfrm>
            <a:custGeom>
              <a:avLst/>
              <a:gdLst/>
              <a:ahLst/>
              <a:cxnLst/>
              <a:rect l="l" t="t" r="r" b="b"/>
              <a:pathLst>
                <a:path w="2743200" h="22859">
                  <a:moveTo>
                    <a:pt x="2743200" y="0"/>
                  </a:moveTo>
                  <a:lnTo>
                    <a:pt x="0" y="0"/>
                  </a:lnTo>
                  <a:lnTo>
                    <a:pt x="0" y="22860"/>
                  </a:lnTo>
                  <a:lnTo>
                    <a:pt x="2743200" y="22860"/>
                  </a:lnTo>
                  <a:lnTo>
                    <a:pt x="2743200" y="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8" name="object 18"/>
            <p:cNvSpPr/>
            <p:nvPr/>
          </p:nvSpPr>
          <p:spPr>
            <a:xfrm>
              <a:off x="5279034" y="7285481"/>
              <a:ext cx="2743200" cy="12065"/>
            </a:xfrm>
            <a:custGeom>
              <a:avLst/>
              <a:gdLst/>
              <a:ahLst/>
              <a:cxnLst/>
              <a:rect l="l" t="t" r="r" b="b"/>
              <a:pathLst>
                <a:path w="2743200" h="12065">
                  <a:moveTo>
                    <a:pt x="2743200" y="0"/>
                  </a:moveTo>
                  <a:lnTo>
                    <a:pt x="0" y="0"/>
                  </a:lnTo>
                  <a:lnTo>
                    <a:pt x="0" y="11938"/>
                  </a:lnTo>
                  <a:lnTo>
                    <a:pt x="2743200" y="11938"/>
                  </a:lnTo>
                  <a:lnTo>
                    <a:pt x="2743200" y="0"/>
                  </a:lnTo>
                  <a:close/>
                </a:path>
              </a:pathLst>
            </a:custGeom>
            <a:solidFill>
              <a:srgbClr val="67267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19" name="object 19"/>
          <p:cNvSpPr txBox="1"/>
          <p:nvPr/>
        </p:nvSpPr>
        <p:spPr>
          <a:xfrm>
            <a:off x="5676281" y="1965789"/>
            <a:ext cx="1234861" cy="480943"/>
          </a:xfrm>
          <a:prstGeom prst="rect">
            <a:avLst/>
          </a:prstGeom>
        </p:spPr>
        <p:txBody>
          <a:bodyPr vert="horz" wrap="square" lIns="0" tIns="10583" rIns="0" bIns="0" rtlCol="0" anchor="t">
            <a:spAutoFit/>
          </a:bodyPr>
          <a:lstStyle/>
          <a:p>
            <a:pPr marL="10160" marR="0" lvl="0" indent="0" algn="l" defTabSz="914400" rtl="0" eaLnBrk="1" fontAlgn="auto" latinLnBrk="0" hangingPunct="1">
              <a:lnSpc>
                <a:spcPct val="57864"/>
              </a:lnSpc>
              <a:spcBef>
                <a:spcPts val="83"/>
              </a:spcBef>
              <a:spcAft>
                <a:spcPts val="0"/>
              </a:spcAft>
              <a:buClrTx/>
              <a:buSzTx/>
              <a:buFontTx/>
              <a:buNone/>
              <a:tabLst/>
              <a:defRPr/>
            </a:pPr>
            <a:r>
              <a:rPr kumimoji="0" sz="2400" b="0" i="0" u="none" strike="noStrike" kern="1200" cap="none" spc="-21" normalizeH="0" baseline="0" noProof="0">
                <a:ln>
                  <a:noFill/>
                </a:ln>
                <a:solidFill>
                  <a:srgbClr val="FFFFFF"/>
                </a:solidFill>
                <a:effectLst/>
                <a:uLnTx/>
                <a:uFillTx/>
                <a:latin typeface="Corbel" panose="020B0503020204020204" pitchFamily="34" charset="0"/>
                <a:ea typeface="+mn-ea"/>
                <a:cs typeface="Montserrat"/>
              </a:rPr>
              <a:t>24</a:t>
            </a:r>
            <a:endParaRPr lang="en-US" sz="2400" b="0" i="0" u="none" strike="noStrike" kern="1200" cap="none" spc="0" normalizeH="0" baseline="0" noProof="0">
              <a:ln>
                <a:noFill/>
              </a:ln>
              <a:solidFill>
                <a:srgbClr val="000000"/>
              </a:solidFill>
              <a:effectLst/>
              <a:uLnTx/>
              <a:uFillTx/>
              <a:latin typeface="Corbel" panose="020B0503020204020204" pitchFamily="34" charset="0"/>
              <a:cs typeface="Montserrat"/>
            </a:endParaRPr>
          </a:p>
          <a:p>
            <a:pPr marL="10160" marR="0" lvl="0" indent="0" algn="l" defTabSz="914400" rtl="0" eaLnBrk="1" fontAlgn="auto" latinLnBrk="0" hangingPunct="1">
              <a:lnSpc>
                <a:spcPct val="62182"/>
              </a:lnSpc>
              <a:spcBef>
                <a:spcPts val="0"/>
              </a:spcBef>
              <a:spcAft>
                <a:spcPts val="0"/>
              </a:spcAft>
              <a:buClrTx/>
              <a:buSzTx/>
              <a:buFontTx/>
              <a:buNone/>
              <a:tabLst/>
              <a:defRPr/>
            </a:pPr>
            <a:r>
              <a:rPr kumimoji="0" sz="1200" b="0" i="0" u="none" strike="noStrike" kern="1200" cap="none" spc="0" normalizeH="0" baseline="0" noProof="0">
                <a:ln>
                  <a:noFill/>
                </a:ln>
                <a:solidFill>
                  <a:srgbClr val="FFFFFF"/>
                </a:solidFill>
                <a:effectLst/>
                <a:uLnTx/>
                <a:uFillTx/>
                <a:latin typeface="Corbel" panose="020B0503020204020204" pitchFamily="34" charset="0"/>
                <a:ea typeface="+mn-ea"/>
                <a:cs typeface="Montserrat-Medium"/>
              </a:rPr>
              <a:t>hospital </a:t>
            </a:r>
            <a:r>
              <a:rPr kumimoji="0" sz="1200" b="0" i="0" u="none" strike="noStrike" kern="1200" cap="none" spc="-8" normalizeH="0" baseline="0" noProof="0">
                <a:ln>
                  <a:noFill/>
                </a:ln>
                <a:solidFill>
                  <a:srgbClr val="FFFFFF"/>
                </a:solidFill>
                <a:effectLst/>
                <a:uLnTx/>
                <a:uFillTx/>
                <a:latin typeface="Corbel" panose="020B0503020204020204" pitchFamily="34" charset="0"/>
                <a:ea typeface="+mn-ea"/>
                <a:cs typeface="Montserrat-Medium"/>
              </a:rPr>
              <a:t>deaths</a:t>
            </a:r>
            <a:endParaRPr lang="en-US" sz="1200" b="0" i="0" u="none" strike="noStrike" kern="1200" cap="none" spc="0" normalizeH="0" baseline="0" noProof="0">
              <a:ln>
                <a:noFill/>
              </a:ln>
              <a:solidFill>
                <a:srgbClr val="000000"/>
              </a:solidFill>
              <a:effectLst/>
              <a:uLnTx/>
              <a:uFillTx/>
              <a:latin typeface="Corbel" panose="020B0503020204020204" pitchFamily="34" charset="0"/>
              <a:cs typeface="Montserrat-Medium"/>
            </a:endParaRPr>
          </a:p>
          <a:p>
            <a:pPr marL="10160" marR="0" lvl="0" indent="0" algn="l" defTabSz="914400" rtl="0" eaLnBrk="1" fontAlgn="auto" latinLnBrk="0" hangingPunct="1">
              <a:lnSpc>
                <a:spcPct val="66666"/>
              </a:lnSpc>
              <a:spcBef>
                <a:spcPts val="0"/>
              </a:spcBef>
              <a:spcAft>
                <a:spcPts val="0"/>
              </a:spcAft>
              <a:buClrTx/>
              <a:buSzTx/>
              <a:buFontTx/>
              <a:buNone/>
              <a:tabLst/>
              <a:defRPr/>
            </a:pPr>
            <a:r>
              <a:rPr kumimoji="0" sz="1200" b="0" i="0" u="none" strike="noStrike" kern="1200" cap="none" spc="0" normalizeH="0" baseline="0" noProof="0">
                <a:ln>
                  <a:noFill/>
                </a:ln>
                <a:solidFill>
                  <a:srgbClr val="FFFFFF"/>
                </a:solidFill>
                <a:effectLst/>
                <a:uLnTx/>
                <a:uFillTx/>
                <a:latin typeface="Corbel" panose="020B0503020204020204" pitchFamily="34" charset="0"/>
                <a:ea typeface="+mn-ea"/>
                <a:cs typeface="Montserrat"/>
              </a:rPr>
              <a:t>/</a:t>
            </a:r>
            <a:r>
              <a:rPr kumimoji="0" sz="1200" b="0" i="0" u="none" strike="noStrike" kern="1200" cap="none" spc="-37" normalizeH="0" baseline="0" noProof="0">
                <a:ln>
                  <a:noFill/>
                </a:ln>
                <a:solidFill>
                  <a:srgbClr val="FFFFFF"/>
                </a:solidFill>
                <a:effectLst/>
                <a:uLnTx/>
                <a:uFillTx/>
                <a:latin typeface="Corbel" panose="020B0503020204020204" pitchFamily="34" charset="0"/>
                <a:ea typeface="+mn-ea"/>
                <a:cs typeface="Montserrat"/>
              </a:rPr>
              <a:t> </a:t>
            </a:r>
            <a:r>
              <a:rPr kumimoji="0" sz="1200" b="0" i="0" u="none" strike="noStrike" kern="1200" cap="none" spc="0" normalizeH="0" baseline="0" noProof="0">
                <a:ln>
                  <a:noFill/>
                </a:ln>
                <a:solidFill>
                  <a:srgbClr val="FFFFFF"/>
                </a:solidFill>
                <a:effectLst/>
                <a:uLnTx/>
                <a:uFillTx/>
                <a:latin typeface="Corbel" panose="020B0503020204020204" pitchFamily="34" charset="0"/>
                <a:ea typeface="+mn-ea"/>
                <a:cs typeface="Montserrat"/>
              </a:rPr>
              <a:t>1</a:t>
            </a:r>
            <a:r>
              <a:rPr kumimoji="0" lang="en-US" sz="1200" b="0" i="0" u="none" strike="noStrike" kern="1200" cap="none" spc="0" normalizeH="0" baseline="0" noProof="0">
                <a:ln>
                  <a:noFill/>
                </a:ln>
                <a:solidFill>
                  <a:srgbClr val="FFFFFF"/>
                </a:solidFill>
                <a:effectLst/>
                <a:uLnTx/>
                <a:uFillTx/>
                <a:latin typeface="Corbel" panose="020B0503020204020204" pitchFamily="34" charset="0"/>
                <a:ea typeface="+mn-ea"/>
                <a:cs typeface="Montserrat"/>
              </a:rPr>
              <a:t>,</a:t>
            </a:r>
            <a:r>
              <a:rPr kumimoji="0" sz="1200" b="0" i="0" u="none" strike="noStrike" kern="1200" cap="none" spc="0" normalizeH="0" baseline="0" noProof="0">
                <a:ln>
                  <a:noFill/>
                </a:ln>
                <a:solidFill>
                  <a:srgbClr val="FFFFFF"/>
                </a:solidFill>
                <a:effectLst/>
                <a:uLnTx/>
                <a:uFillTx/>
                <a:latin typeface="Corbel" panose="020B0503020204020204" pitchFamily="34" charset="0"/>
                <a:ea typeface="+mn-ea"/>
                <a:cs typeface="Montserrat"/>
              </a:rPr>
              <a:t>000</a:t>
            </a:r>
            <a:r>
              <a:rPr kumimoji="0" sz="1200" b="0" i="0" u="none" strike="noStrike" kern="1200" cap="none" spc="83" normalizeH="0" baseline="0" noProof="0">
                <a:ln>
                  <a:noFill/>
                </a:ln>
                <a:solidFill>
                  <a:srgbClr val="FFFFFF"/>
                </a:solidFill>
                <a:effectLst/>
                <a:uLnTx/>
                <a:uFillTx/>
                <a:latin typeface="Corbel" panose="020B0503020204020204" pitchFamily="34" charset="0"/>
                <a:ea typeface="+mn-ea"/>
                <a:cs typeface="Montserrat"/>
              </a:rPr>
              <a:t> </a:t>
            </a:r>
            <a:r>
              <a:rPr kumimoji="0" sz="1200" b="0" i="0" u="none" strike="noStrike" kern="1200" cap="none" spc="0" normalizeH="0" baseline="0" noProof="0">
                <a:ln>
                  <a:noFill/>
                </a:ln>
                <a:solidFill>
                  <a:srgbClr val="FFFFFF"/>
                </a:solidFill>
                <a:effectLst/>
                <a:uLnTx/>
                <a:uFillTx/>
                <a:latin typeface="Corbel" panose="020B0503020204020204" pitchFamily="34" charset="0"/>
                <a:ea typeface="+mn-ea"/>
                <a:cs typeface="Montserrat"/>
              </a:rPr>
              <a:t>RSV</a:t>
            </a:r>
            <a:r>
              <a:rPr kumimoji="0" sz="1200" b="0" i="0" u="none" strike="noStrike" kern="1200" cap="none" spc="83" normalizeH="0" baseline="0" noProof="0">
                <a:ln>
                  <a:noFill/>
                </a:ln>
                <a:solidFill>
                  <a:srgbClr val="FFFFFF"/>
                </a:solidFill>
                <a:effectLst/>
                <a:uLnTx/>
                <a:uFillTx/>
                <a:latin typeface="Corbel" panose="020B0503020204020204" pitchFamily="34" charset="0"/>
                <a:ea typeface="+mn-ea"/>
                <a:cs typeface="Montserrat"/>
              </a:rPr>
              <a:t> </a:t>
            </a:r>
            <a:r>
              <a:rPr kumimoji="0" sz="1200" b="0" i="0" u="none" strike="noStrike" kern="1200" cap="none" spc="-8" normalizeH="0" baseline="0" noProof="0">
                <a:ln>
                  <a:noFill/>
                </a:ln>
                <a:solidFill>
                  <a:srgbClr val="FFFFFF"/>
                </a:solidFill>
                <a:effectLst/>
                <a:uLnTx/>
                <a:uFillTx/>
                <a:latin typeface="Corbel" panose="020B0503020204020204" pitchFamily="34" charset="0"/>
                <a:ea typeface="+mn-ea"/>
                <a:cs typeface="Montserrat"/>
              </a:rPr>
              <a:t>cases</a:t>
            </a:r>
            <a:endParaRPr lang="en-US" sz="1200" b="0" i="0" u="none" strike="noStrike" kern="1200" cap="none" spc="0" normalizeH="0" baseline="0" noProof="0">
              <a:ln>
                <a:noFill/>
              </a:ln>
              <a:solidFill>
                <a:srgbClr val="000000"/>
              </a:solidFill>
              <a:effectLst/>
              <a:uLnTx/>
              <a:uFillTx/>
              <a:latin typeface="Corbel" panose="020B0503020204020204" pitchFamily="34" charset="0"/>
              <a:cs typeface="Montserrat"/>
            </a:endParaRPr>
          </a:p>
        </p:txBody>
      </p:sp>
      <p:sp>
        <p:nvSpPr>
          <p:cNvPr id="20" name="object 20"/>
          <p:cNvSpPr txBox="1"/>
          <p:nvPr/>
        </p:nvSpPr>
        <p:spPr>
          <a:xfrm>
            <a:off x="1622151" y="4819468"/>
            <a:ext cx="1070618" cy="471325"/>
          </a:xfrm>
          <a:prstGeom prst="rect">
            <a:avLst/>
          </a:prstGeom>
        </p:spPr>
        <p:txBody>
          <a:bodyPr vert="horz" wrap="square" lIns="0" tIns="10583" rIns="0" bIns="0" rtlCol="0" anchor="t">
            <a:spAutoFit/>
          </a:bodyPr>
          <a:lstStyle/>
          <a:p>
            <a:pPr marL="10160" marR="0" lvl="0" indent="0" algn="l" defTabSz="914400" rtl="0" eaLnBrk="1" fontAlgn="auto" latinLnBrk="0" hangingPunct="1">
              <a:lnSpc>
                <a:spcPct val="57864"/>
              </a:lnSpc>
              <a:spcBef>
                <a:spcPts val="83"/>
              </a:spcBef>
              <a:spcAft>
                <a:spcPts val="0"/>
              </a:spcAft>
              <a:buClrTx/>
              <a:buSzTx/>
              <a:buFontTx/>
              <a:buNone/>
              <a:tabLst/>
              <a:defRPr/>
            </a:pPr>
            <a:r>
              <a:rPr kumimoji="0" sz="2400" b="0" i="0" u="none" strike="noStrike" kern="1200" cap="none" spc="-21" normalizeH="0" baseline="0" noProof="0">
                <a:ln>
                  <a:noFill/>
                </a:ln>
                <a:solidFill>
                  <a:srgbClr val="672672"/>
                </a:solidFill>
                <a:effectLst/>
                <a:uLnTx/>
                <a:uFillTx/>
                <a:latin typeface="Corbel" panose="020B0503020204020204" pitchFamily="34" charset="0"/>
                <a:ea typeface="+mn-ea"/>
                <a:cs typeface="Montserrat"/>
              </a:rPr>
              <a:t>&lt;1</a:t>
            </a:r>
            <a:endParaRPr lang="en-US" sz="2400" b="0" i="0" u="none" strike="noStrike" kern="1200" cap="none" spc="0" normalizeH="0" baseline="0" noProof="0">
              <a:ln>
                <a:noFill/>
              </a:ln>
              <a:solidFill>
                <a:srgbClr val="000000"/>
              </a:solidFill>
              <a:effectLst/>
              <a:uLnTx/>
              <a:uFillTx/>
              <a:latin typeface="Corbel" panose="020B0503020204020204" pitchFamily="34" charset="0"/>
              <a:cs typeface="Montserrat"/>
            </a:endParaRPr>
          </a:p>
          <a:p>
            <a:pPr marL="10160" marR="0" lvl="0" indent="0" algn="l" defTabSz="914400" rtl="0" eaLnBrk="1" fontAlgn="auto" latinLnBrk="0" hangingPunct="1">
              <a:lnSpc>
                <a:spcPct val="62182"/>
              </a:lnSpc>
              <a:spcBef>
                <a:spcPts val="0"/>
              </a:spcBef>
              <a:spcAft>
                <a:spcPts val="0"/>
              </a:spcAft>
              <a:buClrTx/>
              <a:buSzTx/>
              <a:buFontTx/>
              <a:buNone/>
              <a:tabLst/>
              <a:defRPr/>
            </a:pPr>
            <a:r>
              <a:rPr kumimoji="0" sz="1200" b="0" i="0" u="none" strike="noStrike" kern="1200" cap="none" spc="0" normalizeH="0" baseline="0" noProof="0">
                <a:ln>
                  <a:noFill/>
                </a:ln>
                <a:solidFill>
                  <a:srgbClr val="672672"/>
                </a:solidFill>
                <a:effectLst/>
                <a:uLnTx/>
                <a:uFillTx/>
                <a:latin typeface="Corbel" panose="020B0503020204020204" pitchFamily="34" charset="0"/>
                <a:ea typeface="+mn-ea"/>
                <a:cs typeface="Montserrat-Medium"/>
              </a:rPr>
              <a:t>hospital </a:t>
            </a:r>
            <a:r>
              <a:rPr kumimoji="0" sz="1200" b="0" i="0" u="none" strike="noStrike" kern="1200" cap="none" spc="-8" normalizeH="0" baseline="0" noProof="0">
                <a:ln>
                  <a:noFill/>
                </a:ln>
                <a:solidFill>
                  <a:srgbClr val="672672"/>
                </a:solidFill>
                <a:effectLst/>
                <a:uLnTx/>
                <a:uFillTx/>
                <a:latin typeface="Corbel" panose="020B0503020204020204" pitchFamily="34" charset="0"/>
                <a:ea typeface="+mn-ea"/>
                <a:cs typeface="Montserrat-Medium"/>
              </a:rPr>
              <a:t>deaths</a:t>
            </a:r>
            <a:r>
              <a:rPr kumimoji="0" lang="en-US" sz="1200" b="0" i="0" u="none" strike="noStrike" kern="1200" cap="none" spc="-8" normalizeH="0" baseline="0" noProof="0">
                <a:ln>
                  <a:noFill/>
                </a:ln>
                <a:solidFill>
                  <a:srgbClr val="000000"/>
                </a:solidFill>
                <a:effectLst/>
                <a:uLnTx/>
                <a:uFillTx/>
                <a:latin typeface="Corbel" panose="020B0503020204020204" pitchFamily="34" charset="0"/>
                <a:ea typeface="+mn-ea"/>
                <a:cs typeface="Montserrat-Medium"/>
              </a:rPr>
              <a:t> </a:t>
            </a:r>
            <a:r>
              <a:rPr kumimoji="0" sz="1200" b="0" i="0" u="none" strike="noStrike" kern="1200" cap="none" spc="0" normalizeH="0" baseline="0" noProof="0">
                <a:ln>
                  <a:noFill/>
                </a:ln>
                <a:solidFill>
                  <a:srgbClr val="672672"/>
                </a:solidFill>
                <a:effectLst/>
                <a:uLnTx/>
                <a:uFillTx/>
                <a:latin typeface="Corbel" panose="020B0503020204020204" pitchFamily="34" charset="0"/>
                <a:ea typeface="+mn-ea"/>
                <a:cs typeface="Montserrat"/>
              </a:rPr>
              <a:t>/</a:t>
            </a:r>
            <a:r>
              <a:rPr kumimoji="0" sz="1200" b="0" i="0" u="none" strike="noStrike" kern="1200" cap="none" spc="-37" normalizeH="0" baseline="0" noProof="0">
                <a:ln>
                  <a:noFill/>
                </a:ln>
                <a:solidFill>
                  <a:srgbClr val="672672"/>
                </a:solidFill>
                <a:effectLst/>
                <a:uLnTx/>
                <a:uFillTx/>
                <a:latin typeface="Corbel" panose="020B0503020204020204" pitchFamily="34" charset="0"/>
                <a:ea typeface="+mn-ea"/>
                <a:cs typeface="Montserrat"/>
              </a:rPr>
              <a:t> </a:t>
            </a:r>
            <a:r>
              <a:rPr kumimoji="0" sz="1200" b="0" i="0" u="none" strike="noStrike" kern="1200" cap="none" spc="0" normalizeH="0" baseline="0" noProof="0">
                <a:ln>
                  <a:noFill/>
                </a:ln>
                <a:solidFill>
                  <a:srgbClr val="672672"/>
                </a:solidFill>
                <a:effectLst/>
                <a:uLnTx/>
                <a:uFillTx/>
                <a:latin typeface="Corbel" panose="020B0503020204020204" pitchFamily="34" charset="0"/>
                <a:ea typeface="+mn-ea"/>
                <a:cs typeface="Montserrat"/>
              </a:rPr>
              <a:t>1</a:t>
            </a:r>
            <a:r>
              <a:rPr kumimoji="0" lang="en-US" sz="1200" b="0" i="0" u="none" strike="noStrike" kern="1200" cap="none" spc="0" normalizeH="0" baseline="0" noProof="0">
                <a:ln>
                  <a:noFill/>
                </a:ln>
                <a:solidFill>
                  <a:srgbClr val="672672"/>
                </a:solidFill>
                <a:effectLst/>
                <a:uLnTx/>
                <a:uFillTx/>
                <a:latin typeface="Corbel" panose="020B0503020204020204" pitchFamily="34" charset="0"/>
                <a:ea typeface="+mn-ea"/>
                <a:cs typeface="Montserrat"/>
              </a:rPr>
              <a:t>,</a:t>
            </a:r>
            <a:r>
              <a:rPr kumimoji="0" sz="1200" b="0" i="0" u="none" strike="noStrike" kern="1200" cap="none" spc="0" normalizeH="0" baseline="0" noProof="0">
                <a:ln>
                  <a:noFill/>
                </a:ln>
                <a:solidFill>
                  <a:srgbClr val="672672"/>
                </a:solidFill>
                <a:effectLst/>
                <a:uLnTx/>
                <a:uFillTx/>
                <a:latin typeface="Corbel" panose="020B0503020204020204" pitchFamily="34" charset="0"/>
                <a:ea typeface="+mn-ea"/>
                <a:cs typeface="Montserrat"/>
              </a:rPr>
              <a:t>000</a:t>
            </a:r>
            <a:r>
              <a:rPr kumimoji="0" sz="1200" b="0" i="0" u="none" strike="noStrike" kern="1200" cap="none" spc="83" normalizeH="0" baseline="0" noProof="0">
                <a:ln>
                  <a:noFill/>
                </a:ln>
                <a:solidFill>
                  <a:srgbClr val="672672"/>
                </a:solidFill>
                <a:effectLst/>
                <a:uLnTx/>
                <a:uFillTx/>
                <a:latin typeface="Corbel" panose="020B0503020204020204" pitchFamily="34" charset="0"/>
                <a:ea typeface="+mn-ea"/>
                <a:cs typeface="Montserrat"/>
              </a:rPr>
              <a:t> </a:t>
            </a:r>
            <a:r>
              <a:rPr kumimoji="0" sz="1200" b="0" i="0" u="none" strike="noStrike" kern="1200" cap="none" spc="0" normalizeH="0" baseline="0" noProof="0">
                <a:ln>
                  <a:noFill/>
                </a:ln>
                <a:solidFill>
                  <a:srgbClr val="672672"/>
                </a:solidFill>
                <a:effectLst/>
                <a:uLnTx/>
                <a:uFillTx/>
                <a:latin typeface="Corbel" panose="020B0503020204020204" pitchFamily="34" charset="0"/>
                <a:ea typeface="+mn-ea"/>
                <a:cs typeface="Montserrat"/>
              </a:rPr>
              <a:t>RSV</a:t>
            </a:r>
            <a:r>
              <a:rPr kumimoji="0" sz="1200" b="0" i="0" u="none" strike="noStrike" kern="1200" cap="none" spc="83" normalizeH="0" baseline="0" noProof="0">
                <a:ln>
                  <a:noFill/>
                </a:ln>
                <a:solidFill>
                  <a:srgbClr val="672672"/>
                </a:solidFill>
                <a:effectLst/>
                <a:uLnTx/>
                <a:uFillTx/>
                <a:latin typeface="Corbel" panose="020B0503020204020204" pitchFamily="34" charset="0"/>
                <a:ea typeface="+mn-ea"/>
                <a:cs typeface="Montserrat"/>
              </a:rPr>
              <a:t> </a:t>
            </a:r>
            <a:r>
              <a:rPr kumimoji="0" sz="1200" b="0" i="0" u="none" strike="noStrike" kern="1200" cap="none" spc="-8" normalizeH="0" baseline="0" noProof="0">
                <a:ln>
                  <a:noFill/>
                </a:ln>
                <a:solidFill>
                  <a:srgbClr val="672672"/>
                </a:solidFill>
                <a:effectLst/>
                <a:uLnTx/>
                <a:uFillTx/>
                <a:latin typeface="Corbel" panose="020B0503020204020204" pitchFamily="34" charset="0"/>
                <a:ea typeface="+mn-ea"/>
                <a:cs typeface="Montserrat"/>
              </a:rPr>
              <a:t>cases</a:t>
            </a:r>
            <a:endParaRPr lang="en-US" sz="1200" b="0" i="0" u="none" strike="noStrike" kern="1200" cap="none" spc="0" normalizeH="0" baseline="0" noProof="0">
              <a:ln>
                <a:noFill/>
              </a:ln>
              <a:solidFill>
                <a:srgbClr val="000000"/>
              </a:solidFill>
              <a:effectLst/>
              <a:uLnTx/>
              <a:uFillTx/>
              <a:latin typeface="Corbel" panose="020B0503020204020204" pitchFamily="34" charset="0"/>
              <a:cs typeface="Montserrat"/>
            </a:endParaRPr>
          </a:p>
        </p:txBody>
      </p:sp>
      <p:sp>
        <p:nvSpPr>
          <p:cNvPr id="21" name="object 21"/>
          <p:cNvSpPr txBox="1"/>
          <p:nvPr/>
        </p:nvSpPr>
        <p:spPr>
          <a:xfrm>
            <a:off x="4625145" y="4125066"/>
            <a:ext cx="2286000" cy="477545"/>
          </a:xfrm>
          <a:prstGeom prst="rect">
            <a:avLst/>
          </a:prstGeom>
        </p:spPr>
        <p:txBody>
          <a:bodyPr vert="horz" wrap="square" lIns="0" tIns="10583" rIns="0" bIns="0" rtlCol="0" anchor="t">
            <a:spAutoFit/>
          </a:bodyPr>
          <a:lstStyle/>
          <a:p>
            <a:pPr marL="1061085" marR="0" lvl="0" indent="0" algn="l" defTabSz="914400" rtl="0" eaLnBrk="1" fontAlgn="auto" latinLnBrk="0" hangingPunct="1">
              <a:lnSpc>
                <a:spcPct val="57864"/>
              </a:lnSpc>
              <a:spcBef>
                <a:spcPts val="83"/>
              </a:spcBef>
              <a:spcAft>
                <a:spcPts val="0"/>
              </a:spcAft>
              <a:buClrTx/>
              <a:buSzTx/>
              <a:buFontTx/>
              <a:buNone/>
              <a:tabLst/>
              <a:defRPr/>
            </a:pPr>
            <a:r>
              <a:rPr kumimoji="0" sz="2400" b="0" i="0" u="none" strike="noStrike" kern="1200" cap="none" spc="-21" normalizeH="0" baseline="0" noProof="0">
                <a:ln>
                  <a:noFill/>
                </a:ln>
                <a:solidFill>
                  <a:srgbClr val="FFFFFF"/>
                </a:solidFill>
                <a:effectLst/>
                <a:uLnTx/>
                <a:uFillTx/>
                <a:latin typeface="Corbel" panose="020B0503020204020204" pitchFamily="34" charset="0"/>
                <a:ea typeface="+mn-ea"/>
                <a:cs typeface="Montserrat"/>
              </a:rPr>
              <a:t>109</a:t>
            </a:r>
            <a:endParaRPr lang="en-US" sz="1500" b="0" i="0" u="none" strike="noStrike" kern="1200" cap="none" spc="0" normalizeH="0" baseline="0" noProof="0">
              <a:ln>
                <a:noFill/>
              </a:ln>
              <a:solidFill>
                <a:srgbClr val="000000"/>
              </a:solidFill>
              <a:effectLst/>
              <a:uLnTx/>
              <a:uFillTx/>
              <a:latin typeface="Corbel" panose="020B0503020204020204" pitchFamily="34" charset="0"/>
              <a:cs typeface="Montserrat"/>
            </a:endParaRPr>
          </a:p>
          <a:p>
            <a:pPr marL="1061085" marR="0" lvl="0" indent="0" algn="l" defTabSz="914400" rtl="0" eaLnBrk="1" fontAlgn="auto" latinLnBrk="0" hangingPunct="1">
              <a:lnSpc>
                <a:spcPct val="62182"/>
              </a:lnSpc>
              <a:spcBef>
                <a:spcPts val="0"/>
              </a:spcBef>
              <a:spcAft>
                <a:spcPts val="0"/>
              </a:spcAft>
              <a:buClrTx/>
              <a:buSzTx/>
              <a:buFontTx/>
              <a:buNone/>
              <a:tabLst/>
              <a:defRPr/>
            </a:pPr>
            <a:r>
              <a:rPr kumimoji="0" sz="1200" b="0" i="0" u="none" strike="noStrike" kern="1200" cap="none" spc="0" normalizeH="0" baseline="0" noProof="0">
                <a:ln>
                  <a:noFill/>
                </a:ln>
                <a:solidFill>
                  <a:srgbClr val="FFFFFF"/>
                </a:solidFill>
                <a:effectLst/>
                <a:uLnTx/>
                <a:uFillTx/>
                <a:latin typeface="Corbel" panose="020B0503020204020204" pitchFamily="34" charset="0"/>
                <a:ea typeface="+mn-ea"/>
                <a:cs typeface="Montserrat-Medium"/>
              </a:rPr>
              <a:t>community</a:t>
            </a:r>
            <a:r>
              <a:rPr kumimoji="0" sz="1200" b="0" i="0" u="none" strike="noStrike" kern="1200" cap="none" spc="-21" normalizeH="0" baseline="0" noProof="0">
                <a:ln>
                  <a:noFill/>
                </a:ln>
                <a:solidFill>
                  <a:srgbClr val="FFFFFF"/>
                </a:solidFill>
                <a:effectLst/>
                <a:uLnTx/>
                <a:uFillTx/>
                <a:latin typeface="Corbel" panose="020B0503020204020204" pitchFamily="34" charset="0"/>
                <a:ea typeface="+mn-ea"/>
                <a:cs typeface="Montserrat-Medium"/>
              </a:rPr>
              <a:t> </a:t>
            </a:r>
            <a:r>
              <a:rPr kumimoji="0" sz="1200" b="0" i="0" u="none" strike="noStrike" kern="1200" cap="none" spc="-8" normalizeH="0" baseline="0" noProof="0">
                <a:ln>
                  <a:noFill/>
                </a:ln>
                <a:solidFill>
                  <a:srgbClr val="FFFFFF"/>
                </a:solidFill>
                <a:effectLst/>
                <a:uLnTx/>
                <a:uFillTx/>
                <a:latin typeface="Corbel" panose="020B0503020204020204" pitchFamily="34" charset="0"/>
                <a:ea typeface="+mn-ea"/>
                <a:cs typeface="Montserrat-Medium"/>
              </a:rPr>
              <a:t>deaths</a:t>
            </a:r>
            <a:endParaRPr lang="en-US" sz="1200" b="0" i="0" u="none" strike="noStrike" kern="1200" cap="none" spc="0" normalizeH="0" baseline="0" noProof="0">
              <a:ln>
                <a:noFill/>
              </a:ln>
              <a:solidFill>
                <a:srgbClr val="000000"/>
              </a:solidFill>
              <a:effectLst/>
              <a:uLnTx/>
              <a:uFillTx/>
              <a:latin typeface="Corbel" panose="020B0503020204020204" pitchFamily="34" charset="0"/>
              <a:cs typeface="Montserrat-Medium"/>
            </a:endParaRPr>
          </a:p>
          <a:p>
            <a:pPr marL="1061085" marR="0" lvl="0" indent="0" algn="l" defTabSz="914400" rtl="0" eaLnBrk="1" fontAlgn="auto" latinLnBrk="0" hangingPunct="1">
              <a:lnSpc>
                <a:spcPct val="66666"/>
              </a:lnSpc>
              <a:spcBef>
                <a:spcPts val="0"/>
              </a:spcBef>
              <a:spcAft>
                <a:spcPts val="0"/>
              </a:spcAft>
              <a:buClrTx/>
              <a:buSzTx/>
              <a:buFontTx/>
              <a:buNone/>
              <a:tabLst/>
              <a:defRPr/>
            </a:pPr>
            <a:r>
              <a:rPr kumimoji="0" sz="1200" b="0" i="0" u="none" strike="noStrike" kern="1200" cap="none" spc="0" normalizeH="0" baseline="0" noProof="0">
                <a:ln>
                  <a:noFill/>
                </a:ln>
                <a:solidFill>
                  <a:srgbClr val="FFFFFF"/>
                </a:solidFill>
                <a:effectLst/>
                <a:uLnTx/>
                <a:uFillTx/>
                <a:latin typeface="Corbel" panose="020B0503020204020204" pitchFamily="34" charset="0"/>
                <a:ea typeface="+mn-ea"/>
                <a:cs typeface="Montserrat"/>
              </a:rPr>
              <a:t>/</a:t>
            </a:r>
            <a:r>
              <a:rPr kumimoji="0" sz="1200" b="0" i="0" u="none" strike="noStrike" kern="1200" cap="none" spc="-37" normalizeH="0" baseline="0" noProof="0">
                <a:ln>
                  <a:noFill/>
                </a:ln>
                <a:solidFill>
                  <a:srgbClr val="FFFFFF"/>
                </a:solidFill>
                <a:effectLst/>
                <a:uLnTx/>
                <a:uFillTx/>
                <a:latin typeface="Corbel" panose="020B0503020204020204" pitchFamily="34" charset="0"/>
                <a:ea typeface="+mn-ea"/>
                <a:cs typeface="Montserrat"/>
              </a:rPr>
              <a:t> </a:t>
            </a:r>
            <a:r>
              <a:rPr kumimoji="0" sz="1200" b="0" i="0" u="none" strike="noStrike" kern="1200" cap="none" spc="0" normalizeH="0" baseline="0" noProof="0">
                <a:ln>
                  <a:noFill/>
                </a:ln>
                <a:solidFill>
                  <a:srgbClr val="FFFFFF"/>
                </a:solidFill>
                <a:effectLst/>
                <a:uLnTx/>
                <a:uFillTx/>
                <a:latin typeface="Corbel" panose="020B0503020204020204" pitchFamily="34" charset="0"/>
                <a:ea typeface="+mn-ea"/>
                <a:cs typeface="Montserrat"/>
              </a:rPr>
              <a:t>1</a:t>
            </a:r>
            <a:r>
              <a:rPr kumimoji="0" lang="en-US" sz="1200" b="0" i="0" u="none" strike="noStrike" kern="1200" cap="none" spc="0" normalizeH="0" baseline="0" noProof="0">
                <a:ln>
                  <a:noFill/>
                </a:ln>
                <a:solidFill>
                  <a:srgbClr val="FFFFFF"/>
                </a:solidFill>
                <a:effectLst/>
                <a:uLnTx/>
                <a:uFillTx/>
                <a:latin typeface="Corbel" panose="020B0503020204020204" pitchFamily="34" charset="0"/>
                <a:ea typeface="+mn-ea"/>
                <a:cs typeface="Montserrat"/>
              </a:rPr>
              <a:t>,</a:t>
            </a:r>
            <a:r>
              <a:rPr kumimoji="0" sz="1200" b="0" i="0" u="none" strike="noStrike" kern="1200" cap="none" spc="0" normalizeH="0" baseline="0" noProof="0">
                <a:ln>
                  <a:noFill/>
                </a:ln>
                <a:solidFill>
                  <a:srgbClr val="FFFFFF"/>
                </a:solidFill>
                <a:effectLst/>
                <a:uLnTx/>
                <a:uFillTx/>
                <a:latin typeface="Corbel" panose="020B0503020204020204" pitchFamily="34" charset="0"/>
                <a:ea typeface="+mn-ea"/>
                <a:cs typeface="Montserrat"/>
              </a:rPr>
              <a:t>000</a:t>
            </a:r>
            <a:r>
              <a:rPr kumimoji="0" sz="1200" b="0" i="0" u="none" strike="noStrike" kern="1200" cap="none" spc="83" normalizeH="0" baseline="0" noProof="0">
                <a:ln>
                  <a:noFill/>
                </a:ln>
                <a:solidFill>
                  <a:srgbClr val="FFFFFF"/>
                </a:solidFill>
                <a:effectLst/>
                <a:uLnTx/>
                <a:uFillTx/>
                <a:latin typeface="Corbel" panose="020B0503020204020204" pitchFamily="34" charset="0"/>
                <a:ea typeface="+mn-ea"/>
                <a:cs typeface="Montserrat"/>
              </a:rPr>
              <a:t> </a:t>
            </a:r>
            <a:r>
              <a:rPr kumimoji="0" sz="1200" b="0" i="0" u="none" strike="noStrike" kern="1200" cap="none" spc="0" normalizeH="0" baseline="0" noProof="0">
                <a:ln>
                  <a:noFill/>
                </a:ln>
                <a:solidFill>
                  <a:srgbClr val="FFFFFF"/>
                </a:solidFill>
                <a:effectLst/>
                <a:uLnTx/>
                <a:uFillTx/>
                <a:latin typeface="Corbel" panose="020B0503020204020204" pitchFamily="34" charset="0"/>
                <a:ea typeface="+mn-ea"/>
                <a:cs typeface="Montserrat"/>
              </a:rPr>
              <a:t>RSV</a:t>
            </a:r>
            <a:r>
              <a:rPr kumimoji="0" sz="1200" b="0" i="0" u="none" strike="noStrike" kern="1200" cap="none" spc="83" normalizeH="0" baseline="0" noProof="0">
                <a:ln>
                  <a:noFill/>
                </a:ln>
                <a:solidFill>
                  <a:srgbClr val="FFFFFF"/>
                </a:solidFill>
                <a:effectLst/>
                <a:uLnTx/>
                <a:uFillTx/>
                <a:latin typeface="Corbel" panose="020B0503020204020204" pitchFamily="34" charset="0"/>
                <a:ea typeface="+mn-ea"/>
                <a:cs typeface="Montserrat"/>
              </a:rPr>
              <a:t> </a:t>
            </a:r>
            <a:r>
              <a:rPr kumimoji="0" sz="1200" b="0" i="0" u="none" strike="noStrike" kern="1200" cap="none" spc="-8" normalizeH="0" baseline="0" noProof="0">
                <a:ln>
                  <a:noFill/>
                </a:ln>
                <a:solidFill>
                  <a:srgbClr val="FFFFFF"/>
                </a:solidFill>
                <a:effectLst/>
                <a:uLnTx/>
                <a:uFillTx/>
                <a:latin typeface="Corbel" panose="020B0503020204020204" pitchFamily="34" charset="0"/>
                <a:ea typeface="+mn-ea"/>
                <a:cs typeface="Montserrat"/>
              </a:rPr>
              <a:t>cases</a:t>
            </a:r>
            <a:endParaRPr lang="en-US" sz="1200" b="0" i="0" u="none" strike="noStrike" kern="1200" cap="none" spc="0" normalizeH="0" baseline="0" noProof="0">
              <a:ln>
                <a:noFill/>
              </a:ln>
              <a:solidFill>
                <a:srgbClr val="000000"/>
              </a:solidFill>
              <a:effectLst/>
              <a:uLnTx/>
              <a:uFillTx/>
              <a:latin typeface="Corbel" panose="020B0503020204020204" pitchFamily="34" charset="0"/>
              <a:cs typeface="Montserrat"/>
            </a:endParaRPr>
          </a:p>
        </p:txBody>
      </p:sp>
      <p:sp>
        <p:nvSpPr>
          <p:cNvPr id="22" name="object 22"/>
          <p:cNvSpPr txBox="1"/>
          <p:nvPr/>
        </p:nvSpPr>
        <p:spPr>
          <a:xfrm>
            <a:off x="2877415" y="4788220"/>
            <a:ext cx="1123486" cy="596360"/>
          </a:xfrm>
          <a:prstGeom prst="rect">
            <a:avLst/>
          </a:prstGeom>
        </p:spPr>
        <p:txBody>
          <a:bodyPr vert="horz" wrap="square" lIns="0" tIns="10583" rIns="0" bIns="0" rtlCol="0" anchor="t">
            <a:spAutoFit/>
          </a:bodyPr>
          <a:lstStyle/>
          <a:p>
            <a:pPr marL="10160" marR="0" lvl="0" indent="0" algn="l" defTabSz="914400" rtl="0" eaLnBrk="1" fontAlgn="auto" latinLnBrk="0" hangingPunct="1">
              <a:lnSpc>
                <a:spcPct val="57864"/>
              </a:lnSpc>
              <a:spcBef>
                <a:spcPts val="83"/>
              </a:spcBef>
              <a:spcAft>
                <a:spcPts val="0"/>
              </a:spcAft>
              <a:buClrTx/>
              <a:buSzTx/>
              <a:buFontTx/>
              <a:buNone/>
              <a:tabLst/>
              <a:defRPr/>
            </a:pPr>
            <a:r>
              <a:rPr kumimoji="0" sz="2400" b="0" i="0" u="none" strike="noStrike" kern="1200" cap="none" spc="-21" normalizeH="0" baseline="0" noProof="0">
                <a:ln>
                  <a:noFill/>
                </a:ln>
                <a:solidFill>
                  <a:srgbClr val="D71E62"/>
                </a:solidFill>
                <a:effectLst/>
                <a:uLnTx/>
                <a:uFillTx/>
                <a:latin typeface="Corbel" panose="020B0503020204020204" pitchFamily="34" charset="0"/>
                <a:ea typeface="+mn-ea"/>
                <a:cs typeface="Montserrat"/>
              </a:rPr>
              <a:t>&lt;1</a:t>
            </a:r>
            <a:endParaRPr lang="en-US" sz="2400" b="0" i="0" u="none" strike="noStrike" kern="1200" cap="none" spc="0" normalizeH="0" baseline="0" noProof="0">
              <a:ln>
                <a:noFill/>
              </a:ln>
              <a:solidFill>
                <a:srgbClr val="000000"/>
              </a:solidFill>
              <a:effectLst/>
              <a:uLnTx/>
              <a:uFillTx/>
              <a:latin typeface="Corbel" panose="020B0503020204020204" pitchFamily="34" charset="0"/>
              <a:cs typeface="Montserrat"/>
            </a:endParaRPr>
          </a:p>
          <a:p>
            <a:pPr marL="10160" marR="0" lvl="0" indent="0" algn="l" defTabSz="914400" rtl="0" eaLnBrk="1" fontAlgn="auto" latinLnBrk="0" hangingPunct="1">
              <a:lnSpc>
                <a:spcPct val="62182"/>
              </a:lnSpc>
              <a:spcBef>
                <a:spcPts val="0"/>
              </a:spcBef>
              <a:spcAft>
                <a:spcPts val="0"/>
              </a:spcAft>
              <a:buClrTx/>
              <a:buSzTx/>
              <a:buFontTx/>
              <a:buNone/>
              <a:tabLst/>
              <a:defRPr/>
            </a:pPr>
            <a:r>
              <a:rPr kumimoji="0" sz="1200" b="0" i="0" u="none" strike="noStrike" kern="1200" cap="none" spc="0" normalizeH="0" baseline="0" noProof="0">
                <a:ln>
                  <a:noFill/>
                </a:ln>
                <a:solidFill>
                  <a:srgbClr val="D71E62"/>
                </a:solidFill>
                <a:effectLst/>
                <a:uLnTx/>
                <a:uFillTx/>
                <a:latin typeface="Corbel" panose="020B0503020204020204" pitchFamily="34" charset="0"/>
                <a:ea typeface="+mn-ea"/>
                <a:cs typeface="Montserrat-Medium"/>
              </a:rPr>
              <a:t>community</a:t>
            </a:r>
            <a:r>
              <a:rPr kumimoji="0" sz="1200" b="0" i="0" u="none" strike="noStrike" kern="1200" cap="none" spc="-21" normalizeH="0" baseline="0" noProof="0">
                <a:ln>
                  <a:noFill/>
                </a:ln>
                <a:solidFill>
                  <a:srgbClr val="D71E62"/>
                </a:solidFill>
                <a:effectLst/>
                <a:uLnTx/>
                <a:uFillTx/>
                <a:latin typeface="Corbel" panose="020B0503020204020204" pitchFamily="34" charset="0"/>
                <a:ea typeface="+mn-ea"/>
                <a:cs typeface="Montserrat-Medium"/>
              </a:rPr>
              <a:t> </a:t>
            </a:r>
            <a:r>
              <a:rPr kumimoji="0" sz="1200" b="0" i="0" u="none" strike="noStrike" kern="1200" cap="none" spc="-8" normalizeH="0" baseline="0" noProof="0">
                <a:ln>
                  <a:noFill/>
                </a:ln>
                <a:solidFill>
                  <a:srgbClr val="D71E62"/>
                </a:solidFill>
                <a:effectLst/>
                <a:uLnTx/>
                <a:uFillTx/>
                <a:latin typeface="Corbel" panose="020B0503020204020204" pitchFamily="34" charset="0"/>
                <a:ea typeface="+mn-ea"/>
                <a:cs typeface="Montserrat-Medium"/>
              </a:rPr>
              <a:t>deaths</a:t>
            </a:r>
            <a:r>
              <a:rPr kumimoji="0" lang="en-US" sz="1200" b="0" i="0" u="none" strike="noStrike" kern="1200" cap="none" spc="-8" normalizeH="0" baseline="0" noProof="0">
                <a:ln>
                  <a:noFill/>
                </a:ln>
                <a:solidFill>
                  <a:srgbClr val="000000"/>
                </a:solidFill>
                <a:effectLst/>
                <a:uLnTx/>
                <a:uFillTx/>
                <a:latin typeface="Corbel" panose="020B0503020204020204" pitchFamily="34" charset="0"/>
                <a:ea typeface="+mn-ea"/>
                <a:cs typeface="Montserrat-Medium"/>
              </a:rPr>
              <a:t> </a:t>
            </a:r>
            <a:r>
              <a:rPr kumimoji="0" sz="1200" b="0" i="0" u="none" strike="noStrike" kern="1200" cap="none" spc="0" normalizeH="0" baseline="0" noProof="0">
                <a:ln>
                  <a:noFill/>
                </a:ln>
                <a:solidFill>
                  <a:srgbClr val="D71E62"/>
                </a:solidFill>
                <a:effectLst/>
                <a:uLnTx/>
                <a:uFillTx/>
                <a:latin typeface="Corbel" panose="020B0503020204020204" pitchFamily="34" charset="0"/>
                <a:ea typeface="+mn-ea"/>
                <a:cs typeface="Montserrat"/>
              </a:rPr>
              <a:t>/</a:t>
            </a:r>
            <a:r>
              <a:rPr kumimoji="0" sz="1200" b="0" i="0" u="none" strike="noStrike" kern="1200" cap="none" spc="-37" normalizeH="0" baseline="0" noProof="0">
                <a:ln>
                  <a:noFill/>
                </a:ln>
                <a:solidFill>
                  <a:srgbClr val="D71E62"/>
                </a:solidFill>
                <a:effectLst/>
                <a:uLnTx/>
                <a:uFillTx/>
                <a:latin typeface="Corbel" panose="020B0503020204020204" pitchFamily="34" charset="0"/>
                <a:ea typeface="+mn-ea"/>
                <a:cs typeface="Montserrat"/>
              </a:rPr>
              <a:t> </a:t>
            </a:r>
            <a:r>
              <a:rPr kumimoji="0" sz="1200" b="0" i="0" u="none" strike="noStrike" kern="1200" cap="none" spc="0" normalizeH="0" baseline="0" noProof="0">
                <a:ln>
                  <a:noFill/>
                </a:ln>
                <a:solidFill>
                  <a:srgbClr val="D71E62"/>
                </a:solidFill>
                <a:effectLst/>
                <a:uLnTx/>
                <a:uFillTx/>
                <a:latin typeface="Corbel" panose="020B0503020204020204" pitchFamily="34" charset="0"/>
                <a:ea typeface="+mn-ea"/>
                <a:cs typeface="Montserrat"/>
              </a:rPr>
              <a:t>1</a:t>
            </a:r>
            <a:r>
              <a:rPr kumimoji="0" lang="en-US" sz="1200" b="0" i="0" u="none" strike="noStrike" kern="1200" cap="none" spc="0" normalizeH="0" baseline="0" noProof="0">
                <a:ln>
                  <a:noFill/>
                </a:ln>
                <a:solidFill>
                  <a:srgbClr val="D71E62"/>
                </a:solidFill>
                <a:effectLst/>
                <a:uLnTx/>
                <a:uFillTx/>
                <a:latin typeface="Corbel" panose="020B0503020204020204" pitchFamily="34" charset="0"/>
                <a:ea typeface="+mn-ea"/>
                <a:cs typeface="Montserrat"/>
              </a:rPr>
              <a:t>,</a:t>
            </a:r>
            <a:r>
              <a:rPr kumimoji="0" sz="1200" b="0" i="0" u="none" strike="noStrike" kern="1200" cap="none" spc="0" normalizeH="0" baseline="0" noProof="0">
                <a:ln>
                  <a:noFill/>
                </a:ln>
                <a:solidFill>
                  <a:srgbClr val="D71E62"/>
                </a:solidFill>
                <a:effectLst/>
                <a:uLnTx/>
                <a:uFillTx/>
                <a:latin typeface="Corbel" panose="020B0503020204020204" pitchFamily="34" charset="0"/>
                <a:ea typeface="+mn-ea"/>
                <a:cs typeface="Montserrat"/>
              </a:rPr>
              <a:t>000</a:t>
            </a:r>
            <a:r>
              <a:rPr kumimoji="0" sz="1200" b="0" i="0" u="none" strike="noStrike" kern="1200" cap="none" spc="83" normalizeH="0" baseline="0" noProof="0">
                <a:ln>
                  <a:noFill/>
                </a:ln>
                <a:solidFill>
                  <a:srgbClr val="D71E62"/>
                </a:solidFill>
                <a:effectLst/>
                <a:uLnTx/>
                <a:uFillTx/>
                <a:latin typeface="Corbel" panose="020B0503020204020204" pitchFamily="34" charset="0"/>
                <a:ea typeface="+mn-ea"/>
                <a:cs typeface="Montserrat"/>
              </a:rPr>
              <a:t> </a:t>
            </a:r>
            <a:r>
              <a:rPr kumimoji="0" sz="1200" b="0" i="0" u="none" strike="noStrike" kern="1200" cap="none" spc="0" normalizeH="0" baseline="0" noProof="0">
                <a:ln>
                  <a:noFill/>
                </a:ln>
                <a:solidFill>
                  <a:srgbClr val="D71E62"/>
                </a:solidFill>
                <a:effectLst/>
                <a:uLnTx/>
                <a:uFillTx/>
                <a:latin typeface="Corbel" panose="020B0503020204020204" pitchFamily="34" charset="0"/>
                <a:ea typeface="+mn-ea"/>
                <a:cs typeface="Montserrat"/>
              </a:rPr>
              <a:t>RSV</a:t>
            </a:r>
            <a:r>
              <a:rPr kumimoji="0" sz="1200" b="0" i="0" u="none" strike="noStrike" kern="1200" cap="none" spc="83" normalizeH="0" baseline="0" noProof="0">
                <a:ln>
                  <a:noFill/>
                </a:ln>
                <a:solidFill>
                  <a:srgbClr val="D71E62"/>
                </a:solidFill>
                <a:effectLst/>
                <a:uLnTx/>
                <a:uFillTx/>
                <a:latin typeface="Corbel" panose="020B0503020204020204" pitchFamily="34" charset="0"/>
                <a:ea typeface="+mn-ea"/>
                <a:cs typeface="Montserrat"/>
              </a:rPr>
              <a:t> </a:t>
            </a:r>
            <a:r>
              <a:rPr kumimoji="0" sz="1200" b="0" i="0" u="none" strike="noStrike" kern="1200" cap="none" spc="-8" normalizeH="0" baseline="0" noProof="0">
                <a:ln>
                  <a:noFill/>
                </a:ln>
                <a:solidFill>
                  <a:srgbClr val="D71E62"/>
                </a:solidFill>
                <a:effectLst/>
                <a:uLnTx/>
                <a:uFillTx/>
                <a:latin typeface="Corbel" panose="020B0503020204020204" pitchFamily="34" charset="0"/>
                <a:ea typeface="+mn-ea"/>
                <a:cs typeface="Montserrat"/>
              </a:rPr>
              <a:t>cases</a:t>
            </a:r>
            <a:endParaRPr lang="en-US" sz="1200" b="0" i="0" u="none" strike="noStrike" kern="1200" cap="none" spc="0" normalizeH="0" baseline="0" noProof="0">
              <a:ln>
                <a:noFill/>
              </a:ln>
              <a:solidFill>
                <a:srgbClr val="000000"/>
              </a:solidFill>
              <a:effectLst/>
              <a:uLnTx/>
              <a:uFillTx/>
              <a:latin typeface="Corbel" panose="020B0503020204020204" pitchFamily="34" charset="0"/>
              <a:cs typeface="Montserrat"/>
            </a:endParaRPr>
          </a:p>
        </p:txBody>
      </p:sp>
      <p:grpSp>
        <p:nvGrpSpPr>
          <p:cNvPr id="23" name="object 23"/>
          <p:cNvGrpSpPr/>
          <p:nvPr/>
        </p:nvGrpSpPr>
        <p:grpSpPr>
          <a:xfrm>
            <a:off x="4552755" y="1888499"/>
            <a:ext cx="2479675" cy="3641709"/>
            <a:chOff x="1615186" y="2266198"/>
            <a:chExt cx="2975610" cy="5048885"/>
          </a:xfrm>
        </p:grpSpPr>
        <p:sp>
          <p:nvSpPr>
            <p:cNvPr id="24" name="object 24"/>
            <p:cNvSpPr/>
            <p:nvPr/>
          </p:nvSpPr>
          <p:spPr>
            <a:xfrm>
              <a:off x="2037040" y="4866794"/>
              <a:ext cx="675005" cy="664845"/>
            </a:xfrm>
            <a:custGeom>
              <a:avLst/>
              <a:gdLst/>
              <a:ahLst/>
              <a:cxnLst/>
              <a:rect l="l" t="t" r="r" b="b"/>
              <a:pathLst>
                <a:path w="675005" h="664845">
                  <a:moveTo>
                    <a:pt x="656678" y="628910"/>
                  </a:moveTo>
                  <a:lnTo>
                    <a:pt x="18122" y="628910"/>
                  </a:lnTo>
                  <a:lnTo>
                    <a:pt x="11125" y="630319"/>
                  </a:lnTo>
                  <a:lnTo>
                    <a:pt x="5413" y="634166"/>
                  </a:lnTo>
                  <a:lnTo>
                    <a:pt x="1563" y="639877"/>
                  </a:lnTo>
                  <a:lnTo>
                    <a:pt x="152" y="646880"/>
                  </a:lnTo>
                  <a:lnTo>
                    <a:pt x="152" y="656799"/>
                  </a:lnTo>
                  <a:lnTo>
                    <a:pt x="8191" y="664825"/>
                  </a:lnTo>
                  <a:lnTo>
                    <a:pt x="666610" y="664825"/>
                  </a:lnTo>
                  <a:lnTo>
                    <a:pt x="674636" y="656799"/>
                  </a:lnTo>
                  <a:lnTo>
                    <a:pt x="674636" y="646880"/>
                  </a:lnTo>
                  <a:lnTo>
                    <a:pt x="673227" y="639877"/>
                  </a:lnTo>
                  <a:lnTo>
                    <a:pt x="669382" y="634166"/>
                  </a:lnTo>
                  <a:lnTo>
                    <a:pt x="663674" y="630319"/>
                  </a:lnTo>
                  <a:lnTo>
                    <a:pt x="656678" y="628910"/>
                  </a:lnTo>
                  <a:close/>
                </a:path>
                <a:path w="675005" h="664845">
                  <a:moveTo>
                    <a:pt x="336186" y="0"/>
                  </a:moveTo>
                  <a:lnTo>
                    <a:pt x="329413" y="1075"/>
                  </a:lnTo>
                  <a:lnTo>
                    <a:pt x="323367" y="4794"/>
                  </a:lnTo>
                  <a:lnTo>
                    <a:pt x="6591" y="300920"/>
                  </a:lnTo>
                  <a:lnTo>
                    <a:pt x="2578" y="304234"/>
                  </a:lnTo>
                  <a:lnTo>
                    <a:pt x="0" y="309213"/>
                  </a:lnTo>
                  <a:lnTo>
                    <a:pt x="0" y="353612"/>
                  </a:lnTo>
                  <a:lnTo>
                    <a:pt x="1411" y="360599"/>
                  </a:lnTo>
                  <a:lnTo>
                    <a:pt x="5259" y="366312"/>
                  </a:lnTo>
                  <a:lnTo>
                    <a:pt x="10967" y="370168"/>
                  </a:lnTo>
                  <a:lnTo>
                    <a:pt x="17957" y="371582"/>
                  </a:lnTo>
                  <a:lnTo>
                    <a:pt x="67767" y="371582"/>
                  </a:lnTo>
                  <a:lnTo>
                    <a:pt x="67767" y="628910"/>
                  </a:lnTo>
                  <a:lnTo>
                    <a:pt x="103695" y="628910"/>
                  </a:lnTo>
                  <a:lnTo>
                    <a:pt x="103695" y="353612"/>
                  </a:lnTo>
                  <a:lnTo>
                    <a:pt x="102280" y="346625"/>
                  </a:lnTo>
                  <a:lnTo>
                    <a:pt x="98426" y="340912"/>
                  </a:lnTo>
                  <a:lnTo>
                    <a:pt x="92717" y="337056"/>
                  </a:lnTo>
                  <a:lnTo>
                    <a:pt x="85737" y="335641"/>
                  </a:lnTo>
                  <a:lnTo>
                    <a:pt x="35928" y="335641"/>
                  </a:lnTo>
                  <a:lnTo>
                    <a:pt x="35928" y="322548"/>
                  </a:lnTo>
                  <a:lnTo>
                    <a:pt x="335648" y="42373"/>
                  </a:lnTo>
                  <a:lnTo>
                    <a:pt x="388254" y="42373"/>
                  </a:lnTo>
                  <a:lnTo>
                    <a:pt x="348653" y="5683"/>
                  </a:lnTo>
                  <a:lnTo>
                    <a:pt x="342871" y="1543"/>
                  </a:lnTo>
                  <a:lnTo>
                    <a:pt x="336186" y="0"/>
                  </a:lnTo>
                  <a:close/>
                </a:path>
                <a:path w="675005" h="664845">
                  <a:moveTo>
                    <a:pt x="388254" y="42373"/>
                  </a:moveTo>
                  <a:lnTo>
                    <a:pt x="335648" y="42373"/>
                  </a:lnTo>
                  <a:lnTo>
                    <a:pt x="638568" y="323005"/>
                  </a:lnTo>
                  <a:lnTo>
                    <a:pt x="638568" y="335641"/>
                  </a:lnTo>
                  <a:lnTo>
                    <a:pt x="589076" y="335641"/>
                  </a:lnTo>
                  <a:lnTo>
                    <a:pt x="582079" y="337056"/>
                  </a:lnTo>
                  <a:lnTo>
                    <a:pt x="576367" y="340912"/>
                  </a:lnTo>
                  <a:lnTo>
                    <a:pt x="572517" y="346625"/>
                  </a:lnTo>
                  <a:lnTo>
                    <a:pt x="571106" y="353612"/>
                  </a:lnTo>
                  <a:lnTo>
                    <a:pt x="571106" y="628910"/>
                  </a:lnTo>
                  <a:lnTo>
                    <a:pt x="607034" y="628910"/>
                  </a:lnTo>
                  <a:lnTo>
                    <a:pt x="607034" y="371582"/>
                  </a:lnTo>
                  <a:lnTo>
                    <a:pt x="656526" y="371582"/>
                  </a:lnTo>
                  <a:lnTo>
                    <a:pt x="663522" y="370168"/>
                  </a:lnTo>
                  <a:lnTo>
                    <a:pt x="669229" y="366312"/>
                  </a:lnTo>
                  <a:lnTo>
                    <a:pt x="673074" y="360599"/>
                  </a:lnTo>
                  <a:lnTo>
                    <a:pt x="674484" y="353612"/>
                  </a:lnTo>
                  <a:lnTo>
                    <a:pt x="674382" y="315283"/>
                  </a:lnTo>
                  <a:lnTo>
                    <a:pt x="674382" y="310470"/>
                  </a:lnTo>
                  <a:lnTo>
                    <a:pt x="672465" y="305695"/>
                  </a:lnTo>
                  <a:lnTo>
                    <a:pt x="388254" y="4237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object 25"/>
            <p:cNvSpPr/>
            <p:nvPr/>
          </p:nvSpPr>
          <p:spPr>
            <a:xfrm>
              <a:off x="2688783" y="2573112"/>
              <a:ext cx="0" cy="347980"/>
            </a:xfrm>
            <a:custGeom>
              <a:avLst/>
              <a:gdLst/>
              <a:ahLst/>
              <a:cxnLst/>
              <a:rect l="l" t="t" r="r" b="b"/>
              <a:pathLst>
                <a:path h="347980">
                  <a:moveTo>
                    <a:pt x="0" y="0"/>
                  </a:moveTo>
                  <a:lnTo>
                    <a:pt x="0" y="347853"/>
                  </a:lnTo>
                </a:path>
              </a:pathLst>
            </a:custGeom>
            <a:ln w="190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object 26"/>
            <p:cNvSpPr/>
            <p:nvPr/>
          </p:nvSpPr>
          <p:spPr>
            <a:xfrm>
              <a:off x="2059929" y="2573113"/>
              <a:ext cx="0" cy="347980"/>
            </a:xfrm>
            <a:custGeom>
              <a:avLst/>
              <a:gdLst/>
              <a:ahLst/>
              <a:cxnLst/>
              <a:rect l="l" t="t" r="r" b="b"/>
              <a:pathLst>
                <a:path h="347980">
                  <a:moveTo>
                    <a:pt x="0" y="347852"/>
                  </a:moveTo>
                  <a:lnTo>
                    <a:pt x="0" y="0"/>
                  </a:lnTo>
                </a:path>
              </a:pathLst>
            </a:custGeom>
            <a:ln w="190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7" name="object 27"/>
            <p:cNvSpPr/>
            <p:nvPr/>
          </p:nvSpPr>
          <p:spPr>
            <a:xfrm>
              <a:off x="1996536" y="2920965"/>
              <a:ext cx="250190" cy="0"/>
            </a:xfrm>
            <a:custGeom>
              <a:avLst/>
              <a:gdLst/>
              <a:ahLst/>
              <a:cxnLst/>
              <a:rect l="l" t="t" r="r" b="b"/>
              <a:pathLst>
                <a:path w="250189">
                  <a:moveTo>
                    <a:pt x="250024" y="0"/>
                  </a:moveTo>
                  <a:lnTo>
                    <a:pt x="0" y="0"/>
                  </a:lnTo>
                </a:path>
              </a:pathLst>
            </a:custGeom>
            <a:ln w="190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object 28"/>
            <p:cNvSpPr/>
            <p:nvPr/>
          </p:nvSpPr>
          <p:spPr>
            <a:xfrm>
              <a:off x="2291012" y="2920960"/>
              <a:ext cx="167005" cy="57785"/>
            </a:xfrm>
            <a:custGeom>
              <a:avLst/>
              <a:gdLst/>
              <a:ahLst/>
              <a:cxnLst/>
              <a:rect l="l" t="t" r="r" b="b"/>
              <a:pathLst>
                <a:path w="167005" h="57785">
                  <a:moveTo>
                    <a:pt x="0" y="57492"/>
                  </a:moveTo>
                  <a:lnTo>
                    <a:pt x="0" y="0"/>
                  </a:lnTo>
                  <a:lnTo>
                    <a:pt x="166687" y="0"/>
                  </a:lnTo>
                  <a:lnTo>
                    <a:pt x="166687" y="57492"/>
                  </a:lnTo>
                </a:path>
              </a:pathLst>
            </a:custGeom>
            <a:ln w="190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9" name="object 29"/>
            <p:cNvSpPr/>
            <p:nvPr/>
          </p:nvSpPr>
          <p:spPr>
            <a:xfrm>
              <a:off x="2291011" y="2686879"/>
              <a:ext cx="167005" cy="234315"/>
            </a:xfrm>
            <a:custGeom>
              <a:avLst/>
              <a:gdLst/>
              <a:ahLst/>
              <a:cxnLst/>
              <a:rect l="l" t="t" r="r" b="b"/>
              <a:pathLst>
                <a:path w="167005" h="234314">
                  <a:moveTo>
                    <a:pt x="166687" y="234086"/>
                  </a:moveTo>
                  <a:lnTo>
                    <a:pt x="166687" y="0"/>
                  </a:lnTo>
                  <a:lnTo>
                    <a:pt x="0" y="0"/>
                  </a:lnTo>
                  <a:lnTo>
                    <a:pt x="0" y="234086"/>
                  </a:lnTo>
                </a:path>
              </a:pathLst>
            </a:custGeom>
            <a:ln w="190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0" name="object 30"/>
            <p:cNvSpPr/>
            <p:nvPr/>
          </p:nvSpPr>
          <p:spPr>
            <a:xfrm>
              <a:off x="2755785" y="2412885"/>
              <a:ext cx="62865" cy="101600"/>
            </a:xfrm>
            <a:custGeom>
              <a:avLst/>
              <a:gdLst/>
              <a:ahLst/>
              <a:cxnLst/>
              <a:rect l="l" t="t" r="r" b="b"/>
              <a:pathLst>
                <a:path w="62864" h="101600">
                  <a:moveTo>
                    <a:pt x="62344" y="101142"/>
                  </a:moveTo>
                  <a:lnTo>
                    <a:pt x="0" y="0"/>
                  </a:lnTo>
                </a:path>
              </a:pathLst>
            </a:custGeom>
            <a:ln w="190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1" name="object 31"/>
            <p:cNvSpPr/>
            <p:nvPr/>
          </p:nvSpPr>
          <p:spPr>
            <a:xfrm>
              <a:off x="1926894" y="2412879"/>
              <a:ext cx="62865" cy="101600"/>
            </a:xfrm>
            <a:custGeom>
              <a:avLst/>
              <a:gdLst/>
              <a:ahLst/>
              <a:cxnLst/>
              <a:rect l="l" t="t" r="r" b="b"/>
              <a:pathLst>
                <a:path w="62864" h="101600">
                  <a:moveTo>
                    <a:pt x="62344" y="0"/>
                  </a:moveTo>
                  <a:lnTo>
                    <a:pt x="0" y="101142"/>
                  </a:lnTo>
                </a:path>
              </a:pathLst>
            </a:custGeom>
            <a:ln w="190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2" name="object 32"/>
            <p:cNvSpPr/>
            <p:nvPr/>
          </p:nvSpPr>
          <p:spPr>
            <a:xfrm>
              <a:off x="2219808" y="2275723"/>
              <a:ext cx="309245" cy="206375"/>
            </a:xfrm>
            <a:custGeom>
              <a:avLst/>
              <a:gdLst/>
              <a:ahLst/>
              <a:cxnLst/>
              <a:rect l="l" t="t" r="r" b="b"/>
              <a:pathLst>
                <a:path w="309244" h="206375">
                  <a:moveTo>
                    <a:pt x="0" y="205955"/>
                  </a:moveTo>
                  <a:lnTo>
                    <a:pt x="0" y="0"/>
                  </a:lnTo>
                  <a:lnTo>
                    <a:pt x="309092" y="0"/>
                  </a:lnTo>
                  <a:lnTo>
                    <a:pt x="309092" y="205955"/>
                  </a:lnTo>
                </a:path>
              </a:pathLst>
            </a:custGeom>
            <a:ln w="190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object 33"/>
            <p:cNvSpPr/>
            <p:nvPr/>
          </p:nvSpPr>
          <p:spPr>
            <a:xfrm>
              <a:off x="1926463" y="2507805"/>
              <a:ext cx="895985" cy="23495"/>
            </a:xfrm>
            <a:custGeom>
              <a:avLst/>
              <a:gdLst/>
              <a:ahLst/>
              <a:cxnLst/>
              <a:rect l="l" t="t" r="r" b="b"/>
              <a:pathLst>
                <a:path w="895985" h="23494">
                  <a:moveTo>
                    <a:pt x="0" y="11639"/>
                  </a:moveTo>
                  <a:lnTo>
                    <a:pt x="15608" y="2909"/>
                  </a:lnTo>
                  <a:lnTo>
                    <a:pt x="34448" y="0"/>
                  </a:lnTo>
                  <a:lnTo>
                    <a:pt x="53288" y="2909"/>
                  </a:lnTo>
                  <a:lnTo>
                    <a:pt x="68897" y="11639"/>
                  </a:lnTo>
                  <a:lnTo>
                    <a:pt x="84513" y="20369"/>
                  </a:lnTo>
                  <a:lnTo>
                    <a:pt x="103357" y="23279"/>
                  </a:lnTo>
                  <a:lnTo>
                    <a:pt x="122198" y="20369"/>
                  </a:lnTo>
                  <a:lnTo>
                    <a:pt x="137807" y="11639"/>
                  </a:lnTo>
                  <a:lnTo>
                    <a:pt x="153423" y="2909"/>
                  </a:lnTo>
                  <a:lnTo>
                    <a:pt x="172267" y="0"/>
                  </a:lnTo>
                  <a:lnTo>
                    <a:pt x="191109" y="2909"/>
                  </a:lnTo>
                  <a:lnTo>
                    <a:pt x="206717" y="11639"/>
                  </a:lnTo>
                  <a:lnTo>
                    <a:pt x="222326" y="20369"/>
                  </a:lnTo>
                  <a:lnTo>
                    <a:pt x="241168" y="23279"/>
                  </a:lnTo>
                  <a:lnTo>
                    <a:pt x="260012" y="20369"/>
                  </a:lnTo>
                  <a:lnTo>
                    <a:pt x="275628" y="11639"/>
                  </a:lnTo>
                  <a:lnTo>
                    <a:pt x="291236" y="2909"/>
                  </a:lnTo>
                  <a:lnTo>
                    <a:pt x="310076" y="0"/>
                  </a:lnTo>
                  <a:lnTo>
                    <a:pt x="328916" y="2909"/>
                  </a:lnTo>
                  <a:lnTo>
                    <a:pt x="344525" y="11639"/>
                  </a:lnTo>
                  <a:lnTo>
                    <a:pt x="360141" y="20369"/>
                  </a:lnTo>
                  <a:lnTo>
                    <a:pt x="378985" y="23279"/>
                  </a:lnTo>
                  <a:lnTo>
                    <a:pt x="397826" y="20369"/>
                  </a:lnTo>
                  <a:lnTo>
                    <a:pt x="413435" y="11639"/>
                  </a:lnTo>
                  <a:lnTo>
                    <a:pt x="429051" y="2909"/>
                  </a:lnTo>
                  <a:lnTo>
                    <a:pt x="447895" y="0"/>
                  </a:lnTo>
                  <a:lnTo>
                    <a:pt x="466737" y="2909"/>
                  </a:lnTo>
                  <a:lnTo>
                    <a:pt x="482345" y="11639"/>
                  </a:lnTo>
                  <a:lnTo>
                    <a:pt x="497954" y="20369"/>
                  </a:lnTo>
                  <a:lnTo>
                    <a:pt x="516796" y="23279"/>
                  </a:lnTo>
                  <a:lnTo>
                    <a:pt x="535640" y="20369"/>
                  </a:lnTo>
                  <a:lnTo>
                    <a:pt x="551256" y="11639"/>
                  </a:lnTo>
                  <a:lnTo>
                    <a:pt x="566864" y="2909"/>
                  </a:lnTo>
                  <a:lnTo>
                    <a:pt x="585704" y="0"/>
                  </a:lnTo>
                  <a:lnTo>
                    <a:pt x="604545" y="2909"/>
                  </a:lnTo>
                  <a:lnTo>
                    <a:pt x="620153" y="11639"/>
                  </a:lnTo>
                  <a:lnTo>
                    <a:pt x="635769" y="20369"/>
                  </a:lnTo>
                  <a:lnTo>
                    <a:pt x="654613" y="23279"/>
                  </a:lnTo>
                  <a:lnTo>
                    <a:pt x="673455" y="20369"/>
                  </a:lnTo>
                  <a:lnTo>
                    <a:pt x="689063" y="11639"/>
                  </a:lnTo>
                  <a:lnTo>
                    <a:pt x="704678" y="2909"/>
                  </a:lnTo>
                  <a:lnTo>
                    <a:pt x="723519" y="0"/>
                  </a:lnTo>
                  <a:lnTo>
                    <a:pt x="742359" y="2909"/>
                  </a:lnTo>
                  <a:lnTo>
                    <a:pt x="757974" y="11639"/>
                  </a:lnTo>
                  <a:lnTo>
                    <a:pt x="773582" y="20369"/>
                  </a:lnTo>
                  <a:lnTo>
                    <a:pt x="792424" y="23279"/>
                  </a:lnTo>
                  <a:lnTo>
                    <a:pt x="811268" y="20369"/>
                  </a:lnTo>
                  <a:lnTo>
                    <a:pt x="826884" y="11639"/>
                  </a:lnTo>
                  <a:lnTo>
                    <a:pt x="842492" y="2909"/>
                  </a:lnTo>
                  <a:lnTo>
                    <a:pt x="861333" y="0"/>
                  </a:lnTo>
                  <a:lnTo>
                    <a:pt x="880173" y="2909"/>
                  </a:lnTo>
                  <a:lnTo>
                    <a:pt x="895781" y="11639"/>
                  </a:lnTo>
                </a:path>
              </a:pathLst>
            </a:custGeom>
            <a:ln w="1904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4" name="object 34"/>
            <p:cNvSpPr/>
            <p:nvPr/>
          </p:nvSpPr>
          <p:spPr>
            <a:xfrm>
              <a:off x="1991360" y="2398655"/>
              <a:ext cx="207010" cy="23495"/>
            </a:xfrm>
            <a:custGeom>
              <a:avLst/>
              <a:gdLst/>
              <a:ahLst/>
              <a:cxnLst/>
              <a:rect l="l" t="t" r="r" b="b"/>
              <a:pathLst>
                <a:path w="207010" h="23494">
                  <a:moveTo>
                    <a:pt x="0" y="11639"/>
                  </a:moveTo>
                  <a:lnTo>
                    <a:pt x="15608" y="2909"/>
                  </a:lnTo>
                  <a:lnTo>
                    <a:pt x="34448" y="0"/>
                  </a:lnTo>
                  <a:lnTo>
                    <a:pt x="53288" y="2909"/>
                  </a:lnTo>
                  <a:lnTo>
                    <a:pt x="68897" y="11639"/>
                  </a:lnTo>
                  <a:lnTo>
                    <a:pt x="84513" y="20369"/>
                  </a:lnTo>
                  <a:lnTo>
                    <a:pt x="103357" y="23279"/>
                  </a:lnTo>
                  <a:lnTo>
                    <a:pt x="122198" y="20369"/>
                  </a:lnTo>
                  <a:lnTo>
                    <a:pt x="137807" y="11639"/>
                  </a:lnTo>
                  <a:lnTo>
                    <a:pt x="153423" y="2909"/>
                  </a:lnTo>
                  <a:lnTo>
                    <a:pt x="172267" y="0"/>
                  </a:lnTo>
                  <a:lnTo>
                    <a:pt x="191109" y="2909"/>
                  </a:lnTo>
                  <a:lnTo>
                    <a:pt x="206717" y="11639"/>
                  </a:lnTo>
                </a:path>
              </a:pathLst>
            </a:custGeom>
            <a:ln w="190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object 35"/>
            <p:cNvSpPr/>
            <p:nvPr/>
          </p:nvSpPr>
          <p:spPr>
            <a:xfrm>
              <a:off x="2546858" y="2398655"/>
              <a:ext cx="207010" cy="23495"/>
            </a:xfrm>
            <a:custGeom>
              <a:avLst/>
              <a:gdLst/>
              <a:ahLst/>
              <a:cxnLst/>
              <a:rect l="l" t="t" r="r" b="b"/>
              <a:pathLst>
                <a:path w="207010" h="23494">
                  <a:moveTo>
                    <a:pt x="0" y="11639"/>
                  </a:moveTo>
                  <a:lnTo>
                    <a:pt x="15608" y="2909"/>
                  </a:lnTo>
                  <a:lnTo>
                    <a:pt x="34448" y="0"/>
                  </a:lnTo>
                  <a:lnTo>
                    <a:pt x="53288" y="2909"/>
                  </a:lnTo>
                  <a:lnTo>
                    <a:pt x="68897" y="11639"/>
                  </a:lnTo>
                  <a:lnTo>
                    <a:pt x="84513" y="20369"/>
                  </a:lnTo>
                  <a:lnTo>
                    <a:pt x="103357" y="23279"/>
                  </a:lnTo>
                  <a:lnTo>
                    <a:pt x="122198" y="20369"/>
                  </a:lnTo>
                  <a:lnTo>
                    <a:pt x="137807" y="11639"/>
                  </a:lnTo>
                  <a:lnTo>
                    <a:pt x="153423" y="2909"/>
                  </a:lnTo>
                  <a:lnTo>
                    <a:pt x="172267" y="0"/>
                  </a:lnTo>
                  <a:lnTo>
                    <a:pt x="191109" y="2909"/>
                  </a:lnTo>
                  <a:lnTo>
                    <a:pt x="206717" y="11639"/>
                  </a:lnTo>
                </a:path>
              </a:pathLst>
            </a:custGeom>
            <a:ln w="190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6" name="object 36"/>
            <p:cNvSpPr/>
            <p:nvPr/>
          </p:nvSpPr>
          <p:spPr>
            <a:xfrm>
              <a:off x="2497126" y="2920965"/>
              <a:ext cx="255270" cy="0"/>
            </a:xfrm>
            <a:custGeom>
              <a:avLst/>
              <a:gdLst/>
              <a:ahLst/>
              <a:cxnLst/>
              <a:rect l="l" t="t" r="r" b="b"/>
              <a:pathLst>
                <a:path w="255269">
                  <a:moveTo>
                    <a:pt x="255054" y="0"/>
                  </a:moveTo>
                  <a:lnTo>
                    <a:pt x="0" y="0"/>
                  </a:lnTo>
                </a:path>
              </a:pathLst>
            </a:custGeom>
            <a:ln w="190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7" name="object 37"/>
            <p:cNvSpPr/>
            <p:nvPr/>
          </p:nvSpPr>
          <p:spPr>
            <a:xfrm>
              <a:off x="2311323" y="2333446"/>
              <a:ext cx="116205" cy="115570"/>
            </a:xfrm>
            <a:custGeom>
              <a:avLst/>
              <a:gdLst/>
              <a:ahLst/>
              <a:cxnLst/>
              <a:rect l="l" t="t" r="r" b="b"/>
              <a:pathLst>
                <a:path w="116205" h="115569">
                  <a:moveTo>
                    <a:pt x="115951" y="39370"/>
                  </a:moveTo>
                  <a:lnTo>
                    <a:pt x="76517" y="39370"/>
                  </a:lnTo>
                  <a:lnTo>
                    <a:pt x="76517" y="0"/>
                  </a:lnTo>
                  <a:lnTo>
                    <a:pt x="39433" y="0"/>
                  </a:lnTo>
                  <a:lnTo>
                    <a:pt x="39433" y="39370"/>
                  </a:lnTo>
                  <a:lnTo>
                    <a:pt x="0" y="39370"/>
                  </a:lnTo>
                  <a:lnTo>
                    <a:pt x="0" y="76200"/>
                  </a:lnTo>
                  <a:lnTo>
                    <a:pt x="39433" y="76200"/>
                  </a:lnTo>
                  <a:lnTo>
                    <a:pt x="39433" y="115570"/>
                  </a:lnTo>
                  <a:lnTo>
                    <a:pt x="76517" y="115570"/>
                  </a:lnTo>
                  <a:lnTo>
                    <a:pt x="76517" y="76200"/>
                  </a:lnTo>
                  <a:lnTo>
                    <a:pt x="115951" y="76200"/>
                  </a:lnTo>
                  <a:lnTo>
                    <a:pt x="115951" y="3937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8" name="object 38"/>
            <p:cNvSpPr/>
            <p:nvPr/>
          </p:nvSpPr>
          <p:spPr>
            <a:xfrm>
              <a:off x="1615186" y="7308341"/>
              <a:ext cx="2975610" cy="0"/>
            </a:xfrm>
            <a:custGeom>
              <a:avLst/>
              <a:gdLst/>
              <a:ahLst/>
              <a:cxnLst/>
              <a:rect l="l" t="t" r="r" b="b"/>
              <a:pathLst>
                <a:path w="2975610">
                  <a:moveTo>
                    <a:pt x="0" y="0"/>
                  </a:moveTo>
                  <a:lnTo>
                    <a:pt x="2975102" y="0"/>
                  </a:lnTo>
                </a:path>
              </a:pathLst>
            </a:custGeom>
            <a:ln w="12700">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41" name="object 41"/>
          <p:cNvGrpSpPr/>
          <p:nvPr/>
        </p:nvGrpSpPr>
        <p:grpSpPr>
          <a:xfrm>
            <a:off x="1499432" y="4948249"/>
            <a:ext cx="1316567" cy="562504"/>
            <a:chOff x="5319163" y="6617171"/>
            <a:chExt cx="1579880" cy="675005"/>
          </a:xfrm>
        </p:grpSpPr>
        <p:sp>
          <p:nvSpPr>
            <p:cNvPr id="42" name="object 42"/>
            <p:cNvSpPr/>
            <p:nvPr/>
          </p:nvSpPr>
          <p:spPr>
            <a:xfrm>
              <a:off x="5325513" y="6636249"/>
              <a:ext cx="0" cy="624205"/>
            </a:xfrm>
            <a:custGeom>
              <a:avLst/>
              <a:gdLst/>
              <a:ahLst/>
              <a:cxnLst/>
              <a:rect l="l" t="t" r="r" b="b"/>
              <a:pathLst>
                <a:path h="624204">
                  <a:moveTo>
                    <a:pt x="0" y="623773"/>
                  </a:moveTo>
                  <a:lnTo>
                    <a:pt x="0" y="0"/>
                  </a:lnTo>
                </a:path>
              </a:pathLst>
            </a:custGeom>
            <a:ln w="12700">
              <a:solidFill>
                <a:srgbClr val="D71E62"/>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43" name="object 43"/>
            <p:cNvSpPr/>
            <p:nvPr/>
          </p:nvSpPr>
          <p:spPr>
            <a:xfrm>
              <a:off x="5350507" y="6623521"/>
              <a:ext cx="87630" cy="0"/>
            </a:xfrm>
            <a:custGeom>
              <a:avLst/>
              <a:gdLst/>
              <a:ahLst/>
              <a:cxnLst/>
              <a:rect l="l" t="t" r="r" b="b"/>
              <a:pathLst>
                <a:path w="87629">
                  <a:moveTo>
                    <a:pt x="0" y="0"/>
                  </a:moveTo>
                  <a:lnTo>
                    <a:pt x="87477" y="0"/>
                  </a:lnTo>
                </a:path>
              </a:pathLst>
            </a:custGeom>
            <a:ln w="12700">
              <a:solidFill>
                <a:srgbClr val="D71E62"/>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44" name="object 44"/>
            <p:cNvSpPr/>
            <p:nvPr/>
          </p:nvSpPr>
          <p:spPr>
            <a:xfrm>
              <a:off x="5319153" y="6617182"/>
              <a:ext cx="137795" cy="675005"/>
            </a:xfrm>
            <a:custGeom>
              <a:avLst/>
              <a:gdLst/>
              <a:ahLst/>
              <a:cxnLst/>
              <a:rect l="l" t="t" r="r" b="b"/>
              <a:pathLst>
                <a:path w="137795" h="675004">
                  <a:moveTo>
                    <a:pt x="12700" y="668312"/>
                  </a:moveTo>
                  <a:lnTo>
                    <a:pt x="10845" y="663816"/>
                  </a:lnTo>
                  <a:lnTo>
                    <a:pt x="6350" y="661962"/>
                  </a:lnTo>
                  <a:lnTo>
                    <a:pt x="1866" y="663816"/>
                  </a:lnTo>
                  <a:lnTo>
                    <a:pt x="0" y="668312"/>
                  </a:lnTo>
                  <a:lnTo>
                    <a:pt x="1866" y="672795"/>
                  </a:lnTo>
                  <a:lnTo>
                    <a:pt x="6350" y="674662"/>
                  </a:lnTo>
                  <a:lnTo>
                    <a:pt x="10845" y="672795"/>
                  </a:lnTo>
                  <a:lnTo>
                    <a:pt x="12700" y="668312"/>
                  </a:lnTo>
                  <a:close/>
                </a:path>
                <a:path w="137795" h="675004">
                  <a:moveTo>
                    <a:pt x="12700" y="6350"/>
                  </a:moveTo>
                  <a:lnTo>
                    <a:pt x="10845" y="1854"/>
                  </a:lnTo>
                  <a:lnTo>
                    <a:pt x="6350" y="0"/>
                  </a:lnTo>
                  <a:lnTo>
                    <a:pt x="1866" y="1854"/>
                  </a:lnTo>
                  <a:lnTo>
                    <a:pt x="0" y="6350"/>
                  </a:lnTo>
                  <a:lnTo>
                    <a:pt x="1866" y="10833"/>
                  </a:lnTo>
                  <a:lnTo>
                    <a:pt x="6350" y="12700"/>
                  </a:lnTo>
                  <a:lnTo>
                    <a:pt x="10845" y="10833"/>
                  </a:lnTo>
                  <a:lnTo>
                    <a:pt x="12700" y="6350"/>
                  </a:lnTo>
                  <a:close/>
                </a:path>
                <a:path w="137795" h="675004">
                  <a:moveTo>
                    <a:pt x="137668" y="6350"/>
                  </a:moveTo>
                  <a:lnTo>
                    <a:pt x="135813" y="1854"/>
                  </a:lnTo>
                  <a:lnTo>
                    <a:pt x="131318" y="0"/>
                  </a:lnTo>
                  <a:lnTo>
                    <a:pt x="126834" y="1854"/>
                  </a:lnTo>
                  <a:lnTo>
                    <a:pt x="124968" y="6350"/>
                  </a:lnTo>
                  <a:lnTo>
                    <a:pt x="126834" y="10833"/>
                  </a:lnTo>
                  <a:lnTo>
                    <a:pt x="131318" y="12700"/>
                  </a:lnTo>
                  <a:lnTo>
                    <a:pt x="135813" y="10833"/>
                  </a:lnTo>
                  <a:lnTo>
                    <a:pt x="137668" y="635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45" name="object 45"/>
            <p:cNvSpPr/>
            <p:nvPr/>
          </p:nvSpPr>
          <p:spPr>
            <a:xfrm>
              <a:off x="6767321" y="6636249"/>
              <a:ext cx="0" cy="624205"/>
            </a:xfrm>
            <a:custGeom>
              <a:avLst/>
              <a:gdLst/>
              <a:ahLst/>
              <a:cxnLst/>
              <a:rect l="l" t="t" r="r" b="b"/>
              <a:pathLst>
                <a:path h="624204">
                  <a:moveTo>
                    <a:pt x="0" y="623773"/>
                  </a:moveTo>
                  <a:lnTo>
                    <a:pt x="0" y="0"/>
                  </a:lnTo>
                </a:path>
              </a:pathLst>
            </a:custGeom>
            <a:ln w="12700">
              <a:solidFill>
                <a:srgbClr val="672672"/>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46" name="object 46"/>
            <p:cNvSpPr/>
            <p:nvPr/>
          </p:nvSpPr>
          <p:spPr>
            <a:xfrm>
              <a:off x="6792315" y="6623521"/>
              <a:ext cx="87630" cy="0"/>
            </a:xfrm>
            <a:custGeom>
              <a:avLst/>
              <a:gdLst/>
              <a:ahLst/>
              <a:cxnLst/>
              <a:rect l="l" t="t" r="r" b="b"/>
              <a:pathLst>
                <a:path w="87629">
                  <a:moveTo>
                    <a:pt x="0" y="0"/>
                  </a:moveTo>
                  <a:lnTo>
                    <a:pt x="87477" y="0"/>
                  </a:lnTo>
                </a:path>
              </a:pathLst>
            </a:custGeom>
            <a:ln w="12700">
              <a:solidFill>
                <a:srgbClr val="672672"/>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47" name="object 47"/>
            <p:cNvSpPr/>
            <p:nvPr/>
          </p:nvSpPr>
          <p:spPr>
            <a:xfrm>
              <a:off x="6760972" y="6617182"/>
              <a:ext cx="137795" cy="675005"/>
            </a:xfrm>
            <a:custGeom>
              <a:avLst/>
              <a:gdLst/>
              <a:ahLst/>
              <a:cxnLst/>
              <a:rect l="l" t="t" r="r" b="b"/>
              <a:pathLst>
                <a:path w="137795" h="675004">
                  <a:moveTo>
                    <a:pt x="12700" y="668312"/>
                  </a:moveTo>
                  <a:lnTo>
                    <a:pt x="10833" y="663816"/>
                  </a:lnTo>
                  <a:lnTo>
                    <a:pt x="6350" y="661962"/>
                  </a:lnTo>
                  <a:lnTo>
                    <a:pt x="1854" y="663816"/>
                  </a:lnTo>
                  <a:lnTo>
                    <a:pt x="0" y="668312"/>
                  </a:lnTo>
                  <a:lnTo>
                    <a:pt x="1854" y="672795"/>
                  </a:lnTo>
                  <a:lnTo>
                    <a:pt x="6350" y="674662"/>
                  </a:lnTo>
                  <a:lnTo>
                    <a:pt x="10833" y="672795"/>
                  </a:lnTo>
                  <a:lnTo>
                    <a:pt x="12700" y="668312"/>
                  </a:lnTo>
                  <a:close/>
                </a:path>
                <a:path w="137795" h="675004">
                  <a:moveTo>
                    <a:pt x="12700" y="6350"/>
                  </a:moveTo>
                  <a:lnTo>
                    <a:pt x="10833" y="1854"/>
                  </a:lnTo>
                  <a:lnTo>
                    <a:pt x="6350" y="0"/>
                  </a:lnTo>
                  <a:lnTo>
                    <a:pt x="1854" y="1854"/>
                  </a:lnTo>
                  <a:lnTo>
                    <a:pt x="0" y="6350"/>
                  </a:lnTo>
                  <a:lnTo>
                    <a:pt x="1854" y="10833"/>
                  </a:lnTo>
                  <a:lnTo>
                    <a:pt x="6350" y="12700"/>
                  </a:lnTo>
                  <a:lnTo>
                    <a:pt x="10833" y="10833"/>
                  </a:lnTo>
                  <a:lnTo>
                    <a:pt x="12700" y="6350"/>
                  </a:lnTo>
                  <a:close/>
                </a:path>
                <a:path w="137795" h="675004">
                  <a:moveTo>
                    <a:pt x="137668" y="6350"/>
                  </a:moveTo>
                  <a:lnTo>
                    <a:pt x="135801" y="1854"/>
                  </a:lnTo>
                  <a:lnTo>
                    <a:pt x="131318" y="0"/>
                  </a:lnTo>
                  <a:lnTo>
                    <a:pt x="126822" y="1854"/>
                  </a:lnTo>
                  <a:lnTo>
                    <a:pt x="124968" y="6350"/>
                  </a:lnTo>
                  <a:lnTo>
                    <a:pt x="126822" y="10833"/>
                  </a:lnTo>
                  <a:lnTo>
                    <a:pt x="131318" y="12700"/>
                  </a:lnTo>
                  <a:lnTo>
                    <a:pt x="135801" y="10833"/>
                  </a:lnTo>
                  <a:lnTo>
                    <a:pt x="137668" y="6350"/>
                  </a:lnTo>
                  <a:close/>
                </a:path>
              </a:pathLst>
            </a:custGeom>
            <a:solidFill>
              <a:srgbClr val="67267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2" name="TextBox 1">
            <a:extLst>
              <a:ext uri="{FF2B5EF4-FFF2-40B4-BE49-F238E27FC236}">
                <a16:creationId xmlns:a16="http://schemas.microsoft.com/office/drawing/2014/main" id="{C198E6A0-A83E-6682-85EA-D5703E36222E}"/>
              </a:ext>
            </a:extLst>
          </p:cNvPr>
          <p:cNvSpPr txBox="1"/>
          <p:nvPr/>
        </p:nvSpPr>
        <p:spPr>
          <a:xfrm>
            <a:off x="1104900" y="5882163"/>
            <a:ext cx="5981699" cy="629124"/>
          </a:xfrm>
          <a:prstGeom prst="rect">
            <a:avLst/>
          </a:prstGeom>
          <a:noFill/>
        </p:spPr>
        <p:txBody>
          <a:bodyPr wrap="square" tIns="91440" bIns="2743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The disparity in RSV mortality between </a:t>
            </a:r>
            <a:br>
              <a:rPr kumimoji="0" lang="en-US" sz="1800" b="1" i="0" u="none" strike="noStrike" kern="1200" cap="none" spc="0" normalizeH="0" baseline="0" noProof="0">
                <a:ln>
                  <a:noFill/>
                </a:ln>
                <a:solidFill>
                  <a:srgbClr val="000000"/>
                </a:solidFill>
                <a:effectLst/>
                <a:uLnTx/>
                <a:uFillTx/>
                <a:latin typeface="Corbel" panose="020B0503020204020204" pitchFamily="34" charset="0"/>
                <a:ea typeface="+mn-ea"/>
                <a:cs typeface="+mn-cs"/>
              </a:rPr>
            </a:br>
            <a:r>
              <a:rPr kumimoji="0" lang="en-US" sz="18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low- and high-income contexts is substantial.</a:t>
            </a:r>
          </a:p>
        </p:txBody>
      </p:sp>
      <p:sp>
        <p:nvSpPr>
          <p:cNvPr id="5" name="TextBox 4">
            <a:extLst>
              <a:ext uri="{FF2B5EF4-FFF2-40B4-BE49-F238E27FC236}">
                <a16:creationId xmlns:a16="http://schemas.microsoft.com/office/drawing/2014/main" id="{144CA1D8-24B5-C520-E013-4274FA4700B3}"/>
              </a:ext>
            </a:extLst>
          </p:cNvPr>
          <p:cNvSpPr txBox="1"/>
          <p:nvPr/>
        </p:nvSpPr>
        <p:spPr>
          <a:xfrm>
            <a:off x="1254510" y="997882"/>
            <a:ext cx="5169150" cy="369332"/>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In children &lt; 6 months of age, RSV is responsible for:</a:t>
            </a:r>
          </a:p>
        </p:txBody>
      </p:sp>
      <p:sp>
        <p:nvSpPr>
          <p:cNvPr id="40" name="Footer Placeholder 3">
            <a:extLst>
              <a:ext uri="{FF2B5EF4-FFF2-40B4-BE49-F238E27FC236}">
                <a16:creationId xmlns:a16="http://schemas.microsoft.com/office/drawing/2014/main" id="{629A79EF-2529-AACB-F3C0-E1AA2673B68B}"/>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February 2026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495E716-DAD3-9E38-7E91-4F97DE2F56CC}"/>
              </a:ext>
            </a:extLst>
          </p:cNvPr>
          <p:cNvPicPr>
            <a:picLocks noChangeAspect="1"/>
          </p:cNvPicPr>
          <p:nvPr/>
        </p:nvPicPr>
        <p:blipFill>
          <a:blip r:embed="rId3"/>
          <a:stretch>
            <a:fillRect/>
          </a:stretch>
        </p:blipFill>
        <p:spPr>
          <a:xfrm>
            <a:off x="3603752" y="1271408"/>
            <a:ext cx="8407284" cy="4202900"/>
          </a:xfrm>
          <a:prstGeom prst="rect">
            <a:avLst/>
          </a:prstGeom>
        </p:spPr>
      </p:pic>
      <p:sp>
        <p:nvSpPr>
          <p:cNvPr id="11" name="Rectangle 10">
            <a:extLst>
              <a:ext uri="{FF2B5EF4-FFF2-40B4-BE49-F238E27FC236}">
                <a16:creationId xmlns:a16="http://schemas.microsoft.com/office/drawing/2014/main" id="{652D9329-E066-D839-18F2-CC065C4F40CF}"/>
              </a:ext>
            </a:extLst>
          </p:cNvPr>
          <p:cNvSpPr/>
          <p:nvPr/>
        </p:nvSpPr>
        <p:spPr>
          <a:xfrm>
            <a:off x="1120634" y="2793515"/>
            <a:ext cx="2838302" cy="34807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12EEE5-F363-9DFD-5896-018C68DF5BB4}"/>
              </a:ext>
            </a:extLst>
          </p:cNvPr>
          <p:cNvSpPr/>
          <p:nvPr/>
        </p:nvSpPr>
        <p:spPr>
          <a:xfrm>
            <a:off x="1120634" y="1006278"/>
            <a:ext cx="2838302" cy="34807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1224280" y="4499"/>
            <a:ext cx="10515600" cy="692411"/>
          </a:xfrm>
          <a:prstGeom prst="rect">
            <a:avLst/>
          </a:prstGeom>
        </p:spPr>
        <p:txBody>
          <a:bodyPr vert="horz" wrap="square" lIns="0" tIns="86783" rIns="0" bIns="0" rtlCol="0" anchor="t" anchorCtr="0">
            <a:spAutoFit/>
          </a:bodyPr>
          <a:lstStyle/>
          <a:p>
            <a:pPr marL="10160" marR="3810">
              <a:lnSpc>
                <a:spcPct val="189393"/>
              </a:lnSpc>
              <a:spcBef>
                <a:spcPts val="682"/>
              </a:spcBef>
              <a:tabLst>
                <a:tab pos="1959426" algn="l"/>
                <a:tab pos="2425074" algn="l"/>
                <a:tab pos="2849978" algn="l"/>
                <a:tab pos="3629409" algn="l"/>
                <a:tab pos="4161200" algn="l"/>
                <a:tab pos="6253971" algn="l"/>
                <a:tab pos="7526566" algn="l"/>
                <a:tab pos="8031370" algn="l"/>
              </a:tabLst>
            </a:pPr>
            <a:r>
              <a:rPr lang="en-US" spc="-8" dirty="0">
                <a:solidFill>
                  <a:srgbClr val="672672"/>
                </a:solidFill>
                <a:cs typeface="Montserrat"/>
              </a:rPr>
              <a:t>Two studies shed light on the role of RSV in infant mortality in LMICs</a:t>
            </a:r>
            <a:r>
              <a:rPr lang="en-US" spc="-8" baseline="30000" dirty="0">
                <a:solidFill>
                  <a:srgbClr val="672672"/>
                </a:solidFill>
                <a:cs typeface="Montserrat"/>
              </a:rPr>
              <a:t>1</a:t>
            </a:r>
            <a:endParaRPr lang="en-US" baseline="30000" dirty="0"/>
          </a:p>
        </p:txBody>
      </p:sp>
      <p:sp>
        <p:nvSpPr>
          <p:cNvPr id="3" name="Text Placeholder 1">
            <a:extLst>
              <a:ext uri="{FF2B5EF4-FFF2-40B4-BE49-F238E27FC236}">
                <a16:creationId xmlns:a16="http://schemas.microsoft.com/office/drawing/2014/main" id="{0865108B-2D9B-2987-A68E-768E6D16EFAE}"/>
              </a:ext>
            </a:extLst>
          </p:cNvPr>
          <p:cNvSpPr txBox="1">
            <a:spLocks/>
          </p:cNvSpPr>
          <p:nvPr/>
        </p:nvSpPr>
        <p:spPr>
          <a:xfrm>
            <a:off x="4421529" y="800285"/>
            <a:ext cx="7048946" cy="800417"/>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accent3"/>
                </a:solidFill>
              </a:rPr>
              <a:t>A high, unmeasured burden of community RSV mortality, </a:t>
            </a:r>
            <a:br>
              <a:rPr lang="en-US" sz="1800" dirty="0">
                <a:solidFill>
                  <a:schemeClr val="accent3"/>
                </a:solidFill>
              </a:rPr>
            </a:br>
            <a:r>
              <a:rPr lang="en-US" sz="1800" dirty="0">
                <a:solidFill>
                  <a:schemeClr val="accent3"/>
                </a:solidFill>
              </a:rPr>
              <a:t>particularly among infants &lt;6 months of age</a:t>
            </a:r>
          </a:p>
        </p:txBody>
      </p:sp>
      <p:sp>
        <p:nvSpPr>
          <p:cNvPr id="7" name="TextBox 6">
            <a:extLst>
              <a:ext uri="{FF2B5EF4-FFF2-40B4-BE49-F238E27FC236}">
                <a16:creationId xmlns:a16="http://schemas.microsoft.com/office/drawing/2014/main" id="{4E777A00-4D63-0072-993C-42425204069A}"/>
              </a:ext>
            </a:extLst>
          </p:cNvPr>
          <p:cNvSpPr txBox="1"/>
          <p:nvPr/>
        </p:nvSpPr>
        <p:spPr>
          <a:xfrm>
            <a:off x="1120634" y="5489726"/>
            <a:ext cx="10718158" cy="348079"/>
          </a:xfrm>
          <a:prstGeom prst="rect">
            <a:avLst/>
          </a:prstGeom>
          <a:solidFill>
            <a:schemeClr val="accent3"/>
          </a:solidFill>
        </p:spPr>
        <p:txBody>
          <a:bodyPr wrap="non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These data indicate global RSV-associated </a:t>
            </a:r>
            <a:r>
              <a:rPr kumimoji="0" lang="en-US" sz="1400" b="1" i="0" u="none" strike="noStrike" kern="1200" cap="none" spc="0" normalizeH="0" baseline="0" noProof="0" dirty="0">
                <a:ln>
                  <a:noFill/>
                </a:ln>
                <a:solidFill>
                  <a:schemeClr val="bg1"/>
                </a:solidFill>
                <a:effectLst/>
                <a:uLnTx/>
                <a:uFillTx/>
                <a:ea typeface="+mn-ea"/>
                <a:cs typeface="Arial" pitchFamily="34" charset="0"/>
              </a:rPr>
              <a:t>mortality</a:t>
            </a:r>
            <a:r>
              <a:rPr kumimoji="0" lang="en-US" sz="14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 in infants &lt;6 months old may be as high as 100,000 deaths annually.</a:t>
            </a:r>
          </a:p>
        </p:txBody>
      </p:sp>
      <p:sp>
        <p:nvSpPr>
          <p:cNvPr id="8" name="Rectangle 7">
            <a:extLst>
              <a:ext uri="{FF2B5EF4-FFF2-40B4-BE49-F238E27FC236}">
                <a16:creationId xmlns:a16="http://schemas.microsoft.com/office/drawing/2014/main" id="{F99F8C91-3788-47FD-F961-2E012A79D656}"/>
              </a:ext>
            </a:extLst>
          </p:cNvPr>
          <p:cNvSpPr/>
          <p:nvPr/>
        </p:nvSpPr>
        <p:spPr>
          <a:xfrm>
            <a:off x="1120634" y="5889493"/>
            <a:ext cx="11071366" cy="379463"/>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33" b="1" i="1" u="none" strike="noStrike" kern="1200" cap="none" spc="0" normalizeH="0" baseline="0" noProof="0" dirty="0">
                <a:ln>
                  <a:noFill/>
                </a:ln>
                <a:effectLst/>
                <a:uLnTx/>
                <a:uFillTx/>
                <a:latin typeface="Arial" pitchFamily="34" charset="0"/>
                <a:ea typeface="+mn-ea"/>
                <a:cs typeface="Arial" pitchFamily="34" charset="0"/>
              </a:rPr>
              <a:t>Notes</a:t>
            </a:r>
            <a:r>
              <a:rPr kumimoji="0" lang="en-US" sz="933" b="0" i="1" u="none" strike="noStrike" kern="1200" cap="none" spc="0" normalizeH="0" baseline="0" noProof="0" dirty="0">
                <a:ln>
                  <a:noFill/>
                </a:ln>
                <a:effectLst/>
                <a:uLnTx/>
                <a:uFillTx/>
                <a:latin typeface="Arial" pitchFamily="34" charset="0"/>
                <a:ea typeface="+mn-ea"/>
                <a:cs typeface="Arial" pitchFamily="34" charset="0"/>
              </a:rPr>
              <a:t>: Projected RSV-associated mortality calculated using the IHME-estimated all-cause deaths in infants aged 7 days</a:t>
            </a:r>
            <a:r>
              <a:rPr lang="en-US" sz="933" i="1" dirty="0">
                <a:latin typeface="Arial" pitchFamily="34" charset="0"/>
                <a:cs typeface="Arial" pitchFamily="34" charset="0"/>
              </a:rPr>
              <a:t>̵-</a:t>
            </a:r>
            <a:r>
              <a:rPr kumimoji="0" lang="en-US" sz="933" b="0" i="1" u="none" strike="noStrike" kern="1200" cap="none" spc="0" normalizeH="0" baseline="0" noProof="0" dirty="0">
                <a:ln>
                  <a:noFill/>
                </a:ln>
                <a:effectLst/>
                <a:uLnTx/>
                <a:uFillTx/>
                <a:latin typeface="Arial" pitchFamily="34" charset="0"/>
                <a:ea typeface="+mn-ea"/>
                <a:cs typeface="Arial" pitchFamily="34" charset="0"/>
              </a:rPr>
              <a:t>6 months (1.1 million). </a:t>
            </a:r>
            <a:br>
              <a:rPr kumimoji="0" lang="en-US" sz="933" b="0" i="1" u="none" strike="noStrike" kern="1200" cap="none" spc="0" normalizeH="0" baseline="0" noProof="0" dirty="0">
                <a:ln>
                  <a:noFill/>
                </a:ln>
                <a:effectLst/>
                <a:uLnTx/>
                <a:uFillTx/>
                <a:latin typeface="Arial" pitchFamily="34" charset="0"/>
                <a:ea typeface="+mn-ea"/>
                <a:cs typeface="Arial" pitchFamily="34" charset="0"/>
              </a:rPr>
            </a:br>
            <a:r>
              <a:rPr kumimoji="0" lang="en-US" sz="933" b="1" i="1" u="none" strike="noStrike" kern="1200" cap="none" spc="0" normalizeH="0" baseline="0" noProof="0" dirty="0">
                <a:ln>
                  <a:noFill/>
                </a:ln>
                <a:effectLst/>
                <a:uLnTx/>
                <a:uFillTx/>
                <a:latin typeface="Arial" pitchFamily="34" charset="0"/>
                <a:ea typeface="+mn-ea"/>
                <a:cs typeface="Arial" pitchFamily="34" charset="0"/>
              </a:rPr>
              <a:t>Abbreviation: </a:t>
            </a:r>
            <a:r>
              <a:rPr kumimoji="0" lang="en-US" sz="933" b="0" i="1" u="none" strike="noStrike" kern="1200" cap="none" spc="0" normalizeH="0" baseline="0" noProof="0" dirty="0">
                <a:ln>
                  <a:noFill/>
                </a:ln>
                <a:effectLst/>
                <a:uLnTx/>
                <a:uFillTx/>
                <a:latin typeface="Arial" pitchFamily="34" charset="0"/>
                <a:ea typeface="+mn-ea"/>
                <a:cs typeface="Arial" pitchFamily="34" charset="0"/>
              </a:rPr>
              <a:t>CHAMPS = Child Health and Mortality Prevention Surveillance</a:t>
            </a:r>
            <a:endParaRPr kumimoji="0" lang="en-US" sz="933" b="0" i="1" u="none" strike="noStrike" kern="0" cap="none" spc="0" normalizeH="0" baseline="0" noProof="0" dirty="0">
              <a:ln>
                <a:noFill/>
              </a:ln>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214BE61C-825D-897F-02EA-E2302A4BB372}"/>
              </a:ext>
            </a:extLst>
          </p:cNvPr>
          <p:cNvSpPr txBox="1"/>
          <p:nvPr/>
        </p:nvSpPr>
        <p:spPr>
          <a:xfrm>
            <a:off x="1224280" y="6480454"/>
            <a:ext cx="7036556" cy="418234"/>
          </a:xfrm>
          <a:prstGeom prst="rect">
            <a:avLst/>
          </a:prstGeom>
          <a:no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baseline="30000" dirty="0">
                <a:solidFill>
                  <a:schemeClr val="bg2">
                    <a:lumMod val="50000"/>
                  </a:schemeClr>
                </a:solidFill>
                <a:latin typeface="Arial" pitchFamily="34" charset="0"/>
                <a:cs typeface="Arial" pitchFamily="34" charset="0"/>
              </a:rPr>
              <a:t>1</a:t>
            </a:r>
            <a:r>
              <a:rPr lang="en-US" sz="1000" dirty="0">
                <a:solidFill>
                  <a:schemeClr val="bg2">
                    <a:lumMod val="50000"/>
                  </a:schemeClr>
                </a:solidFill>
                <a:latin typeface="Arial" pitchFamily="34" charset="0"/>
                <a:cs typeface="Arial" pitchFamily="34" charset="0"/>
              </a:rPr>
              <a:t> Various articles. </a:t>
            </a:r>
            <a:r>
              <a:rPr kumimoji="0" lang="en-US" sz="1000" b="0" i="1" u="none" strike="noStrike" kern="1200" cap="none" spc="0" normalizeH="0" baseline="0" noProof="0" dirty="0">
                <a:ln>
                  <a:noFill/>
                </a:ln>
                <a:solidFill>
                  <a:schemeClr val="bg2">
                    <a:lumMod val="50000"/>
                  </a:schemeClr>
                </a:solidFill>
                <a:effectLst/>
                <a:uLnTx/>
                <a:uFillTx/>
                <a:latin typeface="Arial" pitchFamily="34" charset="0"/>
                <a:ea typeface="+mn-ea"/>
                <a:cs typeface="Arial" pitchFamily="34" charset="0"/>
              </a:rPr>
              <a:t>CID.</a:t>
            </a:r>
            <a:r>
              <a:rPr kumimoji="0" lang="en-US" sz="1000" b="0" i="0" u="none" strike="noStrike" kern="1200" cap="none" spc="0" normalizeH="0" baseline="0" noProof="0" dirty="0">
                <a:ln>
                  <a:noFill/>
                </a:ln>
                <a:solidFill>
                  <a:schemeClr val="bg2">
                    <a:lumMod val="50000"/>
                  </a:schemeClr>
                </a:solidFill>
                <a:effectLst/>
                <a:uLnTx/>
                <a:uFillTx/>
                <a:latin typeface="Arial" pitchFamily="34" charset="0"/>
                <a:ea typeface="+mn-ea"/>
                <a:cs typeface="Arial" pitchFamily="34" charset="0"/>
              </a:rPr>
              <a:t> 2021;73(Suppl 3</a:t>
            </a:r>
            <a:r>
              <a:rPr lang="en-US" sz="1000" dirty="0">
                <a:solidFill>
                  <a:schemeClr val="bg2">
                    <a:lumMod val="50000"/>
                  </a:schemeClr>
                </a:solidFill>
                <a:latin typeface="Arial" pitchFamily="34" charset="0"/>
                <a:cs typeface="Arial"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latin typeface="Arial" pitchFamily="34" charset="0"/>
                <a:cs typeface="Arial" pitchFamily="34" charset="0"/>
              </a:rPr>
              <a:t>Slide adapted from content courtesy of the Bill &amp; Melinda Gates Foundation.</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latin typeface="Arial" pitchFamily="34" charset="0"/>
                <a:cs typeface="Arial" pitchFamily="34" charset="0"/>
              </a:rPr>
              <a:t> </a:t>
            </a:r>
            <a:endParaRPr kumimoji="0" lang="en-US" sz="1000" b="0" i="0" u="none" strike="noStrike" kern="1200" cap="none" spc="0" normalizeH="0" baseline="0" noProof="0" dirty="0">
              <a:ln>
                <a:noFill/>
              </a:ln>
              <a:solidFill>
                <a:schemeClr val="bg2">
                  <a:lumMod val="50000"/>
                </a:schemeClr>
              </a:solidFill>
              <a:effectLst/>
              <a:uLnTx/>
              <a:uFillTx/>
              <a:latin typeface="Arial" pitchFamily="34" charset="0"/>
              <a:ea typeface="+mn-ea"/>
              <a:cs typeface="Arial" pitchFamily="34" charset="0"/>
            </a:endParaRPr>
          </a:p>
        </p:txBody>
      </p:sp>
      <p:sp>
        <p:nvSpPr>
          <p:cNvPr id="18" name="TextBox 17">
            <a:extLst>
              <a:ext uri="{FF2B5EF4-FFF2-40B4-BE49-F238E27FC236}">
                <a16:creationId xmlns:a16="http://schemas.microsoft.com/office/drawing/2014/main" id="{59D190E1-95AC-0A96-28B2-18C80B927F3D}"/>
              </a:ext>
            </a:extLst>
          </p:cNvPr>
          <p:cNvSpPr txBox="1"/>
          <p:nvPr/>
        </p:nvSpPr>
        <p:spPr>
          <a:xfrm>
            <a:off x="1780884" y="3192543"/>
            <a:ext cx="200025" cy="133687"/>
          </a:xfrm>
          <a:prstGeom prst="rect">
            <a:avLst/>
          </a:prstGeom>
          <a:noFill/>
        </p:spPr>
        <p:txBody>
          <a:bodyPr wrap="square" lIns="0" tIns="0" rIns="0" bIns="0" rtlCol="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itchFamily="34" charset="0"/>
                <a:ea typeface="+mn-ea"/>
                <a:cs typeface="Arial" pitchFamily="34" charset="0"/>
              </a:rPr>
              <a:t>2</a:t>
            </a:r>
          </a:p>
        </p:txBody>
      </p:sp>
      <p:sp>
        <p:nvSpPr>
          <p:cNvPr id="25" name="TextBox 24">
            <a:extLst>
              <a:ext uri="{FF2B5EF4-FFF2-40B4-BE49-F238E27FC236}">
                <a16:creationId xmlns:a16="http://schemas.microsoft.com/office/drawing/2014/main" id="{8E5EEBEE-9A3F-C197-A7C8-EA06924DC547}"/>
              </a:ext>
            </a:extLst>
          </p:cNvPr>
          <p:cNvSpPr txBox="1"/>
          <p:nvPr/>
        </p:nvSpPr>
        <p:spPr>
          <a:xfrm>
            <a:off x="2593684" y="2366902"/>
            <a:ext cx="200025" cy="133687"/>
          </a:xfrm>
          <a:prstGeom prst="rect">
            <a:avLst/>
          </a:prstGeom>
          <a:noFill/>
        </p:spPr>
        <p:txBody>
          <a:bodyPr wrap="square" lIns="0" tIns="0" rIns="0" bIns="0" rtlCol="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itchFamily="34" charset="0"/>
                <a:ea typeface="+mn-ea"/>
                <a:cs typeface="Arial" pitchFamily="34" charset="0"/>
              </a:rPr>
              <a:t>2</a:t>
            </a:r>
          </a:p>
        </p:txBody>
      </p:sp>
      <p:sp>
        <p:nvSpPr>
          <p:cNvPr id="26" name="TextBox 25">
            <a:extLst>
              <a:ext uri="{FF2B5EF4-FFF2-40B4-BE49-F238E27FC236}">
                <a16:creationId xmlns:a16="http://schemas.microsoft.com/office/drawing/2014/main" id="{5B8AC678-83E5-CD2B-3B8E-7E7D967FFA3A}"/>
              </a:ext>
            </a:extLst>
          </p:cNvPr>
          <p:cNvSpPr txBox="1"/>
          <p:nvPr/>
        </p:nvSpPr>
        <p:spPr>
          <a:xfrm>
            <a:off x="1176310" y="1020195"/>
            <a:ext cx="3208298" cy="3847207"/>
          </a:xfrm>
          <a:prstGeom prst="rect">
            <a:avLst/>
          </a:prstGeom>
          <a:noFill/>
        </p:spPr>
        <p:txBody>
          <a:bodyPr wrap="square" rtlCol="0">
            <a:spAutoFit/>
          </a:bodyPr>
          <a:lstStyle/>
          <a:p>
            <a:pPr>
              <a:spcAft>
                <a:spcPts val="600"/>
              </a:spcAft>
            </a:pPr>
            <a:r>
              <a:rPr lang="en-US" sz="1600" b="1" dirty="0">
                <a:solidFill>
                  <a:schemeClr val="bg1"/>
                </a:solidFill>
              </a:rPr>
              <a:t>Community mortality study</a:t>
            </a:r>
            <a:endParaRPr lang="en-US" sz="1600" b="1" baseline="30000" dirty="0">
              <a:solidFill>
                <a:schemeClr val="bg1"/>
              </a:solidFill>
            </a:endParaRPr>
          </a:p>
          <a:p>
            <a:r>
              <a:rPr lang="en-US" sz="1600" dirty="0"/>
              <a:t>RSV detected in:</a:t>
            </a:r>
          </a:p>
          <a:p>
            <a:pPr marL="285750" indent="-285750">
              <a:buFont typeface="Arial" panose="020B0604020202020204" pitchFamily="34" charset="0"/>
              <a:buChar char="•"/>
            </a:pPr>
            <a:r>
              <a:rPr lang="en-US" sz="1600" dirty="0"/>
              <a:t>Argentina 12/44 </a:t>
            </a:r>
            <a:r>
              <a:rPr lang="en-US" sz="1600" b="1" dirty="0">
                <a:solidFill>
                  <a:schemeClr val="accent4"/>
                </a:solidFill>
              </a:rPr>
              <a:t>(27%)</a:t>
            </a:r>
          </a:p>
          <a:p>
            <a:pPr marL="285750" indent="-285750">
              <a:buFont typeface="Arial" panose="020B0604020202020204" pitchFamily="34" charset="0"/>
              <a:buChar char="•"/>
            </a:pPr>
            <a:r>
              <a:rPr lang="en-US" sz="1600" dirty="0"/>
              <a:t>India 10/168 </a:t>
            </a:r>
            <a:r>
              <a:rPr lang="en-US" sz="1600" b="1" dirty="0">
                <a:solidFill>
                  <a:schemeClr val="accent4"/>
                </a:solidFill>
              </a:rPr>
              <a:t>(5.9%)</a:t>
            </a:r>
          </a:p>
          <a:p>
            <a:pPr marL="285750" indent="-285750">
              <a:buFont typeface="Arial" panose="020B0604020202020204" pitchFamily="34" charset="0"/>
              <a:buChar char="•"/>
            </a:pPr>
            <a:r>
              <a:rPr lang="en-US" sz="1600" dirty="0"/>
              <a:t>Pakistan 14/377 </a:t>
            </a:r>
            <a:r>
              <a:rPr lang="en-US" sz="1600" b="1" dirty="0">
                <a:solidFill>
                  <a:schemeClr val="accent4"/>
                </a:solidFill>
              </a:rPr>
              <a:t>(3.7%)</a:t>
            </a:r>
          </a:p>
          <a:p>
            <a:pPr marL="285750" indent="-285750">
              <a:buFont typeface="Arial" panose="020B0604020202020204" pitchFamily="34" charset="0"/>
              <a:buChar char="•"/>
            </a:pPr>
            <a:r>
              <a:rPr lang="en-US" sz="1600" dirty="0"/>
              <a:t>Zambia 112/1,412 </a:t>
            </a:r>
            <a:r>
              <a:rPr lang="en-US" sz="1600" b="1" dirty="0">
                <a:solidFill>
                  <a:schemeClr val="accent4"/>
                </a:solidFill>
              </a:rPr>
              <a:t>(7.9%)</a:t>
            </a:r>
          </a:p>
          <a:p>
            <a:endParaRPr lang="en-US" sz="1600" dirty="0"/>
          </a:p>
          <a:p>
            <a:pPr>
              <a:spcAft>
                <a:spcPts val="600"/>
              </a:spcAft>
            </a:pPr>
            <a:r>
              <a:rPr lang="en-US" sz="1600" b="1" dirty="0">
                <a:solidFill>
                  <a:schemeClr val="bg1"/>
                </a:solidFill>
              </a:rPr>
              <a:t>CHAMPS study</a:t>
            </a:r>
            <a:endParaRPr lang="en-US" sz="1600" baseline="30000" dirty="0">
              <a:solidFill>
                <a:schemeClr val="bg1"/>
              </a:solidFill>
            </a:endParaRPr>
          </a:p>
          <a:p>
            <a:pPr>
              <a:spcAft>
                <a:spcPts val="600"/>
              </a:spcAft>
            </a:pPr>
            <a:r>
              <a:rPr lang="en-US" sz="1600" dirty="0"/>
              <a:t>Across 7 countries:</a:t>
            </a:r>
          </a:p>
          <a:p>
            <a:pPr marL="285750" indent="-285750">
              <a:spcAft>
                <a:spcPts val="600"/>
              </a:spcAft>
              <a:buFont typeface="Arial" panose="020B0604020202020204" pitchFamily="34" charset="0"/>
              <a:buChar char="•"/>
            </a:pPr>
            <a:r>
              <a:rPr lang="en-US" sz="1600" dirty="0"/>
              <a:t>RSV detected in 28/321 </a:t>
            </a:r>
            <a:r>
              <a:rPr lang="en-US" sz="1600" b="1" dirty="0">
                <a:solidFill>
                  <a:schemeClr val="accent5"/>
                </a:solidFill>
              </a:rPr>
              <a:t>(9%) </a:t>
            </a:r>
            <a:r>
              <a:rPr lang="en-US" sz="1600" dirty="0"/>
              <a:t>histopathology</a:t>
            </a:r>
            <a:r>
              <a:rPr lang="en-US" sz="1600" b="1" dirty="0">
                <a:solidFill>
                  <a:schemeClr val="accent3"/>
                </a:solidFill>
              </a:rPr>
              <a:t> </a:t>
            </a:r>
            <a:r>
              <a:rPr lang="en-US" sz="1600" dirty="0"/>
              <a:t>samples</a:t>
            </a:r>
          </a:p>
          <a:p>
            <a:pPr marL="285750" indent="-285750">
              <a:buFont typeface="Arial" panose="020B0604020202020204" pitchFamily="34" charset="0"/>
              <a:buChar char="•"/>
            </a:pPr>
            <a:r>
              <a:rPr lang="en-US" sz="1600" dirty="0"/>
              <a:t>RSV determined to be in causal pathway or play a contributory role in </a:t>
            </a:r>
            <a:r>
              <a:rPr lang="en-US" sz="1600" b="1" dirty="0">
                <a:solidFill>
                  <a:schemeClr val="accent5"/>
                </a:solidFill>
              </a:rPr>
              <a:t>5%</a:t>
            </a:r>
            <a:r>
              <a:rPr lang="en-US" sz="1600" b="1" dirty="0">
                <a:solidFill>
                  <a:schemeClr val="accent3"/>
                </a:solidFill>
              </a:rPr>
              <a:t> </a:t>
            </a:r>
            <a:r>
              <a:rPr lang="en-US" sz="1600" dirty="0"/>
              <a:t>of all deaths</a:t>
            </a:r>
          </a:p>
        </p:txBody>
      </p:sp>
      <p:sp>
        <p:nvSpPr>
          <p:cNvPr id="12" name="TextBox 11">
            <a:extLst>
              <a:ext uri="{FF2B5EF4-FFF2-40B4-BE49-F238E27FC236}">
                <a16:creationId xmlns:a16="http://schemas.microsoft.com/office/drawing/2014/main" id="{C52F4EAA-ED27-1487-D3E7-D8CCF4914F5F}"/>
              </a:ext>
            </a:extLst>
          </p:cNvPr>
          <p:cNvSpPr txBox="1"/>
          <p:nvPr/>
        </p:nvSpPr>
        <p:spPr>
          <a:xfrm>
            <a:off x="5072730" y="4714587"/>
            <a:ext cx="737702" cy="246221"/>
          </a:xfrm>
          <a:prstGeom prst="rect">
            <a:avLst/>
          </a:prstGeom>
          <a:noFill/>
        </p:spPr>
        <p:txBody>
          <a:bodyPr wrap="none" rtlCol="0">
            <a:spAutoFit/>
          </a:bodyPr>
          <a:lstStyle/>
          <a:p>
            <a:r>
              <a:rPr lang="en-US" sz="1000" b="1" dirty="0"/>
              <a:t>Argentina</a:t>
            </a:r>
          </a:p>
        </p:txBody>
      </p:sp>
      <p:sp>
        <p:nvSpPr>
          <p:cNvPr id="13" name="TextBox 12">
            <a:extLst>
              <a:ext uri="{FF2B5EF4-FFF2-40B4-BE49-F238E27FC236}">
                <a16:creationId xmlns:a16="http://schemas.microsoft.com/office/drawing/2014/main" id="{841CB5DD-EA0E-F325-D9EE-B962EAA71AD5}"/>
              </a:ext>
            </a:extLst>
          </p:cNvPr>
          <p:cNvSpPr txBox="1"/>
          <p:nvPr/>
        </p:nvSpPr>
        <p:spPr>
          <a:xfrm>
            <a:off x="7236256" y="4103560"/>
            <a:ext cx="606256" cy="246221"/>
          </a:xfrm>
          <a:prstGeom prst="rect">
            <a:avLst/>
          </a:prstGeom>
          <a:noFill/>
        </p:spPr>
        <p:txBody>
          <a:bodyPr wrap="none" rtlCol="0">
            <a:spAutoFit/>
          </a:bodyPr>
          <a:lstStyle/>
          <a:p>
            <a:r>
              <a:rPr lang="en-US" sz="1000" b="1" dirty="0"/>
              <a:t>Zambia</a:t>
            </a:r>
          </a:p>
        </p:txBody>
      </p:sp>
      <p:sp>
        <p:nvSpPr>
          <p:cNvPr id="15" name="TextBox 14">
            <a:extLst>
              <a:ext uri="{FF2B5EF4-FFF2-40B4-BE49-F238E27FC236}">
                <a16:creationId xmlns:a16="http://schemas.microsoft.com/office/drawing/2014/main" id="{DF482CCF-A84C-60BA-0579-E926BCC0FB06}"/>
              </a:ext>
            </a:extLst>
          </p:cNvPr>
          <p:cNvSpPr txBox="1"/>
          <p:nvPr/>
        </p:nvSpPr>
        <p:spPr>
          <a:xfrm>
            <a:off x="8440050" y="4526165"/>
            <a:ext cx="872355" cy="246221"/>
          </a:xfrm>
          <a:prstGeom prst="rect">
            <a:avLst/>
          </a:prstGeom>
          <a:noFill/>
        </p:spPr>
        <p:txBody>
          <a:bodyPr wrap="none" rtlCol="0">
            <a:spAutoFit/>
          </a:bodyPr>
          <a:lstStyle/>
          <a:p>
            <a:r>
              <a:rPr lang="en-US" sz="1000" b="1" dirty="0"/>
              <a:t>South Africa</a:t>
            </a:r>
          </a:p>
        </p:txBody>
      </p:sp>
      <p:sp>
        <p:nvSpPr>
          <p:cNvPr id="17" name="TextBox 16">
            <a:extLst>
              <a:ext uri="{FF2B5EF4-FFF2-40B4-BE49-F238E27FC236}">
                <a16:creationId xmlns:a16="http://schemas.microsoft.com/office/drawing/2014/main" id="{5B531B8D-2A06-C627-9C1E-B70FAB91591D}"/>
              </a:ext>
            </a:extLst>
          </p:cNvPr>
          <p:cNvSpPr txBox="1"/>
          <p:nvPr/>
        </p:nvSpPr>
        <p:spPr>
          <a:xfrm>
            <a:off x="8406388" y="4148001"/>
            <a:ext cx="906017" cy="246221"/>
          </a:xfrm>
          <a:prstGeom prst="rect">
            <a:avLst/>
          </a:prstGeom>
          <a:noFill/>
        </p:spPr>
        <p:txBody>
          <a:bodyPr wrap="none" rtlCol="0">
            <a:spAutoFit/>
          </a:bodyPr>
          <a:lstStyle/>
          <a:p>
            <a:r>
              <a:rPr lang="en-US" sz="1000" b="1" dirty="0"/>
              <a:t>Mozambique</a:t>
            </a:r>
          </a:p>
        </p:txBody>
      </p:sp>
      <p:sp>
        <p:nvSpPr>
          <p:cNvPr id="19" name="TextBox 18">
            <a:extLst>
              <a:ext uri="{FF2B5EF4-FFF2-40B4-BE49-F238E27FC236}">
                <a16:creationId xmlns:a16="http://schemas.microsoft.com/office/drawing/2014/main" id="{69E24CB0-C50B-CA80-FB82-28F1684E5DF0}"/>
              </a:ext>
            </a:extLst>
          </p:cNvPr>
          <p:cNvSpPr txBox="1"/>
          <p:nvPr/>
        </p:nvSpPr>
        <p:spPr>
          <a:xfrm>
            <a:off x="8778284" y="3832632"/>
            <a:ext cx="534121" cy="246221"/>
          </a:xfrm>
          <a:prstGeom prst="rect">
            <a:avLst/>
          </a:prstGeom>
          <a:noFill/>
        </p:spPr>
        <p:txBody>
          <a:bodyPr wrap="none" rtlCol="0">
            <a:spAutoFit/>
          </a:bodyPr>
          <a:lstStyle/>
          <a:p>
            <a:r>
              <a:rPr lang="en-US" sz="1000" b="1" dirty="0"/>
              <a:t>Kenya</a:t>
            </a:r>
          </a:p>
        </p:txBody>
      </p:sp>
      <p:sp>
        <p:nvSpPr>
          <p:cNvPr id="20" name="TextBox 19">
            <a:extLst>
              <a:ext uri="{FF2B5EF4-FFF2-40B4-BE49-F238E27FC236}">
                <a16:creationId xmlns:a16="http://schemas.microsoft.com/office/drawing/2014/main" id="{1904E302-4314-0F63-488A-609D1E5B8DC5}"/>
              </a:ext>
            </a:extLst>
          </p:cNvPr>
          <p:cNvSpPr txBox="1"/>
          <p:nvPr/>
        </p:nvSpPr>
        <p:spPr>
          <a:xfrm>
            <a:off x="8664471" y="3636696"/>
            <a:ext cx="647934" cy="246221"/>
          </a:xfrm>
          <a:prstGeom prst="rect">
            <a:avLst/>
          </a:prstGeom>
          <a:noFill/>
        </p:spPr>
        <p:txBody>
          <a:bodyPr wrap="none" rtlCol="0">
            <a:spAutoFit/>
          </a:bodyPr>
          <a:lstStyle/>
          <a:p>
            <a:r>
              <a:rPr lang="en-US" sz="1000" b="1" dirty="0"/>
              <a:t>Ethiopia</a:t>
            </a:r>
          </a:p>
        </p:txBody>
      </p:sp>
      <p:sp>
        <p:nvSpPr>
          <p:cNvPr id="21" name="TextBox 20">
            <a:extLst>
              <a:ext uri="{FF2B5EF4-FFF2-40B4-BE49-F238E27FC236}">
                <a16:creationId xmlns:a16="http://schemas.microsoft.com/office/drawing/2014/main" id="{1F5A6235-CE0E-38B8-05D7-2CAD90CDE5A3}"/>
              </a:ext>
            </a:extLst>
          </p:cNvPr>
          <p:cNvSpPr txBox="1"/>
          <p:nvPr/>
        </p:nvSpPr>
        <p:spPr>
          <a:xfrm>
            <a:off x="6327589" y="3592294"/>
            <a:ext cx="880369" cy="246221"/>
          </a:xfrm>
          <a:prstGeom prst="rect">
            <a:avLst/>
          </a:prstGeom>
          <a:noFill/>
        </p:spPr>
        <p:txBody>
          <a:bodyPr wrap="none" rtlCol="0">
            <a:spAutoFit/>
          </a:bodyPr>
          <a:lstStyle/>
          <a:p>
            <a:r>
              <a:rPr lang="en-US" sz="1000" b="1" dirty="0"/>
              <a:t>Sierra Leone</a:t>
            </a:r>
          </a:p>
        </p:txBody>
      </p:sp>
      <p:sp>
        <p:nvSpPr>
          <p:cNvPr id="22" name="TextBox 21">
            <a:extLst>
              <a:ext uri="{FF2B5EF4-FFF2-40B4-BE49-F238E27FC236}">
                <a16:creationId xmlns:a16="http://schemas.microsoft.com/office/drawing/2014/main" id="{91FC6C41-956C-18BD-8A29-456998F76578}"/>
              </a:ext>
            </a:extLst>
          </p:cNvPr>
          <p:cNvSpPr txBox="1"/>
          <p:nvPr/>
        </p:nvSpPr>
        <p:spPr>
          <a:xfrm>
            <a:off x="6327589" y="3396153"/>
            <a:ext cx="420308" cy="246221"/>
          </a:xfrm>
          <a:prstGeom prst="rect">
            <a:avLst/>
          </a:prstGeom>
          <a:noFill/>
        </p:spPr>
        <p:txBody>
          <a:bodyPr wrap="none" rtlCol="0">
            <a:spAutoFit/>
          </a:bodyPr>
          <a:lstStyle/>
          <a:p>
            <a:r>
              <a:rPr lang="en-US" sz="1000" b="1" dirty="0"/>
              <a:t>Mali</a:t>
            </a:r>
          </a:p>
        </p:txBody>
      </p:sp>
      <p:sp>
        <p:nvSpPr>
          <p:cNvPr id="23" name="TextBox 22">
            <a:extLst>
              <a:ext uri="{FF2B5EF4-FFF2-40B4-BE49-F238E27FC236}">
                <a16:creationId xmlns:a16="http://schemas.microsoft.com/office/drawing/2014/main" id="{1271A4E2-B0B3-CFFF-C051-7218D8399D21}"/>
              </a:ext>
            </a:extLst>
          </p:cNvPr>
          <p:cNvSpPr txBox="1"/>
          <p:nvPr/>
        </p:nvSpPr>
        <p:spPr>
          <a:xfrm>
            <a:off x="10059000" y="3463096"/>
            <a:ext cx="460382" cy="246221"/>
          </a:xfrm>
          <a:prstGeom prst="rect">
            <a:avLst/>
          </a:prstGeom>
          <a:noFill/>
        </p:spPr>
        <p:txBody>
          <a:bodyPr wrap="none" rtlCol="0">
            <a:spAutoFit/>
          </a:bodyPr>
          <a:lstStyle/>
          <a:p>
            <a:r>
              <a:rPr lang="en-US" sz="1000" b="1" dirty="0"/>
              <a:t>India</a:t>
            </a:r>
          </a:p>
        </p:txBody>
      </p:sp>
      <p:sp>
        <p:nvSpPr>
          <p:cNvPr id="24" name="TextBox 23">
            <a:extLst>
              <a:ext uri="{FF2B5EF4-FFF2-40B4-BE49-F238E27FC236}">
                <a16:creationId xmlns:a16="http://schemas.microsoft.com/office/drawing/2014/main" id="{9A6DBA83-6657-6EE1-671D-E112387B407D}"/>
              </a:ext>
            </a:extLst>
          </p:cNvPr>
          <p:cNvSpPr txBox="1"/>
          <p:nvPr/>
        </p:nvSpPr>
        <p:spPr>
          <a:xfrm>
            <a:off x="9685499" y="3242975"/>
            <a:ext cx="833883" cy="246221"/>
          </a:xfrm>
          <a:prstGeom prst="rect">
            <a:avLst/>
          </a:prstGeom>
          <a:noFill/>
        </p:spPr>
        <p:txBody>
          <a:bodyPr wrap="none" rtlCol="0">
            <a:spAutoFit/>
          </a:bodyPr>
          <a:lstStyle/>
          <a:p>
            <a:r>
              <a:rPr lang="en-US" sz="1000" b="1" dirty="0"/>
              <a:t>Bangladesh</a:t>
            </a:r>
          </a:p>
        </p:txBody>
      </p:sp>
      <p:sp>
        <p:nvSpPr>
          <p:cNvPr id="27" name="TextBox 26">
            <a:extLst>
              <a:ext uri="{FF2B5EF4-FFF2-40B4-BE49-F238E27FC236}">
                <a16:creationId xmlns:a16="http://schemas.microsoft.com/office/drawing/2014/main" id="{B14BE347-D394-50FD-1425-33CDBF9CA28E}"/>
              </a:ext>
            </a:extLst>
          </p:cNvPr>
          <p:cNvSpPr txBox="1"/>
          <p:nvPr/>
        </p:nvSpPr>
        <p:spPr>
          <a:xfrm>
            <a:off x="9855418" y="2901435"/>
            <a:ext cx="663964" cy="246221"/>
          </a:xfrm>
          <a:prstGeom prst="rect">
            <a:avLst/>
          </a:prstGeom>
          <a:noFill/>
        </p:spPr>
        <p:txBody>
          <a:bodyPr wrap="none" rtlCol="0">
            <a:spAutoFit/>
          </a:bodyPr>
          <a:lstStyle/>
          <a:p>
            <a:r>
              <a:rPr lang="en-US" sz="1000" b="1" dirty="0"/>
              <a:t>Pakistan</a:t>
            </a:r>
          </a:p>
        </p:txBody>
      </p:sp>
      <p:cxnSp>
        <p:nvCxnSpPr>
          <p:cNvPr id="29" name="Straight Connector 28">
            <a:extLst>
              <a:ext uri="{FF2B5EF4-FFF2-40B4-BE49-F238E27FC236}">
                <a16:creationId xmlns:a16="http://schemas.microsoft.com/office/drawing/2014/main" id="{12CF034E-7D1F-CAE4-DF71-0B3FF84326AE}"/>
              </a:ext>
            </a:extLst>
          </p:cNvPr>
          <p:cNvCxnSpPr/>
          <p:nvPr/>
        </p:nvCxnSpPr>
        <p:spPr>
          <a:xfrm>
            <a:off x="5160494" y="4928151"/>
            <a:ext cx="824023" cy="0"/>
          </a:xfrm>
          <a:prstGeom prst="line">
            <a:avLst/>
          </a:prstGeom>
          <a:ln cap="sq"/>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F0C37EB4-991D-177C-8C2E-2AC34600E55E}"/>
              </a:ext>
            </a:extLst>
          </p:cNvPr>
          <p:cNvCxnSpPr>
            <a:cxnSpLocks/>
          </p:cNvCxnSpPr>
          <p:nvPr/>
        </p:nvCxnSpPr>
        <p:spPr>
          <a:xfrm>
            <a:off x="6437659" y="3589208"/>
            <a:ext cx="1004541" cy="0"/>
          </a:xfrm>
          <a:prstGeom prst="line">
            <a:avLst/>
          </a:prstGeom>
          <a:ln cap="sq"/>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69AA0C78-B8DC-016C-4913-3AB779E67A40}"/>
              </a:ext>
            </a:extLst>
          </p:cNvPr>
          <p:cNvCxnSpPr>
            <a:cxnSpLocks/>
          </p:cNvCxnSpPr>
          <p:nvPr/>
        </p:nvCxnSpPr>
        <p:spPr>
          <a:xfrm>
            <a:off x="7322804" y="4295419"/>
            <a:ext cx="735346" cy="0"/>
          </a:xfrm>
          <a:prstGeom prst="line">
            <a:avLst/>
          </a:prstGeom>
          <a:ln cap="sq"/>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8226FF2B-A6E2-228D-FEA6-20D7A28F5EA6}"/>
              </a:ext>
            </a:extLst>
          </p:cNvPr>
          <p:cNvCxnSpPr>
            <a:cxnSpLocks/>
          </p:cNvCxnSpPr>
          <p:nvPr/>
        </p:nvCxnSpPr>
        <p:spPr>
          <a:xfrm>
            <a:off x="6437659" y="3784802"/>
            <a:ext cx="798597" cy="0"/>
          </a:xfrm>
          <a:prstGeom prst="line">
            <a:avLst/>
          </a:prstGeom>
          <a:ln cap="sq"/>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E335E6C2-211D-EDA5-39FF-EDC16F031D6F}"/>
              </a:ext>
            </a:extLst>
          </p:cNvPr>
          <p:cNvCxnSpPr>
            <a:cxnSpLocks/>
          </p:cNvCxnSpPr>
          <p:nvPr/>
        </p:nvCxnSpPr>
        <p:spPr>
          <a:xfrm>
            <a:off x="8478051" y="3830055"/>
            <a:ext cx="735346" cy="0"/>
          </a:xfrm>
          <a:prstGeom prst="line">
            <a:avLst/>
          </a:prstGeom>
          <a:ln cap="sq"/>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E2CDFBA2-6DF9-12FF-A5B8-3092051FA6EE}"/>
              </a:ext>
            </a:extLst>
          </p:cNvPr>
          <p:cNvCxnSpPr>
            <a:cxnSpLocks/>
          </p:cNvCxnSpPr>
          <p:nvPr/>
        </p:nvCxnSpPr>
        <p:spPr>
          <a:xfrm>
            <a:off x="8406388" y="4017833"/>
            <a:ext cx="807009" cy="0"/>
          </a:xfrm>
          <a:prstGeom prst="line">
            <a:avLst/>
          </a:prstGeom>
          <a:ln cap="sq"/>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A5AFC467-EC67-9733-DB34-8FEF7D2BA8C0}"/>
              </a:ext>
            </a:extLst>
          </p:cNvPr>
          <p:cNvCxnSpPr>
            <a:cxnSpLocks/>
          </p:cNvCxnSpPr>
          <p:nvPr/>
        </p:nvCxnSpPr>
        <p:spPr>
          <a:xfrm>
            <a:off x="8406388" y="4336241"/>
            <a:ext cx="807009" cy="0"/>
          </a:xfrm>
          <a:prstGeom prst="line">
            <a:avLst/>
          </a:prstGeom>
          <a:ln cap="sq"/>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2404C4ED-7C5A-4E7F-394E-7BE42451CCED}"/>
              </a:ext>
            </a:extLst>
          </p:cNvPr>
          <p:cNvCxnSpPr>
            <a:cxnSpLocks/>
          </p:cNvCxnSpPr>
          <p:nvPr/>
        </p:nvCxnSpPr>
        <p:spPr>
          <a:xfrm>
            <a:off x="8111218" y="4715882"/>
            <a:ext cx="1102179" cy="0"/>
          </a:xfrm>
          <a:prstGeom prst="line">
            <a:avLst/>
          </a:prstGeom>
          <a:ln cap="sq"/>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BF3942C4-3C70-CF16-8FAD-4112F1316DD8}"/>
              </a:ext>
            </a:extLst>
          </p:cNvPr>
          <p:cNvCxnSpPr>
            <a:cxnSpLocks/>
          </p:cNvCxnSpPr>
          <p:nvPr/>
        </p:nvCxnSpPr>
        <p:spPr>
          <a:xfrm>
            <a:off x="9312405" y="3659729"/>
            <a:ext cx="1102179" cy="0"/>
          </a:xfrm>
          <a:prstGeom prst="line">
            <a:avLst/>
          </a:prstGeom>
          <a:ln cap="sq"/>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D809B924-6C4B-09D7-4B76-E86EA39242EB}"/>
              </a:ext>
            </a:extLst>
          </p:cNvPr>
          <p:cNvCxnSpPr>
            <a:cxnSpLocks/>
          </p:cNvCxnSpPr>
          <p:nvPr/>
        </p:nvCxnSpPr>
        <p:spPr>
          <a:xfrm>
            <a:off x="9597118" y="3430007"/>
            <a:ext cx="817466" cy="0"/>
          </a:xfrm>
          <a:prstGeom prst="line">
            <a:avLst/>
          </a:prstGeom>
          <a:ln cap="sq"/>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FC124260-4AA8-46D7-ACD3-852232800AC5}"/>
              </a:ext>
            </a:extLst>
          </p:cNvPr>
          <p:cNvCxnSpPr>
            <a:cxnSpLocks/>
          </p:cNvCxnSpPr>
          <p:nvPr/>
        </p:nvCxnSpPr>
        <p:spPr>
          <a:xfrm>
            <a:off x="9213397" y="3088441"/>
            <a:ext cx="1201187" cy="0"/>
          </a:xfrm>
          <a:prstGeom prst="line">
            <a:avLst/>
          </a:prstGeom>
          <a:ln cap="sq"/>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ED93D936-829F-9EE9-5815-649A80A7898D}"/>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February 2026</a:t>
            </a:r>
          </a:p>
        </p:txBody>
      </p:sp>
    </p:spTree>
    <p:extLst>
      <p:ext uri="{BB962C8B-B14F-4D97-AF65-F5344CB8AC3E}">
        <p14:creationId xmlns:p14="http://schemas.microsoft.com/office/powerpoint/2010/main" val="2376349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426768" y="1565226"/>
            <a:ext cx="3865583" cy="3886200"/>
          </a:xfrm>
          <a:prstGeom prst="rect">
            <a:avLst/>
          </a:prstGeom>
        </p:spPr>
      </p:pic>
      <p:grpSp>
        <p:nvGrpSpPr>
          <p:cNvPr id="3" name="object 3"/>
          <p:cNvGrpSpPr/>
          <p:nvPr/>
        </p:nvGrpSpPr>
        <p:grpSpPr>
          <a:xfrm>
            <a:off x="5410446" y="5178940"/>
            <a:ext cx="268817" cy="268817"/>
            <a:chOff x="6492535" y="6466797"/>
            <a:chExt cx="322580" cy="322580"/>
          </a:xfrm>
        </p:grpSpPr>
        <p:sp>
          <p:nvSpPr>
            <p:cNvPr id="4" name="object 4"/>
            <p:cNvSpPr/>
            <p:nvPr/>
          </p:nvSpPr>
          <p:spPr>
            <a:xfrm>
              <a:off x="6505235" y="6479497"/>
              <a:ext cx="297180" cy="297180"/>
            </a:xfrm>
            <a:custGeom>
              <a:avLst/>
              <a:gdLst/>
              <a:ahLst/>
              <a:cxnLst/>
              <a:rect l="l" t="t" r="r" b="b"/>
              <a:pathLst>
                <a:path w="297179" h="297179">
                  <a:moveTo>
                    <a:pt x="148335" y="0"/>
                  </a:moveTo>
                  <a:lnTo>
                    <a:pt x="101448" y="7561"/>
                  </a:lnTo>
                  <a:lnTo>
                    <a:pt x="60728" y="28619"/>
                  </a:lnTo>
                  <a:lnTo>
                    <a:pt x="28619" y="60728"/>
                  </a:lnTo>
                  <a:lnTo>
                    <a:pt x="7561" y="101448"/>
                  </a:lnTo>
                  <a:lnTo>
                    <a:pt x="0" y="148335"/>
                  </a:lnTo>
                  <a:lnTo>
                    <a:pt x="7561" y="195223"/>
                  </a:lnTo>
                  <a:lnTo>
                    <a:pt x="28619" y="235943"/>
                  </a:lnTo>
                  <a:lnTo>
                    <a:pt x="60728" y="268052"/>
                  </a:lnTo>
                  <a:lnTo>
                    <a:pt x="101448" y="289110"/>
                  </a:lnTo>
                  <a:lnTo>
                    <a:pt x="148335" y="296671"/>
                  </a:lnTo>
                  <a:lnTo>
                    <a:pt x="195223" y="289110"/>
                  </a:lnTo>
                  <a:lnTo>
                    <a:pt x="235943" y="268052"/>
                  </a:lnTo>
                  <a:lnTo>
                    <a:pt x="268052" y="235943"/>
                  </a:lnTo>
                  <a:lnTo>
                    <a:pt x="289110" y="195223"/>
                  </a:lnTo>
                  <a:lnTo>
                    <a:pt x="296671" y="148335"/>
                  </a:lnTo>
                  <a:lnTo>
                    <a:pt x="289110" y="101448"/>
                  </a:lnTo>
                  <a:lnTo>
                    <a:pt x="268052" y="60728"/>
                  </a:lnTo>
                  <a:lnTo>
                    <a:pt x="235943" y="28619"/>
                  </a:lnTo>
                  <a:lnTo>
                    <a:pt x="195223" y="7561"/>
                  </a:lnTo>
                  <a:lnTo>
                    <a:pt x="148335" y="0"/>
                  </a:lnTo>
                  <a:close/>
                </a:path>
              </a:pathLst>
            </a:custGeom>
            <a:solidFill>
              <a:srgbClr val="F9E6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 name="object 5"/>
            <p:cNvSpPr/>
            <p:nvPr/>
          </p:nvSpPr>
          <p:spPr>
            <a:xfrm>
              <a:off x="6505235" y="6479497"/>
              <a:ext cx="297180" cy="297180"/>
            </a:xfrm>
            <a:custGeom>
              <a:avLst/>
              <a:gdLst/>
              <a:ahLst/>
              <a:cxnLst/>
              <a:rect l="l" t="t" r="r" b="b"/>
              <a:pathLst>
                <a:path w="297179" h="297179">
                  <a:moveTo>
                    <a:pt x="148335" y="296671"/>
                  </a:moveTo>
                  <a:lnTo>
                    <a:pt x="195223" y="289110"/>
                  </a:lnTo>
                  <a:lnTo>
                    <a:pt x="235943" y="268052"/>
                  </a:lnTo>
                  <a:lnTo>
                    <a:pt x="268052" y="235943"/>
                  </a:lnTo>
                  <a:lnTo>
                    <a:pt x="289110" y="195223"/>
                  </a:lnTo>
                  <a:lnTo>
                    <a:pt x="296671" y="148335"/>
                  </a:lnTo>
                  <a:lnTo>
                    <a:pt x="289110" y="101448"/>
                  </a:lnTo>
                  <a:lnTo>
                    <a:pt x="268052" y="60728"/>
                  </a:lnTo>
                  <a:lnTo>
                    <a:pt x="235943" y="28619"/>
                  </a:lnTo>
                  <a:lnTo>
                    <a:pt x="195223" y="7561"/>
                  </a:lnTo>
                  <a:lnTo>
                    <a:pt x="148335" y="0"/>
                  </a:lnTo>
                  <a:lnTo>
                    <a:pt x="101448" y="7561"/>
                  </a:lnTo>
                  <a:lnTo>
                    <a:pt x="60728" y="28619"/>
                  </a:lnTo>
                  <a:lnTo>
                    <a:pt x="28619" y="60728"/>
                  </a:lnTo>
                  <a:lnTo>
                    <a:pt x="7561" y="101448"/>
                  </a:lnTo>
                  <a:lnTo>
                    <a:pt x="0" y="148335"/>
                  </a:lnTo>
                  <a:lnTo>
                    <a:pt x="7561" y="195223"/>
                  </a:lnTo>
                  <a:lnTo>
                    <a:pt x="28619" y="235943"/>
                  </a:lnTo>
                  <a:lnTo>
                    <a:pt x="60728" y="268052"/>
                  </a:lnTo>
                  <a:lnTo>
                    <a:pt x="101448" y="289110"/>
                  </a:lnTo>
                  <a:lnTo>
                    <a:pt x="148335" y="296671"/>
                  </a:lnTo>
                  <a:close/>
                </a:path>
              </a:pathLst>
            </a:custGeom>
            <a:ln w="127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6" name="object 6"/>
          <p:cNvSpPr txBox="1"/>
          <p:nvPr/>
        </p:nvSpPr>
        <p:spPr>
          <a:xfrm>
            <a:off x="2315209" y="2739558"/>
            <a:ext cx="2256791" cy="841683"/>
          </a:xfrm>
          <a:prstGeom prst="rect">
            <a:avLst/>
          </a:prstGeom>
        </p:spPr>
        <p:txBody>
          <a:bodyPr vert="horz" wrap="square" lIns="0" tIns="10583" rIns="0" bIns="0" rtlCol="0">
            <a:spAutoFit/>
          </a:bodyPr>
          <a:lstStyle/>
          <a:p>
            <a:pPr marL="10583" marR="0" lvl="0" indent="0" algn="l" defTabSz="914400" rtl="0" eaLnBrk="1" fontAlgn="auto" latinLnBrk="0" hangingPunct="1">
              <a:lnSpc>
                <a:spcPts val="3200"/>
              </a:lnSpc>
              <a:spcBef>
                <a:spcPts val="0"/>
              </a:spcBef>
              <a:spcAft>
                <a:spcPts val="0"/>
              </a:spcAft>
              <a:buClrTx/>
              <a:buSzTx/>
              <a:buFontTx/>
              <a:buNone/>
              <a:tabLst/>
              <a:defRPr/>
            </a:pPr>
            <a:r>
              <a:rPr kumimoji="0" sz="3333" b="1" i="0" u="none" strike="noStrike" kern="1200" cap="none" spc="-21" normalizeH="0" baseline="0" noProof="0" dirty="0">
                <a:ln>
                  <a:noFill/>
                </a:ln>
                <a:solidFill>
                  <a:srgbClr val="D71E62"/>
                </a:solidFill>
                <a:effectLst/>
                <a:uLnTx/>
                <a:uFillTx/>
                <a:latin typeface="Corbel" panose="020B0503020204020204" pitchFamily="34" charset="0"/>
                <a:ea typeface="+mn-ea"/>
                <a:cs typeface="Montserrat-SemiBold"/>
              </a:rPr>
              <a:t>RSV</a:t>
            </a:r>
            <a:endParaRPr kumimoji="0" lang="en-US" sz="3333" b="1" i="0" u="none" strike="noStrike" kern="1200" cap="none" spc="-21" normalizeH="0" baseline="0" noProof="0" dirty="0">
              <a:ln>
                <a:noFill/>
              </a:ln>
              <a:solidFill>
                <a:srgbClr val="D71E62"/>
              </a:solidFill>
              <a:effectLst/>
              <a:uLnTx/>
              <a:uFillTx/>
              <a:latin typeface="Corbel" panose="020B0503020204020204" pitchFamily="34" charset="0"/>
              <a:ea typeface="+mn-ea"/>
              <a:cs typeface="Montserrat-SemiBold"/>
            </a:endParaRPr>
          </a:p>
          <a:p>
            <a:pPr marL="10583" marR="0" lvl="0" indent="0" algn="l" defTabSz="914400" rtl="0" eaLnBrk="1" fontAlgn="auto" latinLnBrk="0" hangingPunct="1">
              <a:lnSpc>
                <a:spcPts val="3200"/>
              </a:lnSpc>
              <a:spcBef>
                <a:spcPts val="0"/>
              </a:spcBef>
              <a:spcAft>
                <a:spcPts val="0"/>
              </a:spcAft>
              <a:buClrTx/>
              <a:buSzTx/>
              <a:buFontTx/>
              <a:buNone/>
              <a:tabLst/>
              <a:defRPr/>
            </a:pPr>
            <a:r>
              <a:rPr kumimoji="0" lang="en-US" sz="3333" b="1" i="0" u="none" strike="noStrike" kern="1200" cap="none" spc="-8" normalizeH="0" baseline="0" noProof="0" dirty="0">
                <a:ln>
                  <a:noFill/>
                </a:ln>
                <a:solidFill>
                  <a:srgbClr val="D71E62"/>
                </a:solidFill>
                <a:effectLst/>
                <a:uLnTx/>
                <a:uFillTx/>
                <a:latin typeface="Corbel" panose="020B0503020204020204" pitchFamily="34" charset="0"/>
                <a:ea typeface="+mn-ea"/>
                <a:cs typeface="Montserrat-SemiBold"/>
              </a:rPr>
              <a:t>31.1%</a:t>
            </a:r>
            <a:endParaRPr kumimoji="0" lang="en-US" sz="3333"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SemiBold"/>
            </a:endParaRPr>
          </a:p>
        </p:txBody>
      </p:sp>
      <p:sp>
        <p:nvSpPr>
          <p:cNvPr id="8" name="object 8"/>
          <p:cNvSpPr txBox="1"/>
          <p:nvPr/>
        </p:nvSpPr>
        <p:spPr>
          <a:xfrm>
            <a:off x="2315209" y="3614878"/>
            <a:ext cx="1065943" cy="226130"/>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1400" b="0" i="0" u="none" strike="noStrike" kern="1200" cap="none" spc="0" normalizeH="0" baseline="0" noProof="0" dirty="0">
                <a:ln>
                  <a:noFill/>
                </a:ln>
                <a:solidFill>
                  <a:srgbClr val="D71E62"/>
                </a:solidFill>
                <a:effectLst/>
                <a:uLnTx/>
                <a:uFillTx/>
                <a:latin typeface="Corbel" panose="020B0503020204020204" pitchFamily="34" charset="0"/>
                <a:ea typeface="+mn-ea"/>
                <a:cs typeface="WorkSans-Light"/>
              </a:rPr>
              <a:t>(28.4,</a:t>
            </a:r>
            <a:r>
              <a:rPr kumimoji="0" sz="1400" b="0" i="0" u="none" strike="noStrike" kern="1200" cap="none" spc="-46" normalizeH="0" baseline="0" noProof="0" dirty="0">
                <a:ln>
                  <a:noFill/>
                </a:ln>
                <a:solidFill>
                  <a:srgbClr val="D71E62"/>
                </a:solidFill>
                <a:effectLst/>
                <a:uLnTx/>
                <a:uFillTx/>
                <a:latin typeface="Corbel" panose="020B0503020204020204" pitchFamily="34" charset="0"/>
                <a:ea typeface="+mn-ea"/>
                <a:cs typeface="WorkSans-Light"/>
              </a:rPr>
              <a:t> </a:t>
            </a:r>
            <a:r>
              <a:rPr kumimoji="0" sz="1400" b="0" i="0" u="none" strike="noStrike" kern="1200" cap="none" spc="-17" normalizeH="0" baseline="0" noProof="0" dirty="0">
                <a:ln>
                  <a:noFill/>
                </a:ln>
                <a:solidFill>
                  <a:srgbClr val="D71E62"/>
                </a:solidFill>
                <a:effectLst/>
                <a:uLnTx/>
                <a:uFillTx/>
                <a:latin typeface="Corbel" panose="020B0503020204020204" pitchFamily="34" charset="0"/>
                <a:ea typeface="+mn-ea"/>
                <a:cs typeface="WorkSans-Light"/>
              </a:rPr>
              <a:t>34.2)</a:t>
            </a:r>
            <a:endParaRPr kumimoji="0"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WorkSans-Light"/>
            </a:endParaRPr>
          </a:p>
        </p:txBody>
      </p:sp>
      <p:sp>
        <p:nvSpPr>
          <p:cNvPr id="9" name="object 9"/>
          <p:cNvSpPr txBox="1"/>
          <p:nvPr/>
        </p:nvSpPr>
        <p:spPr>
          <a:xfrm>
            <a:off x="1744262" y="5518091"/>
            <a:ext cx="910916" cy="641735"/>
          </a:xfrm>
          <a:prstGeom prst="rect">
            <a:avLst/>
          </a:prstGeom>
        </p:spPr>
        <p:txBody>
          <a:bodyPr vert="horz" wrap="square" lIns="0" tIns="25929" rIns="0" bIns="0" rtlCol="0">
            <a:spAutoFit/>
          </a:bodyPr>
          <a:lstStyle/>
          <a:p>
            <a:pPr marL="10583" marR="4233" lvl="0" indent="0" algn="l" defTabSz="914400" rtl="0" eaLnBrk="1" fontAlgn="auto" latinLnBrk="0" hangingPunct="1">
              <a:spcBef>
                <a:spcPts val="204"/>
              </a:spcBef>
              <a:spcAft>
                <a:spcPts val="0"/>
              </a:spcAft>
              <a:buClrTx/>
              <a:buSzTx/>
              <a:buFontTx/>
              <a:buNone/>
              <a:tabLst/>
              <a:defRPr/>
            </a:pPr>
            <a:r>
              <a:rPr kumimoji="0" sz="1400" b="1" i="0" u="none" strike="noStrike" kern="1200" cap="none" spc="-8" normalizeH="0" baseline="0" noProof="0" dirty="0">
                <a:ln>
                  <a:noFill/>
                </a:ln>
                <a:solidFill>
                  <a:srgbClr val="D71E62"/>
                </a:solidFill>
                <a:effectLst/>
                <a:uLnTx/>
                <a:uFillTx/>
                <a:latin typeface="Corbel" panose="020B0503020204020204" pitchFamily="34" charset="0"/>
                <a:ea typeface="+mn-ea"/>
                <a:cs typeface="Montserrat-SemiBold"/>
              </a:rPr>
              <a:t>Rhinovirus </a:t>
            </a:r>
            <a:r>
              <a:rPr kumimoji="0" sz="1400" b="1" i="0" u="none" strike="noStrike" kern="1200" cap="none" spc="-17" normalizeH="0" baseline="0" noProof="0" dirty="0">
                <a:ln>
                  <a:noFill/>
                </a:ln>
                <a:solidFill>
                  <a:srgbClr val="D71E62"/>
                </a:solidFill>
                <a:effectLst/>
                <a:uLnTx/>
                <a:uFillTx/>
                <a:latin typeface="Corbel" panose="020B0503020204020204" pitchFamily="34" charset="0"/>
                <a:ea typeface="+mn-ea"/>
                <a:cs typeface="Montserrat-SemiBold"/>
              </a:rPr>
              <a:t>7.5%</a:t>
            </a:r>
            <a:endParaRPr kumimoji="0"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SemiBold"/>
            </a:endParaRPr>
          </a:p>
          <a:p>
            <a:pPr marL="10583" marR="0" lvl="0" indent="0" algn="l" defTabSz="914400" rtl="0" eaLnBrk="1" fontAlgn="auto" latinLnBrk="0" hangingPunct="1">
              <a:spcBef>
                <a:spcPts val="37"/>
              </a:spcBef>
              <a:spcAft>
                <a:spcPts val="0"/>
              </a:spcAft>
              <a:buClrTx/>
              <a:buSzTx/>
              <a:buFontTx/>
              <a:buNone/>
              <a:tabLst/>
              <a:defRPr/>
            </a:pPr>
            <a:r>
              <a:rPr kumimoji="0" sz="1200" b="0" i="0" u="none" strike="noStrike" kern="1200" cap="none" spc="0" normalizeH="0" baseline="0" noProof="0" dirty="0">
                <a:ln>
                  <a:noFill/>
                </a:ln>
                <a:solidFill>
                  <a:srgbClr val="D71E62"/>
                </a:solidFill>
                <a:effectLst/>
                <a:uLnTx/>
                <a:uFillTx/>
                <a:latin typeface="Corbel" panose="020B0503020204020204" pitchFamily="34" charset="0"/>
                <a:ea typeface="+mn-ea"/>
                <a:cs typeface="WorkSans-Light"/>
              </a:rPr>
              <a:t>(5.3,</a:t>
            </a:r>
            <a:r>
              <a:rPr kumimoji="0" sz="1200" b="0" i="0" u="none" strike="noStrike" kern="1200" cap="none" spc="-25" normalizeH="0" baseline="0" noProof="0" dirty="0">
                <a:ln>
                  <a:noFill/>
                </a:ln>
                <a:solidFill>
                  <a:srgbClr val="D71E62"/>
                </a:solidFill>
                <a:effectLst/>
                <a:uLnTx/>
                <a:uFillTx/>
                <a:latin typeface="Corbel" panose="020B0503020204020204" pitchFamily="34" charset="0"/>
                <a:ea typeface="+mn-ea"/>
                <a:cs typeface="WorkSans-Light"/>
              </a:rPr>
              <a:t> </a:t>
            </a:r>
            <a:r>
              <a:rPr kumimoji="0" sz="1200" b="0" i="0" u="none" strike="noStrike" kern="1200" cap="none" spc="-17" normalizeH="0" baseline="0" noProof="0" dirty="0">
                <a:ln>
                  <a:noFill/>
                </a:ln>
                <a:solidFill>
                  <a:srgbClr val="D71E62"/>
                </a:solidFill>
                <a:effectLst/>
                <a:uLnTx/>
                <a:uFillTx/>
                <a:latin typeface="Corbel" panose="020B0503020204020204" pitchFamily="34" charset="0"/>
                <a:ea typeface="+mn-ea"/>
                <a:cs typeface="WorkSans-Light"/>
              </a:rPr>
              <a:t>10.1)</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WorkSans-Light"/>
            </a:endParaRPr>
          </a:p>
        </p:txBody>
      </p:sp>
      <p:sp>
        <p:nvSpPr>
          <p:cNvPr id="10" name="object 10"/>
          <p:cNvSpPr txBox="1"/>
          <p:nvPr/>
        </p:nvSpPr>
        <p:spPr>
          <a:xfrm>
            <a:off x="3078112" y="5518091"/>
            <a:ext cx="809366" cy="641735"/>
          </a:xfrm>
          <a:prstGeom prst="rect">
            <a:avLst/>
          </a:prstGeom>
        </p:spPr>
        <p:txBody>
          <a:bodyPr vert="horz" wrap="square" lIns="0" tIns="25929" rIns="0" bIns="0" rtlCol="0">
            <a:spAutoFit/>
          </a:bodyPr>
          <a:lstStyle/>
          <a:p>
            <a:pPr marL="10583" marR="17462" lvl="0" indent="0" algn="l" defTabSz="914400" rtl="0" eaLnBrk="1" fontAlgn="auto" latinLnBrk="0" hangingPunct="1">
              <a:spcBef>
                <a:spcPts val="204"/>
              </a:spcBef>
              <a:spcAft>
                <a:spcPts val="0"/>
              </a:spcAft>
              <a:buClrTx/>
              <a:buSzTx/>
              <a:buFontTx/>
              <a:buNone/>
              <a:tabLst/>
              <a:defRPr/>
            </a:pPr>
            <a:r>
              <a:rPr kumimoji="0" sz="1400" b="1" i="0" u="none" strike="noStrike" kern="1200" cap="none" spc="-17" normalizeH="0" baseline="0" noProof="0" dirty="0">
                <a:ln>
                  <a:noFill/>
                </a:ln>
                <a:solidFill>
                  <a:srgbClr val="D71E62"/>
                </a:solidFill>
                <a:effectLst/>
                <a:uLnTx/>
                <a:uFillTx/>
                <a:latin typeface="Corbel" panose="020B0503020204020204" pitchFamily="34" charset="0"/>
                <a:ea typeface="+mn-ea"/>
                <a:cs typeface="Montserrat-SemiBold"/>
              </a:rPr>
              <a:t>hMPV 7.5%</a:t>
            </a:r>
            <a:endParaRPr kumimoji="0"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SemiBold"/>
            </a:endParaRPr>
          </a:p>
          <a:p>
            <a:pPr marL="10583" marR="0" lvl="0" indent="0" algn="l" defTabSz="914400" rtl="0" eaLnBrk="1" fontAlgn="auto" latinLnBrk="0" hangingPunct="1">
              <a:spcBef>
                <a:spcPts val="37"/>
              </a:spcBef>
              <a:spcAft>
                <a:spcPts val="0"/>
              </a:spcAft>
              <a:buClrTx/>
              <a:buSzTx/>
              <a:buFontTx/>
              <a:buNone/>
              <a:tabLst/>
              <a:defRPr/>
            </a:pPr>
            <a:r>
              <a:rPr kumimoji="0" sz="1200" b="0" i="0" u="none" strike="noStrike" kern="1200" cap="none" spc="0" normalizeH="0" baseline="0" noProof="0" dirty="0">
                <a:ln>
                  <a:noFill/>
                </a:ln>
                <a:solidFill>
                  <a:srgbClr val="D71E62"/>
                </a:solidFill>
                <a:effectLst/>
                <a:uLnTx/>
                <a:uFillTx/>
                <a:latin typeface="Corbel" panose="020B0503020204020204" pitchFamily="34" charset="0"/>
                <a:ea typeface="+mn-ea"/>
                <a:cs typeface="WorkSans-Light"/>
              </a:rPr>
              <a:t>(5.9,</a:t>
            </a:r>
            <a:r>
              <a:rPr kumimoji="0" sz="1200" b="0" i="0" u="none" strike="noStrike" kern="1200" cap="none" spc="-33" normalizeH="0" baseline="0" noProof="0" dirty="0">
                <a:ln>
                  <a:noFill/>
                </a:ln>
                <a:solidFill>
                  <a:srgbClr val="D71E62"/>
                </a:solidFill>
                <a:effectLst/>
                <a:uLnTx/>
                <a:uFillTx/>
                <a:latin typeface="Corbel" panose="020B0503020204020204" pitchFamily="34" charset="0"/>
                <a:ea typeface="+mn-ea"/>
                <a:cs typeface="WorkSans-Light"/>
              </a:rPr>
              <a:t> </a:t>
            </a:r>
            <a:r>
              <a:rPr kumimoji="0" sz="1200" b="0" i="0" u="none" strike="noStrike" kern="1200" cap="none" spc="-17" normalizeH="0" baseline="0" noProof="0" dirty="0">
                <a:ln>
                  <a:noFill/>
                </a:ln>
                <a:solidFill>
                  <a:srgbClr val="D71E62"/>
                </a:solidFill>
                <a:effectLst/>
                <a:uLnTx/>
                <a:uFillTx/>
                <a:latin typeface="Corbel" panose="020B0503020204020204" pitchFamily="34" charset="0"/>
                <a:ea typeface="+mn-ea"/>
                <a:cs typeface="WorkSans-Light"/>
              </a:rPr>
              <a:t>9.5)</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WorkSans-Light"/>
            </a:endParaRPr>
          </a:p>
        </p:txBody>
      </p:sp>
      <p:sp>
        <p:nvSpPr>
          <p:cNvPr id="11" name="object 11"/>
          <p:cNvSpPr txBox="1"/>
          <p:nvPr/>
        </p:nvSpPr>
        <p:spPr>
          <a:xfrm>
            <a:off x="4300411" y="5518091"/>
            <a:ext cx="1164110" cy="641735"/>
          </a:xfrm>
          <a:prstGeom prst="rect">
            <a:avLst/>
          </a:prstGeom>
        </p:spPr>
        <p:txBody>
          <a:bodyPr vert="horz" wrap="square" lIns="0" tIns="25929" rIns="0" bIns="0" rtlCol="0">
            <a:spAutoFit/>
          </a:bodyPr>
          <a:lstStyle/>
          <a:p>
            <a:pPr marL="10583" marR="4233" lvl="0" indent="0" algn="l" defTabSz="914400" rtl="0" eaLnBrk="1" fontAlgn="auto" latinLnBrk="0" hangingPunct="1">
              <a:spcBef>
                <a:spcPts val="204"/>
              </a:spcBef>
              <a:spcAft>
                <a:spcPts val="0"/>
              </a:spcAft>
              <a:buClrTx/>
              <a:buSzTx/>
              <a:buFontTx/>
              <a:buNone/>
              <a:tabLst/>
              <a:defRPr/>
            </a:pPr>
            <a:r>
              <a:rPr kumimoji="0" sz="1400" b="1" i="0" u="none" strike="noStrike" kern="1200" cap="none" spc="-8" normalizeH="0" baseline="0" noProof="0" dirty="0">
                <a:ln>
                  <a:noFill/>
                </a:ln>
                <a:solidFill>
                  <a:srgbClr val="D71E62"/>
                </a:solidFill>
                <a:effectLst/>
                <a:uLnTx/>
                <a:uFillTx/>
                <a:latin typeface="Corbel" panose="020B0503020204020204" pitchFamily="34" charset="0"/>
                <a:ea typeface="+mn-ea"/>
                <a:cs typeface="Montserrat-SemiBold"/>
              </a:rPr>
              <a:t>Parainfluenza </a:t>
            </a:r>
            <a:r>
              <a:rPr kumimoji="0" sz="1400" b="1" i="0" u="none" strike="noStrike" kern="1200" cap="none" spc="-17" normalizeH="0" baseline="0" noProof="0" dirty="0">
                <a:ln>
                  <a:noFill/>
                </a:ln>
                <a:solidFill>
                  <a:srgbClr val="D71E62"/>
                </a:solidFill>
                <a:effectLst/>
                <a:uLnTx/>
                <a:uFillTx/>
                <a:latin typeface="Corbel" panose="020B0503020204020204" pitchFamily="34" charset="0"/>
                <a:ea typeface="+mn-ea"/>
                <a:cs typeface="Montserrat-SemiBold"/>
              </a:rPr>
              <a:t>7.4%</a:t>
            </a:r>
            <a:endParaRPr kumimoji="0" sz="1400" b="0" i="0" u="none" strike="noStrike" kern="1200" cap="none" spc="0" normalizeH="0" baseline="0" noProof="0">
              <a:ln>
                <a:noFill/>
              </a:ln>
              <a:solidFill>
                <a:srgbClr val="000000"/>
              </a:solidFill>
              <a:effectLst/>
              <a:uLnTx/>
              <a:uFillTx/>
              <a:latin typeface="Corbel" panose="020B0503020204020204" pitchFamily="34" charset="0"/>
              <a:ea typeface="+mn-ea"/>
              <a:cs typeface="Montserrat-SemiBold"/>
            </a:endParaRPr>
          </a:p>
          <a:p>
            <a:pPr marL="10583" marR="0" lvl="0" indent="0" algn="l" defTabSz="914400" rtl="0" eaLnBrk="1" fontAlgn="auto" latinLnBrk="0" hangingPunct="1">
              <a:spcBef>
                <a:spcPts val="37"/>
              </a:spcBef>
              <a:spcAft>
                <a:spcPts val="0"/>
              </a:spcAft>
              <a:buClrTx/>
              <a:buSzTx/>
              <a:buFontTx/>
              <a:buNone/>
              <a:tabLst/>
              <a:defRPr/>
            </a:pPr>
            <a:r>
              <a:rPr kumimoji="0" sz="1200" b="0" i="0" u="none" strike="noStrike" kern="1200" cap="none" spc="0" normalizeH="0" baseline="0" noProof="0" dirty="0">
                <a:ln>
                  <a:noFill/>
                </a:ln>
                <a:solidFill>
                  <a:srgbClr val="D71E62"/>
                </a:solidFill>
                <a:effectLst/>
                <a:uLnTx/>
                <a:uFillTx/>
                <a:latin typeface="Corbel" panose="020B0503020204020204" pitchFamily="34" charset="0"/>
                <a:ea typeface="+mn-ea"/>
                <a:cs typeface="WorkSans-Light"/>
              </a:rPr>
              <a:t>(5.8,</a:t>
            </a:r>
            <a:r>
              <a:rPr kumimoji="0" sz="1200" b="0" i="0" u="none" strike="noStrike" kern="1200" cap="none" spc="-12" normalizeH="0" baseline="0" noProof="0" dirty="0">
                <a:ln>
                  <a:noFill/>
                </a:ln>
                <a:solidFill>
                  <a:srgbClr val="D71E62"/>
                </a:solidFill>
                <a:effectLst/>
                <a:uLnTx/>
                <a:uFillTx/>
                <a:latin typeface="Corbel" panose="020B0503020204020204" pitchFamily="34" charset="0"/>
                <a:ea typeface="+mn-ea"/>
                <a:cs typeface="WorkSans-Light"/>
              </a:rPr>
              <a:t> </a:t>
            </a:r>
            <a:r>
              <a:rPr kumimoji="0" sz="1200" b="0" i="0" u="none" strike="noStrike" kern="1200" cap="none" spc="-17" normalizeH="0" baseline="0" noProof="0" dirty="0">
                <a:ln>
                  <a:noFill/>
                </a:ln>
                <a:solidFill>
                  <a:srgbClr val="D71E62"/>
                </a:solidFill>
                <a:effectLst/>
                <a:uLnTx/>
                <a:uFillTx/>
                <a:latin typeface="Corbel" panose="020B0503020204020204" pitchFamily="34" charset="0"/>
                <a:ea typeface="+mn-ea"/>
                <a:cs typeface="WorkSans-Light"/>
              </a:rPr>
              <a:t>9.3)</a:t>
            </a:r>
            <a:endParaRPr kumimoji="0" sz="1200" b="0" i="0" u="none" strike="noStrike" kern="1200" cap="none" spc="0" normalizeH="0" baseline="0" noProof="0">
              <a:ln>
                <a:noFill/>
              </a:ln>
              <a:solidFill>
                <a:srgbClr val="000000"/>
              </a:solidFill>
              <a:effectLst/>
              <a:uLnTx/>
              <a:uFillTx/>
              <a:latin typeface="Corbel" panose="020B0503020204020204" pitchFamily="34" charset="0"/>
              <a:ea typeface="+mn-ea"/>
              <a:cs typeface="WorkSans-Light"/>
            </a:endParaRPr>
          </a:p>
        </p:txBody>
      </p:sp>
      <p:sp>
        <p:nvSpPr>
          <p:cNvPr id="12" name="object 12"/>
          <p:cNvSpPr txBox="1"/>
          <p:nvPr/>
        </p:nvSpPr>
        <p:spPr>
          <a:xfrm>
            <a:off x="6509835" y="5518091"/>
            <a:ext cx="1305104" cy="641735"/>
          </a:xfrm>
          <a:prstGeom prst="rect">
            <a:avLst/>
          </a:prstGeom>
        </p:spPr>
        <p:txBody>
          <a:bodyPr vert="horz" wrap="square" lIns="0" tIns="25929" rIns="0" bIns="0" rtlCol="0">
            <a:spAutoFit/>
          </a:bodyPr>
          <a:lstStyle/>
          <a:p>
            <a:pPr marL="10583" marR="4233" lvl="0" indent="0" algn="l" defTabSz="914400" rtl="0" eaLnBrk="1" fontAlgn="auto" latinLnBrk="0" hangingPunct="1">
              <a:spcBef>
                <a:spcPts val="204"/>
              </a:spcBef>
              <a:spcAft>
                <a:spcPts val="0"/>
              </a:spcAft>
              <a:buClrTx/>
              <a:buSzTx/>
              <a:buFontTx/>
              <a:buNone/>
              <a:tabLst/>
              <a:defRPr/>
            </a:pPr>
            <a:r>
              <a:rPr kumimoji="0" sz="1400" b="1" i="0" u="none" strike="noStrike" kern="1200" cap="none" spc="-8" normalizeH="0" baseline="0" noProof="0" dirty="0">
                <a:ln>
                  <a:noFill/>
                </a:ln>
                <a:solidFill>
                  <a:srgbClr val="672672"/>
                </a:solidFill>
                <a:effectLst/>
                <a:uLnTx/>
                <a:uFillTx/>
                <a:latin typeface="Corbel" panose="020B0503020204020204" pitchFamily="34" charset="0"/>
                <a:ea typeface="+mn-ea"/>
                <a:cs typeface="Montserrat-SemiBold"/>
              </a:rPr>
              <a:t>Pneumococcus </a:t>
            </a:r>
            <a:r>
              <a:rPr kumimoji="0" sz="1400" b="1" i="0" u="none" strike="noStrike" kern="1200" cap="none" spc="-17" normalizeH="0" baseline="0" noProof="0" dirty="0">
                <a:ln>
                  <a:noFill/>
                </a:ln>
                <a:solidFill>
                  <a:srgbClr val="672672"/>
                </a:solidFill>
                <a:effectLst/>
                <a:uLnTx/>
                <a:uFillTx/>
                <a:latin typeface="Corbel" panose="020B0503020204020204" pitchFamily="34" charset="0"/>
                <a:ea typeface="+mn-ea"/>
                <a:cs typeface="Montserrat-SemiBold"/>
              </a:rPr>
              <a:t>6.7%</a:t>
            </a:r>
            <a:endParaRPr kumimoji="0" sz="1400" b="0" i="0" u="none" strike="noStrike" kern="1200" cap="none" spc="0" normalizeH="0" baseline="0" noProof="0">
              <a:ln>
                <a:noFill/>
              </a:ln>
              <a:solidFill>
                <a:srgbClr val="000000"/>
              </a:solidFill>
              <a:effectLst/>
              <a:uLnTx/>
              <a:uFillTx/>
              <a:latin typeface="Corbel" panose="020B0503020204020204" pitchFamily="34" charset="0"/>
              <a:ea typeface="+mn-ea"/>
              <a:cs typeface="Montserrat-SemiBold"/>
            </a:endParaRPr>
          </a:p>
          <a:p>
            <a:pPr marL="10583" marR="0" lvl="0" indent="0" algn="l" defTabSz="914400" rtl="0" eaLnBrk="1" fontAlgn="auto" latinLnBrk="0" hangingPunct="1">
              <a:spcBef>
                <a:spcPts val="37"/>
              </a:spcBef>
              <a:spcAft>
                <a:spcPts val="0"/>
              </a:spcAft>
              <a:buClrTx/>
              <a:buSzTx/>
              <a:buFontTx/>
              <a:buNone/>
              <a:tabLst/>
              <a:defRPr/>
            </a:pPr>
            <a:r>
              <a:rPr kumimoji="0" sz="1200" b="0" i="0" u="none" strike="noStrike" kern="1200" cap="none" spc="-8" normalizeH="0" baseline="0" noProof="0" dirty="0">
                <a:ln>
                  <a:noFill/>
                </a:ln>
                <a:solidFill>
                  <a:srgbClr val="672672"/>
                </a:solidFill>
                <a:effectLst/>
                <a:uLnTx/>
                <a:uFillTx/>
                <a:latin typeface="Corbel" panose="020B0503020204020204" pitchFamily="34" charset="0"/>
                <a:ea typeface="+mn-ea"/>
                <a:cs typeface="WorkSans-Light"/>
              </a:rPr>
              <a:t>(5.1,</a:t>
            </a:r>
            <a:r>
              <a:rPr kumimoji="0" sz="1200" b="0" i="0" u="none" strike="noStrike" kern="1200" cap="none" spc="-50" normalizeH="0" baseline="0" noProof="0" dirty="0">
                <a:ln>
                  <a:noFill/>
                </a:ln>
                <a:solidFill>
                  <a:srgbClr val="672672"/>
                </a:solidFill>
                <a:effectLst/>
                <a:uLnTx/>
                <a:uFillTx/>
                <a:latin typeface="Corbel" panose="020B0503020204020204" pitchFamily="34" charset="0"/>
                <a:ea typeface="+mn-ea"/>
                <a:cs typeface="WorkSans-Light"/>
              </a:rPr>
              <a:t> </a:t>
            </a:r>
            <a:r>
              <a:rPr kumimoji="0" sz="1200" b="0" i="0" u="none" strike="noStrike" kern="1200" cap="none" spc="-17" normalizeH="0" baseline="0" noProof="0" dirty="0">
                <a:ln>
                  <a:noFill/>
                </a:ln>
                <a:solidFill>
                  <a:srgbClr val="672672"/>
                </a:solidFill>
                <a:effectLst/>
                <a:uLnTx/>
                <a:uFillTx/>
                <a:latin typeface="Corbel" panose="020B0503020204020204" pitchFamily="34" charset="0"/>
                <a:ea typeface="+mn-ea"/>
                <a:cs typeface="WorkSans-Light"/>
              </a:rPr>
              <a:t>8.5)</a:t>
            </a:r>
            <a:endParaRPr kumimoji="0" sz="1200" b="0" i="0" u="none" strike="noStrike" kern="1200" cap="none" spc="0" normalizeH="0" baseline="0" noProof="0">
              <a:ln>
                <a:noFill/>
              </a:ln>
              <a:solidFill>
                <a:srgbClr val="000000"/>
              </a:solidFill>
              <a:effectLst/>
              <a:uLnTx/>
              <a:uFillTx/>
              <a:latin typeface="Corbel" panose="020B0503020204020204" pitchFamily="34" charset="0"/>
              <a:ea typeface="+mn-ea"/>
              <a:cs typeface="WorkSans-Light"/>
            </a:endParaRPr>
          </a:p>
        </p:txBody>
      </p:sp>
      <p:sp>
        <p:nvSpPr>
          <p:cNvPr id="13" name="object 13"/>
          <p:cNvSpPr txBox="1"/>
          <p:nvPr/>
        </p:nvSpPr>
        <p:spPr>
          <a:xfrm>
            <a:off x="9950610" y="5518091"/>
            <a:ext cx="609748" cy="641735"/>
          </a:xfrm>
          <a:prstGeom prst="rect">
            <a:avLst/>
          </a:prstGeom>
        </p:spPr>
        <p:txBody>
          <a:bodyPr vert="horz" wrap="square" lIns="0" tIns="25929" rIns="0" bIns="0" rtlCol="0">
            <a:spAutoFit/>
          </a:bodyPr>
          <a:lstStyle/>
          <a:p>
            <a:pPr marL="10583" marR="101067" lvl="0" indent="0" algn="l" defTabSz="914400" rtl="0" eaLnBrk="1" fontAlgn="auto" latinLnBrk="0" hangingPunct="1">
              <a:spcBef>
                <a:spcPts val="204"/>
              </a:spcBef>
              <a:spcAft>
                <a:spcPts val="0"/>
              </a:spcAft>
              <a:buClrTx/>
              <a:buSzTx/>
              <a:buFontTx/>
              <a:buNone/>
              <a:tabLst/>
              <a:defRPr/>
            </a:pPr>
            <a:r>
              <a:rPr kumimoji="0" sz="1400" b="1" i="0" u="none" strike="noStrike" kern="1200" cap="none" spc="-21" normalizeH="0" baseline="0" noProof="0" dirty="0">
                <a:ln>
                  <a:noFill/>
                </a:ln>
                <a:solidFill>
                  <a:srgbClr val="074848"/>
                </a:solidFill>
                <a:effectLst/>
                <a:uLnTx/>
                <a:uFillTx/>
                <a:latin typeface="Corbel" panose="020B0503020204020204" pitchFamily="34" charset="0"/>
                <a:ea typeface="+mn-ea"/>
                <a:cs typeface="Montserrat-SemiBold"/>
              </a:rPr>
              <a:t>TB </a:t>
            </a:r>
            <a:r>
              <a:rPr kumimoji="0" sz="1400" b="1" i="0" u="none" strike="noStrike" kern="1200" cap="none" spc="-17" normalizeH="0" baseline="0" noProof="0" dirty="0">
                <a:ln>
                  <a:noFill/>
                </a:ln>
                <a:solidFill>
                  <a:srgbClr val="074848"/>
                </a:solidFill>
                <a:effectLst/>
                <a:uLnTx/>
                <a:uFillTx/>
                <a:latin typeface="Corbel" panose="020B0503020204020204" pitchFamily="34" charset="0"/>
                <a:ea typeface="+mn-ea"/>
                <a:cs typeface="Montserrat-SemiBold"/>
              </a:rPr>
              <a:t>5.9%</a:t>
            </a:r>
            <a:endParaRPr kumimoji="0"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SemiBold"/>
            </a:endParaRPr>
          </a:p>
          <a:p>
            <a:pPr marL="10583" marR="0" lvl="0" indent="0" algn="l" defTabSz="914400" rtl="0" eaLnBrk="1" fontAlgn="auto" latinLnBrk="0" hangingPunct="1">
              <a:spcBef>
                <a:spcPts val="37"/>
              </a:spcBef>
              <a:spcAft>
                <a:spcPts val="0"/>
              </a:spcAft>
              <a:buClrTx/>
              <a:buSzTx/>
              <a:buFontTx/>
              <a:buNone/>
              <a:tabLst/>
              <a:defRPr/>
            </a:pPr>
            <a:r>
              <a:rPr kumimoji="0" sz="1200" b="0" i="0" u="none" strike="noStrike" kern="1200" cap="none" spc="0" normalizeH="0" baseline="0" noProof="0" dirty="0">
                <a:ln>
                  <a:noFill/>
                </a:ln>
                <a:solidFill>
                  <a:srgbClr val="074848"/>
                </a:solidFill>
                <a:effectLst/>
                <a:uLnTx/>
                <a:uFillTx/>
                <a:latin typeface="Corbel" panose="020B0503020204020204" pitchFamily="34" charset="0"/>
                <a:ea typeface="+mn-ea"/>
                <a:cs typeface="WorkSans-Light"/>
              </a:rPr>
              <a:t>(3.9,</a:t>
            </a:r>
            <a:r>
              <a:rPr kumimoji="0" sz="1200" b="0" i="0" u="none" strike="noStrike" kern="1200" cap="none" spc="-42" normalizeH="0" baseline="0" noProof="0" dirty="0">
                <a:ln>
                  <a:noFill/>
                </a:ln>
                <a:solidFill>
                  <a:srgbClr val="074848"/>
                </a:solidFill>
                <a:effectLst/>
                <a:uLnTx/>
                <a:uFillTx/>
                <a:latin typeface="Corbel" panose="020B0503020204020204" pitchFamily="34" charset="0"/>
                <a:ea typeface="+mn-ea"/>
                <a:cs typeface="WorkSans-Light"/>
              </a:rPr>
              <a:t> </a:t>
            </a:r>
            <a:r>
              <a:rPr kumimoji="0" sz="1200" b="0" i="0" u="none" strike="noStrike" kern="1200" cap="none" spc="-17" normalizeH="0" baseline="0" noProof="0" dirty="0">
                <a:ln>
                  <a:noFill/>
                </a:ln>
                <a:solidFill>
                  <a:srgbClr val="074848"/>
                </a:solidFill>
                <a:effectLst/>
                <a:uLnTx/>
                <a:uFillTx/>
                <a:latin typeface="Corbel" panose="020B0503020204020204" pitchFamily="34" charset="0"/>
                <a:ea typeface="+mn-ea"/>
                <a:cs typeface="WorkSans-Light"/>
              </a:rPr>
              <a:t>8.3)</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WorkSans-Light"/>
            </a:endParaRPr>
          </a:p>
        </p:txBody>
      </p:sp>
      <p:sp>
        <p:nvSpPr>
          <p:cNvPr id="14" name="object 14"/>
          <p:cNvSpPr txBox="1"/>
          <p:nvPr/>
        </p:nvSpPr>
        <p:spPr>
          <a:xfrm>
            <a:off x="10859230" y="5518092"/>
            <a:ext cx="1332770" cy="642270"/>
          </a:xfrm>
          <a:prstGeom prst="rect">
            <a:avLst/>
          </a:prstGeom>
        </p:spPr>
        <p:txBody>
          <a:bodyPr vert="horz" wrap="square" lIns="0" tIns="13758" rIns="0" bIns="0" rtlCol="0">
            <a:spAutoFit/>
          </a:bodyPr>
          <a:lstStyle/>
          <a:p>
            <a:pPr marL="10583" marR="0" lvl="0" indent="0" algn="l" defTabSz="914400" rtl="0" eaLnBrk="1" fontAlgn="auto" latinLnBrk="0" hangingPunct="1">
              <a:spcBef>
                <a:spcPts val="108"/>
              </a:spcBef>
              <a:spcAft>
                <a:spcPts val="0"/>
              </a:spcAft>
              <a:buClrTx/>
              <a:buSzTx/>
              <a:buFontTx/>
              <a:buNone/>
              <a:tabLst/>
              <a:defRPr/>
            </a:pPr>
            <a:r>
              <a:rPr kumimoji="0" sz="1400" b="1" i="1" u="none" strike="noStrike" kern="1200" cap="none" spc="0" normalizeH="0" baseline="0" noProof="0" dirty="0">
                <a:ln>
                  <a:noFill/>
                </a:ln>
                <a:solidFill>
                  <a:srgbClr val="52A947"/>
                </a:solidFill>
                <a:effectLst/>
                <a:uLnTx/>
                <a:uFillTx/>
                <a:latin typeface="Corbel" panose="020B0503020204020204" pitchFamily="34" charset="0"/>
                <a:ea typeface="+mn-ea"/>
                <a:cs typeface="Montserrat-BoldItalic"/>
              </a:rPr>
              <a:t>P.</a:t>
            </a:r>
            <a:r>
              <a:rPr kumimoji="0" sz="1400" b="1" i="1" u="none" strike="noStrike" kern="1200" cap="none" spc="4" normalizeH="0" baseline="0" noProof="0" dirty="0">
                <a:ln>
                  <a:noFill/>
                </a:ln>
                <a:solidFill>
                  <a:srgbClr val="52A947"/>
                </a:solidFill>
                <a:effectLst/>
                <a:uLnTx/>
                <a:uFillTx/>
                <a:latin typeface="Corbel" panose="020B0503020204020204" pitchFamily="34" charset="0"/>
                <a:ea typeface="+mn-ea"/>
                <a:cs typeface="Montserrat-BoldItalic"/>
              </a:rPr>
              <a:t> </a:t>
            </a:r>
            <a:r>
              <a:rPr kumimoji="0" lang="en-US" sz="1400" b="1" i="1" u="none" strike="noStrike" kern="1200" cap="none" spc="-8" normalizeH="0" baseline="0" noProof="0" dirty="0" err="1">
                <a:ln>
                  <a:noFill/>
                </a:ln>
                <a:solidFill>
                  <a:srgbClr val="52A947"/>
                </a:solidFill>
                <a:effectLst/>
                <a:uLnTx/>
                <a:uFillTx/>
                <a:latin typeface="Corbel" panose="020B0503020204020204" pitchFamily="34" charset="0"/>
                <a:ea typeface="+mn-ea"/>
                <a:cs typeface="Montserrat-BoldItalic"/>
              </a:rPr>
              <a:t>J</a:t>
            </a:r>
            <a:r>
              <a:rPr kumimoji="0" sz="1400" b="1" i="1" u="none" strike="noStrike" kern="1200" cap="none" spc="-8" normalizeH="0" baseline="0" noProof="0" dirty="0" err="1">
                <a:ln>
                  <a:noFill/>
                </a:ln>
                <a:solidFill>
                  <a:srgbClr val="52A947"/>
                </a:solidFill>
                <a:effectLst/>
                <a:uLnTx/>
                <a:uFillTx/>
                <a:latin typeface="Corbel" panose="020B0503020204020204" pitchFamily="34" charset="0"/>
                <a:ea typeface="+mn-ea"/>
                <a:cs typeface="Montserrat-BoldItalic"/>
              </a:rPr>
              <a:t>irovecii</a:t>
            </a:r>
            <a:r>
              <a:rPr kumimoji="0" lang="en-US" sz="1400" b="0" i="1" u="none" strike="noStrike" kern="1200" cap="none" spc="0" normalizeH="0" baseline="0" noProof="0" dirty="0">
                <a:ln>
                  <a:noFill/>
                </a:ln>
                <a:solidFill>
                  <a:srgbClr val="000000"/>
                </a:solidFill>
                <a:effectLst/>
                <a:uLnTx/>
                <a:uFillTx/>
                <a:latin typeface="Corbel" panose="020B0503020204020204" pitchFamily="34" charset="0"/>
                <a:ea typeface="+mn-ea"/>
                <a:cs typeface="Montserrat-BoldItalic"/>
              </a:rPr>
              <a:t> </a:t>
            </a:r>
            <a:br>
              <a:rPr kumimoji="0" lang="en-US" sz="1400" b="0" i="1" u="none" strike="noStrike" kern="1200" cap="none" spc="0" normalizeH="0" baseline="0" noProof="0" dirty="0">
                <a:ln>
                  <a:noFill/>
                </a:ln>
                <a:solidFill>
                  <a:srgbClr val="000000"/>
                </a:solidFill>
                <a:effectLst/>
                <a:uLnTx/>
                <a:uFillTx/>
                <a:latin typeface="Corbel" panose="020B0503020204020204" pitchFamily="34" charset="0"/>
                <a:ea typeface="+mn-ea"/>
                <a:cs typeface="Montserrat-BoldItalic"/>
              </a:rPr>
            </a:br>
            <a:r>
              <a:rPr kumimoji="0" sz="1400" b="1" i="0" u="none" strike="noStrike" kern="1200" cap="none" spc="-17" normalizeH="0" baseline="0" noProof="0" dirty="0">
                <a:ln>
                  <a:noFill/>
                </a:ln>
                <a:solidFill>
                  <a:srgbClr val="52A947"/>
                </a:solidFill>
                <a:effectLst/>
                <a:uLnTx/>
                <a:uFillTx/>
                <a:latin typeface="Corbel" panose="020B0503020204020204" pitchFamily="34" charset="0"/>
                <a:ea typeface="+mn-ea"/>
                <a:cs typeface="Montserrat-SemiBold"/>
              </a:rPr>
              <a:t>2.0%</a:t>
            </a:r>
            <a:endParaRPr kumimoji="0"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SemiBold"/>
            </a:endParaRPr>
          </a:p>
          <a:p>
            <a:pPr marL="10583" marR="0" lvl="0" indent="0" algn="l" defTabSz="914400" rtl="0" eaLnBrk="1" fontAlgn="auto" latinLnBrk="0" hangingPunct="1">
              <a:spcBef>
                <a:spcPts val="54"/>
              </a:spcBef>
              <a:spcAft>
                <a:spcPts val="0"/>
              </a:spcAft>
              <a:buClrTx/>
              <a:buSzTx/>
              <a:buFontTx/>
              <a:buNone/>
              <a:tabLst/>
              <a:defRPr/>
            </a:pPr>
            <a:r>
              <a:rPr kumimoji="0" sz="1200" b="0" i="0" u="none" strike="noStrike" kern="1200" cap="none" spc="-8" normalizeH="0" baseline="0" noProof="0" dirty="0">
                <a:ln>
                  <a:noFill/>
                </a:ln>
                <a:solidFill>
                  <a:srgbClr val="52A947"/>
                </a:solidFill>
                <a:effectLst/>
                <a:uLnTx/>
                <a:uFillTx/>
                <a:latin typeface="Corbel" panose="020B0503020204020204" pitchFamily="34" charset="0"/>
                <a:ea typeface="+mn-ea"/>
                <a:cs typeface="WorkSans-Light"/>
              </a:rPr>
              <a:t>(0.9,</a:t>
            </a:r>
            <a:r>
              <a:rPr kumimoji="0" sz="1200" b="0" i="0" u="none" strike="noStrike" kern="1200" cap="none" spc="-21" normalizeH="0" baseline="0" noProof="0" dirty="0">
                <a:ln>
                  <a:noFill/>
                </a:ln>
                <a:solidFill>
                  <a:srgbClr val="52A947"/>
                </a:solidFill>
                <a:effectLst/>
                <a:uLnTx/>
                <a:uFillTx/>
                <a:latin typeface="Corbel" panose="020B0503020204020204" pitchFamily="34" charset="0"/>
                <a:ea typeface="+mn-ea"/>
                <a:cs typeface="WorkSans-Light"/>
              </a:rPr>
              <a:t> </a:t>
            </a:r>
            <a:r>
              <a:rPr kumimoji="0" sz="1200" b="0" i="0" u="none" strike="noStrike" kern="1200" cap="none" spc="-17" normalizeH="0" baseline="0" noProof="0" dirty="0">
                <a:ln>
                  <a:noFill/>
                </a:ln>
                <a:solidFill>
                  <a:srgbClr val="52A947"/>
                </a:solidFill>
                <a:effectLst/>
                <a:uLnTx/>
                <a:uFillTx/>
                <a:latin typeface="Corbel" panose="020B0503020204020204" pitchFamily="34" charset="0"/>
                <a:ea typeface="+mn-ea"/>
                <a:cs typeface="WorkSans-Light"/>
              </a:rPr>
              <a:t>3.3)</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WorkSans-Light"/>
            </a:endParaRPr>
          </a:p>
        </p:txBody>
      </p:sp>
      <p:sp>
        <p:nvSpPr>
          <p:cNvPr id="15" name="object 15"/>
          <p:cNvSpPr txBox="1"/>
          <p:nvPr/>
        </p:nvSpPr>
        <p:spPr>
          <a:xfrm>
            <a:off x="7708001" y="5518092"/>
            <a:ext cx="1131632" cy="642270"/>
          </a:xfrm>
          <a:prstGeom prst="rect">
            <a:avLst/>
          </a:prstGeom>
        </p:spPr>
        <p:txBody>
          <a:bodyPr vert="horz" wrap="square" lIns="0" tIns="13758" rIns="0" bIns="0" rtlCol="0">
            <a:spAutoFit/>
          </a:bodyPr>
          <a:lstStyle/>
          <a:p>
            <a:pPr marL="10583" marR="0" lvl="0" indent="0" algn="l" defTabSz="914400" rtl="0" eaLnBrk="1" fontAlgn="auto" latinLnBrk="0" hangingPunct="1">
              <a:spcBef>
                <a:spcPts val="108"/>
              </a:spcBef>
              <a:spcAft>
                <a:spcPts val="0"/>
              </a:spcAft>
              <a:buClrTx/>
              <a:buSzTx/>
              <a:buFontTx/>
              <a:buNone/>
              <a:tabLst/>
              <a:defRPr/>
            </a:pPr>
            <a:r>
              <a:rPr kumimoji="0" sz="1400" b="1" i="1" u="none" strike="noStrike" kern="1200" cap="none" spc="0" normalizeH="0" baseline="0" noProof="0" dirty="0">
                <a:ln>
                  <a:noFill/>
                </a:ln>
                <a:solidFill>
                  <a:srgbClr val="672672"/>
                </a:solidFill>
                <a:effectLst/>
                <a:uLnTx/>
                <a:uFillTx/>
                <a:latin typeface="Corbel" panose="020B0503020204020204" pitchFamily="34" charset="0"/>
                <a:ea typeface="+mn-ea"/>
                <a:cs typeface="Montserrat-BoldItalic"/>
              </a:rPr>
              <a:t>H.</a:t>
            </a:r>
            <a:r>
              <a:rPr kumimoji="0" sz="1400" b="1" i="1" u="none" strike="noStrike" kern="1200" cap="none" spc="29" normalizeH="0" baseline="0" noProof="0" dirty="0">
                <a:ln>
                  <a:noFill/>
                </a:ln>
                <a:solidFill>
                  <a:srgbClr val="672672"/>
                </a:solidFill>
                <a:effectLst/>
                <a:uLnTx/>
                <a:uFillTx/>
                <a:latin typeface="Corbel" panose="020B0503020204020204" pitchFamily="34" charset="0"/>
                <a:ea typeface="+mn-ea"/>
                <a:cs typeface="Montserrat-BoldItalic"/>
              </a:rPr>
              <a:t> </a:t>
            </a:r>
            <a:r>
              <a:rPr kumimoji="0" sz="1400" b="1" i="1" u="none" strike="noStrike" kern="1200" cap="none" spc="-8" normalizeH="0" baseline="0" noProof="0" dirty="0">
                <a:ln>
                  <a:noFill/>
                </a:ln>
                <a:solidFill>
                  <a:srgbClr val="672672"/>
                </a:solidFill>
                <a:effectLst/>
                <a:uLnTx/>
                <a:uFillTx/>
                <a:latin typeface="Corbel" panose="020B0503020204020204" pitchFamily="34" charset="0"/>
                <a:ea typeface="+mn-ea"/>
                <a:cs typeface="Montserrat-BoldItalic"/>
              </a:rPr>
              <a:t>influenzae</a:t>
            </a:r>
            <a:endParaRPr kumimoji="0" sz="1400" b="0" i="0" u="none" strike="noStrike" kern="1200" cap="none" spc="0" normalizeH="0" baseline="0" noProof="0">
              <a:ln>
                <a:noFill/>
              </a:ln>
              <a:solidFill>
                <a:srgbClr val="000000"/>
              </a:solidFill>
              <a:effectLst/>
              <a:uLnTx/>
              <a:uFillTx/>
              <a:latin typeface="Corbel" panose="020B0503020204020204" pitchFamily="34" charset="0"/>
              <a:ea typeface="+mn-ea"/>
              <a:cs typeface="Montserrat-BoldItalic"/>
            </a:endParaRPr>
          </a:p>
          <a:p>
            <a:pPr marL="10583" marR="0" lvl="0" indent="0" algn="l" defTabSz="914400" rtl="0" eaLnBrk="1" fontAlgn="auto" latinLnBrk="0" hangingPunct="1">
              <a:spcBef>
                <a:spcPts val="0"/>
              </a:spcBef>
              <a:spcAft>
                <a:spcPts val="0"/>
              </a:spcAft>
              <a:buClrTx/>
              <a:buSzTx/>
              <a:buFontTx/>
              <a:buNone/>
              <a:tabLst/>
              <a:defRPr/>
            </a:pPr>
            <a:r>
              <a:rPr kumimoji="0" sz="1400" b="1" i="0" u="none" strike="noStrike" kern="1200" cap="none" spc="-17" normalizeH="0" baseline="0" noProof="0" dirty="0">
                <a:ln>
                  <a:noFill/>
                </a:ln>
                <a:solidFill>
                  <a:srgbClr val="672672"/>
                </a:solidFill>
                <a:effectLst/>
                <a:uLnTx/>
                <a:uFillTx/>
                <a:latin typeface="Corbel" panose="020B0503020204020204" pitchFamily="34" charset="0"/>
                <a:ea typeface="+mn-ea"/>
                <a:cs typeface="Montserrat-SemiBold"/>
              </a:rPr>
              <a:t>5.9%</a:t>
            </a:r>
            <a:endParaRPr kumimoji="0" sz="1400" b="0" i="0" u="none" strike="noStrike" kern="1200" cap="none" spc="0" normalizeH="0" baseline="0" noProof="0">
              <a:ln>
                <a:noFill/>
              </a:ln>
              <a:solidFill>
                <a:srgbClr val="000000"/>
              </a:solidFill>
              <a:effectLst/>
              <a:uLnTx/>
              <a:uFillTx/>
              <a:latin typeface="Corbel" panose="020B0503020204020204" pitchFamily="34" charset="0"/>
              <a:ea typeface="+mn-ea"/>
              <a:cs typeface="Montserrat-SemiBold"/>
            </a:endParaRPr>
          </a:p>
          <a:p>
            <a:pPr marL="10583" marR="0" lvl="0" indent="0" algn="l" defTabSz="914400" rtl="0" eaLnBrk="1" fontAlgn="auto" latinLnBrk="0" hangingPunct="1">
              <a:spcBef>
                <a:spcPts val="54"/>
              </a:spcBef>
              <a:spcAft>
                <a:spcPts val="0"/>
              </a:spcAft>
              <a:buClrTx/>
              <a:buSzTx/>
              <a:buFontTx/>
              <a:buNone/>
              <a:tabLst/>
              <a:defRPr/>
            </a:pPr>
            <a:r>
              <a:rPr kumimoji="0" sz="1200" b="0" i="0" u="none" strike="noStrike" kern="1200" cap="none" spc="0" normalizeH="0" baseline="0" noProof="0" dirty="0">
                <a:ln>
                  <a:noFill/>
                </a:ln>
                <a:solidFill>
                  <a:srgbClr val="672672"/>
                </a:solidFill>
                <a:effectLst/>
                <a:uLnTx/>
                <a:uFillTx/>
                <a:latin typeface="Corbel" panose="020B0503020204020204" pitchFamily="34" charset="0"/>
                <a:ea typeface="+mn-ea"/>
                <a:cs typeface="WorkSans-Light"/>
              </a:rPr>
              <a:t>(3.8,</a:t>
            </a:r>
            <a:r>
              <a:rPr kumimoji="0" sz="1200" b="0" i="0" u="none" strike="noStrike" kern="1200" cap="none" spc="-21" normalizeH="0" baseline="0" noProof="0" dirty="0">
                <a:ln>
                  <a:noFill/>
                </a:ln>
                <a:solidFill>
                  <a:srgbClr val="672672"/>
                </a:solidFill>
                <a:effectLst/>
                <a:uLnTx/>
                <a:uFillTx/>
                <a:latin typeface="Corbel" panose="020B0503020204020204" pitchFamily="34" charset="0"/>
                <a:ea typeface="+mn-ea"/>
                <a:cs typeface="WorkSans-Light"/>
              </a:rPr>
              <a:t> </a:t>
            </a:r>
            <a:r>
              <a:rPr kumimoji="0" sz="1200" b="0" i="0" u="none" strike="noStrike" kern="1200" cap="none" spc="-17" normalizeH="0" baseline="0" noProof="0" dirty="0">
                <a:ln>
                  <a:noFill/>
                </a:ln>
                <a:solidFill>
                  <a:srgbClr val="672672"/>
                </a:solidFill>
                <a:effectLst/>
                <a:uLnTx/>
                <a:uFillTx/>
                <a:latin typeface="Corbel" panose="020B0503020204020204" pitchFamily="34" charset="0"/>
                <a:ea typeface="+mn-ea"/>
                <a:cs typeface="WorkSans-Light"/>
              </a:rPr>
              <a:t>8.5)</a:t>
            </a:r>
            <a:endParaRPr kumimoji="0" sz="1200" b="0" i="0" u="none" strike="noStrike" kern="1200" cap="none" spc="0" normalizeH="0" baseline="0" noProof="0">
              <a:ln>
                <a:noFill/>
              </a:ln>
              <a:solidFill>
                <a:srgbClr val="000000"/>
              </a:solidFill>
              <a:effectLst/>
              <a:uLnTx/>
              <a:uFillTx/>
              <a:latin typeface="Corbel" panose="020B0503020204020204" pitchFamily="34" charset="0"/>
              <a:ea typeface="+mn-ea"/>
              <a:cs typeface="WorkSans-Light"/>
            </a:endParaRPr>
          </a:p>
        </p:txBody>
      </p:sp>
      <p:sp>
        <p:nvSpPr>
          <p:cNvPr id="16" name="object 16"/>
          <p:cNvSpPr txBox="1"/>
          <p:nvPr/>
        </p:nvSpPr>
        <p:spPr>
          <a:xfrm>
            <a:off x="8866225" y="5518091"/>
            <a:ext cx="876041" cy="641735"/>
          </a:xfrm>
          <a:prstGeom prst="rect">
            <a:avLst/>
          </a:prstGeom>
        </p:spPr>
        <p:txBody>
          <a:bodyPr vert="horz" wrap="square" lIns="0" tIns="25929" rIns="0" bIns="0" rtlCol="0">
            <a:spAutoFit/>
          </a:bodyPr>
          <a:lstStyle/>
          <a:p>
            <a:pPr marL="10583" marR="4233" lvl="0" indent="0" algn="l" defTabSz="914400" rtl="0" eaLnBrk="1" fontAlgn="auto" latinLnBrk="0" hangingPunct="1">
              <a:spcBef>
                <a:spcPts val="204"/>
              </a:spcBef>
              <a:spcAft>
                <a:spcPts val="0"/>
              </a:spcAft>
              <a:buClrTx/>
              <a:buSzTx/>
              <a:buFontTx/>
              <a:buNone/>
              <a:tabLst/>
              <a:defRPr/>
            </a:pPr>
            <a:r>
              <a:rPr kumimoji="0" sz="1400" b="1" i="0" u="none" strike="noStrike" kern="1200" cap="none" spc="-8" normalizeH="0" baseline="0" noProof="0" dirty="0">
                <a:ln>
                  <a:noFill/>
                </a:ln>
                <a:solidFill>
                  <a:srgbClr val="672672"/>
                </a:solidFill>
                <a:effectLst/>
                <a:uLnTx/>
                <a:uFillTx/>
                <a:latin typeface="Corbel" panose="020B0503020204020204" pitchFamily="34" charset="0"/>
                <a:ea typeface="+mn-ea"/>
                <a:cs typeface="Montserrat-SemiBold"/>
              </a:rPr>
              <a:t>Staph </a:t>
            </a:r>
            <a:br>
              <a:rPr kumimoji="0" lang="en-US" sz="1400" b="1" i="0" u="none" strike="noStrike" kern="1200" cap="none" spc="-8" normalizeH="0" baseline="0" noProof="0" dirty="0">
                <a:ln>
                  <a:noFill/>
                </a:ln>
                <a:solidFill>
                  <a:srgbClr val="672672"/>
                </a:solidFill>
                <a:effectLst/>
                <a:uLnTx/>
                <a:uFillTx/>
                <a:latin typeface="Corbel" panose="020B0503020204020204" pitchFamily="34" charset="0"/>
                <a:ea typeface="+mn-ea"/>
                <a:cs typeface="Montserrat-SemiBold"/>
              </a:rPr>
            </a:br>
            <a:r>
              <a:rPr kumimoji="0" sz="1400" b="1" i="0" u="none" strike="noStrike" kern="1200" cap="none" spc="-17" normalizeH="0" baseline="0" noProof="0" dirty="0">
                <a:ln>
                  <a:noFill/>
                </a:ln>
                <a:solidFill>
                  <a:srgbClr val="672672"/>
                </a:solidFill>
                <a:effectLst/>
                <a:uLnTx/>
                <a:uFillTx/>
                <a:latin typeface="Corbel" panose="020B0503020204020204" pitchFamily="34" charset="0"/>
                <a:ea typeface="+mn-ea"/>
                <a:cs typeface="Montserrat-SemiBold"/>
              </a:rPr>
              <a:t>2.7%</a:t>
            </a:r>
            <a:endParaRPr kumimoji="0"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SemiBold"/>
            </a:endParaRPr>
          </a:p>
          <a:p>
            <a:pPr marL="10583" marR="0" lvl="0" indent="0" algn="l" defTabSz="914400" rtl="0" eaLnBrk="1" fontAlgn="auto" latinLnBrk="0" hangingPunct="1">
              <a:spcBef>
                <a:spcPts val="37"/>
              </a:spcBef>
              <a:spcAft>
                <a:spcPts val="0"/>
              </a:spcAft>
              <a:buClrTx/>
              <a:buSzTx/>
              <a:buFontTx/>
              <a:buNone/>
              <a:tabLst/>
              <a:defRPr/>
            </a:pPr>
            <a:r>
              <a:rPr kumimoji="0" sz="1200" b="0" i="0" u="none" strike="noStrike" kern="1200" cap="none" spc="0" normalizeH="0" baseline="0" noProof="0" dirty="0">
                <a:ln>
                  <a:noFill/>
                </a:ln>
                <a:solidFill>
                  <a:srgbClr val="672672"/>
                </a:solidFill>
                <a:effectLst/>
                <a:uLnTx/>
                <a:uFillTx/>
                <a:latin typeface="Corbel" panose="020B0503020204020204" pitchFamily="34" charset="0"/>
                <a:ea typeface="+mn-ea"/>
                <a:cs typeface="WorkSans-Light"/>
              </a:rPr>
              <a:t>(1.5,</a:t>
            </a:r>
            <a:r>
              <a:rPr kumimoji="0" sz="1200" b="0" i="0" u="none" strike="noStrike" kern="1200" cap="none" spc="-17" normalizeH="0" baseline="0" noProof="0" dirty="0">
                <a:ln>
                  <a:noFill/>
                </a:ln>
                <a:solidFill>
                  <a:srgbClr val="672672"/>
                </a:solidFill>
                <a:effectLst/>
                <a:uLnTx/>
                <a:uFillTx/>
                <a:latin typeface="Corbel" panose="020B0503020204020204" pitchFamily="34" charset="0"/>
                <a:ea typeface="+mn-ea"/>
                <a:cs typeface="WorkSans-Light"/>
              </a:rPr>
              <a:t> 4.3)</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WorkSans-Light"/>
            </a:endParaRPr>
          </a:p>
        </p:txBody>
      </p:sp>
      <p:sp>
        <p:nvSpPr>
          <p:cNvPr id="17" name="object 17"/>
          <p:cNvSpPr txBox="1"/>
          <p:nvPr/>
        </p:nvSpPr>
        <p:spPr>
          <a:xfrm>
            <a:off x="5399860" y="5518091"/>
            <a:ext cx="910916" cy="641735"/>
          </a:xfrm>
          <a:prstGeom prst="rect">
            <a:avLst/>
          </a:prstGeom>
        </p:spPr>
        <p:txBody>
          <a:bodyPr vert="horz" wrap="square" lIns="0" tIns="25929" rIns="0" bIns="0" rtlCol="0">
            <a:spAutoFit/>
          </a:bodyPr>
          <a:lstStyle/>
          <a:p>
            <a:pPr marL="10583" marR="4233" lvl="0" indent="0" algn="l" defTabSz="914400" rtl="0" eaLnBrk="1" fontAlgn="auto" latinLnBrk="0" hangingPunct="1">
              <a:spcBef>
                <a:spcPts val="204"/>
              </a:spcBef>
              <a:spcAft>
                <a:spcPts val="0"/>
              </a:spcAft>
              <a:buClrTx/>
              <a:buSzTx/>
              <a:buFontTx/>
              <a:buNone/>
              <a:tabLst/>
              <a:defRPr/>
            </a:pPr>
            <a:r>
              <a:rPr kumimoji="0" sz="1400" b="1" i="0" u="none" strike="noStrike" kern="1200" cap="none" spc="-8" normalizeH="0" baseline="0" noProof="0" dirty="0">
                <a:ln>
                  <a:noFill/>
                </a:ln>
                <a:solidFill>
                  <a:srgbClr val="D71E62"/>
                </a:solidFill>
                <a:effectLst/>
                <a:uLnTx/>
                <a:uFillTx/>
                <a:latin typeface="Corbel" panose="020B0503020204020204" pitchFamily="34" charset="0"/>
                <a:ea typeface="+mn-ea"/>
                <a:cs typeface="Montserrat-SemiBold"/>
              </a:rPr>
              <a:t>Influenza </a:t>
            </a:r>
            <a:r>
              <a:rPr kumimoji="0" sz="1400" b="1" i="0" u="none" strike="noStrike" kern="1200" cap="none" spc="-17" normalizeH="0" baseline="0" noProof="0" dirty="0">
                <a:ln>
                  <a:noFill/>
                </a:ln>
                <a:solidFill>
                  <a:srgbClr val="D71E62"/>
                </a:solidFill>
                <a:effectLst/>
                <a:uLnTx/>
                <a:uFillTx/>
                <a:latin typeface="Corbel" panose="020B0503020204020204" pitchFamily="34" charset="0"/>
                <a:ea typeface="+mn-ea"/>
                <a:cs typeface="Montserrat-SemiBold"/>
              </a:rPr>
              <a:t>2.0%</a:t>
            </a:r>
            <a:endParaRPr kumimoji="0"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SemiBold"/>
            </a:endParaRPr>
          </a:p>
          <a:p>
            <a:pPr marL="10583" marR="0" lvl="0" indent="0" algn="l" defTabSz="914400" rtl="0" eaLnBrk="1" fontAlgn="auto" latinLnBrk="0" hangingPunct="1">
              <a:spcBef>
                <a:spcPts val="37"/>
              </a:spcBef>
              <a:spcAft>
                <a:spcPts val="0"/>
              </a:spcAft>
              <a:buClrTx/>
              <a:buSzTx/>
              <a:buFontTx/>
              <a:buNone/>
              <a:tabLst/>
              <a:defRPr/>
            </a:pPr>
            <a:r>
              <a:rPr kumimoji="0" sz="1200" b="0" i="0" u="none" strike="noStrike" kern="1200" cap="none" spc="-17" normalizeH="0" baseline="0" noProof="0" dirty="0">
                <a:ln>
                  <a:noFill/>
                </a:ln>
                <a:solidFill>
                  <a:srgbClr val="D71E62"/>
                </a:solidFill>
                <a:effectLst/>
                <a:uLnTx/>
                <a:uFillTx/>
                <a:latin typeface="Corbel" panose="020B0503020204020204" pitchFamily="34" charset="0"/>
                <a:ea typeface="+mn-ea"/>
                <a:cs typeface="WorkSans-Light"/>
              </a:rPr>
              <a:t>(1.1,</a:t>
            </a:r>
            <a:r>
              <a:rPr kumimoji="0" sz="1200" b="0" i="0" u="none" strike="noStrike" kern="1200" cap="none" spc="-12" normalizeH="0" baseline="0" noProof="0" dirty="0">
                <a:ln>
                  <a:noFill/>
                </a:ln>
                <a:solidFill>
                  <a:srgbClr val="D71E62"/>
                </a:solidFill>
                <a:effectLst/>
                <a:uLnTx/>
                <a:uFillTx/>
                <a:latin typeface="Corbel" panose="020B0503020204020204" pitchFamily="34" charset="0"/>
                <a:ea typeface="+mn-ea"/>
                <a:cs typeface="WorkSans-Light"/>
              </a:rPr>
              <a:t> </a:t>
            </a:r>
            <a:r>
              <a:rPr kumimoji="0" sz="1200" b="0" i="0" u="none" strike="noStrike" kern="1200" cap="none" spc="-17" normalizeH="0" baseline="0" noProof="0" dirty="0">
                <a:ln>
                  <a:noFill/>
                </a:ln>
                <a:solidFill>
                  <a:srgbClr val="D71E62"/>
                </a:solidFill>
                <a:effectLst/>
                <a:uLnTx/>
                <a:uFillTx/>
                <a:latin typeface="Corbel" panose="020B0503020204020204" pitchFamily="34" charset="0"/>
                <a:ea typeface="+mn-ea"/>
                <a:cs typeface="WorkSans-Light"/>
              </a:rPr>
              <a:t>3.2)</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WorkSans-Light"/>
            </a:endParaRPr>
          </a:p>
        </p:txBody>
      </p:sp>
      <p:grpSp>
        <p:nvGrpSpPr>
          <p:cNvPr id="18" name="object 18"/>
          <p:cNvGrpSpPr/>
          <p:nvPr/>
        </p:nvGrpSpPr>
        <p:grpSpPr>
          <a:xfrm>
            <a:off x="9733756" y="4698829"/>
            <a:ext cx="746654" cy="746654"/>
            <a:chOff x="11680507" y="5890662"/>
            <a:chExt cx="895985" cy="895985"/>
          </a:xfrm>
        </p:grpSpPr>
        <p:sp>
          <p:nvSpPr>
            <p:cNvPr id="19" name="object 19"/>
            <p:cNvSpPr/>
            <p:nvPr/>
          </p:nvSpPr>
          <p:spPr>
            <a:xfrm>
              <a:off x="11690819" y="5900974"/>
              <a:ext cx="875665" cy="875665"/>
            </a:xfrm>
            <a:custGeom>
              <a:avLst/>
              <a:gdLst/>
              <a:ahLst/>
              <a:cxnLst/>
              <a:rect l="l" t="t" r="r" b="b"/>
              <a:pathLst>
                <a:path w="875665" h="875665">
                  <a:moveTo>
                    <a:pt x="437591" y="0"/>
                  </a:moveTo>
                  <a:lnTo>
                    <a:pt x="389909" y="2567"/>
                  </a:lnTo>
                  <a:lnTo>
                    <a:pt x="343715" y="10093"/>
                  </a:lnTo>
                  <a:lnTo>
                    <a:pt x="299276" y="22309"/>
                  </a:lnTo>
                  <a:lnTo>
                    <a:pt x="256857" y="38949"/>
                  </a:lnTo>
                  <a:lnTo>
                    <a:pt x="216727" y="59745"/>
                  </a:lnTo>
                  <a:lnTo>
                    <a:pt x="179152" y="84432"/>
                  </a:lnTo>
                  <a:lnTo>
                    <a:pt x="144400" y="112741"/>
                  </a:lnTo>
                  <a:lnTo>
                    <a:pt x="112736" y="144406"/>
                  </a:lnTo>
                  <a:lnTo>
                    <a:pt x="84427" y="179161"/>
                  </a:lnTo>
                  <a:lnTo>
                    <a:pt x="59742" y="216737"/>
                  </a:lnTo>
                  <a:lnTo>
                    <a:pt x="38947" y="256868"/>
                  </a:lnTo>
                  <a:lnTo>
                    <a:pt x="22308" y="299287"/>
                  </a:lnTo>
                  <a:lnTo>
                    <a:pt x="10092" y="343727"/>
                  </a:lnTo>
                  <a:lnTo>
                    <a:pt x="2567" y="389922"/>
                  </a:lnTo>
                  <a:lnTo>
                    <a:pt x="0" y="437603"/>
                  </a:lnTo>
                  <a:lnTo>
                    <a:pt x="2567" y="485283"/>
                  </a:lnTo>
                  <a:lnTo>
                    <a:pt x="10092" y="531475"/>
                  </a:lnTo>
                  <a:lnTo>
                    <a:pt x="22308" y="575914"/>
                  </a:lnTo>
                  <a:lnTo>
                    <a:pt x="38947" y="618331"/>
                  </a:lnTo>
                  <a:lnTo>
                    <a:pt x="59742" y="658461"/>
                  </a:lnTo>
                  <a:lnTo>
                    <a:pt x="84427" y="696036"/>
                  </a:lnTo>
                  <a:lnTo>
                    <a:pt x="112736" y="730790"/>
                  </a:lnTo>
                  <a:lnTo>
                    <a:pt x="144400" y="762454"/>
                  </a:lnTo>
                  <a:lnTo>
                    <a:pt x="179152" y="790763"/>
                  </a:lnTo>
                  <a:lnTo>
                    <a:pt x="216727" y="815449"/>
                  </a:lnTo>
                  <a:lnTo>
                    <a:pt x="256857" y="836246"/>
                  </a:lnTo>
                  <a:lnTo>
                    <a:pt x="299276" y="852885"/>
                  </a:lnTo>
                  <a:lnTo>
                    <a:pt x="343715" y="865101"/>
                  </a:lnTo>
                  <a:lnTo>
                    <a:pt x="389909" y="872627"/>
                  </a:lnTo>
                  <a:lnTo>
                    <a:pt x="437591" y="875195"/>
                  </a:lnTo>
                  <a:lnTo>
                    <a:pt x="485272" y="872627"/>
                  </a:lnTo>
                  <a:lnTo>
                    <a:pt x="531466" y="865101"/>
                  </a:lnTo>
                  <a:lnTo>
                    <a:pt x="575906" y="852885"/>
                  </a:lnTo>
                  <a:lnTo>
                    <a:pt x="618324" y="836246"/>
                  </a:lnTo>
                  <a:lnTo>
                    <a:pt x="658454" y="815449"/>
                  </a:lnTo>
                  <a:lnTo>
                    <a:pt x="696029" y="790763"/>
                  </a:lnTo>
                  <a:lnTo>
                    <a:pt x="730782" y="762454"/>
                  </a:lnTo>
                  <a:lnTo>
                    <a:pt x="762446" y="730790"/>
                  </a:lnTo>
                  <a:lnTo>
                    <a:pt x="790754" y="696036"/>
                  </a:lnTo>
                  <a:lnTo>
                    <a:pt x="815439" y="658461"/>
                  </a:lnTo>
                  <a:lnTo>
                    <a:pt x="836235" y="618331"/>
                  </a:lnTo>
                  <a:lnTo>
                    <a:pt x="852874" y="575914"/>
                  </a:lnTo>
                  <a:lnTo>
                    <a:pt x="865089" y="531475"/>
                  </a:lnTo>
                  <a:lnTo>
                    <a:pt x="872614" y="485283"/>
                  </a:lnTo>
                  <a:lnTo>
                    <a:pt x="875182" y="437603"/>
                  </a:lnTo>
                  <a:lnTo>
                    <a:pt x="872614" y="389922"/>
                  </a:lnTo>
                  <a:lnTo>
                    <a:pt x="865089" y="343727"/>
                  </a:lnTo>
                  <a:lnTo>
                    <a:pt x="852874" y="299287"/>
                  </a:lnTo>
                  <a:lnTo>
                    <a:pt x="836235" y="256868"/>
                  </a:lnTo>
                  <a:lnTo>
                    <a:pt x="815439" y="216737"/>
                  </a:lnTo>
                  <a:lnTo>
                    <a:pt x="790754" y="179161"/>
                  </a:lnTo>
                  <a:lnTo>
                    <a:pt x="762446" y="144406"/>
                  </a:lnTo>
                  <a:lnTo>
                    <a:pt x="730782" y="112741"/>
                  </a:lnTo>
                  <a:lnTo>
                    <a:pt x="696029" y="84432"/>
                  </a:lnTo>
                  <a:lnTo>
                    <a:pt x="658454" y="59745"/>
                  </a:lnTo>
                  <a:lnTo>
                    <a:pt x="618324" y="38949"/>
                  </a:lnTo>
                  <a:lnTo>
                    <a:pt x="575906" y="22309"/>
                  </a:lnTo>
                  <a:lnTo>
                    <a:pt x="531466" y="10093"/>
                  </a:lnTo>
                  <a:lnTo>
                    <a:pt x="485272" y="2567"/>
                  </a:lnTo>
                  <a:lnTo>
                    <a:pt x="437591" y="0"/>
                  </a:lnTo>
                  <a:close/>
                </a:path>
              </a:pathLst>
            </a:custGeom>
            <a:solidFill>
              <a:srgbClr val="DADDD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0" name="object 20"/>
            <p:cNvSpPr/>
            <p:nvPr/>
          </p:nvSpPr>
          <p:spPr>
            <a:xfrm>
              <a:off x="11690819" y="5900974"/>
              <a:ext cx="875665" cy="875665"/>
            </a:xfrm>
            <a:custGeom>
              <a:avLst/>
              <a:gdLst/>
              <a:ahLst/>
              <a:cxnLst/>
              <a:rect l="l" t="t" r="r" b="b"/>
              <a:pathLst>
                <a:path w="875665" h="875665">
                  <a:moveTo>
                    <a:pt x="437591" y="875195"/>
                  </a:moveTo>
                  <a:lnTo>
                    <a:pt x="485272" y="872627"/>
                  </a:lnTo>
                  <a:lnTo>
                    <a:pt x="531466" y="865101"/>
                  </a:lnTo>
                  <a:lnTo>
                    <a:pt x="575906" y="852885"/>
                  </a:lnTo>
                  <a:lnTo>
                    <a:pt x="618324" y="836246"/>
                  </a:lnTo>
                  <a:lnTo>
                    <a:pt x="658454" y="815449"/>
                  </a:lnTo>
                  <a:lnTo>
                    <a:pt x="696029" y="790763"/>
                  </a:lnTo>
                  <a:lnTo>
                    <a:pt x="730782" y="762454"/>
                  </a:lnTo>
                  <a:lnTo>
                    <a:pt x="762446" y="730790"/>
                  </a:lnTo>
                  <a:lnTo>
                    <a:pt x="790754" y="696036"/>
                  </a:lnTo>
                  <a:lnTo>
                    <a:pt x="815439" y="658461"/>
                  </a:lnTo>
                  <a:lnTo>
                    <a:pt x="836235" y="618331"/>
                  </a:lnTo>
                  <a:lnTo>
                    <a:pt x="852874" y="575914"/>
                  </a:lnTo>
                  <a:lnTo>
                    <a:pt x="865089" y="531475"/>
                  </a:lnTo>
                  <a:lnTo>
                    <a:pt x="872614" y="485283"/>
                  </a:lnTo>
                  <a:lnTo>
                    <a:pt x="875182" y="437603"/>
                  </a:lnTo>
                  <a:lnTo>
                    <a:pt x="872614" y="389922"/>
                  </a:lnTo>
                  <a:lnTo>
                    <a:pt x="865089" y="343727"/>
                  </a:lnTo>
                  <a:lnTo>
                    <a:pt x="852874" y="299287"/>
                  </a:lnTo>
                  <a:lnTo>
                    <a:pt x="836235" y="256868"/>
                  </a:lnTo>
                  <a:lnTo>
                    <a:pt x="815439" y="216737"/>
                  </a:lnTo>
                  <a:lnTo>
                    <a:pt x="790754" y="179161"/>
                  </a:lnTo>
                  <a:lnTo>
                    <a:pt x="762446" y="144406"/>
                  </a:lnTo>
                  <a:lnTo>
                    <a:pt x="730782" y="112741"/>
                  </a:lnTo>
                  <a:lnTo>
                    <a:pt x="696029" y="84432"/>
                  </a:lnTo>
                  <a:lnTo>
                    <a:pt x="658454" y="59745"/>
                  </a:lnTo>
                  <a:lnTo>
                    <a:pt x="618324" y="38949"/>
                  </a:lnTo>
                  <a:lnTo>
                    <a:pt x="575906" y="22309"/>
                  </a:lnTo>
                  <a:lnTo>
                    <a:pt x="531466" y="10093"/>
                  </a:lnTo>
                  <a:lnTo>
                    <a:pt x="485272" y="2567"/>
                  </a:lnTo>
                  <a:lnTo>
                    <a:pt x="437591" y="0"/>
                  </a:lnTo>
                  <a:lnTo>
                    <a:pt x="389909" y="2567"/>
                  </a:lnTo>
                  <a:lnTo>
                    <a:pt x="343715" y="10093"/>
                  </a:lnTo>
                  <a:lnTo>
                    <a:pt x="299276" y="22309"/>
                  </a:lnTo>
                  <a:lnTo>
                    <a:pt x="256857" y="38949"/>
                  </a:lnTo>
                  <a:lnTo>
                    <a:pt x="216727" y="59745"/>
                  </a:lnTo>
                  <a:lnTo>
                    <a:pt x="179152" y="84432"/>
                  </a:lnTo>
                  <a:lnTo>
                    <a:pt x="144400" y="112741"/>
                  </a:lnTo>
                  <a:lnTo>
                    <a:pt x="112736" y="144406"/>
                  </a:lnTo>
                  <a:lnTo>
                    <a:pt x="84427" y="179161"/>
                  </a:lnTo>
                  <a:lnTo>
                    <a:pt x="59742" y="216737"/>
                  </a:lnTo>
                  <a:lnTo>
                    <a:pt x="38947" y="256868"/>
                  </a:lnTo>
                  <a:lnTo>
                    <a:pt x="22308" y="299287"/>
                  </a:lnTo>
                  <a:lnTo>
                    <a:pt x="10092" y="343727"/>
                  </a:lnTo>
                  <a:lnTo>
                    <a:pt x="2567" y="389922"/>
                  </a:lnTo>
                  <a:lnTo>
                    <a:pt x="0" y="437603"/>
                  </a:lnTo>
                  <a:lnTo>
                    <a:pt x="2567" y="485283"/>
                  </a:lnTo>
                  <a:lnTo>
                    <a:pt x="10092" y="531475"/>
                  </a:lnTo>
                  <a:lnTo>
                    <a:pt x="22308" y="575914"/>
                  </a:lnTo>
                  <a:lnTo>
                    <a:pt x="38947" y="618331"/>
                  </a:lnTo>
                  <a:lnTo>
                    <a:pt x="59742" y="658461"/>
                  </a:lnTo>
                  <a:lnTo>
                    <a:pt x="84427" y="696036"/>
                  </a:lnTo>
                  <a:lnTo>
                    <a:pt x="112736" y="730790"/>
                  </a:lnTo>
                  <a:lnTo>
                    <a:pt x="144400" y="762454"/>
                  </a:lnTo>
                  <a:lnTo>
                    <a:pt x="179152" y="790763"/>
                  </a:lnTo>
                  <a:lnTo>
                    <a:pt x="216727" y="815449"/>
                  </a:lnTo>
                  <a:lnTo>
                    <a:pt x="256857" y="836246"/>
                  </a:lnTo>
                  <a:lnTo>
                    <a:pt x="299276" y="852885"/>
                  </a:lnTo>
                  <a:lnTo>
                    <a:pt x="343715" y="865101"/>
                  </a:lnTo>
                  <a:lnTo>
                    <a:pt x="389909" y="872627"/>
                  </a:lnTo>
                  <a:lnTo>
                    <a:pt x="437591" y="875195"/>
                  </a:lnTo>
                  <a:close/>
                </a:path>
              </a:pathLst>
            </a:custGeom>
            <a:ln w="20624">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21" name="object 21"/>
          <p:cNvGrpSpPr/>
          <p:nvPr/>
        </p:nvGrpSpPr>
        <p:grpSpPr>
          <a:xfrm>
            <a:off x="10869817" y="5180931"/>
            <a:ext cx="264583" cy="264583"/>
            <a:chOff x="13043780" y="6469185"/>
            <a:chExt cx="317500" cy="317500"/>
          </a:xfrm>
        </p:grpSpPr>
        <p:sp>
          <p:nvSpPr>
            <p:cNvPr id="22" name="object 22"/>
            <p:cNvSpPr/>
            <p:nvPr/>
          </p:nvSpPr>
          <p:spPr>
            <a:xfrm>
              <a:off x="13054092" y="6479498"/>
              <a:ext cx="297180" cy="297180"/>
            </a:xfrm>
            <a:custGeom>
              <a:avLst/>
              <a:gdLst/>
              <a:ahLst/>
              <a:cxnLst/>
              <a:rect l="l" t="t" r="r" b="b"/>
              <a:pathLst>
                <a:path w="297180" h="297179">
                  <a:moveTo>
                    <a:pt x="148336" y="0"/>
                  </a:moveTo>
                  <a:lnTo>
                    <a:pt x="101448" y="7561"/>
                  </a:lnTo>
                  <a:lnTo>
                    <a:pt x="60728" y="28619"/>
                  </a:lnTo>
                  <a:lnTo>
                    <a:pt x="28619" y="60728"/>
                  </a:lnTo>
                  <a:lnTo>
                    <a:pt x="7561" y="101448"/>
                  </a:lnTo>
                  <a:lnTo>
                    <a:pt x="0" y="148335"/>
                  </a:lnTo>
                  <a:lnTo>
                    <a:pt x="7561" y="195223"/>
                  </a:lnTo>
                  <a:lnTo>
                    <a:pt x="28619" y="235943"/>
                  </a:lnTo>
                  <a:lnTo>
                    <a:pt x="60728" y="268052"/>
                  </a:lnTo>
                  <a:lnTo>
                    <a:pt x="101448" y="289110"/>
                  </a:lnTo>
                  <a:lnTo>
                    <a:pt x="148336" y="296671"/>
                  </a:lnTo>
                  <a:lnTo>
                    <a:pt x="195223" y="289110"/>
                  </a:lnTo>
                  <a:lnTo>
                    <a:pt x="235943" y="268052"/>
                  </a:lnTo>
                  <a:lnTo>
                    <a:pt x="268052" y="235943"/>
                  </a:lnTo>
                  <a:lnTo>
                    <a:pt x="289110" y="195223"/>
                  </a:lnTo>
                  <a:lnTo>
                    <a:pt x="296672" y="148335"/>
                  </a:lnTo>
                  <a:lnTo>
                    <a:pt x="289110" y="101448"/>
                  </a:lnTo>
                  <a:lnTo>
                    <a:pt x="268052" y="60728"/>
                  </a:lnTo>
                  <a:lnTo>
                    <a:pt x="235943" y="28619"/>
                  </a:lnTo>
                  <a:lnTo>
                    <a:pt x="195223" y="7561"/>
                  </a:lnTo>
                  <a:lnTo>
                    <a:pt x="148336" y="0"/>
                  </a:lnTo>
                  <a:close/>
                </a:path>
              </a:pathLst>
            </a:custGeom>
            <a:solidFill>
              <a:srgbClr val="EBF1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object 23"/>
            <p:cNvSpPr/>
            <p:nvPr/>
          </p:nvSpPr>
          <p:spPr>
            <a:xfrm>
              <a:off x="13054092" y="6479498"/>
              <a:ext cx="297180" cy="297180"/>
            </a:xfrm>
            <a:custGeom>
              <a:avLst/>
              <a:gdLst/>
              <a:ahLst/>
              <a:cxnLst/>
              <a:rect l="l" t="t" r="r" b="b"/>
              <a:pathLst>
                <a:path w="297180" h="297179">
                  <a:moveTo>
                    <a:pt x="148336" y="296671"/>
                  </a:moveTo>
                  <a:lnTo>
                    <a:pt x="195223" y="289110"/>
                  </a:lnTo>
                  <a:lnTo>
                    <a:pt x="235943" y="268052"/>
                  </a:lnTo>
                  <a:lnTo>
                    <a:pt x="268052" y="235943"/>
                  </a:lnTo>
                  <a:lnTo>
                    <a:pt x="289110" y="195223"/>
                  </a:lnTo>
                  <a:lnTo>
                    <a:pt x="296672" y="148335"/>
                  </a:lnTo>
                  <a:lnTo>
                    <a:pt x="289110" y="101448"/>
                  </a:lnTo>
                  <a:lnTo>
                    <a:pt x="268052" y="60728"/>
                  </a:lnTo>
                  <a:lnTo>
                    <a:pt x="235943" y="28619"/>
                  </a:lnTo>
                  <a:lnTo>
                    <a:pt x="195223" y="7561"/>
                  </a:lnTo>
                  <a:lnTo>
                    <a:pt x="148336" y="0"/>
                  </a:lnTo>
                  <a:lnTo>
                    <a:pt x="101448" y="7561"/>
                  </a:lnTo>
                  <a:lnTo>
                    <a:pt x="60728" y="28619"/>
                  </a:lnTo>
                  <a:lnTo>
                    <a:pt x="28619" y="60728"/>
                  </a:lnTo>
                  <a:lnTo>
                    <a:pt x="7561" y="101448"/>
                  </a:lnTo>
                  <a:lnTo>
                    <a:pt x="0" y="148335"/>
                  </a:lnTo>
                  <a:lnTo>
                    <a:pt x="7561" y="195223"/>
                  </a:lnTo>
                  <a:lnTo>
                    <a:pt x="28619" y="235943"/>
                  </a:lnTo>
                  <a:lnTo>
                    <a:pt x="60728" y="268052"/>
                  </a:lnTo>
                  <a:lnTo>
                    <a:pt x="101448" y="289110"/>
                  </a:lnTo>
                  <a:lnTo>
                    <a:pt x="148336" y="296671"/>
                  </a:lnTo>
                  <a:close/>
                </a:path>
              </a:pathLst>
            </a:custGeom>
            <a:ln w="12700">
              <a:solidFill>
                <a:srgbClr val="52A94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24" name="object 24"/>
          <p:cNvGrpSpPr/>
          <p:nvPr/>
        </p:nvGrpSpPr>
        <p:grpSpPr>
          <a:xfrm>
            <a:off x="6452907" y="4599937"/>
            <a:ext cx="845608" cy="845608"/>
            <a:chOff x="7743488" y="5771993"/>
            <a:chExt cx="1014730" cy="1014730"/>
          </a:xfrm>
        </p:grpSpPr>
        <p:sp>
          <p:nvSpPr>
            <p:cNvPr id="25" name="object 25"/>
            <p:cNvSpPr/>
            <p:nvPr/>
          </p:nvSpPr>
          <p:spPr>
            <a:xfrm>
              <a:off x="7753800" y="5782306"/>
              <a:ext cx="994410" cy="994410"/>
            </a:xfrm>
            <a:custGeom>
              <a:avLst/>
              <a:gdLst/>
              <a:ahLst/>
              <a:cxnLst/>
              <a:rect l="l" t="t" r="r" b="b"/>
              <a:pathLst>
                <a:path w="994409" h="994409">
                  <a:moveTo>
                    <a:pt x="496925" y="0"/>
                  </a:moveTo>
                  <a:lnTo>
                    <a:pt x="449067" y="2274"/>
                  </a:lnTo>
                  <a:lnTo>
                    <a:pt x="402497" y="8960"/>
                  </a:lnTo>
                  <a:lnTo>
                    <a:pt x="357422" y="19848"/>
                  </a:lnTo>
                  <a:lnTo>
                    <a:pt x="314050" y="34730"/>
                  </a:lnTo>
                  <a:lnTo>
                    <a:pt x="272591" y="53398"/>
                  </a:lnTo>
                  <a:lnTo>
                    <a:pt x="233251" y="75644"/>
                  </a:lnTo>
                  <a:lnTo>
                    <a:pt x="196240" y="101259"/>
                  </a:lnTo>
                  <a:lnTo>
                    <a:pt x="161766" y="130036"/>
                  </a:lnTo>
                  <a:lnTo>
                    <a:pt x="130036" y="161766"/>
                  </a:lnTo>
                  <a:lnTo>
                    <a:pt x="101259" y="196240"/>
                  </a:lnTo>
                  <a:lnTo>
                    <a:pt x="75644" y="233251"/>
                  </a:lnTo>
                  <a:lnTo>
                    <a:pt x="53398" y="272591"/>
                  </a:lnTo>
                  <a:lnTo>
                    <a:pt x="34730" y="314050"/>
                  </a:lnTo>
                  <a:lnTo>
                    <a:pt x="19848" y="357422"/>
                  </a:lnTo>
                  <a:lnTo>
                    <a:pt x="8960" y="402497"/>
                  </a:lnTo>
                  <a:lnTo>
                    <a:pt x="2274" y="449067"/>
                  </a:lnTo>
                  <a:lnTo>
                    <a:pt x="0" y="496925"/>
                  </a:lnTo>
                  <a:lnTo>
                    <a:pt x="2274" y="544785"/>
                  </a:lnTo>
                  <a:lnTo>
                    <a:pt x="8960" y="591357"/>
                  </a:lnTo>
                  <a:lnTo>
                    <a:pt x="19848" y="636434"/>
                  </a:lnTo>
                  <a:lnTo>
                    <a:pt x="34730" y="679807"/>
                  </a:lnTo>
                  <a:lnTo>
                    <a:pt x="53398" y="721268"/>
                  </a:lnTo>
                  <a:lnTo>
                    <a:pt x="75644" y="760608"/>
                  </a:lnTo>
                  <a:lnTo>
                    <a:pt x="101259" y="797620"/>
                  </a:lnTo>
                  <a:lnTo>
                    <a:pt x="130036" y="832095"/>
                  </a:lnTo>
                  <a:lnTo>
                    <a:pt x="161766" y="863826"/>
                  </a:lnTo>
                  <a:lnTo>
                    <a:pt x="196240" y="892603"/>
                  </a:lnTo>
                  <a:lnTo>
                    <a:pt x="233251" y="918219"/>
                  </a:lnTo>
                  <a:lnTo>
                    <a:pt x="272591" y="940465"/>
                  </a:lnTo>
                  <a:lnTo>
                    <a:pt x="314050" y="959133"/>
                  </a:lnTo>
                  <a:lnTo>
                    <a:pt x="357422" y="974015"/>
                  </a:lnTo>
                  <a:lnTo>
                    <a:pt x="402497" y="984903"/>
                  </a:lnTo>
                  <a:lnTo>
                    <a:pt x="449067" y="991589"/>
                  </a:lnTo>
                  <a:lnTo>
                    <a:pt x="496925" y="993863"/>
                  </a:lnTo>
                  <a:lnTo>
                    <a:pt x="544783" y="991589"/>
                  </a:lnTo>
                  <a:lnTo>
                    <a:pt x="591354" y="984903"/>
                  </a:lnTo>
                  <a:lnTo>
                    <a:pt x="636429" y="974015"/>
                  </a:lnTo>
                  <a:lnTo>
                    <a:pt x="679802" y="959133"/>
                  </a:lnTo>
                  <a:lnTo>
                    <a:pt x="721262" y="940465"/>
                  </a:lnTo>
                  <a:lnTo>
                    <a:pt x="760602" y="918219"/>
                  </a:lnTo>
                  <a:lnTo>
                    <a:pt x="797615" y="892603"/>
                  </a:lnTo>
                  <a:lnTo>
                    <a:pt x="832090" y="863826"/>
                  </a:lnTo>
                  <a:lnTo>
                    <a:pt x="863821" y="832095"/>
                  </a:lnTo>
                  <a:lnTo>
                    <a:pt x="892599" y="797620"/>
                  </a:lnTo>
                  <a:lnTo>
                    <a:pt x="918215" y="760608"/>
                  </a:lnTo>
                  <a:lnTo>
                    <a:pt x="940462" y="721268"/>
                  </a:lnTo>
                  <a:lnTo>
                    <a:pt x="959131" y="679807"/>
                  </a:lnTo>
                  <a:lnTo>
                    <a:pt x="974014" y="636434"/>
                  </a:lnTo>
                  <a:lnTo>
                    <a:pt x="984903" y="591357"/>
                  </a:lnTo>
                  <a:lnTo>
                    <a:pt x="991589" y="544785"/>
                  </a:lnTo>
                  <a:lnTo>
                    <a:pt x="993863" y="496925"/>
                  </a:lnTo>
                  <a:lnTo>
                    <a:pt x="991589" y="449067"/>
                  </a:lnTo>
                  <a:lnTo>
                    <a:pt x="984903" y="402497"/>
                  </a:lnTo>
                  <a:lnTo>
                    <a:pt x="974014" y="357422"/>
                  </a:lnTo>
                  <a:lnTo>
                    <a:pt x="959131" y="314050"/>
                  </a:lnTo>
                  <a:lnTo>
                    <a:pt x="940462" y="272591"/>
                  </a:lnTo>
                  <a:lnTo>
                    <a:pt x="918215" y="233251"/>
                  </a:lnTo>
                  <a:lnTo>
                    <a:pt x="892599" y="196240"/>
                  </a:lnTo>
                  <a:lnTo>
                    <a:pt x="863821" y="161766"/>
                  </a:lnTo>
                  <a:lnTo>
                    <a:pt x="832090" y="130036"/>
                  </a:lnTo>
                  <a:lnTo>
                    <a:pt x="797615" y="101259"/>
                  </a:lnTo>
                  <a:lnTo>
                    <a:pt x="760602" y="75644"/>
                  </a:lnTo>
                  <a:lnTo>
                    <a:pt x="721262" y="53398"/>
                  </a:lnTo>
                  <a:lnTo>
                    <a:pt x="679802" y="34730"/>
                  </a:lnTo>
                  <a:lnTo>
                    <a:pt x="636429" y="19848"/>
                  </a:lnTo>
                  <a:lnTo>
                    <a:pt x="591354" y="8960"/>
                  </a:lnTo>
                  <a:lnTo>
                    <a:pt x="544783" y="2274"/>
                  </a:lnTo>
                  <a:lnTo>
                    <a:pt x="496925" y="0"/>
                  </a:lnTo>
                  <a:close/>
                </a:path>
              </a:pathLst>
            </a:custGeom>
            <a:solidFill>
              <a:srgbClr val="E5DD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object 26"/>
            <p:cNvSpPr/>
            <p:nvPr/>
          </p:nvSpPr>
          <p:spPr>
            <a:xfrm>
              <a:off x="7753800" y="5782306"/>
              <a:ext cx="994410" cy="994410"/>
            </a:xfrm>
            <a:custGeom>
              <a:avLst/>
              <a:gdLst/>
              <a:ahLst/>
              <a:cxnLst/>
              <a:rect l="l" t="t" r="r" b="b"/>
              <a:pathLst>
                <a:path w="994409" h="994409">
                  <a:moveTo>
                    <a:pt x="496925" y="993863"/>
                  </a:moveTo>
                  <a:lnTo>
                    <a:pt x="544783" y="991589"/>
                  </a:lnTo>
                  <a:lnTo>
                    <a:pt x="591354" y="984903"/>
                  </a:lnTo>
                  <a:lnTo>
                    <a:pt x="636429" y="974015"/>
                  </a:lnTo>
                  <a:lnTo>
                    <a:pt x="679802" y="959133"/>
                  </a:lnTo>
                  <a:lnTo>
                    <a:pt x="721262" y="940465"/>
                  </a:lnTo>
                  <a:lnTo>
                    <a:pt x="760602" y="918219"/>
                  </a:lnTo>
                  <a:lnTo>
                    <a:pt x="797615" y="892603"/>
                  </a:lnTo>
                  <a:lnTo>
                    <a:pt x="832090" y="863826"/>
                  </a:lnTo>
                  <a:lnTo>
                    <a:pt x="863821" y="832095"/>
                  </a:lnTo>
                  <a:lnTo>
                    <a:pt x="892599" y="797620"/>
                  </a:lnTo>
                  <a:lnTo>
                    <a:pt x="918215" y="760608"/>
                  </a:lnTo>
                  <a:lnTo>
                    <a:pt x="940462" y="721268"/>
                  </a:lnTo>
                  <a:lnTo>
                    <a:pt x="959131" y="679807"/>
                  </a:lnTo>
                  <a:lnTo>
                    <a:pt x="974014" y="636434"/>
                  </a:lnTo>
                  <a:lnTo>
                    <a:pt x="984903" y="591357"/>
                  </a:lnTo>
                  <a:lnTo>
                    <a:pt x="991589" y="544785"/>
                  </a:lnTo>
                  <a:lnTo>
                    <a:pt x="993863" y="496925"/>
                  </a:lnTo>
                  <a:lnTo>
                    <a:pt x="991589" y="449067"/>
                  </a:lnTo>
                  <a:lnTo>
                    <a:pt x="984903" y="402497"/>
                  </a:lnTo>
                  <a:lnTo>
                    <a:pt x="974014" y="357422"/>
                  </a:lnTo>
                  <a:lnTo>
                    <a:pt x="959131" y="314050"/>
                  </a:lnTo>
                  <a:lnTo>
                    <a:pt x="940462" y="272591"/>
                  </a:lnTo>
                  <a:lnTo>
                    <a:pt x="918215" y="233251"/>
                  </a:lnTo>
                  <a:lnTo>
                    <a:pt x="892599" y="196240"/>
                  </a:lnTo>
                  <a:lnTo>
                    <a:pt x="863821" y="161766"/>
                  </a:lnTo>
                  <a:lnTo>
                    <a:pt x="832090" y="130036"/>
                  </a:lnTo>
                  <a:lnTo>
                    <a:pt x="797615" y="101259"/>
                  </a:lnTo>
                  <a:lnTo>
                    <a:pt x="760602" y="75644"/>
                  </a:lnTo>
                  <a:lnTo>
                    <a:pt x="721262" y="53398"/>
                  </a:lnTo>
                  <a:lnTo>
                    <a:pt x="679802" y="34730"/>
                  </a:lnTo>
                  <a:lnTo>
                    <a:pt x="636429" y="19848"/>
                  </a:lnTo>
                  <a:lnTo>
                    <a:pt x="591354" y="8960"/>
                  </a:lnTo>
                  <a:lnTo>
                    <a:pt x="544783" y="2274"/>
                  </a:lnTo>
                  <a:lnTo>
                    <a:pt x="496925" y="0"/>
                  </a:lnTo>
                  <a:lnTo>
                    <a:pt x="449067" y="2274"/>
                  </a:lnTo>
                  <a:lnTo>
                    <a:pt x="402497" y="8960"/>
                  </a:lnTo>
                  <a:lnTo>
                    <a:pt x="357422" y="19848"/>
                  </a:lnTo>
                  <a:lnTo>
                    <a:pt x="314050" y="34730"/>
                  </a:lnTo>
                  <a:lnTo>
                    <a:pt x="272591" y="53398"/>
                  </a:lnTo>
                  <a:lnTo>
                    <a:pt x="233251" y="75644"/>
                  </a:lnTo>
                  <a:lnTo>
                    <a:pt x="196240" y="101259"/>
                  </a:lnTo>
                  <a:lnTo>
                    <a:pt x="161766" y="130036"/>
                  </a:lnTo>
                  <a:lnTo>
                    <a:pt x="130036" y="161766"/>
                  </a:lnTo>
                  <a:lnTo>
                    <a:pt x="101259" y="196240"/>
                  </a:lnTo>
                  <a:lnTo>
                    <a:pt x="75644" y="233251"/>
                  </a:lnTo>
                  <a:lnTo>
                    <a:pt x="53398" y="272591"/>
                  </a:lnTo>
                  <a:lnTo>
                    <a:pt x="34730" y="314050"/>
                  </a:lnTo>
                  <a:lnTo>
                    <a:pt x="19848" y="357422"/>
                  </a:lnTo>
                  <a:lnTo>
                    <a:pt x="8960" y="402497"/>
                  </a:lnTo>
                  <a:lnTo>
                    <a:pt x="2274" y="449067"/>
                  </a:lnTo>
                  <a:lnTo>
                    <a:pt x="0" y="496925"/>
                  </a:lnTo>
                  <a:lnTo>
                    <a:pt x="2274" y="544785"/>
                  </a:lnTo>
                  <a:lnTo>
                    <a:pt x="8960" y="591357"/>
                  </a:lnTo>
                  <a:lnTo>
                    <a:pt x="19848" y="636434"/>
                  </a:lnTo>
                  <a:lnTo>
                    <a:pt x="34730" y="679807"/>
                  </a:lnTo>
                  <a:lnTo>
                    <a:pt x="53398" y="721268"/>
                  </a:lnTo>
                  <a:lnTo>
                    <a:pt x="75644" y="760608"/>
                  </a:lnTo>
                  <a:lnTo>
                    <a:pt x="101259" y="797620"/>
                  </a:lnTo>
                  <a:lnTo>
                    <a:pt x="130036" y="832095"/>
                  </a:lnTo>
                  <a:lnTo>
                    <a:pt x="161766" y="863826"/>
                  </a:lnTo>
                  <a:lnTo>
                    <a:pt x="196240" y="892603"/>
                  </a:lnTo>
                  <a:lnTo>
                    <a:pt x="233251" y="918219"/>
                  </a:lnTo>
                  <a:lnTo>
                    <a:pt x="272591" y="940465"/>
                  </a:lnTo>
                  <a:lnTo>
                    <a:pt x="314050" y="959133"/>
                  </a:lnTo>
                  <a:lnTo>
                    <a:pt x="357422" y="974015"/>
                  </a:lnTo>
                  <a:lnTo>
                    <a:pt x="402497" y="984903"/>
                  </a:lnTo>
                  <a:lnTo>
                    <a:pt x="449067" y="991589"/>
                  </a:lnTo>
                  <a:lnTo>
                    <a:pt x="496925" y="993863"/>
                  </a:lnTo>
                  <a:close/>
                </a:path>
              </a:pathLst>
            </a:custGeom>
            <a:ln w="20624">
              <a:solidFill>
                <a:srgbClr val="67267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27" name="object 27"/>
          <p:cNvSpPr txBox="1"/>
          <p:nvPr/>
        </p:nvSpPr>
        <p:spPr>
          <a:xfrm>
            <a:off x="1534584" y="6313520"/>
            <a:ext cx="4796896" cy="198772"/>
          </a:xfrm>
          <a:prstGeom prst="rect">
            <a:avLst/>
          </a:prstGeom>
          <a:solidFill>
            <a:srgbClr val="D71E62"/>
          </a:solidFill>
        </p:spPr>
        <p:txBody>
          <a:bodyPr vert="horz" wrap="square" lIns="0" tIns="0" rIns="0" bIns="0" rtlCol="0" anchor="ctr" anchorCtr="0">
            <a:noAutofit/>
          </a:bodyPr>
          <a:lstStyle/>
          <a:p>
            <a:pPr marL="5291" marR="0" lvl="0" indent="0" algn="ctr" defTabSz="914400" rtl="0" eaLnBrk="1" fontAlgn="auto" latinLnBrk="0" hangingPunct="1">
              <a:lnSpc>
                <a:spcPct val="100000"/>
              </a:lnSpc>
              <a:spcBef>
                <a:spcPts val="500"/>
              </a:spcBef>
              <a:spcAft>
                <a:spcPts val="0"/>
              </a:spcAft>
              <a:buClrTx/>
              <a:buSzTx/>
              <a:buFontTx/>
              <a:buNone/>
              <a:tabLst/>
              <a:defRPr/>
            </a:pPr>
            <a:r>
              <a:rPr kumimoji="0" sz="1000" b="1" i="0" u="none" strike="noStrike" kern="1200" cap="none" spc="46" normalizeH="0" baseline="0" noProof="0" dirty="0">
                <a:ln>
                  <a:noFill/>
                </a:ln>
                <a:solidFill>
                  <a:srgbClr val="FFFFFF"/>
                </a:solidFill>
                <a:effectLst/>
                <a:uLnTx/>
                <a:uFillTx/>
                <a:latin typeface="Corbel" panose="020B0503020204020204" pitchFamily="34" charset="0"/>
                <a:ea typeface="+mn-ea"/>
                <a:cs typeface="Montserrat"/>
              </a:rPr>
              <a:t>VIRUSES</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28" name="object 28"/>
          <p:cNvSpPr txBox="1"/>
          <p:nvPr/>
        </p:nvSpPr>
        <p:spPr>
          <a:xfrm>
            <a:off x="6520444" y="6313520"/>
            <a:ext cx="2928408" cy="198772"/>
          </a:xfrm>
          <a:prstGeom prst="rect">
            <a:avLst/>
          </a:prstGeom>
          <a:solidFill>
            <a:srgbClr val="672672"/>
          </a:solidFill>
        </p:spPr>
        <p:txBody>
          <a:bodyPr vert="horz" wrap="square" lIns="0" tIns="0" rIns="0" bIns="0" rtlCol="0" anchor="ctr" anchorCtr="0">
            <a:noAutofit/>
          </a:bodyPr>
          <a:lstStyle/>
          <a:p>
            <a:pPr marL="5291" marR="0" lvl="0" indent="0" algn="ctr" defTabSz="914400" rtl="0" eaLnBrk="1" fontAlgn="auto" latinLnBrk="0" hangingPunct="1">
              <a:lnSpc>
                <a:spcPct val="100000"/>
              </a:lnSpc>
              <a:spcBef>
                <a:spcPts val="500"/>
              </a:spcBef>
              <a:spcAft>
                <a:spcPts val="0"/>
              </a:spcAft>
              <a:buClrTx/>
              <a:buSzTx/>
              <a:buFontTx/>
              <a:buNone/>
              <a:tabLst/>
              <a:defRPr/>
            </a:pPr>
            <a:r>
              <a:rPr kumimoji="0" sz="1000" b="1" i="0" u="none" strike="noStrike" kern="1200" cap="none" spc="46" normalizeH="0" baseline="0" noProof="0" dirty="0">
                <a:ln>
                  <a:noFill/>
                </a:ln>
                <a:solidFill>
                  <a:srgbClr val="FFFFFF"/>
                </a:solidFill>
                <a:effectLst/>
                <a:uLnTx/>
                <a:uFillTx/>
                <a:latin typeface="Corbel" panose="020B0503020204020204" pitchFamily="34" charset="0"/>
                <a:ea typeface="+mn-ea"/>
                <a:cs typeface="Montserrat"/>
              </a:rPr>
              <a:t>BACTERIA</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29" name="object 29"/>
          <p:cNvSpPr txBox="1"/>
          <p:nvPr/>
        </p:nvSpPr>
        <p:spPr>
          <a:xfrm>
            <a:off x="9752859" y="6313520"/>
            <a:ext cx="866775" cy="198772"/>
          </a:xfrm>
          <a:prstGeom prst="rect">
            <a:avLst/>
          </a:prstGeom>
          <a:solidFill>
            <a:srgbClr val="074848"/>
          </a:solidFill>
        </p:spPr>
        <p:txBody>
          <a:bodyPr vert="horz" wrap="square" lIns="0" tIns="0" rIns="0" bIns="0" rtlCol="0" anchor="ctr" anchorCtr="0">
            <a:noAutofit/>
          </a:bodyPr>
          <a:lstStyle/>
          <a:p>
            <a:pPr marL="5291" marR="0" lvl="0" indent="0" algn="ctr" defTabSz="914400" rtl="0" eaLnBrk="1" fontAlgn="auto" latinLnBrk="0" hangingPunct="1">
              <a:lnSpc>
                <a:spcPct val="100000"/>
              </a:lnSpc>
              <a:spcBef>
                <a:spcPts val="500"/>
              </a:spcBef>
              <a:spcAft>
                <a:spcPts val="0"/>
              </a:spcAft>
              <a:buClrTx/>
              <a:buSzTx/>
              <a:buFontTx/>
              <a:buNone/>
              <a:tabLst/>
              <a:defRPr/>
            </a:pPr>
            <a:r>
              <a:rPr kumimoji="0" sz="1000" b="1" i="0" u="none" strike="noStrike" kern="1200" cap="none" spc="37" normalizeH="0" baseline="0" noProof="0" dirty="0">
                <a:ln>
                  <a:noFill/>
                </a:ln>
                <a:solidFill>
                  <a:srgbClr val="FFFFFF"/>
                </a:solidFill>
                <a:effectLst/>
                <a:uLnTx/>
                <a:uFillTx/>
                <a:latin typeface="Corbel" panose="020B0503020204020204" pitchFamily="34" charset="0"/>
                <a:ea typeface="+mn-ea"/>
                <a:cs typeface="Montserrat"/>
              </a:rPr>
              <a:t>TB</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30" name="object 30"/>
          <p:cNvSpPr txBox="1"/>
          <p:nvPr/>
        </p:nvSpPr>
        <p:spPr>
          <a:xfrm>
            <a:off x="10848646" y="6313520"/>
            <a:ext cx="866775" cy="198772"/>
          </a:xfrm>
          <a:prstGeom prst="rect">
            <a:avLst/>
          </a:prstGeom>
          <a:solidFill>
            <a:srgbClr val="52A947"/>
          </a:solidFill>
        </p:spPr>
        <p:txBody>
          <a:bodyPr vert="horz" wrap="square" lIns="0" tIns="0" rIns="0" bIns="0" rtlCol="0" anchor="ctr" anchorCtr="0">
            <a:noAutofit/>
          </a:bodyPr>
          <a:lstStyle/>
          <a:p>
            <a:pPr marL="230707" marR="0" lvl="0" indent="0" algn="l" defTabSz="914400" rtl="0" eaLnBrk="1" fontAlgn="auto" latinLnBrk="0" hangingPunct="1">
              <a:lnSpc>
                <a:spcPct val="100000"/>
              </a:lnSpc>
              <a:spcBef>
                <a:spcPts val="500"/>
              </a:spcBef>
              <a:spcAft>
                <a:spcPts val="0"/>
              </a:spcAft>
              <a:buClrTx/>
              <a:buSzTx/>
              <a:buFontTx/>
              <a:buNone/>
              <a:tabLst/>
              <a:defRPr/>
            </a:pPr>
            <a:r>
              <a:rPr kumimoji="0" sz="1000" b="1" i="0" u="none" strike="noStrike" kern="1200" cap="none" spc="50" normalizeH="0" baseline="0" noProof="0" dirty="0">
                <a:ln>
                  <a:noFill/>
                </a:ln>
                <a:solidFill>
                  <a:srgbClr val="FFFFFF"/>
                </a:solidFill>
                <a:effectLst/>
                <a:uLnTx/>
                <a:uFillTx/>
                <a:latin typeface="Corbel" panose="020B0503020204020204" pitchFamily="34" charset="0"/>
                <a:ea typeface="+mn-ea"/>
                <a:cs typeface="Montserrat"/>
              </a:rPr>
              <a:t>FUNGI</a:t>
            </a:r>
            <a:endParaRPr kumimoji="0"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grpSp>
        <p:nvGrpSpPr>
          <p:cNvPr id="31" name="object 31"/>
          <p:cNvGrpSpPr/>
          <p:nvPr/>
        </p:nvGrpSpPr>
        <p:grpSpPr>
          <a:xfrm>
            <a:off x="7714321" y="4698829"/>
            <a:ext cx="746654" cy="746654"/>
            <a:chOff x="9257184" y="5890662"/>
            <a:chExt cx="895985" cy="895985"/>
          </a:xfrm>
        </p:grpSpPr>
        <p:sp>
          <p:nvSpPr>
            <p:cNvPr id="32" name="object 32"/>
            <p:cNvSpPr/>
            <p:nvPr/>
          </p:nvSpPr>
          <p:spPr>
            <a:xfrm>
              <a:off x="9267496" y="5900974"/>
              <a:ext cx="875665" cy="875665"/>
            </a:xfrm>
            <a:custGeom>
              <a:avLst/>
              <a:gdLst/>
              <a:ahLst/>
              <a:cxnLst/>
              <a:rect l="l" t="t" r="r" b="b"/>
              <a:pathLst>
                <a:path w="875665" h="875665">
                  <a:moveTo>
                    <a:pt x="437591" y="0"/>
                  </a:moveTo>
                  <a:lnTo>
                    <a:pt x="389909" y="2567"/>
                  </a:lnTo>
                  <a:lnTo>
                    <a:pt x="343715" y="10093"/>
                  </a:lnTo>
                  <a:lnTo>
                    <a:pt x="299276" y="22309"/>
                  </a:lnTo>
                  <a:lnTo>
                    <a:pt x="256857" y="38949"/>
                  </a:lnTo>
                  <a:lnTo>
                    <a:pt x="216727" y="59745"/>
                  </a:lnTo>
                  <a:lnTo>
                    <a:pt x="179152" y="84432"/>
                  </a:lnTo>
                  <a:lnTo>
                    <a:pt x="144400" y="112741"/>
                  </a:lnTo>
                  <a:lnTo>
                    <a:pt x="112736" y="144406"/>
                  </a:lnTo>
                  <a:lnTo>
                    <a:pt x="84427" y="179161"/>
                  </a:lnTo>
                  <a:lnTo>
                    <a:pt x="59742" y="216737"/>
                  </a:lnTo>
                  <a:lnTo>
                    <a:pt x="38947" y="256868"/>
                  </a:lnTo>
                  <a:lnTo>
                    <a:pt x="22308" y="299287"/>
                  </a:lnTo>
                  <a:lnTo>
                    <a:pt x="10092" y="343727"/>
                  </a:lnTo>
                  <a:lnTo>
                    <a:pt x="2567" y="389922"/>
                  </a:lnTo>
                  <a:lnTo>
                    <a:pt x="0" y="437603"/>
                  </a:lnTo>
                  <a:lnTo>
                    <a:pt x="2567" y="485283"/>
                  </a:lnTo>
                  <a:lnTo>
                    <a:pt x="10092" y="531475"/>
                  </a:lnTo>
                  <a:lnTo>
                    <a:pt x="22308" y="575914"/>
                  </a:lnTo>
                  <a:lnTo>
                    <a:pt x="38947" y="618331"/>
                  </a:lnTo>
                  <a:lnTo>
                    <a:pt x="59742" y="658461"/>
                  </a:lnTo>
                  <a:lnTo>
                    <a:pt x="84427" y="696036"/>
                  </a:lnTo>
                  <a:lnTo>
                    <a:pt x="112736" y="730790"/>
                  </a:lnTo>
                  <a:lnTo>
                    <a:pt x="144400" y="762454"/>
                  </a:lnTo>
                  <a:lnTo>
                    <a:pt x="179152" y="790763"/>
                  </a:lnTo>
                  <a:lnTo>
                    <a:pt x="216727" y="815449"/>
                  </a:lnTo>
                  <a:lnTo>
                    <a:pt x="256857" y="836246"/>
                  </a:lnTo>
                  <a:lnTo>
                    <a:pt x="299276" y="852885"/>
                  </a:lnTo>
                  <a:lnTo>
                    <a:pt x="343715" y="865101"/>
                  </a:lnTo>
                  <a:lnTo>
                    <a:pt x="389909" y="872627"/>
                  </a:lnTo>
                  <a:lnTo>
                    <a:pt x="437591" y="875195"/>
                  </a:lnTo>
                  <a:lnTo>
                    <a:pt x="485272" y="872627"/>
                  </a:lnTo>
                  <a:lnTo>
                    <a:pt x="531466" y="865101"/>
                  </a:lnTo>
                  <a:lnTo>
                    <a:pt x="575906" y="852885"/>
                  </a:lnTo>
                  <a:lnTo>
                    <a:pt x="618324" y="836246"/>
                  </a:lnTo>
                  <a:lnTo>
                    <a:pt x="658454" y="815449"/>
                  </a:lnTo>
                  <a:lnTo>
                    <a:pt x="696029" y="790763"/>
                  </a:lnTo>
                  <a:lnTo>
                    <a:pt x="730782" y="762454"/>
                  </a:lnTo>
                  <a:lnTo>
                    <a:pt x="762446" y="730790"/>
                  </a:lnTo>
                  <a:lnTo>
                    <a:pt x="790754" y="696036"/>
                  </a:lnTo>
                  <a:lnTo>
                    <a:pt x="815439" y="658461"/>
                  </a:lnTo>
                  <a:lnTo>
                    <a:pt x="836235" y="618331"/>
                  </a:lnTo>
                  <a:lnTo>
                    <a:pt x="852874" y="575914"/>
                  </a:lnTo>
                  <a:lnTo>
                    <a:pt x="865089" y="531475"/>
                  </a:lnTo>
                  <a:lnTo>
                    <a:pt x="872614" y="485283"/>
                  </a:lnTo>
                  <a:lnTo>
                    <a:pt x="875182" y="437603"/>
                  </a:lnTo>
                  <a:lnTo>
                    <a:pt x="872614" y="389922"/>
                  </a:lnTo>
                  <a:lnTo>
                    <a:pt x="865089" y="343727"/>
                  </a:lnTo>
                  <a:lnTo>
                    <a:pt x="852874" y="299287"/>
                  </a:lnTo>
                  <a:lnTo>
                    <a:pt x="836235" y="256868"/>
                  </a:lnTo>
                  <a:lnTo>
                    <a:pt x="815439" y="216737"/>
                  </a:lnTo>
                  <a:lnTo>
                    <a:pt x="790754" y="179161"/>
                  </a:lnTo>
                  <a:lnTo>
                    <a:pt x="762446" y="144406"/>
                  </a:lnTo>
                  <a:lnTo>
                    <a:pt x="730782" y="112741"/>
                  </a:lnTo>
                  <a:lnTo>
                    <a:pt x="696029" y="84432"/>
                  </a:lnTo>
                  <a:lnTo>
                    <a:pt x="658454" y="59745"/>
                  </a:lnTo>
                  <a:lnTo>
                    <a:pt x="618324" y="38949"/>
                  </a:lnTo>
                  <a:lnTo>
                    <a:pt x="575906" y="22309"/>
                  </a:lnTo>
                  <a:lnTo>
                    <a:pt x="531466" y="10093"/>
                  </a:lnTo>
                  <a:lnTo>
                    <a:pt x="485272" y="2567"/>
                  </a:lnTo>
                  <a:lnTo>
                    <a:pt x="437591" y="0"/>
                  </a:lnTo>
                  <a:close/>
                </a:path>
              </a:pathLst>
            </a:custGeom>
            <a:solidFill>
              <a:srgbClr val="E5DD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object 33"/>
            <p:cNvSpPr/>
            <p:nvPr/>
          </p:nvSpPr>
          <p:spPr>
            <a:xfrm>
              <a:off x="9267496" y="5900974"/>
              <a:ext cx="875665" cy="875665"/>
            </a:xfrm>
            <a:custGeom>
              <a:avLst/>
              <a:gdLst/>
              <a:ahLst/>
              <a:cxnLst/>
              <a:rect l="l" t="t" r="r" b="b"/>
              <a:pathLst>
                <a:path w="875665" h="875665">
                  <a:moveTo>
                    <a:pt x="437591" y="875195"/>
                  </a:moveTo>
                  <a:lnTo>
                    <a:pt x="485272" y="872627"/>
                  </a:lnTo>
                  <a:lnTo>
                    <a:pt x="531466" y="865101"/>
                  </a:lnTo>
                  <a:lnTo>
                    <a:pt x="575906" y="852885"/>
                  </a:lnTo>
                  <a:lnTo>
                    <a:pt x="618324" y="836246"/>
                  </a:lnTo>
                  <a:lnTo>
                    <a:pt x="658454" y="815449"/>
                  </a:lnTo>
                  <a:lnTo>
                    <a:pt x="696029" y="790763"/>
                  </a:lnTo>
                  <a:lnTo>
                    <a:pt x="730782" y="762454"/>
                  </a:lnTo>
                  <a:lnTo>
                    <a:pt x="762446" y="730790"/>
                  </a:lnTo>
                  <a:lnTo>
                    <a:pt x="790754" y="696036"/>
                  </a:lnTo>
                  <a:lnTo>
                    <a:pt x="815439" y="658461"/>
                  </a:lnTo>
                  <a:lnTo>
                    <a:pt x="836235" y="618331"/>
                  </a:lnTo>
                  <a:lnTo>
                    <a:pt x="852874" y="575914"/>
                  </a:lnTo>
                  <a:lnTo>
                    <a:pt x="865089" y="531475"/>
                  </a:lnTo>
                  <a:lnTo>
                    <a:pt x="872614" y="485283"/>
                  </a:lnTo>
                  <a:lnTo>
                    <a:pt x="875182" y="437603"/>
                  </a:lnTo>
                  <a:lnTo>
                    <a:pt x="872614" y="389922"/>
                  </a:lnTo>
                  <a:lnTo>
                    <a:pt x="865089" y="343727"/>
                  </a:lnTo>
                  <a:lnTo>
                    <a:pt x="852874" y="299287"/>
                  </a:lnTo>
                  <a:lnTo>
                    <a:pt x="836235" y="256868"/>
                  </a:lnTo>
                  <a:lnTo>
                    <a:pt x="815439" y="216737"/>
                  </a:lnTo>
                  <a:lnTo>
                    <a:pt x="790754" y="179161"/>
                  </a:lnTo>
                  <a:lnTo>
                    <a:pt x="762446" y="144406"/>
                  </a:lnTo>
                  <a:lnTo>
                    <a:pt x="730782" y="112741"/>
                  </a:lnTo>
                  <a:lnTo>
                    <a:pt x="696029" y="84432"/>
                  </a:lnTo>
                  <a:lnTo>
                    <a:pt x="658454" y="59745"/>
                  </a:lnTo>
                  <a:lnTo>
                    <a:pt x="618324" y="38949"/>
                  </a:lnTo>
                  <a:lnTo>
                    <a:pt x="575906" y="22309"/>
                  </a:lnTo>
                  <a:lnTo>
                    <a:pt x="531466" y="10093"/>
                  </a:lnTo>
                  <a:lnTo>
                    <a:pt x="485272" y="2567"/>
                  </a:lnTo>
                  <a:lnTo>
                    <a:pt x="437591" y="0"/>
                  </a:lnTo>
                  <a:lnTo>
                    <a:pt x="389909" y="2567"/>
                  </a:lnTo>
                  <a:lnTo>
                    <a:pt x="343715" y="10093"/>
                  </a:lnTo>
                  <a:lnTo>
                    <a:pt x="299276" y="22309"/>
                  </a:lnTo>
                  <a:lnTo>
                    <a:pt x="256857" y="38949"/>
                  </a:lnTo>
                  <a:lnTo>
                    <a:pt x="216727" y="59745"/>
                  </a:lnTo>
                  <a:lnTo>
                    <a:pt x="179152" y="84432"/>
                  </a:lnTo>
                  <a:lnTo>
                    <a:pt x="144400" y="112741"/>
                  </a:lnTo>
                  <a:lnTo>
                    <a:pt x="112736" y="144406"/>
                  </a:lnTo>
                  <a:lnTo>
                    <a:pt x="84427" y="179161"/>
                  </a:lnTo>
                  <a:lnTo>
                    <a:pt x="59742" y="216737"/>
                  </a:lnTo>
                  <a:lnTo>
                    <a:pt x="38947" y="256868"/>
                  </a:lnTo>
                  <a:lnTo>
                    <a:pt x="22308" y="299287"/>
                  </a:lnTo>
                  <a:lnTo>
                    <a:pt x="10092" y="343727"/>
                  </a:lnTo>
                  <a:lnTo>
                    <a:pt x="2567" y="389922"/>
                  </a:lnTo>
                  <a:lnTo>
                    <a:pt x="0" y="437603"/>
                  </a:lnTo>
                  <a:lnTo>
                    <a:pt x="2567" y="485283"/>
                  </a:lnTo>
                  <a:lnTo>
                    <a:pt x="10092" y="531475"/>
                  </a:lnTo>
                  <a:lnTo>
                    <a:pt x="22308" y="575914"/>
                  </a:lnTo>
                  <a:lnTo>
                    <a:pt x="38947" y="618331"/>
                  </a:lnTo>
                  <a:lnTo>
                    <a:pt x="59742" y="658461"/>
                  </a:lnTo>
                  <a:lnTo>
                    <a:pt x="84427" y="696036"/>
                  </a:lnTo>
                  <a:lnTo>
                    <a:pt x="112736" y="730790"/>
                  </a:lnTo>
                  <a:lnTo>
                    <a:pt x="144400" y="762454"/>
                  </a:lnTo>
                  <a:lnTo>
                    <a:pt x="179152" y="790763"/>
                  </a:lnTo>
                  <a:lnTo>
                    <a:pt x="216727" y="815449"/>
                  </a:lnTo>
                  <a:lnTo>
                    <a:pt x="256857" y="836246"/>
                  </a:lnTo>
                  <a:lnTo>
                    <a:pt x="299276" y="852885"/>
                  </a:lnTo>
                  <a:lnTo>
                    <a:pt x="343715" y="865101"/>
                  </a:lnTo>
                  <a:lnTo>
                    <a:pt x="389909" y="872627"/>
                  </a:lnTo>
                  <a:lnTo>
                    <a:pt x="437591" y="875195"/>
                  </a:lnTo>
                  <a:close/>
                </a:path>
              </a:pathLst>
            </a:custGeom>
            <a:ln w="20624">
              <a:solidFill>
                <a:srgbClr val="67267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34" name="object 34"/>
          <p:cNvGrpSpPr/>
          <p:nvPr/>
        </p:nvGrpSpPr>
        <p:grpSpPr>
          <a:xfrm>
            <a:off x="8876839" y="5094401"/>
            <a:ext cx="351367" cy="351367"/>
            <a:chOff x="10652207" y="6365350"/>
            <a:chExt cx="421640" cy="421640"/>
          </a:xfrm>
        </p:grpSpPr>
        <p:sp>
          <p:nvSpPr>
            <p:cNvPr id="35" name="object 35"/>
            <p:cNvSpPr/>
            <p:nvPr/>
          </p:nvSpPr>
          <p:spPr>
            <a:xfrm>
              <a:off x="10662519" y="6375663"/>
              <a:ext cx="400685" cy="400685"/>
            </a:xfrm>
            <a:custGeom>
              <a:avLst/>
              <a:gdLst/>
              <a:ahLst/>
              <a:cxnLst/>
              <a:rect l="l" t="t" r="r" b="b"/>
              <a:pathLst>
                <a:path w="400684" h="400684">
                  <a:moveTo>
                    <a:pt x="200253" y="0"/>
                  </a:moveTo>
                  <a:lnTo>
                    <a:pt x="154338" y="5288"/>
                  </a:lnTo>
                  <a:lnTo>
                    <a:pt x="112189" y="20352"/>
                  </a:lnTo>
                  <a:lnTo>
                    <a:pt x="75007" y="43991"/>
                  </a:lnTo>
                  <a:lnTo>
                    <a:pt x="43995" y="75002"/>
                  </a:lnTo>
                  <a:lnTo>
                    <a:pt x="20354" y="112183"/>
                  </a:lnTo>
                  <a:lnTo>
                    <a:pt x="5289" y="154334"/>
                  </a:lnTo>
                  <a:lnTo>
                    <a:pt x="0" y="200253"/>
                  </a:lnTo>
                  <a:lnTo>
                    <a:pt x="5289" y="246168"/>
                  </a:lnTo>
                  <a:lnTo>
                    <a:pt x="20354" y="288317"/>
                  </a:lnTo>
                  <a:lnTo>
                    <a:pt x="43995" y="325499"/>
                  </a:lnTo>
                  <a:lnTo>
                    <a:pt x="75007" y="356512"/>
                  </a:lnTo>
                  <a:lnTo>
                    <a:pt x="112189" y="380152"/>
                  </a:lnTo>
                  <a:lnTo>
                    <a:pt x="154338" y="395218"/>
                  </a:lnTo>
                  <a:lnTo>
                    <a:pt x="200253" y="400507"/>
                  </a:lnTo>
                  <a:lnTo>
                    <a:pt x="246172" y="395218"/>
                  </a:lnTo>
                  <a:lnTo>
                    <a:pt x="288323" y="380152"/>
                  </a:lnTo>
                  <a:lnTo>
                    <a:pt x="325505" y="356512"/>
                  </a:lnTo>
                  <a:lnTo>
                    <a:pt x="356516" y="325499"/>
                  </a:lnTo>
                  <a:lnTo>
                    <a:pt x="380154" y="288317"/>
                  </a:lnTo>
                  <a:lnTo>
                    <a:pt x="395218" y="246168"/>
                  </a:lnTo>
                  <a:lnTo>
                    <a:pt x="400507" y="200253"/>
                  </a:lnTo>
                  <a:lnTo>
                    <a:pt x="395218" y="154334"/>
                  </a:lnTo>
                  <a:lnTo>
                    <a:pt x="380154" y="112183"/>
                  </a:lnTo>
                  <a:lnTo>
                    <a:pt x="356516" y="75002"/>
                  </a:lnTo>
                  <a:lnTo>
                    <a:pt x="325505" y="43991"/>
                  </a:lnTo>
                  <a:lnTo>
                    <a:pt x="288323" y="20352"/>
                  </a:lnTo>
                  <a:lnTo>
                    <a:pt x="246172" y="5288"/>
                  </a:lnTo>
                  <a:lnTo>
                    <a:pt x="200253" y="0"/>
                  </a:lnTo>
                  <a:close/>
                </a:path>
              </a:pathLst>
            </a:custGeom>
            <a:solidFill>
              <a:srgbClr val="E5DD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6" name="object 36"/>
            <p:cNvSpPr/>
            <p:nvPr/>
          </p:nvSpPr>
          <p:spPr>
            <a:xfrm>
              <a:off x="10662519" y="6375663"/>
              <a:ext cx="400685" cy="400685"/>
            </a:xfrm>
            <a:custGeom>
              <a:avLst/>
              <a:gdLst/>
              <a:ahLst/>
              <a:cxnLst/>
              <a:rect l="l" t="t" r="r" b="b"/>
              <a:pathLst>
                <a:path w="400684" h="400684">
                  <a:moveTo>
                    <a:pt x="200253" y="400507"/>
                  </a:moveTo>
                  <a:lnTo>
                    <a:pt x="246172" y="395218"/>
                  </a:lnTo>
                  <a:lnTo>
                    <a:pt x="288323" y="380152"/>
                  </a:lnTo>
                  <a:lnTo>
                    <a:pt x="325505" y="356512"/>
                  </a:lnTo>
                  <a:lnTo>
                    <a:pt x="356516" y="325499"/>
                  </a:lnTo>
                  <a:lnTo>
                    <a:pt x="380154" y="288317"/>
                  </a:lnTo>
                  <a:lnTo>
                    <a:pt x="395218" y="246168"/>
                  </a:lnTo>
                  <a:lnTo>
                    <a:pt x="400507" y="200253"/>
                  </a:lnTo>
                  <a:lnTo>
                    <a:pt x="395218" y="154334"/>
                  </a:lnTo>
                  <a:lnTo>
                    <a:pt x="380154" y="112183"/>
                  </a:lnTo>
                  <a:lnTo>
                    <a:pt x="356516" y="75002"/>
                  </a:lnTo>
                  <a:lnTo>
                    <a:pt x="325505" y="43991"/>
                  </a:lnTo>
                  <a:lnTo>
                    <a:pt x="288323" y="20352"/>
                  </a:lnTo>
                  <a:lnTo>
                    <a:pt x="246172" y="5288"/>
                  </a:lnTo>
                  <a:lnTo>
                    <a:pt x="200253" y="0"/>
                  </a:lnTo>
                  <a:lnTo>
                    <a:pt x="154338" y="5288"/>
                  </a:lnTo>
                  <a:lnTo>
                    <a:pt x="112189" y="20352"/>
                  </a:lnTo>
                  <a:lnTo>
                    <a:pt x="75007" y="43991"/>
                  </a:lnTo>
                  <a:lnTo>
                    <a:pt x="43995" y="75002"/>
                  </a:lnTo>
                  <a:lnTo>
                    <a:pt x="20354" y="112183"/>
                  </a:lnTo>
                  <a:lnTo>
                    <a:pt x="5289" y="154334"/>
                  </a:lnTo>
                  <a:lnTo>
                    <a:pt x="0" y="200253"/>
                  </a:lnTo>
                  <a:lnTo>
                    <a:pt x="5289" y="246168"/>
                  </a:lnTo>
                  <a:lnTo>
                    <a:pt x="20354" y="288317"/>
                  </a:lnTo>
                  <a:lnTo>
                    <a:pt x="43995" y="325499"/>
                  </a:lnTo>
                  <a:lnTo>
                    <a:pt x="75007" y="356512"/>
                  </a:lnTo>
                  <a:lnTo>
                    <a:pt x="112189" y="380152"/>
                  </a:lnTo>
                  <a:lnTo>
                    <a:pt x="154338" y="395218"/>
                  </a:lnTo>
                  <a:lnTo>
                    <a:pt x="200253" y="400507"/>
                  </a:lnTo>
                  <a:close/>
                </a:path>
              </a:pathLst>
            </a:custGeom>
            <a:ln w="12700">
              <a:solidFill>
                <a:srgbClr val="67267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pSp>
      <p:sp>
        <p:nvSpPr>
          <p:cNvPr id="38" name="object 38"/>
          <p:cNvSpPr/>
          <p:nvPr/>
        </p:nvSpPr>
        <p:spPr>
          <a:xfrm>
            <a:off x="6096001" y="1246374"/>
            <a:ext cx="5549152" cy="3208463"/>
          </a:xfrm>
          <a:custGeom>
            <a:avLst/>
            <a:gdLst/>
            <a:ahLst/>
            <a:cxnLst/>
            <a:rect l="l" t="t" r="r" b="b"/>
            <a:pathLst>
              <a:path w="5852159" h="3474720">
                <a:moveTo>
                  <a:pt x="5852159" y="0"/>
                </a:moveTo>
                <a:lnTo>
                  <a:pt x="0" y="0"/>
                </a:lnTo>
                <a:lnTo>
                  <a:pt x="0" y="3474720"/>
                </a:lnTo>
                <a:lnTo>
                  <a:pt x="5852159" y="3474720"/>
                </a:lnTo>
                <a:lnTo>
                  <a:pt x="5852159" y="0"/>
                </a:lnTo>
                <a:close/>
              </a:path>
            </a:pathLst>
          </a:custGeom>
          <a:solidFill>
            <a:srgbClr val="E4EEF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9" name="object 39"/>
          <p:cNvSpPr txBox="1"/>
          <p:nvPr/>
        </p:nvSpPr>
        <p:spPr>
          <a:xfrm>
            <a:off x="6427825" y="4224713"/>
            <a:ext cx="4876800" cy="153888"/>
          </a:xfrm>
          <a:prstGeom prst="rect">
            <a:avLst/>
          </a:prstGeom>
        </p:spPr>
        <p:txBody>
          <a:bodyPr vert="horz" wrap="square" lIns="0" tIns="0" rIns="0" bIns="0" rtlCol="0">
            <a:spAutoFit/>
          </a:bodyPr>
          <a:lstStyle/>
          <a:p>
            <a:pPr marL="142869" marR="0" lvl="0" indent="0" algn="ctr" defTabSz="914400" rtl="0" eaLnBrk="1" fontAlgn="auto" latinLnBrk="0" hangingPunct="1">
              <a:lnSpc>
                <a:spcPct val="100000"/>
              </a:lnSpc>
              <a:spcBef>
                <a:spcPts val="4"/>
              </a:spcBef>
              <a:spcAft>
                <a:spcPts val="0"/>
              </a:spcAft>
              <a:buClrTx/>
              <a:buSzTx/>
              <a:buFontTx/>
              <a:buNone/>
              <a:tabLst/>
              <a:defRPr/>
            </a:pP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Sites</a:t>
            </a:r>
            <a:r>
              <a:rPr kumimoji="0" sz="1000" b="0" i="0" u="none" strike="noStrike" kern="1200" cap="none" spc="-21" normalizeH="0" baseline="0" noProof="0" dirty="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in</a:t>
            </a:r>
            <a:r>
              <a:rPr kumimoji="0" sz="1000" b="0" i="0" u="none" strike="noStrike" kern="1200" cap="none" spc="-8" normalizeH="0" baseline="0" noProof="0" dirty="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Bangladesh,</a:t>
            </a:r>
            <a:r>
              <a:rPr kumimoji="0" sz="1000" b="0" i="0" u="none" strike="noStrike" kern="1200" cap="none" spc="-8" normalizeH="0" baseline="0" noProof="0" dirty="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Gambia,</a:t>
            </a:r>
            <a:r>
              <a:rPr kumimoji="0" sz="1000" b="0" i="0" u="none" strike="noStrike" kern="1200" cap="none" spc="-8" normalizeH="0" baseline="0" noProof="0" dirty="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Kenya,</a:t>
            </a:r>
            <a:r>
              <a:rPr kumimoji="0" sz="1000" b="0" i="0" u="none" strike="noStrike" kern="1200" cap="none" spc="-8" normalizeH="0" baseline="0" noProof="0" dirty="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Mali,</a:t>
            </a:r>
            <a:r>
              <a:rPr kumimoji="0" sz="1000" b="0" i="0" u="none" strike="noStrike" kern="1200" cap="none" spc="-8" normalizeH="0" baseline="0" noProof="0" dirty="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South</a:t>
            </a:r>
            <a:r>
              <a:rPr kumimoji="0" sz="1000" b="0" i="0" u="none" strike="noStrike" kern="1200" cap="none" spc="-8" normalizeH="0" baseline="0" noProof="0" dirty="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Africa,</a:t>
            </a:r>
            <a:r>
              <a:rPr kumimoji="0" sz="1000" b="0" i="0" u="none" strike="noStrike" kern="1200" cap="none" spc="-8" normalizeH="0" baseline="0" noProof="0" dirty="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Thailand,</a:t>
            </a:r>
            <a:r>
              <a:rPr kumimoji="0" sz="1000" b="0" i="0" u="none" strike="noStrike" kern="1200" cap="none" spc="-8" normalizeH="0" baseline="0" noProof="0" dirty="0">
                <a:ln>
                  <a:noFill/>
                </a:ln>
                <a:solidFill>
                  <a:srgbClr val="0093D5"/>
                </a:solidFill>
                <a:effectLst/>
                <a:uLnTx/>
                <a:uFillTx/>
                <a:latin typeface="Corbel" panose="020B0503020204020204" pitchFamily="34" charset="0"/>
                <a:ea typeface="+mn-ea"/>
                <a:cs typeface="Montserrat"/>
              </a:rPr>
              <a:t> Zambia</a:t>
            </a:r>
            <a:endParaRPr kumimoji="0"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pic>
        <p:nvPicPr>
          <p:cNvPr id="40" name="object 40"/>
          <p:cNvPicPr>
            <a:picLocks/>
          </p:cNvPicPr>
          <p:nvPr/>
        </p:nvPicPr>
        <p:blipFill rotWithShape="1">
          <a:blip r:embed="rId4"/>
          <a:srcRect l="5548" t="3367" r="5717"/>
          <a:stretch/>
        </p:blipFill>
        <p:spPr>
          <a:xfrm>
            <a:off x="6165027" y="1309122"/>
            <a:ext cx="5398980" cy="2939239"/>
          </a:xfrm>
          <a:prstGeom prst="rect">
            <a:avLst/>
          </a:prstGeom>
        </p:spPr>
      </p:pic>
      <p:sp>
        <p:nvSpPr>
          <p:cNvPr id="41" name="object 41"/>
          <p:cNvSpPr txBox="1"/>
          <p:nvPr/>
        </p:nvSpPr>
        <p:spPr>
          <a:xfrm>
            <a:off x="1534584" y="6536487"/>
            <a:ext cx="5299075" cy="138863"/>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lang="en-US" sz="833"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Reference</a:t>
            </a:r>
            <a:r>
              <a:rPr kumimoji="0" sz="833"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a:t>
            </a:r>
            <a:r>
              <a:rPr kumimoji="0" sz="833" b="0" i="0" u="none" strike="noStrike" kern="1200" cap="none" spc="-50" normalizeH="0" baseline="0" noProof="0" dirty="0">
                <a:ln>
                  <a:noFill/>
                </a:ln>
                <a:solidFill>
                  <a:srgbClr val="231F20"/>
                </a:solidFill>
                <a:effectLst/>
                <a:uLnTx/>
                <a:uFillTx/>
                <a:latin typeface="Corbel" panose="020B0503020204020204" pitchFamily="34" charset="0"/>
                <a:ea typeface="+mn-ea"/>
                <a:cs typeface="WorkSans-Light"/>
              </a:rPr>
              <a:t> </a:t>
            </a:r>
            <a:r>
              <a:rPr kumimoji="0" lang="en-US" sz="833"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PERCH</a:t>
            </a:r>
            <a:r>
              <a:rPr kumimoji="0" sz="833" b="0" i="0" u="none" strike="noStrike" kern="1200" cap="none" spc="-17" normalizeH="0" baseline="0" noProof="0" dirty="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Study</a:t>
            </a:r>
            <a:r>
              <a:rPr kumimoji="0" sz="833" b="0" i="0" u="none" strike="noStrike" kern="1200" cap="none" spc="-33" normalizeH="0" baseline="0" noProof="0" dirty="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Group;</a:t>
            </a:r>
            <a:r>
              <a:rPr kumimoji="0" sz="833" b="0" i="0" u="none" strike="noStrike" kern="1200" cap="none" spc="-17" normalizeH="0" baseline="0" noProof="0" dirty="0">
                <a:ln>
                  <a:noFill/>
                </a:ln>
                <a:solidFill>
                  <a:srgbClr val="231F20"/>
                </a:solidFill>
                <a:effectLst/>
                <a:uLnTx/>
                <a:uFillTx/>
                <a:latin typeface="Corbel" panose="020B0503020204020204" pitchFamily="34" charset="0"/>
                <a:ea typeface="+mn-ea"/>
                <a:cs typeface="WorkSans-Light"/>
              </a:rPr>
              <a:t> </a:t>
            </a:r>
            <a:r>
              <a:rPr kumimoji="0" sz="833" b="0" i="1"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Lancet</a:t>
            </a:r>
            <a:r>
              <a:rPr kumimoji="0" lang="en-US" sz="833"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a:t>
            </a:r>
            <a:r>
              <a:rPr kumimoji="0" sz="833" b="0" i="0" u="none" strike="noStrike" kern="1200" cap="none" spc="-21" normalizeH="0" baseline="0" noProof="0" dirty="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2019</a:t>
            </a:r>
            <a:r>
              <a:rPr kumimoji="0" sz="833" b="0" i="0" u="none" strike="noStrike" kern="1200" cap="none" spc="-8" normalizeH="0" baseline="0" noProof="0" dirty="0">
                <a:ln>
                  <a:noFill/>
                </a:ln>
                <a:solidFill>
                  <a:srgbClr val="231F20"/>
                </a:solidFill>
                <a:effectLst/>
                <a:uLnTx/>
                <a:uFillTx/>
                <a:latin typeface="Corbel" panose="020B0503020204020204" pitchFamily="34" charset="0"/>
                <a:ea typeface="+mn-ea"/>
                <a:cs typeface="WorkSans-Light"/>
              </a:rPr>
              <a:t>.</a:t>
            </a:r>
            <a:endParaRPr kumimoji="0" sz="833" b="0" i="0" u="none" strike="noStrike" kern="1200" cap="none" spc="0" normalizeH="0" baseline="0" noProof="0" dirty="0">
              <a:ln>
                <a:noFill/>
              </a:ln>
              <a:solidFill>
                <a:srgbClr val="000000"/>
              </a:solidFill>
              <a:effectLst/>
              <a:uLnTx/>
              <a:uFillTx/>
              <a:latin typeface="Corbel" panose="020B0503020204020204" pitchFamily="34" charset="0"/>
              <a:ea typeface="+mn-ea"/>
              <a:cs typeface="WorkSans-Light"/>
            </a:endParaRPr>
          </a:p>
        </p:txBody>
      </p:sp>
      <p:sp>
        <p:nvSpPr>
          <p:cNvPr id="45" name="Title 44">
            <a:extLst>
              <a:ext uri="{FF2B5EF4-FFF2-40B4-BE49-F238E27FC236}">
                <a16:creationId xmlns:a16="http://schemas.microsoft.com/office/drawing/2014/main" id="{B1B71FF1-C41A-E8F0-6DB4-A5FA6AC57DA2}"/>
              </a:ext>
            </a:extLst>
          </p:cNvPr>
          <p:cNvSpPr>
            <a:spLocks noGrp="1"/>
          </p:cNvSpPr>
          <p:nvPr>
            <p:ph type="title"/>
          </p:nvPr>
        </p:nvSpPr>
        <p:spPr/>
        <p:txBody>
          <a:bodyPr/>
          <a:lstStyle/>
          <a:p>
            <a:r>
              <a:rPr lang="en-US" dirty="0"/>
              <a:t>Pneumonia Etiology Research for Child Health (PERCH) study</a:t>
            </a:r>
            <a:br>
              <a:rPr lang="en-US" dirty="0"/>
            </a:br>
            <a:r>
              <a:rPr lang="en-US" sz="1800" dirty="0">
                <a:solidFill>
                  <a:schemeClr val="accent1"/>
                </a:solidFill>
              </a:rPr>
              <a:t>Top 10 causes of severe pneumonia before 5 years of age in 7 countries in Africa and Asia</a:t>
            </a:r>
            <a:endParaRPr lang="en-US" dirty="0">
              <a:solidFill>
                <a:schemeClr val="accent1"/>
              </a:solidFill>
            </a:endParaRPr>
          </a:p>
        </p:txBody>
      </p:sp>
      <p:sp>
        <p:nvSpPr>
          <p:cNvPr id="7" name="Footer Placeholder 3">
            <a:extLst>
              <a:ext uri="{FF2B5EF4-FFF2-40B4-BE49-F238E27FC236}">
                <a16:creationId xmlns:a16="http://schemas.microsoft.com/office/drawing/2014/main" id="{421B39A4-D9D8-B4DF-20E3-56B1E801676C}"/>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February 2026</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IFp2EmPrA0qkrvaO5t4BCg"/>
</p:tagLst>
</file>

<file path=ppt/theme/theme1.xml><?xml version="1.0" encoding="utf-8"?>
<a:theme xmlns:a="http://schemas.openxmlformats.org/drawingml/2006/main" name="Disease Burde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coming Products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oad to Preventio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a:themeElements>
    <a:clrScheme name="Foundation PPT Color Palette -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1_Disease Burde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4927</Words>
  <Application>Microsoft Office PowerPoint</Application>
  <PresentationFormat>Widescreen</PresentationFormat>
  <Paragraphs>592</Paragraphs>
  <Slides>26</Slides>
  <Notes>26</Notes>
  <HiddenSlides>0</HiddenSlides>
  <MMClips>0</MMClips>
  <ScaleCrop>false</ScaleCrop>
  <HeadingPairs>
    <vt:vector size="8" baseType="variant">
      <vt:variant>
        <vt:lpstr>Fonts Used</vt:lpstr>
      </vt:variant>
      <vt:variant>
        <vt:i4>13</vt:i4>
      </vt:variant>
      <vt:variant>
        <vt:lpstr>Theme</vt:lpstr>
      </vt:variant>
      <vt:variant>
        <vt:i4>5</vt:i4>
      </vt:variant>
      <vt:variant>
        <vt:lpstr>Embedded OLE Servers</vt:lpstr>
      </vt:variant>
      <vt:variant>
        <vt:i4>1</vt:i4>
      </vt:variant>
      <vt:variant>
        <vt:lpstr>Slide Titles</vt:lpstr>
      </vt:variant>
      <vt:variant>
        <vt:i4>26</vt:i4>
      </vt:variant>
    </vt:vector>
  </HeadingPairs>
  <TitlesOfParts>
    <vt:vector size="45" baseType="lpstr">
      <vt:lpstr>等线</vt:lpstr>
      <vt:lpstr>微软雅黑</vt:lpstr>
      <vt:lpstr>Aptos</vt:lpstr>
      <vt:lpstr>Arial</vt:lpstr>
      <vt:lpstr>Calibri</vt:lpstr>
      <vt:lpstr>Corbel</vt:lpstr>
      <vt:lpstr>Courier New</vt:lpstr>
      <vt:lpstr>Montserrat</vt:lpstr>
      <vt:lpstr>Segoe UI</vt:lpstr>
      <vt:lpstr>Symbol</vt:lpstr>
      <vt:lpstr>Times New Roman</vt:lpstr>
      <vt:lpstr>Wingdings</vt:lpstr>
      <vt:lpstr>WorkSans-Light</vt:lpstr>
      <vt:lpstr>Disease Burden Section</vt:lpstr>
      <vt:lpstr>Incoming Products Section</vt:lpstr>
      <vt:lpstr>Road to Prevention Section</vt:lpstr>
      <vt:lpstr>blank</vt:lpstr>
      <vt:lpstr>1_Disease Burden Section</vt:lpstr>
      <vt:lpstr>think-cell Slide</vt:lpstr>
      <vt:lpstr>Global &amp; regional RSV disease burden</vt:lpstr>
      <vt:lpstr>Agenda</vt:lpstr>
      <vt:lpstr>Global RSV mortality &amp; morbidity</vt:lpstr>
      <vt:lpstr>Pneumonia is the #1 cause of child mortality worldwide</vt:lpstr>
      <vt:lpstr>Annual global pediatric RSV disease burden (&lt; 5 years of age)</vt:lpstr>
      <vt:lpstr>RSV’s biggest risks are in the youngest children</vt:lpstr>
      <vt:lpstr>98% of pediatric RSV mortality occurs in low- and middle-income economies1</vt:lpstr>
      <vt:lpstr>Two studies shed light on the role of RSV in infant mortality in LMICs1</vt:lpstr>
      <vt:lpstr>Pneumonia Etiology Research for Child Health (PERCH) study Top 10 causes of severe pneumonia before 5 years of age in 7 countries in Africa and Asia</vt:lpstr>
      <vt:lpstr>Aetiology of Neonatal Infections in South Asia (ANISA) study top 10 causes of community-acquired serious infections in neonates in 3 countries in South Asia</vt:lpstr>
      <vt:lpstr>Age distribution of RSV disease among children</vt:lpstr>
      <vt:lpstr>RSV-positivity among children admitted to hospital with acute respiratory illness (ARI)  </vt:lpstr>
      <vt:lpstr>PowerPoint Presentation</vt:lpstr>
      <vt:lpstr>PowerPoint Presentation</vt:lpstr>
      <vt:lpstr>PowerPoint Presentation</vt:lpstr>
      <vt:lpstr>RSV disease burden by WHO region</vt:lpstr>
      <vt:lpstr>RSV mortality &amp; morbidity data available from 107 studies across WHO regions</vt:lpstr>
      <vt:lpstr>A high burden of community RSV-associated ALRI among infants (0-11 months) in all regions</vt:lpstr>
      <vt:lpstr>RSV-associated ALRI among infants in the community by age group &amp; WHO region highest incidence rate is in Africa for children under 6 months of age</vt:lpstr>
      <vt:lpstr>RSV-associated ALRI hospitalization among infants by WHO region</vt:lpstr>
      <vt:lpstr>RSV-associated ALRI hospitalizations among infants by WHO region hospitalization rate per 1,000 infants</vt:lpstr>
      <vt:lpstr>RSV-attributable mortality among infants by WHO region the greatest mortality burden is in Africa</vt:lpstr>
      <vt:lpstr>RSV-attributable mortality rates among infants by WHO region mortality rate (per 1,000 infants)</vt:lpstr>
      <vt:lpstr>RSV-associated ALRI in-hospital infant case-fatality ratio by WHO region making it to a hospital substantially improves chances of survival </vt:lpstr>
      <vt:lpstr>LMICs where ongoing RSV surveillance is taking place with WHO support</vt:lpstr>
      <vt:lpstr>RSV data are available from all parts of the globe… but more local RSV data may be needed in some countries for decision-making around introducing RSV prevention products.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135</cp:revision>
  <dcterms:created xsi:type="dcterms:W3CDTF">2022-11-28T19:56:04Z</dcterms:created>
  <dcterms:modified xsi:type="dcterms:W3CDTF">2026-02-09T17:01:06Z</dcterms:modified>
</cp:coreProperties>
</file>