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2.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57" r:id="rId4"/>
    <p:sldMasterId id="2147483666" r:id="rId5"/>
    <p:sldMasterId id="2147483674" r:id="rId6"/>
  </p:sldMasterIdLst>
  <p:notesMasterIdLst>
    <p:notesMasterId r:id="rId45"/>
  </p:notesMasterIdLst>
  <p:sldIdLst>
    <p:sldId id="2147375718" r:id="rId7"/>
    <p:sldId id="2147375707" r:id="rId8"/>
    <p:sldId id="2147478194" r:id="rId9"/>
    <p:sldId id="257" r:id="rId10"/>
    <p:sldId id="2147375715" r:id="rId11"/>
    <p:sldId id="273" r:id="rId12"/>
    <p:sldId id="2147478191" r:id="rId13"/>
    <p:sldId id="2147478173" r:id="rId14"/>
    <p:sldId id="2147478170" r:id="rId15"/>
    <p:sldId id="711" r:id="rId16"/>
    <p:sldId id="2147478199" r:id="rId17"/>
    <p:sldId id="707" r:id="rId18"/>
    <p:sldId id="2147478217" r:id="rId19"/>
    <p:sldId id="2147478219" r:id="rId20"/>
    <p:sldId id="2147478179" r:id="rId21"/>
    <p:sldId id="2147478180" r:id="rId22"/>
    <p:sldId id="2147478220" r:id="rId23"/>
    <p:sldId id="2147478224" r:id="rId24"/>
    <p:sldId id="709" r:id="rId25"/>
    <p:sldId id="2147478171" r:id="rId26"/>
    <p:sldId id="2147478175" r:id="rId27"/>
    <p:sldId id="2147478218" r:id="rId28"/>
    <p:sldId id="2147478226" r:id="rId29"/>
    <p:sldId id="714" r:id="rId30"/>
    <p:sldId id="2147478184" r:id="rId31"/>
    <p:sldId id="2147478172" r:id="rId32"/>
    <p:sldId id="2147478176" r:id="rId33"/>
    <p:sldId id="2147478225" r:id="rId34"/>
    <p:sldId id="2147478198" r:id="rId35"/>
    <p:sldId id="2147478222" r:id="rId36"/>
    <p:sldId id="2147478196" r:id="rId37"/>
    <p:sldId id="2147478223" r:id="rId38"/>
    <p:sldId id="2147478185" r:id="rId39"/>
    <p:sldId id="288" r:id="rId40"/>
    <p:sldId id="289" r:id="rId41"/>
    <p:sldId id="290" r:id="rId42"/>
    <p:sldId id="291" r:id="rId43"/>
    <p:sldId id="2147478182" r:id="rId4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K6V1y74NzsnkF+oKzeWWKw==" hashData="5CgfZT39AJsis3kuIqYXtNaGIe4FrF2q1OKyf9Mq6CUMWZePB8XPYaByRudrB71Vlmp248wzDe3FZ4Tyy2L78Q=="/>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245C"/>
    <a:srgbClr val="231F20"/>
    <a:srgbClr val="E45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1BE730-4AB7-4F34-BCFA-8DF32A15FFC3}" v="72" dt="2026-09-23T21:46:17.0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224" autoAdjust="0"/>
  </p:normalViewPr>
  <p:slideViewPr>
    <p:cSldViewPr snapToGrid="0">
      <p:cViewPr varScale="1">
        <p:scale>
          <a:sx n="78" d="100"/>
          <a:sy n="78" d="100"/>
        </p:scale>
        <p:origin x="1752"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heme" Target="theme/theme1.xml"/><Relationship Id="rId8" Type="http://schemas.openxmlformats.org/officeDocument/2006/relationships/slide" Target="slides/slide2.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api.box.com/wopi/files/2426657301434/WOPIServiceId_TP_BOX_2/WOPIUserId_-/Updating%20COI%20estimate%20for%20HE%20dec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a:t>Direct cost of inpatient RSV illness in LMICs (2025 USD)</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0095F0"/>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Sheet1!$R$3:$R$16</c:f>
              <c:strCache>
                <c:ptCount val="14"/>
                <c:pt idx="0">
                  <c:v>Malawi</c:v>
                </c:pt>
                <c:pt idx="1">
                  <c:v>Bangladesh</c:v>
                </c:pt>
                <c:pt idx="2">
                  <c:v>Nepal</c:v>
                </c:pt>
                <c:pt idx="3">
                  <c:v>Vietnam</c:v>
                </c:pt>
                <c:pt idx="4">
                  <c:v>Nigeria</c:v>
                </c:pt>
                <c:pt idx="5">
                  <c:v>Ghana</c:v>
                </c:pt>
                <c:pt idx="6">
                  <c:v>Brazil</c:v>
                </c:pt>
                <c:pt idx="7">
                  <c:v>Mozambique</c:v>
                </c:pt>
                <c:pt idx="8">
                  <c:v>South Africa</c:v>
                </c:pt>
                <c:pt idx="9">
                  <c:v>Argentina</c:v>
                </c:pt>
                <c:pt idx="10">
                  <c:v>Thailand</c:v>
                </c:pt>
                <c:pt idx="11">
                  <c:v>Colombia</c:v>
                </c:pt>
                <c:pt idx="12">
                  <c:v>China </c:v>
                </c:pt>
                <c:pt idx="13">
                  <c:v>Malaysia</c:v>
                </c:pt>
              </c:strCache>
            </c:strRef>
          </c:cat>
          <c:val>
            <c:numRef>
              <c:f>Sheet1!$S$3:$S$16</c:f>
              <c:numCache>
                <c:formatCode>[$$-409]#,##0</c:formatCode>
                <c:ptCount val="14"/>
                <c:pt idx="0">
                  <c:v>50.839999999999996</c:v>
                </c:pt>
                <c:pt idx="1">
                  <c:v>114.08</c:v>
                </c:pt>
                <c:pt idx="2">
                  <c:v>133.32680000000002</c:v>
                </c:pt>
                <c:pt idx="3">
                  <c:v>204.6</c:v>
                </c:pt>
                <c:pt idx="4">
                  <c:v>235.78640000000001</c:v>
                </c:pt>
                <c:pt idx="5">
                  <c:v>388.52179999999998</c:v>
                </c:pt>
                <c:pt idx="6">
                  <c:v>392</c:v>
                </c:pt>
                <c:pt idx="7">
                  <c:v>595.66700000000003</c:v>
                </c:pt>
                <c:pt idx="8">
                  <c:v>773.76</c:v>
                </c:pt>
                <c:pt idx="9">
                  <c:v>963.72</c:v>
                </c:pt>
                <c:pt idx="10">
                  <c:v>1023</c:v>
                </c:pt>
                <c:pt idx="11">
                  <c:v>1156.98</c:v>
                </c:pt>
                <c:pt idx="12">
                  <c:v>1302</c:v>
                </c:pt>
                <c:pt idx="13">
                  <c:v>2122.88</c:v>
                </c:pt>
              </c:numCache>
            </c:numRef>
          </c:val>
          <c:extLst>
            <c:ext xmlns:c16="http://schemas.microsoft.com/office/drawing/2014/chart" uri="{C3380CC4-5D6E-409C-BE32-E72D297353CC}">
              <c16:uniqueId val="{00000000-6723-4249-9E95-229F1D9DFE35}"/>
            </c:ext>
          </c:extLst>
        </c:ser>
        <c:dLbls>
          <c:showLegendKey val="0"/>
          <c:showVal val="0"/>
          <c:showCatName val="0"/>
          <c:showSerName val="0"/>
          <c:showPercent val="0"/>
          <c:showBubbleSize val="0"/>
        </c:dLbls>
        <c:gapWidth val="87"/>
        <c:overlap val="-27"/>
        <c:axId val="1044238688"/>
        <c:axId val="818667887"/>
      </c:barChart>
      <c:catAx>
        <c:axId val="104423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818667887"/>
        <c:crosses val="autoZero"/>
        <c:auto val="1"/>
        <c:lblAlgn val="ctr"/>
        <c:lblOffset val="100"/>
        <c:noMultiLvlLbl val="0"/>
      </c:catAx>
      <c:valAx>
        <c:axId val="818667887"/>
        <c:scaling>
          <c:orientation val="minMax"/>
        </c:scaling>
        <c:delete val="0"/>
        <c:axPos val="l"/>
        <c:majorGridlines>
          <c:spPr>
            <a:ln w="9525" cap="flat" cmpd="sng" algn="ctr">
              <a:solidFill>
                <a:schemeClr val="tx1">
                  <a:lumMod val="15000"/>
                  <a:lumOff val="85000"/>
                </a:schemeClr>
              </a:solidFill>
              <a:round/>
            </a:ln>
            <a:effectLst/>
          </c:spPr>
        </c:majorGridlines>
        <c:numFmt formatCode="[$$-409]#,##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442386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E3E54FDE-8775-1744-9520-94B24AF66E41}" type="datetimeFigureOut">
              <a:rPr lang="en-US" smtClean="0"/>
              <a:t>9/24/2026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C690C06F-62DF-8C49-9437-5B6E342092F3}" type="slidenum">
              <a:rPr lang="en-US" smtClean="0"/>
              <a:t>‹#›</a:t>
            </a:fld>
            <a:endParaRPr lang="en-US"/>
          </a:p>
        </p:txBody>
      </p:sp>
    </p:spTree>
    <p:extLst>
      <p:ext uri="{BB962C8B-B14F-4D97-AF65-F5344CB8AC3E}">
        <p14:creationId xmlns:p14="http://schemas.microsoft.com/office/powerpoint/2010/main" val="1326772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sciencedirect.com/topics/social-sciences/economic-studi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sciencedirect.com/topics/social-sciences/decision-maker"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papers.ssrn.com/sol3/papers.cfm?abstract_id=4399151"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mailto:UNIVAC.MODEL@GMAIL.COM"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6679" indent="-176679">
              <a:buFontTx/>
              <a:buChar char="-"/>
            </a:pPr>
            <a:r>
              <a:rPr lang="en-US"/>
              <a:t>As countries weigh how RSV prevention could fit within their public health systems, a series of health economics questions will be important to consider.</a:t>
            </a:r>
          </a:p>
          <a:p>
            <a:pPr marL="176679" indent="-176679">
              <a:buFontTx/>
              <a:buChar char="-"/>
            </a:pPr>
            <a:r>
              <a:rPr lang="en-US"/>
              <a:t>In this presentation, we’ll discuss three of the major ones:</a:t>
            </a:r>
          </a:p>
          <a:p>
            <a:pPr marL="647824" lvl="1" indent="-176679">
              <a:buFontTx/>
              <a:buChar char="-"/>
            </a:pPr>
            <a:r>
              <a:rPr lang="en-US"/>
              <a:t>How much will an RSV immunization program cost? Including for maternal immunization and/or </a:t>
            </a:r>
            <a:r>
              <a:rPr lang="en-US" err="1"/>
              <a:t>mAbs</a:t>
            </a:r>
            <a:r>
              <a:rPr lang="en-US"/>
              <a:t>.</a:t>
            </a:r>
          </a:p>
          <a:p>
            <a:pPr marL="647824" lvl="1" indent="-176679">
              <a:buFontTx/>
              <a:buChar char="-"/>
            </a:pPr>
            <a:r>
              <a:rPr lang="en-US"/>
              <a:t>Is immunization impactful?</a:t>
            </a:r>
          </a:p>
          <a:p>
            <a:pPr marL="647824" lvl="1" indent="-176679">
              <a:buFontTx/>
              <a:buChar char="-"/>
            </a:pPr>
            <a:r>
              <a:rPr lang="en-US"/>
              <a:t>Is immunization cost-effective?</a:t>
            </a:r>
          </a:p>
          <a:p>
            <a:pPr marL="176679" indent="-176679">
              <a:buFontTx/>
              <a:buChar char="-"/>
            </a:pPr>
            <a:r>
              <a:rPr lang="en-US"/>
              <a:t>We’ll talk more about what information is available in relation to these questions and where additional data gathering would be helpful or may be in progress.</a:t>
            </a:r>
          </a:p>
          <a:p>
            <a:pPr marL="176679" indent="-176679">
              <a:buFontTx/>
              <a:buChar char="-"/>
            </a:pPr>
            <a:endParaRPr lang="en-US"/>
          </a:p>
        </p:txBody>
      </p:sp>
      <p:sp>
        <p:nvSpPr>
          <p:cNvPr id="4" name="Slide Number Placeholder 3"/>
          <p:cNvSpPr>
            <a:spLocks noGrp="1"/>
          </p:cNvSpPr>
          <p:nvPr>
            <p:ph type="sldNum" sz="quarter" idx="5"/>
          </p:nvPr>
        </p:nvSpPr>
        <p:spPr/>
        <p:txBody>
          <a:bodyPr/>
          <a:lstStyle/>
          <a:p>
            <a:pPr defTabSz="942289">
              <a:defRPr/>
            </a:pPr>
            <a:fld id="{C690C06F-62DF-8C49-9437-5B6E342092F3}" type="slidenum">
              <a:rPr lang="en-US">
                <a:solidFill>
                  <a:prstClr val="black"/>
                </a:solidFill>
                <a:latin typeface="Calibri" panose="020F0502020204030204"/>
              </a:rPr>
              <a:pPr defTabSz="942289">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3642824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panose="020F0502020204030204" pitchFamily="34" charset="0"/>
                <a:ea typeface="Calibri" panose="020F0502020204030204" pitchFamily="34" charset="0"/>
                <a:cs typeface="Times New Roman" panose="02020603050405020304" pitchFamily="18" charset="0"/>
              </a:rPr>
              <a:t>Today, I’m here to talk about progress in the fight against respiratory syncytial virus, or RSV. </a:t>
            </a:r>
          </a:p>
          <a:p>
            <a:pPr marL="742950" marR="0" lvl="1" indent="-285750">
              <a:lnSpc>
                <a:spcPct val="107000"/>
              </a:lnSpc>
              <a:spcBef>
                <a:spcPts val="0"/>
              </a:spcBef>
              <a:spcAft>
                <a:spcPts val="0"/>
              </a:spcAft>
              <a:buFont typeface="Courier New" panose="02070309020205020404" pitchFamily="49" charset="0"/>
              <a:buChar char="o"/>
            </a:pPr>
            <a:r>
              <a:rPr lang="en-US" sz="1100">
                <a:effectLst/>
                <a:latin typeface="Calibri" panose="020F0502020204030204" pitchFamily="34" charset="0"/>
                <a:ea typeface="Calibri" panose="020F0502020204030204" pitchFamily="34" charset="0"/>
                <a:cs typeface="Times New Roman" panose="02020603050405020304" pitchFamily="18" charset="0"/>
              </a:rPr>
              <a:t>RSV has long been a significant, yet under-recognized, public health problem—and we’ve never had a better opportunity to address it than now.</a:t>
            </a: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panose="020F0502020204030204" pitchFamily="34" charset="0"/>
                <a:ea typeface="Calibri" panose="020F0502020204030204" pitchFamily="34" charset="0"/>
                <a:cs typeface="Times New Roman" panose="02020603050405020304" pitchFamily="18" charset="0"/>
              </a:rPr>
              <a:t>This common virus is responsible for more acute lower respiratory infections and hospitalizations in infants and young children worldwide each year than any other pathogen.</a:t>
            </a:r>
          </a:p>
          <a:p>
            <a:pPr marL="742950" marR="0" lvl="1" indent="-285750">
              <a:lnSpc>
                <a:spcPct val="107000"/>
              </a:lnSpc>
              <a:spcBef>
                <a:spcPts val="0"/>
              </a:spcBef>
              <a:spcAft>
                <a:spcPts val="0"/>
              </a:spcAft>
              <a:buFont typeface="Courier New" panose="02070309020205020404" pitchFamily="49" charset="0"/>
              <a:buChar char="o"/>
            </a:pPr>
            <a:r>
              <a:rPr lang="en-US" sz="1100">
                <a:effectLst/>
                <a:latin typeface="Calibri" panose="020F0502020204030204" pitchFamily="34" charset="0"/>
                <a:ea typeface="Calibri" panose="020F0502020204030204" pitchFamily="34" charset="0"/>
                <a:cs typeface="Times New Roman" panose="02020603050405020304" pitchFamily="18" charset="0"/>
              </a:rPr>
              <a:t>Yet, many people have never even heard of RSV, unless they’re parents or health providers that must care for the children sickened by it.</a:t>
            </a: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panose="020F0502020204030204" pitchFamily="34" charset="0"/>
                <a:ea typeface="Calibri" panose="020F0502020204030204" pitchFamily="34" charset="0"/>
                <a:cs typeface="Times New Roman" panose="02020603050405020304" pitchFamily="18" charset="0"/>
              </a:rPr>
              <a:t>New </a:t>
            </a:r>
            <a:r>
              <a:rPr lang="en-US" sz="1100" b="0">
                <a:effectLst/>
                <a:latin typeface="Calibri" panose="020F0502020204030204" pitchFamily="34" charset="0"/>
                <a:ea typeface="Calibri" panose="020F0502020204030204" pitchFamily="34" charset="0"/>
                <a:cs typeface="Times New Roman" panose="02020603050405020304" pitchFamily="18" charset="0"/>
              </a:rPr>
              <a:t>products that can prevent severe RSV disease in young children are now approved in many countries and recommended for global use by the World Health Organization (WHO). Other products also continue to be in development.</a:t>
            </a:r>
          </a:p>
          <a:p>
            <a:pPr marL="342900" marR="0" lvl="0" indent="-342900">
              <a:lnSpc>
                <a:spcPct val="107000"/>
              </a:lnSpc>
              <a:spcBef>
                <a:spcPts val="0"/>
              </a:spcBef>
              <a:spcAft>
                <a:spcPts val="0"/>
              </a:spcAft>
              <a:buFont typeface="Symbol" panose="05050102010706020507" pitchFamily="18" charset="2"/>
              <a:buChar char=""/>
            </a:pPr>
            <a:r>
              <a:rPr lang="en-US" sz="1100" b="0">
                <a:effectLst/>
                <a:latin typeface="Calibri" panose="020F0502020204030204" pitchFamily="34" charset="0"/>
                <a:ea typeface="Calibri" panose="020F0502020204030204" pitchFamily="34" charset="0"/>
                <a:cs typeface="Times New Roman" panose="02020603050405020304" pitchFamily="18" charset="0"/>
              </a:rPr>
              <a:t>This is exciting because of a historic lack of an RSV vaccine and only one prevention option during the last decade—a monoclonal antibody used in very few children due to its high cost and burdensome schedule of administration. </a:t>
            </a:r>
          </a:p>
          <a:p>
            <a:pPr marL="342900" marR="0" lvl="0" indent="-342900">
              <a:lnSpc>
                <a:spcPct val="107000"/>
              </a:lnSpc>
              <a:spcBef>
                <a:spcPts val="0"/>
              </a:spcBef>
              <a:spcAft>
                <a:spcPts val="0"/>
              </a:spcAft>
              <a:buFont typeface="Symbol" panose="05050102010706020507" pitchFamily="18" charset="2"/>
              <a:buChar char=""/>
            </a:pPr>
            <a:r>
              <a:rPr lang="en-US" sz="1100" b="0">
                <a:effectLst/>
                <a:latin typeface="Calibri" panose="020F0502020204030204" pitchFamily="34" charset="0"/>
                <a:ea typeface="Calibri" panose="020F0502020204030204" pitchFamily="34" charset="0"/>
                <a:cs typeface="Times New Roman" panose="02020603050405020304" pitchFamily="18" charset="0"/>
              </a:rPr>
              <a:t>The new options are designed to induce passive immunity, which results when a person is given antibodies that are either derived from someone else or are manufactured. They include:</a:t>
            </a:r>
          </a:p>
          <a:p>
            <a:pPr marL="742950" marR="0" lvl="1" indent="-285750" algn="l"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maternal RSV vaccine for delivery during pregnancy.</a:t>
            </a:r>
          </a:p>
          <a:p>
            <a:pPr marL="742950" marR="0" lvl="1" indent="-285750">
              <a:lnSpc>
                <a:spcPct val="107000"/>
              </a:lnSpc>
              <a:spcBef>
                <a:spcPts val="0"/>
              </a:spcBef>
              <a:spcAft>
                <a:spcPts val="0"/>
              </a:spcAft>
              <a:buFont typeface="Courier New" panose="02070309020205020404" pitchFamily="49" charset="0"/>
              <a:buChar char="o"/>
            </a:pPr>
            <a:r>
              <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Also, a long-acting monoclonal antibody (</a:t>
            </a:r>
            <a:r>
              <a:rPr lang="en-US" sz="1100" b="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mAb</a:t>
            </a:r>
            <a:r>
              <a:rPr lang="en-US" sz="1100" b="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for delivery soon after birth or before/during first RSV season. </a:t>
            </a:r>
          </a:p>
          <a:p>
            <a:pPr marL="285750" marR="0" lvl="0" indent="-285750">
              <a:lnSpc>
                <a:spcPct val="107000"/>
              </a:lnSpc>
              <a:spcBef>
                <a:spcPts val="0"/>
              </a:spcBef>
              <a:spcAft>
                <a:spcPts val="0"/>
              </a:spcAft>
              <a:buFont typeface="Courier New" panose="02070309020205020404" pitchFamily="49" charset="0"/>
              <a:buChar char="o"/>
            </a:pPr>
            <a:r>
              <a:rPr lang="en-US" sz="1100">
                <a:effectLst/>
                <a:latin typeface="Calibri" panose="020F0502020204030204" pitchFamily="34" charset="0"/>
                <a:ea typeface="Calibri" panose="020F0502020204030204" pitchFamily="34" charset="0"/>
                <a:cs typeface="Times New Roman" panose="02020603050405020304" pitchFamily="18" charset="0"/>
              </a:rPr>
              <a:t>RSV immunization is an important step toward defeating a virus that puts millions of children in the hospital, causes thousands of deaths, and strains health systems and livelihoods. </a:t>
            </a:r>
          </a:p>
          <a:p>
            <a:pPr marL="742950" marR="0" lvl="1" indent="-285750">
              <a:lnSpc>
                <a:spcPct val="107000"/>
              </a:lnSpc>
              <a:spcBef>
                <a:spcPts val="0"/>
              </a:spcBef>
              <a:spcAft>
                <a:spcPts val="0"/>
              </a:spcAft>
              <a:buFont typeface="Courier New" panose="02070309020205020404" pitchFamily="49" charset="0"/>
              <a:buChar char="o"/>
            </a:pPr>
            <a:r>
              <a:rPr lang="en-US" sz="1100">
                <a:effectLst/>
                <a:latin typeface="Calibri" panose="020F0502020204030204" pitchFamily="34" charset="0"/>
                <a:ea typeface="Calibri" panose="020F0502020204030204" pitchFamily="34" charset="0"/>
                <a:cs typeface="Times New Roman" panose="02020603050405020304" pitchFamily="18" charset="0"/>
              </a:rPr>
              <a:t>Getting there will take work, coordination, and venturing into new territory in some cases. </a:t>
            </a:r>
          </a:p>
          <a:p>
            <a:pPr marL="742950" marR="0" lvl="1" indent="-285750">
              <a:lnSpc>
                <a:spcPct val="107000"/>
              </a:lnSpc>
              <a:spcBef>
                <a:spcPts val="0"/>
              </a:spcBef>
              <a:spcAft>
                <a:spcPts val="0"/>
              </a:spcAft>
              <a:buFont typeface="Courier New" panose="02070309020205020404" pitchFamily="49" charset="0"/>
              <a:buChar char="o"/>
            </a:pPr>
            <a:r>
              <a:rPr lang="en-US" sz="1100">
                <a:effectLst/>
                <a:latin typeface="Calibri" panose="020F0502020204030204" pitchFamily="34" charset="0"/>
                <a:ea typeface="Calibri" panose="020F0502020204030204" pitchFamily="34" charset="0"/>
                <a:cs typeface="Times New Roman" panose="02020603050405020304" pitchFamily="18" charset="0"/>
              </a:rPr>
              <a:t>Countries will need to consider how RSV prevention could fit within their public health agendas.</a:t>
            </a:r>
          </a:p>
          <a:p>
            <a:pPr marL="742950" marR="0" lvl="1" indent="-285750">
              <a:lnSpc>
                <a:spcPct val="107000"/>
              </a:lnSpc>
              <a:spcBef>
                <a:spcPts val="0"/>
              </a:spcBef>
              <a:spcAft>
                <a:spcPts val="800"/>
              </a:spcAft>
              <a:buFont typeface="Courier New" panose="02070309020205020404" pitchFamily="49" charset="0"/>
              <a:buChar char="o"/>
            </a:pPr>
            <a:r>
              <a:rPr lang="en-US" sz="1100">
                <a:effectLst/>
                <a:latin typeface="Calibri" panose="020F0502020204030204" pitchFamily="34" charset="0"/>
                <a:ea typeface="Calibri" panose="020F0502020204030204" pitchFamily="34" charset="0"/>
                <a:cs typeface="Times New Roman" panose="02020603050405020304" pitchFamily="18" charset="0"/>
              </a:rPr>
              <a:t>The time is now to raise awareness and support such decision-making around RSV prevention, policy, and implementation preparedness—at global, regional, and country levels.</a:t>
            </a:r>
          </a:p>
          <a:p>
            <a:endParaRPr lang="en-US"/>
          </a:p>
        </p:txBody>
      </p:sp>
      <p:sp>
        <p:nvSpPr>
          <p:cNvPr id="4" name="Slide Number Placeholder 3"/>
          <p:cNvSpPr>
            <a:spLocks noGrp="1"/>
          </p:cNvSpPr>
          <p:nvPr>
            <p:ph type="sldNum" sz="quarter" idx="5"/>
          </p:nvPr>
        </p:nvSpPr>
        <p:spPr/>
        <p:txBody>
          <a:bodyPr/>
          <a:lstStyle/>
          <a:p>
            <a:fld id="{C690C06F-62DF-8C49-9437-5B6E342092F3}" type="slidenum">
              <a:rPr lang="en-US" smtClean="0"/>
              <a:t>4</a:t>
            </a:fld>
            <a:endParaRPr lang="en-US"/>
          </a:p>
        </p:txBody>
      </p:sp>
    </p:spTree>
    <p:extLst>
      <p:ext uri="{BB962C8B-B14F-4D97-AF65-F5344CB8AC3E}">
        <p14:creationId xmlns:p14="http://schemas.microsoft.com/office/powerpoint/2010/main" val="3240722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In 2022, the global annual RSV burden estimates were updated and published in the </a:t>
            </a:r>
            <a:r>
              <a:rPr lang="en-US" sz="1800" i="1">
                <a:effectLst/>
                <a:latin typeface="Calibri" panose="020F0502020204030204" pitchFamily="34" charset="0"/>
                <a:ea typeface="Calibri" panose="020F0502020204030204" pitchFamily="34" charset="0"/>
                <a:cs typeface="Times New Roman" panose="02020603050405020304" pitchFamily="18" charset="0"/>
              </a:rPr>
              <a:t>Lancet</a:t>
            </a:r>
            <a:r>
              <a:rPr lang="en-US" sz="180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These estimates found that, in 2019, RSV was responsible for a staggering 33 million episodes of acute lower respiratory tract infection, approximately 3.5 million hospitalizations, and over 100,000 RSV deaths among children less than five years of age worldwide.   </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Overall RSV accounts for 2% of the global mortality burden in children under 5 years of age and 3.6% among children under 6 months of age.</a:t>
            </a:r>
          </a:p>
          <a:p>
            <a:pPr marL="342900" marR="0" lvl="0" indent="-342900">
              <a:lnSpc>
                <a:spcPct val="107000"/>
              </a:lnSpc>
              <a:spcBef>
                <a:spcPts val="0"/>
              </a:spcBef>
              <a:spcAft>
                <a:spcPts val="800"/>
              </a:spcAft>
              <a:buFont typeface="Symbol" panose="05050102010706020507" pitchFamily="18" charset="2"/>
              <a:buChar char=""/>
            </a:pPr>
            <a:r>
              <a:rPr lang="en-US" sz="1800" b="0">
                <a:effectLst/>
                <a:latin typeface="Calibri" panose="020F0502020204030204" pitchFamily="34" charset="0"/>
                <a:ea typeface="Calibri" panose="020F0502020204030204" pitchFamily="34" charset="0"/>
                <a:cs typeface="Times New Roman" panose="02020603050405020304" pitchFamily="18" charset="0"/>
              </a:rPr>
              <a:t>RSV in children under 6 months of age accounts for 20% of acute lower respiratory infection episodes and almost half of all RSV deaths in children under 5 years of age.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914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53358" indent="-353358">
              <a:lnSpc>
                <a:spcPct val="107000"/>
              </a:lnSpc>
              <a:buFont typeface="Symbol" panose="05050102010706020507" pitchFamily="18" charset="2"/>
              <a:buChar char=""/>
            </a:pPr>
            <a:r>
              <a:rPr lang="en-US" sz="1100">
                <a:latin typeface="Calibri" panose="020F0502020204030204" pitchFamily="34" charset="0"/>
                <a:ea typeface="Calibri" panose="020F0502020204030204" pitchFamily="34" charset="0"/>
                <a:cs typeface="Times New Roman" panose="02020603050405020304" pitchFamily="18" charset="0"/>
              </a:rPr>
              <a:t>There are two approaches to protecting young infants against RSV—maternal immunization and long-acting monoclonal antibodies. </a:t>
            </a:r>
          </a:p>
          <a:p>
            <a:pPr marL="353358" indent="-353358">
              <a:lnSpc>
                <a:spcPct val="107000"/>
              </a:lnSpc>
              <a:buFont typeface="Symbol" panose="05050102010706020507" pitchFamily="18" charset="2"/>
              <a:buChar char=""/>
            </a:pPr>
            <a:r>
              <a:rPr lang="en-US" sz="1100">
                <a:latin typeface="Calibri" panose="020F0502020204030204" pitchFamily="34" charset="0"/>
                <a:ea typeface="Calibri" panose="020F0502020204030204" pitchFamily="34" charset="0"/>
                <a:cs typeface="Times New Roman" panose="02020603050405020304" pitchFamily="18" charset="0"/>
              </a:rPr>
              <a:t>Both are designed to provide passive protection via antibodies to protect babies in the early, most vulnerable months of life. For both products, we use the term immunization in this presentation.</a:t>
            </a:r>
          </a:p>
          <a:p>
            <a:pPr marL="353358" indent="-353358">
              <a:lnSpc>
                <a:spcPct val="107000"/>
              </a:lnSpc>
              <a:buFont typeface="Symbol" panose="05050102010706020507" pitchFamily="18" charset="2"/>
              <a:buChar char=""/>
            </a:pPr>
            <a:r>
              <a:rPr lang="en-US" sz="1100">
                <a:latin typeface="Calibri" panose="020F0502020204030204" pitchFamily="34" charset="0"/>
                <a:ea typeface="Calibri" panose="020F0502020204030204" pitchFamily="34" charset="0"/>
                <a:cs typeface="Times New Roman" panose="02020603050405020304" pitchFamily="18" charset="0"/>
              </a:rPr>
              <a:t>Maternal vaccines given during pregnancy help a mother’s body generate antibodies that can protect her and also be transferred to her baby. These antibodies can protect baby in the first few months after birth when the risk of RSV complications are greatest. </a:t>
            </a:r>
          </a:p>
          <a:p>
            <a:pPr marL="765610" lvl="1" indent="-294465">
              <a:lnSpc>
                <a:spcPct val="107000"/>
              </a:lnSpc>
              <a:buFont typeface="Courier New" panose="02070309020205020404" pitchFamily="49" charset="0"/>
              <a:buChar char="o"/>
            </a:pPr>
            <a:r>
              <a:rPr lang="en-US" sz="1100">
                <a:latin typeface="Calibri" panose="020F0502020204030204" pitchFamily="34" charset="0"/>
                <a:ea typeface="Calibri" panose="020F0502020204030204" pitchFamily="34" charset="0"/>
                <a:cs typeface="Times New Roman" panose="02020603050405020304" pitchFamily="18" charset="0"/>
              </a:rPr>
              <a:t>Maternal vaccines boost the concentration of neutralizing antibodies in the mother that are then naturally transferred across the placenta to directly protect infants for months after birth.</a:t>
            </a:r>
          </a:p>
          <a:p>
            <a:pPr marL="765610" lvl="1" indent="-294465">
              <a:lnSpc>
                <a:spcPct val="107000"/>
              </a:lnSpc>
              <a:spcAft>
                <a:spcPts val="824"/>
              </a:spcAft>
              <a:buFont typeface="Courier New" panose="02070309020205020404" pitchFamily="49" charset="0"/>
              <a:buChar char="o"/>
            </a:pPr>
            <a:r>
              <a:rPr lang="en-US" sz="1100">
                <a:latin typeface="Calibri" panose="020F0502020204030204" pitchFamily="34" charset="0"/>
                <a:ea typeface="Calibri" panose="020F0502020204030204" pitchFamily="34" charset="0"/>
                <a:cs typeface="Times New Roman" panose="02020603050405020304" pitchFamily="18" charset="0"/>
              </a:rPr>
              <a:t>Vaccination should be timed during pregnancy to maximize the antibodies transferred to baby. </a:t>
            </a:r>
            <a:r>
              <a:rPr lang="en-US" sz="1100" b="0">
                <a:latin typeface="Calibri" panose="020F0502020204030204" pitchFamily="34" charset="0"/>
                <a:ea typeface="Calibri" panose="020F0502020204030204" pitchFamily="34" charset="0"/>
                <a:cs typeface="Times New Roman" panose="02020603050405020304" pitchFamily="18" charset="0"/>
              </a:rPr>
              <a:t>WHO recommends vaccination in the third trimester of pregnancy as defined in the local context (starting at 28 weeks gestational age in most settings, but could be earlier in some place [e.g., 27 weeks]). Vaccination recommendation windows can vary by regulatory authority and country.</a:t>
            </a:r>
          </a:p>
          <a:p>
            <a:pPr marL="353358" indent="-353358">
              <a:lnSpc>
                <a:spcPct val="107000"/>
              </a:lnSpc>
              <a:buFont typeface="Symbol" panose="05050102010706020507" pitchFamily="18" charset="2"/>
              <a:buChar char=""/>
            </a:pPr>
            <a:r>
              <a:rPr lang="en-US" sz="1100" b="0">
                <a:latin typeface="Calibri" panose="020F0502020204030204" pitchFamily="34" charset="0"/>
                <a:ea typeface="Calibri" panose="020F0502020204030204" pitchFamily="34" charset="0"/>
                <a:cs typeface="Times New Roman" panose="02020603050405020304" pitchFamily="18" charset="0"/>
              </a:rPr>
              <a:t>Monoclonal antibodies are laboratory produced antibodies that can be given to an infant to elicit protection. New long-acting monoclonal antibodies are starting to get licensed that can be delivered at birth or soon thereafter in one dose or before/during a baby’s first RSV season. The single-dose presentation improves delivery feasibility over predecessor </a:t>
            </a:r>
            <a:r>
              <a:rPr lang="en-US" sz="1100" b="0" err="1">
                <a:latin typeface="Calibri" panose="020F0502020204030204" pitchFamily="34" charset="0"/>
                <a:ea typeface="Calibri" panose="020F0502020204030204" pitchFamily="34" charset="0"/>
                <a:cs typeface="Times New Roman" panose="02020603050405020304" pitchFamily="18" charset="0"/>
              </a:rPr>
              <a:t>mAbs</a:t>
            </a:r>
            <a:r>
              <a:rPr lang="en-US" sz="1100" b="0">
                <a:latin typeface="Calibri" panose="020F0502020204030204" pitchFamily="34" charset="0"/>
                <a:ea typeface="Calibri" panose="020F0502020204030204" pitchFamily="34" charset="0"/>
                <a:cs typeface="Times New Roman" panose="02020603050405020304" pitchFamily="18" charset="0"/>
              </a:rPr>
              <a:t>. The long-acting </a:t>
            </a:r>
            <a:r>
              <a:rPr lang="en-US" sz="1100" b="0" err="1">
                <a:latin typeface="Calibri" panose="020F0502020204030204" pitchFamily="34" charset="0"/>
                <a:ea typeface="Calibri" panose="020F0502020204030204" pitchFamily="34" charset="0"/>
                <a:cs typeface="Times New Roman" panose="02020603050405020304" pitchFamily="18" charset="0"/>
              </a:rPr>
              <a:t>mAb</a:t>
            </a:r>
            <a:r>
              <a:rPr lang="en-US" sz="1100" b="0">
                <a:latin typeface="Calibri" panose="020F0502020204030204" pitchFamily="34" charset="0"/>
                <a:ea typeface="Calibri" panose="020F0502020204030204" pitchFamily="34" charset="0"/>
                <a:cs typeface="Times New Roman" panose="02020603050405020304" pitchFamily="18" charset="0"/>
              </a:rPr>
              <a:t> also protects in the first few months of a baby’s life after birth when RSV disease is particularly dangerous.</a:t>
            </a:r>
          </a:p>
          <a:p>
            <a:endParaRPr lang="en-US"/>
          </a:p>
        </p:txBody>
      </p:sp>
      <p:sp>
        <p:nvSpPr>
          <p:cNvPr id="4" name="Slide Number Placeholder 3"/>
          <p:cNvSpPr>
            <a:spLocks noGrp="1"/>
          </p:cNvSpPr>
          <p:nvPr>
            <p:ph type="sldNum" sz="quarter" idx="5"/>
          </p:nvPr>
        </p:nvSpPr>
        <p:spPr/>
        <p:txBody>
          <a:bodyPr/>
          <a:lstStyle/>
          <a:p>
            <a:fld id="{85D93177-8F6F-427B-A1BF-DD38A72AAF93}" type="slidenum">
              <a:rPr lang="en-US" smtClean="0"/>
              <a:t>6</a:t>
            </a:fld>
            <a:endParaRPr lang="en-US"/>
          </a:p>
        </p:txBody>
      </p:sp>
    </p:spTree>
    <p:extLst>
      <p:ext uri="{BB962C8B-B14F-4D97-AF65-F5344CB8AC3E}">
        <p14:creationId xmlns:p14="http://schemas.microsoft.com/office/powerpoint/2010/main" val="1715522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6679" marR="0" lvl="0" indent="-176679" algn="l" defTabSz="914400" rtl="0" eaLnBrk="1" fontAlgn="auto" latinLnBrk="0" hangingPunct="1">
              <a:lnSpc>
                <a:spcPct val="100000"/>
              </a:lnSpc>
              <a:spcBef>
                <a:spcPts val="0"/>
              </a:spcBef>
              <a:spcAft>
                <a:spcPts val="0"/>
              </a:spcAft>
              <a:buClrTx/>
              <a:buSzTx/>
              <a:buFontTx/>
              <a:buChar char="-"/>
              <a:tabLst/>
              <a:defRPr/>
            </a:pPr>
            <a:r>
              <a:rPr lang="en-US" b="0" i="0">
                <a:solidFill>
                  <a:srgbClr val="2E2E2E"/>
                </a:solidFill>
                <a:effectLst/>
                <a:latin typeface="ElsevierGulliver"/>
              </a:rPr>
              <a:t>Health </a:t>
            </a:r>
            <a:r>
              <a:rPr lang="en-US" b="0" i="0">
                <a:solidFill>
                  <a:srgbClr val="2E2E2E"/>
                </a:solidFill>
                <a:effectLst/>
                <a:latin typeface="ElsevierGulliver"/>
                <a:hlinkClick r:id="rId3" tooltip="Learn more about economic studies from ScienceDirect's AI-generated Topic Pages"/>
              </a:rPr>
              <a:t>economic studies</a:t>
            </a:r>
            <a:r>
              <a:rPr lang="en-US" b="0" i="0">
                <a:solidFill>
                  <a:srgbClr val="2E2E2E"/>
                </a:solidFill>
                <a:effectLst/>
                <a:latin typeface="ElsevierGulliver"/>
              </a:rPr>
              <a:t> provide information to </a:t>
            </a:r>
            <a:r>
              <a:rPr lang="en-US" b="0" i="0">
                <a:solidFill>
                  <a:srgbClr val="2E2E2E"/>
                </a:solidFill>
                <a:effectLst/>
                <a:latin typeface="ElsevierGulliver"/>
                <a:hlinkClick r:id="rId4" tooltip="Learn more about decision makers from ScienceDirect's AI-generated Topic Pages"/>
              </a:rPr>
              <a:t>decision makers</a:t>
            </a:r>
            <a:r>
              <a:rPr lang="en-US" b="0" i="0">
                <a:solidFill>
                  <a:srgbClr val="2E2E2E"/>
                </a:solidFill>
                <a:effectLst/>
                <a:latin typeface="ElsevierGulliver"/>
              </a:rPr>
              <a:t> for efficient use of available resources for maximizing health benefits. Economic evaluation is one part of health economics and is a tool for comparing costs and consequences of different interventions. </a:t>
            </a:r>
            <a:endParaRPr lang="en-US" sz="1200"/>
          </a:p>
          <a:p>
            <a:pPr marL="176679" indent="-176679">
              <a:buFontTx/>
              <a:buChar char="-"/>
            </a:pPr>
            <a:endParaRPr lang="en-US"/>
          </a:p>
          <a:p>
            <a:pPr marL="176679" indent="-176679">
              <a:buFontTx/>
              <a:buChar char="-"/>
            </a:pPr>
            <a:r>
              <a:rPr lang="en-US"/>
              <a:t>RSV is a new disease target for many countries.</a:t>
            </a:r>
          </a:p>
          <a:p>
            <a:pPr marL="176679" indent="-176679">
              <a:buFontTx/>
              <a:buChar char="-"/>
            </a:pPr>
            <a:r>
              <a:rPr lang="en-US"/>
              <a:t>To make informed decisions around prioritizing, introducing, and delivering leading prevention products against this new disease target—including maternal vaccines and </a:t>
            </a:r>
            <a:r>
              <a:rPr lang="en-US" err="1"/>
              <a:t>mAbs</a:t>
            </a:r>
            <a:r>
              <a:rPr lang="en-US"/>
              <a:t>—countries need economic data to be able to weigh the public health costs and benefits amidst other competing priorities and scarce resources.</a:t>
            </a:r>
          </a:p>
          <a:p>
            <a:pPr marL="176679" indent="-176679">
              <a:buFontTx/>
              <a:buChar char="-"/>
            </a:pPr>
            <a:endParaRPr lang="en-US" sz="1200">
              <a:latin typeface="Corbel"/>
            </a:endParaRPr>
          </a:p>
          <a:p>
            <a:pPr marL="176679" indent="-176679">
              <a:buFontTx/>
              <a:buChar char="-"/>
            </a:pPr>
            <a:r>
              <a:rPr lang="en-US" sz="1200">
                <a:latin typeface="Corbel"/>
              </a:rPr>
              <a:t>After reviewing this slide deck, viewers will better understand the cost of RSV immunization as well as their potential impact and cost-effectiveness in LMICs based on current knowledge of disease burden, cost of illness, and product characteristics. </a:t>
            </a:r>
          </a:p>
          <a:p>
            <a:pPr marL="176679" indent="-176679">
              <a:buFontTx/>
              <a:buChar char="-"/>
            </a:pPr>
            <a:r>
              <a:rPr lang="en-US" sz="1200">
                <a:latin typeface="Corbel"/>
              </a:rPr>
              <a:t>You will also understand the gaps in knowledge and ongoing efforts to fill these gaps.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latin typeface="Corbel"/>
            </a:endParaRPr>
          </a:p>
          <a:p>
            <a:endParaRPr lang="en-US"/>
          </a:p>
        </p:txBody>
      </p:sp>
      <p:sp>
        <p:nvSpPr>
          <p:cNvPr id="4" name="Slide Number Placeholder 3"/>
          <p:cNvSpPr>
            <a:spLocks noGrp="1"/>
          </p:cNvSpPr>
          <p:nvPr>
            <p:ph type="sldNum" sz="quarter" idx="5"/>
          </p:nvPr>
        </p:nvSpPr>
        <p:spPr/>
        <p:txBody>
          <a:bodyPr/>
          <a:lstStyle/>
          <a:p>
            <a:fld id="{C690C06F-62DF-8C49-9437-5B6E342092F3}" type="slidenum">
              <a:rPr lang="en-US" smtClean="0"/>
              <a:t>7</a:t>
            </a:fld>
            <a:endParaRPr lang="en-US"/>
          </a:p>
        </p:txBody>
      </p:sp>
    </p:spTree>
    <p:extLst>
      <p:ext uri="{BB962C8B-B14F-4D97-AF65-F5344CB8AC3E}">
        <p14:creationId xmlns:p14="http://schemas.microsoft.com/office/powerpoint/2010/main" val="548818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6679" indent="-176679">
              <a:buFont typeface="Arial" panose="020B0604020202020204" pitchFamily="34" charset="0"/>
              <a:buChar char="•"/>
            </a:pPr>
            <a:r>
              <a:rPr lang="en-US"/>
              <a:t>In this presentation, we’ll talk in depth about the estimated costs of RSV immunization; health impacts; and cost-effectiveness pertaining to RSV maternal vaccines and long-acting </a:t>
            </a:r>
            <a:r>
              <a:rPr lang="en-US" err="1"/>
              <a:t>mAbs</a:t>
            </a:r>
            <a:r>
              <a:rPr lang="en-US"/>
              <a:t>.</a:t>
            </a:r>
          </a:p>
          <a:p>
            <a:pPr marL="176679" indent="-176679">
              <a:buFont typeface="Arial" panose="020B0604020202020204" pitchFamily="34" charset="0"/>
              <a:buChar char="•"/>
            </a:pPr>
            <a:r>
              <a:rPr lang="en-US"/>
              <a:t>Before we get into the details around these three areas, it’s useful to understand the overarching health economics landscape as it relates to RSV prevention currently.</a:t>
            </a:r>
          </a:p>
          <a:p>
            <a:pPr marL="176679" indent="-176679">
              <a:buFont typeface="Arial" panose="020B0604020202020204" pitchFamily="34" charset="0"/>
              <a:buChar char="•"/>
            </a:pPr>
            <a:r>
              <a:rPr lang="en-US"/>
              <a:t>In short, this is a swiftly moving field. </a:t>
            </a:r>
          </a:p>
          <a:p>
            <a:pPr marL="176679" indent="-176679">
              <a:buFont typeface="Arial" panose="020B0604020202020204" pitchFamily="34" charset="0"/>
              <a:buChar char="•"/>
            </a:pPr>
            <a:r>
              <a:rPr lang="en-US"/>
              <a:t>Important evidence has been generated over the years to help decision-makers better understand the cost, health impact, and cost-effectiveness implications of new RSV immunizations for low- and middle-income markets, but more is needed and is continuing to emerge.</a:t>
            </a:r>
          </a:p>
        </p:txBody>
      </p:sp>
      <p:sp>
        <p:nvSpPr>
          <p:cNvPr id="4" name="Slide Number Placeholder 3"/>
          <p:cNvSpPr>
            <a:spLocks noGrp="1"/>
          </p:cNvSpPr>
          <p:nvPr>
            <p:ph type="sldNum" sz="quarter" idx="5"/>
          </p:nvPr>
        </p:nvSpPr>
        <p:spPr/>
        <p:txBody>
          <a:bodyPr/>
          <a:lstStyle/>
          <a:p>
            <a:fld id="{FE972081-1475-42AA-B77F-351C997BE8A8}" type="slidenum">
              <a:rPr lang="en-US" smtClean="0"/>
              <a:t>8</a:t>
            </a:fld>
            <a:endParaRPr lang="en-US"/>
          </a:p>
        </p:txBody>
      </p:sp>
    </p:spTree>
    <p:extLst>
      <p:ext uri="{BB962C8B-B14F-4D97-AF65-F5344CB8AC3E}">
        <p14:creationId xmlns:p14="http://schemas.microsoft.com/office/powerpoint/2010/main" val="2406086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42289">
              <a:lnSpc>
                <a:spcPct val="107000"/>
              </a:lnSpc>
              <a:spcAft>
                <a:spcPts val="824"/>
              </a:spcAft>
              <a:defRPr/>
            </a:pPr>
            <a:r>
              <a:rPr lang="en-US" sz="1900"/>
              <a:t>Amidst tight public health budgets and competing priorities, an immunization program’s affordability or budgetary feasibility is an important consideration that countries must weigh when making adoption decisions.</a:t>
            </a:r>
          </a:p>
          <a:p>
            <a:pPr defTabSz="942289">
              <a:lnSpc>
                <a:spcPct val="107000"/>
              </a:lnSpc>
              <a:spcAft>
                <a:spcPts val="824"/>
              </a:spcAft>
              <a:defRPr/>
            </a:pPr>
            <a:r>
              <a:rPr lang="en-US" sz="1900"/>
              <a:t>But, before affordability can be assessed, the cost of the immunization program needs to be understood. </a:t>
            </a:r>
          </a:p>
          <a:p>
            <a:pPr marL="294465" indent="-294465" defTabSz="942289">
              <a:lnSpc>
                <a:spcPct val="107000"/>
              </a:lnSpc>
              <a:spcAft>
                <a:spcPts val="824"/>
              </a:spcAft>
              <a:buFontTx/>
              <a:buChar char="-"/>
              <a:defRPr/>
            </a:pPr>
            <a:r>
              <a:rPr lang="en-US" sz="1900"/>
              <a:t>Immunization program costs are dependent on (1) the cost of the immunization, (2) the cost of program delivery and (3) the costs associated with caring for illness. Understanding illness costs are important for assessing costs that would be averted or saved due to immunization and resulting reductions in illness requiring care.</a:t>
            </a:r>
          </a:p>
          <a:p>
            <a:pPr marL="294465" indent="-294465" defTabSz="942289">
              <a:lnSpc>
                <a:spcPct val="107000"/>
              </a:lnSpc>
              <a:spcAft>
                <a:spcPts val="824"/>
              </a:spcAft>
              <a:buFontTx/>
              <a:buChar char="-"/>
              <a:defRPr/>
            </a:pPr>
            <a:r>
              <a:rPr lang="en-US" sz="1900">
                <a:solidFill>
                  <a:schemeClr val="accent4"/>
                </a:solidFill>
              </a:rPr>
              <a:t>To be able to say whether or not </a:t>
            </a:r>
            <a:r>
              <a:rPr lang="en-US" sz="1900"/>
              <a:t>immunization </a:t>
            </a:r>
            <a:r>
              <a:rPr lang="en-US" sz="1900">
                <a:solidFill>
                  <a:schemeClr val="accent4"/>
                </a:solidFill>
              </a:rPr>
              <a:t>is “affordable” depends on what we know about the overall costs of the </a:t>
            </a:r>
            <a:r>
              <a:rPr lang="en-US" sz="1900"/>
              <a:t>immunization</a:t>
            </a:r>
            <a:r>
              <a:rPr lang="en-US" sz="1900">
                <a:solidFill>
                  <a:schemeClr val="accent4"/>
                </a:solidFill>
              </a:rPr>
              <a:t> program relative to the available budget. </a:t>
            </a:r>
          </a:p>
          <a:p>
            <a:pPr defTabSz="942289">
              <a:lnSpc>
                <a:spcPct val="107000"/>
              </a:lnSpc>
              <a:spcAft>
                <a:spcPts val="824"/>
              </a:spcAft>
              <a:defRPr/>
            </a:pPr>
            <a:r>
              <a:rPr lang="en-US" sz="1900">
                <a:solidFill>
                  <a:schemeClr val="accent4"/>
                </a:solidFill>
              </a:rPr>
              <a:t>For RSV, we do not have the full picture on these elements yet, but a lot of progress has been made over recent years. </a:t>
            </a:r>
          </a:p>
          <a:p>
            <a:pPr marL="294465" indent="-294465" defTabSz="942289">
              <a:lnSpc>
                <a:spcPct val="107000"/>
              </a:lnSpc>
              <a:spcAft>
                <a:spcPts val="824"/>
              </a:spcAft>
              <a:buFontTx/>
              <a:buChar char="-"/>
              <a:defRPr/>
            </a:pPr>
            <a:r>
              <a:rPr lang="en-US" sz="1900">
                <a:solidFill>
                  <a:schemeClr val="accent4"/>
                </a:solidFill>
              </a:rPr>
              <a:t>For instance, more robust cost of delivery and cost of illness data are emerging from LMICs.</a:t>
            </a:r>
          </a:p>
          <a:p>
            <a:pPr marL="294465" indent="-294465" defTabSz="942289">
              <a:lnSpc>
                <a:spcPct val="107000"/>
              </a:lnSpc>
              <a:spcAft>
                <a:spcPts val="824"/>
              </a:spcAft>
              <a:buFontTx/>
              <a:buChar char="-"/>
              <a:defRPr/>
            </a:pPr>
            <a:r>
              <a:rPr lang="en-US" sz="1900">
                <a:solidFill>
                  <a:schemeClr val="accent4"/>
                </a:solidFill>
              </a:rPr>
              <a:t>On the other hand, understanding </a:t>
            </a:r>
            <a:r>
              <a:rPr lang="en-US" sz="1900"/>
              <a:t>immunization product </a:t>
            </a:r>
            <a:r>
              <a:rPr lang="en-US" sz="1900">
                <a:solidFill>
                  <a:schemeClr val="accent4"/>
                </a:solidFill>
              </a:rPr>
              <a:t>pricing and country-by-country contexts, including </a:t>
            </a:r>
            <a:r>
              <a:rPr lang="en-US" sz="1900"/>
              <a:t>immunization</a:t>
            </a:r>
            <a:r>
              <a:rPr lang="en-US" sz="1900">
                <a:solidFill>
                  <a:schemeClr val="accent4"/>
                </a:solidFill>
              </a:rPr>
              <a:t> program costs relative to specific baseline public health budgets, has a ways to go.</a:t>
            </a:r>
          </a:p>
          <a:p>
            <a:pPr defTabSz="942289">
              <a:lnSpc>
                <a:spcPct val="107000"/>
              </a:lnSpc>
              <a:spcAft>
                <a:spcPts val="824"/>
              </a:spcAft>
              <a:defRPr/>
            </a:pPr>
            <a:r>
              <a:rPr lang="en-US" sz="1900" kern="100">
                <a:latin typeface="Calibri" panose="020F0502020204030204" pitchFamily="34" charset="0"/>
                <a:ea typeface="Calibri" panose="020F0502020204030204" pitchFamily="34" charset="0"/>
                <a:cs typeface="Times New Roman" panose="02020603050405020304" pitchFamily="18" charset="0"/>
              </a:rPr>
              <a:t>Another important thing to keep in mind is that the cost of the </a:t>
            </a:r>
            <a:r>
              <a:rPr lang="en-US" sz="1900"/>
              <a:t>immunization</a:t>
            </a:r>
            <a:r>
              <a:rPr lang="en-US" sz="1900" kern="100">
                <a:latin typeface="Calibri" panose="020F0502020204030204" pitchFamily="34" charset="0"/>
                <a:ea typeface="Calibri" panose="020F0502020204030204" pitchFamily="34" charset="0"/>
                <a:cs typeface="Times New Roman" panose="02020603050405020304" pitchFamily="18" charset="0"/>
              </a:rPr>
              <a:t> program may be borne by different payers/budgets than the cost of care. </a:t>
            </a:r>
          </a:p>
          <a:p>
            <a:pPr marL="294465" indent="-294465">
              <a:lnSpc>
                <a:spcPct val="107000"/>
              </a:lnSpc>
              <a:spcAft>
                <a:spcPts val="824"/>
              </a:spcAft>
              <a:buFontTx/>
              <a:buChar char="-"/>
            </a:pPr>
            <a:r>
              <a:rPr lang="en-US" sz="1900" kern="100">
                <a:latin typeface="Calibri" panose="020F0502020204030204" pitchFamily="34" charset="0"/>
                <a:ea typeface="Calibri" panose="020F0502020204030204" pitchFamily="34" charset="0"/>
                <a:cs typeface="Times New Roman" panose="02020603050405020304" pitchFamily="18" charset="0"/>
              </a:rPr>
              <a:t>Decision maker cost perspectives should determine the inclusion or exclusion of the cost of averted care.</a:t>
            </a:r>
          </a:p>
          <a:p>
            <a:pPr marL="294465" indent="-294465">
              <a:lnSpc>
                <a:spcPct val="107000"/>
              </a:lnSpc>
              <a:spcAft>
                <a:spcPts val="824"/>
              </a:spcAft>
              <a:buFontTx/>
              <a:buChar char="-"/>
            </a:pPr>
            <a:r>
              <a:rPr lang="en-US" sz="1900" kern="100">
                <a:latin typeface="Calibri" panose="020F0502020204030204" pitchFamily="34" charset="0"/>
                <a:ea typeface="Calibri" panose="020F0502020204030204" pitchFamily="34" charset="0"/>
                <a:cs typeface="Times New Roman" panose="02020603050405020304" pitchFamily="18" charset="0"/>
              </a:rPr>
              <a:t>For example, an Essential Program on Immunization (EPI) perspective may exclude the cost of averted care because the EPI budget is not typically influenced by the cost of care. </a:t>
            </a:r>
          </a:p>
          <a:p>
            <a:pPr marL="294465" indent="-294465">
              <a:lnSpc>
                <a:spcPct val="107000"/>
              </a:lnSpc>
              <a:spcAft>
                <a:spcPts val="824"/>
              </a:spcAft>
              <a:buFontTx/>
              <a:buChar char="-"/>
            </a:pPr>
            <a:r>
              <a:rPr lang="en-US" sz="1900" kern="100">
                <a:latin typeface="Calibri" panose="020F0502020204030204" pitchFamily="34" charset="0"/>
                <a:ea typeface="Calibri" panose="020F0502020204030204" pitchFamily="34" charset="0"/>
                <a:cs typeface="Times New Roman" panose="02020603050405020304" pitchFamily="18" charset="0"/>
              </a:rPr>
              <a:t>Conversely, a ministry of health perspective may include the cost of averted care.</a:t>
            </a:r>
          </a:p>
          <a:p>
            <a:endParaRPr lang="en-US"/>
          </a:p>
        </p:txBody>
      </p:sp>
      <p:sp>
        <p:nvSpPr>
          <p:cNvPr id="4" name="Slide Number Placeholder 3"/>
          <p:cNvSpPr>
            <a:spLocks noGrp="1"/>
          </p:cNvSpPr>
          <p:nvPr>
            <p:ph type="sldNum" sz="quarter" idx="5"/>
          </p:nvPr>
        </p:nvSpPr>
        <p:spPr/>
        <p:txBody>
          <a:bodyPr/>
          <a:lstStyle/>
          <a:p>
            <a:fld id="{FE972081-1475-42AA-B77F-351C997BE8A8}" type="slidenum">
              <a:rPr lang="en-US" smtClean="0"/>
              <a:t>10</a:t>
            </a:fld>
            <a:endParaRPr lang="en-US"/>
          </a:p>
        </p:txBody>
      </p:sp>
    </p:spTree>
    <p:extLst>
      <p:ext uri="{BB962C8B-B14F-4D97-AF65-F5344CB8AC3E}">
        <p14:creationId xmlns:p14="http://schemas.microsoft.com/office/powerpoint/2010/main" val="110445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 Overall, the cost of immunization program picture for both RSV maternal vaccines and long-acting </a:t>
            </a:r>
            <a:r>
              <a:rPr lang="en-US" dirty="0" err="1"/>
              <a:t>mAbs</a:t>
            </a:r>
            <a:r>
              <a:rPr lang="en-US" dirty="0"/>
              <a:t> is incomplete for now, with more information on the way. </a:t>
            </a:r>
          </a:p>
          <a:p>
            <a:pPr marL="176530" indent="-176530">
              <a:buFontTx/>
              <a:buChar char="-"/>
            </a:pPr>
            <a:r>
              <a:rPr lang="en-US" dirty="0"/>
              <a:t>Perhaps the most key piece of information we’re waiting for </a:t>
            </a:r>
            <a:r>
              <a:rPr lang="en-US" dirty="0" err="1"/>
              <a:t>for</a:t>
            </a:r>
            <a:r>
              <a:rPr lang="en-US" dirty="0"/>
              <a:t> both products is concrete information about pricing.</a:t>
            </a:r>
            <a:endParaRPr lang="en-US" dirty="0">
              <a:ea typeface="Calibri"/>
              <a:cs typeface="Calibri"/>
            </a:endParaRPr>
          </a:p>
          <a:p>
            <a:pPr marL="176530" indent="-176530">
              <a:buFontTx/>
              <a:buChar char="-"/>
            </a:pPr>
            <a:r>
              <a:rPr lang="en-US" dirty="0"/>
              <a:t>While we do not have hard pricing numbers yet, several mechanisms could help facilitate more affordable pricing for low- and middle-income markets—including Gavi support and a pricing agreement currently being facilitated with the manufacturer for the lead RSV maternal vaccine in a multidose vial presentation.</a:t>
            </a:r>
            <a:endParaRPr lang="en-US" dirty="0">
              <a:ea typeface="Calibri"/>
              <a:cs typeface="Calibri"/>
            </a:endParaRPr>
          </a:p>
          <a:p>
            <a:pPr marL="633730" marR="0" lvl="1" indent="-176530" algn="l" defTabSz="914400" rtl="0" eaLnBrk="1" fontAlgn="auto" latinLnBrk="0" hangingPunct="1">
              <a:lnSpc>
                <a:spcPct val="100000"/>
              </a:lnSpc>
              <a:spcBef>
                <a:spcPts val="0"/>
              </a:spcBef>
              <a:spcAft>
                <a:spcPts val="0"/>
              </a:spcAft>
              <a:buClrTx/>
              <a:buSzTx/>
              <a:buFontTx/>
              <a:buChar char="-"/>
              <a:tabLst/>
              <a:defRPr/>
            </a:pPr>
            <a:r>
              <a:rPr lang="en-US" dirty="0"/>
              <a:t>Gavi has said that its support is </a:t>
            </a:r>
            <a:r>
              <a:rPr lang="en-US" sz="1200" dirty="0">
                <a:latin typeface="Segoe UI"/>
                <a:cs typeface="Segoe UI"/>
              </a:rPr>
              <a:t>contingent on the availability of a licensed product, outcomes of regulatory and technical review processes (including World Health Organization [WHO] prequalification and Strategic Advisory Group of Experts [SAGE] recommendation), </a:t>
            </a:r>
            <a:br>
              <a:rPr lang="en-US" sz="1200" dirty="0">
                <a:latin typeface="Segoe UI" panose="020B0502040204020203" pitchFamily="34" charset="0"/>
                <a:cs typeface="Segoe UI"/>
              </a:rPr>
            </a:br>
            <a:r>
              <a:rPr lang="en-US" sz="1200" dirty="0">
                <a:latin typeface="Segoe UI"/>
                <a:cs typeface="Segoe UI"/>
              </a:rPr>
              <a:t>and meeting the financial assumptions used as the basis for the RSV investment case.</a:t>
            </a:r>
          </a:p>
          <a:p>
            <a:pPr marL="633730" lvl="1" indent="-176530">
              <a:buFontTx/>
              <a:buChar char="-"/>
              <a:defRPr/>
            </a:pPr>
            <a:r>
              <a:rPr lang="en-US" dirty="0"/>
              <a:t>In 2025, Gavi announced that it will open a funding window to support country RSV maternal immunization programs. </a:t>
            </a:r>
            <a:r>
              <a:rPr lang="en-US" b="0" dirty="0"/>
              <a:t>Given changes to Gavi's operating model, countries will soon be able to apply for RSV vaccine support as part of their holistic applications. </a:t>
            </a:r>
            <a:r>
              <a:rPr lang="en-US" dirty="0"/>
              <a:t> </a:t>
            </a:r>
            <a:r>
              <a:rPr lang="en-US" dirty="0">
                <a:latin typeface="Corbel"/>
              </a:rPr>
              <a:t>A pricing agreement for a multidose vial can help make maternal RSV vaccines more accessible to lower-income countries, though pricing and other details are not yet public.</a:t>
            </a:r>
            <a:endParaRPr lang="en-US" dirty="0">
              <a:ea typeface="Calibri" panose="020F0502020204030204"/>
              <a:cs typeface="Calibri" panose="020F0502020204030204"/>
            </a:endParaRPr>
          </a:p>
          <a:p>
            <a:pPr marL="633730" marR="0" lvl="1" indent="-176530" algn="l" defTabSz="914400" rtl="0" eaLnBrk="1" fontAlgn="auto" latinLnBrk="0" hangingPunct="1">
              <a:lnSpc>
                <a:spcPct val="100000"/>
              </a:lnSpc>
              <a:spcBef>
                <a:spcPts val="0"/>
              </a:spcBef>
              <a:spcAft>
                <a:spcPts val="0"/>
              </a:spcAft>
              <a:buClrTx/>
              <a:buSzTx/>
              <a:buFontTx/>
              <a:buChar char="-"/>
              <a:tabLst/>
              <a:defRPr/>
            </a:pPr>
            <a:r>
              <a:rPr lang="en-US" dirty="0">
                <a:latin typeface="Corbel"/>
              </a:rPr>
              <a:t>No known </a:t>
            </a:r>
            <a:r>
              <a:rPr lang="en-US" dirty="0" err="1">
                <a:solidFill>
                  <a:schemeClr val="accent1"/>
                </a:solidFill>
                <a:latin typeface="Corbel"/>
              </a:rPr>
              <a:t>mAb</a:t>
            </a:r>
            <a:r>
              <a:rPr lang="en-US" dirty="0">
                <a:latin typeface="Corbel"/>
              </a:rPr>
              <a:t> pricing agreement is in place for LMICs, which may preclude LMIC access for now.</a:t>
            </a:r>
            <a:endParaRPr lang="en-US" dirty="0">
              <a:ea typeface="Calibri" panose="020F0502020204030204"/>
              <a:cs typeface="Calibri" panose="020F0502020204030204"/>
            </a:endParaRPr>
          </a:p>
          <a:p>
            <a:pPr marL="176530" lvl="0" indent="-176530">
              <a:buFontTx/>
              <a:buChar char="-"/>
            </a:pPr>
            <a:r>
              <a:rPr lang="en-US" dirty="0"/>
              <a:t>PAHO is providing access to RSV maternal vaccine for member countries in the Americas via its Revolving Fund.</a:t>
            </a:r>
            <a:endParaRPr lang="en-US" dirty="0">
              <a:ea typeface="Calibri"/>
              <a:cs typeface="Calibri"/>
            </a:endParaRPr>
          </a:p>
          <a:p>
            <a:pPr marL="647824" lvl="1" indent="-176679">
              <a:buFontTx/>
              <a:buChar char="-"/>
            </a:pPr>
            <a:endParaRPr lang="en-US" dirty="0"/>
          </a:p>
        </p:txBody>
      </p:sp>
      <p:sp>
        <p:nvSpPr>
          <p:cNvPr id="4" name="Slide Number Placeholder 3"/>
          <p:cNvSpPr>
            <a:spLocks noGrp="1"/>
          </p:cNvSpPr>
          <p:nvPr>
            <p:ph type="sldNum" sz="quarter" idx="5"/>
          </p:nvPr>
        </p:nvSpPr>
        <p:spPr/>
        <p:txBody>
          <a:bodyPr/>
          <a:lstStyle/>
          <a:p>
            <a:fld id="{C690C06F-62DF-8C49-9437-5B6E342092F3}" type="slidenum">
              <a:rPr lang="en-US" smtClean="0"/>
              <a:t>11</a:t>
            </a:fld>
            <a:endParaRPr lang="en-US"/>
          </a:p>
        </p:txBody>
      </p:sp>
    </p:spTree>
    <p:extLst>
      <p:ext uri="{BB962C8B-B14F-4D97-AF65-F5344CB8AC3E}">
        <p14:creationId xmlns:p14="http://schemas.microsoft.com/office/powerpoint/2010/main" val="4068568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42289">
              <a:defRPr/>
            </a:pPr>
            <a:endParaRPr lang="en-US"/>
          </a:p>
        </p:txBody>
      </p:sp>
      <p:sp>
        <p:nvSpPr>
          <p:cNvPr id="4" name="Slide Number Placeholder 3"/>
          <p:cNvSpPr>
            <a:spLocks noGrp="1"/>
          </p:cNvSpPr>
          <p:nvPr>
            <p:ph type="sldNum" sz="quarter" idx="5"/>
          </p:nvPr>
        </p:nvSpPr>
        <p:spPr/>
        <p:txBody>
          <a:bodyPr/>
          <a:lstStyle/>
          <a:p>
            <a:fld id="{FE972081-1475-42AA-B77F-351C997BE8A8}" type="slidenum">
              <a:rPr lang="en-US" smtClean="0"/>
              <a:t>12</a:t>
            </a:fld>
            <a:endParaRPr lang="en-US"/>
          </a:p>
        </p:txBody>
      </p:sp>
    </p:spTree>
    <p:extLst>
      <p:ext uri="{BB962C8B-B14F-4D97-AF65-F5344CB8AC3E}">
        <p14:creationId xmlns:p14="http://schemas.microsoft.com/office/powerpoint/2010/main" val="12963499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530038" indent="-353358">
              <a:buFontTx/>
              <a:buChar char="-"/>
            </a:pPr>
            <a:endParaRPr lang="en-US" sz="2300"/>
          </a:p>
          <a:p>
            <a:pPr marL="530038" indent="-353358">
              <a:buFontTx/>
              <a:buChar char="-"/>
            </a:pPr>
            <a:r>
              <a:rPr lang="en-US" sz="2300"/>
              <a:t>Some relevant cost of delivery studies were done years ago in LMICs that are worth mentioning because they specifically looked at either maternal immunization or childhood vaccine program delivery costs. </a:t>
            </a:r>
          </a:p>
          <a:p>
            <a:pPr marL="1001182" lvl="1" indent="-353358">
              <a:buFontTx/>
              <a:buChar char="-"/>
            </a:pPr>
            <a:r>
              <a:rPr lang="en-US" sz="2300"/>
              <a:t>One 2015 study from Malawi,** for instance, provided some insights into the costs of administering maternal immunization for influenza—projecting </a:t>
            </a:r>
            <a:r>
              <a:rPr lang="en-US" sz="2500"/>
              <a:t>financial costs of $0.52 per dose and economic costs of $4.58 per dose (2015 USD).</a:t>
            </a:r>
          </a:p>
          <a:p>
            <a:pPr marL="1472327" lvl="2" indent="-353358">
              <a:buFontTx/>
              <a:buChar char="-"/>
            </a:pPr>
            <a:r>
              <a:rPr lang="en-US" sz="2500"/>
              <a:t>Interestingly, this is the only study identified that empirically assesses what a maternal immunization program might cost in a low-income economic context.</a:t>
            </a:r>
          </a:p>
          <a:p>
            <a:pPr marL="1001182" lvl="1" indent="-353358" defTabSz="942289">
              <a:buFontTx/>
              <a:buChar char="-"/>
              <a:defRPr/>
            </a:pPr>
            <a:r>
              <a:rPr lang="en-US" sz="2500"/>
              <a:t>A literature review from 2016*** estimated mean and median economic costs of delivery of $0.84 and $0.61 per dose for childhood vaccines (2016 USD) across several different LMICs. RSV </a:t>
            </a:r>
            <a:r>
              <a:rPr lang="en-US" sz="2500" err="1"/>
              <a:t>mAbs</a:t>
            </a:r>
            <a:r>
              <a:rPr lang="en-US" sz="2500"/>
              <a:t> may be comparable to this.</a:t>
            </a:r>
          </a:p>
          <a:p>
            <a:pPr marL="530038" indent="-353358" defTabSz="942289">
              <a:buFontTx/>
              <a:buChar char="-"/>
              <a:defRPr/>
            </a:pPr>
            <a:r>
              <a:rPr lang="en-US" sz="2500"/>
              <a:t>Overall, existing </a:t>
            </a:r>
            <a:r>
              <a:rPr lang="en-US" sz="2300"/>
              <a:t>cost estimates should be interpreted cautiously due to limited data, uncertain delivery strategies, and unknown product characteristics</a:t>
            </a:r>
          </a:p>
          <a:p>
            <a:pPr marL="530038" indent="-353358" defTabSz="942289">
              <a:buFontTx/>
              <a:buChar char="-"/>
              <a:defRPr/>
            </a:pPr>
            <a:endParaRPr lang="en-US" sz="2300"/>
          </a:p>
          <a:p>
            <a:pPr marL="530038" indent="-353358">
              <a:buFontTx/>
              <a:buChar char="-"/>
            </a:pPr>
            <a:r>
              <a:rPr lang="en-US" sz="2300"/>
              <a:t>The exciting news is that new cost of delivery data are emerging from 2024 onward (pictured here), which provide a more up-to-date picture of what RSV immunization cost of delivery might look like across different low- and middle-income contexts. </a:t>
            </a:r>
          </a:p>
          <a:p>
            <a:pPr marL="530038" indent="-353358">
              <a:buFontTx/>
              <a:buChar char="-"/>
            </a:pPr>
            <a:r>
              <a:rPr lang="en-US" sz="2300"/>
              <a:t>This graph shows a look at results from recent m</a:t>
            </a:r>
            <a:r>
              <a:rPr lang="en-US" sz="2100"/>
              <a:t>aternal RSV cost of delivery studies in Bangladesh, Ghana, Kenya, Mozambique and Nepal</a:t>
            </a:r>
          </a:p>
          <a:p>
            <a:pPr marL="1001182" lvl="1" indent="-353358">
              <a:buFontTx/>
              <a:buChar char="-"/>
            </a:pPr>
            <a:r>
              <a:rPr lang="en-US" sz="2100"/>
              <a:t>A study in Kenya also looked at RSV maternal immunization and </a:t>
            </a:r>
            <a:r>
              <a:rPr lang="en-US" sz="2100" err="1"/>
              <a:t>mAb</a:t>
            </a:r>
            <a:r>
              <a:rPr lang="en-US" sz="2100"/>
              <a:t> cost of delivery study.</a:t>
            </a:r>
          </a:p>
          <a:p>
            <a:pPr marL="530038" indent="-353358" defTabSz="942289">
              <a:buFontTx/>
              <a:buChar char="-"/>
              <a:defRPr/>
            </a:pPr>
            <a:r>
              <a:rPr lang="en-US" sz="2500"/>
              <a:t>These studies prospectively (prior to program implementation) estimate program delivery costs to inform countries of the magnitude of costs likely to be encountered. </a:t>
            </a:r>
          </a:p>
          <a:p>
            <a:pPr marL="987238" lvl="1" indent="-353358" defTabSz="942289">
              <a:buFontTx/>
              <a:buChar char="-"/>
              <a:defRPr/>
            </a:pPr>
            <a:r>
              <a:rPr lang="en-US" sz="2500"/>
              <a:t>The Kenya study also looked at how maternal vaccine program delivery costs may differ from </a:t>
            </a:r>
            <a:r>
              <a:rPr lang="en-US" sz="2500" err="1"/>
              <a:t>mAbs</a:t>
            </a:r>
            <a:r>
              <a:rPr lang="en-US" sz="2500"/>
              <a:t>.</a:t>
            </a:r>
          </a:p>
          <a:p>
            <a:pPr marL="530038" indent="-353358" defTabSz="942289">
              <a:buFontTx/>
              <a:buChar char="-"/>
              <a:defRPr/>
            </a:pPr>
            <a:r>
              <a:rPr lang="en-US" sz="2500"/>
              <a:t>The data so far suggest that RSV maternal vaccines and </a:t>
            </a:r>
            <a:r>
              <a:rPr lang="en-US" sz="2500" err="1"/>
              <a:t>mAbs</a:t>
            </a:r>
            <a:r>
              <a:rPr lang="en-US" sz="2500"/>
              <a:t> may have similar program delivery costs, but additional evidence is still in development. </a:t>
            </a:r>
          </a:p>
          <a:p>
            <a:pPr marL="530038" indent="-353358">
              <a:buFontTx/>
              <a:buChar char="-"/>
            </a:pPr>
            <a:endParaRPr lang="en-US" sz="2300"/>
          </a:p>
          <a:p>
            <a:endParaRPr lang="en-US"/>
          </a:p>
          <a:p>
            <a:endParaRPr lang="en-US"/>
          </a:p>
        </p:txBody>
      </p:sp>
      <p:sp>
        <p:nvSpPr>
          <p:cNvPr id="4" name="Slide Number Placeholder 3"/>
          <p:cNvSpPr>
            <a:spLocks noGrp="1"/>
          </p:cNvSpPr>
          <p:nvPr>
            <p:ph type="sldNum" sz="quarter" idx="5"/>
          </p:nvPr>
        </p:nvSpPr>
        <p:spPr/>
        <p:txBody>
          <a:bodyPr/>
          <a:lstStyle/>
          <a:p>
            <a:fld id="{C690C06F-62DF-8C49-9437-5B6E342092F3}" type="slidenum">
              <a:rPr lang="en-US" smtClean="0"/>
              <a:t>13</a:t>
            </a:fld>
            <a:endParaRPr lang="en-US"/>
          </a:p>
        </p:txBody>
      </p:sp>
    </p:spTree>
    <p:extLst>
      <p:ext uri="{BB962C8B-B14F-4D97-AF65-F5344CB8AC3E}">
        <p14:creationId xmlns:p14="http://schemas.microsoft.com/office/powerpoint/2010/main" val="1073845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PATH hosts a series of cost calculators for immunization products against a variety of diseases, including RSV.</a:t>
            </a:r>
          </a:p>
          <a:p>
            <a:pPr marL="171450" indent="-171450">
              <a:buFont typeface="Arial" panose="020B0604020202020204" pitchFamily="34" charset="0"/>
              <a:buChar char="•"/>
            </a:pPr>
            <a:r>
              <a:rPr lang="en-US" sz="1200" kern="1200">
                <a:solidFill>
                  <a:schemeClr val="tx1"/>
                </a:solidFill>
                <a:effectLst/>
                <a:latin typeface="+mn-lt"/>
                <a:ea typeface="+mn-ea"/>
                <a:cs typeface="+mn-cs"/>
              </a:rPr>
              <a:t>The RSV cost calculator is a simple, Excel-based tool for assessing and comparing costs of RSV intervention programs annually and for a period of five years with RSV maternal vaccine and </a:t>
            </a:r>
            <a:r>
              <a:rPr lang="en-US" sz="1200" kern="1200" err="1">
                <a:solidFill>
                  <a:schemeClr val="tx1"/>
                </a:solidFill>
                <a:effectLst/>
                <a:latin typeface="+mn-lt"/>
                <a:ea typeface="+mn-ea"/>
                <a:cs typeface="+mn-cs"/>
              </a:rPr>
              <a:t>mAb</a:t>
            </a:r>
            <a:r>
              <a:rPr lang="en-US" sz="1200" kern="1200">
                <a:solidFill>
                  <a:schemeClr val="tx1"/>
                </a:solidFill>
                <a:effectLst/>
                <a:latin typeface="+mn-lt"/>
                <a:ea typeface="+mn-ea"/>
                <a:cs typeface="+mn-cs"/>
              </a:rPr>
              <a:t> products available in the global market.</a:t>
            </a:r>
          </a:p>
          <a:p>
            <a:pPr marL="171450" indent="-171450">
              <a:buFont typeface="Arial" panose="020B0604020202020204" pitchFamily="34" charset="0"/>
              <a:buChar char="•"/>
            </a:pPr>
            <a:r>
              <a:rPr lang="en-US" sz="1200" kern="1200">
                <a:solidFill>
                  <a:schemeClr val="tx1"/>
                </a:solidFill>
                <a:effectLst/>
                <a:latin typeface="+mn-lt"/>
                <a:ea typeface="+mn-ea"/>
                <a:cs typeface="+mn-cs"/>
              </a:rPr>
              <a:t>It aims to help country-level policymakers compare products and estimate intervention program costs for both RSV maternal vaccine and </a:t>
            </a:r>
            <a:r>
              <a:rPr lang="en-US" sz="1200" kern="1200" err="1">
                <a:solidFill>
                  <a:schemeClr val="tx1"/>
                </a:solidFill>
                <a:effectLst/>
                <a:latin typeface="+mn-lt"/>
                <a:ea typeface="+mn-ea"/>
                <a:cs typeface="+mn-cs"/>
              </a:rPr>
              <a:t>mAbs</a:t>
            </a:r>
            <a:r>
              <a:rPr lang="en-US" sz="1200" kern="1200">
                <a:solidFill>
                  <a:schemeClr val="tx1"/>
                </a:solidFill>
                <a:effectLst/>
                <a:latin typeface="+mn-lt"/>
                <a:ea typeface="+mn-ea"/>
                <a:cs typeface="+mn-cs"/>
              </a:rPr>
              <a:t>. </a:t>
            </a:r>
          </a:p>
          <a:p>
            <a:pPr marL="171450" indent="-171450">
              <a:buFont typeface="Arial" panose="020B0604020202020204" pitchFamily="34" charset="0"/>
              <a:buChar char="•"/>
            </a:pPr>
            <a:r>
              <a:rPr lang="en-US" sz="1200" kern="1200">
                <a:solidFill>
                  <a:schemeClr val="tx1"/>
                </a:solidFill>
                <a:effectLst/>
                <a:latin typeface="+mn-lt"/>
                <a:ea typeface="+mn-ea"/>
                <a:cs typeface="+mn-cs"/>
              </a:rPr>
              <a:t>The tool can be used by decision-makers, implementers, technical partners, and others in any country, whether or not the country is eligible for co-funding from Gavi, the Vaccine Alliance. </a:t>
            </a:r>
          </a:p>
          <a:p>
            <a:pPr marL="171450" indent="-171450">
              <a:buFont typeface="Arial" panose="020B0604020202020204" pitchFamily="34" charset="0"/>
              <a:buChar char="•"/>
            </a:pPr>
            <a:r>
              <a:rPr lang="en-US" sz="1200" kern="1200">
                <a:solidFill>
                  <a:schemeClr val="tx1"/>
                </a:solidFill>
                <a:effectLst/>
                <a:latin typeface="+mn-lt"/>
                <a:ea typeface="+mn-ea"/>
                <a:cs typeface="+mn-cs"/>
              </a:rPr>
              <a:t>Product cost estimates (i.e., supplies procurement and international shipping) and immunization program costs (i.e., cost of delivery) are calculated separately for two perspectives: (1) the country perspective and (2) the combined country and donor/Gavi perspective (only relevant for Gavi-eligible countries). </a:t>
            </a:r>
          </a:p>
          <a:p>
            <a:pPr marL="171450" indent="-171450">
              <a:buFont typeface="Arial" panose="020B0604020202020204" pitchFamily="34" charset="0"/>
              <a:buChar char="•"/>
            </a:pPr>
            <a:r>
              <a:rPr lang="en-US" sz="1200" kern="1200">
                <a:solidFill>
                  <a:schemeClr val="tx1"/>
                </a:solidFill>
                <a:effectLst/>
                <a:latin typeface="+mn-lt"/>
                <a:ea typeface="+mn-ea"/>
                <a:cs typeface="+mn-cs"/>
              </a:rPr>
              <a:t>The tool also calculates the estimated cold chain volume requirements, which can support operational planning and logistics. </a:t>
            </a:r>
          </a:p>
          <a:p>
            <a:pPr marL="171450" indent="-171450">
              <a:buFont typeface="Arial" panose="020B0604020202020204" pitchFamily="34" charset="0"/>
              <a:buChar char="•"/>
            </a:pPr>
            <a:r>
              <a:rPr lang="en-US" sz="1200" kern="1200">
                <a:solidFill>
                  <a:schemeClr val="tx1"/>
                </a:solidFill>
                <a:effectLst/>
                <a:latin typeface="+mn-lt"/>
                <a:ea typeface="+mn-ea"/>
                <a:cs typeface="+mn-cs"/>
              </a:rPr>
              <a:t>It's important to note that cost is only one consideration when selecting an RSV intervention product, and users involved in decision-making around new vaccine introduction or product selection should always consider other dimensions as well. This model is meant to provide insights into the potential costs of alternative product choices and should not replace detailed budget planning once a product has been selected. </a:t>
            </a:r>
          </a:p>
          <a:p>
            <a:pPr marL="171450" indent="-171450">
              <a:buFont typeface="Arial" panose="020B0604020202020204" pitchFamily="34" charset="0"/>
              <a:buChar char="•"/>
            </a:pP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C690C06F-62DF-8C49-9437-5B6E342092F3}" type="slidenum">
              <a:rPr lang="en-US" smtClean="0"/>
              <a:t>14</a:t>
            </a:fld>
            <a:endParaRPr lang="en-US"/>
          </a:p>
        </p:txBody>
      </p:sp>
    </p:spTree>
    <p:extLst>
      <p:ext uri="{BB962C8B-B14F-4D97-AF65-F5344CB8AC3E}">
        <p14:creationId xmlns:p14="http://schemas.microsoft.com/office/powerpoint/2010/main" val="1620071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-RSV program delivery cost estimates are currently uncertain but we will learn much more soon. </a:t>
            </a:r>
          </a:p>
          <a:p>
            <a:r>
              <a:rPr lang="en-US"/>
              <a:t>-Based on early evidence from ongoing research, experts anticipate that maternal vaccines and </a:t>
            </a:r>
            <a:r>
              <a:rPr lang="en-US" err="1"/>
              <a:t>mAbs</a:t>
            </a:r>
            <a:r>
              <a:rPr lang="en-US"/>
              <a:t> may have program delivery costs that are similar to other vaccines, though it is difficult to generalize. </a:t>
            </a:r>
          </a:p>
        </p:txBody>
      </p:sp>
      <p:sp>
        <p:nvSpPr>
          <p:cNvPr id="4" name="Slide Number Placeholder 3"/>
          <p:cNvSpPr>
            <a:spLocks noGrp="1"/>
          </p:cNvSpPr>
          <p:nvPr>
            <p:ph type="sldNum" sz="quarter" idx="5"/>
          </p:nvPr>
        </p:nvSpPr>
        <p:spPr/>
        <p:txBody>
          <a:bodyPr/>
          <a:lstStyle/>
          <a:p>
            <a:fld id="{C690C06F-62DF-8C49-9437-5B6E342092F3}" type="slidenum">
              <a:rPr lang="en-US" smtClean="0"/>
              <a:t>15</a:t>
            </a:fld>
            <a:endParaRPr lang="en-US"/>
          </a:p>
        </p:txBody>
      </p:sp>
    </p:spTree>
    <p:extLst>
      <p:ext uri="{BB962C8B-B14F-4D97-AF65-F5344CB8AC3E}">
        <p14:creationId xmlns:p14="http://schemas.microsoft.com/office/powerpoint/2010/main" val="2479061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defTabSz="942289">
              <a:buFontTx/>
              <a:buChar char="-"/>
              <a:defRPr/>
            </a:pPr>
            <a:r>
              <a:rPr lang="en-US"/>
              <a:t>Each case of RSV illness comes with costs to the health system and households. </a:t>
            </a:r>
          </a:p>
          <a:p>
            <a:pPr marL="171450" indent="-171450" defTabSz="942289">
              <a:buFontTx/>
              <a:buChar char="-"/>
              <a:defRPr/>
            </a:pPr>
            <a:r>
              <a:rPr lang="en-US"/>
              <a:t>The purpose of immunization is to improve health and reduce those costs by reducing cases of illness. </a:t>
            </a:r>
          </a:p>
          <a:p>
            <a:pPr marL="171450" indent="-171450" defTabSz="942289">
              <a:buFontTx/>
              <a:buChar char="-"/>
              <a:defRPr/>
            </a:pPr>
            <a:r>
              <a:rPr lang="en-US"/>
              <a:t>It’s important for healthcare decision-makers to understand the magnitude of the current problem, RSV illness costs, and the degree to which illness cases can be averted by an immunization product, thereby, also averting costs and strains on healthcare systems and households.</a:t>
            </a:r>
          </a:p>
          <a:p>
            <a:endParaRPr lang="en-US"/>
          </a:p>
          <a:p>
            <a:endParaRPr lang="en-US"/>
          </a:p>
        </p:txBody>
      </p:sp>
      <p:sp>
        <p:nvSpPr>
          <p:cNvPr id="4" name="Slide Number Placeholder 3"/>
          <p:cNvSpPr>
            <a:spLocks noGrp="1"/>
          </p:cNvSpPr>
          <p:nvPr>
            <p:ph type="sldNum" sz="quarter" idx="5"/>
          </p:nvPr>
        </p:nvSpPr>
        <p:spPr/>
        <p:txBody>
          <a:bodyPr/>
          <a:lstStyle/>
          <a:p>
            <a:fld id="{FE972081-1475-42AA-B77F-351C997BE8A8}" type="slidenum">
              <a:rPr lang="en-US" smtClean="0"/>
              <a:t>16</a:t>
            </a:fld>
            <a:endParaRPr lang="en-US"/>
          </a:p>
        </p:txBody>
      </p:sp>
    </p:spTree>
    <p:extLst>
      <p:ext uri="{BB962C8B-B14F-4D97-AF65-F5344CB8AC3E}">
        <p14:creationId xmlns:p14="http://schemas.microsoft.com/office/powerpoint/2010/main" val="3526420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96AFA-C724-2A20-278C-B2A1301FB3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408675-219C-DF5C-5362-07A0B3BE205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CB4FBF-142A-4596-48C2-CC7208164EEF}"/>
              </a:ext>
            </a:extLst>
          </p:cNvPr>
          <p:cNvSpPr>
            <a:spLocks noGrp="1"/>
          </p:cNvSpPr>
          <p:nvPr>
            <p:ph type="body" idx="1"/>
          </p:nvPr>
        </p:nvSpPr>
        <p:spPr/>
        <p:txBody>
          <a:bodyPr/>
          <a:lstStyle/>
          <a:p>
            <a:pPr marL="176679" indent="-176679" defTabSz="942289">
              <a:buFontTx/>
              <a:buChar char="-"/>
              <a:defRPr/>
            </a:pPr>
            <a:r>
              <a:rPr lang="en-US" dirty="0"/>
              <a:t>Evidence on cost of illness is available across a good number of LMICs, with more coming soon.</a:t>
            </a:r>
          </a:p>
          <a:p>
            <a:pPr marL="176679" indent="-176679" defTabSz="942289">
              <a:buFontTx/>
              <a:buChar char="-"/>
              <a:defRPr/>
            </a:pPr>
            <a:r>
              <a:rPr lang="en-US" dirty="0"/>
              <a:t>This map shows where studies have already generated data.</a:t>
            </a:r>
          </a:p>
          <a:p>
            <a:pPr marL="176679" indent="-176679" defTabSz="942289">
              <a:buFontTx/>
              <a:buChar char="-"/>
              <a:defRPr/>
            </a:pPr>
            <a:r>
              <a:rPr lang="en-US" dirty="0"/>
              <a:t>What’s helpful is the geographic and income-level diversity of these studies, which is giving us an ever-improving picture of what RSV costs of illness look like in different contexts.</a:t>
            </a:r>
          </a:p>
          <a:p>
            <a:pPr marL="176679" indent="-176679" defTabSz="942289">
              <a:buFontTx/>
              <a:buChar char="-"/>
              <a:defRPr/>
            </a:pPr>
            <a:r>
              <a:rPr lang="en-US" b="0" dirty="0"/>
              <a:t>New data came out in 2025 and additional data are still being generated.</a:t>
            </a:r>
          </a:p>
          <a:p>
            <a:endParaRPr lang="en-US" dirty="0"/>
          </a:p>
        </p:txBody>
      </p:sp>
      <p:sp>
        <p:nvSpPr>
          <p:cNvPr id="4" name="Slide Number Placeholder 3">
            <a:extLst>
              <a:ext uri="{FF2B5EF4-FFF2-40B4-BE49-F238E27FC236}">
                <a16:creationId xmlns:a16="http://schemas.microsoft.com/office/drawing/2014/main" id="{D5BCB2C8-03CC-E3A5-2386-31ECFA4C119B}"/>
              </a:ext>
            </a:extLst>
          </p:cNvPr>
          <p:cNvSpPr>
            <a:spLocks noGrp="1"/>
          </p:cNvSpPr>
          <p:nvPr>
            <p:ph type="sldNum" sz="quarter" idx="5"/>
          </p:nvPr>
        </p:nvSpPr>
        <p:spPr/>
        <p:txBody>
          <a:bodyPr/>
          <a:lstStyle/>
          <a:p>
            <a:fld id="{C690C06F-62DF-8C49-9437-5B6E342092F3}" type="slidenum">
              <a:rPr lang="en-US" smtClean="0"/>
              <a:t>17</a:t>
            </a:fld>
            <a:endParaRPr lang="en-US"/>
          </a:p>
        </p:txBody>
      </p:sp>
    </p:spTree>
    <p:extLst>
      <p:ext uri="{BB962C8B-B14F-4D97-AF65-F5344CB8AC3E}">
        <p14:creationId xmlns:p14="http://schemas.microsoft.com/office/powerpoint/2010/main" val="42323458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648FB-0EFB-829D-9AEA-0D8546CDD9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6CADFF-1C99-120B-2B27-0B31F252418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63B3B18-A289-D9B1-93D3-FB4362525AE9}"/>
              </a:ext>
            </a:extLst>
          </p:cNvPr>
          <p:cNvSpPr>
            <a:spLocks noGrp="1"/>
          </p:cNvSpPr>
          <p:nvPr>
            <p:ph type="body" idx="1"/>
          </p:nvPr>
        </p:nvSpPr>
        <p:spPr/>
        <p:txBody>
          <a:bodyPr/>
          <a:lstStyle/>
          <a:p>
            <a:pPr marL="176530" indent="-176530" defTabSz="942289">
              <a:buFontTx/>
              <a:buChar char="-"/>
              <a:defRPr/>
            </a:pPr>
            <a:r>
              <a:rPr lang="en-US" dirty="0"/>
              <a:t>So, what are these studies telling us?</a:t>
            </a:r>
          </a:p>
          <a:p>
            <a:pPr marL="176530" indent="-176530" defTabSz="942289">
              <a:buFontTx/>
              <a:buChar char="-"/>
              <a:defRPr/>
            </a:pPr>
            <a:r>
              <a:rPr lang="en-US" dirty="0"/>
              <a:t>Depicted here are results from a review of cost of illness studies in various low-, lower-middle-, and upper-middle-income countries.</a:t>
            </a:r>
            <a:endParaRPr lang="en-US" dirty="0">
              <a:ea typeface="Calibri"/>
              <a:cs typeface="Calibri"/>
            </a:endParaRPr>
          </a:p>
          <a:p>
            <a:pPr marL="176530" indent="-176530" defTabSz="942289">
              <a:buFontTx/>
              <a:buChar char="-"/>
              <a:defRPr/>
            </a:pPr>
            <a:r>
              <a:rPr lang="en-US" dirty="0"/>
              <a:t>These data are important because they show that RSV illness costs can be high and have large economic implications in LMICs </a:t>
            </a:r>
            <a:endParaRPr lang="en-US" dirty="0">
              <a:ea typeface="Calibri"/>
              <a:cs typeface="Calibri"/>
            </a:endParaRPr>
          </a:p>
          <a:p>
            <a:pPr marL="176530" indent="-176530" defTabSz="942289">
              <a:buFontTx/>
              <a:buChar char="-"/>
              <a:defRPr/>
            </a:pPr>
            <a:r>
              <a:rPr lang="en-US" dirty="0"/>
              <a:t>They show a wide range of RSV illness costs across countries and, in </a:t>
            </a:r>
            <a:r>
              <a:rPr lang="en-US" b="0" dirty="0"/>
              <a:t>many places, the costs can be high--with thresholds ranging from $51 to $2,000+ (2025 USD) depending on the country.</a:t>
            </a:r>
            <a:endParaRPr lang="en-US" b="0" dirty="0">
              <a:ea typeface="Calibri" panose="020F0502020204030204"/>
              <a:cs typeface="Calibri" panose="020F0502020204030204"/>
            </a:endParaRPr>
          </a:p>
          <a:p>
            <a:pPr marL="176530" lvl="0" indent="-176530" defTabSz="942289">
              <a:buFontTx/>
              <a:buChar char="-"/>
              <a:defRPr/>
            </a:pPr>
            <a:r>
              <a:rPr lang="en-US" b="0" dirty="0"/>
              <a:t>These costs can consume a burdensome proportion of a family’s household income.</a:t>
            </a:r>
            <a:endParaRPr lang="en-US" b="0" dirty="0">
              <a:ea typeface="Calibri" panose="020F0502020204030204"/>
              <a:cs typeface="Calibri" panose="020F0502020204030204"/>
            </a:endParaRPr>
          </a:p>
          <a:p>
            <a:pPr marL="633730" lvl="1" indent="-176530" defTabSz="942289">
              <a:buFontTx/>
              <a:buChar char="-"/>
              <a:defRPr/>
            </a:pPr>
            <a:r>
              <a:rPr lang="en-US" b="0" dirty="0"/>
              <a:t>For instance, in an inpatient RSV illness cost of $51 USD in Malawi amounts to around one-third of total monthly household income for the lowest income households. </a:t>
            </a:r>
            <a:endParaRPr lang="en-US" b="0" dirty="0">
              <a:ea typeface="Calibri" panose="020F0502020204030204"/>
              <a:cs typeface="Calibri" panose="020F0502020204030204"/>
            </a:endParaRPr>
          </a:p>
          <a:p>
            <a:pPr marL="633730" lvl="1" indent="-176530" defTabSz="942289">
              <a:buFontTx/>
              <a:buChar char="-"/>
              <a:defRPr/>
            </a:pPr>
            <a:r>
              <a:rPr lang="en-US" b="0" dirty="0"/>
              <a:t>In Bangladesh, $114 USD in RSV illness costs amounts to around a quarter of total monthly income—requiring more than half of households to take out loans to pay for care.</a:t>
            </a:r>
            <a:endParaRPr lang="en-US" b="0" dirty="0">
              <a:ea typeface="Calibri"/>
              <a:cs typeface="Calibri"/>
            </a:endParaRPr>
          </a:p>
          <a:p>
            <a:pPr marL="176530" indent="-176530" defTabSz="942289">
              <a:buFontTx/>
              <a:buChar char="-"/>
              <a:defRPr/>
            </a:pPr>
            <a:r>
              <a:rPr lang="en-US" b="0" dirty="0"/>
              <a:t>Other RSV illness cost data from South Africa and Vietnam published in 2023 also show similarly wide ranges with high cost thresholds.</a:t>
            </a:r>
            <a:endParaRPr lang="en-US" b="0" dirty="0">
              <a:ea typeface="Calibri" panose="020F0502020204030204"/>
              <a:cs typeface="Calibri" panose="020F0502020204030204"/>
            </a:endParaRPr>
          </a:p>
          <a:p>
            <a:pPr marL="176530" indent="-176530" defTabSz="942289">
              <a:buFontTx/>
              <a:buChar char="-"/>
              <a:defRPr/>
            </a:pPr>
            <a:r>
              <a:rPr lang="en-US" b="0" dirty="0"/>
              <a:t>Many of these costs could be averted by RSV maternal vaccines or </a:t>
            </a:r>
            <a:r>
              <a:rPr lang="en-US" b="0" dirty="0" err="1"/>
              <a:t>mAbs</a:t>
            </a:r>
            <a:r>
              <a:rPr lang="en-US" b="0" dirty="0"/>
              <a:t>.</a:t>
            </a:r>
            <a:endParaRPr lang="en-US" b="0" dirty="0">
              <a:ea typeface="Calibri"/>
              <a:cs typeface="Calibri"/>
            </a:endParaRPr>
          </a:p>
          <a:p>
            <a:endParaRPr lang="en-US" dirty="0"/>
          </a:p>
        </p:txBody>
      </p:sp>
      <p:sp>
        <p:nvSpPr>
          <p:cNvPr id="4" name="Slide Number Placeholder 3">
            <a:extLst>
              <a:ext uri="{FF2B5EF4-FFF2-40B4-BE49-F238E27FC236}">
                <a16:creationId xmlns:a16="http://schemas.microsoft.com/office/drawing/2014/main" id="{348E349D-CDEF-E38C-BE72-A0ECE452AEE1}"/>
              </a:ext>
            </a:extLst>
          </p:cNvPr>
          <p:cNvSpPr>
            <a:spLocks noGrp="1"/>
          </p:cNvSpPr>
          <p:nvPr>
            <p:ph type="sldNum" sz="quarter" idx="5"/>
          </p:nvPr>
        </p:nvSpPr>
        <p:spPr/>
        <p:txBody>
          <a:bodyPr/>
          <a:lstStyle/>
          <a:p>
            <a:fld id="{FE972081-1475-42AA-B77F-351C997BE8A8}" type="slidenum">
              <a:rPr lang="en-US" smtClean="0"/>
              <a:t>18</a:t>
            </a:fld>
            <a:endParaRPr lang="en-US"/>
          </a:p>
        </p:txBody>
      </p:sp>
    </p:spTree>
    <p:extLst>
      <p:ext uri="{BB962C8B-B14F-4D97-AF65-F5344CB8AC3E}">
        <p14:creationId xmlns:p14="http://schemas.microsoft.com/office/powerpoint/2010/main" val="1534654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US"/>
          </a:p>
        </p:txBody>
      </p:sp>
      <p:sp>
        <p:nvSpPr>
          <p:cNvPr id="3" name="Tijdelijke aanduiding voor notities 2"/>
          <p:cNvSpPr>
            <a:spLocks noGrp="1"/>
          </p:cNvSpPr>
          <p:nvPr>
            <p:ph type="body" idx="1"/>
          </p:nvPr>
        </p:nvSpPr>
        <p:spPr/>
        <p:txBody>
          <a:bodyPr/>
          <a:lstStyle/>
          <a:p>
            <a:pPr marL="176679" indent="-176679" defTabSz="942289">
              <a:buFontTx/>
              <a:buChar char="-"/>
              <a:defRPr/>
            </a:pPr>
            <a:r>
              <a:rPr lang="en-US"/>
              <a:t>So, what is the key takeaway here.</a:t>
            </a:r>
          </a:p>
          <a:p>
            <a:pPr marL="176679" indent="-176679" defTabSz="942289">
              <a:buFontTx/>
              <a:buChar char="-"/>
              <a:defRPr/>
            </a:pPr>
            <a:r>
              <a:rPr lang="en-US"/>
              <a:t>RSV illness and care can be very high in LMICs.</a:t>
            </a:r>
          </a:p>
          <a:p>
            <a:pPr marL="633879" marR="0" lvl="1" indent="-176679" algn="l" defTabSz="942289" rtl="0" eaLnBrk="1" fontAlgn="auto" latinLnBrk="0" hangingPunct="1">
              <a:lnSpc>
                <a:spcPct val="100000"/>
              </a:lnSpc>
              <a:spcBef>
                <a:spcPts val="0"/>
              </a:spcBef>
              <a:spcAft>
                <a:spcPts val="0"/>
              </a:spcAft>
              <a:buClrTx/>
              <a:buSzTx/>
              <a:buFontTx/>
              <a:buChar char="-"/>
              <a:tabLst/>
              <a:defRPr/>
            </a:pPr>
            <a:r>
              <a:rPr lang="en-US" sz="1200"/>
              <a:t>Remember, illness costs include treatment costs to health systems and costs to households (e.g., transportation and lost wages).</a:t>
            </a:r>
          </a:p>
          <a:p>
            <a:pPr marL="176679" marR="0" lvl="0" indent="-176679" algn="l" defTabSz="942289" rtl="0" eaLnBrk="1" fontAlgn="auto" latinLnBrk="0" hangingPunct="1">
              <a:lnSpc>
                <a:spcPct val="100000"/>
              </a:lnSpc>
              <a:spcBef>
                <a:spcPts val="0"/>
              </a:spcBef>
              <a:spcAft>
                <a:spcPts val="0"/>
              </a:spcAft>
              <a:buClrTx/>
              <a:buSzTx/>
              <a:buFontTx/>
              <a:buChar char="-"/>
              <a:tabLst/>
              <a:defRPr/>
            </a:pPr>
            <a:r>
              <a:rPr lang="en-US" sz="1200"/>
              <a:t>That means that averting RSV illness could mean significant health care savings for countries that could really use it.</a:t>
            </a:r>
          </a:p>
          <a:p>
            <a:pPr marL="176679" marR="0" lvl="0" indent="-176679" algn="l" defTabSz="942289" rtl="0" eaLnBrk="1" fontAlgn="auto" latinLnBrk="0" hangingPunct="1">
              <a:lnSpc>
                <a:spcPct val="100000"/>
              </a:lnSpc>
              <a:spcBef>
                <a:spcPts val="0"/>
              </a:spcBef>
              <a:spcAft>
                <a:spcPts val="0"/>
              </a:spcAft>
              <a:buClrTx/>
              <a:buSzTx/>
              <a:buFontTx/>
              <a:buChar char="-"/>
              <a:tabLst/>
              <a:defRPr/>
            </a:pPr>
            <a:r>
              <a:rPr lang="en-US" sz="1200"/>
              <a:t>Of course, such savings vary by country and depend on the RSV disease burden and associated costs. </a:t>
            </a:r>
          </a:p>
          <a:p>
            <a:pPr marL="633879" marR="0" lvl="1" indent="-176679" algn="l" defTabSz="942289" rtl="0" eaLnBrk="1" fontAlgn="auto" latinLnBrk="0" hangingPunct="1">
              <a:lnSpc>
                <a:spcPct val="100000"/>
              </a:lnSpc>
              <a:spcBef>
                <a:spcPts val="0"/>
              </a:spcBef>
              <a:spcAft>
                <a:spcPts val="0"/>
              </a:spcAft>
              <a:buClrTx/>
              <a:buSzTx/>
              <a:buFontTx/>
              <a:buChar char="-"/>
              <a:tabLst/>
              <a:defRPr/>
            </a:pPr>
            <a:r>
              <a:rPr lang="en-US" sz="1200"/>
              <a:t>While the body of country-specific evidence is growing and could be useful for neighboring countries, additional data will also be needed on a case by case basis as countries go through the decision-making process.</a:t>
            </a:r>
          </a:p>
          <a:p>
            <a:pPr marL="176679" marR="0" lvl="0" indent="-176679" algn="l" defTabSz="942289" rtl="0" eaLnBrk="1" fontAlgn="auto" latinLnBrk="0" hangingPunct="1">
              <a:lnSpc>
                <a:spcPct val="100000"/>
              </a:lnSpc>
              <a:spcBef>
                <a:spcPts val="0"/>
              </a:spcBef>
              <a:spcAft>
                <a:spcPts val="0"/>
              </a:spcAft>
              <a:buClrTx/>
              <a:buSzTx/>
              <a:buFontTx/>
              <a:buChar char="-"/>
              <a:tabLst/>
              <a:defRPr/>
            </a:pPr>
            <a:r>
              <a:rPr lang="en-US" sz="1200"/>
              <a:t>With the growing evidence base will come a better understanding of country-level economic burdens due to RSV and how immunization can avert these costs.</a:t>
            </a:r>
          </a:p>
          <a:p>
            <a:pPr marL="176679" marR="0" lvl="0" indent="-176679" algn="l" defTabSz="942289" rtl="0" eaLnBrk="1" fontAlgn="auto" latinLnBrk="0" hangingPunct="1">
              <a:lnSpc>
                <a:spcPct val="100000"/>
              </a:lnSpc>
              <a:spcBef>
                <a:spcPts val="0"/>
              </a:spcBef>
              <a:spcAft>
                <a:spcPts val="0"/>
              </a:spcAft>
              <a:buClrTx/>
              <a:buSzTx/>
              <a:buFontTx/>
              <a:buChar char="-"/>
              <a:tabLst/>
              <a:defRPr/>
            </a:pPr>
            <a:r>
              <a:rPr lang="en-US" sz="1200"/>
              <a:t>Another consideration that not yet touched on is that some places experience RSV in seasonal waves, which can stress health systems intermittently.</a:t>
            </a:r>
          </a:p>
          <a:p>
            <a:pPr marL="633879" marR="0" lvl="1" indent="-176679" algn="l" defTabSz="942289" rtl="0" eaLnBrk="1" fontAlgn="auto" latinLnBrk="0" hangingPunct="1">
              <a:lnSpc>
                <a:spcPct val="100000"/>
              </a:lnSpc>
              <a:spcBef>
                <a:spcPts val="0"/>
              </a:spcBef>
              <a:spcAft>
                <a:spcPts val="0"/>
              </a:spcAft>
              <a:buClrTx/>
              <a:buSzTx/>
              <a:buFontTx/>
              <a:buChar char="-"/>
              <a:tabLst/>
              <a:defRPr/>
            </a:pPr>
            <a:r>
              <a:rPr lang="en-US" sz="1200"/>
              <a:t>Averting RSV could relieve some of these pressures and free up valuable resources for other health priorities.</a:t>
            </a:r>
          </a:p>
          <a:p>
            <a:pPr marL="176679" indent="-176679" defTabSz="942289">
              <a:buFontTx/>
              <a:buChar char="-"/>
              <a:defRPr/>
            </a:pPr>
            <a:endParaRPr lang="en-US"/>
          </a:p>
          <a:p>
            <a:endParaRPr lang="en-US"/>
          </a:p>
        </p:txBody>
      </p:sp>
      <p:sp>
        <p:nvSpPr>
          <p:cNvPr id="4" name="Tijdelijke aanduiding voor dianummer 3"/>
          <p:cNvSpPr>
            <a:spLocks noGrp="1"/>
          </p:cNvSpPr>
          <p:nvPr>
            <p:ph type="sldNum" sz="quarter" idx="5"/>
          </p:nvPr>
        </p:nvSpPr>
        <p:spPr/>
        <p:txBody>
          <a:bodyPr/>
          <a:lstStyle/>
          <a:p>
            <a:fld id="{FE972081-1475-42AA-B77F-351C997BE8A8}" type="slidenum">
              <a:rPr lang="en-US" smtClean="0"/>
              <a:t>19</a:t>
            </a:fld>
            <a:endParaRPr lang="en-US"/>
          </a:p>
        </p:txBody>
      </p:sp>
    </p:spTree>
    <p:extLst>
      <p:ext uri="{BB962C8B-B14F-4D97-AF65-F5344CB8AC3E}">
        <p14:creationId xmlns:p14="http://schemas.microsoft.com/office/powerpoint/2010/main" val="2639825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  -Immunization can have a variety of economic impacts, but for the purposes of this presentation, we’ll be focusing on the impact of RSV immunization on people’s health. </a:t>
            </a:r>
          </a:p>
          <a:p>
            <a:r>
              <a:rPr lang="en-US"/>
              <a:t>- When we say impact, we mean the degree to which immunization has positive effects on people’s health.</a:t>
            </a:r>
          </a:p>
          <a:p>
            <a:r>
              <a:rPr lang="en-US"/>
              <a:t>- When deciding to introduce and implement an RSV immunization product, it’s helpful to understand the potential benefits of RSV immunization on public health.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t>
            </a:r>
            <a:r>
              <a:rPr lang="en-US" sz="1200"/>
              <a:t>NOTE: Immunization can also have economic impacts, but this presentation focuses on health impacts.</a:t>
            </a:r>
          </a:p>
          <a:p>
            <a:endParaRPr lang="en-US"/>
          </a:p>
          <a:p>
            <a:endParaRPr lang="en-US"/>
          </a:p>
        </p:txBody>
      </p:sp>
      <p:sp>
        <p:nvSpPr>
          <p:cNvPr id="4" name="Slide Number Placeholder 3"/>
          <p:cNvSpPr>
            <a:spLocks noGrp="1"/>
          </p:cNvSpPr>
          <p:nvPr>
            <p:ph type="sldNum" sz="quarter" idx="5"/>
          </p:nvPr>
        </p:nvSpPr>
        <p:spPr/>
        <p:txBody>
          <a:bodyPr/>
          <a:lstStyle/>
          <a:p>
            <a:fld id="{FE972081-1475-42AA-B77F-351C997BE8A8}" type="slidenum">
              <a:rPr lang="en-US" smtClean="0"/>
              <a:t>21</a:t>
            </a:fld>
            <a:endParaRPr lang="en-US"/>
          </a:p>
        </p:txBody>
      </p:sp>
    </p:spTree>
    <p:extLst>
      <p:ext uri="{BB962C8B-B14F-4D97-AF65-F5344CB8AC3E}">
        <p14:creationId xmlns:p14="http://schemas.microsoft.com/office/powerpoint/2010/main" val="1490800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3742D-B63E-B577-AC92-376C9EF91D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3EEAE0-110A-EC45-2940-81BE1662F76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8083A60-E6C6-23EF-BA2A-7E59EF85FC04}"/>
              </a:ext>
            </a:extLst>
          </p:cNvPr>
          <p:cNvSpPr>
            <a:spLocks noGrp="1"/>
          </p:cNvSpPr>
          <p:nvPr>
            <p:ph type="body" idx="1"/>
          </p:nvPr>
        </p:nvSpPr>
        <p:spPr/>
        <p:txBody>
          <a:bodyPr/>
          <a:lstStyle/>
          <a:p>
            <a:pPr marL="353358" indent="-353358">
              <a:lnSpc>
                <a:spcPct val="107000"/>
              </a:lnSpc>
              <a:buFont typeface="Symbol" panose="05050102010706020507" pitchFamily="18" charset="2"/>
              <a:buChar char=""/>
            </a:pPr>
            <a:r>
              <a:rPr lang="en-US" sz="1100">
                <a:latin typeface="Calibri" panose="020F0502020204030204" pitchFamily="34" charset="0"/>
                <a:ea typeface="Calibri" panose="020F0502020204030204" pitchFamily="34" charset="0"/>
                <a:cs typeface="Times New Roman" panose="02020603050405020304" pitchFamily="18" charset="0"/>
              </a:rPr>
              <a:t>A preliminary consideration for health impact is the performance of the immunization products.</a:t>
            </a:r>
          </a:p>
          <a:p>
            <a:pPr marL="353358" indent="-353358">
              <a:lnSpc>
                <a:spcPct val="107000"/>
              </a:lnSpc>
              <a:buFont typeface="Symbol" panose="05050102010706020507" pitchFamily="18" charset="2"/>
              <a:buChar char=""/>
            </a:pPr>
            <a:r>
              <a:rPr lang="en-US" sz="1100">
                <a:latin typeface="Calibri" panose="020F0502020204030204" pitchFamily="34" charset="0"/>
                <a:ea typeface="Calibri" panose="020F0502020204030204" pitchFamily="34" charset="0"/>
                <a:cs typeface="Times New Roman" panose="02020603050405020304" pitchFamily="18" charset="0"/>
              </a:rPr>
              <a:t>In this figure, we see the actual Phase 3 efficacy results the Pfizer maternal vaccine candidate and the </a:t>
            </a:r>
            <a:r>
              <a:rPr lang="en-US" sz="1100" err="1">
                <a:latin typeface="Calibri" panose="020F0502020204030204" pitchFamily="34" charset="0"/>
                <a:ea typeface="Calibri" panose="020F0502020204030204" pitchFamily="34" charset="0"/>
                <a:cs typeface="Times New Roman" panose="02020603050405020304" pitchFamily="18" charset="0"/>
              </a:rPr>
              <a:t>nirsevimab</a:t>
            </a:r>
            <a:r>
              <a:rPr lang="en-US" sz="1100">
                <a:latin typeface="Calibri" panose="020F0502020204030204" pitchFamily="34" charset="0"/>
                <a:ea typeface="Calibri" panose="020F0502020204030204" pitchFamily="34" charset="0"/>
                <a:cs typeface="Times New Roman" panose="02020603050405020304" pitchFamily="18" charset="0"/>
              </a:rPr>
              <a:t> </a:t>
            </a:r>
            <a:r>
              <a:rPr lang="en-US" sz="1100" err="1">
                <a:latin typeface="Calibri" panose="020F0502020204030204" pitchFamily="34" charset="0"/>
                <a:ea typeface="Calibri" panose="020F0502020204030204" pitchFamily="34" charset="0"/>
                <a:cs typeface="Times New Roman" panose="02020603050405020304" pitchFamily="18" charset="0"/>
              </a:rPr>
              <a:t>mAb</a:t>
            </a:r>
            <a:r>
              <a:rPr lang="en-US" sz="1100">
                <a:latin typeface="Calibri" panose="020F0502020204030204" pitchFamily="34" charset="0"/>
                <a:ea typeface="Calibri" panose="020F0502020204030204" pitchFamily="34" charset="0"/>
                <a:cs typeface="Times New Roman" panose="02020603050405020304" pitchFamily="18" charset="0"/>
              </a:rPr>
              <a:t>.</a:t>
            </a:r>
          </a:p>
          <a:p>
            <a:pPr marL="810558" marR="0" lvl="1" indent="-353358"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100">
                <a:latin typeface="Corbel" panose="020B0503020204020204" pitchFamily="34" charset="0"/>
              </a:rPr>
              <a:t>The Pfizer Phase 3 included 19 countries (7 LMICs). The AstraZeneca/Sanofi Pasteur Phase 3 trial involved 21 countries (3 LMICs). </a:t>
            </a:r>
            <a:endParaRPr lang="en-US" sz="1100">
              <a:latin typeface="Calibri" panose="020F0502020204030204" pitchFamily="34" charset="0"/>
              <a:ea typeface="Calibri" panose="020F0502020204030204" pitchFamily="34" charset="0"/>
              <a:cs typeface="Times New Roman" panose="02020603050405020304" pitchFamily="18" charset="0"/>
            </a:endParaRPr>
          </a:p>
          <a:p>
            <a:pPr marL="751665" lvl="1" indent="-294465" algn="l" defTabSz="942289" rtl="0" eaLnBrk="1" latinLnBrk="0" hangingPunct="1">
              <a:lnSpc>
                <a:spcPct val="107000"/>
              </a:lnSpc>
              <a:spcAft>
                <a:spcPts val="824"/>
              </a:spcAft>
              <a:buFont typeface="Courier New" panose="02070309020205020404" pitchFamily="49" charset="0"/>
              <a:buChar char="o"/>
              <a:defRPr/>
            </a:pPr>
            <a:r>
              <a:rPr lang="en-US" sz="1900" kern="1200">
                <a:solidFill>
                  <a:schemeClr val="tx1"/>
                </a:solidFill>
                <a:latin typeface="Segoe UI" panose="020B0502040204020203" pitchFamily="34" charset="0"/>
                <a:ea typeface="+mn-ea"/>
                <a:cs typeface="+mn-cs"/>
              </a:rPr>
              <a:t>In general, efficacy data are important considerations when estimating how much disease products could prevent.</a:t>
            </a:r>
          </a:p>
          <a:p>
            <a:pPr marL="367303" lvl="0" indent="-353358">
              <a:lnSpc>
                <a:spcPct val="107000"/>
              </a:lnSpc>
              <a:buFont typeface="Symbol" panose="05050102010706020507" pitchFamily="18" charset="2"/>
              <a:buChar char=""/>
            </a:pPr>
            <a:r>
              <a:rPr lang="en-US" sz="1100">
                <a:latin typeface="Calibri" panose="020F0502020204030204" pitchFamily="34" charset="0"/>
                <a:ea typeface="Calibri" panose="020F0502020204030204" pitchFamily="34" charset="0"/>
                <a:cs typeface="Times New Roman" panose="02020603050405020304" pitchFamily="18" charset="0"/>
              </a:rPr>
              <a:t>Later in this talk, we’ll discuss how certain modelling studies were done and which efficacy data inputs they used as assumptions. </a:t>
            </a:r>
          </a:p>
          <a:p>
            <a:pPr marL="367303" lvl="0" indent="-353358" algn="l" defTabSz="914400" rtl="0" eaLnBrk="1" latinLnBrk="0" hangingPunct="1">
              <a:lnSpc>
                <a:spcPct val="107000"/>
              </a:lnSpc>
              <a:spcAft>
                <a:spcPts val="824"/>
              </a:spcAft>
              <a:buFont typeface="Symbol" panose="05050102010706020507" pitchFamily="18" charset="2"/>
              <a:buChar char=""/>
              <a:defRPr/>
            </a:pPr>
            <a:r>
              <a:rPr lang="en-US" sz="1100" kern="1200">
                <a:solidFill>
                  <a:schemeClr val="tx1"/>
                </a:solidFill>
                <a:latin typeface="Calibri" panose="020F0502020204030204" pitchFamily="34" charset="0"/>
                <a:cs typeface="Times New Roman" panose="02020603050405020304" pitchFamily="18" charset="0"/>
              </a:rPr>
              <a:t>What’s key to understand for now is that both RSV immunization products have been shown to be efficacious in preventing RSV-LRTI events in modelling studies. </a:t>
            </a:r>
          </a:p>
          <a:p>
            <a:pPr marL="751665" lvl="1" indent="-294465" defTabSz="942289">
              <a:lnSpc>
                <a:spcPct val="107000"/>
              </a:lnSpc>
              <a:spcAft>
                <a:spcPts val="824"/>
              </a:spcAft>
              <a:buFont typeface="Courier New" panose="02070309020205020404" pitchFamily="49" charset="0"/>
              <a:buChar char="o"/>
              <a:defRPr/>
            </a:pPr>
            <a:r>
              <a:rPr lang="en-US" sz="1900">
                <a:latin typeface="Segoe UI" panose="020B0502040204020203" pitchFamily="34" charset="0"/>
              </a:rPr>
              <a:t>We’ll talk more about the particulars of these studies and how health economists are figuring this out.</a:t>
            </a:r>
          </a:p>
          <a:p>
            <a:pPr marL="367303" lvl="0" indent="-353358" algn="l" defTabSz="914400" rtl="0" eaLnBrk="1" latinLnBrk="0" hangingPunct="1">
              <a:lnSpc>
                <a:spcPct val="107000"/>
              </a:lnSpc>
              <a:spcAft>
                <a:spcPts val="824"/>
              </a:spcAft>
              <a:buFont typeface="Symbol" panose="05050102010706020507" pitchFamily="18" charset="2"/>
              <a:buChar char=""/>
              <a:defRPr/>
            </a:pPr>
            <a:r>
              <a:rPr lang="en-US" sz="1100" kern="1200">
                <a:solidFill>
                  <a:schemeClr val="tx1"/>
                </a:solidFill>
                <a:latin typeface="Calibri" panose="020F0502020204030204" pitchFamily="34" charset="0"/>
                <a:ea typeface="+mn-ea"/>
                <a:cs typeface="Times New Roman" panose="02020603050405020304" pitchFamily="18" charset="0"/>
              </a:rPr>
              <a:t>Overall, the modelling results we will talk about in subsequent slides are promising and will inform impact modeling studies beyond the settings in which the efficacy trials were conducted.</a:t>
            </a:r>
          </a:p>
          <a:p>
            <a:pPr marL="367303" lvl="0" indent="-353358" algn="l" defTabSz="914400" rtl="0" eaLnBrk="1" latinLnBrk="0" hangingPunct="1">
              <a:lnSpc>
                <a:spcPct val="107000"/>
              </a:lnSpc>
              <a:spcAft>
                <a:spcPts val="824"/>
              </a:spcAft>
              <a:buFont typeface="Symbol" panose="05050102010706020507" pitchFamily="18" charset="2"/>
              <a:buChar char=""/>
              <a:defRPr/>
            </a:pPr>
            <a:endParaRPr lang="en-US" sz="1100" kern="1200">
              <a:solidFill>
                <a:schemeClr val="tx1"/>
              </a:solidFill>
              <a:latin typeface="Calibri" panose="020F0502020204030204" pitchFamily="34" charset="0"/>
              <a:ea typeface="+mn-ea"/>
              <a:cs typeface="Times New Roman" panose="02020603050405020304" pitchFamily="18" charset="0"/>
            </a:endParaRPr>
          </a:p>
          <a:p>
            <a:pPr>
              <a:spcAft>
                <a:spcPts val="824"/>
              </a:spcAft>
            </a:pPr>
            <a:r>
              <a:rPr lang="en-US" sz="800">
                <a:latin typeface="Calibri" panose="020F0502020204030204" pitchFamily="34" charset="0"/>
                <a:ea typeface="Calibri" panose="020F0502020204030204" pitchFamily="34" charset="0"/>
                <a:cs typeface="Times New Roman" panose="02020603050405020304" pitchFamily="18" charset="0"/>
              </a:rPr>
              <a:t> </a:t>
            </a:r>
            <a:endParaRPr lang="en-US" sz="100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F06FC5C-E76B-A98E-7A2B-365630662A8C}"/>
              </a:ext>
            </a:extLst>
          </p:cNvPr>
          <p:cNvSpPr>
            <a:spLocks noGrp="1"/>
          </p:cNvSpPr>
          <p:nvPr>
            <p:ph type="sldNum" sz="quarter" idx="5"/>
          </p:nvPr>
        </p:nvSpPr>
        <p:spPr/>
        <p:txBody>
          <a:bodyPr/>
          <a:lstStyle/>
          <a:p>
            <a:pPr defTabSz="942289">
              <a:defRPr/>
            </a:pPr>
            <a:fld id="{C690C06F-62DF-8C49-9437-5B6E342092F3}" type="slidenum">
              <a:rPr lang="en-US">
                <a:solidFill>
                  <a:prstClr val="black"/>
                </a:solidFill>
                <a:latin typeface="Calibri" panose="020F0502020204030204"/>
              </a:rPr>
              <a:pPr defTabSz="942289">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2613960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147E8-819B-58C6-EBEF-8E1D496226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517D6D-6229-8671-CDB0-E79C886B242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5A39A8-C660-26F9-27DD-EFDED4C7F7DC}"/>
              </a:ext>
            </a:extLst>
          </p:cNvPr>
          <p:cNvSpPr>
            <a:spLocks noGrp="1"/>
          </p:cNvSpPr>
          <p:nvPr>
            <p:ph type="body" idx="1"/>
          </p:nvPr>
        </p:nvSpPr>
        <p:spPr/>
        <p:txBody>
          <a:bodyPr/>
          <a:lstStyle/>
          <a:p>
            <a:pPr defTabSz="942289">
              <a:defRPr/>
            </a:pPr>
            <a:r>
              <a:rPr lang="en-US" dirty="0"/>
              <a:t>This slide displays analysis of RSV interventions around the world. This evidence base is has evolved rapidly in recent years and continues to do so.  </a:t>
            </a:r>
          </a:p>
          <a:p>
            <a:endParaRPr lang="en-US" dirty="0"/>
          </a:p>
          <a:p>
            <a:endParaRPr lang="en-US" dirty="0"/>
          </a:p>
        </p:txBody>
      </p:sp>
      <p:sp>
        <p:nvSpPr>
          <p:cNvPr id="4" name="Slide Number Placeholder 3">
            <a:extLst>
              <a:ext uri="{FF2B5EF4-FFF2-40B4-BE49-F238E27FC236}">
                <a16:creationId xmlns:a16="http://schemas.microsoft.com/office/drawing/2014/main" id="{F8CFC51A-DFDB-F770-E432-D92827288643}"/>
              </a:ext>
            </a:extLst>
          </p:cNvPr>
          <p:cNvSpPr>
            <a:spLocks noGrp="1"/>
          </p:cNvSpPr>
          <p:nvPr>
            <p:ph type="sldNum" sz="quarter" idx="5"/>
          </p:nvPr>
        </p:nvSpPr>
        <p:spPr/>
        <p:txBody>
          <a:bodyPr/>
          <a:lstStyle/>
          <a:p>
            <a:fld id="{C690C06F-62DF-8C49-9437-5B6E342092F3}" type="slidenum">
              <a:rPr lang="en-US" smtClean="0"/>
              <a:t>23</a:t>
            </a:fld>
            <a:endParaRPr lang="en-US"/>
          </a:p>
        </p:txBody>
      </p:sp>
    </p:spTree>
    <p:extLst>
      <p:ext uri="{BB962C8B-B14F-4D97-AF65-F5344CB8AC3E}">
        <p14:creationId xmlns:p14="http://schemas.microsoft.com/office/powerpoint/2010/main" val="2981670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647824" lvl="1"/>
            <a:r>
              <a:rPr lang="en-US"/>
              <a:t>Years ago, the first, robust modelling data started coming out showing what seemed to be relatively large potential health impact for RSV prevention in infants. </a:t>
            </a:r>
          </a:p>
          <a:p>
            <a:pPr marL="647824" lvl="1"/>
            <a:r>
              <a:rPr lang="en-US"/>
              <a:t>Since these models were done, however, more recent models are now available with updated data inputs and more up-to-date results … and the numbers are even higher!</a:t>
            </a:r>
          </a:p>
          <a:p>
            <a:pPr marL="824503" lvl="1" indent="-176679">
              <a:buFontTx/>
              <a:buChar char="-"/>
            </a:pPr>
            <a:r>
              <a:rPr lang="en-US"/>
              <a:t>As this graphic shows from modelling data generating by Mahmud et al, a maternal vaccine could avert over 4 million RSV cases, nearly 2 million hospitalization, and 22 thousand deaths.</a:t>
            </a:r>
          </a:p>
          <a:p>
            <a:pPr marL="824503" lvl="1" indent="-176679">
              <a:buFontTx/>
              <a:buChar char="-"/>
            </a:pPr>
            <a:r>
              <a:rPr lang="en-US"/>
              <a:t>Likewise, </a:t>
            </a:r>
            <a:r>
              <a:rPr lang="en-US" err="1"/>
              <a:t>mAbs</a:t>
            </a:r>
            <a:r>
              <a:rPr lang="en-US"/>
              <a:t> could avert over 7 million cases, 2 million hospitalizations, and 38 thousand deaths.</a:t>
            </a:r>
          </a:p>
          <a:p>
            <a:pPr marL="647824" lvl="1"/>
            <a:endParaRPr lang="en-US"/>
          </a:p>
          <a:p>
            <a:pPr marL="647824" lvl="1"/>
            <a:r>
              <a:rPr lang="en-US"/>
              <a:t>An RSV model developed for use in and by LMICs, quantifies the impact of RSV immunization across 133 LMICs for the 2025 birth cohort</a:t>
            </a:r>
          </a:p>
          <a:p>
            <a:pPr defTabSz="942289">
              <a:defRPr/>
            </a:pPr>
            <a:endParaRPr lang="en-US">
              <a:latin typeface="Arial"/>
              <a:ea typeface="Calibri"/>
              <a:cs typeface="Arial"/>
            </a:endParaRPr>
          </a:p>
          <a:p>
            <a:pPr defTabSz="942289">
              <a:defRPr/>
            </a:pPr>
            <a:endParaRPr lang="en-US">
              <a:latin typeface="Arial"/>
              <a:ea typeface="Calibri"/>
              <a:cs typeface="Arial"/>
            </a:endParaRPr>
          </a:p>
          <a:p>
            <a:pPr defTabSz="942289">
              <a:defRPr/>
            </a:pPr>
            <a:r>
              <a:rPr lang="en-US">
                <a:latin typeface="Arial"/>
                <a:ea typeface="Calibri"/>
                <a:cs typeface="Arial"/>
              </a:rPr>
              <a:t>A preprint study** for in-hospital and out-of-hospital RSV cases in 51 Gavi-eligible countries showed maternal vaccination could avert 55% to 63% of the RSV-related in-hospital mortality below 6 months of age</a:t>
            </a:r>
          </a:p>
          <a:p>
            <a:pPr defTabSz="942289">
              <a:defRPr/>
            </a:pPr>
            <a:r>
              <a:rPr lang="en-US">
                <a:latin typeface="Helvetica"/>
                <a:cs typeface="Helvetica"/>
              </a:rPr>
              <a:t>**h</a:t>
            </a:r>
            <a:r>
              <a:rPr lang="en-US" u="sng">
                <a:ea typeface="+mn-lt"/>
                <a:cs typeface="+mn-lt"/>
                <a:hlinkClick r:id="rId3">
                  <a:extLst>
                    <a:ext uri="{A12FA001-AC4F-418D-AE19-62706E023703}">
                      <ahyp:hlinkClr xmlns:ahyp="http://schemas.microsoft.com/office/drawing/2018/hyperlinkcolor" val="tx"/>
                    </a:ext>
                  </a:extLst>
                </a:hlinkClick>
              </a:rPr>
              <a:t>ttps://papers.ssrn.com/sol3/papers.cfm?abstract_id=4399151</a:t>
            </a:r>
            <a:r>
              <a:rPr lang="en-US">
                <a:ea typeface="+mn-lt"/>
                <a:cs typeface="+mn-lt"/>
              </a:rPr>
              <a:t> </a:t>
            </a:r>
          </a:p>
          <a:p>
            <a:pPr defTabSz="942289">
              <a:defRPr/>
            </a:pPr>
            <a:endParaRPr lang="en-US">
              <a:latin typeface="Arial"/>
              <a:ea typeface="Calibri"/>
              <a:cs typeface="Arial"/>
            </a:endParaRPr>
          </a:p>
          <a:p>
            <a:endParaRPr lang="en-US"/>
          </a:p>
        </p:txBody>
      </p:sp>
      <p:sp>
        <p:nvSpPr>
          <p:cNvPr id="4" name="Slide Number Placeholder 3"/>
          <p:cNvSpPr>
            <a:spLocks noGrp="1"/>
          </p:cNvSpPr>
          <p:nvPr>
            <p:ph type="sldNum" sz="quarter" idx="5"/>
          </p:nvPr>
        </p:nvSpPr>
        <p:spPr/>
        <p:txBody>
          <a:bodyPr/>
          <a:lstStyle/>
          <a:p>
            <a:fld id="{FE972081-1475-42AA-B77F-351C997BE8A8}" type="slidenum">
              <a:rPr lang="en-US" smtClean="0"/>
              <a:t>24</a:t>
            </a:fld>
            <a:endParaRPr lang="en-US"/>
          </a:p>
        </p:txBody>
      </p:sp>
    </p:spTree>
    <p:extLst>
      <p:ext uri="{BB962C8B-B14F-4D97-AF65-F5344CB8AC3E}">
        <p14:creationId xmlns:p14="http://schemas.microsoft.com/office/powerpoint/2010/main" val="27493829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US"/>
          </a:p>
        </p:txBody>
      </p:sp>
      <p:sp>
        <p:nvSpPr>
          <p:cNvPr id="3" name="Tijdelijke aanduiding voor notities 2"/>
          <p:cNvSpPr>
            <a:spLocks noGrp="1"/>
          </p:cNvSpPr>
          <p:nvPr>
            <p:ph type="body" idx="1"/>
          </p:nvPr>
        </p:nvSpPr>
        <p:spPr/>
        <p:txBody>
          <a:bodyPr/>
          <a:lstStyle/>
          <a:p>
            <a:pPr marL="176679" indent="-176679" defTabSz="942289">
              <a:buFontTx/>
              <a:buChar char="-"/>
              <a:defRPr/>
            </a:pPr>
            <a:endParaRPr lang="en-US"/>
          </a:p>
          <a:p>
            <a:pPr marL="176679" indent="-176679" defTabSz="942289">
              <a:buFontTx/>
              <a:buChar char="-"/>
              <a:defRPr/>
            </a:pPr>
            <a:endParaRPr lang="en-US"/>
          </a:p>
          <a:p>
            <a:endParaRPr lang="en-US"/>
          </a:p>
        </p:txBody>
      </p:sp>
      <p:sp>
        <p:nvSpPr>
          <p:cNvPr id="4" name="Tijdelijke aanduiding voor dianummer 3"/>
          <p:cNvSpPr>
            <a:spLocks noGrp="1"/>
          </p:cNvSpPr>
          <p:nvPr>
            <p:ph type="sldNum" sz="quarter" idx="5"/>
          </p:nvPr>
        </p:nvSpPr>
        <p:spPr/>
        <p:txBody>
          <a:bodyPr/>
          <a:lstStyle/>
          <a:p>
            <a:fld id="{FE972081-1475-42AA-B77F-351C997BE8A8}" type="slidenum">
              <a:rPr lang="en-US" smtClean="0"/>
              <a:t>25</a:t>
            </a:fld>
            <a:endParaRPr lang="en-US"/>
          </a:p>
        </p:txBody>
      </p:sp>
    </p:spTree>
    <p:extLst>
      <p:ext uri="{BB962C8B-B14F-4D97-AF65-F5344CB8AC3E}">
        <p14:creationId xmlns:p14="http://schemas.microsoft.com/office/powerpoint/2010/main" val="16269392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231775" indent="-288925"/>
            <a:r>
              <a:rPr lang="en-US"/>
              <a:t>- Cost effectiveness analysis </a:t>
            </a:r>
            <a:r>
              <a:rPr lang="en-US" sz="2000"/>
              <a:t>involves gathering data on disease burden, the impact of immunization as well as the costs of the immunization product, its delivery, and treatment for the disease in addition to other parameters.</a:t>
            </a:r>
          </a:p>
          <a:p>
            <a:pPr marL="231775" indent="-288925"/>
            <a:r>
              <a:rPr lang="en-US" sz="2000"/>
              <a:t>- Using these inputs, a cost-effectiveness ratio is calculated in a model by taking the differences in costs and benefits with and without immunization and dividing costs by benefits:</a:t>
            </a:r>
          </a:p>
          <a:p>
            <a:pPr marL="688975" lvl="1" indent="-288925"/>
            <a:r>
              <a:rPr lang="en-US" sz="1800"/>
              <a:t>- Cost effectiveness ratio = (Costs with immunization – Costs without immunization)/(Benefits with immunization – Benefits without immunization)</a:t>
            </a:r>
          </a:p>
          <a:p>
            <a:pPr marL="688975" lvl="1" indent="-288925"/>
            <a:endParaRPr lang="en-US" sz="1800"/>
          </a:p>
          <a:p>
            <a:pPr marL="231775" indent="-288925"/>
            <a:r>
              <a:rPr lang="en-US" sz="2000"/>
              <a:t>- In LMICs, results are often presented as the cost to avert one Disability Adjusted Life Year (DALY).</a:t>
            </a:r>
          </a:p>
          <a:p>
            <a:pPr marL="688975" lvl="1" indent="-288925"/>
            <a:r>
              <a:rPr lang="en-US" sz="1800"/>
              <a:t>- A DALY is a measure of losses in years of health life due to early death and/or illness, disability and other long-term disease impacts. </a:t>
            </a:r>
          </a:p>
          <a:p>
            <a:pPr defTabSz="942289">
              <a:defRPr/>
            </a:pPr>
            <a:endParaRPr lang="en-US"/>
          </a:p>
          <a:p>
            <a:endParaRPr lang="en-US"/>
          </a:p>
        </p:txBody>
      </p:sp>
      <p:sp>
        <p:nvSpPr>
          <p:cNvPr id="4" name="Slide Number Placeholder 3"/>
          <p:cNvSpPr>
            <a:spLocks noGrp="1"/>
          </p:cNvSpPr>
          <p:nvPr>
            <p:ph type="sldNum" sz="quarter" idx="5"/>
          </p:nvPr>
        </p:nvSpPr>
        <p:spPr/>
        <p:txBody>
          <a:bodyPr/>
          <a:lstStyle/>
          <a:p>
            <a:fld id="{FE972081-1475-42AA-B77F-351C997BE8A8}" type="slidenum">
              <a:rPr lang="en-US" smtClean="0"/>
              <a:t>27</a:t>
            </a:fld>
            <a:endParaRPr lang="en-US"/>
          </a:p>
        </p:txBody>
      </p:sp>
    </p:spTree>
    <p:extLst>
      <p:ext uri="{BB962C8B-B14F-4D97-AF65-F5344CB8AC3E}">
        <p14:creationId xmlns:p14="http://schemas.microsoft.com/office/powerpoint/2010/main" val="27903322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45EDB-1261-0F70-8A04-4B0DCB581A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A28E51-1AD3-F9F2-B54B-2066E5587D2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5AD5D81-DDF2-9F8F-5FB6-718A972F3A5A}"/>
              </a:ext>
            </a:extLst>
          </p:cNvPr>
          <p:cNvSpPr>
            <a:spLocks noGrp="1"/>
          </p:cNvSpPr>
          <p:nvPr>
            <p:ph type="body" idx="1"/>
          </p:nvPr>
        </p:nvSpPr>
        <p:spPr/>
        <p:txBody>
          <a:bodyPr/>
          <a:lstStyle/>
          <a:p>
            <a:r>
              <a:rPr lang="en-US" dirty="0"/>
              <a:t>- RSV immunization cost effectiveness studies have been conducted</a:t>
            </a:r>
            <a:r>
              <a:rPr lang="en-US" b="1" strike="sngStrike" dirty="0"/>
              <a:t> </a:t>
            </a:r>
            <a:r>
              <a:rPr lang="en-US" dirty="0"/>
              <a:t>in these LMICs around the world. </a:t>
            </a:r>
          </a:p>
          <a:p>
            <a:r>
              <a:rPr lang="en-US" dirty="0"/>
              <a:t>- We’ll talk about the particulars in the next few slides.</a:t>
            </a:r>
            <a:endParaRPr lang="en-US" dirty="0">
              <a:ea typeface="Calibri"/>
              <a:cs typeface="Calibri"/>
            </a:endParaRPr>
          </a:p>
        </p:txBody>
      </p:sp>
      <p:sp>
        <p:nvSpPr>
          <p:cNvPr id="4" name="Slide Number Placeholder 3">
            <a:extLst>
              <a:ext uri="{FF2B5EF4-FFF2-40B4-BE49-F238E27FC236}">
                <a16:creationId xmlns:a16="http://schemas.microsoft.com/office/drawing/2014/main" id="{1F613B72-01D5-2215-F5ED-1B97286A3A11}"/>
              </a:ext>
            </a:extLst>
          </p:cNvPr>
          <p:cNvSpPr>
            <a:spLocks noGrp="1"/>
          </p:cNvSpPr>
          <p:nvPr>
            <p:ph type="sldNum" sz="quarter" idx="5"/>
          </p:nvPr>
        </p:nvSpPr>
        <p:spPr/>
        <p:txBody>
          <a:bodyPr/>
          <a:lstStyle/>
          <a:p>
            <a:fld id="{C690C06F-62DF-8C49-9437-5B6E342092F3}" type="slidenum">
              <a:rPr lang="en-US" smtClean="0"/>
              <a:t>28</a:t>
            </a:fld>
            <a:endParaRPr lang="en-US"/>
          </a:p>
        </p:txBody>
      </p:sp>
    </p:spTree>
    <p:extLst>
      <p:ext uri="{BB962C8B-B14F-4D97-AF65-F5344CB8AC3E}">
        <p14:creationId xmlns:p14="http://schemas.microsoft.com/office/powerpoint/2010/main" val="1501237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 This graphic provides an illustrative way to think about how countries can think about RSV immunization cost effectiveness.</a:t>
            </a:r>
          </a:p>
          <a:p>
            <a:r>
              <a:rPr lang="en-US"/>
              <a:t>- In an ideal world, an intervention is cost saving, which means that that immunization generates health benefits AND averts more treatment costs than an immunization program incurs. </a:t>
            </a:r>
          </a:p>
          <a:p>
            <a:r>
              <a:rPr lang="en-US"/>
              <a:t>- Sometimes, however, less effective or more expensive products require more nuanced analysis to understand the product’s fit within a particular country context and willingness to pay threshold.</a:t>
            </a:r>
          </a:p>
          <a:p>
            <a:r>
              <a:rPr lang="en-US"/>
              <a:t>- </a:t>
            </a:r>
          </a:p>
        </p:txBody>
      </p:sp>
      <p:sp>
        <p:nvSpPr>
          <p:cNvPr id="4" name="Slide Number Placeholder 3"/>
          <p:cNvSpPr>
            <a:spLocks noGrp="1"/>
          </p:cNvSpPr>
          <p:nvPr>
            <p:ph type="sldNum" sz="quarter" idx="5"/>
          </p:nvPr>
        </p:nvSpPr>
        <p:spPr/>
        <p:txBody>
          <a:bodyPr/>
          <a:lstStyle/>
          <a:p>
            <a:fld id="{FE972081-1475-42AA-B77F-351C997BE8A8}" type="slidenum">
              <a:rPr lang="en-US" smtClean="0"/>
              <a:t>29</a:t>
            </a:fld>
            <a:endParaRPr lang="en-US"/>
          </a:p>
        </p:txBody>
      </p:sp>
    </p:spTree>
    <p:extLst>
      <p:ext uri="{BB962C8B-B14F-4D97-AF65-F5344CB8AC3E}">
        <p14:creationId xmlns:p14="http://schemas.microsoft.com/office/powerpoint/2010/main" val="2800536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513B5-5D77-0C75-00F0-11326E6237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2035F1-0C6A-B19B-FB39-6AF37B40C80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D724F7C-34E0-D9ED-F4F5-916759A58E5D}"/>
              </a:ext>
            </a:extLst>
          </p:cNvPr>
          <p:cNvSpPr>
            <a:spLocks noGrp="1"/>
          </p:cNvSpPr>
          <p:nvPr>
            <p:ph type="body" idx="1"/>
          </p:nvPr>
        </p:nvSpPr>
        <p:spPr/>
        <p:txBody>
          <a:bodyPr/>
          <a:lstStyle/>
          <a:p>
            <a:r>
              <a:rPr lang="en-US"/>
              <a:t>-Additional LMIC country studies include China, Mali, Turkey but these studies examine older immunization products or use older data inputs</a:t>
            </a:r>
          </a:p>
          <a:p>
            <a:endParaRPr lang="en-US">
              <a:ea typeface="Calibri"/>
              <a:cs typeface="Calibri"/>
            </a:endParaRPr>
          </a:p>
          <a:p>
            <a:r>
              <a:rPr lang="en-US">
                <a:ea typeface="Calibri"/>
                <a:cs typeface="Calibri"/>
              </a:rPr>
              <a:t>-An important note is that data included in Koltai et al. Point to severe acute respiratory infection (SARI) hospitalizations peaking in the second month of life. This implies the duration of protection for both products are well aligned with period of greatest need. </a:t>
            </a:r>
          </a:p>
          <a:p>
            <a:endParaRPr lang="en-US">
              <a:ea typeface="Calibri"/>
              <a:cs typeface="Calibri"/>
            </a:endParaRPr>
          </a:p>
        </p:txBody>
      </p:sp>
      <p:sp>
        <p:nvSpPr>
          <p:cNvPr id="4" name="Slide Number Placeholder 3">
            <a:extLst>
              <a:ext uri="{FF2B5EF4-FFF2-40B4-BE49-F238E27FC236}">
                <a16:creationId xmlns:a16="http://schemas.microsoft.com/office/drawing/2014/main" id="{A710D709-3481-43C0-4A8F-2C6A2687FD72}"/>
              </a:ext>
            </a:extLst>
          </p:cNvPr>
          <p:cNvSpPr>
            <a:spLocks noGrp="1"/>
          </p:cNvSpPr>
          <p:nvPr>
            <p:ph type="sldNum" sz="quarter" idx="5"/>
          </p:nvPr>
        </p:nvSpPr>
        <p:spPr/>
        <p:txBody>
          <a:bodyPr/>
          <a:lstStyle/>
          <a:p>
            <a:fld id="{FE972081-1475-42AA-B77F-351C997BE8A8}" type="slidenum">
              <a:rPr lang="en-US" smtClean="0"/>
              <a:t>30</a:t>
            </a:fld>
            <a:endParaRPr lang="en-US"/>
          </a:p>
        </p:txBody>
      </p:sp>
    </p:spTree>
    <p:extLst>
      <p:ext uri="{BB962C8B-B14F-4D97-AF65-F5344CB8AC3E}">
        <p14:creationId xmlns:p14="http://schemas.microsoft.com/office/powerpoint/2010/main" val="12326504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ea typeface="Calibri"/>
                <a:cs typeface="Calibri"/>
              </a:rPr>
              <a:t>Per Mahmud et </a:t>
            </a:r>
            <a:r>
              <a:rPr lang="en-US" err="1">
                <a:ea typeface="Calibri"/>
                <a:cs typeface="Calibri"/>
              </a:rPr>
              <a:t>al's</a:t>
            </a:r>
            <a:r>
              <a:rPr lang="en-US">
                <a:ea typeface="Calibri"/>
                <a:cs typeface="Calibri"/>
              </a:rPr>
              <a:t> study in 133 LMICs, RSV maternal vaccine and long-acting </a:t>
            </a:r>
            <a:r>
              <a:rPr lang="en-US" err="1">
                <a:ea typeface="Calibri"/>
                <a:cs typeface="Calibri"/>
              </a:rPr>
              <a:t>mABs</a:t>
            </a:r>
            <a:r>
              <a:rPr lang="en-US">
                <a:ea typeface="Calibri"/>
                <a:cs typeface="Calibri"/>
              </a:rPr>
              <a:t> are likely to be cost-effective in 2/3 of countries and cost saving in the remaining 1/3.</a:t>
            </a:r>
          </a:p>
        </p:txBody>
      </p:sp>
      <p:sp>
        <p:nvSpPr>
          <p:cNvPr id="4" name="Slide Number Placeholder 3"/>
          <p:cNvSpPr>
            <a:spLocks noGrp="1"/>
          </p:cNvSpPr>
          <p:nvPr>
            <p:ph type="sldNum" sz="quarter" idx="5"/>
          </p:nvPr>
        </p:nvSpPr>
        <p:spPr/>
        <p:txBody>
          <a:bodyPr/>
          <a:lstStyle/>
          <a:p>
            <a:fld id="{C690C06F-62DF-8C49-9437-5B6E342092F3}" type="slidenum">
              <a:rPr lang="en-US" smtClean="0"/>
              <a:t>31</a:t>
            </a:fld>
            <a:endParaRPr lang="en-US"/>
          </a:p>
        </p:txBody>
      </p:sp>
    </p:spTree>
    <p:extLst>
      <p:ext uri="{BB962C8B-B14F-4D97-AF65-F5344CB8AC3E}">
        <p14:creationId xmlns:p14="http://schemas.microsoft.com/office/powerpoint/2010/main" val="2042988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6B5C9-7762-F87C-BBE2-BCFC100522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1139F4-2A47-2A19-2394-7CF51B67D9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C81668D-6451-04B2-EBC8-082DF583B0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44B391A-2D97-7F3C-A1A7-A218A6270477}"/>
              </a:ext>
            </a:extLst>
          </p:cNvPr>
          <p:cNvSpPr>
            <a:spLocks noGrp="1"/>
          </p:cNvSpPr>
          <p:nvPr>
            <p:ph type="sldNum" sz="quarter" idx="5"/>
          </p:nvPr>
        </p:nvSpPr>
        <p:spPr/>
        <p:txBody>
          <a:bodyPr/>
          <a:lstStyle/>
          <a:p>
            <a:fld id="{C690C06F-62DF-8C49-9437-5B6E342092F3}" type="slidenum">
              <a:rPr lang="en-US" smtClean="0"/>
              <a:t>32</a:t>
            </a:fld>
            <a:endParaRPr lang="en-US"/>
          </a:p>
        </p:txBody>
      </p:sp>
    </p:spTree>
    <p:extLst>
      <p:ext uri="{BB962C8B-B14F-4D97-AF65-F5344CB8AC3E}">
        <p14:creationId xmlns:p14="http://schemas.microsoft.com/office/powerpoint/2010/main" val="11115752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US"/>
          </a:p>
        </p:txBody>
      </p:sp>
      <p:sp>
        <p:nvSpPr>
          <p:cNvPr id="3" name="Tijdelijke aanduiding voor notities 2"/>
          <p:cNvSpPr>
            <a:spLocks noGrp="1"/>
          </p:cNvSpPr>
          <p:nvPr>
            <p:ph type="body" idx="1"/>
          </p:nvPr>
        </p:nvSpPr>
        <p:spPr/>
        <p:txBody>
          <a:bodyPr/>
          <a:lstStyle/>
          <a:p>
            <a:pPr defTabSz="942289">
              <a:defRPr/>
            </a:pPr>
            <a:r>
              <a:rPr lang="en-US"/>
              <a:t>The evidence on RSV immunization cost-effectiveness is promising and growing. However, product prices are not yet known so it is difficult to make firm conclusions at this time or in specific geographies. </a:t>
            </a:r>
          </a:p>
          <a:p>
            <a:endParaRPr lang="en-US">
              <a:ea typeface="Calibri" panose="020F0502020204030204"/>
              <a:cs typeface="Calibri" panose="020F0502020204030204"/>
            </a:endParaRPr>
          </a:p>
          <a:p>
            <a:r>
              <a:rPr lang="en-US">
                <a:ea typeface="Calibri" panose="020F0502020204030204"/>
                <a:cs typeface="Calibri" panose="020F0502020204030204"/>
              </a:rPr>
              <a:t>New studies are forthcoming, results from neighboring countries can also be informative. Finally, tools such as UNIVAC are available to help inform country decision making. For more information on UNIVAC and the potential for international support for country-specific studies, please contact </a:t>
            </a:r>
            <a:r>
              <a:rPr lang="en-US" cap="all">
                <a:hlinkClick r:id="rId3"/>
              </a:rPr>
              <a:t>UNIVAC.MODEL@GMAIL.COM</a:t>
            </a:r>
            <a:endParaRPr lang="en-US">
              <a:ea typeface="Calibri" panose="020F0502020204030204"/>
              <a:cs typeface="Calibri" panose="020F0502020204030204"/>
            </a:endParaRPr>
          </a:p>
          <a:p>
            <a:r>
              <a:rPr lang="en-US">
                <a:ea typeface="Calibri" panose="020F0502020204030204"/>
                <a:cs typeface="Calibri" panose="020F0502020204030204"/>
              </a:rPr>
              <a:t> </a:t>
            </a:r>
          </a:p>
          <a:p>
            <a:endParaRPr lang="en-US">
              <a:ea typeface="Calibri" panose="020F0502020204030204"/>
              <a:cs typeface="Calibri" panose="020F0502020204030204"/>
            </a:endParaRPr>
          </a:p>
          <a:p>
            <a:endParaRPr lang="en-US">
              <a:ea typeface="Calibri" panose="020F0502020204030204"/>
              <a:cs typeface="Calibri" panose="020F0502020204030204"/>
            </a:endParaRPr>
          </a:p>
          <a:p>
            <a:endParaRPr lang="en-US">
              <a:ea typeface="Calibri" panose="020F0502020204030204"/>
              <a:cs typeface="Calibri" panose="020F0502020204030204"/>
            </a:endParaRPr>
          </a:p>
        </p:txBody>
      </p:sp>
      <p:sp>
        <p:nvSpPr>
          <p:cNvPr id="4" name="Tijdelijke aanduiding voor dianummer 3"/>
          <p:cNvSpPr>
            <a:spLocks noGrp="1"/>
          </p:cNvSpPr>
          <p:nvPr>
            <p:ph type="sldNum" sz="quarter" idx="5"/>
          </p:nvPr>
        </p:nvSpPr>
        <p:spPr/>
        <p:txBody>
          <a:bodyPr/>
          <a:lstStyle/>
          <a:p>
            <a:fld id="{FE972081-1475-42AA-B77F-351C997BE8A8}" type="slidenum">
              <a:rPr lang="en-US" smtClean="0"/>
              <a:t>33</a:t>
            </a:fld>
            <a:endParaRPr lang="en-US"/>
          </a:p>
        </p:txBody>
      </p:sp>
    </p:spTree>
    <p:extLst>
      <p:ext uri="{BB962C8B-B14F-4D97-AF65-F5344CB8AC3E}">
        <p14:creationId xmlns:p14="http://schemas.microsoft.com/office/powerpoint/2010/main" val="4015493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42289">
              <a:defRPr/>
            </a:pPr>
            <a:r>
              <a:rPr lang="en-US"/>
              <a:t>RSV health and economic burden is high in LMICS. </a:t>
            </a:r>
          </a:p>
          <a:p>
            <a:pPr defTabSz="942289">
              <a:defRPr/>
            </a:pPr>
            <a:r>
              <a:rPr lang="en-US"/>
              <a:t>RSV interventions could have large impact and may be similar in cost to other childhood vaccines. </a:t>
            </a:r>
          </a:p>
          <a:p>
            <a:pPr defTabSz="942289">
              <a:defRPr/>
            </a:pPr>
            <a:r>
              <a:rPr lang="en-US"/>
              <a:t>In this scenario, RSV immunization is likely to be cost-effective or even cost saving in LMICs. </a:t>
            </a:r>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FE972081-1475-42AA-B77F-351C997BE8A8}" type="slidenum">
              <a:rPr lang="en-US" smtClean="0"/>
              <a:t>38</a:t>
            </a:fld>
            <a:endParaRPr lang="en-US"/>
          </a:p>
        </p:txBody>
      </p:sp>
    </p:spTree>
    <p:extLst>
      <p:ext uri="{BB962C8B-B14F-4D97-AF65-F5344CB8AC3E}">
        <p14:creationId xmlns:p14="http://schemas.microsoft.com/office/powerpoint/2010/main" val="522562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15ED-0DD0-7F09-7EA8-32A908AEE9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8DFE69-E7E5-7B25-F956-484278FDF0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F82B133F-43D9-A744-4760-29302776CDFF}"/>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2288599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C051E7-341E-472E-4F46-4145CC7BFDA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57E1F4E-8DDC-1C51-AACD-8248E1D5A838}"/>
              </a:ext>
            </a:extLst>
          </p:cNvPr>
          <p:cNvSpPr>
            <a:spLocks noGrp="1"/>
          </p:cNvSpPr>
          <p:nvPr>
            <p:ph type="title"/>
          </p:nvPr>
        </p:nvSpPr>
        <p:spPr>
          <a:xfrm>
            <a:off x="831850" y="1183645"/>
            <a:ext cx="10515600" cy="2852737"/>
          </a:xfrm>
        </p:spPr>
        <p:txBody>
          <a:bodyPr anchor="b">
            <a:noAutofit/>
          </a:bodyPr>
          <a:lstStyle>
            <a:lvl1pPr>
              <a:defRPr sz="8800" b="0" i="0">
                <a:solidFill>
                  <a:schemeClr val="bg1"/>
                </a:solidFill>
                <a:latin typeface="Corbel" panose="020B0503020204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3EF7F6C3-D99F-D75A-97CA-8F80937F6220}"/>
              </a:ext>
            </a:extLst>
          </p:cNvPr>
          <p:cNvSpPr>
            <a:spLocks noGrp="1"/>
          </p:cNvSpPr>
          <p:nvPr>
            <p:ph type="body" idx="1"/>
          </p:nvPr>
        </p:nvSpPr>
        <p:spPr>
          <a:xfrm>
            <a:off x="831850" y="4188630"/>
            <a:ext cx="10515600" cy="1500187"/>
          </a:xfrm>
        </p:spPr>
        <p:txBody>
          <a:bodyPr>
            <a:noAutofit/>
          </a:bodyPr>
          <a:lstStyle>
            <a:lvl1pPr marL="0" indent="0">
              <a:buNone/>
              <a:defRPr sz="2400" b="0" i="0">
                <a:solidFill>
                  <a:schemeClr val="bg1"/>
                </a:solidFill>
                <a:latin typeface="Corbel" panose="020B05030202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9571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591C-7A54-3257-02C4-3CCB17BDE6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8F8CE7-9C2A-9E96-E26F-AC7E492B78E0}"/>
              </a:ext>
            </a:extLst>
          </p:cNvPr>
          <p:cNvSpPr>
            <a:spLocks noGrp="1"/>
          </p:cNvSpPr>
          <p:nvPr>
            <p:ph sz="half" idx="1"/>
          </p:nvPr>
        </p:nvSpPr>
        <p:spPr>
          <a:xfrm>
            <a:off x="1224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598F6D-2CF8-EE57-3E2D-8CA66F5B9F97}"/>
              </a:ext>
            </a:extLst>
          </p:cNvPr>
          <p:cNvSpPr>
            <a:spLocks noGrp="1"/>
          </p:cNvSpPr>
          <p:nvPr>
            <p:ph sz="half" idx="2"/>
          </p:nvPr>
        </p:nvSpPr>
        <p:spPr>
          <a:xfrm>
            <a:off x="6558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35D4532-9478-4B04-12AA-F75F2F991D87}"/>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2869519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1E16-B29C-8590-6692-63EC3B6C7D5F}"/>
              </a:ext>
            </a:extLst>
          </p:cNvPr>
          <p:cNvSpPr>
            <a:spLocks noGrp="1"/>
          </p:cNvSpPr>
          <p:nvPr>
            <p:ph type="title"/>
          </p:nvPr>
        </p:nvSpPr>
        <p:spPr>
          <a:xfrm>
            <a:off x="122428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1A8B15-B289-3809-7359-2BD539883650}"/>
              </a:ext>
            </a:extLst>
          </p:cNvPr>
          <p:cNvSpPr>
            <a:spLocks noGrp="1"/>
          </p:cNvSpPr>
          <p:nvPr>
            <p:ph type="body" idx="1"/>
          </p:nvPr>
        </p:nvSpPr>
        <p:spPr>
          <a:xfrm>
            <a:off x="122428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145BED-3DEC-C519-3736-0715FE19AC24}"/>
              </a:ext>
            </a:extLst>
          </p:cNvPr>
          <p:cNvSpPr>
            <a:spLocks noGrp="1"/>
          </p:cNvSpPr>
          <p:nvPr>
            <p:ph sz="half" idx="2"/>
          </p:nvPr>
        </p:nvSpPr>
        <p:spPr>
          <a:xfrm>
            <a:off x="122428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72B8B5-414C-2C64-FFB1-72B95047F2F6}"/>
              </a:ext>
            </a:extLst>
          </p:cNvPr>
          <p:cNvSpPr>
            <a:spLocks noGrp="1"/>
          </p:cNvSpPr>
          <p:nvPr>
            <p:ph type="body" sz="quarter" idx="3"/>
          </p:nvPr>
        </p:nvSpPr>
        <p:spPr>
          <a:xfrm>
            <a:off x="655669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E85704-626E-E0B6-5C48-6725915811B5}"/>
              </a:ext>
            </a:extLst>
          </p:cNvPr>
          <p:cNvSpPr>
            <a:spLocks noGrp="1"/>
          </p:cNvSpPr>
          <p:nvPr>
            <p:ph sz="quarter" idx="4"/>
          </p:nvPr>
        </p:nvSpPr>
        <p:spPr>
          <a:xfrm>
            <a:off x="655669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4F6F2F5F-DF8B-0C50-2E47-CAC4AD02B8A0}"/>
              </a:ext>
            </a:extLst>
          </p:cNvPr>
          <p:cNvSpPr>
            <a:spLocks noGrp="1"/>
          </p:cNvSpPr>
          <p:nvPr>
            <p:ph type="ftr" sz="quarter" idx="10"/>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3565637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7EB8C-C58F-F1C0-3048-0379EBF781EE}"/>
              </a:ext>
            </a:extLst>
          </p:cNvPr>
          <p:cNvSpPr>
            <a:spLocks noGrp="1"/>
          </p:cNvSpPr>
          <p:nvPr>
            <p:ph type="title"/>
          </p:nvPr>
        </p:nvSpPr>
        <p:spPr/>
        <p:txBody>
          <a:bodyPr/>
          <a:lstStyle/>
          <a:p>
            <a:r>
              <a:rPr lang="en-US"/>
              <a:t>Click to edit Master title style</a:t>
            </a:r>
          </a:p>
        </p:txBody>
      </p:sp>
      <p:sp>
        <p:nvSpPr>
          <p:cNvPr id="3" name="Footer Placeholder 4">
            <a:extLst>
              <a:ext uri="{FF2B5EF4-FFF2-40B4-BE49-F238E27FC236}">
                <a16:creationId xmlns:a16="http://schemas.microsoft.com/office/drawing/2014/main" id="{6F4A516D-8C77-05B9-F710-2D0E58C18811}"/>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2049116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ADD14215-1404-5287-83B8-D0E9402F8B22}"/>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1013531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15ED-0DD0-7F09-7EA8-32A908AEE9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8DFE69-E7E5-7B25-F956-484278FDF0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43E532C8-E9AF-3CDE-A918-DBC3EDC41890}"/>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341872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C051E7-341E-472E-4F46-4145CC7BFDA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57E1F4E-8DDC-1C51-AACD-8248E1D5A838}"/>
              </a:ext>
            </a:extLst>
          </p:cNvPr>
          <p:cNvSpPr>
            <a:spLocks noGrp="1"/>
          </p:cNvSpPr>
          <p:nvPr>
            <p:ph type="title"/>
          </p:nvPr>
        </p:nvSpPr>
        <p:spPr>
          <a:xfrm>
            <a:off x="831850" y="1183645"/>
            <a:ext cx="10515600" cy="2852737"/>
          </a:xfrm>
        </p:spPr>
        <p:txBody>
          <a:bodyPr anchor="b">
            <a:noAutofit/>
          </a:bodyPr>
          <a:lstStyle>
            <a:lvl1pPr>
              <a:defRPr sz="8800" b="0" i="0">
                <a:solidFill>
                  <a:schemeClr val="bg1"/>
                </a:solidFill>
                <a:latin typeface="Corbel" panose="020B0503020204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3EF7F6C3-D99F-D75A-97CA-8F80937F6220}"/>
              </a:ext>
            </a:extLst>
          </p:cNvPr>
          <p:cNvSpPr>
            <a:spLocks noGrp="1"/>
          </p:cNvSpPr>
          <p:nvPr>
            <p:ph type="body" idx="1"/>
          </p:nvPr>
        </p:nvSpPr>
        <p:spPr>
          <a:xfrm>
            <a:off x="831850" y="4188630"/>
            <a:ext cx="10515600" cy="1500187"/>
          </a:xfrm>
        </p:spPr>
        <p:txBody>
          <a:bodyPr>
            <a:noAutofit/>
          </a:bodyPr>
          <a:lstStyle>
            <a:lvl1pPr marL="0" indent="0">
              <a:buNone/>
              <a:defRPr sz="2400" b="0" i="0">
                <a:solidFill>
                  <a:schemeClr val="bg1"/>
                </a:solidFill>
                <a:latin typeface="Corbel" panose="020B05030202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48111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591C-7A54-3257-02C4-3CCB17BDE6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8F8CE7-9C2A-9E96-E26F-AC7E492B78E0}"/>
              </a:ext>
            </a:extLst>
          </p:cNvPr>
          <p:cNvSpPr>
            <a:spLocks noGrp="1"/>
          </p:cNvSpPr>
          <p:nvPr>
            <p:ph sz="half" idx="1"/>
          </p:nvPr>
        </p:nvSpPr>
        <p:spPr>
          <a:xfrm>
            <a:off x="1224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598F6D-2CF8-EE57-3E2D-8CA66F5B9F97}"/>
              </a:ext>
            </a:extLst>
          </p:cNvPr>
          <p:cNvSpPr>
            <a:spLocks noGrp="1"/>
          </p:cNvSpPr>
          <p:nvPr>
            <p:ph sz="half" idx="2"/>
          </p:nvPr>
        </p:nvSpPr>
        <p:spPr>
          <a:xfrm>
            <a:off x="6558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8051546-3156-652F-401E-D02A0CC49642}"/>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1085587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1E16-B29C-8590-6692-63EC3B6C7D5F}"/>
              </a:ext>
            </a:extLst>
          </p:cNvPr>
          <p:cNvSpPr>
            <a:spLocks noGrp="1"/>
          </p:cNvSpPr>
          <p:nvPr>
            <p:ph type="title"/>
          </p:nvPr>
        </p:nvSpPr>
        <p:spPr>
          <a:xfrm>
            <a:off x="122428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1A8B15-B289-3809-7359-2BD539883650}"/>
              </a:ext>
            </a:extLst>
          </p:cNvPr>
          <p:cNvSpPr>
            <a:spLocks noGrp="1"/>
          </p:cNvSpPr>
          <p:nvPr>
            <p:ph type="body" idx="1"/>
          </p:nvPr>
        </p:nvSpPr>
        <p:spPr>
          <a:xfrm>
            <a:off x="122428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145BED-3DEC-C519-3736-0715FE19AC24}"/>
              </a:ext>
            </a:extLst>
          </p:cNvPr>
          <p:cNvSpPr>
            <a:spLocks noGrp="1"/>
          </p:cNvSpPr>
          <p:nvPr>
            <p:ph sz="half" idx="2"/>
          </p:nvPr>
        </p:nvSpPr>
        <p:spPr>
          <a:xfrm>
            <a:off x="122428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72B8B5-414C-2C64-FFB1-72B95047F2F6}"/>
              </a:ext>
            </a:extLst>
          </p:cNvPr>
          <p:cNvSpPr>
            <a:spLocks noGrp="1"/>
          </p:cNvSpPr>
          <p:nvPr>
            <p:ph type="body" sz="quarter" idx="3"/>
          </p:nvPr>
        </p:nvSpPr>
        <p:spPr>
          <a:xfrm>
            <a:off x="655669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E85704-626E-E0B6-5C48-6725915811B5}"/>
              </a:ext>
            </a:extLst>
          </p:cNvPr>
          <p:cNvSpPr>
            <a:spLocks noGrp="1"/>
          </p:cNvSpPr>
          <p:nvPr>
            <p:ph sz="quarter" idx="4"/>
          </p:nvPr>
        </p:nvSpPr>
        <p:spPr>
          <a:xfrm>
            <a:off x="655669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DD331CCF-589F-4EE7-A13C-191824EB31E3}"/>
              </a:ext>
            </a:extLst>
          </p:cNvPr>
          <p:cNvSpPr>
            <a:spLocks noGrp="1"/>
          </p:cNvSpPr>
          <p:nvPr>
            <p:ph type="ftr" sz="quarter" idx="10"/>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1022873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7EB8C-C58F-F1C0-3048-0379EBF781EE}"/>
              </a:ext>
            </a:extLst>
          </p:cNvPr>
          <p:cNvSpPr>
            <a:spLocks noGrp="1"/>
          </p:cNvSpPr>
          <p:nvPr>
            <p:ph type="title"/>
          </p:nvPr>
        </p:nvSpPr>
        <p:spPr/>
        <p:txBody>
          <a:bodyPr/>
          <a:lstStyle/>
          <a:p>
            <a:r>
              <a:rPr lang="en-US"/>
              <a:t>Click to edit Master title style</a:t>
            </a:r>
          </a:p>
        </p:txBody>
      </p:sp>
      <p:sp>
        <p:nvSpPr>
          <p:cNvPr id="3" name="Footer Placeholder 4">
            <a:extLst>
              <a:ext uri="{FF2B5EF4-FFF2-40B4-BE49-F238E27FC236}">
                <a16:creationId xmlns:a16="http://schemas.microsoft.com/office/drawing/2014/main" id="{375B63EF-BF03-F8BE-D960-8A1D1F6CD93D}"/>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3414318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9036C347-7FDD-A6EF-C99A-0E25418DE87B}"/>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3555900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15ED-0DD0-7F09-7EA8-32A908AEE9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8DFE69-E7E5-7B25-F956-484278FDF0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EF5096FE-FD85-ABB5-7979-E0B7D85EA0F3}"/>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3301459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C051E7-341E-472E-4F46-4145CC7BFDA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57E1F4E-8DDC-1C51-AACD-8248E1D5A838}"/>
              </a:ext>
            </a:extLst>
          </p:cNvPr>
          <p:cNvSpPr>
            <a:spLocks noGrp="1"/>
          </p:cNvSpPr>
          <p:nvPr>
            <p:ph type="title"/>
          </p:nvPr>
        </p:nvSpPr>
        <p:spPr>
          <a:xfrm>
            <a:off x="831850" y="1183645"/>
            <a:ext cx="10515600" cy="2852737"/>
          </a:xfrm>
        </p:spPr>
        <p:txBody>
          <a:bodyPr anchor="b">
            <a:noAutofit/>
          </a:bodyPr>
          <a:lstStyle>
            <a:lvl1pPr>
              <a:defRPr sz="8800" b="0" i="0">
                <a:solidFill>
                  <a:schemeClr val="bg1"/>
                </a:solidFill>
                <a:latin typeface="Corbel" panose="020B0503020204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3EF7F6C3-D99F-D75A-97CA-8F80937F6220}"/>
              </a:ext>
            </a:extLst>
          </p:cNvPr>
          <p:cNvSpPr>
            <a:spLocks noGrp="1"/>
          </p:cNvSpPr>
          <p:nvPr>
            <p:ph type="body" idx="1"/>
          </p:nvPr>
        </p:nvSpPr>
        <p:spPr>
          <a:xfrm>
            <a:off x="831850" y="4188630"/>
            <a:ext cx="10515600" cy="1500187"/>
          </a:xfrm>
        </p:spPr>
        <p:txBody>
          <a:bodyPr>
            <a:noAutofit/>
          </a:bodyPr>
          <a:lstStyle>
            <a:lvl1pPr marL="0" indent="0">
              <a:buNone/>
              <a:defRPr sz="2400" b="0" i="0">
                <a:solidFill>
                  <a:schemeClr val="bg1"/>
                </a:solidFill>
                <a:latin typeface="Corbel" panose="020B05030202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54043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591C-7A54-3257-02C4-3CCB17BDE6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8F8CE7-9C2A-9E96-E26F-AC7E492B78E0}"/>
              </a:ext>
            </a:extLst>
          </p:cNvPr>
          <p:cNvSpPr>
            <a:spLocks noGrp="1"/>
          </p:cNvSpPr>
          <p:nvPr>
            <p:ph sz="half" idx="1"/>
          </p:nvPr>
        </p:nvSpPr>
        <p:spPr>
          <a:xfrm>
            <a:off x="1224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598F6D-2CF8-EE57-3E2D-8CA66F5B9F97}"/>
              </a:ext>
            </a:extLst>
          </p:cNvPr>
          <p:cNvSpPr>
            <a:spLocks noGrp="1"/>
          </p:cNvSpPr>
          <p:nvPr>
            <p:ph sz="half" idx="2"/>
          </p:nvPr>
        </p:nvSpPr>
        <p:spPr>
          <a:xfrm>
            <a:off x="6558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3D6DB44-5FDC-67D7-6944-20AE552094A7}"/>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38678794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1E16-B29C-8590-6692-63EC3B6C7D5F}"/>
              </a:ext>
            </a:extLst>
          </p:cNvPr>
          <p:cNvSpPr>
            <a:spLocks noGrp="1"/>
          </p:cNvSpPr>
          <p:nvPr>
            <p:ph type="title"/>
          </p:nvPr>
        </p:nvSpPr>
        <p:spPr>
          <a:xfrm>
            <a:off x="122428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1A8B15-B289-3809-7359-2BD539883650}"/>
              </a:ext>
            </a:extLst>
          </p:cNvPr>
          <p:cNvSpPr>
            <a:spLocks noGrp="1"/>
          </p:cNvSpPr>
          <p:nvPr>
            <p:ph type="body" idx="1"/>
          </p:nvPr>
        </p:nvSpPr>
        <p:spPr>
          <a:xfrm>
            <a:off x="122428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145BED-3DEC-C519-3736-0715FE19AC24}"/>
              </a:ext>
            </a:extLst>
          </p:cNvPr>
          <p:cNvSpPr>
            <a:spLocks noGrp="1"/>
          </p:cNvSpPr>
          <p:nvPr>
            <p:ph sz="half" idx="2"/>
          </p:nvPr>
        </p:nvSpPr>
        <p:spPr>
          <a:xfrm>
            <a:off x="122428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72B8B5-414C-2C64-FFB1-72B95047F2F6}"/>
              </a:ext>
            </a:extLst>
          </p:cNvPr>
          <p:cNvSpPr>
            <a:spLocks noGrp="1"/>
          </p:cNvSpPr>
          <p:nvPr>
            <p:ph type="body" sz="quarter" idx="3"/>
          </p:nvPr>
        </p:nvSpPr>
        <p:spPr>
          <a:xfrm>
            <a:off x="655669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E85704-626E-E0B6-5C48-6725915811B5}"/>
              </a:ext>
            </a:extLst>
          </p:cNvPr>
          <p:cNvSpPr>
            <a:spLocks noGrp="1"/>
          </p:cNvSpPr>
          <p:nvPr>
            <p:ph sz="quarter" idx="4"/>
          </p:nvPr>
        </p:nvSpPr>
        <p:spPr>
          <a:xfrm>
            <a:off x="655669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8517CAB5-68AA-D153-4803-2B09C03F32A3}"/>
              </a:ext>
            </a:extLst>
          </p:cNvPr>
          <p:cNvSpPr>
            <a:spLocks noGrp="1"/>
          </p:cNvSpPr>
          <p:nvPr>
            <p:ph type="ftr" sz="quarter" idx="10"/>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158518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7EB8C-C58F-F1C0-3048-0379EBF781EE}"/>
              </a:ext>
            </a:extLst>
          </p:cNvPr>
          <p:cNvSpPr>
            <a:spLocks noGrp="1"/>
          </p:cNvSpPr>
          <p:nvPr>
            <p:ph type="title"/>
          </p:nvPr>
        </p:nvSpPr>
        <p:spPr/>
        <p:txBody>
          <a:bodyPr/>
          <a:lstStyle/>
          <a:p>
            <a:r>
              <a:rPr lang="en-US"/>
              <a:t>Click to edit Master title style</a:t>
            </a:r>
          </a:p>
        </p:txBody>
      </p:sp>
      <p:sp>
        <p:nvSpPr>
          <p:cNvPr id="3" name="Footer Placeholder 4">
            <a:extLst>
              <a:ext uri="{FF2B5EF4-FFF2-40B4-BE49-F238E27FC236}">
                <a16:creationId xmlns:a16="http://schemas.microsoft.com/office/drawing/2014/main" id="{554DFA0D-C89F-246F-3853-3749D987B724}"/>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2361412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9BD13F38-DCAC-96FD-8C2D-4978E8916ED5}"/>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14878802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PATH: Split one column, header and tex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a:p>
        </p:txBody>
      </p:sp>
      <p:sp>
        <p:nvSpPr>
          <p:cNvPr id="4" name="Date Placeholder 3"/>
          <p:cNvSpPr>
            <a:spLocks noGrp="1"/>
          </p:cNvSpPr>
          <p:nvPr>
            <p:ph type="dt" sz="half" idx="11"/>
          </p:nvPr>
        </p:nvSpPr>
        <p:spPr/>
        <p:txBody>
          <a:bodyPr/>
          <a:lstStyle/>
          <a:p>
            <a:endParaRPr lang="en-US"/>
          </a:p>
        </p:txBody>
      </p:sp>
      <p:sp>
        <p:nvSpPr>
          <p:cNvPr id="5" name="Slide Number Placeholder 4"/>
          <p:cNvSpPr>
            <a:spLocks noGrp="1"/>
          </p:cNvSpPr>
          <p:nvPr>
            <p:ph type="sldNum" sz="quarter" idx="12"/>
          </p:nvPr>
        </p:nvSpPr>
        <p:spPr/>
        <p:txBody>
          <a:bodyPr/>
          <a:lstStyle/>
          <a:p>
            <a:fld id="{E28D367D-202E-4BB0-8243-51A46362D732}" type="slidenum">
              <a:rPr lang="en-US" smtClean="0"/>
              <a:pPr/>
              <a:t>‹#›</a:t>
            </a:fld>
            <a:endParaRPr lang="en-US"/>
          </a:p>
        </p:txBody>
      </p:sp>
      <p:sp>
        <p:nvSpPr>
          <p:cNvPr id="6" name="Text Placeholder 4"/>
          <p:cNvSpPr>
            <a:spLocks noGrp="1"/>
          </p:cNvSpPr>
          <p:nvPr>
            <p:ph type="body" sz="quarter" idx="13" hasCustomPrompt="1"/>
          </p:nvPr>
        </p:nvSpPr>
        <p:spPr>
          <a:xfrm>
            <a:off x="762000" y="2743200"/>
            <a:ext cx="5105400" cy="1315450"/>
          </a:xfrm>
          <a:prstGeom prst="rect">
            <a:avLst/>
          </a:prstGeom>
        </p:spPr>
        <p:txBody>
          <a:bodyPr lIns="0" tIns="0" rIns="0" bIns="0"/>
          <a:lstStyle>
            <a:lvl1pPr>
              <a:defRPr sz="3200">
                <a:solidFill>
                  <a:schemeClr val="accent1"/>
                </a:solidFill>
              </a:defRPr>
            </a:lvl1pPr>
          </a:lstStyle>
          <a:p>
            <a:pPr lvl="0"/>
            <a:r>
              <a:rPr lang="en-US" sz="3200">
                <a:solidFill>
                  <a:srgbClr val="F65050"/>
                </a:solidFill>
                <a:latin typeface="Arial" panose="020B0604020202020204" pitchFamily="34" charset="0"/>
                <a:cs typeface="Arial" panose="020B0604020202020204" pitchFamily="34" charset="0"/>
              </a:rPr>
              <a:t>H1 – Arial 32 pt. red: </a:t>
            </a:r>
            <a:r>
              <a:rPr lang="en-US"/>
              <a:t>Two-column split, minimal text</a:t>
            </a:r>
          </a:p>
        </p:txBody>
      </p:sp>
      <p:sp>
        <p:nvSpPr>
          <p:cNvPr id="7" name="Text Placeholder 6"/>
          <p:cNvSpPr>
            <a:spLocks noGrp="1"/>
          </p:cNvSpPr>
          <p:nvPr>
            <p:ph type="body" sz="quarter" idx="14" hasCustomPrompt="1"/>
          </p:nvPr>
        </p:nvSpPr>
        <p:spPr>
          <a:xfrm>
            <a:off x="6324599" y="2743200"/>
            <a:ext cx="5143501" cy="2171700"/>
          </a:xfrm>
          <a:prstGeom prst="rect">
            <a:avLst/>
          </a:prstGeom>
        </p:spPr>
        <p:txBody>
          <a:bodyPr/>
          <a:lstStyle>
            <a:lvl1pPr>
              <a:spcBef>
                <a:spcPts val="0"/>
              </a:spcBef>
              <a:spcAft>
                <a:spcPts val="1800"/>
              </a:spcAft>
              <a:defRPr sz="1600">
                <a:solidFill>
                  <a:schemeClr val="tx1"/>
                </a:solidFill>
              </a:defRPr>
            </a:lvl1pPr>
            <a:lvl2pPr>
              <a:defRPr sz="1400"/>
            </a:lvl2pPr>
            <a:lvl3pPr>
              <a:defRPr sz="1400"/>
            </a:lvl3pPr>
            <a:lvl4pPr>
              <a:defRPr sz="1400"/>
            </a:lvl4pPr>
            <a:lvl5pPr>
              <a:defRPr sz="1400"/>
            </a:lvl5pPr>
          </a:lstStyle>
          <a:p>
            <a:pPr lvl="0"/>
            <a:r>
              <a:rPr lang="en-US"/>
              <a:t>Body text – Arial 16 pt., black, 18 pt. paragraph spacing after: This is used for a smaller amount of text without any additional images. Use for simple impact.</a:t>
            </a:r>
          </a:p>
        </p:txBody>
      </p:sp>
    </p:spTree>
    <p:extLst>
      <p:ext uri="{BB962C8B-B14F-4D97-AF65-F5344CB8AC3E}">
        <p14:creationId xmlns:p14="http://schemas.microsoft.com/office/powerpoint/2010/main" val="21491192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53A0C0-65B1-5AFA-5BD0-D9CA48201D81}"/>
              </a:ext>
            </a:extLst>
          </p:cNvPr>
          <p:cNvSpPr>
            <a:spLocks noGrp="1"/>
          </p:cNvSpPr>
          <p:nvPr>
            <p:ph type="title"/>
          </p:nvPr>
        </p:nvSpPr>
        <p:spPr>
          <a:xfrm>
            <a:off x="1224280" y="365125"/>
            <a:ext cx="10515600" cy="884555"/>
          </a:xfrm>
          <a:prstGeom prst="rect">
            <a:avLst/>
          </a:prstGeom>
        </p:spPr>
        <p:txBody>
          <a:bodyPr vert="horz" lIns="91440" tIns="45720" rIns="91440" bIns="4572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30DA26D9-B4B3-670E-156E-690146E34567}"/>
              </a:ext>
            </a:extLst>
          </p:cNvPr>
          <p:cNvSpPr>
            <a:spLocks noGrp="1"/>
          </p:cNvSpPr>
          <p:nvPr>
            <p:ph type="body" idx="1"/>
          </p:nvPr>
        </p:nvSpPr>
        <p:spPr>
          <a:xfrm>
            <a:off x="1224280" y="1391920"/>
            <a:ext cx="10515600" cy="4785043"/>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08022356-EC57-EA36-91A7-B7325A303E9B}"/>
              </a:ext>
            </a:extLst>
          </p:cNvPr>
          <p:cNvPicPr>
            <a:picLocks noChangeAspect="1"/>
          </p:cNvPicPr>
          <p:nvPr userDrawn="1"/>
        </p:nvPicPr>
        <p:blipFill>
          <a:blip r:embed="rId8"/>
          <a:srcRect/>
          <a:stretch/>
        </p:blipFill>
        <p:spPr>
          <a:xfrm>
            <a:off x="0" y="0"/>
            <a:ext cx="814916" cy="6858000"/>
          </a:xfrm>
          <a:prstGeom prst="rect">
            <a:avLst/>
          </a:prstGeom>
        </p:spPr>
      </p:pic>
      <p:sp>
        <p:nvSpPr>
          <p:cNvPr id="7" name="Footer Placeholder 4">
            <a:extLst>
              <a:ext uri="{FF2B5EF4-FFF2-40B4-BE49-F238E27FC236}">
                <a16:creationId xmlns:a16="http://schemas.microsoft.com/office/drawing/2014/main" id="{74B10390-4EE5-F0A8-C181-DC43EA259068}"/>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4176824796"/>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Lst>
  <p:hf sldNum="0" hdr="0" ftr="0" dt="0"/>
  <p:txStyles>
    <p:titleStyle>
      <a:lvl1pPr algn="l" defTabSz="914400" rtl="0" eaLnBrk="1" latinLnBrk="0" hangingPunct="1">
        <a:lnSpc>
          <a:spcPct val="90000"/>
        </a:lnSpc>
        <a:spcBef>
          <a:spcPct val="0"/>
        </a:spcBef>
        <a:buNone/>
        <a:defRPr sz="2400" b="1" kern="1200">
          <a:solidFill>
            <a:schemeClr val="accent3"/>
          </a:solidFill>
          <a:latin typeface="Corbel" panose="020B0503020204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53A0C0-65B1-5AFA-5BD0-D9CA48201D81}"/>
              </a:ext>
            </a:extLst>
          </p:cNvPr>
          <p:cNvSpPr>
            <a:spLocks noGrp="1"/>
          </p:cNvSpPr>
          <p:nvPr>
            <p:ph type="title"/>
          </p:nvPr>
        </p:nvSpPr>
        <p:spPr>
          <a:xfrm>
            <a:off x="1224280" y="365125"/>
            <a:ext cx="10515600" cy="884555"/>
          </a:xfrm>
          <a:prstGeom prst="rect">
            <a:avLst/>
          </a:prstGeom>
        </p:spPr>
        <p:txBody>
          <a:bodyPr vert="horz" lIns="91440" tIns="45720" rIns="91440" bIns="4572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30DA26D9-B4B3-670E-156E-690146E34567}"/>
              </a:ext>
            </a:extLst>
          </p:cNvPr>
          <p:cNvSpPr>
            <a:spLocks noGrp="1"/>
          </p:cNvSpPr>
          <p:nvPr>
            <p:ph type="body" idx="1"/>
          </p:nvPr>
        </p:nvSpPr>
        <p:spPr>
          <a:xfrm>
            <a:off x="1224280" y="1391920"/>
            <a:ext cx="10515600" cy="4785043"/>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08022356-EC57-EA36-91A7-B7325A303E9B}"/>
              </a:ext>
            </a:extLst>
          </p:cNvPr>
          <p:cNvPicPr>
            <a:picLocks noChangeAspect="1"/>
          </p:cNvPicPr>
          <p:nvPr userDrawn="1"/>
        </p:nvPicPr>
        <p:blipFill>
          <a:blip r:embed="rId8"/>
          <a:srcRect/>
          <a:stretch/>
        </p:blipFill>
        <p:spPr>
          <a:xfrm>
            <a:off x="0" y="3"/>
            <a:ext cx="814916" cy="6857994"/>
          </a:xfrm>
          <a:prstGeom prst="rect">
            <a:avLst/>
          </a:prstGeom>
        </p:spPr>
      </p:pic>
      <p:sp>
        <p:nvSpPr>
          <p:cNvPr id="7" name="Footer Placeholder 4">
            <a:extLst>
              <a:ext uri="{FF2B5EF4-FFF2-40B4-BE49-F238E27FC236}">
                <a16:creationId xmlns:a16="http://schemas.microsoft.com/office/drawing/2014/main" id="{399CDED4-2055-04B6-F575-82CBF4F099EE}"/>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177493852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Lst>
  <p:hf sldNum="0" hdr="0" ftr="0" dt="0"/>
  <p:txStyles>
    <p:titleStyle>
      <a:lvl1pPr algn="l" defTabSz="914400" rtl="0" eaLnBrk="1" latinLnBrk="0" hangingPunct="1">
        <a:lnSpc>
          <a:spcPct val="90000"/>
        </a:lnSpc>
        <a:spcBef>
          <a:spcPct val="0"/>
        </a:spcBef>
        <a:buNone/>
        <a:defRPr sz="2400" b="1" kern="1200">
          <a:solidFill>
            <a:schemeClr val="accent2"/>
          </a:solidFill>
          <a:latin typeface="Corbel" panose="020B0503020204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53A0C0-65B1-5AFA-5BD0-D9CA48201D81}"/>
              </a:ext>
            </a:extLst>
          </p:cNvPr>
          <p:cNvSpPr>
            <a:spLocks noGrp="1"/>
          </p:cNvSpPr>
          <p:nvPr>
            <p:ph type="title"/>
          </p:nvPr>
        </p:nvSpPr>
        <p:spPr>
          <a:xfrm>
            <a:off x="1224280" y="365125"/>
            <a:ext cx="10515600" cy="884555"/>
          </a:xfrm>
          <a:prstGeom prst="rect">
            <a:avLst/>
          </a:prstGeom>
        </p:spPr>
        <p:txBody>
          <a:bodyPr vert="horz" lIns="91440" tIns="45720" rIns="91440" bIns="4572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30DA26D9-B4B3-670E-156E-690146E34567}"/>
              </a:ext>
            </a:extLst>
          </p:cNvPr>
          <p:cNvSpPr>
            <a:spLocks noGrp="1"/>
          </p:cNvSpPr>
          <p:nvPr>
            <p:ph type="body" idx="1"/>
          </p:nvPr>
        </p:nvSpPr>
        <p:spPr>
          <a:xfrm>
            <a:off x="1224280" y="1391920"/>
            <a:ext cx="10515600" cy="4785043"/>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08022356-EC57-EA36-91A7-B7325A303E9B}"/>
              </a:ext>
            </a:extLst>
          </p:cNvPr>
          <p:cNvPicPr>
            <a:picLocks noChangeAspect="1"/>
          </p:cNvPicPr>
          <p:nvPr userDrawn="1"/>
        </p:nvPicPr>
        <p:blipFill>
          <a:blip r:embed="rId9"/>
          <a:srcRect/>
          <a:stretch/>
        </p:blipFill>
        <p:spPr>
          <a:xfrm>
            <a:off x="0" y="3"/>
            <a:ext cx="814915" cy="6857994"/>
          </a:xfrm>
          <a:prstGeom prst="rect">
            <a:avLst/>
          </a:prstGeom>
        </p:spPr>
      </p:pic>
      <p:sp>
        <p:nvSpPr>
          <p:cNvPr id="7" name="Footer Placeholder 4">
            <a:extLst>
              <a:ext uri="{FF2B5EF4-FFF2-40B4-BE49-F238E27FC236}">
                <a16:creationId xmlns:a16="http://schemas.microsoft.com/office/drawing/2014/main" id="{68B186D1-275B-208F-BE53-6F055D1651B7}"/>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264814688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2" r:id="rId7"/>
  </p:sldLayoutIdLst>
  <p:hf sldNum="0" hdr="0" ftr="0" dt="0"/>
  <p:txStyles>
    <p:titleStyle>
      <a:lvl1pPr algn="l" defTabSz="914400" rtl="0" eaLnBrk="1" latinLnBrk="0" hangingPunct="1">
        <a:lnSpc>
          <a:spcPct val="90000"/>
        </a:lnSpc>
        <a:spcBef>
          <a:spcPct val="0"/>
        </a:spcBef>
        <a:buNone/>
        <a:defRPr sz="2400" b="1" kern="1200">
          <a:solidFill>
            <a:schemeClr val="accent4"/>
          </a:solidFill>
          <a:latin typeface="Corbel" panose="020B0503020204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hyperlink" Target="https://bmcmedicine.biomedcentral.com/articles/10.1186/s12916-023-02827-5" TargetMode="External"/><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9.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s://www.gavi.org/news/media-room/gavi-and-partners-commence-design-rsv-maternal-vaccine-programme" TargetMode="External"/><Relationship Id="rId7" Type="http://schemas.openxmlformats.org/officeDocument/2006/relationships/hyperlink" Target="https://www.paho.org/sites/default/files/2025-07/prices-vac-2025-eng-2-july-2025-v3.pdf" TargetMode="External"/><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hyperlink" Target="https://www.paho.org/en/news/1-11-2024-paho-facilitate-access-maternal-vaccines-protect-babies-americas-respiratory" TargetMode="External"/><Relationship Id="rId5" Type="http://schemas.openxmlformats.org/officeDocument/2006/relationships/hyperlink" Target="https://www.gatesfoundation.org/ideas/media-center/press-releases/2022/09/gates-foundation-announces-grants-to-reduce-infant-mortality" TargetMode="External"/><Relationship Id="rId10" Type="http://schemas.openxmlformats.org/officeDocument/2006/relationships/image" Target="../media/image19.png"/><Relationship Id="rId4" Type="http://schemas.openxmlformats.org/officeDocument/2006/relationships/hyperlink" Target="https://www.gavi.org/sites/default/files/%20/board/minutes/2025/24-25-july08%20-%20Respiratory%20Syncytial%20Virus%20Investment%20Case.pdf" TargetMode="External"/><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9.xml"/><Relationship Id="rId5" Type="http://schemas.openxmlformats.org/officeDocument/2006/relationships/image" Target="../media/image20.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hyperlink" Target="https://pubmed.ncbi.nlm.nih.gov/39578037/" TargetMode="External"/><Relationship Id="rId13" Type="http://schemas.openxmlformats.org/officeDocument/2006/relationships/hyperlink" Target="https://www.ncbi.nlm.nih.gov/pmc/articles/PMC6697256/" TargetMode="External"/><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hyperlink" Target="https://www.ncbi.nlm.nih.gov/pmc/articles/PMC5744963/" TargetMode="External"/><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27.png"/><Relationship Id="rId11" Type="http://schemas.openxmlformats.org/officeDocument/2006/relationships/hyperlink" Target="https://www.sciencedirect.com/science/article/pii/S0264410X20309816?via%3Dihub" TargetMode="External"/><Relationship Id="rId5" Type="http://schemas.openxmlformats.org/officeDocument/2006/relationships/image" Target="../media/image26.png"/><Relationship Id="rId10" Type="http://schemas.openxmlformats.org/officeDocument/2006/relationships/hyperlink" Target="https://pubmed.ncbi.nlm.nih.gov/41331727/" TargetMode="External"/><Relationship Id="rId4" Type="http://schemas.openxmlformats.org/officeDocument/2006/relationships/image" Target="../media/image25.png"/><Relationship Id="rId9" Type="http://schemas.openxmlformats.org/officeDocument/2006/relationships/hyperlink" Target="https://www.sciencedirect.com/science/article/pii/S0264410X25000660" TargetMode="External"/><Relationship Id="rId1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hyperlink" Target="https://www.thelancet.com/journals/laninf/article/PIIS1473-3099(20)30703-9/fulltext" TargetMode="External"/><Relationship Id="rId7"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www.sciencedirect.com/science/article/pii/S0264410X24009162" TargetMode="External"/><Relationship Id="rId9"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9.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9.xml"/><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hyperlink" Target="https://pfizermedical.pfizerpro.com/api/vc/en/medical/assets/2cdef78e-e488-4816-b14b-24be4ec1827f/Munjal_OP_ResViNET2024.pdf"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notesSlide" Target="../notesSlides/notesSlide20.xml"/><Relationship Id="rId7" Type="http://schemas.openxmlformats.org/officeDocument/2006/relationships/image" Target="../media/image39.png"/><Relationship Id="rId2" Type="http://schemas.openxmlformats.org/officeDocument/2006/relationships/slideLayout" Target="../slideLayouts/slideLayout19.xml"/><Relationship Id="rId1" Type="http://schemas.openxmlformats.org/officeDocument/2006/relationships/themeOverride" Target="../theme/themeOverride2.xml"/><Relationship Id="rId6" Type="http://schemas.openxmlformats.org/officeDocument/2006/relationships/image" Target="../media/image38.png"/><Relationship Id="rId5" Type="http://schemas.openxmlformats.org/officeDocument/2006/relationships/hyperlink" Target="https://bmjopen.bmj.com/content/11/4/e046563.info" TargetMode="External"/><Relationship Id="rId4" Type="http://schemas.openxmlformats.org/officeDocument/2006/relationships/hyperlink" Target="https://bmcmedicine.biomedcentral.com/articles/10.1186/s12916-023-02827-5"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1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19.xml"/><Relationship Id="rId5" Type="http://schemas.openxmlformats.org/officeDocument/2006/relationships/image" Target="../media/image44.sv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hyperlink" Target="https://bmcmedicine.biomedcentral.com/articles/10.1186/s12916-023-02827-5" TargetMode="External"/><Relationship Id="rId5" Type="http://schemas.openxmlformats.org/officeDocument/2006/relationships/image" Target="../media/image44.svg"/><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8" Type="http://schemas.openxmlformats.org/officeDocument/2006/relationships/hyperlink" Target="https://jogh.org/2025/jogh-15-04292" TargetMode="External"/><Relationship Id="rId3" Type="http://schemas.openxmlformats.org/officeDocument/2006/relationships/image" Target="../media/image42.png"/><Relationship Id="rId7" Type="http://schemas.openxmlformats.org/officeDocument/2006/relationships/hyperlink" Target="https://jogh-ep.org/article/137870-cost-effectiveness-of-respiratory-syncytial-virus-prevention-strategies-in-mozambique-a-modelling-study" TargetMode="External"/><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hyperlink" Target="https://bmcmedicine.biomedcentral.com/articles/10.1186/s12916-023-02806-w" TargetMode="External"/><Relationship Id="rId5" Type="http://schemas.openxmlformats.org/officeDocument/2006/relationships/image" Target="../media/image44.svg"/><Relationship Id="rId4" Type="http://schemas.openxmlformats.org/officeDocument/2006/relationships/image" Target="../media/image43.png"/><Relationship Id="rId9" Type="http://schemas.openxmlformats.org/officeDocument/2006/relationships/hyperlink" Target="https://jogh.org/2026/jogh-16-04051"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19.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19.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BE532-C5A8-732C-71EA-2A9AC97D0F20}"/>
              </a:ext>
            </a:extLst>
          </p:cNvPr>
          <p:cNvSpPr>
            <a:spLocks noGrp="1"/>
          </p:cNvSpPr>
          <p:nvPr>
            <p:ph type="title"/>
          </p:nvPr>
        </p:nvSpPr>
        <p:spPr/>
        <p:txBody>
          <a:bodyPr/>
          <a:lstStyle/>
          <a:p>
            <a:r>
              <a:rPr lang="en-US">
                <a:effectLst/>
              </a:rPr>
              <a:t>The economics of </a:t>
            </a:r>
            <a:br>
              <a:rPr lang="en-US">
                <a:effectLst/>
              </a:rPr>
            </a:br>
            <a:r>
              <a:rPr lang="en-US">
                <a:effectLst/>
              </a:rPr>
              <a:t>RSV prevention</a:t>
            </a:r>
            <a:endParaRPr lang="en-US"/>
          </a:p>
        </p:txBody>
      </p:sp>
      <p:sp>
        <p:nvSpPr>
          <p:cNvPr id="3" name="Text Placeholder 2">
            <a:extLst>
              <a:ext uri="{FF2B5EF4-FFF2-40B4-BE49-F238E27FC236}">
                <a16:creationId xmlns:a16="http://schemas.microsoft.com/office/drawing/2014/main" id="{BE5E00B4-C4C7-7405-2E11-6BE51ED614DA}"/>
              </a:ext>
            </a:extLst>
          </p:cNvPr>
          <p:cNvSpPr>
            <a:spLocks noGrp="1"/>
          </p:cNvSpPr>
          <p:nvPr>
            <p:ph type="body" idx="1"/>
          </p:nvPr>
        </p:nvSpPr>
        <p:spPr/>
        <p:txBody>
          <a:bodyPr vert="horz" lIns="91440" tIns="45720" rIns="91440" bIns="45720" rtlCol="0" anchor="t">
            <a:noAutofit/>
          </a:bodyPr>
          <a:lstStyle/>
          <a:p>
            <a:r>
              <a:rPr lang="en-US">
                <a:latin typeface="Corbel"/>
              </a:rPr>
              <a:t>cost, health impact, and cost-effectiveness considerations for RSV maternal vaccines and monoclonal antibodies in low- and middle-income country contexts</a:t>
            </a:r>
            <a:endParaRPr lang="en-US">
              <a:effectLst/>
              <a:latin typeface="Corbel"/>
            </a:endParaRPr>
          </a:p>
        </p:txBody>
      </p:sp>
      <p:sp>
        <p:nvSpPr>
          <p:cNvPr id="4" name="Footer Placeholder 2">
            <a:extLst>
              <a:ext uri="{FF2B5EF4-FFF2-40B4-BE49-F238E27FC236}">
                <a16:creationId xmlns:a16="http://schemas.microsoft.com/office/drawing/2014/main" id="{9E662D6E-A734-FCC9-27A9-3D0126556621}"/>
              </a:ext>
            </a:extLst>
          </p:cNvPr>
          <p:cNvSpPr txBox="1">
            <a:spLocks/>
          </p:cNvSpPr>
          <p:nvPr/>
        </p:nvSpPr>
        <p:spPr>
          <a:xfrm>
            <a:off x="711200" y="6319486"/>
            <a:ext cx="1695116" cy="28791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000" dirty="0">
                <a:solidFill>
                  <a:schemeClr val="bg1"/>
                </a:solidFill>
                <a:latin typeface="Corbel" panose="020B0503020204020204" pitchFamily="34" charset="0"/>
              </a:rPr>
              <a:t>Version: September 2026</a:t>
            </a:r>
          </a:p>
        </p:txBody>
      </p:sp>
      <p:grpSp>
        <p:nvGrpSpPr>
          <p:cNvPr id="5" name="Group 4">
            <a:extLst>
              <a:ext uri="{FF2B5EF4-FFF2-40B4-BE49-F238E27FC236}">
                <a16:creationId xmlns:a16="http://schemas.microsoft.com/office/drawing/2014/main" id="{6E566299-014E-7318-F326-87C66C843337}"/>
              </a:ext>
            </a:extLst>
          </p:cNvPr>
          <p:cNvGrpSpPr/>
          <p:nvPr/>
        </p:nvGrpSpPr>
        <p:grpSpPr>
          <a:xfrm>
            <a:off x="8726118" y="5400902"/>
            <a:ext cx="3223364" cy="1206500"/>
            <a:chOff x="8968636" y="5571744"/>
            <a:chExt cx="3223364" cy="1206500"/>
          </a:xfrm>
        </p:grpSpPr>
        <p:sp>
          <p:nvSpPr>
            <p:cNvPr id="6" name="Text Box 1">
              <a:extLst>
                <a:ext uri="{FF2B5EF4-FFF2-40B4-BE49-F238E27FC236}">
                  <a16:creationId xmlns:a16="http://schemas.microsoft.com/office/drawing/2014/main" id="{F861C4B4-35F7-FB12-ABFD-ED942EBE5060}"/>
                </a:ext>
              </a:extLst>
            </p:cNvPr>
            <p:cNvSpPr txBox="1"/>
            <p:nvPr/>
          </p:nvSpPr>
          <p:spPr>
            <a:xfrm>
              <a:off x="8968636" y="5571744"/>
              <a:ext cx="3223364" cy="1206500"/>
            </a:xfrm>
            <a:prstGeom prst="rect">
              <a:avLst/>
            </a:prstGeom>
            <a:solidFill>
              <a:schemeClr val="lt1"/>
            </a:solidFill>
            <a:ln w="635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1104900">
                <a:lnSpc>
                  <a:spcPts val="1300"/>
                </a:lnSpc>
              </a:pPr>
              <a:r>
                <a:rPr lang="en-US" sz="1100">
                  <a:solidFill>
                    <a:srgbClr val="3F3F3F"/>
                  </a:solidFill>
                  <a:latin typeface="Corbel" panose="020B0503020204020204" pitchFamily="34" charset="0"/>
                  <a:ea typeface="Calibri" panose="020F0502020204030204" pitchFamily="34" charset="0"/>
                  <a:cs typeface="Helvetica Neue"/>
                </a:rPr>
                <a:t>Access these and additional slides offered as part of an RSV communications toolkit at:</a:t>
              </a:r>
              <a:br>
                <a:rPr lang="en-US" sz="1100">
                  <a:solidFill>
                    <a:srgbClr val="3F3F3F"/>
                  </a:solidFill>
                  <a:latin typeface="Corbel" panose="020B0503020204020204" pitchFamily="34" charset="0"/>
                  <a:ea typeface="Calibri" panose="020F0502020204030204" pitchFamily="34" charset="0"/>
                  <a:cs typeface="Helvetica Neue"/>
                </a:rPr>
              </a:br>
              <a:r>
                <a:rPr lang="en-US" sz="1100" b="1">
                  <a:solidFill>
                    <a:srgbClr val="304FA1"/>
                  </a:solidFill>
                  <a:effectLst/>
                  <a:latin typeface="Corbel" panose="020B0503020204020204" pitchFamily="34" charset="0"/>
                  <a:ea typeface="Calibri" panose="020F0502020204030204" pitchFamily="34" charset="0"/>
                  <a:cs typeface="Helvetica Neue"/>
                </a:rPr>
                <a:t>bit.ly/</a:t>
              </a:r>
              <a:r>
                <a:rPr lang="en-US" sz="1100" b="1" err="1">
                  <a:solidFill>
                    <a:srgbClr val="304FA1"/>
                  </a:solidFill>
                  <a:effectLst/>
                  <a:latin typeface="Corbel" panose="020B0503020204020204" pitchFamily="34" charset="0"/>
                  <a:ea typeface="Calibri" panose="020F0502020204030204" pitchFamily="34" charset="0"/>
                  <a:cs typeface="Helvetica Neue"/>
                </a:rPr>
                <a:t>RSVInfoToolkit</a:t>
              </a:r>
              <a:r>
                <a:rPr lang="en-US" sz="1100" b="1">
                  <a:solidFill>
                    <a:srgbClr val="304FA1"/>
                  </a:solidFill>
                  <a:effectLst/>
                  <a:latin typeface="Corbel" panose="020B0503020204020204" pitchFamily="34" charset="0"/>
                  <a:ea typeface="Calibri" panose="020F0502020204030204" pitchFamily="34" charset="0"/>
                  <a:cs typeface="Helvetica Neue"/>
                </a:rPr>
                <a:t> </a:t>
              </a:r>
              <a:endParaRPr lang="en-US" sz="900">
                <a:solidFill>
                  <a:srgbClr val="000000"/>
                </a:solidFill>
                <a:effectLst/>
                <a:latin typeface="Corbel" panose="020B0503020204020204" pitchFamily="34" charset="0"/>
                <a:ea typeface="Calibri" panose="020F0502020204030204" pitchFamily="34" charset="0"/>
                <a:cs typeface="Times New Roman" panose="02020603050405020304" pitchFamily="18" charset="0"/>
              </a:endParaRPr>
            </a:p>
          </p:txBody>
        </p:sp>
        <p:pic>
          <p:nvPicPr>
            <p:cNvPr id="7" name="Picture 6" descr="A qr code with a few black squares&#10;&#10;Description automatically generated">
              <a:extLst>
                <a:ext uri="{FF2B5EF4-FFF2-40B4-BE49-F238E27FC236}">
                  <a16:creationId xmlns:a16="http://schemas.microsoft.com/office/drawing/2014/main" id="{D19E2158-B652-5D7E-F782-27B169BA8D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14100" y="5787644"/>
              <a:ext cx="762000" cy="762000"/>
            </a:xfrm>
            <a:prstGeom prst="rect">
              <a:avLst/>
            </a:prstGeom>
          </p:spPr>
        </p:pic>
      </p:grpSp>
    </p:spTree>
    <p:extLst>
      <p:ext uri="{BB962C8B-B14F-4D97-AF65-F5344CB8AC3E}">
        <p14:creationId xmlns:p14="http://schemas.microsoft.com/office/powerpoint/2010/main" val="2558632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D7C1C-4282-0117-6173-FBE80B02D8B5}"/>
              </a:ext>
            </a:extLst>
          </p:cNvPr>
          <p:cNvSpPr>
            <a:spLocks noGrp="1"/>
          </p:cNvSpPr>
          <p:nvPr>
            <p:ph type="title"/>
          </p:nvPr>
        </p:nvSpPr>
        <p:spPr/>
        <p:txBody>
          <a:bodyPr>
            <a:normAutofit/>
          </a:bodyPr>
          <a:lstStyle/>
          <a:p>
            <a:r>
              <a:rPr lang="en-US" sz="2800"/>
              <a:t>Agenda</a:t>
            </a:r>
            <a:br>
              <a:rPr lang="en-US">
                <a:solidFill>
                  <a:schemeClr val="accent1"/>
                </a:solidFill>
              </a:rPr>
            </a:br>
            <a:r>
              <a:rPr lang="en-US" b="0">
                <a:solidFill>
                  <a:schemeClr val="accent1"/>
                </a:solidFill>
              </a:rPr>
              <a:t>respiratory syncytial virus (RSV) health economics and primary questions</a:t>
            </a:r>
          </a:p>
        </p:txBody>
      </p:sp>
      <p:graphicFrame>
        <p:nvGraphicFramePr>
          <p:cNvPr id="14" name="object 2">
            <a:extLst>
              <a:ext uri="{FF2B5EF4-FFF2-40B4-BE49-F238E27FC236}">
                <a16:creationId xmlns:a16="http://schemas.microsoft.com/office/drawing/2014/main" id="{7D3D41BD-3B49-CCED-B2A5-F64CDFB74CB8}"/>
              </a:ext>
            </a:extLst>
          </p:cNvPr>
          <p:cNvGraphicFramePr>
            <a:graphicFrameLocks noGrp="1"/>
          </p:cNvGraphicFramePr>
          <p:nvPr>
            <p:extLst>
              <p:ext uri="{D42A27DB-BD31-4B8C-83A1-F6EECF244321}">
                <p14:modId xmlns:p14="http://schemas.microsoft.com/office/powerpoint/2010/main" val="3102083367"/>
              </p:ext>
            </p:extLst>
          </p:nvPr>
        </p:nvGraphicFramePr>
        <p:xfrm>
          <a:off x="1184910" y="1524000"/>
          <a:ext cx="10607673" cy="4754880"/>
        </p:xfrm>
        <a:graphic>
          <a:graphicData uri="http://schemas.openxmlformats.org/drawingml/2006/table">
            <a:tbl>
              <a:tblPr firstRow="1" bandRow="1">
                <a:tableStyleId>{2D5ABB26-0587-4C30-8999-92F81FD0307C}</a:tableStyleId>
              </a:tblPr>
              <a:tblGrid>
                <a:gridCol w="1375303">
                  <a:extLst>
                    <a:ext uri="{9D8B030D-6E8A-4147-A177-3AD203B41FA5}">
                      <a16:colId xmlns:a16="http://schemas.microsoft.com/office/drawing/2014/main" val="20000"/>
                    </a:ext>
                  </a:extLst>
                </a:gridCol>
                <a:gridCol w="9232370">
                  <a:extLst>
                    <a:ext uri="{9D8B030D-6E8A-4147-A177-3AD203B41FA5}">
                      <a16:colId xmlns:a16="http://schemas.microsoft.com/office/drawing/2014/main" val="20001"/>
                    </a:ext>
                  </a:extLst>
                </a:gridCol>
              </a:tblGrid>
              <a:tr h="1188720">
                <a:tc>
                  <a:txBody>
                    <a:bodyPr/>
                    <a:lstStyle/>
                    <a:p>
                      <a:pPr>
                        <a:lnSpc>
                          <a:spcPct val="100000"/>
                        </a:lnSpc>
                      </a:pPr>
                      <a:endParaRPr sz="2000">
                        <a:latin typeface="Times New Roman"/>
                        <a:cs typeface="Times New Roman"/>
                      </a:endParaRPr>
                    </a:p>
                  </a:txBody>
                  <a:tcPr marL="0" marR="0" marT="0" marB="0">
                    <a:lnR w="6350" cap="flat" cmpd="sng" algn="ctr">
                      <a:solidFill>
                        <a:srgbClr val="0093D5"/>
                      </a:solidFill>
                      <a:prstDash val="solid"/>
                      <a:round/>
                      <a:headEnd type="none" w="med" len="med"/>
                      <a:tailEnd type="none" w="med" len="med"/>
                    </a:lnR>
                    <a:lnB w="6350">
                      <a:solidFill>
                        <a:srgbClr val="0093D5"/>
                      </a:solidFill>
                      <a:prstDash val="solid"/>
                    </a:lnB>
                  </a:tcPr>
                </a:tc>
                <a:tc>
                  <a:txBody>
                    <a:bodyPr/>
                    <a:lstStyle/>
                    <a:p>
                      <a:pPr marL="508000" marR="0" lvl="0" indent="0" algn="l" defTabSz="914400" rtl="0" eaLnBrk="1" fontAlgn="auto" latinLnBrk="0" hangingPunct="1">
                        <a:lnSpc>
                          <a:spcPct val="100000"/>
                        </a:lnSpc>
                        <a:spcBef>
                          <a:spcPts val="0"/>
                        </a:spcBef>
                        <a:spcAft>
                          <a:spcPts val="0"/>
                        </a:spcAft>
                        <a:buClrTx/>
                        <a:buSzTx/>
                        <a:buFontTx/>
                        <a:buNone/>
                        <a:tabLst/>
                        <a:defRPr/>
                      </a:pPr>
                      <a:r>
                        <a:rPr lang="en-US" sz="2800" b="1" kern="1200">
                          <a:solidFill>
                            <a:schemeClr val="accent2"/>
                          </a:solidFill>
                          <a:effectLst/>
                          <a:latin typeface="+mn-lt"/>
                          <a:ea typeface="+mn-ea"/>
                          <a:cs typeface="+mn-cs"/>
                        </a:rPr>
                        <a:t>RSV prevention and health economics</a:t>
                      </a:r>
                      <a:endParaRPr lang="en-US" sz="2800" b="1">
                        <a:solidFill>
                          <a:schemeClr val="accent2"/>
                        </a:solidFill>
                        <a:latin typeface="+mn-lt"/>
                        <a:cs typeface="Montserrat-ExtraBold"/>
                      </a:endParaRPr>
                    </a:p>
                    <a:p>
                      <a:pPr marL="508000">
                        <a:lnSpc>
                          <a:spcPct val="100000"/>
                        </a:lnSpc>
                        <a:spcBef>
                          <a:spcPts val="0"/>
                        </a:spcBef>
                      </a:pPr>
                      <a:r>
                        <a:rPr lang="en-US" sz="2400" b="0">
                          <a:solidFill>
                            <a:schemeClr val="accent2"/>
                          </a:solidFill>
                          <a:latin typeface="Corbel" panose="020B0503020204020204" pitchFamily="34" charset="0"/>
                          <a:cs typeface="Montserrat-SemiBold"/>
                        </a:rPr>
                        <a:t>an overview</a:t>
                      </a:r>
                    </a:p>
                  </a:txBody>
                  <a:tcPr marL="0" marR="0" marT="4233" marB="0" anchor="ctr">
                    <a:lnL w="6350" cap="flat" cmpd="sng" algn="ctr">
                      <a:solidFill>
                        <a:srgbClr val="0093D5"/>
                      </a:solidFill>
                      <a:prstDash val="solid"/>
                      <a:round/>
                      <a:headEnd type="none" w="med" len="med"/>
                      <a:tailEnd type="none" w="med" len="med"/>
                    </a:lnL>
                    <a:lnB w="6350">
                      <a:solidFill>
                        <a:srgbClr val="0093D5"/>
                      </a:solidFill>
                      <a:prstDash val="solid"/>
                    </a:lnB>
                  </a:tcPr>
                </a:tc>
                <a:extLst>
                  <a:ext uri="{0D108BD9-81ED-4DB2-BD59-A6C34878D82A}">
                    <a16:rowId xmlns:a16="http://schemas.microsoft.com/office/drawing/2014/main" val="4244017022"/>
                  </a:ext>
                </a:extLst>
              </a:tr>
              <a:tr h="1188720">
                <a:tc>
                  <a:txBody>
                    <a:bodyPr/>
                    <a:lstStyle/>
                    <a:p>
                      <a:pPr>
                        <a:lnSpc>
                          <a:spcPct val="100000"/>
                        </a:lnSpc>
                      </a:pPr>
                      <a:endParaRPr sz="2000">
                        <a:latin typeface="Times New Roman"/>
                        <a:cs typeface="Times New Roman"/>
                      </a:endParaRPr>
                    </a:p>
                  </a:txBody>
                  <a:tcPr marL="0" marR="0" marT="0" marB="0">
                    <a:lnR w="6350">
                      <a:solidFill>
                        <a:srgbClr val="0093D5"/>
                      </a:solidFill>
                      <a:prstDash val="solid"/>
                    </a:lnR>
                    <a:lnT w="6350" cap="flat" cmpd="sng" algn="ctr">
                      <a:solidFill>
                        <a:srgbClr val="0093D5"/>
                      </a:solidFill>
                      <a:prstDash val="solid"/>
                      <a:round/>
                      <a:headEnd type="none" w="med" len="med"/>
                      <a:tailEnd type="none" w="med" len="med"/>
                    </a:lnT>
                    <a:lnB w="6350">
                      <a:solidFill>
                        <a:srgbClr val="0093D5"/>
                      </a:solidFill>
                      <a:prstDash val="solid"/>
                    </a:lnB>
                  </a:tcPr>
                </a:tc>
                <a:tc>
                  <a:txBody>
                    <a:bodyPr/>
                    <a:lstStyle/>
                    <a:p>
                      <a:pPr marL="508000">
                        <a:lnSpc>
                          <a:spcPct val="100000"/>
                        </a:lnSpc>
                        <a:spcBef>
                          <a:spcPts val="0"/>
                        </a:spcBef>
                      </a:pPr>
                      <a:r>
                        <a:rPr lang="en-US" sz="2800" b="1">
                          <a:solidFill>
                            <a:schemeClr val="accent4"/>
                          </a:solidFill>
                          <a:latin typeface="Corbel" panose="020B0503020204020204" pitchFamily="34" charset="0"/>
                          <a:cs typeface="Montserrat-ExtraBold"/>
                        </a:rPr>
                        <a:t>How much will RSV immunization cost?</a:t>
                      </a:r>
                      <a:endParaRPr sz="2800">
                        <a:solidFill>
                          <a:schemeClr val="accent4"/>
                        </a:solidFill>
                        <a:latin typeface="Corbel" panose="020B0503020204020204" pitchFamily="34" charset="0"/>
                        <a:cs typeface="Montserrat-ExtraBold"/>
                      </a:endParaRPr>
                    </a:p>
                    <a:p>
                      <a:pPr marL="508000">
                        <a:lnSpc>
                          <a:spcPct val="100000"/>
                        </a:lnSpc>
                        <a:spcBef>
                          <a:spcPts val="0"/>
                        </a:spcBef>
                      </a:pPr>
                      <a:r>
                        <a:rPr lang="en-US" sz="2400" b="0">
                          <a:solidFill>
                            <a:schemeClr val="accent4"/>
                          </a:solidFill>
                          <a:latin typeface="Corbel" panose="020B0503020204020204" pitchFamily="34" charset="0"/>
                          <a:cs typeface="Montserrat-SemiBold"/>
                        </a:rPr>
                        <a:t>informing budgetary feasibility</a:t>
                      </a:r>
                      <a:endParaRPr sz="2400" b="0">
                        <a:solidFill>
                          <a:schemeClr val="accent4"/>
                        </a:solidFill>
                        <a:latin typeface="Corbel" panose="020B0503020204020204" pitchFamily="34" charset="0"/>
                        <a:cs typeface="Montserrat-SemiBold"/>
                      </a:endParaRPr>
                    </a:p>
                  </a:txBody>
                  <a:tcPr marL="0" marR="0" marT="4233" marB="0" anchor="ctr">
                    <a:lnL w="6350">
                      <a:solidFill>
                        <a:srgbClr val="0093D5"/>
                      </a:solidFill>
                      <a:prstDash val="solid"/>
                    </a:lnL>
                    <a:lnT w="6350" cap="flat" cmpd="sng" algn="ctr">
                      <a:solidFill>
                        <a:srgbClr val="0093D5"/>
                      </a:solidFill>
                      <a:prstDash val="solid"/>
                      <a:round/>
                      <a:headEnd type="none" w="med" len="med"/>
                      <a:tailEnd type="none" w="med" len="med"/>
                    </a:lnT>
                    <a:lnB w="6350">
                      <a:solidFill>
                        <a:srgbClr val="0093D5"/>
                      </a:solidFill>
                      <a:prstDash val="solid"/>
                    </a:lnB>
                  </a:tcPr>
                </a:tc>
                <a:extLst>
                  <a:ext uri="{0D108BD9-81ED-4DB2-BD59-A6C34878D82A}">
                    <a16:rowId xmlns:a16="http://schemas.microsoft.com/office/drawing/2014/main" val="10000"/>
                  </a:ext>
                </a:extLst>
              </a:tr>
              <a:tr h="1188720">
                <a:tc>
                  <a:txBody>
                    <a:bodyPr/>
                    <a:lstStyle/>
                    <a:p>
                      <a:pPr>
                        <a:lnSpc>
                          <a:spcPct val="100000"/>
                        </a:lnSpc>
                      </a:pPr>
                      <a:endParaRPr sz="2000">
                        <a:latin typeface="Times New Roman"/>
                        <a:cs typeface="Times New Roman"/>
                      </a:endParaRPr>
                    </a:p>
                  </a:txBody>
                  <a:tcPr marL="0" marR="0" marT="0" marB="0">
                    <a:lnR w="6350">
                      <a:solidFill>
                        <a:srgbClr val="0093D5"/>
                      </a:solidFill>
                      <a:prstDash val="solid"/>
                    </a:lnR>
                    <a:lnT w="6350">
                      <a:solidFill>
                        <a:srgbClr val="0093D5"/>
                      </a:solidFill>
                      <a:prstDash val="solid"/>
                    </a:lnT>
                    <a:lnB w="6350">
                      <a:solidFill>
                        <a:srgbClr val="0093D5"/>
                      </a:solidFill>
                      <a:prstDash val="solid"/>
                    </a:lnB>
                  </a:tcPr>
                </a:tc>
                <a:tc>
                  <a:txBody>
                    <a:bodyPr/>
                    <a:lstStyle/>
                    <a:p>
                      <a:pPr marL="508000">
                        <a:lnSpc>
                          <a:spcPct val="100000"/>
                        </a:lnSpc>
                        <a:spcBef>
                          <a:spcPts val="0"/>
                        </a:spcBef>
                      </a:pPr>
                      <a:r>
                        <a:rPr lang="en-US" sz="2800" b="1" spc="55">
                          <a:solidFill>
                            <a:schemeClr val="accent1"/>
                          </a:solidFill>
                          <a:latin typeface="Corbel" panose="020B0503020204020204" pitchFamily="34" charset="0"/>
                          <a:cs typeface="Montserrat-ExtraBold"/>
                        </a:rPr>
                        <a:t>What is the impact of RSV immunization?</a:t>
                      </a:r>
                      <a:endParaRPr sz="2800">
                        <a:solidFill>
                          <a:schemeClr val="accent1"/>
                        </a:solidFill>
                        <a:latin typeface="Corbel" panose="020B0503020204020204" pitchFamily="34" charset="0"/>
                        <a:cs typeface="Montserrat-ExtraBold"/>
                      </a:endParaRPr>
                    </a:p>
                    <a:p>
                      <a:pPr marL="508000">
                        <a:lnSpc>
                          <a:spcPct val="100000"/>
                        </a:lnSpc>
                        <a:spcBef>
                          <a:spcPts val="0"/>
                        </a:spcBef>
                      </a:pPr>
                      <a:r>
                        <a:rPr lang="en-US" sz="2400" b="0">
                          <a:solidFill>
                            <a:schemeClr val="accent1"/>
                          </a:solidFill>
                          <a:latin typeface="Corbel" panose="020B0503020204020204" pitchFamily="34" charset="0"/>
                          <a:cs typeface="Montserrat-SemiBold"/>
                        </a:rPr>
                        <a:t>estimating effects on public health</a:t>
                      </a:r>
                    </a:p>
                  </a:txBody>
                  <a:tcPr marL="0" marR="0" marT="4233" marB="0" anchor="ctr">
                    <a:lnL w="6350">
                      <a:solidFill>
                        <a:srgbClr val="0093D5"/>
                      </a:solidFill>
                      <a:prstDash val="solid"/>
                    </a:lnL>
                    <a:lnT w="6350">
                      <a:solidFill>
                        <a:srgbClr val="0093D5"/>
                      </a:solidFill>
                      <a:prstDash val="solid"/>
                    </a:lnT>
                    <a:lnB w="6350">
                      <a:solidFill>
                        <a:srgbClr val="0093D5"/>
                      </a:solidFill>
                      <a:prstDash val="solid"/>
                    </a:lnB>
                  </a:tcPr>
                </a:tc>
                <a:extLst>
                  <a:ext uri="{0D108BD9-81ED-4DB2-BD59-A6C34878D82A}">
                    <a16:rowId xmlns:a16="http://schemas.microsoft.com/office/drawing/2014/main" val="10001"/>
                  </a:ext>
                </a:extLst>
              </a:tr>
              <a:tr h="1188720">
                <a:tc>
                  <a:txBody>
                    <a:bodyPr/>
                    <a:lstStyle/>
                    <a:p>
                      <a:pPr>
                        <a:lnSpc>
                          <a:spcPct val="100000"/>
                        </a:lnSpc>
                      </a:pPr>
                      <a:endParaRPr sz="2000">
                        <a:latin typeface="Times New Roman"/>
                        <a:cs typeface="Times New Roman"/>
                      </a:endParaRPr>
                    </a:p>
                  </a:txBody>
                  <a:tcPr marL="0" marR="0" marT="0" marB="0">
                    <a:lnR w="6350">
                      <a:solidFill>
                        <a:srgbClr val="0093D5"/>
                      </a:solidFill>
                      <a:prstDash val="solid"/>
                    </a:lnR>
                    <a:lnT w="6350">
                      <a:solidFill>
                        <a:srgbClr val="0093D5"/>
                      </a:solidFill>
                      <a:prstDash val="solid"/>
                    </a:lnT>
                  </a:tcPr>
                </a:tc>
                <a:tc>
                  <a:txBody>
                    <a:bodyPr/>
                    <a:lstStyle/>
                    <a:p>
                      <a:pPr marL="508000">
                        <a:lnSpc>
                          <a:spcPct val="100000"/>
                        </a:lnSpc>
                        <a:spcBef>
                          <a:spcPts val="0"/>
                        </a:spcBef>
                      </a:pPr>
                      <a:r>
                        <a:rPr lang="en-US" sz="2800" b="1">
                          <a:solidFill>
                            <a:schemeClr val="accent3"/>
                          </a:solidFill>
                          <a:latin typeface="Corbel" panose="020B0503020204020204" pitchFamily="34" charset="0"/>
                          <a:cs typeface="Montserrat-ExtraBold"/>
                        </a:rPr>
                        <a:t>What is the cost effectiveness of RSV immunization?</a:t>
                      </a:r>
                      <a:endParaRPr sz="2800">
                        <a:solidFill>
                          <a:schemeClr val="accent3"/>
                        </a:solidFill>
                        <a:latin typeface="Corbel" panose="020B0503020204020204" pitchFamily="34" charset="0"/>
                        <a:cs typeface="Montserrat-ExtraBold"/>
                      </a:endParaRPr>
                    </a:p>
                    <a:p>
                      <a:pPr marL="508000">
                        <a:lnSpc>
                          <a:spcPct val="100000"/>
                        </a:lnSpc>
                        <a:spcBef>
                          <a:spcPts val="0"/>
                        </a:spcBef>
                      </a:pPr>
                      <a:r>
                        <a:rPr lang="en-US" sz="2400" b="0">
                          <a:solidFill>
                            <a:schemeClr val="accent3"/>
                          </a:solidFill>
                          <a:latin typeface="Corbel" panose="020B0503020204020204" pitchFamily="34" charset="0"/>
                          <a:cs typeface="Montserrat-SemiBold"/>
                        </a:rPr>
                        <a:t>analyzing public health value for amount paid</a:t>
                      </a:r>
                    </a:p>
                  </a:txBody>
                  <a:tcPr marL="0" marR="0" marT="4233" marB="0" anchor="ctr">
                    <a:lnL w="6350">
                      <a:solidFill>
                        <a:srgbClr val="0093D5"/>
                      </a:solidFill>
                      <a:prstDash val="solid"/>
                    </a:lnL>
                    <a:lnT w="6350">
                      <a:solidFill>
                        <a:srgbClr val="0093D5"/>
                      </a:solidFill>
                      <a:prstDash val="solid"/>
                    </a:lnT>
                  </a:tcPr>
                </a:tc>
                <a:extLst>
                  <a:ext uri="{0D108BD9-81ED-4DB2-BD59-A6C34878D82A}">
                    <a16:rowId xmlns:a16="http://schemas.microsoft.com/office/drawing/2014/main" val="10002"/>
                  </a:ext>
                </a:extLst>
              </a:tr>
            </a:tbl>
          </a:graphicData>
        </a:graphic>
      </p:graphicFrame>
      <p:pic>
        <p:nvPicPr>
          <p:cNvPr id="5" name="Picture 4" descr="A purple check mark in a crosshair&#10;&#10;Description automatically generated">
            <a:extLst>
              <a:ext uri="{FF2B5EF4-FFF2-40B4-BE49-F238E27FC236}">
                <a16:creationId xmlns:a16="http://schemas.microsoft.com/office/drawing/2014/main" id="{51714D3B-3D4C-2916-CCF2-F430ED8360DD}"/>
              </a:ext>
            </a:extLst>
          </p:cNvPr>
          <p:cNvPicPr>
            <a:picLocks noChangeAspect="1"/>
          </p:cNvPicPr>
          <p:nvPr/>
        </p:nvPicPr>
        <p:blipFill>
          <a:blip r:embed="rId3"/>
          <a:stretch>
            <a:fillRect/>
          </a:stretch>
        </p:blipFill>
        <p:spPr>
          <a:xfrm>
            <a:off x="1390440" y="5248153"/>
            <a:ext cx="812800" cy="812800"/>
          </a:xfrm>
          <a:prstGeom prst="rect">
            <a:avLst/>
          </a:prstGeom>
        </p:spPr>
      </p:pic>
      <p:pic>
        <p:nvPicPr>
          <p:cNvPr id="7" name="Picture 6" descr="A blue and white logo&#10;&#10;Description automatically generated">
            <a:extLst>
              <a:ext uri="{FF2B5EF4-FFF2-40B4-BE49-F238E27FC236}">
                <a16:creationId xmlns:a16="http://schemas.microsoft.com/office/drawing/2014/main" id="{D701AB18-7132-C372-AFE0-7F65F1181582}"/>
              </a:ext>
            </a:extLst>
          </p:cNvPr>
          <p:cNvPicPr>
            <a:picLocks noChangeAspect="1"/>
          </p:cNvPicPr>
          <p:nvPr/>
        </p:nvPicPr>
        <p:blipFill>
          <a:blip r:embed="rId4"/>
          <a:stretch>
            <a:fillRect/>
          </a:stretch>
        </p:blipFill>
        <p:spPr>
          <a:xfrm>
            <a:off x="1428540" y="4088696"/>
            <a:ext cx="736600" cy="812800"/>
          </a:xfrm>
          <a:prstGeom prst="rect">
            <a:avLst/>
          </a:prstGeom>
        </p:spPr>
      </p:pic>
      <p:pic>
        <p:nvPicPr>
          <p:cNvPr id="9" name="Picture 8" descr="A green dollar bill with arrows&#10;&#10;Description automatically generated">
            <a:extLst>
              <a:ext uri="{FF2B5EF4-FFF2-40B4-BE49-F238E27FC236}">
                <a16:creationId xmlns:a16="http://schemas.microsoft.com/office/drawing/2014/main" id="{63D46F9D-4C82-5D63-8775-75FEC0AFB3CD}"/>
              </a:ext>
            </a:extLst>
          </p:cNvPr>
          <p:cNvPicPr>
            <a:picLocks noChangeAspect="1"/>
          </p:cNvPicPr>
          <p:nvPr/>
        </p:nvPicPr>
        <p:blipFill>
          <a:blip r:embed="rId5"/>
          <a:stretch>
            <a:fillRect/>
          </a:stretch>
        </p:blipFill>
        <p:spPr>
          <a:xfrm>
            <a:off x="1460290" y="2936867"/>
            <a:ext cx="673100" cy="736600"/>
          </a:xfrm>
          <a:prstGeom prst="rect">
            <a:avLst/>
          </a:prstGeom>
        </p:spPr>
      </p:pic>
      <p:pic>
        <p:nvPicPr>
          <p:cNvPr id="8" name="Picture 7" descr="A blue line drawing of a balance scale&#10;&#10;Description automatically generated">
            <a:extLst>
              <a:ext uri="{FF2B5EF4-FFF2-40B4-BE49-F238E27FC236}">
                <a16:creationId xmlns:a16="http://schemas.microsoft.com/office/drawing/2014/main" id="{622CC832-4BF9-4603-02F2-746A703A2834}"/>
              </a:ext>
            </a:extLst>
          </p:cNvPr>
          <p:cNvPicPr>
            <a:picLocks noChangeAspect="1"/>
          </p:cNvPicPr>
          <p:nvPr/>
        </p:nvPicPr>
        <p:blipFill>
          <a:blip r:embed="rId6"/>
          <a:stretch>
            <a:fillRect/>
          </a:stretch>
        </p:blipFill>
        <p:spPr>
          <a:xfrm>
            <a:off x="1424431" y="1785038"/>
            <a:ext cx="736600" cy="736600"/>
          </a:xfrm>
          <a:prstGeom prst="rect">
            <a:avLst/>
          </a:prstGeom>
        </p:spPr>
      </p:pic>
      <p:sp>
        <p:nvSpPr>
          <p:cNvPr id="4" name="Footer Placeholder 2">
            <a:extLst>
              <a:ext uri="{FF2B5EF4-FFF2-40B4-BE49-F238E27FC236}">
                <a16:creationId xmlns:a16="http://schemas.microsoft.com/office/drawing/2014/main" id="{D08E95BF-9F2B-5935-0C11-BF7DD900A0E3}"/>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1948977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BE532-C5A8-732C-71EA-2A9AC97D0F20}"/>
              </a:ext>
            </a:extLst>
          </p:cNvPr>
          <p:cNvSpPr>
            <a:spLocks noGrp="1"/>
          </p:cNvSpPr>
          <p:nvPr>
            <p:ph type="title"/>
          </p:nvPr>
        </p:nvSpPr>
        <p:spPr/>
        <p:txBody>
          <a:bodyPr/>
          <a:lstStyle/>
          <a:p>
            <a:r>
              <a:rPr lang="en-US"/>
              <a:t>RSV prevention and health economics</a:t>
            </a:r>
          </a:p>
        </p:txBody>
      </p:sp>
      <p:sp>
        <p:nvSpPr>
          <p:cNvPr id="3" name="Text Placeholder 2">
            <a:extLst>
              <a:ext uri="{FF2B5EF4-FFF2-40B4-BE49-F238E27FC236}">
                <a16:creationId xmlns:a16="http://schemas.microsoft.com/office/drawing/2014/main" id="{BE5E00B4-C4C7-7405-2E11-6BE51ED614DA}"/>
              </a:ext>
            </a:extLst>
          </p:cNvPr>
          <p:cNvSpPr>
            <a:spLocks noGrp="1"/>
          </p:cNvSpPr>
          <p:nvPr>
            <p:ph type="body" idx="1"/>
          </p:nvPr>
        </p:nvSpPr>
        <p:spPr/>
        <p:txBody>
          <a:bodyPr/>
          <a:lstStyle/>
          <a:p>
            <a:r>
              <a:rPr lang="en-US"/>
              <a:t>an overview</a:t>
            </a:r>
          </a:p>
        </p:txBody>
      </p:sp>
    </p:spTree>
    <p:extLst>
      <p:ext uri="{BB962C8B-B14F-4D97-AF65-F5344CB8AC3E}">
        <p14:creationId xmlns:p14="http://schemas.microsoft.com/office/powerpoint/2010/main" val="1832976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92529" y="1239094"/>
            <a:ext cx="10733711" cy="651759"/>
          </a:xfrm>
          <a:prstGeom prst="rect">
            <a:avLst/>
          </a:prstGeom>
        </p:spPr>
        <p:txBody>
          <a:bodyPr vert="horz" wrap="square" lIns="0" tIns="10583" rIns="0" bIns="0" rtlCol="0">
            <a:spAutoFit/>
          </a:bodyPr>
          <a:lstStyle/>
          <a:p>
            <a:pPr marL="10583" marR="4233">
              <a:spcBef>
                <a:spcPts val="83"/>
              </a:spcBef>
            </a:pPr>
            <a:r>
              <a:rPr lang="en-US" sz="2083">
                <a:solidFill>
                  <a:srgbClr val="231F20"/>
                </a:solidFill>
                <a:latin typeface="Corbel" panose="020B0503020204020204" pitchFamily="34" charset="0"/>
                <a:cs typeface="Montserrat"/>
              </a:rPr>
              <a:t>RSV is the world's top cause of severe respiratory infections and hospitalization in infants and young children. New immunization tools could help change that.</a:t>
            </a:r>
            <a:endParaRPr sz="2083">
              <a:latin typeface="Corbel" panose="020B0503020204020204" pitchFamily="34" charset="0"/>
              <a:cs typeface="Montserrat"/>
            </a:endParaRPr>
          </a:p>
        </p:txBody>
      </p:sp>
      <p:sp>
        <p:nvSpPr>
          <p:cNvPr id="3" name="object 3"/>
          <p:cNvSpPr txBox="1"/>
          <p:nvPr/>
        </p:nvSpPr>
        <p:spPr>
          <a:xfrm>
            <a:off x="1224280" y="5207389"/>
            <a:ext cx="10403417" cy="651759"/>
          </a:xfrm>
          <a:prstGeom prst="rect">
            <a:avLst/>
          </a:prstGeom>
        </p:spPr>
        <p:txBody>
          <a:bodyPr vert="horz" wrap="square" lIns="0" tIns="10583" rIns="0" bIns="0" rtlCol="0">
            <a:spAutoFit/>
          </a:bodyPr>
          <a:lstStyle/>
          <a:p>
            <a:pPr marL="10583" marR="4233">
              <a:spcBef>
                <a:spcPts val="83"/>
              </a:spcBef>
            </a:pPr>
            <a:r>
              <a:rPr lang="en-US" sz="2083">
                <a:solidFill>
                  <a:srgbClr val="231F20"/>
                </a:solidFill>
                <a:latin typeface="Corbel" panose="020B0503020204020204" pitchFamily="34" charset="0"/>
                <a:cs typeface="Montserrat"/>
              </a:rPr>
              <a:t>N</a:t>
            </a:r>
            <a:r>
              <a:rPr sz="2083">
                <a:solidFill>
                  <a:srgbClr val="231F20"/>
                </a:solidFill>
                <a:latin typeface="Corbel" panose="020B0503020204020204" pitchFamily="34" charset="0"/>
                <a:cs typeface="Montserrat"/>
              </a:rPr>
              <a:t>ow</a:t>
            </a:r>
            <a:r>
              <a:rPr sz="2083" spc="-21">
                <a:solidFill>
                  <a:srgbClr val="231F20"/>
                </a:solidFill>
                <a:latin typeface="Corbel" panose="020B0503020204020204" pitchFamily="34" charset="0"/>
                <a:cs typeface="Montserrat"/>
              </a:rPr>
              <a:t> </a:t>
            </a:r>
            <a:r>
              <a:rPr sz="2083">
                <a:solidFill>
                  <a:srgbClr val="231F20"/>
                </a:solidFill>
                <a:latin typeface="Corbel" panose="020B0503020204020204" pitchFamily="34" charset="0"/>
                <a:cs typeface="Montserrat"/>
              </a:rPr>
              <a:t>is</a:t>
            </a:r>
            <a:r>
              <a:rPr sz="2083" spc="-25">
                <a:solidFill>
                  <a:srgbClr val="231F20"/>
                </a:solidFill>
                <a:latin typeface="Corbel" panose="020B0503020204020204" pitchFamily="34" charset="0"/>
                <a:cs typeface="Montserrat"/>
              </a:rPr>
              <a:t> </a:t>
            </a:r>
            <a:r>
              <a:rPr sz="2083">
                <a:solidFill>
                  <a:srgbClr val="231F20"/>
                </a:solidFill>
                <a:latin typeface="Corbel" panose="020B0503020204020204" pitchFamily="34" charset="0"/>
                <a:cs typeface="Montserrat"/>
              </a:rPr>
              <a:t>the</a:t>
            </a:r>
            <a:r>
              <a:rPr sz="2083" spc="-25">
                <a:solidFill>
                  <a:srgbClr val="231F20"/>
                </a:solidFill>
                <a:latin typeface="Corbel" panose="020B0503020204020204" pitchFamily="34" charset="0"/>
                <a:cs typeface="Montserrat"/>
              </a:rPr>
              <a:t> </a:t>
            </a:r>
            <a:r>
              <a:rPr sz="2083">
                <a:solidFill>
                  <a:srgbClr val="231F20"/>
                </a:solidFill>
                <a:latin typeface="Corbel" panose="020B0503020204020204" pitchFamily="34" charset="0"/>
                <a:cs typeface="Montserrat"/>
              </a:rPr>
              <a:t>time</a:t>
            </a:r>
            <a:r>
              <a:rPr sz="2083" spc="-21">
                <a:solidFill>
                  <a:srgbClr val="231F20"/>
                </a:solidFill>
                <a:latin typeface="Corbel" panose="020B0503020204020204" pitchFamily="34" charset="0"/>
                <a:cs typeface="Montserrat"/>
              </a:rPr>
              <a:t> </a:t>
            </a:r>
            <a:r>
              <a:rPr sz="2083">
                <a:solidFill>
                  <a:srgbClr val="231F20"/>
                </a:solidFill>
                <a:latin typeface="Corbel" panose="020B0503020204020204" pitchFamily="34" charset="0"/>
                <a:cs typeface="Montserrat"/>
              </a:rPr>
              <a:t>to</a:t>
            </a:r>
            <a:r>
              <a:rPr sz="2083" spc="-25">
                <a:solidFill>
                  <a:srgbClr val="231F20"/>
                </a:solidFill>
                <a:latin typeface="Corbel" panose="020B0503020204020204" pitchFamily="34" charset="0"/>
                <a:cs typeface="Montserrat"/>
              </a:rPr>
              <a:t> </a:t>
            </a:r>
            <a:r>
              <a:rPr sz="2083">
                <a:solidFill>
                  <a:srgbClr val="231F20"/>
                </a:solidFill>
                <a:latin typeface="Corbel" panose="020B0503020204020204" pitchFamily="34" charset="0"/>
                <a:cs typeface="Montserrat"/>
              </a:rPr>
              <a:t>raise</a:t>
            </a:r>
            <a:r>
              <a:rPr sz="2083" spc="-21">
                <a:solidFill>
                  <a:srgbClr val="231F20"/>
                </a:solidFill>
                <a:latin typeface="Corbel" panose="020B0503020204020204" pitchFamily="34" charset="0"/>
                <a:cs typeface="Montserrat"/>
              </a:rPr>
              <a:t> </a:t>
            </a:r>
            <a:r>
              <a:rPr sz="2083">
                <a:solidFill>
                  <a:srgbClr val="231F20"/>
                </a:solidFill>
                <a:latin typeface="Corbel" panose="020B0503020204020204" pitchFamily="34" charset="0"/>
                <a:cs typeface="Montserrat"/>
              </a:rPr>
              <a:t>awareness</a:t>
            </a:r>
            <a:r>
              <a:rPr sz="2083" spc="-25">
                <a:solidFill>
                  <a:srgbClr val="231F20"/>
                </a:solidFill>
                <a:latin typeface="Corbel" panose="020B0503020204020204" pitchFamily="34" charset="0"/>
                <a:cs typeface="Montserrat"/>
              </a:rPr>
              <a:t> </a:t>
            </a:r>
            <a:r>
              <a:rPr sz="2083">
                <a:solidFill>
                  <a:srgbClr val="231F20"/>
                </a:solidFill>
                <a:latin typeface="Corbel" panose="020B0503020204020204" pitchFamily="34" charset="0"/>
                <a:cs typeface="Montserrat"/>
              </a:rPr>
              <a:t>and</a:t>
            </a:r>
            <a:r>
              <a:rPr sz="2083" spc="-21">
                <a:solidFill>
                  <a:srgbClr val="231F20"/>
                </a:solidFill>
                <a:latin typeface="Corbel" panose="020B0503020204020204" pitchFamily="34" charset="0"/>
                <a:cs typeface="Montserrat"/>
              </a:rPr>
              <a:t> </a:t>
            </a:r>
            <a:r>
              <a:rPr sz="2083" spc="-8">
                <a:solidFill>
                  <a:srgbClr val="231F20"/>
                </a:solidFill>
                <a:latin typeface="Corbel" panose="020B0503020204020204" pitchFamily="34" charset="0"/>
                <a:cs typeface="Montserrat"/>
              </a:rPr>
              <a:t>support </a:t>
            </a:r>
            <a:r>
              <a:rPr sz="2083">
                <a:solidFill>
                  <a:srgbClr val="231F20"/>
                </a:solidFill>
                <a:latin typeface="Corbel" panose="020B0503020204020204" pitchFamily="34" charset="0"/>
                <a:cs typeface="Montserrat"/>
              </a:rPr>
              <a:t>global,</a:t>
            </a:r>
            <a:r>
              <a:rPr sz="2083" spc="-21">
                <a:solidFill>
                  <a:srgbClr val="231F20"/>
                </a:solidFill>
                <a:latin typeface="Corbel" panose="020B0503020204020204" pitchFamily="34" charset="0"/>
                <a:cs typeface="Montserrat"/>
              </a:rPr>
              <a:t> </a:t>
            </a:r>
            <a:r>
              <a:rPr sz="2083">
                <a:solidFill>
                  <a:srgbClr val="231F20"/>
                </a:solidFill>
                <a:latin typeface="Corbel" panose="020B0503020204020204" pitchFamily="34" charset="0"/>
                <a:cs typeface="Montserrat"/>
              </a:rPr>
              <a:t>regional,</a:t>
            </a:r>
            <a:r>
              <a:rPr sz="2083" spc="-17">
                <a:solidFill>
                  <a:srgbClr val="231F20"/>
                </a:solidFill>
                <a:latin typeface="Corbel" panose="020B0503020204020204" pitchFamily="34" charset="0"/>
                <a:cs typeface="Montserrat"/>
              </a:rPr>
              <a:t> </a:t>
            </a:r>
            <a:r>
              <a:rPr sz="2083">
                <a:solidFill>
                  <a:srgbClr val="231F20"/>
                </a:solidFill>
                <a:latin typeface="Corbel" panose="020B0503020204020204" pitchFamily="34" charset="0"/>
                <a:cs typeface="Montserrat"/>
              </a:rPr>
              <a:t>and</a:t>
            </a:r>
            <a:r>
              <a:rPr sz="2083" spc="-21">
                <a:solidFill>
                  <a:srgbClr val="231F20"/>
                </a:solidFill>
                <a:latin typeface="Corbel" panose="020B0503020204020204" pitchFamily="34" charset="0"/>
                <a:cs typeface="Montserrat"/>
              </a:rPr>
              <a:t> </a:t>
            </a:r>
            <a:r>
              <a:rPr sz="2083">
                <a:solidFill>
                  <a:srgbClr val="231F20"/>
                </a:solidFill>
                <a:latin typeface="Corbel" panose="020B0503020204020204" pitchFamily="34" charset="0"/>
                <a:cs typeface="Montserrat"/>
              </a:rPr>
              <a:t>country</a:t>
            </a:r>
            <a:r>
              <a:rPr sz="2083" spc="-17">
                <a:solidFill>
                  <a:srgbClr val="231F20"/>
                </a:solidFill>
                <a:latin typeface="Corbel" panose="020B0503020204020204" pitchFamily="34" charset="0"/>
                <a:cs typeface="Montserrat"/>
              </a:rPr>
              <a:t> </a:t>
            </a:r>
            <a:r>
              <a:rPr sz="2083">
                <a:solidFill>
                  <a:srgbClr val="231F20"/>
                </a:solidFill>
                <a:latin typeface="Corbel" panose="020B0503020204020204" pitchFamily="34" charset="0"/>
                <a:cs typeface="Montserrat"/>
              </a:rPr>
              <a:t>decision-making</a:t>
            </a:r>
            <a:r>
              <a:rPr sz="2083" spc="-21">
                <a:solidFill>
                  <a:srgbClr val="231F20"/>
                </a:solidFill>
                <a:latin typeface="Corbel" panose="020B0503020204020204" pitchFamily="34" charset="0"/>
                <a:cs typeface="Montserrat"/>
              </a:rPr>
              <a:t> </a:t>
            </a:r>
            <a:r>
              <a:rPr sz="2083">
                <a:solidFill>
                  <a:srgbClr val="231F20"/>
                </a:solidFill>
                <a:latin typeface="Corbel" panose="020B0503020204020204" pitchFamily="34" charset="0"/>
                <a:cs typeface="Montserrat"/>
              </a:rPr>
              <a:t>around</a:t>
            </a:r>
            <a:r>
              <a:rPr sz="2083" spc="-17">
                <a:solidFill>
                  <a:srgbClr val="231F20"/>
                </a:solidFill>
                <a:latin typeface="Corbel" panose="020B0503020204020204" pitchFamily="34" charset="0"/>
                <a:cs typeface="Montserrat"/>
              </a:rPr>
              <a:t> </a:t>
            </a:r>
            <a:r>
              <a:rPr sz="2083">
                <a:solidFill>
                  <a:srgbClr val="231F20"/>
                </a:solidFill>
                <a:latin typeface="Corbel" panose="020B0503020204020204" pitchFamily="34" charset="0"/>
                <a:cs typeface="Montserrat"/>
              </a:rPr>
              <a:t>RSV</a:t>
            </a:r>
            <a:r>
              <a:rPr sz="2083" spc="-21">
                <a:solidFill>
                  <a:srgbClr val="231F20"/>
                </a:solidFill>
                <a:latin typeface="Corbel" panose="020B0503020204020204" pitchFamily="34" charset="0"/>
                <a:cs typeface="Montserrat"/>
              </a:rPr>
              <a:t> </a:t>
            </a:r>
            <a:r>
              <a:rPr sz="2083">
                <a:solidFill>
                  <a:srgbClr val="231F20"/>
                </a:solidFill>
                <a:latin typeface="Corbel" panose="020B0503020204020204" pitchFamily="34" charset="0"/>
                <a:cs typeface="Montserrat"/>
              </a:rPr>
              <a:t>prevention,</a:t>
            </a:r>
            <a:r>
              <a:rPr sz="2083" spc="-17">
                <a:solidFill>
                  <a:srgbClr val="231F20"/>
                </a:solidFill>
                <a:latin typeface="Corbel" panose="020B0503020204020204" pitchFamily="34" charset="0"/>
                <a:cs typeface="Montserrat"/>
              </a:rPr>
              <a:t> </a:t>
            </a:r>
            <a:r>
              <a:rPr sz="2083" spc="-8">
                <a:solidFill>
                  <a:srgbClr val="231F20"/>
                </a:solidFill>
                <a:latin typeface="Corbel" panose="020B0503020204020204" pitchFamily="34" charset="0"/>
                <a:cs typeface="Montserrat"/>
              </a:rPr>
              <a:t>policy, </a:t>
            </a:r>
            <a:r>
              <a:rPr sz="2083">
                <a:solidFill>
                  <a:srgbClr val="231F20"/>
                </a:solidFill>
                <a:latin typeface="Corbel" panose="020B0503020204020204" pitchFamily="34" charset="0"/>
                <a:cs typeface="Montserrat"/>
              </a:rPr>
              <a:t>and implementation</a:t>
            </a:r>
            <a:r>
              <a:rPr sz="2083" spc="4">
                <a:solidFill>
                  <a:srgbClr val="231F20"/>
                </a:solidFill>
                <a:latin typeface="Corbel" panose="020B0503020204020204" pitchFamily="34" charset="0"/>
                <a:cs typeface="Montserrat"/>
              </a:rPr>
              <a:t> </a:t>
            </a:r>
            <a:r>
              <a:rPr sz="2083" spc="-8">
                <a:solidFill>
                  <a:srgbClr val="231F20"/>
                </a:solidFill>
                <a:latin typeface="Corbel" panose="020B0503020204020204" pitchFamily="34" charset="0"/>
                <a:cs typeface="Montserrat"/>
              </a:rPr>
              <a:t>preparedness.</a:t>
            </a:r>
            <a:endParaRPr sz="2083">
              <a:latin typeface="Corbel" panose="020B0503020204020204" pitchFamily="34" charset="0"/>
              <a:cs typeface="Montserrat"/>
            </a:endParaRPr>
          </a:p>
        </p:txBody>
      </p:sp>
      <p:sp>
        <p:nvSpPr>
          <p:cNvPr id="4" name="object 4"/>
          <p:cNvSpPr txBox="1"/>
          <p:nvPr/>
        </p:nvSpPr>
        <p:spPr>
          <a:xfrm>
            <a:off x="1319117" y="2635100"/>
            <a:ext cx="3736811" cy="2071443"/>
          </a:xfrm>
          <a:prstGeom prst="rect">
            <a:avLst/>
          </a:prstGeom>
        </p:spPr>
        <p:txBody>
          <a:bodyPr vert="horz" wrap="square" lIns="0" tIns="10583" rIns="0" bIns="0" rtlCol="0">
            <a:spAutoFit/>
          </a:bodyPr>
          <a:lstStyle/>
          <a:p>
            <a:pPr marL="10583" marR="4233">
              <a:lnSpc>
                <a:spcPts val="2020"/>
              </a:lnSpc>
              <a:spcBef>
                <a:spcPts val="83"/>
              </a:spcBef>
            </a:pPr>
            <a:r>
              <a:rPr lang="en-US" sz="1600" b="1">
                <a:solidFill>
                  <a:srgbClr val="52A947"/>
                </a:solidFill>
                <a:latin typeface="Corbel" panose="020B0503020204020204" pitchFamily="34" charset="0"/>
                <a:cs typeface="Montserrat"/>
              </a:rPr>
              <a:t>New tools for preventing RSV in early life have been licensed in many countries and are recommended for global use by the World Health Organization (WHO).</a:t>
            </a:r>
          </a:p>
          <a:p>
            <a:pPr marL="296333" marR="4233" indent="-285750">
              <a:lnSpc>
                <a:spcPts val="2020"/>
              </a:lnSpc>
              <a:spcBef>
                <a:spcPts val="83"/>
              </a:spcBef>
              <a:buFont typeface="Arial" panose="020B0604020202020204" pitchFamily="34" charset="0"/>
              <a:buChar char="•"/>
            </a:pPr>
            <a:r>
              <a:rPr lang="en-US" sz="1400">
                <a:solidFill>
                  <a:srgbClr val="52A947"/>
                </a:solidFill>
                <a:latin typeface="Corbel" panose="020B0503020204020204" pitchFamily="34" charset="0"/>
                <a:cs typeface="Montserrat"/>
              </a:rPr>
              <a:t>vaccine given in pregnancy</a:t>
            </a:r>
            <a:endParaRPr lang="en-US" sz="1400">
              <a:latin typeface="Corbel" panose="020B0503020204020204" pitchFamily="34" charset="0"/>
              <a:cs typeface="Montserrat"/>
            </a:endParaRPr>
          </a:p>
          <a:p>
            <a:pPr marL="296333" marR="4233" indent="-285750">
              <a:lnSpc>
                <a:spcPts val="2020"/>
              </a:lnSpc>
              <a:spcBef>
                <a:spcPts val="83"/>
              </a:spcBef>
              <a:buFont typeface="Arial" panose="020B0604020202020204" pitchFamily="34" charset="0"/>
              <a:buChar char="•"/>
            </a:pPr>
            <a:r>
              <a:rPr lang="en-US" sz="1400">
                <a:solidFill>
                  <a:srgbClr val="52A947"/>
                </a:solidFill>
                <a:latin typeface="Corbel" panose="020B0503020204020204" pitchFamily="34" charset="0"/>
                <a:cs typeface="Montserrat"/>
              </a:rPr>
              <a:t>long-acting monoclonal </a:t>
            </a:r>
            <a:br>
              <a:rPr lang="en-US" sz="1400">
                <a:solidFill>
                  <a:srgbClr val="52A947"/>
                </a:solidFill>
                <a:latin typeface="Corbel" panose="020B0503020204020204" pitchFamily="34" charset="0"/>
                <a:cs typeface="Montserrat"/>
              </a:rPr>
            </a:br>
            <a:r>
              <a:rPr lang="en-US" sz="1400">
                <a:solidFill>
                  <a:srgbClr val="52A947"/>
                </a:solidFill>
                <a:latin typeface="Corbel" panose="020B0503020204020204" pitchFamily="34" charset="0"/>
                <a:cs typeface="Montserrat"/>
              </a:rPr>
              <a:t>antibodies given to </a:t>
            </a:r>
            <a:br>
              <a:rPr lang="en-US" sz="1400">
                <a:solidFill>
                  <a:srgbClr val="52A947"/>
                </a:solidFill>
                <a:latin typeface="Corbel" panose="020B0503020204020204" pitchFamily="34" charset="0"/>
                <a:cs typeface="Montserrat"/>
              </a:rPr>
            </a:br>
            <a:r>
              <a:rPr lang="en-US" sz="1400">
                <a:solidFill>
                  <a:srgbClr val="52A947"/>
                </a:solidFill>
                <a:latin typeface="Corbel" panose="020B0503020204020204" pitchFamily="34" charset="0"/>
                <a:cs typeface="Montserrat"/>
              </a:rPr>
              <a:t>young infants</a:t>
            </a:r>
          </a:p>
        </p:txBody>
      </p:sp>
      <p:sp>
        <p:nvSpPr>
          <p:cNvPr id="5" name="object 5"/>
          <p:cNvSpPr txBox="1"/>
          <p:nvPr/>
        </p:nvSpPr>
        <p:spPr>
          <a:xfrm>
            <a:off x="8509000" y="2664837"/>
            <a:ext cx="2756291" cy="1578038"/>
          </a:xfrm>
          <a:prstGeom prst="rect">
            <a:avLst/>
          </a:prstGeom>
        </p:spPr>
        <p:txBody>
          <a:bodyPr vert="horz" wrap="square" lIns="0" tIns="10583" rIns="0" bIns="0" rtlCol="0">
            <a:spAutoFit/>
          </a:bodyPr>
          <a:lstStyle/>
          <a:p>
            <a:pPr marL="10583" marR="4233">
              <a:lnSpc>
                <a:spcPts val="2020"/>
              </a:lnSpc>
              <a:spcBef>
                <a:spcPts val="83"/>
              </a:spcBef>
            </a:pPr>
            <a:r>
              <a:rPr lang="en-US" sz="1600" b="1">
                <a:solidFill>
                  <a:srgbClr val="D71E62"/>
                </a:solidFill>
                <a:latin typeface="Corbel" panose="020B0503020204020204" pitchFamily="34" charset="0"/>
                <a:cs typeface="Montserrat"/>
              </a:rPr>
              <a:t>Adding RSV to the immunization toolkit could</a:t>
            </a:r>
          </a:p>
          <a:p>
            <a:pPr marL="296333" marR="4233" indent="-285750">
              <a:lnSpc>
                <a:spcPts val="2020"/>
              </a:lnSpc>
              <a:spcBef>
                <a:spcPts val="83"/>
              </a:spcBef>
              <a:buFont typeface="Arial" panose="020B0604020202020204" pitchFamily="34" charset="0"/>
              <a:buChar char="•"/>
            </a:pPr>
            <a:r>
              <a:rPr lang="en-US" sz="1400">
                <a:solidFill>
                  <a:srgbClr val="D71E62"/>
                </a:solidFill>
                <a:latin typeface="Corbel" panose="020B0503020204020204" pitchFamily="34" charset="0"/>
                <a:cs typeface="Montserrat"/>
              </a:rPr>
              <a:t>keep children out of the hospital</a:t>
            </a:r>
          </a:p>
          <a:p>
            <a:pPr marL="296333" marR="4233" indent="-285750">
              <a:lnSpc>
                <a:spcPts val="2020"/>
              </a:lnSpc>
              <a:spcBef>
                <a:spcPts val="83"/>
              </a:spcBef>
              <a:buFont typeface="Arial" panose="020B0604020202020204" pitchFamily="34" charset="0"/>
              <a:buChar char="•"/>
            </a:pPr>
            <a:r>
              <a:rPr lang="en-US" sz="1400">
                <a:solidFill>
                  <a:srgbClr val="D71E62"/>
                </a:solidFill>
                <a:latin typeface="Corbel" panose="020B0503020204020204" pitchFamily="34" charset="0"/>
                <a:cs typeface="Montserrat"/>
              </a:rPr>
              <a:t>save many young lives</a:t>
            </a:r>
          </a:p>
          <a:p>
            <a:pPr marL="296333" marR="4233" indent="-285750">
              <a:lnSpc>
                <a:spcPts val="2020"/>
              </a:lnSpc>
              <a:spcBef>
                <a:spcPts val="83"/>
              </a:spcBef>
              <a:buFont typeface="Arial" panose="020B0604020202020204" pitchFamily="34" charset="0"/>
              <a:buChar char="•"/>
            </a:pPr>
            <a:r>
              <a:rPr lang="en-US" sz="1400">
                <a:solidFill>
                  <a:srgbClr val="D71E62"/>
                </a:solidFill>
                <a:latin typeface="Corbel" panose="020B0503020204020204" pitchFamily="34" charset="0"/>
                <a:cs typeface="Montserrat"/>
              </a:rPr>
              <a:t>free up resources for other health priorities</a:t>
            </a:r>
          </a:p>
        </p:txBody>
      </p:sp>
      <p:sp>
        <p:nvSpPr>
          <p:cNvPr id="6" name="object 6"/>
          <p:cNvSpPr txBox="1"/>
          <p:nvPr/>
        </p:nvSpPr>
        <p:spPr>
          <a:xfrm>
            <a:off x="5222541" y="2635100"/>
            <a:ext cx="2857296" cy="770125"/>
          </a:xfrm>
          <a:prstGeom prst="rect">
            <a:avLst/>
          </a:prstGeom>
        </p:spPr>
        <p:txBody>
          <a:bodyPr vert="horz" wrap="square" lIns="0" tIns="10583" rIns="0" bIns="0" rtlCol="0">
            <a:spAutoFit/>
          </a:bodyPr>
          <a:lstStyle/>
          <a:p>
            <a:pPr marL="10583" marR="730750">
              <a:lnSpc>
                <a:spcPts val="2020"/>
              </a:lnSpc>
              <a:spcBef>
                <a:spcPts val="83"/>
              </a:spcBef>
            </a:pPr>
            <a:r>
              <a:rPr lang="en-US" sz="1600" b="1">
                <a:solidFill>
                  <a:srgbClr val="314FA1"/>
                </a:solidFill>
                <a:latin typeface="Corbel" panose="020B0503020204020204" pitchFamily="34" charset="0"/>
                <a:cs typeface="Montserrat"/>
              </a:rPr>
              <a:t>An overdue chance to address an under-recognized cause of</a:t>
            </a:r>
            <a:endParaRPr lang="en-US" sz="1600" b="1" spc="-8">
              <a:solidFill>
                <a:srgbClr val="314FA1"/>
              </a:solidFill>
              <a:latin typeface="Corbel" panose="020B0503020204020204" pitchFamily="34" charset="0"/>
              <a:cs typeface="Montserrat"/>
            </a:endParaRPr>
          </a:p>
        </p:txBody>
      </p:sp>
      <p:sp>
        <p:nvSpPr>
          <p:cNvPr id="7" name="object 7"/>
          <p:cNvSpPr/>
          <p:nvPr/>
        </p:nvSpPr>
        <p:spPr>
          <a:xfrm>
            <a:off x="5120437" y="2686623"/>
            <a:ext cx="0" cy="1521354"/>
          </a:xfrm>
          <a:custGeom>
            <a:avLst/>
            <a:gdLst/>
            <a:ahLst/>
            <a:cxnLst/>
            <a:rect l="l" t="t" r="r" b="b"/>
            <a:pathLst>
              <a:path h="1825625">
                <a:moveTo>
                  <a:pt x="0" y="1825040"/>
                </a:moveTo>
                <a:lnTo>
                  <a:pt x="0" y="0"/>
                </a:lnTo>
              </a:path>
            </a:pathLst>
          </a:custGeom>
          <a:ln w="6350">
            <a:solidFill>
              <a:srgbClr val="0093D5"/>
            </a:solidFill>
          </a:ln>
        </p:spPr>
        <p:txBody>
          <a:bodyPr wrap="square" lIns="0" tIns="0" rIns="0" bIns="0" rtlCol="0"/>
          <a:lstStyle/>
          <a:p>
            <a:endParaRPr sz="1500">
              <a:latin typeface="Corbel" panose="020B0503020204020204" pitchFamily="34" charset="0"/>
            </a:endParaRPr>
          </a:p>
        </p:txBody>
      </p:sp>
      <p:sp>
        <p:nvSpPr>
          <p:cNvPr id="8" name="object 8"/>
          <p:cNvSpPr/>
          <p:nvPr/>
        </p:nvSpPr>
        <p:spPr>
          <a:xfrm>
            <a:off x="8353629" y="2686623"/>
            <a:ext cx="0" cy="1521354"/>
          </a:xfrm>
          <a:custGeom>
            <a:avLst/>
            <a:gdLst/>
            <a:ahLst/>
            <a:cxnLst/>
            <a:rect l="l" t="t" r="r" b="b"/>
            <a:pathLst>
              <a:path h="1825625">
                <a:moveTo>
                  <a:pt x="0" y="1825040"/>
                </a:moveTo>
                <a:lnTo>
                  <a:pt x="0" y="0"/>
                </a:lnTo>
              </a:path>
            </a:pathLst>
          </a:custGeom>
          <a:ln w="6350">
            <a:solidFill>
              <a:srgbClr val="0093D5"/>
            </a:solidFill>
          </a:ln>
        </p:spPr>
        <p:txBody>
          <a:bodyPr wrap="square" lIns="0" tIns="0" rIns="0" bIns="0" rtlCol="0"/>
          <a:lstStyle/>
          <a:p>
            <a:endParaRPr sz="1500">
              <a:latin typeface="Corbel" panose="020B0503020204020204" pitchFamily="34" charset="0"/>
            </a:endParaRPr>
          </a:p>
        </p:txBody>
      </p:sp>
      <p:sp>
        <p:nvSpPr>
          <p:cNvPr id="9" name="object 9"/>
          <p:cNvSpPr txBox="1">
            <a:spLocks noGrp="1"/>
          </p:cNvSpPr>
          <p:nvPr>
            <p:ph type="title"/>
          </p:nvPr>
        </p:nvSpPr>
        <p:spPr>
          <a:xfrm>
            <a:off x="1224280" y="365125"/>
            <a:ext cx="10515600" cy="380018"/>
          </a:xfrm>
          <a:prstGeom prst="rect">
            <a:avLst/>
          </a:prstGeom>
        </p:spPr>
        <p:txBody>
          <a:bodyPr vert="horz" wrap="square" lIns="0" tIns="10583" rIns="0" bIns="0" rtlCol="0" anchor="t" anchorCtr="0">
            <a:spAutoFit/>
          </a:bodyPr>
          <a:lstStyle/>
          <a:p>
            <a:pPr marL="10583">
              <a:lnSpc>
                <a:spcPct val="100000"/>
              </a:lnSpc>
              <a:spcBef>
                <a:spcPts val="83"/>
              </a:spcBef>
              <a:tabLst>
                <a:tab pos="1048237" algn="l"/>
                <a:tab pos="2239873" algn="l"/>
                <a:tab pos="2860561" algn="l"/>
                <a:tab pos="3999811" algn="l"/>
                <a:tab pos="4928990" algn="l"/>
                <a:tab pos="5880923" algn="l"/>
              </a:tabLst>
            </a:pPr>
            <a:r>
              <a:rPr spc="-21">
                <a:solidFill>
                  <a:srgbClr val="0093D5"/>
                </a:solidFill>
                <a:cs typeface="Montserrat"/>
              </a:rPr>
              <a:t>Why</a:t>
            </a:r>
            <a:r>
              <a:rPr lang="en-US">
                <a:solidFill>
                  <a:srgbClr val="0093D5"/>
                </a:solidFill>
                <a:cs typeface="Montserrat"/>
              </a:rPr>
              <a:t> </a:t>
            </a:r>
            <a:r>
              <a:rPr spc="-8">
                <a:solidFill>
                  <a:srgbClr val="0093D5"/>
                </a:solidFill>
                <a:cs typeface="Montserrat"/>
              </a:rPr>
              <a:t>focus</a:t>
            </a:r>
            <a:r>
              <a:rPr lang="en-US">
                <a:solidFill>
                  <a:srgbClr val="0093D5"/>
                </a:solidFill>
                <a:cs typeface="Montserrat"/>
              </a:rPr>
              <a:t> </a:t>
            </a:r>
            <a:r>
              <a:rPr spc="-21">
                <a:solidFill>
                  <a:srgbClr val="0093D5"/>
                </a:solidFill>
                <a:cs typeface="Montserrat"/>
              </a:rPr>
              <a:t>on</a:t>
            </a:r>
            <a:r>
              <a:rPr lang="en-US">
                <a:solidFill>
                  <a:srgbClr val="0093D5"/>
                </a:solidFill>
                <a:cs typeface="Montserrat"/>
              </a:rPr>
              <a:t> respiratory syncytial virus (</a:t>
            </a:r>
            <a:r>
              <a:rPr spc="-17">
                <a:solidFill>
                  <a:srgbClr val="0093D5"/>
                </a:solidFill>
                <a:cs typeface="Montserrat"/>
              </a:rPr>
              <a:t>RSV</a:t>
            </a:r>
            <a:r>
              <a:rPr lang="en-US" spc="-17">
                <a:solidFill>
                  <a:srgbClr val="0093D5"/>
                </a:solidFill>
                <a:cs typeface="Montserrat"/>
              </a:rPr>
              <a:t>)</a:t>
            </a:r>
            <a:r>
              <a:rPr spc="-17">
                <a:solidFill>
                  <a:srgbClr val="0093D5"/>
                </a:solidFill>
                <a:cs typeface="Montserrat"/>
              </a:rPr>
              <a:t>?</a:t>
            </a:r>
            <a:r>
              <a:rPr lang="en-US">
                <a:solidFill>
                  <a:srgbClr val="0093D5"/>
                </a:solidFill>
                <a:cs typeface="Montserrat"/>
              </a:rPr>
              <a:t> </a:t>
            </a:r>
            <a:r>
              <a:rPr spc="-21">
                <a:solidFill>
                  <a:srgbClr val="0093D5"/>
                </a:solidFill>
                <a:cs typeface="Montserrat"/>
              </a:rPr>
              <a:t>And</a:t>
            </a:r>
            <a:r>
              <a:rPr lang="en-US">
                <a:solidFill>
                  <a:srgbClr val="0093D5"/>
                </a:solidFill>
                <a:cs typeface="Montserrat"/>
              </a:rPr>
              <a:t> </a:t>
            </a:r>
            <a:r>
              <a:rPr spc="-21">
                <a:solidFill>
                  <a:srgbClr val="0093D5"/>
                </a:solidFill>
                <a:cs typeface="Montserrat"/>
              </a:rPr>
              <a:t>why</a:t>
            </a:r>
            <a:r>
              <a:rPr lang="en-US">
                <a:solidFill>
                  <a:srgbClr val="0093D5"/>
                </a:solidFill>
                <a:cs typeface="Montserrat"/>
              </a:rPr>
              <a:t> </a:t>
            </a:r>
            <a:r>
              <a:rPr spc="-17">
                <a:solidFill>
                  <a:srgbClr val="0093D5"/>
                </a:solidFill>
                <a:cs typeface="Montserrat"/>
              </a:rPr>
              <a:t>now?</a:t>
            </a:r>
          </a:p>
        </p:txBody>
      </p:sp>
      <p:grpSp>
        <p:nvGrpSpPr>
          <p:cNvPr id="10" name="object 10"/>
          <p:cNvGrpSpPr/>
          <p:nvPr/>
        </p:nvGrpSpPr>
        <p:grpSpPr>
          <a:xfrm>
            <a:off x="3907879" y="3686864"/>
            <a:ext cx="1040871" cy="997479"/>
            <a:chOff x="4923519" y="3943200"/>
            <a:chExt cx="1249045" cy="1196975"/>
          </a:xfrm>
        </p:grpSpPr>
        <p:sp>
          <p:nvSpPr>
            <p:cNvPr id="11" name="object 11"/>
            <p:cNvSpPr/>
            <p:nvPr/>
          </p:nvSpPr>
          <p:spPr>
            <a:xfrm>
              <a:off x="4923510" y="3943209"/>
              <a:ext cx="1249045" cy="1196975"/>
            </a:xfrm>
            <a:custGeom>
              <a:avLst/>
              <a:gdLst/>
              <a:ahLst/>
              <a:cxnLst/>
              <a:rect l="l" t="t" r="r" b="b"/>
              <a:pathLst>
                <a:path w="1249045" h="1196975">
                  <a:moveTo>
                    <a:pt x="639635" y="455841"/>
                  </a:moveTo>
                  <a:lnTo>
                    <a:pt x="617715" y="403136"/>
                  </a:lnTo>
                  <a:lnTo>
                    <a:pt x="587603" y="385864"/>
                  </a:lnTo>
                  <a:lnTo>
                    <a:pt x="587603" y="455841"/>
                  </a:lnTo>
                  <a:lnTo>
                    <a:pt x="587603" y="499897"/>
                  </a:lnTo>
                  <a:lnTo>
                    <a:pt x="585812" y="508736"/>
                  </a:lnTo>
                  <a:lnTo>
                    <a:pt x="580936" y="515950"/>
                  </a:lnTo>
                  <a:lnTo>
                    <a:pt x="573697" y="520827"/>
                  </a:lnTo>
                  <a:lnTo>
                    <a:pt x="564845" y="522605"/>
                  </a:lnTo>
                  <a:lnTo>
                    <a:pt x="550240" y="522605"/>
                  </a:lnTo>
                  <a:lnTo>
                    <a:pt x="550240" y="574484"/>
                  </a:lnTo>
                  <a:lnTo>
                    <a:pt x="550240" y="1082967"/>
                  </a:lnTo>
                  <a:lnTo>
                    <a:pt x="545376" y="1106932"/>
                  </a:lnTo>
                  <a:lnTo>
                    <a:pt x="532117" y="1126515"/>
                  </a:lnTo>
                  <a:lnTo>
                    <a:pt x="512483" y="1139736"/>
                  </a:lnTo>
                  <a:lnTo>
                    <a:pt x="488454" y="1144574"/>
                  </a:lnTo>
                  <a:lnTo>
                    <a:pt x="151180" y="1144574"/>
                  </a:lnTo>
                  <a:lnTo>
                    <a:pt x="127165" y="1139736"/>
                  </a:lnTo>
                  <a:lnTo>
                    <a:pt x="107518" y="1126515"/>
                  </a:lnTo>
                  <a:lnTo>
                    <a:pt x="94272" y="1106932"/>
                  </a:lnTo>
                  <a:lnTo>
                    <a:pt x="89408" y="1082967"/>
                  </a:lnTo>
                  <a:lnTo>
                    <a:pt x="89408" y="574484"/>
                  </a:lnTo>
                  <a:lnTo>
                    <a:pt x="550240" y="574484"/>
                  </a:lnTo>
                  <a:lnTo>
                    <a:pt x="550240" y="522605"/>
                  </a:lnTo>
                  <a:lnTo>
                    <a:pt x="74790" y="522605"/>
                  </a:lnTo>
                  <a:lnTo>
                    <a:pt x="65938" y="520827"/>
                  </a:lnTo>
                  <a:lnTo>
                    <a:pt x="58712" y="515950"/>
                  </a:lnTo>
                  <a:lnTo>
                    <a:pt x="53822" y="508736"/>
                  </a:lnTo>
                  <a:lnTo>
                    <a:pt x="52031" y="499897"/>
                  </a:lnTo>
                  <a:lnTo>
                    <a:pt x="52031" y="455841"/>
                  </a:lnTo>
                  <a:lnTo>
                    <a:pt x="53822" y="447027"/>
                  </a:lnTo>
                  <a:lnTo>
                    <a:pt x="58712" y="439813"/>
                  </a:lnTo>
                  <a:lnTo>
                    <a:pt x="65938" y="434936"/>
                  </a:lnTo>
                  <a:lnTo>
                    <a:pt x="74790" y="433146"/>
                  </a:lnTo>
                  <a:lnTo>
                    <a:pt x="564845" y="433146"/>
                  </a:lnTo>
                  <a:lnTo>
                    <a:pt x="573697" y="434936"/>
                  </a:lnTo>
                  <a:lnTo>
                    <a:pt x="580936" y="439813"/>
                  </a:lnTo>
                  <a:lnTo>
                    <a:pt x="585812" y="447027"/>
                  </a:lnTo>
                  <a:lnTo>
                    <a:pt x="587603" y="455841"/>
                  </a:lnTo>
                  <a:lnTo>
                    <a:pt x="587603" y="385864"/>
                  </a:lnTo>
                  <a:lnTo>
                    <a:pt x="564845" y="381254"/>
                  </a:lnTo>
                  <a:lnTo>
                    <a:pt x="74790" y="381254"/>
                  </a:lnTo>
                  <a:lnTo>
                    <a:pt x="45707" y="387134"/>
                  </a:lnTo>
                  <a:lnTo>
                    <a:pt x="21932" y="403136"/>
                  </a:lnTo>
                  <a:lnTo>
                    <a:pt x="5892" y="426847"/>
                  </a:lnTo>
                  <a:lnTo>
                    <a:pt x="0" y="455841"/>
                  </a:lnTo>
                  <a:lnTo>
                    <a:pt x="0" y="499897"/>
                  </a:lnTo>
                  <a:lnTo>
                    <a:pt x="2717" y="519696"/>
                  </a:lnTo>
                  <a:lnTo>
                    <a:pt x="10350" y="537451"/>
                  </a:lnTo>
                  <a:lnTo>
                    <a:pt x="22161" y="552475"/>
                  </a:lnTo>
                  <a:lnTo>
                    <a:pt x="37376" y="564095"/>
                  </a:lnTo>
                  <a:lnTo>
                    <a:pt x="37376" y="1082967"/>
                  </a:lnTo>
                  <a:lnTo>
                    <a:pt x="46342" y="1127099"/>
                  </a:lnTo>
                  <a:lnTo>
                    <a:pt x="70751" y="1163193"/>
                  </a:lnTo>
                  <a:lnTo>
                    <a:pt x="106934" y="1187538"/>
                  </a:lnTo>
                  <a:lnTo>
                    <a:pt x="151180" y="1196467"/>
                  </a:lnTo>
                  <a:lnTo>
                    <a:pt x="488454" y="1196467"/>
                  </a:lnTo>
                  <a:lnTo>
                    <a:pt x="532714" y="1187538"/>
                  </a:lnTo>
                  <a:lnTo>
                    <a:pt x="568896" y="1163193"/>
                  </a:lnTo>
                  <a:lnTo>
                    <a:pt x="593318" y="1127099"/>
                  </a:lnTo>
                  <a:lnTo>
                    <a:pt x="602272" y="1082967"/>
                  </a:lnTo>
                  <a:lnTo>
                    <a:pt x="602272" y="574484"/>
                  </a:lnTo>
                  <a:lnTo>
                    <a:pt x="602272" y="564095"/>
                  </a:lnTo>
                  <a:lnTo>
                    <a:pt x="617486" y="552475"/>
                  </a:lnTo>
                  <a:lnTo>
                    <a:pt x="629285" y="537451"/>
                  </a:lnTo>
                  <a:lnTo>
                    <a:pt x="635673" y="522605"/>
                  </a:lnTo>
                  <a:lnTo>
                    <a:pt x="636930" y="519696"/>
                  </a:lnTo>
                  <a:lnTo>
                    <a:pt x="639635" y="499897"/>
                  </a:lnTo>
                  <a:lnTo>
                    <a:pt x="639635" y="455841"/>
                  </a:lnTo>
                  <a:close/>
                </a:path>
                <a:path w="1249045" h="1196975">
                  <a:moveTo>
                    <a:pt x="924344" y="290690"/>
                  </a:moveTo>
                  <a:lnTo>
                    <a:pt x="920292" y="269862"/>
                  </a:lnTo>
                  <a:lnTo>
                    <a:pt x="919010" y="263258"/>
                  </a:lnTo>
                  <a:lnTo>
                    <a:pt x="903909" y="240220"/>
                  </a:lnTo>
                  <a:lnTo>
                    <a:pt x="880389" y="224243"/>
                  </a:lnTo>
                  <a:lnTo>
                    <a:pt x="872312" y="222592"/>
                  </a:lnTo>
                  <a:lnTo>
                    <a:pt x="872312" y="290639"/>
                  </a:lnTo>
                  <a:lnTo>
                    <a:pt x="870521" y="299300"/>
                  </a:lnTo>
                  <a:lnTo>
                    <a:pt x="865682" y="306425"/>
                  </a:lnTo>
                  <a:lnTo>
                    <a:pt x="858507" y="311302"/>
                  </a:lnTo>
                  <a:lnTo>
                    <a:pt x="849744" y="313182"/>
                  </a:lnTo>
                  <a:lnTo>
                    <a:pt x="785914" y="314134"/>
                  </a:lnTo>
                  <a:lnTo>
                    <a:pt x="785914" y="366026"/>
                  </a:lnTo>
                  <a:lnTo>
                    <a:pt x="757542" y="895184"/>
                  </a:lnTo>
                  <a:lnTo>
                    <a:pt x="753554" y="895261"/>
                  </a:lnTo>
                  <a:lnTo>
                    <a:pt x="721868" y="367728"/>
                  </a:lnTo>
                  <a:lnTo>
                    <a:pt x="721817" y="366966"/>
                  </a:lnTo>
                  <a:lnTo>
                    <a:pt x="785914" y="366026"/>
                  </a:lnTo>
                  <a:lnTo>
                    <a:pt x="785914" y="314134"/>
                  </a:lnTo>
                  <a:lnTo>
                    <a:pt x="657085" y="316026"/>
                  </a:lnTo>
                  <a:lnTo>
                    <a:pt x="647395" y="313626"/>
                  </a:lnTo>
                  <a:lnTo>
                    <a:pt x="640638" y="308978"/>
                  </a:lnTo>
                  <a:lnTo>
                    <a:pt x="636689" y="302590"/>
                  </a:lnTo>
                  <a:lnTo>
                    <a:pt x="635393" y="294970"/>
                  </a:lnTo>
                  <a:lnTo>
                    <a:pt x="637171" y="286423"/>
                  </a:lnTo>
                  <a:lnTo>
                    <a:pt x="642023" y="279387"/>
                  </a:lnTo>
                  <a:lnTo>
                    <a:pt x="649198" y="274574"/>
                  </a:lnTo>
                  <a:lnTo>
                    <a:pt x="657974" y="272732"/>
                  </a:lnTo>
                  <a:lnTo>
                    <a:pt x="850595" y="269862"/>
                  </a:lnTo>
                  <a:lnTo>
                    <a:pt x="850925" y="269862"/>
                  </a:lnTo>
                  <a:lnTo>
                    <a:pt x="859459" y="271526"/>
                  </a:lnTo>
                  <a:lnTo>
                    <a:pt x="866241" y="276047"/>
                  </a:lnTo>
                  <a:lnTo>
                    <a:pt x="870699" y="282663"/>
                  </a:lnTo>
                  <a:lnTo>
                    <a:pt x="872312" y="290639"/>
                  </a:lnTo>
                  <a:lnTo>
                    <a:pt x="872312" y="222592"/>
                  </a:lnTo>
                  <a:lnTo>
                    <a:pt x="859688" y="220002"/>
                  </a:lnTo>
                  <a:lnTo>
                    <a:pt x="850023" y="218020"/>
                  </a:lnTo>
                  <a:lnTo>
                    <a:pt x="849833" y="217982"/>
                  </a:lnTo>
                  <a:lnTo>
                    <a:pt x="846823" y="218020"/>
                  </a:lnTo>
                  <a:lnTo>
                    <a:pt x="861910" y="123482"/>
                  </a:lnTo>
                  <a:lnTo>
                    <a:pt x="859193" y="77406"/>
                  </a:lnTo>
                  <a:lnTo>
                    <a:pt x="845515" y="51879"/>
                  </a:lnTo>
                  <a:lnTo>
                    <a:pt x="838034" y="37909"/>
                  </a:lnTo>
                  <a:lnTo>
                    <a:pt x="810539" y="17005"/>
                  </a:lnTo>
                  <a:lnTo>
                    <a:pt x="810539" y="115316"/>
                  </a:lnTo>
                  <a:lnTo>
                    <a:pt x="794016" y="218808"/>
                  </a:lnTo>
                  <a:lnTo>
                    <a:pt x="713727" y="220002"/>
                  </a:lnTo>
                  <a:lnTo>
                    <a:pt x="697547" y="117779"/>
                  </a:lnTo>
                  <a:lnTo>
                    <a:pt x="699211" y="93268"/>
                  </a:lnTo>
                  <a:lnTo>
                    <a:pt x="710755" y="72326"/>
                  </a:lnTo>
                  <a:lnTo>
                    <a:pt x="729945" y="57632"/>
                  </a:lnTo>
                  <a:lnTo>
                    <a:pt x="754532" y="51879"/>
                  </a:lnTo>
                  <a:lnTo>
                    <a:pt x="779030" y="57048"/>
                  </a:lnTo>
                  <a:lnTo>
                    <a:pt x="797890" y="70929"/>
                  </a:lnTo>
                  <a:lnTo>
                    <a:pt x="809066" y="91135"/>
                  </a:lnTo>
                  <a:lnTo>
                    <a:pt x="810539" y="115316"/>
                  </a:lnTo>
                  <a:lnTo>
                    <a:pt x="810539" y="17005"/>
                  </a:lnTo>
                  <a:lnTo>
                    <a:pt x="801776" y="10337"/>
                  </a:lnTo>
                  <a:lnTo>
                    <a:pt x="753757" y="0"/>
                  </a:lnTo>
                  <a:lnTo>
                    <a:pt x="707263" y="10934"/>
                  </a:lnTo>
                  <a:lnTo>
                    <a:pt x="670991" y="38887"/>
                  </a:lnTo>
                  <a:lnTo>
                    <a:pt x="649211" y="78867"/>
                  </a:lnTo>
                  <a:lnTo>
                    <a:pt x="646150" y="125882"/>
                  </a:lnTo>
                  <a:lnTo>
                    <a:pt x="661174" y="220789"/>
                  </a:lnTo>
                  <a:lnTo>
                    <a:pt x="657212" y="220840"/>
                  </a:lnTo>
                  <a:lnTo>
                    <a:pt x="628523" y="226999"/>
                  </a:lnTo>
                  <a:lnTo>
                    <a:pt x="605053" y="243001"/>
                  </a:lnTo>
                  <a:lnTo>
                    <a:pt x="589191" y="266433"/>
                  </a:lnTo>
                  <a:lnTo>
                    <a:pt x="583361" y="294919"/>
                  </a:lnTo>
                  <a:lnTo>
                    <a:pt x="589076" y="323392"/>
                  </a:lnTo>
                  <a:lnTo>
                    <a:pt x="604735" y="346583"/>
                  </a:lnTo>
                  <a:lnTo>
                    <a:pt x="628040" y="362191"/>
                  </a:lnTo>
                  <a:lnTo>
                    <a:pt x="656691" y="367906"/>
                  </a:lnTo>
                  <a:lnTo>
                    <a:pt x="657860" y="367906"/>
                  </a:lnTo>
                  <a:lnTo>
                    <a:pt x="669759" y="367728"/>
                  </a:lnTo>
                  <a:lnTo>
                    <a:pt x="703110" y="923099"/>
                  </a:lnTo>
                  <a:lnTo>
                    <a:pt x="705586" y="932700"/>
                  </a:lnTo>
                  <a:lnTo>
                    <a:pt x="711250" y="940447"/>
                  </a:lnTo>
                  <a:lnTo>
                    <a:pt x="719328" y="945616"/>
                  </a:lnTo>
                  <a:lnTo>
                    <a:pt x="729056" y="947496"/>
                  </a:lnTo>
                  <a:lnTo>
                    <a:pt x="782599" y="946721"/>
                  </a:lnTo>
                  <a:lnTo>
                    <a:pt x="809637" y="895261"/>
                  </a:lnTo>
                  <a:lnTo>
                    <a:pt x="838022" y="366026"/>
                  </a:lnTo>
                  <a:lnTo>
                    <a:pt x="838060" y="365252"/>
                  </a:lnTo>
                  <a:lnTo>
                    <a:pt x="850519" y="365074"/>
                  </a:lnTo>
                  <a:lnTo>
                    <a:pt x="879208" y="358863"/>
                  </a:lnTo>
                  <a:lnTo>
                    <a:pt x="902677" y="342798"/>
                  </a:lnTo>
                  <a:lnTo>
                    <a:pt x="918514" y="319265"/>
                  </a:lnTo>
                  <a:lnTo>
                    <a:pt x="919175" y="316026"/>
                  </a:lnTo>
                  <a:lnTo>
                    <a:pt x="924344" y="290690"/>
                  </a:lnTo>
                  <a:close/>
                </a:path>
                <a:path w="1249045" h="1196975">
                  <a:moveTo>
                    <a:pt x="1248676" y="998372"/>
                  </a:moveTo>
                  <a:lnTo>
                    <a:pt x="1246632" y="988275"/>
                  </a:lnTo>
                  <a:lnTo>
                    <a:pt x="1241056" y="980020"/>
                  </a:lnTo>
                  <a:lnTo>
                    <a:pt x="1232789" y="974471"/>
                  </a:lnTo>
                  <a:lnTo>
                    <a:pt x="1222667" y="972426"/>
                  </a:lnTo>
                  <a:lnTo>
                    <a:pt x="1161173" y="972426"/>
                  </a:lnTo>
                  <a:lnTo>
                    <a:pt x="1161173" y="421411"/>
                  </a:lnTo>
                  <a:lnTo>
                    <a:pt x="1161173" y="395465"/>
                  </a:lnTo>
                  <a:lnTo>
                    <a:pt x="1159129" y="385368"/>
                  </a:lnTo>
                  <a:lnTo>
                    <a:pt x="1153553" y="377126"/>
                  </a:lnTo>
                  <a:lnTo>
                    <a:pt x="1145286" y="371563"/>
                  </a:lnTo>
                  <a:lnTo>
                    <a:pt x="1135164" y="369531"/>
                  </a:lnTo>
                  <a:lnTo>
                    <a:pt x="1118425" y="369531"/>
                  </a:lnTo>
                  <a:lnTo>
                    <a:pt x="1118425" y="323062"/>
                  </a:lnTo>
                  <a:lnTo>
                    <a:pt x="1117612" y="318782"/>
                  </a:lnTo>
                  <a:lnTo>
                    <a:pt x="1114488" y="302526"/>
                  </a:lnTo>
                  <a:lnTo>
                    <a:pt x="1109154" y="294068"/>
                  </a:lnTo>
                  <a:lnTo>
                    <a:pt x="1109154" y="421411"/>
                  </a:lnTo>
                  <a:lnTo>
                    <a:pt x="1109154" y="972426"/>
                  </a:lnTo>
                  <a:lnTo>
                    <a:pt x="1061427" y="972426"/>
                  </a:lnTo>
                  <a:lnTo>
                    <a:pt x="1061427" y="1024305"/>
                  </a:lnTo>
                  <a:lnTo>
                    <a:pt x="1061427" y="1135049"/>
                  </a:lnTo>
                  <a:lnTo>
                    <a:pt x="1021969" y="1135049"/>
                  </a:lnTo>
                  <a:lnTo>
                    <a:pt x="1021969" y="1024305"/>
                  </a:lnTo>
                  <a:lnTo>
                    <a:pt x="1061427" y="1024305"/>
                  </a:lnTo>
                  <a:lnTo>
                    <a:pt x="1061427" y="972426"/>
                  </a:lnTo>
                  <a:lnTo>
                    <a:pt x="974255" y="972426"/>
                  </a:lnTo>
                  <a:lnTo>
                    <a:pt x="974255" y="421411"/>
                  </a:lnTo>
                  <a:lnTo>
                    <a:pt x="1109154" y="421411"/>
                  </a:lnTo>
                  <a:lnTo>
                    <a:pt x="1109154" y="294068"/>
                  </a:lnTo>
                  <a:lnTo>
                    <a:pt x="1103718" y="285445"/>
                  </a:lnTo>
                  <a:lnTo>
                    <a:pt x="1087615" y="273278"/>
                  </a:lnTo>
                  <a:lnTo>
                    <a:pt x="1067714" y="267462"/>
                  </a:lnTo>
                  <a:lnTo>
                    <a:pt x="1067714" y="76911"/>
                  </a:lnTo>
                  <a:lnTo>
                    <a:pt x="1066393" y="70383"/>
                  </a:lnTo>
                  <a:lnTo>
                    <a:pt x="1066393" y="320700"/>
                  </a:lnTo>
                  <a:lnTo>
                    <a:pt x="1066393" y="369531"/>
                  </a:lnTo>
                  <a:lnTo>
                    <a:pt x="1017003" y="369531"/>
                  </a:lnTo>
                  <a:lnTo>
                    <a:pt x="1017003" y="320700"/>
                  </a:lnTo>
                  <a:lnTo>
                    <a:pt x="1018933" y="318782"/>
                  </a:lnTo>
                  <a:lnTo>
                    <a:pt x="1064463" y="318782"/>
                  </a:lnTo>
                  <a:lnTo>
                    <a:pt x="1066393" y="320700"/>
                  </a:lnTo>
                  <a:lnTo>
                    <a:pt x="1066393" y="70383"/>
                  </a:lnTo>
                  <a:lnTo>
                    <a:pt x="1065669" y="66802"/>
                  </a:lnTo>
                  <a:lnTo>
                    <a:pt x="1060094" y="58559"/>
                  </a:lnTo>
                  <a:lnTo>
                    <a:pt x="1051826" y="53009"/>
                  </a:lnTo>
                  <a:lnTo>
                    <a:pt x="1041704" y="50965"/>
                  </a:lnTo>
                  <a:lnTo>
                    <a:pt x="1031570" y="53009"/>
                  </a:lnTo>
                  <a:lnTo>
                    <a:pt x="1023302" y="58559"/>
                  </a:lnTo>
                  <a:lnTo>
                    <a:pt x="1017727" y="66802"/>
                  </a:lnTo>
                  <a:lnTo>
                    <a:pt x="1015682" y="76911"/>
                  </a:lnTo>
                  <a:lnTo>
                    <a:pt x="1015682" y="267462"/>
                  </a:lnTo>
                  <a:lnTo>
                    <a:pt x="995781" y="273278"/>
                  </a:lnTo>
                  <a:lnTo>
                    <a:pt x="979690" y="285445"/>
                  </a:lnTo>
                  <a:lnTo>
                    <a:pt x="968921" y="302526"/>
                  </a:lnTo>
                  <a:lnTo>
                    <a:pt x="964984" y="323062"/>
                  </a:lnTo>
                  <a:lnTo>
                    <a:pt x="964984" y="369531"/>
                  </a:lnTo>
                  <a:lnTo>
                    <a:pt x="948232" y="369531"/>
                  </a:lnTo>
                  <a:lnTo>
                    <a:pt x="938110" y="371563"/>
                  </a:lnTo>
                  <a:lnTo>
                    <a:pt x="929843" y="377126"/>
                  </a:lnTo>
                  <a:lnTo>
                    <a:pt x="924267" y="385368"/>
                  </a:lnTo>
                  <a:lnTo>
                    <a:pt x="922223" y="395465"/>
                  </a:lnTo>
                  <a:lnTo>
                    <a:pt x="922223" y="972426"/>
                  </a:lnTo>
                  <a:lnTo>
                    <a:pt x="860729" y="972426"/>
                  </a:lnTo>
                  <a:lnTo>
                    <a:pt x="850607" y="974471"/>
                  </a:lnTo>
                  <a:lnTo>
                    <a:pt x="842340" y="980020"/>
                  </a:lnTo>
                  <a:lnTo>
                    <a:pt x="836764" y="988275"/>
                  </a:lnTo>
                  <a:lnTo>
                    <a:pt x="834720" y="998372"/>
                  </a:lnTo>
                  <a:lnTo>
                    <a:pt x="836764" y="1008481"/>
                  </a:lnTo>
                  <a:lnTo>
                    <a:pt x="842340" y="1016723"/>
                  </a:lnTo>
                  <a:lnTo>
                    <a:pt x="850607" y="1022286"/>
                  </a:lnTo>
                  <a:lnTo>
                    <a:pt x="860729" y="1024318"/>
                  </a:lnTo>
                  <a:lnTo>
                    <a:pt x="969949" y="1024318"/>
                  </a:lnTo>
                  <a:lnTo>
                    <a:pt x="969949" y="1135049"/>
                  </a:lnTo>
                  <a:lnTo>
                    <a:pt x="928344" y="1135049"/>
                  </a:lnTo>
                  <a:lnTo>
                    <a:pt x="918222" y="1137094"/>
                  </a:lnTo>
                  <a:lnTo>
                    <a:pt x="909955" y="1142644"/>
                  </a:lnTo>
                  <a:lnTo>
                    <a:pt x="904379" y="1150899"/>
                  </a:lnTo>
                  <a:lnTo>
                    <a:pt x="902335" y="1160995"/>
                  </a:lnTo>
                  <a:lnTo>
                    <a:pt x="904379" y="1171105"/>
                  </a:lnTo>
                  <a:lnTo>
                    <a:pt x="909955" y="1179347"/>
                  </a:lnTo>
                  <a:lnTo>
                    <a:pt x="918222" y="1184910"/>
                  </a:lnTo>
                  <a:lnTo>
                    <a:pt x="928344" y="1186942"/>
                  </a:lnTo>
                  <a:lnTo>
                    <a:pt x="1155052" y="1186942"/>
                  </a:lnTo>
                  <a:lnTo>
                    <a:pt x="1165174" y="1184910"/>
                  </a:lnTo>
                  <a:lnTo>
                    <a:pt x="1173441" y="1179347"/>
                  </a:lnTo>
                  <a:lnTo>
                    <a:pt x="1179017" y="1171105"/>
                  </a:lnTo>
                  <a:lnTo>
                    <a:pt x="1181061" y="1160995"/>
                  </a:lnTo>
                  <a:lnTo>
                    <a:pt x="1179017" y="1150899"/>
                  </a:lnTo>
                  <a:lnTo>
                    <a:pt x="1173441" y="1142644"/>
                  </a:lnTo>
                  <a:lnTo>
                    <a:pt x="1165174" y="1137094"/>
                  </a:lnTo>
                  <a:lnTo>
                    <a:pt x="1155052" y="1135049"/>
                  </a:lnTo>
                  <a:lnTo>
                    <a:pt x="1113459" y="1135049"/>
                  </a:lnTo>
                  <a:lnTo>
                    <a:pt x="1113459" y="1024318"/>
                  </a:lnTo>
                  <a:lnTo>
                    <a:pt x="1222730" y="1024305"/>
                  </a:lnTo>
                  <a:lnTo>
                    <a:pt x="1232789" y="1022286"/>
                  </a:lnTo>
                  <a:lnTo>
                    <a:pt x="1241056" y="1016723"/>
                  </a:lnTo>
                  <a:lnTo>
                    <a:pt x="1246632" y="1008481"/>
                  </a:lnTo>
                  <a:lnTo>
                    <a:pt x="1248676" y="998372"/>
                  </a:lnTo>
                  <a:close/>
                </a:path>
              </a:pathLst>
            </a:custGeom>
            <a:solidFill>
              <a:srgbClr val="074848"/>
            </a:solidFill>
          </p:spPr>
          <p:txBody>
            <a:bodyPr wrap="square" lIns="0" tIns="0" rIns="0" bIns="0" rtlCol="0"/>
            <a:lstStyle/>
            <a:p>
              <a:endParaRPr sz="1500">
                <a:latin typeface="Corbel" panose="020B0503020204020204" pitchFamily="34" charset="0"/>
              </a:endParaRPr>
            </a:p>
          </p:txBody>
        </p:sp>
        <p:sp>
          <p:nvSpPr>
            <p:cNvPr id="12" name="object 12"/>
            <p:cNvSpPr/>
            <p:nvPr/>
          </p:nvSpPr>
          <p:spPr>
            <a:xfrm>
              <a:off x="5048241" y="4755302"/>
              <a:ext cx="386715" cy="275590"/>
            </a:xfrm>
            <a:custGeom>
              <a:avLst/>
              <a:gdLst/>
              <a:ahLst/>
              <a:cxnLst/>
              <a:rect l="l" t="t" r="r" b="b"/>
              <a:pathLst>
                <a:path w="386714" h="275589">
                  <a:moveTo>
                    <a:pt x="386575" y="0"/>
                  </a:moveTo>
                  <a:lnTo>
                    <a:pt x="0" y="0"/>
                  </a:lnTo>
                  <a:lnTo>
                    <a:pt x="0" y="223342"/>
                  </a:lnTo>
                  <a:lnTo>
                    <a:pt x="4079" y="243441"/>
                  </a:lnTo>
                  <a:lnTo>
                    <a:pt x="15198" y="259873"/>
                  </a:lnTo>
                  <a:lnTo>
                    <a:pt x="31675" y="270962"/>
                  </a:lnTo>
                  <a:lnTo>
                    <a:pt x="51828" y="275031"/>
                  </a:lnTo>
                  <a:lnTo>
                    <a:pt x="334746" y="275031"/>
                  </a:lnTo>
                  <a:lnTo>
                    <a:pt x="354899" y="270962"/>
                  </a:lnTo>
                  <a:lnTo>
                    <a:pt x="371376" y="259873"/>
                  </a:lnTo>
                  <a:lnTo>
                    <a:pt x="382495" y="243441"/>
                  </a:lnTo>
                  <a:lnTo>
                    <a:pt x="386575" y="223342"/>
                  </a:lnTo>
                  <a:lnTo>
                    <a:pt x="386575" y="0"/>
                  </a:lnTo>
                  <a:close/>
                </a:path>
              </a:pathLst>
            </a:custGeom>
            <a:solidFill>
              <a:srgbClr val="52A947"/>
            </a:solidFill>
          </p:spPr>
          <p:txBody>
            <a:bodyPr wrap="square" lIns="0" tIns="0" rIns="0" bIns="0" rtlCol="0"/>
            <a:lstStyle/>
            <a:p>
              <a:endParaRPr sz="1500">
                <a:latin typeface="Corbel" panose="020B0503020204020204" pitchFamily="34" charset="0"/>
              </a:endParaRPr>
            </a:p>
          </p:txBody>
        </p:sp>
      </p:grpSp>
      <p:pic>
        <p:nvPicPr>
          <p:cNvPr id="13" name="object 13"/>
          <p:cNvPicPr/>
          <p:nvPr/>
        </p:nvPicPr>
        <p:blipFill>
          <a:blip r:embed="rId3" cstate="print"/>
          <a:stretch>
            <a:fillRect/>
          </a:stretch>
        </p:blipFill>
        <p:spPr>
          <a:xfrm>
            <a:off x="7426982" y="2664830"/>
            <a:ext cx="862139" cy="751417"/>
          </a:xfrm>
          <a:prstGeom prst="rect">
            <a:avLst/>
          </a:prstGeom>
        </p:spPr>
      </p:pic>
      <p:pic>
        <p:nvPicPr>
          <p:cNvPr id="27" name="Picture 26" descr="Icon&#10;&#10;Description automatically generated">
            <a:extLst>
              <a:ext uri="{FF2B5EF4-FFF2-40B4-BE49-F238E27FC236}">
                <a16:creationId xmlns:a16="http://schemas.microsoft.com/office/drawing/2014/main" id="{1E1B19D3-1C4C-3DE7-5322-DC8758B73466}"/>
              </a:ext>
            </a:extLst>
          </p:cNvPr>
          <p:cNvPicPr>
            <a:picLocks noChangeAspect="1"/>
          </p:cNvPicPr>
          <p:nvPr/>
        </p:nvPicPr>
        <p:blipFill>
          <a:blip r:embed="rId4"/>
          <a:stretch>
            <a:fillRect/>
          </a:stretch>
        </p:blipFill>
        <p:spPr>
          <a:xfrm>
            <a:off x="11265293" y="2787893"/>
            <a:ext cx="660950" cy="1450418"/>
          </a:xfrm>
          <a:prstGeom prst="rect">
            <a:avLst/>
          </a:prstGeom>
        </p:spPr>
      </p:pic>
      <p:sp>
        <p:nvSpPr>
          <p:cNvPr id="14" name="object 6">
            <a:extLst>
              <a:ext uri="{FF2B5EF4-FFF2-40B4-BE49-F238E27FC236}">
                <a16:creationId xmlns:a16="http://schemas.microsoft.com/office/drawing/2014/main" id="{D9F9C63A-0DF2-A50F-528F-1F2E2AE6DC7E}"/>
              </a:ext>
            </a:extLst>
          </p:cNvPr>
          <p:cNvSpPr txBox="1"/>
          <p:nvPr/>
        </p:nvSpPr>
        <p:spPr>
          <a:xfrm>
            <a:off x="5222542" y="3387629"/>
            <a:ext cx="3012666" cy="1052254"/>
          </a:xfrm>
          <a:prstGeom prst="rect">
            <a:avLst/>
          </a:prstGeom>
        </p:spPr>
        <p:txBody>
          <a:bodyPr vert="horz" wrap="square" lIns="0" tIns="10583" rIns="0" bIns="0" rtlCol="0">
            <a:spAutoFit/>
          </a:bodyPr>
          <a:lstStyle/>
          <a:p>
            <a:pPr marL="296333" marR="730750" indent="-285750" defTabSz="1314450">
              <a:lnSpc>
                <a:spcPts val="2020"/>
              </a:lnSpc>
              <a:spcBef>
                <a:spcPts val="83"/>
              </a:spcBef>
              <a:buFont typeface="Arial" panose="020B0604020202020204" pitchFamily="34" charset="0"/>
              <a:buChar char="•"/>
            </a:pPr>
            <a:r>
              <a:rPr lang="en-US" sz="1400">
                <a:solidFill>
                  <a:srgbClr val="314FA1"/>
                </a:solidFill>
                <a:latin typeface="Corbel" panose="020B0503020204020204" pitchFamily="34" charset="0"/>
                <a:cs typeface="Montserrat"/>
              </a:rPr>
              <a:t>millions of hospitalizations</a:t>
            </a:r>
          </a:p>
          <a:p>
            <a:pPr marL="296333" marR="730750" indent="-285750" defTabSz="1314450">
              <a:lnSpc>
                <a:spcPts val="2020"/>
              </a:lnSpc>
              <a:spcBef>
                <a:spcPts val="83"/>
              </a:spcBef>
              <a:buFont typeface="Arial" panose="020B0604020202020204" pitchFamily="34" charset="0"/>
              <a:buChar char="•"/>
            </a:pPr>
            <a:r>
              <a:rPr lang="en-US" sz="1400" spc="-8">
                <a:solidFill>
                  <a:srgbClr val="314FA1"/>
                </a:solidFill>
                <a:latin typeface="Corbel" panose="020B0503020204020204" pitchFamily="34" charset="0"/>
                <a:cs typeface="Montserrat"/>
              </a:rPr>
              <a:t>thousands of deaths</a:t>
            </a:r>
          </a:p>
          <a:p>
            <a:pPr marL="296333" marR="730750" indent="-285750" defTabSz="1314450">
              <a:lnSpc>
                <a:spcPts val="2020"/>
              </a:lnSpc>
              <a:spcBef>
                <a:spcPts val="83"/>
              </a:spcBef>
              <a:buFont typeface="Arial" panose="020B0604020202020204" pitchFamily="34" charset="0"/>
              <a:buChar char="•"/>
            </a:pPr>
            <a:r>
              <a:rPr lang="en-US" sz="1400" spc="-8">
                <a:solidFill>
                  <a:srgbClr val="314FA1"/>
                </a:solidFill>
                <a:latin typeface="Corbel" panose="020B0503020204020204" pitchFamily="34" charset="0"/>
                <a:cs typeface="Montserrat"/>
              </a:rPr>
              <a:t>strain on health systems and livelihoods</a:t>
            </a:r>
          </a:p>
        </p:txBody>
      </p:sp>
      <p:sp>
        <p:nvSpPr>
          <p:cNvPr id="16" name="Footer Placeholder 2">
            <a:extLst>
              <a:ext uri="{FF2B5EF4-FFF2-40B4-BE49-F238E27FC236}">
                <a16:creationId xmlns:a16="http://schemas.microsoft.com/office/drawing/2014/main" id="{E9982824-16C7-0141-B670-B5DB10B3ED3F}"/>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and the World Health Organization. Version: September 2026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descr="Chart, pie chart&#10;&#10;Description automatically generated">
            <a:extLst>
              <a:ext uri="{FF2B5EF4-FFF2-40B4-BE49-F238E27FC236}">
                <a16:creationId xmlns:a16="http://schemas.microsoft.com/office/drawing/2014/main" id="{2FA8F4DB-175E-2CCE-B19E-74D3A207617E}"/>
              </a:ext>
            </a:extLst>
          </p:cNvPr>
          <p:cNvPicPr>
            <a:picLocks noChangeAspect="1"/>
          </p:cNvPicPr>
          <p:nvPr/>
        </p:nvPicPr>
        <p:blipFill>
          <a:blip r:embed="rId3"/>
          <a:stretch>
            <a:fillRect/>
          </a:stretch>
        </p:blipFill>
        <p:spPr>
          <a:xfrm>
            <a:off x="1761519" y="2897275"/>
            <a:ext cx="2298700" cy="2197100"/>
          </a:xfrm>
          <a:prstGeom prst="rect">
            <a:avLst/>
          </a:prstGeom>
        </p:spPr>
      </p:pic>
      <p:pic>
        <p:nvPicPr>
          <p:cNvPr id="38" name="Picture 37" descr="Chart, pie chart&#10;&#10;Description automatically generated">
            <a:extLst>
              <a:ext uri="{FF2B5EF4-FFF2-40B4-BE49-F238E27FC236}">
                <a16:creationId xmlns:a16="http://schemas.microsoft.com/office/drawing/2014/main" id="{FF11346C-8C0B-C7E1-04B5-B5DC0EFC1E9F}"/>
              </a:ext>
            </a:extLst>
          </p:cNvPr>
          <p:cNvPicPr>
            <a:picLocks noChangeAspect="1"/>
          </p:cNvPicPr>
          <p:nvPr/>
        </p:nvPicPr>
        <p:blipFill>
          <a:blip r:embed="rId4"/>
          <a:stretch>
            <a:fillRect/>
          </a:stretch>
        </p:blipFill>
        <p:spPr>
          <a:xfrm>
            <a:off x="5294376" y="2903625"/>
            <a:ext cx="2336800" cy="2184400"/>
          </a:xfrm>
          <a:prstGeom prst="rect">
            <a:avLst/>
          </a:prstGeom>
        </p:spPr>
      </p:pic>
      <p:pic>
        <p:nvPicPr>
          <p:cNvPr id="40" name="Picture 39" descr="Chart, pie chart&#10;&#10;Description automatically generated">
            <a:extLst>
              <a:ext uri="{FF2B5EF4-FFF2-40B4-BE49-F238E27FC236}">
                <a16:creationId xmlns:a16="http://schemas.microsoft.com/office/drawing/2014/main" id="{1578CCB9-0394-D68C-F74F-49839FEE8E00}"/>
              </a:ext>
            </a:extLst>
          </p:cNvPr>
          <p:cNvPicPr>
            <a:picLocks noChangeAspect="1"/>
          </p:cNvPicPr>
          <p:nvPr/>
        </p:nvPicPr>
        <p:blipFill>
          <a:blip r:embed="rId5"/>
          <a:stretch>
            <a:fillRect/>
          </a:stretch>
        </p:blipFill>
        <p:spPr>
          <a:xfrm>
            <a:off x="8867424" y="2893465"/>
            <a:ext cx="2311121" cy="2286000"/>
          </a:xfrm>
          <a:prstGeom prst="rect">
            <a:avLst/>
          </a:prstGeom>
        </p:spPr>
      </p:pic>
      <p:sp>
        <p:nvSpPr>
          <p:cNvPr id="25" name="Title 24">
            <a:extLst>
              <a:ext uri="{FF2B5EF4-FFF2-40B4-BE49-F238E27FC236}">
                <a16:creationId xmlns:a16="http://schemas.microsoft.com/office/drawing/2014/main" id="{A9F55013-16BD-58C6-9B37-DC29B060AEB8}"/>
              </a:ext>
            </a:extLst>
          </p:cNvPr>
          <p:cNvSpPr>
            <a:spLocks noGrp="1"/>
          </p:cNvSpPr>
          <p:nvPr>
            <p:ph type="title" idx="4294967295"/>
          </p:nvPr>
        </p:nvSpPr>
        <p:spPr>
          <a:xfrm>
            <a:off x="1224280" y="365125"/>
            <a:ext cx="10515600" cy="884238"/>
          </a:xfrm>
        </p:spPr>
        <p:txBody>
          <a:bodyPr/>
          <a:lstStyle/>
          <a:p>
            <a:r>
              <a:rPr lang="en-US" sz="2800">
                <a:solidFill>
                  <a:schemeClr val="accent2"/>
                </a:solidFill>
              </a:rPr>
              <a:t>Annual global pediatric RSV disease burden (&lt; 5 years of age)</a:t>
            </a:r>
          </a:p>
        </p:txBody>
      </p:sp>
      <p:sp>
        <p:nvSpPr>
          <p:cNvPr id="3" name="object 3"/>
          <p:cNvSpPr/>
          <p:nvPr/>
        </p:nvSpPr>
        <p:spPr>
          <a:xfrm>
            <a:off x="1207971" y="1262953"/>
            <a:ext cx="3404658" cy="4444471"/>
          </a:xfrm>
          <a:custGeom>
            <a:avLst/>
            <a:gdLst/>
            <a:ahLst/>
            <a:cxnLst/>
            <a:rect l="l" t="t" r="r" b="b"/>
            <a:pathLst>
              <a:path w="4085590" h="5333365">
                <a:moveTo>
                  <a:pt x="0" y="5333161"/>
                </a:moveTo>
                <a:lnTo>
                  <a:pt x="4085082" y="5333161"/>
                </a:lnTo>
                <a:lnTo>
                  <a:pt x="4085082" y="0"/>
                </a:lnTo>
                <a:lnTo>
                  <a:pt x="0" y="0"/>
                </a:lnTo>
                <a:lnTo>
                  <a:pt x="0" y="5333161"/>
                </a:lnTo>
                <a:close/>
              </a:path>
            </a:pathLst>
          </a:custGeom>
          <a:ln w="11658">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4" name="object 4"/>
          <p:cNvSpPr txBox="1"/>
          <p:nvPr/>
        </p:nvSpPr>
        <p:spPr>
          <a:xfrm>
            <a:off x="1383442" y="1119178"/>
            <a:ext cx="3053292" cy="635191"/>
          </a:xfrm>
          <a:prstGeom prst="rect">
            <a:avLst/>
          </a:prstGeom>
          <a:solidFill>
            <a:srgbClr val="672672"/>
          </a:solidFill>
        </p:spPr>
        <p:txBody>
          <a:bodyPr vert="horz" wrap="square" lIns="0" tIns="3704" rIns="0" bIns="0" rtlCol="0" anchor="ctr" anchorCtr="0">
            <a:noAutofit/>
          </a:bodyPr>
          <a:lstStyle/>
          <a:p>
            <a:pPr marL="457711" marR="347119" lvl="0" indent="-104771" algn="ctr" defTabSz="914400" rtl="0" eaLnBrk="1" fontAlgn="auto" latinLnBrk="0" hangingPunct="1">
              <a:lnSpc>
                <a:spcPts val="1375"/>
              </a:lnSpc>
              <a:spcBef>
                <a:spcPts val="0"/>
              </a:spcBef>
              <a:spcAft>
                <a:spcPts val="0"/>
              </a:spcAft>
              <a:buClrTx/>
              <a:buSzTx/>
              <a:buFontTx/>
              <a:buNone/>
              <a:tabLst/>
              <a:defRPr/>
            </a:pPr>
            <a:r>
              <a:rPr kumimoji="0" sz="1250"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LEADING</a:t>
            </a:r>
            <a:r>
              <a:rPr kumimoji="0" sz="1250" b="1" i="0" u="none" strike="noStrike" kern="1200" cap="none" spc="-17" normalizeH="0" baseline="0" noProof="0">
                <a:ln>
                  <a:noFill/>
                </a:ln>
                <a:solidFill>
                  <a:srgbClr val="FFFFFF"/>
                </a:solidFill>
                <a:effectLst/>
                <a:uLnTx/>
                <a:uFillTx/>
                <a:latin typeface="Corbel" panose="020B0503020204020204" pitchFamily="34" charset="0"/>
                <a:ea typeface="+mn-ea"/>
                <a:cs typeface="Montserrat"/>
              </a:rPr>
              <a:t> </a:t>
            </a:r>
            <a:r>
              <a:rPr kumimoji="0" sz="1250"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CAUSE</a:t>
            </a:r>
            <a:r>
              <a:rPr kumimoji="0" sz="1250" b="1" i="0" u="none" strike="noStrike" kern="1200" cap="none" spc="-12" normalizeH="0" baseline="0" noProof="0">
                <a:ln>
                  <a:noFill/>
                </a:ln>
                <a:solidFill>
                  <a:srgbClr val="FFFFFF"/>
                </a:solidFill>
                <a:effectLst/>
                <a:uLnTx/>
                <a:uFillTx/>
                <a:latin typeface="Corbel" panose="020B0503020204020204" pitchFamily="34" charset="0"/>
                <a:ea typeface="+mn-ea"/>
                <a:cs typeface="Montserrat"/>
              </a:rPr>
              <a:t> </a:t>
            </a:r>
            <a:r>
              <a:rPr kumimoji="0" sz="1250"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OF</a:t>
            </a:r>
            <a:r>
              <a:rPr kumimoji="0" sz="1250" b="1" i="0" u="none" strike="noStrike" kern="1200" cap="none" spc="-12" normalizeH="0" baseline="0" noProof="0">
                <a:ln>
                  <a:noFill/>
                </a:ln>
                <a:solidFill>
                  <a:srgbClr val="FFFFFF"/>
                </a:solidFill>
                <a:effectLst/>
                <a:uLnTx/>
                <a:uFillTx/>
                <a:latin typeface="Corbel" panose="020B0503020204020204" pitchFamily="34" charset="0"/>
                <a:ea typeface="+mn-ea"/>
                <a:cs typeface="Montserrat"/>
              </a:rPr>
              <a:t> </a:t>
            </a:r>
            <a:r>
              <a:rPr kumimoji="0" sz="1250" b="1" i="0" u="none" strike="noStrike" kern="1200" cap="none" spc="-17" normalizeH="0" baseline="0" noProof="0">
                <a:ln>
                  <a:noFill/>
                </a:ln>
                <a:solidFill>
                  <a:srgbClr val="FFFFFF"/>
                </a:solidFill>
                <a:effectLst/>
                <a:uLnTx/>
                <a:uFillTx/>
                <a:latin typeface="Corbel" panose="020B0503020204020204" pitchFamily="34" charset="0"/>
                <a:ea typeface="+mn-ea"/>
                <a:cs typeface="Montserrat"/>
              </a:rPr>
              <a:t>SEVERE </a:t>
            </a:r>
            <a:r>
              <a:rPr kumimoji="0" sz="1250"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RESPIRATORY</a:t>
            </a:r>
            <a:r>
              <a:rPr kumimoji="0" sz="1250" b="1" i="0" u="none" strike="noStrike" kern="1200" cap="none" spc="-83" normalizeH="0" baseline="0" noProof="0">
                <a:ln>
                  <a:noFill/>
                </a:ln>
                <a:solidFill>
                  <a:srgbClr val="FFFFFF"/>
                </a:solidFill>
                <a:effectLst/>
                <a:uLnTx/>
                <a:uFillTx/>
                <a:latin typeface="Corbel" panose="020B0503020204020204" pitchFamily="34" charset="0"/>
                <a:ea typeface="+mn-ea"/>
                <a:cs typeface="Montserrat"/>
              </a:rPr>
              <a:t> </a:t>
            </a:r>
            <a:r>
              <a:rPr kumimoji="0" sz="1250" b="1" i="0" u="none" strike="noStrike" kern="1200" cap="none" spc="-8" normalizeH="0" baseline="0" noProof="0">
                <a:ln>
                  <a:noFill/>
                </a:ln>
                <a:solidFill>
                  <a:srgbClr val="FFFFFF"/>
                </a:solidFill>
                <a:effectLst/>
                <a:uLnTx/>
                <a:uFillTx/>
                <a:latin typeface="Corbel" panose="020B0503020204020204" pitchFamily="34" charset="0"/>
                <a:ea typeface="+mn-ea"/>
                <a:cs typeface="Montserrat"/>
              </a:rPr>
              <a:t>INFECTION</a:t>
            </a:r>
            <a:endParaRPr kumimoji="0" sz="1250" b="0" i="0" u="none" strike="noStrike" kern="1200" cap="none" spc="0" normalizeH="0" baseline="0" noProof="0">
              <a:ln>
                <a:noFill/>
              </a:ln>
              <a:solidFill>
                <a:srgbClr val="000000"/>
              </a:solidFill>
              <a:effectLst/>
              <a:uLnTx/>
              <a:uFillTx/>
              <a:latin typeface="Corbel" panose="020B0503020204020204" pitchFamily="34" charset="0"/>
              <a:ea typeface="+mn-ea"/>
              <a:cs typeface="Montserrat"/>
            </a:endParaRPr>
          </a:p>
        </p:txBody>
      </p:sp>
      <p:sp>
        <p:nvSpPr>
          <p:cNvPr id="8" name="object 8"/>
          <p:cNvSpPr txBox="1"/>
          <p:nvPr/>
        </p:nvSpPr>
        <p:spPr>
          <a:xfrm>
            <a:off x="1375757" y="1899649"/>
            <a:ext cx="3070225" cy="934016"/>
          </a:xfrm>
          <a:prstGeom prst="rect">
            <a:avLst/>
          </a:prstGeom>
        </p:spPr>
        <p:txBody>
          <a:bodyPr vert="horz" wrap="square" lIns="0" tIns="10583" rIns="0" bIns="0" rtlCol="0">
            <a:spAutoFit/>
          </a:bodyPr>
          <a:lstStyle/>
          <a:p>
            <a:pPr marL="0" marR="0" lvl="0" indent="0" algn="ctr" defTabSz="914400" rtl="0" eaLnBrk="1" fontAlgn="auto" latinLnBrk="0" hangingPunct="1">
              <a:lnSpc>
                <a:spcPts val="4954"/>
              </a:lnSpc>
              <a:spcBef>
                <a:spcPts val="83"/>
              </a:spcBef>
              <a:spcAft>
                <a:spcPts val="0"/>
              </a:spcAft>
              <a:buClrTx/>
              <a:buSzTx/>
              <a:buFontTx/>
              <a:buNone/>
              <a:tabLst/>
              <a:defRPr/>
            </a:pPr>
            <a:r>
              <a:rPr kumimoji="0" lang="en-US" sz="4250" b="1" i="0" u="none" strike="noStrike" kern="1200" cap="none" spc="-8" normalizeH="0" baseline="0" noProof="0">
                <a:ln>
                  <a:noFill/>
                </a:ln>
                <a:solidFill>
                  <a:srgbClr val="672672"/>
                </a:solidFill>
                <a:effectLst/>
                <a:uLnTx/>
                <a:uFillTx/>
                <a:latin typeface="Corbel" panose="020B0503020204020204" pitchFamily="34" charset="0"/>
                <a:ea typeface="+mn-ea"/>
                <a:cs typeface="Montserrat-SemiBold"/>
              </a:rPr>
              <a:t>33 million</a:t>
            </a:r>
            <a:endParaRPr kumimoji="0" sz="4250" b="0" i="0" u="none" strike="noStrike" kern="1200" cap="none" spc="0" normalizeH="0" baseline="0" noProof="0">
              <a:ln>
                <a:noFill/>
              </a:ln>
              <a:solidFill>
                <a:srgbClr val="000000"/>
              </a:solidFill>
              <a:effectLst/>
              <a:uLnTx/>
              <a:uFillTx/>
              <a:latin typeface="Corbel" panose="020B0503020204020204" pitchFamily="34" charset="0"/>
              <a:ea typeface="+mn-ea"/>
              <a:cs typeface="Montserrat-SemiBold"/>
            </a:endParaRPr>
          </a:p>
          <a:p>
            <a:pPr marL="0" marR="0" lvl="0" indent="0" algn="ctr" defTabSz="914400" rtl="0" eaLnBrk="1" fontAlgn="auto" latinLnBrk="0" hangingPunct="1">
              <a:lnSpc>
                <a:spcPts val="2154"/>
              </a:lnSpc>
              <a:spcBef>
                <a:spcPts val="0"/>
              </a:spcBef>
              <a:spcAft>
                <a:spcPts val="0"/>
              </a:spcAft>
              <a:buClrTx/>
              <a:buSzTx/>
              <a:buFontTx/>
              <a:buNone/>
              <a:tabLst/>
              <a:defRPr/>
            </a:pPr>
            <a:r>
              <a:rPr kumimoji="0" sz="1917" b="1" i="0" u="none" strike="noStrike" kern="1200" cap="none" spc="-8" normalizeH="0" baseline="0" noProof="0">
                <a:ln>
                  <a:noFill/>
                </a:ln>
                <a:solidFill>
                  <a:srgbClr val="672672"/>
                </a:solidFill>
                <a:effectLst/>
                <a:uLnTx/>
                <a:uFillTx/>
                <a:latin typeface="Corbel" panose="020B0503020204020204" pitchFamily="34" charset="0"/>
                <a:ea typeface="+mn-ea"/>
                <a:cs typeface="Montserrat-SemiBold"/>
              </a:rPr>
              <a:t>episodes</a:t>
            </a:r>
            <a:endParaRPr kumimoji="0" sz="1917" b="0" i="0" u="none" strike="noStrike" kern="1200" cap="none" spc="0" normalizeH="0" baseline="0" noProof="0">
              <a:ln>
                <a:noFill/>
              </a:ln>
              <a:solidFill>
                <a:srgbClr val="000000"/>
              </a:solidFill>
              <a:effectLst/>
              <a:uLnTx/>
              <a:uFillTx/>
              <a:latin typeface="Corbel" panose="020B0503020204020204" pitchFamily="34" charset="0"/>
              <a:ea typeface="+mn-ea"/>
              <a:cs typeface="Montserrat-SemiBold"/>
            </a:endParaRPr>
          </a:p>
        </p:txBody>
      </p:sp>
      <p:sp>
        <p:nvSpPr>
          <p:cNvPr id="9" name="object 9"/>
          <p:cNvSpPr txBox="1"/>
          <p:nvPr/>
        </p:nvSpPr>
        <p:spPr>
          <a:xfrm>
            <a:off x="5226378" y="1933749"/>
            <a:ext cx="2472796" cy="819135"/>
          </a:xfrm>
          <a:prstGeom prst="rect">
            <a:avLst/>
          </a:prstGeom>
        </p:spPr>
        <p:txBody>
          <a:bodyPr vert="horz" wrap="square" lIns="0" tIns="11113" rIns="0" bIns="0" rtlCol="0">
            <a:spAutoFit/>
          </a:bodyPr>
          <a:lstStyle/>
          <a:p>
            <a:pPr marL="9525" marR="0" lvl="0" indent="0" algn="ctr" defTabSz="914400" rtl="0" eaLnBrk="1" fontAlgn="auto" latinLnBrk="0" hangingPunct="1">
              <a:lnSpc>
                <a:spcPts val="4241"/>
              </a:lnSpc>
              <a:spcBef>
                <a:spcPts val="87"/>
              </a:spcBef>
              <a:spcAft>
                <a:spcPts val="0"/>
              </a:spcAft>
              <a:buClrTx/>
              <a:buSzTx/>
              <a:buFontTx/>
              <a:buNone/>
              <a:tabLst/>
              <a:defRPr/>
            </a:pPr>
            <a:r>
              <a:rPr kumimoji="0" sz="3667" b="1" i="0" u="none" strike="noStrike" kern="1200" cap="none" spc="0" normalizeH="0" baseline="0" noProof="0">
                <a:ln>
                  <a:noFill/>
                </a:ln>
                <a:solidFill>
                  <a:srgbClr val="314FA1"/>
                </a:solidFill>
                <a:effectLst/>
                <a:uLnTx/>
                <a:uFillTx/>
                <a:latin typeface="Corbel" panose="020B0503020204020204" pitchFamily="34" charset="0"/>
                <a:ea typeface="+mn-ea"/>
                <a:cs typeface="Montserrat-SemiBold"/>
              </a:rPr>
              <a:t>3.6</a:t>
            </a:r>
            <a:r>
              <a:rPr kumimoji="0" sz="3667" b="1" i="0" u="none" strike="noStrike" kern="1200" cap="none" spc="-54" normalizeH="0" baseline="0" noProof="0">
                <a:ln>
                  <a:noFill/>
                </a:ln>
                <a:solidFill>
                  <a:srgbClr val="314FA1"/>
                </a:solidFill>
                <a:effectLst/>
                <a:uLnTx/>
                <a:uFillTx/>
                <a:latin typeface="Corbel" panose="020B0503020204020204" pitchFamily="34" charset="0"/>
                <a:ea typeface="+mn-ea"/>
                <a:cs typeface="Montserrat-SemiBold"/>
              </a:rPr>
              <a:t> </a:t>
            </a:r>
            <a:r>
              <a:rPr kumimoji="0" sz="3667" b="1" i="0" u="none" strike="noStrike" kern="1200" cap="none" spc="-8" normalizeH="0" baseline="0" noProof="0">
                <a:ln>
                  <a:noFill/>
                </a:ln>
                <a:solidFill>
                  <a:srgbClr val="314FA1"/>
                </a:solidFill>
                <a:effectLst/>
                <a:uLnTx/>
                <a:uFillTx/>
                <a:latin typeface="Corbel" panose="020B0503020204020204" pitchFamily="34" charset="0"/>
                <a:ea typeface="+mn-ea"/>
                <a:cs typeface="Montserrat-SemiBold"/>
              </a:rPr>
              <a:t>million</a:t>
            </a:r>
            <a:endParaRPr kumimoji="0" sz="3667" b="0" i="0" u="none" strike="noStrike" kern="1200" cap="none" spc="0" normalizeH="0" baseline="0" noProof="0">
              <a:ln>
                <a:noFill/>
              </a:ln>
              <a:solidFill>
                <a:srgbClr val="000000"/>
              </a:solidFill>
              <a:effectLst/>
              <a:uLnTx/>
              <a:uFillTx/>
              <a:latin typeface="Corbel" panose="020B0503020204020204" pitchFamily="34" charset="0"/>
              <a:ea typeface="+mn-ea"/>
              <a:cs typeface="Montserrat-SemiBold"/>
            </a:endParaRPr>
          </a:p>
          <a:p>
            <a:pPr marL="9525" marR="0" lvl="0" indent="0" algn="ctr" defTabSz="914400" rtl="0" eaLnBrk="1" fontAlgn="auto" latinLnBrk="0" hangingPunct="1">
              <a:lnSpc>
                <a:spcPts val="2142"/>
              </a:lnSpc>
              <a:spcBef>
                <a:spcPts val="0"/>
              </a:spcBef>
              <a:spcAft>
                <a:spcPts val="0"/>
              </a:spcAft>
              <a:buClrTx/>
              <a:buSzTx/>
              <a:buFontTx/>
              <a:buNone/>
              <a:tabLst/>
              <a:defRPr/>
            </a:pPr>
            <a:r>
              <a:rPr kumimoji="0" sz="1917" b="1" i="0" u="none" strike="noStrike" kern="1200" cap="none" spc="-8" normalizeH="0" baseline="0" noProof="0">
                <a:ln>
                  <a:noFill/>
                </a:ln>
                <a:solidFill>
                  <a:srgbClr val="314FA1"/>
                </a:solidFill>
                <a:effectLst/>
                <a:uLnTx/>
                <a:uFillTx/>
                <a:latin typeface="Corbel" panose="020B0503020204020204" pitchFamily="34" charset="0"/>
                <a:ea typeface="+mn-ea"/>
                <a:cs typeface="Montserrat-SemiBold"/>
              </a:rPr>
              <a:t>hospitalizations</a:t>
            </a:r>
            <a:endParaRPr kumimoji="0" sz="1917" b="0" i="0" u="none" strike="noStrike" kern="1200" cap="none" spc="0" normalizeH="0" baseline="0" noProof="0">
              <a:ln>
                <a:noFill/>
              </a:ln>
              <a:solidFill>
                <a:srgbClr val="000000"/>
              </a:solidFill>
              <a:effectLst/>
              <a:uLnTx/>
              <a:uFillTx/>
              <a:latin typeface="Corbel" panose="020B0503020204020204" pitchFamily="34" charset="0"/>
              <a:ea typeface="+mn-ea"/>
              <a:cs typeface="Montserrat-SemiBold"/>
            </a:endParaRPr>
          </a:p>
        </p:txBody>
      </p:sp>
      <p:sp>
        <p:nvSpPr>
          <p:cNvPr id="10" name="object 10"/>
          <p:cNvSpPr txBox="1"/>
          <p:nvPr/>
        </p:nvSpPr>
        <p:spPr>
          <a:xfrm>
            <a:off x="1376256" y="6558551"/>
            <a:ext cx="2583921" cy="138863"/>
          </a:xfrm>
          <a:prstGeom prst="rect">
            <a:avLst/>
          </a:prstGeom>
        </p:spPr>
        <p:txBody>
          <a:bodyPr vert="horz" wrap="square" lIns="0" tIns="10583" rIns="0" bIns="0" rtlCol="0">
            <a:spAutoFit/>
          </a:bodyPr>
          <a:lstStyle/>
          <a:p>
            <a:pPr marL="10583" marR="0" lvl="0" indent="0" algn="l" defTabSz="914400" rtl="0" eaLnBrk="1" fontAlgn="auto" latinLnBrk="0" hangingPunct="1">
              <a:lnSpc>
                <a:spcPct val="100000"/>
              </a:lnSpc>
              <a:spcBef>
                <a:spcPts val="83"/>
              </a:spcBef>
              <a:spcAft>
                <a:spcPts val="0"/>
              </a:spcAft>
              <a:buClrTx/>
              <a:buSzTx/>
              <a:buFontTx/>
              <a:buNone/>
              <a:tabLst/>
              <a:defRPr/>
            </a:pPr>
            <a:r>
              <a:rPr kumimoji="0" sz="833" b="0" i="0" u="none" strike="noStrike" kern="1200" cap="none" spc="0" normalizeH="0" baseline="0" noProof="0">
                <a:ln>
                  <a:noFill/>
                </a:ln>
                <a:solidFill>
                  <a:srgbClr val="231F20"/>
                </a:solidFill>
                <a:effectLst/>
                <a:uLnTx/>
                <a:uFillTx/>
                <a:latin typeface="WorkSans-Light"/>
                <a:ea typeface="+mn-ea"/>
                <a:cs typeface="WorkSans-Light"/>
              </a:rPr>
              <a:t>Reference:</a:t>
            </a:r>
            <a:r>
              <a:rPr kumimoji="0" sz="833" b="0" i="0" u="none" strike="noStrike" kern="1200" cap="none" spc="183" normalizeH="0" baseline="0" noProof="0">
                <a:ln>
                  <a:noFill/>
                </a:ln>
                <a:solidFill>
                  <a:srgbClr val="231F20"/>
                </a:solidFill>
                <a:effectLst/>
                <a:uLnTx/>
                <a:uFillTx/>
                <a:latin typeface="WorkSans-Light"/>
                <a:ea typeface="+mn-ea"/>
                <a:cs typeface="WorkSans-Light"/>
              </a:rPr>
              <a:t> </a:t>
            </a:r>
            <a:r>
              <a:rPr kumimoji="0" sz="833" b="0" i="0" u="none" strike="noStrike" kern="1200" cap="none" spc="0" normalizeH="0" baseline="0" noProof="0">
                <a:ln>
                  <a:noFill/>
                </a:ln>
                <a:solidFill>
                  <a:srgbClr val="231F20"/>
                </a:solidFill>
                <a:effectLst/>
                <a:uLnTx/>
                <a:uFillTx/>
                <a:latin typeface="WorkSans-Light"/>
                <a:ea typeface="+mn-ea"/>
                <a:cs typeface="WorkSans-Light"/>
              </a:rPr>
              <a:t>Li</a:t>
            </a:r>
            <a:r>
              <a:rPr kumimoji="0" lang="en-US" sz="833" b="0" i="0" u="none" strike="noStrike" kern="1200" cap="none" spc="0" normalizeH="0" baseline="0" noProof="0">
                <a:ln>
                  <a:noFill/>
                </a:ln>
                <a:solidFill>
                  <a:srgbClr val="231F20"/>
                </a:solidFill>
                <a:effectLst/>
                <a:uLnTx/>
                <a:uFillTx/>
                <a:latin typeface="WorkSans-Light"/>
                <a:ea typeface="+mn-ea"/>
                <a:cs typeface="WorkSans-Light"/>
              </a:rPr>
              <a:t> Y</a:t>
            </a:r>
            <a:r>
              <a:rPr kumimoji="0" sz="833" b="0" i="0" u="none" strike="noStrike" kern="1200" cap="none" spc="0" normalizeH="0" baseline="0" noProof="0">
                <a:ln>
                  <a:noFill/>
                </a:ln>
                <a:solidFill>
                  <a:srgbClr val="231F20"/>
                </a:solidFill>
                <a:effectLst/>
                <a:uLnTx/>
                <a:uFillTx/>
                <a:latin typeface="WorkSans-Light"/>
                <a:ea typeface="+mn-ea"/>
                <a:cs typeface="WorkSans-Light"/>
              </a:rPr>
              <a:t>,</a:t>
            </a:r>
            <a:r>
              <a:rPr kumimoji="0" sz="833" b="0" i="0" u="none" strike="noStrike" kern="1200" cap="none" spc="-17" normalizeH="0" baseline="0" noProof="0">
                <a:ln>
                  <a:noFill/>
                </a:ln>
                <a:solidFill>
                  <a:srgbClr val="231F20"/>
                </a:solidFill>
                <a:effectLst/>
                <a:uLnTx/>
                <a:uFillTx/>
                <a:latin typeface="WorkSans-Light"/>
                <a:ea typeface="+mn-ea"/>
                <a:cs typeface="WorkSans-Light"/>
              </a:rPr>
              <a:t> </a:t>
            </a:r>
            <a:r>
              <a:rPr kumimoji="0" sz="833" b="0" i="0" u="none" strike="noStrike" kern="1200" cap="none" spc="0" normalizeH="0" baseline="0" noProof="0">
                <a:ln>
                  <a:noFill/>
                </a:ln>
                <a:solidFill>
                  <a:srgbClr val="231F20"/>
                </a:solidFill>
                <a:effectLst/>
                <a:uLnTx/>
                <a:uFillTx/>
                <a:latin typeface="WorkSans-Light"/>
                <a:ea typeface="+mn-ea"/>
                <a:cs typeface="WorkSans-Light"/>
              </a:rPr>
              <a:t>et</a:t>
            </a:r>
            <a:r>
              <a:rPr kumimoji="0" sz="833" b="0" i="0" u="none" strike="noStrike" kern="1200" cap="none" spc="-21" normalizeH="0" baseline="0" noProof="0">
                <a:ln>
                  <a:noFill/>
                </a:ln>
                <a:solidFill>
                  <a:srgbClr val="231F20"/>
                </a:solidFill>
                <a:effectLst/>
                <a:uLnTx/>
                <a:uFillTx/>
                <a:latin typeface="WorkSans-Light"/>
                <a:ea typeface="+mn-ea"/>
                <a:cs typeface="WorkSans-Light"/>
              </a:rPr>
              <a:t> </a:t>
            </a:r>
            <a:r>
              <a:rPr kumimoji="0" sz="833" b="0" i="0" u="none" strike="noStrike" kern="1200" cap="none" spc="0" normalizeH="0" baseline="0" noProof="0">
                <a:ln>
                  <a:noFill/>
                </a:ln>
                <a:solidFill>
                  <a:srgbClr val="231F20"/>
                </a:solidFill>
                <a:effectLst/>
                <a:uLnTx/>
                <a:uFillTx/>
                <a:latin typeface="WorkSans-Light"/>
                <a:ea typeface="+mn-ea"/>
                <a:cs typeface="WorkSans-Light"/>
              </a:rPr>
              <a:t>al.</a:t>
            </a:r>
            <a:r>
              <a:rPr kumimoji="0" sz="833" b="0" i="0" u="none" strike="noStrike" kern="1200" cap="none" spc="-17" normalizeH="0" baseline="0" noProof="0">
                <a:ln>
                  <a:noFill/>
                </a:ln>
                <a:solidFill>
                  <a:srgbClr val="231F20"/>
                </a:solidFill>
                <a:effectLst/>
                <a:uLnTx/>
                <a:uFillTx/>
                <a:latin typeface="WorkSans-Light"/>
                <a:ea typeface="+mn-ea"/>
                <a:cs typeface="WorkSans-Light"/>
              </a:rPr>
              <a:t> </a:t>
            </a:r>
            <a:r>
              <a:rPr kumimoji="0" sz="833" b="0" i="1" u="none" strike="noStrike" kern="1200" cap="none" spc="0" normalizeH="0" baseline="0" noProof="0">
                <a:ln>
                  <a:noFill/>
                </a:ln>
                <a:solidFill>
                  <a:srgbClr val="231F20"/>
                </a:solidFill>
                <a:effectLst/>
                <a:uLnTx/>
                <a:uFillTx/>
                <a:latin typeface="WorkSans-Light"/>
                <a:ea typeface="+mn-ea"/>
                <a:cs typeface="WorkSans-Light"/>
              </a:rPr>
              <a:t>Lancet</a:t>
            </a:r>
            <a:r>
              <a:rPr kumimoji="0" sz="833" b="0" i="0" u="none" strike="noStrike" kern="1200" cap="none" spc="-21" normalizeH="0" baseline="0" noProof="0">
                <a:ln>
                  <a:noFill/>
                </a:ln>
                <a:solidFill>
                  <a:srgbClr val="231F20"/>
                </a:solidFill>
                <a:effectLst/>
                <a:uLnTx/>
                <a:uFillTx/>
                <a:latin typeface="WorkSans-Light"/>
                <a:ea typeface="+mn-ea"/>
                <a:cs typeface="WorkSans-Light"/>
              </a:rPr>
              <a:t> </a:t>
            </a:r>
            <a:r>
              <a:rPr kumimoji="0" sz="833" b="0" i="0" u="none" strike="noStrike" kern="1200" cap="none" spc="0" normalizeH="0" baseline="0" noProof="0">
                <a:ln>
                  <a:noFill/>
                </a:ln>
                <a:solidFill>
                  <a:srgbClr val="231F20"/>
                </a:solidFill>
                <a:effectLst/>
                <a:uLnTx/>
                <a:uFillTx/>
                <a:latin typeface="WorkSans-Light"/>
                <a:ea typeface="+mn-ea"/>
                <a:cs typeface="WorkSans-Light"/>
              </a:rPr>
              <a:t>2022</a:t>
            </a:r>
            <a:r>
              <a:rPr kumimoji="0" sz="833" b="0" i="0" u="none" strike="noStrike" kern="1200" cap="none" spc="-8" normalizeH="0" baseline="0" noProof="0">
                <a:ln>
                  <a:noFill/>
                </a:ln>
                <a:solidFill>
                  <a:srgbClr val="231F20"/>
                </a:solidFill>
                <a:effectLst/>
                <a:uLnTx/>
                <a:uFillTx/>
                <a:latin typeface="WorkSans-Light"/>
                <a:ea typeface="+mn-ea"/>
                <a:cs typeface="WorkSans-Light"/>
              </a:rPr>
              <a:t>.</a:t>
            </a:r>
            <a:endParaRPr kumimoji="0" sz="833" b="0" i="0" u="none" strike="noStrike" kern="1200" cap="none" spc="0" normalizeH="0" baseline="0" noProof="0">
              <a:ln>
                <a:noFill/>
              </a:ln>
              <a:solidFill>
                <a:srgbClr val="000000"/>
              </a:solidFill>
              <a:effectLst/>
              <a:uLnTx/>
              <a:uFillTx/>
              <a:latin typeface="WorkSans-Light"/>
              <a:ea typeface="+mn-ea"/>
              <a:cs typeface="WorkSans-Light"/>
            </a:endParaRPr>
          </a:p>
        </p:txBody>
      </p:sp>
      <p:sp>
        <p:nvSpPr>
          <p:cNvPr id="11" name="object 11"/>
          <p:cNvSpPr txBox="1"/>
          <p:nvPr/>
        </p:nvSpPr>
        <p:spPr>
          <a:xfrm>
            <a:off x="3513418" y="2961318"/>
            <a:ext cx="936050" cy="454398"/>
          </a:xfrm>
          <a:prstGeom prst="rect">
            <a:avLst/>
          </a:prstGeom>
        </p:spPr>
        <p:txBody>
          <a:bodyPr vert="horz" wrap="square" lIns="0" tIns="10583" rIns="0" bIns="0" rtlCol="0">
            <a:spAutoFit/>
          </a:bodyPr>
          <a:lstStyle/>
          <a:p>
            <a:pPr marL="10583" marR="0" lvl="0" indent="0" algn="r" defTabSz="914400" rtl="0" eaLnBrk="1" fontAlgn="auto" latinLnBrk="0" hangingPunct="1">
              <a:lnSpc>
                <a:spcPct val="100000"/>
              </a:lnSpc>
              <a:spcBef>
                <a:spcPts val="83"/>
              </a:spcBef>
              <a:spcAft>
                <a:spcPts val="0"/>
              </a:spcAft>
              <a:buClrTx/>
              <a:buSzTx/>
              <a:buFontTx/>
              <a:buNone/>
              <a:tabLst/>
              <a:defRPr/>
            </a:pPr>
            <a:r>
              <a:rPr kumimoji="0" lang="en-US" sz="1400" b="1" i="0" u="none" strike="noStrike" kern="1200" cap="none" spc="0" normalizeH="0" baseline="0" noProof="0">
                <a:ln>
                  <a:noFill/>
                </a:ln>
                <a:solidFill>
                  <a:srgbClr val="D71E62"/>
                </a:solidFill>
                <a:effectLst/>
                <a:uLnTx/>
                <a:uFillTx/>
                <a:latin typeface="Corbel" panose="020B0503020204020204" pitchFamily="34" charset="0"/>
                <a:ea typeface="+mn-ea"/>
                <a:cs typeface="Montserrat-ExtraBold"/>
              </a:rPr>
              <a:t>&lt; 6 </a:t>
            </a:r>
            <a:r>
              <a:rPr kumimoji="0" lang="en-US" sz="1400" b="1" i="0" u="none" strike="noStrike" kern="1200" cap="none" spc="-8" normalizeH="0" baseline="0" noProof="0">
                <a:ln>
                  <a:noFill/>
                </a:ln>
                <a:solidFill>
                  <a:srgbClr val="D71E62"/>
                </a:solidFill>
                <a:effectLst/>
                <a:uLnTx/>
                <a:uFillTx/>
                <a:latin typeface="Corbel" panose="020B0503020204020204" pitchFamily="34" charset="0"/>
                <a:ea typeface="+mn-ea"/>
                <a:cs typeface="Montserrat-ExtraBold"/>
              </a:rPr>
              <a:t>months</a:t>
            </a:r>
            <a:endParaRPr kumimoji="0" lang="en-US" sz="1400" b="1" i="0" u="none" strike="noStrike" kern="1200" cap="none" spc="0" normalizeH="0" baseline="0" noProof="0">
              <a:ln>
                <a:noFill/>
              </a:ln>
              <a:solidFill>
                <a:srgbClr val="000000"/>
              </a:solidFill>
              <a:effectLst/>
              <a:uLnTx/>
              <a:uFillTx/>
              <a:latin typeface="Corbel" panose="020B0503020204020204" pitchFamily="34" charset="0"/>
              <a:ea typeface="+mn-ea"/>
              <a:cs typeface="Montserrat-ExtraBold"/>
            </a:endParaRPr>
          </a:p>
          <a:p>
            <a:pPr marL="10583" marR="0" lvl="0" indent="0" algn="r" defTabSz="914400" rtl="0" eaLnBrk="1" fontAlgn="auto" latinLnBrk="0" hangingPunct="1">
              <a:lnSpc>
                <a:spcPct val="100000"/>
              </a:lnSpc>
              <a:spcBef>
                <a:spcPts val="83"/>
              </a:spcBef>
              <a:spcAft>
                <a:spcPts val="0"/>
              </a:spcAft>
              <a:buClrTx/>
              <a:buSzTx/>
              <a:buFontTx/>
              <a:buNone/>
              <a:tabLst/>
              <a:defRPr/>
            </a:pPr>
            <a:r>
              <a:rPr kumimoji="0" sz="1400" b="1" i="0" u="none" strike="noStrike" kern="1200" cap="none" spc="-8" normalizeH="0" baseline="0" noProof="0">
                <a:ln>
                  <a:noFill/>
                </a:ln>
                <a:solidFill>
                  <a:srgbClr val="D71E62"/>
                </a:solidFill>
                <a:effectLst/>
                <a:uLnTx/>
                <a:uFillTx/>
                <a:latin typeface="Corbel" panose="020B0503020204020204" pitchFamily="34" charset="0"/>
                <a:ea typeface="+mn-ea"/>
                <a:cs typeface="+mn-cs"/>
              </a:rPr>
              <a:t>20%</a:t>
            </a:r>
          </a:p>
        </p:txBody>
      </p:sp>
      <p:sp>
        <p:nvSpPr>
          <p:cNvPr id="13" name="object 13"/>
          <p:cNvSpPr txBox="1"/>
          <p:nvPr/>
        </p:nvSpPr>
        <p:spPr>
          <a:xfrm>
            <a:off x="1589616" y="5106939"/>
            <a:ext cx="1729845" cy="358602"/>
          </a:xfrm>
          <a:prstGeom prst="rect">
            <a:avLst/>
          </a:prstGeom>
        </p:spPr>
        <p:txBody>
          <a:bodyPr vert="horz" wrap="square" lIns="0" tIns="10583" rIns="0" bIns="0" rtlCol="0">
            <a:spAutoFit/>
          </a:bodyPr>
          <a:lstStyle/>
          <a:p>
            <a:pPr marL="10583" marR="0" lvl="0" indent="0" algn="l" defTabSz="914400" rtl="0" eaLnBrk="1" fontAlgn="auto" latinLnBrk="0" hangingPunct="1">
              <a:lnSpc>
                <a:spcPts val="1637"/>
              </a:lnSpc>
              <a:spcBef>
                <a:spcPts val="83"/>
              </a:spcBef>
              <a:spcAft>
                <a:spcPts val="0"/>
              </a:spcAft>
              <a:buClrTx/>
              <a:buSzTx/>
              <a:buFontTx/>
              <a:buNone/>
              <a:tabLst/>
              <a:defRPr/>
            </a:pPr>
            <a:r>
              <a:rPr kumimoji="0" sz="1375" b="0" i="0" u="none" strike="noStrike" kern="1200" cap="none" spc="0" normalizeH="0" baseline="0" noProof="0">
                <a:ln>
                  <a:noFill/>
                </a:ln>
                <a:solidFill>
                  <a:srgbClr val="7030A0"/>
                </a:solidFill>
                <a:effectLst/>
                <a:uLnTx/>
                <a:uFillTx/>
                <a:latin typeface="Corbel" panose="020B0503020204020204" pitchFamily="34" charset="0"/>
                <a:ea typeface="+mn-ea"/>
                <a:cs typeface="Montserrat"/>
              </a:rPr>
              <a:t>6</a:t>
            </a:r>
            <a:r>
              <a:rPr kumimoji="0" sz="1375" b="0" i="0" u="none" strike="noStrike" kern="1200" cap="none" spc="-8" normalizeH="0" baseline="0" noProof="0">
                <a:ln>
                  <a:noFill/>
                </a:ln>
                <a:solidFill>
                  <a:srgbClr val="7030A0"/>
                </a:solidFill>
                <a:effectLst/>
                <a:uLnTx/>
                <a:uFillTx/>
                <a:latin typeface="Corbel" panose="020B0503020204020204" pitchFamily="34" charset="0"/>
                <a:ea typeface="+mn-ea"/>
                <a:cs typeface="Montserrat"/>
              </a:rPr>
              <a:t> </a:t>
            </a:r>
            <a:r>
              <a:rPr kumimoji="0" sz="1375" b="0" i="0" u="none" strike="noStrike" kern="1200" cap="none" spc="0" normalizeH="0" baseline="0" noProof="0">
                <a:ln>
                  <a:noFill/>
                </a:ln>
                <a:solidFill>
                  <a:srgbClr val="7030A0"/>
                </a:solidFill>
                <a:effectLst/>
                <a:uLnTx/>
                <a:uFillTx/>
                <a:latin typeface="Corbel" panose="020B0503020204020204" pitchFamily="34" charset="0"/>
                <a:ea typeface="+mn-ea"/>
                <a:cs typeface="Montserrat"/>
              </a:rPr>
              <a:t>months</a:t>
            </a:r>
            <a:r>
              <a:rPr kumimoji="0" sz="1375" b="0" i="0" u="none" strike="noStrike" kern="1200" cap="none" spc="-8" normalizeH="0" baseline="0" noProof="0">
                <a:ln>
                  <a:noFill/>
                </a:ln>
                <a:solidFill>
                  <a:srgbClr val="7030A0"/>
                </a:solidFill>
                <a:effectLst/>
                <a:uLnTx/>
                <a:uFillTx/>
                <a:latin typeface="Corbel" panose="020B0503020204020204" pitchFamily="34" charset="0"/>
                <a:ea typeface="+mn-ea"/>
                <a:cs typeface="Montserrat"/>
              </a:rPr>
              <a:t> </a:t>
            </a:r>
            <a:r>
              <a:rPr kumimoji="0" sz="1375" b="0" i="0" u="none" strike="noStrike" kern="1200" cap="none" spc="0" normalizeH="0" baseline="0" noProof="0">
                <a:ln>
                  <a:noFill/>
                </a:ln>
                <a:solidFill>
                  <a:srgbClr val="7030A0"/>
                </a:solidFill>
                <a:effectLst/>
                <a:uLnTx/>
                <a:uFillTx/>
                <a:latin typeface="Corbel" panose="020B0503020204020204" pitchFamily="34" charset="0"/>
                <a:ea typeface="+mn-ea"/>
                <a:cs typeface="Montserrat"/>
              </a:rPr>
              <a:t>to</a:t>
            </a:r>
            <a:r>
              <a:rPr kumimoji="0" sz="1375" b="0" i="0" u="none" strike="noStrike" kern="1200" cap="none" spc="-8" normalizeH="0" baseline="0" noProof="0">
                <a:ln>
                  <a:noFill/>
                </a:ln>
                <a:solidFill>
                  <a:srgbClr val="7030A0"/>
                </a:solidFill>
                <a:effectLst/>
                <a:uLnTx/>
                <a:uFillTx/>
                <a:latin typeface="Corbel" panose="020B0503020204020204" pitchFamily="34" charset="0"/>
                <a:ea typeface="+mn-ea"/>
                <a:cs typeface="Montserrat"/>
              </a:rPr>
              <a:t> </a:t>
            </a:r>
            <a:r>
              <a:rPr kumimoji="0" sz="1375" b="0" i="0" u="none" strike="noStrike" kern="1200" cap="none" spc="0" normalizeH="0" baseline="0" noProof="0">
                <a:ln>
                  <a:noFill/>
                </a:ln>
                <a:solidFill>
                  <a:srgbClr val="7030A0"/>
                </a:solidFill>
                <a:effectLst/>
                <a:uLnTx/>
                <a:uFillTx/>
                <a:latin typeface="Corbel" panose="020B0503020204020204" pitchFamily="34" charset="0"/>
                <a:ea typeface="+mn-ea"/>
                <a:cs typeface="Montserrat"/>
              </a:rPr>
              <a:t>5</a:t>
            </a:r>
            <a:r>
              <a:rPr kumimoji="0" sz="1375" b="0" i="0" u="none" strike="noStrike" kern="1200" cap="none" spc="-4" normalizeH="0" baseline="0" noProof="0">
                <a:ln>
                  <a:noFill/>
                </a:ln>
                <a:solidFill>
                  <a:srgbClr val="7030A0"/>
                </a:solidFill>
                <a:effectLst/>
                <a:uLnTx/>
                <a:uFillTx/>
                <a:latin typeface="Corbel" panose="020B0503020204020204" pitchFamily="34" charset="0"/>
                <a:ea typeface="+mn-ea"/>
                <a:cs typeface="Montserrat"/>
              </a:rPr>
              <a:t> </a:t>
            </a:r>
            <a:r>
              <a:rPr kumimoji="0" sz="1375" b="0" i="0" u="none" strike="noStrike" kern="1200" cap="none" spc="-8" normalizeH="0" baseline="0" noProof="0">
                <a:ln>
                  <a:noFill/>
                </a:ln>
                <a:solidFill>
                  <a:srgbClr val="7030A0"/>
                </a:solidFill>
                <a:effectLst/>
                <a:uLnTx/>
                <a:uFillTx/>
                <a:latin typeface="Corbel" panose="020B0503020204020204" pitchFamily="34" charset="0"/>
                <a:ea typeface="+mn-ea"/>
                <a:cs typeface="Montserrat"/>
              </a:rPr>
              <a:t>years</a:t>
            </a:r>
            <a:endParaRPr kumimoji="0" sz="1375" b="0" i="0" u="none" strike="noStrike" kern="1200" cap="none" spc="0" normalizeH="0" baseline="0" noProof="0">
              <a:ln>
                <a:noFill/>
              </a:ln>
              <a:solidFill>
                <a:srgbClr val="7030A0"/>
              </a:solidFill>
              <a:effectLst/>
              <a:uLnTx/>
              <a:uFillTx/>
              <a:latin typeface="Corbel" panose="020B0503020204020204" pitchFamily="34" charset="0"/>
              <a:ea typeface="+mn-ea"/>
              <a:cs typeface="Montserrat"/>
            </a:endParaRPr>
          </a:p>
          <a:p>
            <a:pPr marL="10583" marR="0" lvl="0" indent="0" algn="l" defTabSz="914400" rtl="0" eaLnBrk="1" fontAlgn="auto" latinLnBrk="0" hangingPunct="1">
              <a:lnSpc>
                <a:spcPts val="987"/>
              </a:lnSpc>
              <a:spcBef>
                <a:spcPts val="0"/>
              </a:spcBef>
              <a:spcAft>
                <a:spcPts val="0"/>
              </a:spcAft>
              <a:buClrTx/>
              <a:buSzTx/>
              <a:buFontTx/>
              <a:buNone/>
              <a:tabLst/>
              <a:defRPr/>
            </a:pPr>
            <a:r>
              <a:rPr kumimoji="0" sz="1375" b="0" i="0" u="none" strike="noStrike" kern="1200" cap="none" spc="0" normalizeH="0" baseline="0" noProof="0">
                <a:ln>
                  <a:noFill/>
                </a:ln>
                <a:solidFill>
                  <a:srgbClr val="7030A0"/>
                </a:solidFill>
                <a:effectLst/>
                <a:uLnTx/>
                <a:uFillTx/>
                <a:latin typeface="Corbel" panose="020B0503020204020204" pitchFamily="34" charset="0"/>
                <a:ea typeface="+mn-ea"/>
                <a:cs typeface="+mn-cs"/>
              </a:rPr>
              <a:t>8</a:t>
            </a:r>
            <a:r>
              <a:rPr kumimoji="0" sz="1400" b="0" i="0" u="none" strike="noStrike" kern="1200" cap="none" spc="0" normalizeH="0" baseline="0" noProof="0">
                <a:ln>
                  <a:noFill/>
                </a:ln>
                <a:solidFill>
                  <a:srgbClr val="7030A0"/>
                </a:solidFill>
                <a:effectLst/>
                <a:uLnTx/>
                <a:uFillTx/>
                <a:latin typeface="Corbel" panose="020B0503020204020204" pitchFamily="34" charset="0"/>
                <a:ea typeface="+mn-ea"/>
                <a:cs typeface="+mn-cs"/>
              </a:rPr>
              <a:t>0%</a:t>
            </a:r>
            <a:endParaRPr kumimoji="0" sz="1375" b="0" i="0" u="none" strike="noStrike" kern="1200" cap="none" spc="0" normalizeH="0" baseline="0" noProof="0">
              <a:ln>
                <a:noFill/>
              </a:ln>
              <a:solidFill>
                <a:srgbClr val="7030A0"/>
              </a:solidFill>
              <a:effectLst/>
              <a:uLnTx/>
              <a:uFillTx/>
              <a:latin typeface="Corbel" panose="020B0503020204020204" pitchFamily="34" charset="0"/>
              <a:ea typeface="+mn-ea"/>
              <a:cs typeface="+mn-cs"/>
            </a:endParaRPr>
          </a:p>
        </p:txBody>
      </p:sp>
      <p:sp>
        <p:nvSpPr>
          <p:cNvPr id="14" name="object 14"/>
          <p:cNvSpPr txBox="1"/>
          <p:nvPr/>
        </p:nvSpPr>
        <p:spPr>
          <a:xfrm>
            <a:off x="5082117" y="5106939"/>
            <a:ext cx="1729845" cy="358602"/>
          </a:xfrm>
          <a:prstGeom prst="rect">
            <a:avLst/>
          </a:prstGeom>
        </p:spPr>
        <p:txBody>
          <a:bodyPr vert="horz" wrap="square" lIns="0" tIns="10583" rIns="0" bIns="0" rtlCol="0">
            <a:spAutoFit/>
          </a:bodyPr>
          <a:lstStyle/>
          <a:p>
            <a:pPr marL="10583" marR="0" lvl="0" indent="0" algn="l" defTabSz="914400" rtl="0" eaLnBrk="1" fontAlgn="auto" latinLnBrk="0" hangingPunct="1">
              <a:lnSpc>
                <a:spcPts val="1637"/>
              </a:lnSpc>
              <a:spcBef>
                <a:spcPts val="83"/>
              </a:spcBef>
              <a:spcAft>
                <a:spcPts val="0"/>
              </a:spcAft>
              <a:buClrTx/>
              <a:buSzTx/>
              <a:buFontTx/>
              <a:buNone/>
              <a:tabLst/>
              <a:defRPr/>
            </a:pPr>
            <a:r>
              <a:rPr kumimoji="0" sz="1375" b="0" i="0" u="none" strike="noStrike" kern="1200" cap="none" spc="0" normalizeH="0" baseline="0" noProof="0">
                <a:ln>
                  <a:noFill/>
                </a:ln>
                <a:solidFill>
                  <a:srgbClr val="304FA1"/>
                </a:solidFill>
                <a:effectLst/>
                <a:uLnTx/>
                <a:uFillTx/>
                <a:latin typeface="Corbel" panose="020B0503020204020204" pitchFamily="34" charset="0"/>
                <a:ea typeface="+mn-ea"/>
                <a:cs typeface="Montserrat"/>
              </a:rPr>
              <a:t>6</a:t>
            </a:r>
            <a:r>
              <a:rPr kumimoji="0" sz="1375" b="0" i="0" u="none" strike="noStrike" kern="1200" cap="none" spc="-8" normalizeH="0" baseline="0" noProof="0">
                <a:ln>
                  <a:noFill/>
                </a:ln>
                <a:solidFill>
                  <a:srgbClr val="304FA1"/>
                </a:solidFill>
                <a:effectLst/>
                <a:uLnTx/>
                <a:uFillTx/>
                <a:latin typeface="Corbel" panose="020B0503020204020204" pitchFamily="34" charset="0"/>
                <a:ea typeface="+mn-ea"/>
                <a:cs typeface="Montserrat"/>
              </a:rPr>
              <a:t> </a:t>
            </a:r>
            <a:r>
              <a:rPr kumimoji="0" sz="1375" b="0" i="0" u="none" strike="noStrike" kern="1200" cap="none" spc="0" normalizeH="0" baseline="0" noProof="0">
                <a:ln>
                  <a:noFill/>
                </a:ln>
                <a:solidFill>
                  <a:srgbClr val="304FA1"/>
                </a:solidFill>
                <a:effectLst/>
                <a:uLnTx/>
                <a:uFillTx/>
                <a:latin typeface="Corbel" panose="020B0503020204020204" pitchFamily="34" charset="0"/>
                <a:ea typeface="+mn-ea"/>
                <a:cs typeface="Montserrat"/>
              </a:rPr>
              <a:t>months</a:t>
            </a:r>
            <a:r>
              <a:rPr kumimoji="0" sz="1375" b="0" i="0" u="none" strike="noStrike" kern="1200" cap="none" spc="-8" normalizeH="0" baseline="0" noProof="0">
                <a:ln>
                  <a:noFill/>
                </a:ln>
                <a:solidFill>
                  <a:srgbClr val="304FA1"/>
                </a:solidFill>
                <a:effectLst/>
                <a:uLnTx/>
                <a:uFillTx/>
                <a:latin typeface="Corbel" panose="020B0503020204020204" pitchFamily="34" charset="0"/>
                <a:ea typeface="+mn-ea"/>
                <a:cs typeface="Montserrat"/>
              </a:rPr>
              <a:t> </a:t>
            </a:r>
            <a:r>
              <a:rPr kumimoji="0" sz="1375" b="0" i="0" u="none" strike="noStrike" kern="1200" cap="none" spc="0" normalizeH="0" baseline="0" noProof="0">
                <a:ln>
                  <a:noFill/>
                </a:ln>
                <a:solidFill>
                  <a:srgbClr val="304FA1"/>
                </a:solidFill>
                <a:effectLst/>
                <a:uLnTx/>
                <a:uFillTx/>
                <a:latin typeface="Corbel" panose="020B0503020204020204" pitchFamily="34" charset="0"/>
                <a:ea typeface="+mn-ea"/>
                <a:cs typeface="Montserrat"/>
              </a:rPr>
              <a:t>to</a:t>
            </a:r>
            <a:r>
              <a:rPr kumimoji="0" sz="1375" b="0" i="0" u="none" strike="noStrike" kern="1200" cap="none" spc="-8" normalizeH="0" baseline="0" noProof="0">
                <a:ln>
                  <a:noFill/>
                </a:ln>
                <a:solidFill>
                  <a:srgbClr val="304FA1"/>
                </a:solidFill>
                <a:effectLst/>
                <a:uLnTx/>
                <a:uFillTx/>
                <a:latin typeface="Corbel" panose="020B0503020204020204" pitchFamily="34" charset="0"/>
                <a:ea typeface="+mn-ea"/>
                <a:cs typeface="Montserrat"/>
              </a:rPr>
              <a:t> </a:t>
            </a:r>
            <a:r>
              <a:rPr kumimoji="0" sz="1375" b="0" i="0" u="none" strike="noStrike" kern="1200" cap="none" spc="0" normalizeH="0" baseline="0" noProof="0">
                <a:ln>
                  <a:noFill/>
                </a:ln>
                <a:solidFill>
                  <a:srgbClr val="304FA1"/>
                </a:solidFill>
                <a:effectLst/>
                <a:uLnTx/>
                <a:uFillTx/>
                <a:latin typeface="Corbel" panose="020B0503020204020204" pitchFamily="34" charset="0"/>
                <a:ea typeface="+mn-ea"/>
                <a:cs typeface="Montserrat"/>
              </a:rPr>
              <a:t>5</a:t>
            </a:r>
            <a:r>
              <a:rPr kumimoji="0" sz="1375" b="0" i="0" u="none" strike="noStrike" kern="1200" cap="none" spc="-4" normalizeH="0" baseline="0" noProof="0">
                <a:ln>
                  <a:noFill/>
                </a:ln>
                <a:solidFill>
                  <a:srgbClr val="304FA1"/>
                </a:solidFill>
                <a:effectLst/>
                <a:uLnTx/>
                <a:uFillTx/>
                <a:latin typeface="Corbel" panose="020B0503020204020204" pitchFamily="34" charset="0"/>
                <a:ea typeface="+mn-ea"/>
                <a:cs typeface="Montserrat"/>
              </a:rPr>
              <a:t> </a:t>
            </a:r>
            <a:r>
              <a:rPr kumimoji="0" sz="1375" b="0" i="0" u="none" strike="noStrike" kern="1200" cap="none" spc="-8" normalizeH="0" baseline="0" noProof="0">
                <a:ln>
                  <a:noFill/>
                </a:ln>
                <a:solidFill>
                  <a:srgbClr val="304FA1"/>
                </a:solidFill>
                <a:effectLst/>
                <a:uLnTx/>
                <a:uFillTx/>
                <a:latin typeface="Corbel" panose="020B0503020204020204" pitchFamily="34" charset="0"/>
                <a:ea typeface="+mn-ea"/>
                <a:cs typeface="Montserrat"/>
              </a:rPr>
              <a:t>years</a:t>
            </a:r>
            <a:endParaRPr kumimoji="0" sz="1375" b="0" i="0" u="none" strike="noStrike" kern="1200" cap="none" spc="0" normalizeH="0" baseline="0" noProof="0">
              <a:ln>
                <a:noFill/>
              </a:ln>
              <a:solidFill>
                <a:srgbClr val="304FA1"/>
              </a:solidFill>
              <a:effectLst/>
              <a:uLnTx/>
              <a:uFillTx/>
              <a:latin typeface="Corbel" panose="020B0503020204020204" pitchFamily="34" charset="0"/>
              <a:ea typeface="+mn-ea"/>
              <a:cs typeface="Montserrat"/>
            </a:endParaRPr>
          </a:p>
          <a:p>
            <a:pPr marL="10583" marR="0" lvl="0" indent="0" algn="l" defTabSz="914400" rtl="0" eaLnBrk="1" fontAlgn="auto" latinLnBrk="0" hangingPunct="1">
              <a:lnSpc>
                <a:spcPts val="987"/>
              </a:lnSpc>
              <a:spcBef>
                <a:spcPts val="0"/>
              </a:spcBef>
              <a:spcAft>
                <a:spcPts val="0"/>
              </a:spcAft>
              <a:buClrTx/>
              <a:buSzTx/>
              <a:buFontTx/>
              <a:buNone/>
              <a:tabLst/>
              <a:defRPr/>
            </a:pPr>
            <a:r>
              <a:rPr kumimoji="0" sz="1400" b="0" i="0" u="none" strike="noStrike" kern="1200" cap="none" spc="0" normalizeH="0" baseline="0" noProof="0">
                <a:ln>
                  <a:noFill/>
                </a:ln>
                <a:solidFill>
                  <a:srgbClr val="304FA1"/>
                </a:solidFill>
                <a:effectLst/>
                <a:uLnTx/>
                <a:uFillTx/>
                <a:latin typeface="Corbel" panose="020B0503020204020204" pitchFamily="34" charset="0"/>
                <a:ea typeface="+mn-ea"/>
                <a:cs typeface="+mn-cs"/>
              </a:rPr>
              <a:t>61%</a:t>
            </a:r>
          </a:p>
        </p:txBody>
      </p:sp>
      <p:sp>
        <p:nvSpPr>
          <p:cNvPr id="28" name="object 3">
            <a:extLst>
              <a:ext uri="{FF2B5EF4-FFF2-40B4-BE49-F238E27FC236}">
                <a16:creationId xmlns:a16="http://schemas.microsoft.com/office/drawing/2014/main" id="{F5779F4C-A0E0-201B-A828-92AF96C59BCF}"/>
              </a:ext>
            </a:extLst>
          </p:cNvPr>
          <p:cNvSpPr/>
          <p:nvPr/>
        </p:nvSpPr>
        <p:spPr>
          <a:xfrm>
            <a:off x="4760762" y="1262953"/>
            <a:ext cx="3404658" cy="4444471"/>
          </a:xfrm>
          <a:custGeom>
            <a:avLst/>
            <a:gdLst/>
            <a:ahLst/>
            <a:cxnLst/>
            <a:rect l="l" t="t" r="r" b="b"/>
            <a:pathLst>
              <a:path w="4085590" h="5333365">
                <a:moveTo>
                  <a:pt x="0" y="5333161"/>
                </a:moveTo>
                <a:lnTo>
                  <a:pt x="4085082" y="5333161"/>
                </a:lnTo>
                <a:lnTo>
                  <a:pt x="4085082" y="0"/>
                </a:lnTo>
                <a:lnTo>
                  <a:pt x="0" y="0"/>
                </a:lnTo>
                <a:lnTo>
                  <a:pt x="0" y="5333161"/>
                </a:lnTo>
                <a:close/>
              </a:path>
            </a:pathLst>
          </a:custGeom>
          <a:ln w="11658">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5" name="object 5"/>
          <p:cNvSpPr txBox="1"/>
          <p:nvPr/>
        </p:nvSpPr>
        <p:spPr>
          <a:xfrm>
            <a:off x="4925779" y="1119178"/>
            <a:ext cx="3053292" cy="635191"/>
          </a:xfrm>
          <a:prstGeom prst="rect">
            <a:avLst/>
          </a:prstGeom>
          <a:solidFill>
            <a:srgbClr val="314FA1"/>
          </a:solidFill>
        </p:spPr>
        <p:txBody>
          <a:bodyPr vert="horz" wrap="square" lIns="0" tIns="3704" rIns="0" bIns="0" rtlCol="0" anchor="ctr" anchorCtr="0">
            <a:noAutofit/>
          </a:bodyPr>
          <a:lstStyle/>
          <a:p>
            <a:pPr marL="287338" marR="282035" lvl="0" indent="7938" algn="ctr" defTabSz="914400" rtl="0" eaLnBrk="1" fontAlgn="auto" latinLnBrk="0" hangingPunct="1">
              <a:lnSpc>
                <a:spcPts val="1375"/>
              </a:lnSpc>
              <a:spcBef>
                <a:spcPts val="0"/>
              </a:spcBef>
              <a:spcAft>
                <a:spcPts val="0"/>
              </a:spcAft>
              <a:buClrTx/>
              <a:buSzTx/>
              <a:buFontTx/>
              <a:buNone/>
              <a:tabLst/>
              <a:defRPr/>
            </a:pPr>
            <a:r>
              <a:rPr kumimoji="0" sz="1250"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LEADING</a:t>
            </a:r>
            <a:r>
              <a:rPr kumimoji="0" sz="1250" b="1" i="0" u="none" strike="noStrike" kern="1200" cap="none" spc="-21" normalizeH="0" baseline="0" noProof="0">
                <a:ln>
                  <a:noFill/>
                </a:ln>
                <a:solidFill>
                  <a:srgbClr val="FFFFFF"/>
                </a:solidFill>
                <a:effectLst/>
                <a:uLnTx/>
                <a:uFillTx/>
                <a:latin typeface="Corbel" panose="020B0503020204020204" pitchFamily="34" charset="0"/>
                <a:ea typeface="+mn-ea"/>
                <a:cs typeface="Montserrat"/>
              </a:rPr>
              <a:t> </a:t>
            </a:r>
            <a:r>
              <a:rPr kumimoji="0" sz="1250"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CAUSE</a:t>
            </a:r>
            <a:r>
              <a:rPr kumimoji="0" sz="1250" b="1" i="0" u="none" strike="noStrike" kern="1200" cap="none" spc="-21" normalizeH="0" baseline="0" noProof="0">
                <a:ln>
                  <a:noFill/>
                </a:ln>
                <a:solidFill>
                  <a:srgbClr val="FFFFFF"/>
                </a:solidFill>
                <a:effectLst/>
                <a:uLnTx/>
                <a:uFillTx/>
                <a:latin typeface="Corbel" panose="020B0503020204020204" pitchFamily="34" charset="0"/>
                <a:ea typeface="+mn-ea"/>
                <a:cs typeface="Montserrat"/>
              </a:rPr>
              <a:t> OF </a:t>
            </a:r>
            <a:r>
              <a:rPr kumimoji="0" sz="1250"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PEDIATRIC</a:t>
            </a:r>
            <a:r>
              <a:rPr kumimoji="0" sz="1250" b="1" i="0" u="none" strike="noStrike" kern="1200" cap="none" spc="-67" normalizeH="0" baseline="0" noProof="0">
                <a:ln>
                  <a:noFill/>
                </a:ln>
                <a:solidFill>
                  <a:srgbClr val="FFFFFF"/>
                </a:solidFill>
                <a:effectLst/>
                <a:uLnTx/>
                <a:uFillTx/>
                <a:latin typeface="Corbel" panose="020B0503020204020204" pitchFamily="34" charset="0"/>
                <a:ea typeface="+mn-ea"/>
                <a:cs typeface="Montserrat"/>
              </a:rPr>
              <a:t> </a:t>
            </a:r>
            <a:r>
              <a:rPr kumimoji="0" sz="1250" b="1" i="0" u="none" strike="noStrike" kern="1200" cap="none" spc="-17" normalizeH="0" baseline="0" noProof="0">
                <a:ln>
                  <a:noFill/>
                </a:ln>
                <a:solidFill>
                  <a:srgbClr val="FFFFFF"/>
                </a:solidFill>
                <a:effectLst/>
                <a:uLnTx/>
                <a:uFillTx/>
                <a:latin typeface="Corbel" panose="020B0503020204020204" pitchFamily="34" charset="0"/>
                <a:ea typeface="+mn-ea"/>
                <a:cs typeface="Montserrat"/>
              </a:rPr>
              <a:t>HOSPITALIZATION</a:t>
            </a:r>
            <a:endParaRPr kumimoji="0" sz="1250" b="0" i="0" u="none" strike="noStrike" kern="1200" cap="none" spc="0" normalizeH="0" baseline="0" noProof="0">
              <a:ln>
                <a:noFill/>
              </a:ln>
              <a:solidFill>
                <a:srgbClr val="000000"/>
              </a:solidFill>
              <a:effectLst/>
              <a:uLnTx/>
              <a:uFillTx/>
              <a:latin typeface="Corbel" panose="020B0503020204020204" pitchFamily="34" charset="0"/>
              <a:ea typeface="+mn-ea"/>
              <a:cs typeface="Montserrat"/>
            </a:endParaRPr>
          </a:p>
        </p:txBody>
      </p:sp>
      <p:sp>
        <p:nvSpPr>
          <p:cNvPr id="29" name="object 3">
            <a:extLst>
              <a:ext uri="{FF2B5EF4-FFF2-40B4-BE49-F238E27FC236}">
                <a16:creationId xmlns:a16="http://schemas.microsoft.com/office/drawing/2014/main" id="{5963F707-28C2-7CEC-8656-B9D7ACE67A6F}"/>
              </a:ext>
            </a:extLst>
          </p:cNvPr>
          <p:cNvSpPr/>
          <p:nvPr/>
        </p:nvSpPr>
        <p:spPr>
          <a:xfrm>
            <a:off x="8292221" y="1262953"/>
            <a:ext cx="3404658" cy="4444471"/>
          </a:xfrm>
          <a:custGeom>
            <a:avLst/>
            <a:gdLst/>
            <a:ahLst/>
            <a:cxnLst/>
            <a:rect l="l" t="t" r="r" b="b"/>
            <a:pathLst>
              <a:path w="4085590" h="5333365">
                <a:moveTo>
                  <a:pt x="0" y="5333161"/>
                </a:moveTo>
                <a:lnTo>
                  <a:pt x="4085082" y="5333161"/>
                </a:lnTo>
                <a:lnTo>
                  <a:pt x="4085082" y="0"/>
                </a:lnTo>
                <a:lnTo>
                  <a:pt x="0" y="0"/>
                </a:lnTo>
                <a:lnTo>
                  <a:pt x="0" y="5333161"/>
                </a:lnTo>
                <a:close/>
              </a:path>
            </a:pathLst>
          </a:custGeom>
          <a:ln w="11658">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30" name="object 5">
            <a:extLst>
              <a:ext uri="{FF2B5EF4-FFF2-40B4-BE49-F238E27FC236}">
                <a16:creationId xmlns:a16="http://schemas.microsoft.com/office/drawing/2014/main" id="{DC7FFB8A-E509-F295-350F-5B93710CF772}"/>
              </a:ext>
            </a:extLst>
          </p:cNvPr>
          <p:cNvSpPr txBox="1"/>
          <p:nvPr/>
        </p:nvSpPr>
        <p:spPr>
          <a:xfrm>
            <a:off x="8457238" y="1119178"/>
            <a:ext cx="3053292" cy="635191"/>
          </a:xfrm>
          <a:prstGeom prst="rect">
            <a:avLst/>
          </a:prstGeom>
          <a:solidFill>
            <a:schemeClr val="accent4"/>
          </a:solidFill>
        </p:spPr>
        <p:txBody>
          <a:bodyPr vert="horz" wrap="square" lIns="0" tIns="3704" rIns="0" bIns="0" rtlCol="0" anchor="ctr" anchorCtr="0">
            <a:noAutofit/>
          </a:bodyPr>
          <a:lstStyle/>
          <a:p>
            <a:pPr marL="287338" marR="282035" lvl="0" indent="7938" algn="ctr" defTabSz="914400" rtl="0" eaLnBrk="1" fontAlgn="auto" latinLnBrk="0" hangingPunct="1">
              <a:lnSpc>
                <a:spcPts val="1375"/>
              </a:lnSpc>
              <a:spcBef>
                <a:spcPts val="0"/>
              </a:spcBef>
              <a:spcAft>
                <a:spcPts val="0"/>
              </a:spcAft>
              <a:buClrTx/>
              <a:buSzTx/>
              <a:buFontTx/>
              <a:buNone/>
              <a:tabLst/>
              <a:defRPr/>
            </a:pPr>
            <a:r>
              <a:rPr kumimoji="0" lang="en-US" sz="1250"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IMPORTANT CAUSE OF PEDIATRIC MORTALITY</a:t>
            </a:r>
          </a:p>
        </p:txBody>
      </p:sp>
      <p:sp>
        <p:nvSpPr>
          <p:cNvPr id="31" name="object 11">
            <a:extLst>
              <a:ext uri="{FF2B5EF4-FFF2-40B4-BE49-F238E27FC236}">
                <a16:creationId xmlns:a16="http://schemas.microsoft.com/office/drawing/2014/main" id="{BE15617F-D450-A8E4-09F1-6986124A5EF8}"/>
              </a:ext>
            </a:extLst>
          </p:cNvPr>
          <p:cNvSpPr txBox="1"/>
          <p:nvPr/>
        </p:nvSpPr>
        <p:spPr>
          <a:xfrm>
            <a:off x="7128353" y="2964034"/>
            <a:ext cx="936050" cy="454398"/>
          </a:xfrm>
          <a:prstGeom prst="rect">
            <a:avLst/>
          </a:prstGeom>
        </p:spPr>
        <p:txBody>
          <a:bodyPr vert="horz" wrap="square" lIns="0" tIns="10583" rIns="0" bIns="0" rtlCol="0">
            <a:spAutoFit/>
          </a:bodyPr>
          <a:lstStyle/>
          <a:p>
            <a:pPr marL="10583" marR="0" lvl="0" indent="0" algn="r" defTabSz="914400" rtl="0" eaLnBrk="1" fontAlgn="auto" latinLnBrk="0" hangingPunct="1">
              <a:lnSpc>
                <a:spcPct val="100000"/>
              </a:lnSpc>
              <a:spcBef>
                <a:spcPts val="83"/>
              </a:spcBef>
              <a:spcAft>
                <a:spcPts val="0"/>
              </a:spcAft>
              <a:buClrTx/>
              <a:buSzTx/>
              <a:buFontTx/>
              <a:buNone/>
              <a:tabLst/>
              <a:defRPr/>
            </a:pPr>
            <a:r>
              <a:rPr kumimoji="0" lang="en-US" sz="1400" b="1" i="0" u="none" strike="noStrike" kern="1200" cap="none" spc="0" normalizeH="0" baseline="0" noProof="0">
                <a:ln>
                  <a:noFill/>
                </a:ln>
                <a:solidFill>
                  <a:srgbClr val="D71E62"/>
                </a:solidFill>
                <a:effectLst/>
                <a:uLnTx/>
                <a:uFillTx/>
                <a:latin typeface="Corbel" panose="020B0503020204020204" pitchFamily="34" charset="0"/>
                <a:ea typeface="+mn-ea"/>
                <a:cs typeface="Montserrat-ExtraBold"/>
              </a:rPr>
              <a:t>&lt; 6 </a:t>
            </a:r>
            <a:r>
              <a:rPr kumimoji="0" lang="en-US" sz="1400" b="1" i="0" u="none" strike="noStrike" kern="1200" cap="none" spc="-8" normalizeH="0" baseline="0" noProof="0">
                <a:ln>
                  <a:noFill/>
                </a:ln>
                <a:solidFill>
                  <a:srgbClr val="D71E62"/>
                </a:solidFill>
                <a:effectLst/>
                <a:uLnTx/>
                <a:uFillTx/>
                <a:latin typeface="Corbel" panose="020B0503020204020204" pitchFamily="34" charset="0"/>
                <a:ea typeface="+mn-ea"/>
                <a:cs typeface="Montserrat-ExtraBold"/>
              </a:rPr>
              <a:t>months</a:t>
            </a:r>
            <a:endParaRPr kumimoji="0" lang="en-US" sz="1400" b="1" i="0" u="none" strike="noStrike" kern="1200" cap="none" spc="0" normalizeH="0" baseline="0" noProof="0">
              <a:ln>
                <a:noFill/>
              </a:ln>
              <a:solidFill>
                <a:srgbClr val="000000"/>
              </a:solidFill>
              <a:effectLst/>
              <a:uLnTx/>
              <a:uFillTx/>
              <a:latin typeface="Corbel" panose="020B0503020204020204" pitchFamily="34" charset="0"/>
              <a:ea typeface="+mn-ea"/>
              <a:cs typeface="Montserrat-ExtraBold"/>
            </a:endParaRPr>
          </a:p>
          <a:p>
            <a:pPr marL="10583" marR="0" lvl="0" indent="0" algn="r" defTabSz="914400" rtl="0" eaLnBrk="1" fontAlgn="auto" latinLnBrk="0" hangingPunct="1">
              <a:lnSpc>
                <a:spcPct val="100000"/>
              </a:lnSpc>
              <a:spcBef>
                <a:spcPts val="83"/>
              </a:spcBef>
              <a:spcAft>
                <a:spcPts val="0"/>
              </a:spcAft>
              <a:buClrTx/>
              <a:buSzTx/>
              <a:buFontTx/>
              <a:buNone/>
              <a:tabLst/>
              <a:defRPr/>
            </a:pPr>
            <a:r>
              <a:rPr kumimoji="0" lang="en-US" sz="1400" b="1" i="0" u="none" strike="noStrike" kern="1200" cap="none" spc="-8" normalizeH="0" baseline="0" noProof="0">
                <a:ln>
                  <a:noFill/>
                </a:ln>
                <a:solidFill>
                  <a:srgbClr val="D71E62"/>
                </a:solidFill>
                <a:effectLst/>
                <a:uLnTx/>
                <a:uFillTx/>
                <a:latin typeface="Corbel" panose="020B0503020204020204" pitchFamily="34" charset="0"/>
                <a:ea typeface="+mn-ea"/>
                <a:cs typeface="+mn-cs"/>
              </a:rPr>
              <a:t>39</a:t>
            </a:r>
            <a:r>
              <a:rPr kumimoji="0" sz="1400" b="1" i="0" u="none" strike="noStrike" kern="1200" cap="none" spc="-8" normalizeH="0" baseline="0" noProof="0">
                <a:ln>
                  <a:noFill/>
                </a:ln>
                <a:solidFill>
                  <a:srgbClr val="D71E62"/>
                </a:solidFill>
                <a:effectLst/>
                <a:uLnTx/>
                <a:uFillTx/>
                <a:latin typeface="Corbel" panose="020B0503020204020204" pitchFamily="34" charset="0"/>
                <a:ea typeface="+mn-ea"/>
                <a:cs typeface="+mn-cs"/>
              </a:rPr>
              <a:t>%</a:t>
            </a:r>
          </a:p>
        </p:txBody>
      </p:sp>
      <p:sp>
        <p:nvSpPr>
          <p:cNvPr id="32" name="object 14">
            <a:extLst>
              <a:ext uri="{FF2B5EF4-FFF2-40B4-BE49-F238E27FC236}">
                <a16:creationId xmlns:a16="http://schemas.microsoft.com/office/drawing/2014/main" id="{D0670A10-B343-96E8-E6DC-1D90872C7A78}"/>
              </a:ext>
            </a:extLst>
          </p:cNvPr>
          <p:cNvSpPr txBox="1"/>
          <p:nvPr/>
        </p:nvSpPr>
        <p:spPr>
          <a:xfrm>
            <a:off x="8594281" y="5104223"/>
            <a:ext cx="1729845" cy="358602"/>
          </a:xfrm>
          <a:prstGeom prst="rect">
            <a:avLst/>
          </a:prstGeom>
        </p:spPr>
        <p:txBody>
          <a:bodyPr vert="horz" wrap="square" lIns="0" tIns="10583" rIns="0" bIns="0" rtlCol="0">
            <a:spAutoFit/>
          </a:bodyPr>
          <a:lstStyle/>
          <a:p>
            <a:pPr marL="10583" marR="0" lvl="0" indent="0" algn="l" defTabSz="914400" rtl="0" eaLnBrk="1" fontAlgn="auto" latinLnBrk="0" hangingPunct="1">
              <a:lnSpc>
                <a:spcPts val="1637"/>
              </a:lnSpc>
              <a:spcBef>
                <a:spcPts val="83"/>
              </a:spcBef>
              <a:spcAft>
                <a:spcPts val="0"/>
              </a:spcAft>
              <a:buClrTx/>
              <a:buSzTx/>
              <a:buFontTx/>
              <a:buNone/>
              <a:tabLst/>
              <a:defRPr/>
            </a:pPr>
            <a:r>
              <a:rPr kumimoji="0" sz="1375" b="0" i="0" u="none" strike="noStrike" kern="1200" cap="none" spc="0" normalizeH="0" baseline="0" noProof="0">
                <a:ln>
                  <a:noFill/>
                </a:ln>
                <a:solidFill>
                  <a:srgbClr val="51A847"/>
                </a:solidFill>
                <a:effectLst/>
                <a:uLnTx/>
                <a:uFillTx/>
                <a:latin typeface="Corbel" panose="020B0503020204020204" pitchFamily="34" charset="0"/>
                <a:ea typeface="+mn-ea"/>
                <a:cs typeface="Montserrat"/>
              </a:rPr>
              <a:t>6</a:t>
            </a:r>
            <a:r>
              <a:rPr kumimoji="0" sz="1375" b="0" i="0" u="none" strike="noStrike" kern="1200" cap="none" spc="-8" normalizeH="0" baseline="0" noProof="0">
                <a:ln>
                  <a:noFill/>
                </a:ln>
                <a:solidFill>
                  <a:srgbClr val="51A847"/>
                </a:solidFill>
                <a:effectLst/>
                <a:uLnTx/>
                <a:uFillTx/>
                <a:latin typeface="Corbel" panose="020B0503020204020204" pitchFamily="34" charset="0"/>
                <a:ea typeface="+mn-ea"/>
                <a:cs typeface="Montserrat"/>
              </a:rPr>
              <a:t> </a:t>
            </a:r>
            <a:r>
              <a:rPr kumimoji="0" sz="1375" b="0" i="0" u="none" strike="noStrike" kern="1200" cap="none" spc="0" normalizeH="0" baseline="0" noProof="0">
                <a:ln>
                  <a:noFill/>
                </a:ln>
                <a:solidFill>
                  <a:srgbClr val="51A847"/>
                </a:solidFill>
                <a:effectLst/>
                <a:uLnTx/>
                <a:uFillTx/>
                <a:latin typeface="Corbel" panose="020B0503020204020204" pitchFamily="34" charset="0"/>
                <a:ea typeface="+mn-ea"/>
                <a:cs typeface="Montserrat"/>
              </a:rPr>
              <a:t>months</a:t>
            </a:r>
            <a:r>
              <a:rPr kumimoji="0" sz="1375" b="0" i="0" u="none" strike="noStrike" kern="1200" cap="none" spc="-8" normalizeH="0" baseline="0" noProof="0">
                <a:ln>
                  <a:noFill/>
                </a:ln>
                <a:solidFill>
                  <a:srgbClr val="51A847"/>
                </a:solidFill>
                <a:effectLst/>
                <a:uLnTx/>
                <a:uFillTx/>
                <a:latin typeface="Corbel" panose="020B0503020204020204" pitchFamily="34" charset="0"/>
                <a:ea typeface="+mn-ea"/>
                <a:cs typeface="Montserrat"/>
              </a:rPr>
              <a:t> </a:t>
            </a:r>
            <a:r>
              <a:rPr kumimoji="0" sz="1375" b="0" i="0" u="none" strike="noStrike" kern="1200" cap="none" spc="0" normalizeH="0" baseline="0" noProof="0">
                <a:ln>
                  <a:noFill/>
                </a:ln>
                <a:solidFill>
                  <a:srgbClr val="51A847"/>
                </a:solidFill>
                <a:effectLst/>
                <a:uLnTx/>
                <a:uFillTx/>
                <a:latin typeface="Corbel" panose="020B0503020204020204" pitchFamily="34" charset="0"/>
                <a:ea typeface="+mn-ea"/>
                <a:cs typeface="Montserrat"/>
              </a:rPr>
              <a:t>to</a:t>
            </a:r>
            <a:r>
              <a:rPr kumimoji="0" sz="1375" b="0" i="0" u="none" strike="noStrike" kern="1200" cap="none" spc="-8" normalizeH="0" baseline="0" noProof="0">
                <a:ln>
                  <a:noFill/>
                </a:ln>
                <a:solidFill>
                  <a:srgbClr val="51A847"/>
                </a:solidFill>
                <a:effectLst/>
                <a:uLnTx/>
                <a:uFillTx/>
                <a:latin typeface="Corbel" panose="020B0503020204020204" pitchFamily="34" charset="0"/>
                <a:ea typeface="+mn-ea"/>
                <a:cs typeface="Montserrat"/>
              </a:rPr>
              <a:t> </a:t>
            </a:r>
            <a:r>
              <a:rPr kumimoji="0" sz="1375" b="0" i="0" u="none" strike="noStrike" kern="1200" cap="none" spc="0" normalizeH="0" baseline="0" noProof="0">
                <a:ln>
                  <a:noFill/>
                </a:ln>
                <a:solidFill>
                  <a:srgbClr val="51A847"/>
                </a:solidFill>
                <a:effectLst/>
                <a:uLnTx/>
                <a:uFillTx/>
                <a:latin typeface="Corbel" panose="020B0503020204020204" pitchFamily="34" charset="0"/>
                <a:ea typeface="+mn-ea"/>
                <a:cs typeface="Montserrat"/>
              </a:rPr>
              <a:t>5</a:t>
            </a:r>
            <a:r>
              <a:rPr kumimoji="0" sz="1375" b="0" i="0" u="none" strike="noStrike" kern="1200" cap="none" spc="-4" normalizeH="0" baseline="0" noProof="0">
                <a:ln>
                  <a:noFill/>
                </a:ln>
                <a:solidFill>
                  <a:srgbClr val="51A847"/>
                </a:solidFill>
                <a:effectLst/>
                <a:uLnTx/>
                <a:uFillTx/>
                <a:latin typeface="Corbel" panose="020B0503020204020204" pitchFamily="34" charset="0"/>
                <a:ea typeface="+mn-ea"/>
                <a:cs typeface="Montserrat"/>
              </a:rPr>
              <a:t> </a:t>
            </a:r>
            <a:r>
              <a:rPr kumimoji="0" sz="1375" b="0" i="0" u="none" strike="noStrike" kern="1200" cap="none" spc="-8" normalizeH="0" baseline="0" noProof="0">
                <a:ln>
                  <a:noFill/>
                </a:ln>
                <a:solidFill>
                  <a:srgbClr val="51A847"/>
                </a:solidFill>
                <a:effectLst/>
                <a:uLnTx/>
                <a:uFillTx/>
                <a:latin typeface="Corbel" panose="020B0503020204020204" pitchFamily="34" charset="0"/>
                <a:ea typeface="+mn-ea"/>
                <a:cs typeface="Montserrat"/>
              </a:rPr>
              <a:t>years</a:t>
            </a:r>
            <a:endParaRPr kumimoji="0" sz="1375" b="0" i="0" u="none" strike="noStrike" kern="1200" cap="none" spc="0" normalizeH="0" baseline="0" noProof="0">
              <a:ln>
                <a:noFill/>
              </a:ln>
              <a:solidFill>
                <a:srgbClr val="51A847"/>
              </a:solidFill>
              <a:effectLst/>
              <a:uLnTx/>
              <a:uFillTx/>
              <a:latin typeface="Corbel" panose="020B0503020204020204" pitchFamily="34" charset="0"/>
              <a:ea typeface="+mn-ea"/>
              <a:cs typeface="Montserrat"/>
            </a:endParaRPr>
          </a:p>
          <a:p>
            <a:pPr marL="10583" marR="0" lvl="0" indent="0" algn="l" defTabSz="914400" rtl="0" eaLnBrk="1" fontAlgn="auto" latinLnBrk="0" hangingPunct="1">
              <a:lnSpc>
                <a:spcPts val="987"/>
              </a:lnSpc>
              <a:spcBef>
                <a:spcPts val="0"/>
              </a:spcBef>
              <a:spcAft>
                <a:spcPts val="0"/>
              </a:spcAft>
              <a:buClrTx/>
              <a:buSzTx/>
              <a:buFontTx/>
              <a:buNone/>
              <a:tabLst/>
              <a:defRPr/>
            </a:pPr>
            <a:r>
              <a:rPr kumimoji="0" lang="en-US" sz="1400" b="0" i="0" u="none" strike="noStrike" kern="1200" cap="none" spc="0" normalizeH="0" baseline="0" noProof="0">
                <a:ln>
                  <a:noFill/>
                </a:ln>
                <a:solidFill>
                  <a:srgbClr val="51A847"/>
                </a:solidFill>
                <a:effectLst/>
                <a:uLnTx/>
                <a:uFillTx/>
                <a:latin typeface="Corbel" panose="020B0503020204020204" pitchFamily="34" charset="0"/>
                <a:ea typeface="+mn-ea"/>
                <a:cs typeface="+mn-cs"/>
              </a:rPr>
              <a:t>54</a:t>
            </a:r>
            <a:r>
              <a:rPr kumimoji="0" sz="1400" b="0" i="0" u="none" strike="noStrike" kern="1200" cap="none" spc="0" normalizeH="0" baseline="0" noProof="0">
                <a:ln>
                  <a:noFill/>
                </a:ln>
                <a:solidFill>
                  <a:srgbClr val="51A847"/>
                </a:solidFill>
                <a:effectLst/>
                <a:uLnTx/>
                <a:uFillTx/>
                <a:latin typeface="Corbel" panose="020B0503020204020204" pitchFamily="34" charset="0"/>
                <a:ea typeface="+mn-ea"/>
                <a:cs typeface="+mn-cs"/>
              </a:rPr>
              <a:t>%</a:t>
            </a:r>
          </a:p>
        </p:txBody>
      </p:sp>
      <p:sp>
        <p:nvSpPr>
          <p:cNvPr id="33" name="object 11">
            <a:extLst>
              <a:ext uri="{FF2B5EF4-FFF2-40B4-BE49-F238E27FC236}">
                <a16:creationId xmlns:a16="http://schemas.microsoft.com/office/drawing/2014/main" id="{0791A617-570C-1C24-5914-B40C34A9E1C6}"/>
              </a:ext>
            </a:extLst>
          </p:cNvPr>
          <p:cNvSpPr txBox="1"/>
          <p:nvPr/>
        </p:nvSpPr>
        <p:spPr>
          <a:xfrm>
            <a:off x="10640189" y="2961318"/>
            <a:ext cx="959628" cy="454398"/>
          </a:xfrm>
          <a:prstGeom prst="rect">
            <a:avLst/>
          </a:prstGeom>
        </p:spPr>
        <p:txBody>
          <a:bodyPr vert="horz" wrap="square" lIns="0" tIns="10583" rIns="0" bIns="0" rtlCol="0">
            <a:spAutoFit/>
          </a:bodyPr>
          <a:lstStyle/>
          <a:p>
            <a:pPr marL="10583" marR="0" lvl="0" indent="0" algn="r" defTabSz="914400" rtl="0" eaLnBrk="1" fontAlgn="auto" latinLnBrk="0" hangingPunct="1">
              <a:lnSpc>
                <a:spcPct val="100000"/>
              </a:lnSpc>
              <a:spcBef>
                <a:spcPts val="83"/>
              </a:spcBef>
              <a:spcAft>
                <a:spcPts val="0"/>
              </a:spcAft>
              <a:buClrTx/>
              <a:buSzTx/>
              <a:buFontTx/>
              <a:buNone/>
              <a:tabLst/>
              <a:defRPr/>
            </a:pPr>
            <a:r>
              <a:rPr kumimoji="0" lang="en-US" sz="1400" b="1" i="0" u="none" strike="noStrike" kern="1200" cap="none" spc="0" normalizeH="0" baseline="0" noProof="0">
                <a:ln>
                  <a:noFill/>
                </a:ln>
                <a:solidFill>
                  <a:srgbClr val="D71E62"/>
                </a:solidFill>
                <a:effectLst/>
                <a:uLnTx/>
                <a:uFillTx/>
                <a:latin typeface="Corbel" panose="020B0503020204020204" pitchFamily="34" charset="0"/>
                <a:ea typeface="+mn-ea"/>
                <a:cs typeface="Montserrat-ExtraBold"/>
              </a:rPr>
              <a:t>&lt; 6 </a:t>
            </a:r>
            <a:r>
              <a:rPr kumimoji="0" lang="en-US" sz="1400" b="1" i="0" u="none" strike="noStrike" kern="1200" cap="none" spc="-8" normalizeH="0" baseline="0" noProof="0">
                <a:ln>
                  <a:noFill/>
                </a:ln>
                <a:solidFill>
                  <a:srgbClr val="D71E62"/>
                </a:solidFill>
                <a:effectLst/>
                <a:uLnTx/>
                <a:uFillTx/>
                <a:latin typeface="Corbel" panose="020B0503020204020204" pitchFamily="34" charset="0"/>
                <a:ea typeface="+mn-ea"/>
                <a:cs typeface="Montserrat-ExtraBold"/>
              </a:rPr>
              <a:t>months</a:t>
            </a:r>
            <a:endParaRPr kumimoji="0" lang="en-US" sz="1400" b="1" i="0" u="none" strike="noStrike" kern="1200" cap="none" spc="0" normalizeH="0" baseline="0" noProof="0">
              <a:ln>
                <a:noFill/>
              </a:ln>
              <a:solidFill>
                <a:srgbClr val="000000"/>
              </a:solidFill>
              <a:effectLst/>
              <a:uLnTx/>
              <a:uFillTx/>
              <a:latin typeface="Corbel" panose="020B0503020204020204" pitchFamily="34" charset="0"/>
              <a:ea typeface="+mn-ea"/>
              <a:cs typeface="Montserrat-ExtraBold"/>
            </a:endParaRPr>
          </a:p>
          <a:p>
            <a:pPr marL="10583" marR="0" lvl="0" indent="0" algn="r" defTabSz="914400" rtl="0" eaLnBrk="1" fontAlgn="auto" latinLnBrk="0" hangingPunct="1">
              <a:lnSpc>
                <a:spcPct val="100000"/>
              </a:lnSpc>
              <a:spcBef>
                <a:spcPts val="83"/>
              </a:spcBef>
              <a:spcAft>
                <a:spcPts val="0"/>
              </a:spcAft>
              <a:buClrTx/>
              <a:buSzTx/>
              <a:buFontTx/>
              <a:buNone/>
              <a:tabLst/>
              <a:defRPr/>
            </a:pPr>
            <a:r>
              <a:rPr kumimoji="0" lang="en-US" sz="1400" b="1" i="0" u="none" strike="noStrike" kern="1200" cap="none" spc="-8" normalizeH="0" baseline="0" noProof="0">
                <a:ln>
                  <a:noFill/>
                </a:ln>
                <a:solidFill>
                  <a:srgbClr val="D71E62"/>
                </a:solidFill>
                <a:effectLst/>
                <a:uLnTx/>
                <a:uFillTx/>
                <a:latin typeface="Corbel" panose="020B0503020204020204" pitchFamily="34" charset="0"/>
                <a:ea typeface="+mn-ea"/>
                <a:cs typeface="+mn-cs"/>
              </a:rPr>
              <a:t>46</a:t>
            </a:r>
            <a:r>
              <a:rPr kumimoji="0" sz="1400" b="1" i="0" u="none" strike="noStrike" kern="1200" cap="none" spc="-8" normalizeH="0" baseline="0" noProof="0">
                <a:ln>
                  <a:noFill/>
                </a:ln>
                <a:solidFill>
                  <a:srgbClr val="D71E62"/>
                </a:solidFill>
                <a:effectLst/>
                <a:uLnTx/>
                <a:uFillTx/>
                <a:latin typeface="Corbel" panose="020B0503020204020204" pitchFamily="34" charset="0"/>
                <a:ea typeface="+mn-ea"/>
                <a:cs typeface="+mn-cs"/>
              </a:rPr>
              <a:t>%</a:t>
            </a:r>
          </a:p>
        </p:txBody>
      </p:sp>
      <p:sp>
        <p:nvSpPr>
          <p:cNvPr id="34" name="object 9">
            <a:extLst>
              <a:ext uri="{FF2B5EF4-FFF2-40B4-BE49-F238E27FC236}">
                <a16:creationId xmlns:a16="http://schemas.microsoft.com/office/drawing/2014/main" id="{487AD588-59EB-8ABF-C784-1A6A714F41A7}"/>
              </a:ext>
            </a:extLst>
          </p:cNvPr>
          <p:cNvSpPr txBox="1"/>
          <p:nvPr/>
        </p:nvSpPr>
        <p:spPr>
          <a:xfrm>
            <a:off x="8747486" y="1957089"/>
            <a:ext cx="2472796" cy="819135"/>
          </a:xfrm>
          <a:prstGeom prst="rect">
            <a:avLst/>
          </a:prstGeom>
        </p:spPr>
        <p:txBody>
          <a:bodyPr vert="horz" wrap="square" lIns="0" tIns="11113" rIns="0" bIns="0" rtlCol="0">
            <a:spAutoFit/>
          </a:bodyPr>
          <a:lstStyle/>
          <a:p>
            <a:pPr marL="9525" marR="0" lvl="0" indent="0" algn="ctr" defTabSz="914400" rtl="0" eaLnBrk="1" fontAlgn="auto" latinLnBrk="0" hangingPunct="1">
              <a:lnSpc>
                <a:spcPts val="4241"/>
              </a:lnSpc>
              <a:spcBef>
                <a:spcPts val="87"/>
              </a:spcBef>
              <a:spcAft>
                <a:spcPts val="0"/>
              </a:spcAft>
              <a:buClrTx/>
              <a:buSzTx/>
              <a:buFontTx/>
              <a:buNone/>
              <a:tabLst/>
              <a:defRPr/>
            </a:pPr>
            <a:r>
              <a:rPr kumimoji="0" lang="en-US" sz="3667" b="1" i="0" u="none" strike="noStrike" kern="1200" cap="none" spc="0" normalizeH="0" baseline="0" noProof="0">
                <a:ln>
                  <a:noFill/>
                </a:ln>
                <a:solidFill>
                  <a:srgbClr val="51A847"/>
                </a:solidFill>
                <a:effectLst/>
                <a:uLnTx/>
                <a:uFillTx/>
                <a:latin typeface="Corbel" panose="020B0503020204020204" pitchFamily="34" charset="0"/>
                <a:ea typeface="+mn-ea"/>
                <a:cs typeface="Montserrat-SemiBold"/>
              </a:rPr>
              <a:t>101,000</a:t>
            </a:r>
            <a:endParaRPr kumimoji="0" sz="3667" b="0" i="0" u="none" strike="noStrike" kern="1200" cap="none" spc="0" normalizeH="0" baseline="0" noProof="0">
              <a:ln>
                <a:noFill/>
              </a:ln>
              <a:solidFill>
                <a:srgbClr val="51A847"/>
              </a:solidFill>
              <a:effectLst/>
              <a:uLnTx/>
              <a:uFillTx/>
              <a:latin typeface="Corbel" panose="020B0503020204020204" pitchFamily="34" charset="0"/>
              <a:ea typeface="+mn-ea"/>
              <a:cs typeface="Montserrat-SemiBold"/>
            </a:endParaRPr>
          </a:p>
          <a:p>
            <a:pPr marL="9525" marR="0" lvl="0" indent="0" algn="ctr" defTabSz="914400" rtl="0" eaLnBrk="1" fontAlgn="auto" latinLnBrk="0" hangingPunct="1">
              <a:lnSpc>
                <a:spcPts val="2142"/>
              </a:lnSpc>
              <a:spcBef>
                <a:spcPts val="0"/>
              </a:spcBef>
              <a:spcAft>
                <a:spcPts val="0"/>
              </a:spcAft>
              <a:buClrTx/>
              <a:buSzTx/>
              <a:buFontTx/>
              <a:buNone/>
              <a:tabLst/>
              <a:defRPr/>
            </a:pPr>
            <a:r>
              <a:rPr kumimoji="0" lang="en-US" sz="1917" b="1" i="0" u="none" strike="noStrike" kern="1200" cap="none" spc="-8" normalizeH="0" baseline="0" noProof="0">
                <a:ln>
                  <a:noFill/>
                </a:ln>
                <a:solidFill>
                  <a:srgbClr val="51A847"/>
                </a:solidFill>
                <a:effectLst/>
                <a:uLnTx/>
                <a:uFillTx/>
                <a:latin typeface="Corbel" panose="020B0503020204020204" pitchFamily="34" charset="0"/>
                <a:ea typeface="+mn-ea"/>
                <a:cs typeface="Montserrat-SemiBold"/>
              </a:rPr>
              <a:t>deaths</a:t>
            </a:r>
            <a:endParaRPr kumimoji="0" sz="1917" b="0" i="0" u="none" strike="noStrike" kern="1200" cap="none" spc="0" normalizeH="0" baseline="0" noProof="0">
              <a:ln>
                <a:noFill/>
              </a:ln>
              <a:solidFill>
                <a:srgbClr val="51A847"/>
              </a:solidFill>
              <a:effectLst/>
              <a:uLnTx/>
              <a:uFillTx/>
              <a:latin typeface="Corbel" panose="020B0503020204020204" pitchFamily="34" charset="0"/>
              <a:ea typeface="+mn-ea"/>
              <a:cs typeface="Montserrat-SemiBold"/>
            </a:endParaRPr>
          </a:p>
        </p:txBody>
      </p:sp>
      <p:sp>
        <p:nvSpPr>
          <p:cNvPr id="42" name="TextBox 41">
            <a:extLst>
              <a:ext uri="{FF2B5EF4-FFF2-40B4-BE49-F238E27FC236}">
                <a16:creationId xmlns:a16="http://schemas.microsoft.com/office/drawing/2014/main" id="{0D28FCA0-9243-C497-F41B-E47F422D310F}"/>
              </a:ext>
            </a:extLst>
          </p:cNvPr>
          <p:cNvSpPr txBox="1"/>
          <p:nvPr/>
        </p:nvSpPr>
        <p:spPr>
          <a:xfrm>
            <a:off x="8457238" y="5525528"/>
            <a:ext cx="3053292" cy="967347"/>
          </a:xfrm>
          <a:prstGeom prst="rect">
            <a:avLst/>
          </a:prstGeom>
          <a:solidFill>
            <a:schemeClr val="tx1"/>
          </a:solidFill>
        </p:spPr>
        <p:txBody>
          <a:bodyPr wrap="square" tIns="9144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TOTAL GLOBAL CHILD MORTALITY DUE TO RSV</a:t>
            </a:r>
          </a:p>
        </p:txBody>
      </p:sp>
      <p:sp>
        <p:nvSpPr>
          <p:cNvPr id="44" name="TextBox 43">
            <a:extLst>
              <a:ext uri="{FF2B5EF4-FFF2-40B4-BE49-F238E27FC236}">
                <a16:creationId xmlns:a16="http://schemas.microsoft.com/office/drawing/2014/main" id="{E2393D69-EB06-AEE5-8784-D65FAAA9A809}"/>
              </a:ext>
            </a:extLst>
          </p:cNvPr>
          <p:cNvSpPr txBox="1"/>
          <p:nvPr/>
        </p:nvSpPr>
        <p:spPr>
          <a:xfrm>
            <a:off x="8594281" y="5699618"/>
            <a:ext cx="1166408" cy="769441"/>
          </a:xfrm>
          <a:prstGeom prst="rect">
            <a:avLst/>
          </a:prstGeom>
          <a:noFill/>
        </p:spPr>
        <p:txBody>
          <a:bodyPr wrap="squar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D61E62"/>
                </a:solidFill>
                <a:effectLst/>
                <a:uLnTx/>
                <a:uFillTx/>
                <a:latin typeface="Corbel" panose="020B0503020204020204" pitchFamily="34" charset="0"/>
                <a:ea typeface="+mn-ea"/>
                <a:cs typeface="+mn-cs"/>
              </a:rPr>
              <a:t>3.6</a:t>
            </a:r>
            <a:r>
              <a:rPr kumimoji="0" lang="en-US" sz="3200" b="1" i="0" u="none" strike="noStrike" kern="1200" cap="none" spc="0" normalizeH="0" baseline="30000" noProof="0">
                <a:ln>
                  <a:noFill/>
                </a:ln>
                <a:solidFill>
                  <a:srgbClr val="D61E62"/>
                </a:solidFill>
                <a:effectLst/>
                <a:uLnTx/>
                <a:uFillTx/>
                <a:latin typeface="Corbel" panose="020B0503020204020204" pitchFamily="34" charset="0"/>
                <a:ea typeface="+mn-ea"/>
                <a:cs typeface="+mn-cs"/>
              </a:rPr>
              <a:t>%</a:t>
            </a:r>
            <a:endParaRPr kumimoji="0" lang="en-US" sz="3200" b="0" i="0" u="none" strike="noStrike" kern="1200" cap="none" spc="0" normalizeH="0" baseline="0" noProof="0">
              <a:ln>
                <a:noFill/>
              </a:ln>
              <a:solidFill>
                <a:srgbClr val="D61E62"/>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orbel" panose="020B0503020204020204" pitchFamily="34" charset="0"/>
                <a:ea typeface="+mn-ea"/>
                <a:cs typeface="+mn-cs"/>
              </a:rPr>
              <a:t>&lt; 6 MONTHS  </a:t>
            </a:r>
            <a:endParaRPr kumimoji="0" lang="en-US" sz="1200" b="0" i="0" u="none" strike="noStrike" kern="1200" cap="none" spc="0" normalizeH="0" baseline="0" noProof="0">
              <a:ln>
                <a:noFill/>
              </a:ln>
              <a:solidFill>
                <a:srgbClr val="FFFFFF"/>
              </a:solidFill>
              <a:effectLst/>
              <a:uLnTx/>
              <a:uFillTx/>
              <a:latin typeface="Corbel" panose="020B0503020204020204" pitchFamily="34" charset="0"/>
              <a:ea typeface="+mn-ea"/>
              <a:cs typeface="+mn-cs"/>
            </a:endParaRPr>
          </a:p>
        </p:txBody>
      </p:sp>
      <p:sp>
        <p:nvSpPr>
          <p:cNvPr id="45" name="TextBox 44">
            <a:extLst>
              <a:ext uri="{FF2B5EF4-FFF2-40B4-BE49-F238E27FC236}">
                <a16:creationId xmlns:a16="http://schemas.microsoft.com/office/drawing/2014/main" id="{DDB77254-E72A-ACAB-5E3C-765B9071B665}"/>
              </a:ext>
            </a:extLst>
          </p:cNvPr>
          <p:cNvSpPr txBox="1"/>
          <p:nvPr/>
        </p:nvSpPr>
        <p:spPr>
          <a:xfrm>
            <a:off x="10226360" y="5698006"/>
            <a:ext cx="1166408" cy="769441"/>
          </a:xfrm>
          <a:prstGeom prst="rect">
            <a:avLst/>
          </a:prstGeom>
          <a:noFill/>
        </p:spPr>
        <p:txBody>
          <a:bodyPr wrap="squar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51A847"/>
                </a:solidFill>
                <a:effectLst/>
                <a:uLnTx/>
                <a:uFillTx/>
                <a:latin typeface="Corbel" panose="020B0503020204020204" pitchFamily="34" charset="0"/>
                <a:ea typeface="+mn-ea"/>
                <a:cs typeface="+mn-cs"/>
              </a:rPr>
              <a:t>2.3</a:t>
            </a:r>
            <a:r>
              <a:rPr kumimoji="0" lang="en-US" sz="3200" b="1" i="0" u="none" strike="noStrike" kern="1200" cap="none" spc="0" normalizeH="0" baseline="30000" noProof="0">
                <a:ln>
                  <a:noFill/>
                </a:ln>
                <a:solidFill>
                  <a:srgbClr val="51A847"/>
                </a:solidFill>
                <a:effectLst/>
                <a:uLnTx/>
                <a:uFillTx/>
                <a:latin typeface="Corbel" panose="020B0503020204020204" pitchFamily="34" charset="0"/>
                <a:ea typeface="+mn-ea"/>
                <a:cs typeface="+mn-cs"/>
              </a:rPr>
              <a:t>%</a:t>
            </a:r>
            <a:endParaRPr kumimoji="0" lang="en-US" sz="3200" b="0" i="0" u="none" strike="noStrike" kern="1200" cap="none" spc="0" normalizeH="0" baseline="0" noProof="0">
              <a:ln>
                <a:noFill/>
              </a:ln>
              <a:solidFill>
                <a:srgbClr val="51A847"/>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orbel" panose="020B0503020204020204" pitchFamily="34" charset="0"/>
                <a:ea typeface="+mn-ea"/>
                <a:cs typeface="+mn-cs"/>
              </a:rPr>
              <a:t>&lt; 5 YEARS  </a:t>
            </a:r>
            <a:endParaRPr kumimoji="0" lang="en-US" sz="1200" b="0" i="0" u="none" strike="noStrike" kern="1200" cap="none" spc="0" normalizeH="0" baseline="0" noProof="0">
              <a:ln>
                <a:noFill/>
              </a:ln>
              <a:solidFill>
                <a:srgbClr val="FFFFFF"/>
              </a:solidFill>
              <a:effectLst/>
              <a:uLnTx/>
              <a:uFillTx/>
              <a:latin typeface="Corbel" panose="020B0503020204020204" pitchFamily="34" charset="0"/>
              <a:ea typeface="+mn-ea"/>
              <a:cs typeface="+mn-cs"/>
            </a:endParaRPr>
          </a:p>
        </p:txBody>
      </p:sp>
      <p:sp>
        <p:nvSpPr>
          <p:cNvPr id="2" name="object 11">
            <a:extLst>
              <a:ext uri="{FF2B5EF4-FFF2-40B4-BE49-F238E27FC236}">
                <a16:creationId xmlns:a16="http://schemas.microsoft.com/office/drawing/2014/main" id="{8803074F-B7AA-1CEC-82DA-31ED42EAC293}"/>
              </a:ext>
            </a:extLst>
          </p:cNvPr>
          <p:cNvSpPr txBox="1"/>
          <p:nvPr/>
        </p:nvSpPr>
        <p:spPr>
          <a:xfrm>
            <a:off x="10054899" y="3396554"/>
            <a:ext cx="751164" cy="1118682"/>
          </a:xfrm>
          <a:prstGeom prst="rect">
            <a:avLst/>
          </a:prstGeom>
        </p:spPr>
        <p:txBody>
          <a:bodyPr vert="horz" wrap="square" lIns="0" tIns="10583" rIns="0" bIns="0" rtlCol="0">
            <a:spAutoFit/>
          </a:bodyPr>
          <a:lstStyle/>
          <a:p>
            <a:pPr marL="10583" marR="0" lvl="0" indent="0" algn="ctr" defTabSz="914400" rtl="0" eaLnBrk="1" fontAlgn="auto" latinLnBrk="0" hangingPunct="1">
              <a:lnSpc>
                <a:spcPct val="100000"/>
              </a:lnSpc>
              <a:spcBef>
                <a:spcPts val="83"/>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Corbel" panose="020B0503020204020204" pitchFamily="34" charset="0"/>
                <a:ea typeface="+mn-ea"/>
                <a:cs typeface="Montserrat-ExtraBold"/>
              </a:rPr>
              <a:t>Nearly half of RSV deaths are before  6 months of age</a:t>
            </a:r>
            <a:endParaRPr kumimoji="0" sz="1200" b="1" i="0" u="none" strike="noStrike" kern="1200" cap="none" spc="-8" normalizeH="0" baseline="0" noProof="0">
              <a:ln>
                <a:noFill/>
              </a:ln>
              <a:solidFill>
                <a:srgbClr val="FFFFFF"/>
              </a:solidFill>
              <a:effectLst/>
              <a:uLnTx/>
              <a:uFillTx/>
              <a:latin typeface="Corbel" panose="020B0503020204020204" pitchFamily="34" charset="0"/>
              <a:ea typeface="+mn-ea"/>
              <a:cs typeface="+mn-cs"/>
            </a:endParaRPr>
          </a:p>
        </p:txBody>
      </p:sp>
      <p:sp>
        <p:nvSpPr>
          <p:cNvPr id="7" name="Footer Placeholder 2">
            <a:extLst>
              <a:ext uri="{FF2B5EF4-FFF2-40B4-BE49-F238E27FC236}">
                <a16:creationId xmlns:a16="http://schemas.microsoft.com/office/drawing/2014/main" id="{6ADB3249-48D6-DB20-E75E-79889F1EF84F}"/>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and the World Health Organization. Version: September 2026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E351EB-7DD3-A072-F3D3-97200B66D6B3}"/>
              </a:ext>
            </a:extLst>
          </p:cNvPr>
          <p:cNvSpPr>
            <a:spLocks noGrp="1"/>
          </p:cNvSpPr>
          <p:nvPr>
            <p:ph type="title"/>
          </p:nvPr>
        </p:nvSpPr>
        <p:spPr/>
        <p:txBody>
          <a:bodyPr>
            <a:noAutofit/>
          </a:bodyPr>
          <a:lstStyle/>
          <a:p>
            <a:r>
              <a:rPr lang="en-US" sz="2800">
                <a:solidFill>
                  <a:schemeClr val="accent2"/>
                </a:solidFill>
              </a:rPr>
              <a:t>New immunization products emerging for RSV disease prevention in early life</a:t>
            </a:r>
          </a:p>
        </p:txBody>
      </p:sp>
      <p:graphicFrame>
        <p:nvGraphicFramePr>
          <p:cNvPr id="7" name="Table 7">
            <a:extLst>
              <a:ext uri="{FF2B5EF4-FFF2-40B4-BE49-F238E27FC236}">
                <a16:creationId xmlns:a16="http://schemas.microsoft.com/office/drawing/2014/main" id="{36E85D03-D683-5689-2B08-1827815550A7}"/>
              </a:ext>
            </a:extLst>
          </p:cNvPr>
          <p:cNvGraphicFramePr>
            <a:graphicFrameLocks noGrp="1"/>
          </p:cNvGraphicFramePr>
          <p:nvPr>
            <p:ph idx="1"/>
            <p:extLst>
              <p:ext uri="{D42A27DB-BD31-4B8C-83A1-F6EECF244321}">
                <p14:modId xmlns:p14="http://schemas.microsoft.com/office/powerpoint/2010/main" val="23965405"/>
              </p:ext>
            </p:extLst>
          </p:nvPr>
        </p:nvGraphicFramePr>
        <p:xfrm>
          <a:off x="1223963" y="1191939"/>
          <a:ext cx="10515599" cy="5125213"/>
        </p:xfrm>
        <a:graphic>
          <a:graphicData uri="http://schemas.openxmlformats.org/drawingml/2006/table">
            <a:tbl>
              <a:tblPr firstRow="1" bandRow="1">
                <a:tableStyleId>{72833802-FEF1-4C79-8D5D-14CF1EAF98D9}</a:tableStyleId>
              </a:tblPr>
              <a:tblGrid>
                <a:gridCol w="1883379">
                  <a:extLst>
                    <a:ext uri="{9D8B030D-6E8A-4147-A177-3AD203B41FA5}">
                      <a16:colId xmlns:a16="http://schemas.microsoft.com/office/drawing/2014/main" val="3970447072"/>
                    </a:ext>
                  </a:extLst>
                </a:gridCol>
                <a:gridCol w="3916545">
                  <a:extLst>
                    <a:ext uri="{9D8B030D-6E8A-4147-A177-3AD203B41FA5}">
                      <a16:colId xmlns:a16="http://schemas.microsoft.com/office/drawing/2014/main" val="3523872787"/>
                    </a:ext>
                  </a:extLst>
                </a:gridCol>
                <a:gridCol w="4715675">
                  <a:extLst>
                    <a:ext uri="{9D8B030D-6E8A-4147-A177-3AD203B41FA5}">
                      <a16:colId xmlns:a16="http://schemas.microsoft.com/office/drawing/2014/main" val="2307969937"/>
                    </a:ext>
                  </a:extLst>
                </a:gridCol>
              </a:tblGrid>
              <a:tr h="1083925">
                <a:tc>
                  <a:txBody>
                    <a:bodyPr/>
                    <a:lstStyle/>
                    <a:p>
                      <a:pPr algn="ctr"/>
                      <a:endParaRPr lang="en-US" sz="1800" b="0" i="0">
                        <a:latin typeface="Montserrat Light" pitchFamily="2" charset="77"/>
                      </a:endParaRP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noFill/>
                  </a:tcPr>
                </a:tc>
                <a:tc>
                  <a:txBody>
                    <a:bodyPr/>
                    <a:lstStyle/>
                    <a:p>
                      <a:pPr algn="ctr"/>
                      <a:r>
                        <a:rPr lang="en-US" sz="2400" b="1" i="0">
                          <a:solidFill>
                            <a:schemeClr val="accent1"/>
                          </a:solidFill>
                          <a:latin typeface="Corbel" panose="020B0503020204020204" pitchFamily="34" charset="0"/>
                        </a:rPr>
                        <a:t>Maternal vaccine</a:t>
                      </a:r>
                    </a:p>
                  </a:txBody>
                  <a:tcPr anchor="ctr">
                    <a:lnT w="12700" cap="flat" cmpd="sng" algn="ctr">
                      <a:solidFill>
                        <a:schemeClr val="bg1"/>
                      </a:solidFill>
                      <a:prstDash val="solid"/>
                      <a:round/>
                      <a:headEnd type="none" w="med" len="med"/>
                      <a:tailEnd type="none" w="med" len="med"/>
                    </a:lnT>
                    <a:noFill/>
                  </a:tcPr>
                </a:tc>
                <a:tc>
                  <a:txBody>
                    <a:bodyPr/>
                    <a:lstStyle/>
                    <a:p>
                      <a:pPr algn="ctr"/>
                      <a:r>
                        <a:rPr lang="en-US" sz="2400" b="1" i="0">
                          <a:solidFill>
                            <a:schemeClr val="accent5"/>
                          </a:solidFill>
                          <a:latin typeface="Corbel" panose="020B0503020204020204" pitchFamily="34" charset="0"/>
                        </a:rPr>
                        <a:t>Long-acting </a:t>
                      </a:r>
                      <a:br>
                        <a:rPr lang="en-US" sz="2400" b="1" i="0">
                          <a:solidFill>
                            <a:schemeClr val="accent5"/>
                          </a:solidFill>
                          <a:latin typeface="Corbel" panose="020B0503020204020204" pitchFamily="34" charset="0"/>
                        </a:rPr>
                      </a:br>
                      <a:r>
                        <a:rPr lang="en-US" sz="2400" b="1" i="0">
                          <a:solidFill>
                            <a:schemeClr val="accent5"/>
                          </a:solidFill>
                          <a:latin typeface="Corbel" panose="020B0503020204020204" pitchFamily="34" charset="0"/>
                        </a:rPr>
                        <a:t>monoclonal antibody</a:t>
                      </a: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noFill/>
                  </a:tcPr>
                </a:tc>
                <a:extLst>
                  <a:ext uri="{0D108BD9-81ED-4DB2-BD59-A6C34878D82A}">
                    <a16:rowId xmlns:a16="http://schemas.microsoft.com/office/drawing/2014/main" val="3121965904"/>
                  </a:ext>
                </a:extLst>
              </a:tr>
              <a:tr h="1164693">
                <a:tc>
                  <a:txBody>
                    <a:bodyPr/>
                    <a:lstStyle/>
                    <a:p>
                      <a:endParaRPr lang="en-US" sz="1800" b="0" i="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a:latin typeface="Corbel" panose="020B0503020204020204" pitchFamily="34" charset="0"/>
                        </a:rPr>
                        <a:t>Vaccination in pregnancy can directly enhance the pregnant vaccinee’s immunity and increase natural antibody transfer to baby across the placenta for protection in early life.</a:t>
                      </a:r>
                    </a:p>
                  </a:txBody>
                  <a:tcPr anchor="ctr"/>
                </a:tc>
                <a:tc>
                  <a:txBody>
                    <a:bodyPr/>
                    <a:lstStyle/>
                    <a:p>
                      <a:r>
                        <a:rPr lang="en-US" sz="1600" b="0" i="0">
                          <a:latin typeface="Corbel" panose="020B0503020204020204" pitchFamily="34" charset="0"/>
                        </a:rPr>
                        <a:t>Directly immunizing infants soon after birth provides antibodies for critical protection in early life.</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855785078"/>
                  </a:ext>
                </a:extLst>
              </a:tr>
              <a:tr h="831924">
                <a:tc>
                  <a:txBody>
                    <a:bodyPr/>
                    <a:lstStyle/>
                    <a:p>
                      <a:endParaRPr lang="en-US" sz="1800" b="0" i="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r>
                        <a:rPr lang="en-US" sz="1600" b="0" i="0">
                          <a:latin typeface="Corbel" panose="020B0503020204020204" pitchFamily="34" charset="0"/>
                        </a:rPr>
                        <a:t>Pre-F protein in the vaccine induces antibodies that neutralize the virus. </a:t>
                      </a:r>
                    </a:p>
                  </a:txBody>
                  <a:tcPr anchor="ctr"/>
                </a:tc>
                <a:tc>
                  <a:txBody>
                    <a:bodyPr/>
                    <a:lstStyle/>
                    <a:p>
                      <a:pPr marL="0" indent="0">
                        <a:buFont typeface="Arial" panose="020B0604020202020204" pitchFamily="34" charset="0"/>
                        <a:buNone/>
                      </a:pPr>
                      <a:r>
                        <a:rPr lang="en-US" sz="1600" b="0" i="0">
                          <a:latin typeface="Corbel" panose="020B0503020204020204" pitchFamily="34" charset="0"/>
                        </a:rPr>
                        <a:t>mAbs are manufactured antibodies to the RSV pre-F protein that neutralize the virus.</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003769356"/>
                  </a:ext>
                </a:extLst>
              </a:tr>
              <a:tr h="831924">
                <a:tc>
                  <a:txBody>
                    <a:bodyPr/>
                    <a:lstStyle/>
                    <a:p>
                      <a:endParaRPr lang="en-US" sz="1800" b="0" i="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r>
                        <a:rPr lang="en-US" sz="1600" b="0" i="0">
                          <a:latin typeface="Corbel" panose="020B0503020204020204" pitchFamily="34" charset="0"/>
                        </a:rPr>
                        <a:t>Vaccination during defined gestational age window to optimize transfer of antibodies to infant. (WHO recommends third trimester as defined in the local context.)</a:t>
                      </a:r>
                    </a:p>
                  </a:txBody>
                  <a:tcPr anchor="ctr"/>
                </a:tc>
                <a:tc>
                  <a:txBody>
                    <a:bodyPr/>
                    <a:lstStyle/>
                    <a:p>
                      <a:pPr marL="0" indent="0">
                        <a:buFont typeface="Arial" panose="020B0604020202020204" pitchFamily="34" charset="0"/>
                        <a:buNone/>
                      </a:pPr>
                      <a:r>
                        <a:rPr lang="en-US" sz="1600" b="0" i="0">
                          <a:latin typeface="Corbel" panose="020B0503020204020204" pitchFamily="34" charset="0"/>
                        </a:rPr>
                        <a:t>Soon after birth with other birth dose vaccinations (e.g., hepatitis B; BCG, OPV) or before/during first RSV season.</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533160346"/>
                  </a:ext>
                </a:extLst>
              </a:tr>
              <a:tr h="831924">
                <a:tc>
                  <a:txBody>
                    <a:bodyPr/>
                    <a:lstStyle/>
                    <a:p>
                      <a:endParaRPr lang="en-US" sz="1800" b="0" i="0">
                        <a:latin typeface="Montserrat Medium" pitchFamily="2" charset="77"/>
                      </a:endParaRPr>
                    </a:p>
                  </a:txBody>
                  <a:tcPr anchor="ctr">
                    <a:lnL w="12700" cap="flat" cmpd="sng" algn="ctr">
                      <a:solidFill>
                        <a:schemeClr val="bg1"/>
                      </a:solidFill>
                      <a:prstDash val="solid"/>
                      <a:round/>
                      <a:headEnd type="none" w="med" len="med"/>
                      <a:tailEnd type="none" w="med" len="med"/>
                    </a:lnL>
                  </a:tcPr>
                </a:tc>
                <a:tc>
                  <a:txBody>
                    <a:bodyPr/>
                    <a:lstStyle/>
                    <a:p>
                      <a:pPr marL="171450" indent="-171450">
                        <a:buFont typeface="Arial" panose="020B0604020202020204" pitchFamily="34" charset="0"/>
                        <a:buChar char="•"/>
                      </a:pPr>
                      <a:r>
                        <a:rPr lang="en-US" sz="1600" b="0" i="0">
                          <a:latin typeface="Corbel" panose="020B0503020204020204" pitchFamily="34" charset="0"/>
                        </a:rPr>
                        <a:t>Given in one dose</a:t>
                      </a:r>
                    </a:p>
                    <a:p>
                      <a:pPr marL="171450" indent="-171450">
                        <a:buFont typeface="Arial" panose="020B0604020202020204" pitchFamily="34" charset="0"/>
                        <a:buChar char="•"/>
                      </a:pPr>
                      <a:r>
                        <a:rPr lang="en-US" sz="1600" b="0" i="0">
                          <a:latin typeface="Corbel" panose="020B0503020204020204" pitchFamily="34" charset="0"/>
                        </a:rPr>
                        <a:t>At least 5-6 months protection after birth</a:t>
                      </a:r>
                    </a:p>
                  </a:txBody>
                  <a:tcPr anchor="ctr"/>
                </a:tc>
                <a:tc>
                  <a:txBody>
                    <a:bodyPr/>
                    <a:lstStyle/>
                    <a:p>
                      <a:pPr marL="285750" indent="-285750">
                        <a:buFont typeface="Arial" panose="020B0604020202020204" pitchFamily="34" charset="0"/>
                        <a:buChar char="•"/>
                      </a:pPr>
                      <a:r>
                        <a:rPr lang="en-US" sz="1600" b="0" i="0">
                          <a:latin typeface="Corbel" panose="020B0503020204020204" pitchFamily="34" charset="0"/>
                        </a:rPr>
                        <a:t>Given in one dose</a:t>
                      </a:r>
                    </a:p>
                    <a:p>
                      <a:pPr marL="285750" indent="-285750">
                        <a:buFont typeface="Arial" panose="020B0604020202020204" pitchFamily="34" charset="0"/>
                        <a:buChar char="•"/>
                      </a:pPr>
                      <a:r>
                        <a:rPr lang="en-US" sz="1600" b="0" i="0">
                          <a:latin typeface="Corbel" panose="020B0503020204020204" pitchFamily="34" charset="0"/>
                        </a:rPr>
                        <a:t>At least 5-6 months protection after administration (longer lasting than palivizumab) </a:t>
                      </a:r>
                    </a:p>
                  </a:txBody>
                  <a:tcPr anchor="ctr">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82191762"/>
                  </a:ext>
                </a:extLst>
              </a:tr>
            </a:tbl>
          </a:graphicData>
        </a:graphic>
      </p:graphicFrame>
      <p:sp>
        <p:nvSpPr>
          <p:cNvPr id="5" name="TextBox 4">
            <a:extLst>
              <a:ext uri="{FF2B5EF4-FFF2-40B4-BE49-F238E27FC236}">
                <a16:creationId xmlns:a16="http://schemas.microsoft.com/office/drawing/2014/main" id="{D9BF4D3A-B970-69A3-954F-28A666F824C6}"/>
              </a:ext>
            </a:extLst>
          </p:cNvPr>
          <p:cNvSpPr txBox="1"/>
          <p:nvPr/>
        </p:nvSpPr>
        <p:spPr>
          <a:xfrm>
            <a:off x="1321067" y="2696648"/>
            <a:ext cx="1551607" cy="261610"/>
          </a:xfrm>
          <a:prstGeom prst="rect">
            <a:avLst/>
          </a:prstGeom>
          <a:solidFill>
            <a:schemeClr val="accent4"/>
          </a:solidFill>
        </p:spPr>
        <p:txBody>
          <a:bodyPr wrap="square" rtlCol="0">
            <a:spAutoFit/>
          </a:bodyPr>
          <a:lstStyle/>
          <a:p>
            <a:pPr algn="ctr"/>
            <a:r>
              <a:rPr lang="en-US" sz="1100">
                <a:solidFill>
                  <a:schemeClr val="bg1"/>
                </a:solidFill>
                <a:latin typeface="Corbel" panose="020B0503020204020204" pitchFamily="34" charset="0"/>
              </a:rPr>
              <a:t>RATIONALE</a:t>
            </a:r>
          </a:p>
        </p:txBody>
      </p:sp>
      <p:sp>
        <p:nvSpPr>
          <p:cNvPr id="6" name="TextBox 5">
            <a:extLst>
              <a:ext uri="{FF2B5EF4-FFF2-40B4-BE49-F238E27FC236}">
                <a16:creationId xmlns:a16="http://schemas.microsoft.com/office/drawing/2014/main" id="{0B7CC4F5-6047-427D-725A-C6A0B10D6FFF}"/>
              </a:ext>
            </a:extLst>
          </p:cNvPr>
          <p:cNvSpPr txBox="1"/>
          <p:nvPr/>
        </p:nvSpPr>
        <p:spPr>
          <a:xfrm>
            <a:off x="1321067" y="3733444"/>
            <a:ext cx="1551607" cy="261610"/>
          </a:xfrm>
          <a:prstGeom prst="rect">
            <a:avLst/>
          </a:prstGeom>
          <a:solidFill>
            <a:schemeClr val="accent3"/>
          </a:solidFill>
        </p:spPr>
        <p:txBody>
          <a:bodyPr wrap="square" rtlCol="0">
            <a:spAutoFit/>
          </a:bodyPr>
          <a:lstStyle/>
          <a:p>
            <a:pPr algn="ctr"/>
            <a:r>
              <a:rPr lang="en-US" sz="1100">
                <a:solidFill>
                  <a:schemeClr val="bg1"/>
                </a:solidFill>
                <a:latin typeface="Corbel" panose="020B0503020204020204" pitchFamily="34" charset="0"/>
              </a:rPr>
              <a:t>HOW IT WORKS</a:t>
            </a:r>
          </a:p>
        </p:txBody>
      </p:sp>
      <p:sp>
        <p:nvSpPr>
          <p:cNvPr id="8" name="TextBox 7">
            <a:extLst>
              <a:ext uri="{FF2B5EF4-FFF2-40B4-BE49-F238E27FC236}">
                <a16:creationId xmlns:a16="http://schemas.microsoft.com/office/drawing/2014/main" id="{8DEF2B29-A59D-C2E7-EC12-7972BDFFCF10}"/>
              </a:ext>
            </a:extLst>
          </p:cNvPr>
          <p:cNvSpPr txBox="1"/>
          <p:nvPr/>
        </p:nvSpPr>
        <p:spPr>
          <a:xfrm>
            <a:off x="1321066" y="4559847"/>
            <a:ext cx="1551607" cy="261610"/>
          </a:xfrm>
          <a:prstGeom prst="rect">
            <a:avLst/>
          </a:prstGeom>
          <a:solidFill>
            <a:schemeClr val="accent2"/>
          </a:solidFill>
        </p:spPr>
        <p:txBody>
          <a:bodyPr wrap="square" rtlCol="0">
            <a:spAutoFit/>
          </a:bodyPr>
          <a:lstStyle/>
          <a:p>
            <a:pPr algn="ctr"/>
            <a:r>
              <a:rPr lang="en-US" sz="1100">
                <a:solidFill>
                  <a:schemeClr val="bg1"/>
                </a:solidFill>
                <a:latin typeface="Corbel" panose="020B0503020204020204" pitchFamily="34" charset="0"/>
              </a:rPr>
              <a:t>TIMING</a:t>
            </a:r>
          </a:p>
        </p:txBody>
      </p:sp>
      <p:sp>
        <p:nvSpPr>
          <p:cNvPr id="9" name="TextBox 8">
            <a:extLst>
              <a:ext uri="{FF2B5EF4-FFF2-40B4-BE49-F238E27FC236}">
                <a16:creationId xmlns:a16="http://schemas.microsoft.com/office/drawing/2014/main" id="{CF2ABB71-2908-902C-0892-C24B93BCD0EA}"/>
              </a:ext>
            </a:extLst>
          </p:cNvPr>
          <p:cNvSpPr txBox="1"/>
          <p:nvPr/>
        </p:nvSpPr>
        <p:spPr>
          <a:xfrm>
            <a:off x="1321066" y="5465838"/>
            <a:ext cx="1551607" cy="430887"/>
          </a:xfrm>
          <a:prstGeom prst="rect">
            <a:avLst/>
          </a:prstGeom>
          <a:solidFill>
            <a:schemeClr val="tx2"/>
          </a:solidFill>
        </p:spPr>
        <p:txBody>
          <a:bodyPr wrap="square" rtlCol="0">
            <a:spAutoFit/>
          </a:bodyPr>
          <a:lstStyle/>
          <a:p>
            <a:pPr algn="ctr"/>
            <a:r>
              <a:rPr lang="en-US" sz="1100">
                <a:solidFill>
                  <a:schemeClr val="bg1"/>
                </a:solidFill>
                <a:latin typeface="Corbel" panose="020B0503020204020204" pitchFamily="34" charset="0"/>
              </a:rPr>
              <a:t>PRODUCT CHARACTERISTICS</a:t>
            </a:r>
          </a:p>
        </p:txBody>
      </p:sp>
      <p:pic>
        <p:nvPicPr>
          <p:cNvPr id="11" name="Picture 10" descr="Icon&#10;&#10;Description automatically generated">
            <a:extLst>
              <a:ext uri="{FF2B5EF4-FFF2-40B4-BE49-F238E27FC236}">
                <a16:creationId xmlns:a16="http://schemas.microsoft.com/office/drawing/2014/main" id="{2F7535B4-24A6-73E9-8216-9FE3C4D8A2BB}"/>
              </a:ext>
            </a:extLst>
          </p:cNvPr>
          <p:cNvPicPr>
            <a:picLocks noChangeAspect="1"/>
          </p:cNvPicPr>
          <p:nvPr/>
        </p:nvPicPr>
        <p:blipFill>
          <a:blip r:embed="rId3"/>
          <a:stretch>
            <a:fillRect/>
          </a:stretch>
        </p:blipFill>
        <p:spPr>
          <a:xfrm>
            <a:off x="7488082" y="1297047"/>
            <a:ext cx="368300" cy="711200"/>
          </a:xfrm>
          <a:prstGeom prst="rect">
            <a:avLst/>
          </a:prstGeom>
        </p:spPr>
      </p:pic>
      <p:pic>
        <p:nvPicPr>
          <p:cNvPr id="13" name="Picture 12" descr="Icon&#10;&#10;Description automatically generated">
            <a:extLst>
              <a:ext uri="{FF2B5EF4-FFF2-40B4-BE49-F238E27FC236}">
                <a16:creationId xmlns:a16="http://schemas.microsoft.com/office/drawing/2014/main" id="{3DC2D284-3482-192D-7B88-9EFBFECD8E16}"/>
              </a:ext>
            </a:extLst>
          </p:cNvPr>
          <p:cNvPicPr>
            <a:picLocks noChangeAspect="1"/>
          </p:cNvPicPr>
          <p:nvPr/>
        </p:nvPicPr>
        <p:blipFill>
          <a:blip r:embed="rId4"/>
          <a:stretch>
            <a:fillRect/>
          </a:stretch>
        </p:blipFill>
        <p:spPr>
          <a:xfrm>
            <a:off x="3441938" y="1249069"/>
            <a:ext cx="368300" cy="808214"/>
          </a:xfrm>
          <a:prstGeom prst="rect">
            <a:avLst/>
          </a:prstGeom>
        </p:spPr>
      </p:pic>
      <p:sp>
        <p:nvSpPr>
          <p:cNvPr id="3" name="Footer Placeholder 2">
            <a:extLst>
              <a:ext uri="{FF2B5EF4-FFF2-40B4-BE49-F238E27FC236}">
                <a16:creationId xmlns:a16="http://schemas.microsoft.com/office/drawing/2014/main" id="{2F778866-57D8-A97D-25EE-4E99F7771641}"/>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and the World Health Organization. Version: September 2026</a:t>
            </a:r>
          </a:p>
        </p:txBody>
      </p:sp>
    </p:spTree>
    <p:extLst>
      <p:ext uri="{BB962C8B-B14F-4D97-AF65-F5344CB8AC3E}">
        <p14:creationId xmlns:p14="http://schemas.microsoft.com/office/powerpoint/2010/main" val="1989231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83D3E05A-5C54-5428-791D-E9E7C50A11D1}"/>
              </a:ext>
            </a:extLst>
          </p:cNvPr>
          <p:cNvSpPr txBox="1">
            <a:spLocks/>
          </p:cNvSpPr>
          <p:nvPr/>
        </p:nvSpPr>
        <p:spPr>
          <a:xfrm>
            <a:off x="1224280" y="365125"/>
            <a:ext cx="9619428" cy="884555"/>
          </a:xfrm>
          <a:prstGeom prst="rect">
            <a:avLst/>
          </a:prstGeom>
        </p:spPr>
        <p:txBody>
          <a:bodyPr>
            <a:noAutofit/>
          </a:bodyPr>
          <a:lstStyle>
            <a:lvl1pPr algn="l" defTabSz="914400" rtl="0" eaLnBrk="1" latinLnBrk="0" hangingPunct="1">
              <a:lnSpc>
                <a:spcPct val="90000"/>
              </a:lnSpc>
              <a:spcBef>
                <a:spcPct val="0"/>
              </a:spcBef>
              <a:buNone/>
              <a:defRPr sz="2400" b="1" kern="1200">
                <a:solidFill>
                  <a:schemeClr val="accent4"/>
                </a:solidFill>
                <a:latin typeface="Corbel" panose="020B0503020204020204" pitchFamily="34" charset="0"/>
                <a:ea typeface="+mj-ea"/>
                <a:cs typeface="+mj-cs"/>
              </a:defRPr>
            </a:lvl1pPr>
          </a:lstStyle>
          <a:p>
            <a:endParaRPr lang="en-US"/>
          </a:p>
        </p:txBody>
      </p:sp>
      <p:sp>
        <p:nvSpPr>
          <p:cNvPr id="10" name="Title 3">
            <a:extLst>
              <a:ext uri="{FF2B5EF4-FFF2-40B4-BE49-F238E27FC236}">
                <a16:creationId xmlns:a16="http://schemas.microsoft.com/office/drawing/2014/main" id="{A7DECA8B-1568-7730-A55B-3DBAFBE65FC7}"/>
              </a:ext>
            </a:extLst>
          </p:cNvPr>
          <p:cNvSpPr txBox="1">
            <a:spLocks/>
          </p:cNvSpPr>
          <p:nvPr/>
        </p:nvSpPr>
        <p:spPr>
          <a:xfrm>
            <a:off x="1224280" y="365125"/>
            <a:ext cx="10515600" cy="884555"/>
          </a:xfrm>
          <a:prstGeom prst="rect">
            <a:avLst/>
          </a:prstGeom>
        </p:spPr>
        <p:txBody>
          <a:bodyPr>
            <a:noAutofit/>
          </a:bodyPr>
          <a:lstStyle>
            <a:lvl1pPr algn="l" defTabSz="914400" rtl="0" eaLnBrk="1" latinLnBrk="0" hangingPunct="1">
              <a:lnSpc>
                <a:spcPct val="90000"/>
              </a:lnSpc>
              <a:spcBef>
                <a:spcPct val="0"/>
              </a:spcBef>
              <a:buNone/>
              <a:defRPr sz="2400" b="1" kern="1200">
                <a:solidFill>
                  <a:schemeClr val="accent4"/>
                </a:solidFill>
                <a:latin typeface="Corbel" panose="020B0503020204020204" pitchFamily="34" charset="0"/>
                <a:ea typeface="+mj-ea"/>
                <a:cs typeface="+mj-cs"/>
              </a:defRPr>
            </a:lvl1pPr>
          </a:lstStyle>
          <a:p>
            <a:r>
              <a:rPr lang="en-US" sz="2800">
                <a:solidFill>
                  <a:schemeClr val="accent2"/>
                </a:solidFill>
              </a:rPr>
              <a:t>Presentation purpose</a:t>
            </a:r>
          </a:p>
        </p:txBody>
      </p:sp>
      <p:sp>
        <p:nvSpPr>
          <p:cNvPr id="2" name="object 3">
            <a:extLst>
              <a:ext uri="{FF2B5EF4-FFF2-40B4-BE49-F238E27FC236}">
                <a16:creationId xmlns:a16="http://schemas.microsoft.com/office/drawing/2014/main" id="{0D0214A9-E95A-7942-6A4A-D7F52AEF1242}"/>
              </a:ext>
            </a:extLst>
          </p:cNvPr>
          <p:cNvSpPr/>
          <p:nvPr/>
        </p:nvSpPr>
        <p:spPr>
          <a:xfrm>
            <a:off x="1207971" y="1567753"/>
            <a:ext cx="3404658" cy="4724371"/>
          </a:xfrm>
          <a:custGeom>
            <a:avLst/>
            <a:gdLst/>
            <a:ahLst/>
            <a:cxnLst/>
            <a:rect l="l" t="t" r="r" b="b"/>
            <a:pathLst>
              <a:path w="4085590" h="5333365">
                <a:moveTo>
                  <a:pt x="0" y="5333161"/>
                </a:moveTo>
                <a:lnTo>
                  <a:pt x="4085082" y="5333161"/>
                </a:lnTo>
                <a:lnTo>
                  <a:pt x="4085082" y="0"/>
                </a:lnTo>
                <a:lnTo>
                  <a:pt x="0" y="0"/>
                </a:lnTo>
                <a:lnTo>
                  <a:pt x="0" y="5333161"/>
                </a:lnTo>
                <a:close/>
              </a:path>
            </a:pathLst>
          </a:custGeom>
          <a:solidFill>
            <a:schemeClr val="accent1"/>
          </a:solidFill>
          <a:ln w="11658">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5" name="object 4">
            <a:extLst>
              <a:ext uri="{FF2B5EF4-FFF2-40B4-BE49-F238E27FC236}">
                <a16:creationId xmlns:a16="http://schemas.microsoft.com/office/drawing/2014/main" id="{4A50444E-7C4D-1B62-8762-ADC1C7FF0444}"/>
              </a:ext>
            </a:extLst>
          </p:cNvPr>
          <p:cNvSpPr txBox="1"/>
          <p:nvPr/>
        </p:nvSpPr>
        <p:spPr>
          <a:xfrm>
            <a:off x="1383442" y="1119178"/>
            <a:ext cx="3053292" cy="971164"/>
          </a:xfrm>
          <a:prstGeom prst="rect">
            <a:avLst/>
          </a:prstGeom>
          <a:solidFill>
            <a:schemeClr val="accent2"/>
          </a:solidFill>
        </p:spPr>
        <p:txBody>
          <a:bodyPr vert="horz" wrap="square" lIns="0" tIns="3704" rIns="0" bIns="0" rtlCol="0" anchor="ctr" anchorCtr="0">
            <a:noAutofit/>
          </a:bodyPr>
          <a:lstStyle/>
          <a:p>
            <a:pPr marL="457711" marR="347119" lvl="0" indent="-104771" algn="ctr" defTabSz="914400" rtl="0" eaLnBrk="1" fontAlgn="auto" latinLnBrk="0" hangingPunct="1">
              <a:lnSpc>
                <a:spcPts val="172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HEALTH ECONOMICS RESEARCH PROVIDES:</a:t>
            </a:r>
          </a:p>
        </p:txBody>
      </p:sp>
      <p:sp>
        <p:nvSpPr>
          <p:cNvPr id="6" name="object 3">
            <a:extLst>
              <a:ext uri="{FF2B5EF4-FFF2-40B4-BE49-F238E27FC236}">
                <a16:creationId xmlns:a16="http://schemas.microsoft.com/office/drawing/2014/main" id="{EC1587DA-A43F-D8BC-1B5E-B261FDA1800F}"/>
              </a:ext>
            </a:extLst>
          </p:cNvPr>
          <p:cNvSpPr/>
          <p:nvPr/>
        </p:nvSpPr>
        <p:spPr>
          <a:xfrm>
            <a:off x="4760762" y="1567753"/>
            <a:ext cx="3404658" cy="4724371"/>
          </a:xfrm>
          <a:custGeom>
            <a:avLst/>
            <a:gdLst/>
            <a:ahLst/>
            <a:cxnLst/>
            <a:rect l="l" t="t" r="r" b="b"/>
            <a:pathLst>
              <a:path w="4085590" h="5333365">
                <a:moveTo>
                  <a:pt x="0" y="5333161"/>
                </a:moveTo>
                <a:lnTo>
                  <a:pt x="4085082" y="5333161"/>
                </a:lnTo>
                <a:lnTo>
                  <a:pt x="4085082" y="0"/>
                </a:lnTo>
                <a:lnTo>
                  <a:pt x="0" y="0"/>
                </a:lnTo>
                <a:lnTo>
                  <a:pt x="0" y="5333161"/>
                </a:lnTo>
                <a:close/>
              </a:path>
            </a:pathLst>
          </a:custGeom>
          <a:solidFill>
            <a:schemeClr val="accent3"/>
          </a:solidFill>
          <a:ln w="11658">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8" name="object 5">
            <a:extLst>
              <a:ext uri="{FF2B5EF4-FFF2-40B4-BE49-F238E27FC236}">
                <a16:creationId xmlns:a16="http://schemas.microsoft.com/office/drawing/2014/main" id="{3800BF20-9B1B-A4B6-ED68-007FCEF656D7}"/>
              </a:ext>
            </a:extLst>
          </p:cNvPr>
          <p:cNvSpPr txBox="1"/>
          <p:nvPr/>
        </p:nvSpPr>
        <p:spPr>
          <a:xfrm>
            <a:off x="4925779" y="1119178"/>
            <a:ext cx="3053292" cy="971164"/>
          </a:xfrm>
          <a:prstGeom prst="rect">
            <a:avLst/>
          </a:prstGeom>
          <a:solidFill>
            <a:schemeClr val="accent3">
              <a:lumMod val="75000"/>
            </a:schemeClr>
          </a:solidFill>
        </p:spPr>
        <p:txBody>
          <a:bodyPr vert="horz" wrap="square" lIns="0" tIns="3704" rIns="0" bIns="0" rtlCol="0" anchor="ctr" anchorCtr="0">
            <a:noAutofit/>
          </a:bodyPr>
          <a:lstStyle/>
          <a:p>
            <a:pPr marL="287338" marR="282035" lvl="0" indent="7938" algn="ctr" defTabSz="914400" rtl="0" eaLnBrk="1" fontAlgn="auto" latinLnBrk="0" hangingPunct="1">
              <a:lnSpc>
                <a:spcPts val="172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SUCH DATA FOR RSV ARE IMPORTANT NOW TO:</a:t>
            </a:r>
          </a:p>
        </p:txBody>
      </p:sp>
      <p:sp>
        <p:nvSpPr>
          <p:cNvPr id="9" name="object 3">
            <a:extLst>
              <a:ext uri="{FF2B5EF4-FFF2-40B4-BE49-F238E27FC236}">
                <a16:creationId xmlns:a16="http://schemas.microsoft.com/office/drawing/2014/main" id="{232293EC-B745-1D4D-A556-25453D9DAF70}"/>
              </a:ext>
            </a:extLst>
          </p:cNvPr>
          <p:cNvSpPr/>
          <p:nvPr/>
        </p:nvSpPr>
        <p:spPr>
          <a:xfrm>
            <a:off x="8292221" y="1567753"/>
            <a:ext cx="3520538" cy="4724371"/>
          </a:xfrm>
          <a:custGeom>
            <a:avLst/>
            <a:gdLst/>
            <a:ahLst/>
            <a:cxnLst/>
            <a:rect l="l" t="t" r="r" b="b"/>
            <a:pathLst>
              <a:path w="4085590" h="5333365">
                <a:moveTo>
                  <a:pt x="0" y="5333161"/>
                </a:moveTo>
                <a:lnTo>
                  <a:pt x="4085082" y="5333161"/>
                </a:lnTo>
                <a:lnTo>
                  <a:pt x="4085082" y="0"/>
                </a:lnTo>
                <a:lnTo>
                  <a:pt x="0" y="0"/>
                </a:lnTo>
                <a:lnTo>
                  <a:pt x="0" y="5333161"/>
                </a:lnTo>
                <a:close/>
              </a:path>
            </a:pathLst>
          </a:custGeom>
          <a:solidFill>
            <a:schemeClr val="accent4"/>
          </a:solidFill>
          <a:ln w="11658">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12" name="object 5">
            <a:extLst>
              <a:ext uri="{FF2B5EF4-FFF2-40B4-BE49-F238E27FC236}">
                <a16:creationId xmlns:a16="http://schemas.microsoft.com/office/drawing/2014/main" id="{4E13AEAA-2DE0-6083-D1F6-3129D5ED464F}"/>
              </a:ext>
            </a:extLst>
          </p:cNvPr>
          <p:cNvSpPr txBox="1"/>
          <p:nvPr/>
        </p:nvSpPr>
        <p:spPr>
          <a:xfrm>
            <a:off x="8525844" y="1119178"/>
            <a:ext cx="3053292" cy="971164"/>
          </a:xfrm>
          <a:prstGeom prst="rect">
            <a:avLst/>
          </a:prstGeom>
          <a:solidFill>
            <a:schemeClr val="accent4">
              <a:lumMod val="75000"/>
            </a:schemeClr>
          </a:solidFill>
        </p:spPr>
        <p:txBody>
          <a:bodyPr vert="horz" wrap="square" lIns="0" tIns="3704" rIns="0" bIns="0" rtlCol="0" anchor="ctr" anchorCtr="0">
            <a:noAutofit/>
          </a:bodyPr>
          <a:lstStyle/>
          <a:p>
            <a:pPr marL="287338" marR="282035" lvl="0" indent="7938" algn="ctr" defTabSz="914400" rtl="0" eaLnBrk="1" fontAlgn="auto" latinLnBrk="0" hangingPunct="1">
              <a:lnSpc>
                <a:spcPts val="172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THIS PRESENTATION COVERS:</a:t>
            </a:r>
          </a:p>
        </p:txBody>
      </p:sp>
      <p:sp>
        <p:nvSpPr>
          <p:cNvPr id="14" name="TextBox 13">
            <a:extLst>
              <a:ext uri="{FF2B5EF4-FFF2-40B4-BE49-F238E27FC236}">
                <a16:creationId xmlns:a16="http://schemas.microsoft.com/office/drawing/2014/main" id="{A9375DF5-8E03-2A7A-8DE7-2834B4B783BE}"/>
              </a:ext>
            </a:extLst>
          </p:cNvPr>
          <p:cNvSpPr txBox="1"/>
          <p:nvPr/>
        </p:nvSpPr>
        <p:spPr>
          <a:xfrm>
            <a:off x="1383442" y="2308533"/>
            <a:ext cx="3053292" cy="2462213"/>
          </a:xfrm>
          <a:prstGeom prst="rect">
            <a:avLst/>
          </a:prstGeom>
          <a:noFill/>
        </p:spPr>
        <p:txBody>
          <a:bodyPr wrap="square">
            <a:spAutoFit/>
          </a:bodyPr>
          <a:lstStyle/>
          <a:p>
            <a:pPr marL="246063" indent="-246063">
              <a:spcAft>
                <a:spcPts val="1200"/>
              </a:spcAft>
              <a:buFont typeface="Arial" panose="020B0604020202020204" pitchFamily="34" charset="0"/>
              <a:buChar char="•"/>
            </a:pPr>
            <a:r>
              <a:rPr lang="en-US" sz="1800" b="1">
                <a:solidFill>
                  <a:schemeClr val="bg1"/>
                </a:solidFill>
              </a:rPr>
              <a:t>information to decision-makers on efficient use of available resources to maximize health benefits</a:t>
            </a:r>
          </a:p>
          <a:p>
            <a:pPr marL="246063" indent="-246063">
              <a:spcAft>
                <a:spcPts val="1200"/>
              </a:spcAft>
              <a:buFont typeface="Arial" panose="020B0604020202020204" pitchFamily="34" charset="0"/>
              <a:buChar char="•"/>
            </a:pPr>
            <a:r>
              <a:rPr lang="en-US" sz="1800" b="1">
                <a:solidFill>
                  <a:schemeClr val="bg1"/>
                </a:solidFill>
              </a:rPr>
              <a:t>evidence and tools for comparing costs and consequences of different interventions</a:t>
            </a:r>
          </a:p>
        </p:txBody>
      </p:sp>
      <p:sp>
        <p:nvSpPr>
          <p:cNvPr id="15" name="TextBox 14">
            <a:extLst>
              <a:ext uri="{FF2B5EF4-FFF2-40B4-BE49-F238E27FC236}">
                <a16:creationId xmlns:a16="http://schemas.microsoft.com/office/drawing/2014/main" id="{FE1F2CB2-F23A-7211-63FD-EF13371E604B}"/>
              </a:ext>
            </a:extLst>
          </p:cNvPr>
          <p:cNvSpPr txBox="1"/>
          <p:nvPr/>
        </p:nvSpPr>
        <p:spPr>
          <a:xfrm>
            <a:off x="4925779" y="2308533"/>
            <a:ext cx="3053292" cy="2462213"/>
          </a:xfrm>
          <a:prstGeom prst="rect">
            <a:avLst/>
          </a:prstGeom>
          <a:noFill/>
        </p:spPr>
        <p:txBody>
          <a:bodyPr wrap="square">
            <a:spAutoFit/>
          </a:bodyPr>
          <a:lstStyle/>
          <a:p>
            <a:pPr marL="246063" indent="-246063">
              <a:spcAft>
                <a:spcPts val="1200"/>
              </a:spcAft>
              <a:buFont typeface="Arial" panose="020B0604020202020204" pitchFamily="34" charset="0"/>
              <a:buChar char="•"/>
            </a:pPr>
            <a:r>
              <a:rPr lang="en-US" b="1">
                <a:solidFill>
                  <a:schemeClr val="bg1"/>
                </a:solidFill>
              </a:rPr>
              <a:t>c</a:t>
            </a:r>
            <a:r>
              <a:rPr lang="en-US" sz="1800" b="1">
                <a:solidFill>
                  <a:schemeClr val="bg1"/>
                </a:solidFill>
              </a:rPr>
              <a:t>larify the economic and health impacts of new RSV prevention products </a:t>
            </a:r>
          </a:p>
          <a:p>
            <a:pPr marL="246063" indent="-246063">
              <a:spcAft>
                <a:spcPts val="1200"/>
              </a:spcAft>
              <a:buFont typeface="Arial" panose="020B0604020202020204" pitchFamily="34" charset="0"/>
              <a:buChar char="•"/>
            </a:pPr>
            <a:r>
              <a:rPr lang="en-US" b="1">
                <a:solidFill>
                  <a:schemeClr val="bg1"/>
                </a:solidFill>
              </a:rPr>
              <a:t>inform </a:t>
            </a:r>
            <a:r>
              <a:rPr lang="en-US" sz="1800" b="1">
                <a:solidFill>
                  <a:schemeClr val="bg1"/>
                </a:solidFill>
              </a:rPr>
              <a:t>countries considering adding RSV prevention to public health programs amidst other priorities</a:t>
            </a:r>
          </a:p>
        </p:txBody>
      </p:sp>
      <p:sp>
        <p:nvSpPr>
          <p:cNvPr id="16" name="TextBox 15">
            <a:extLst>
              <a:ext uri="{FF2B5EF4-FFF2-40B4-BE49-F238E27FC236}">
                <a16:creationId xmlns:a16="http://schemas.microsoft.com/office/drawing/2014/main" id="{8E69E0D9-4D76-6787-6888-CEE400E0FECD}"/>
              </a:ext>
            </a:extLst>
          </p:cNvPr>
          <p:cNvSpPr txBox="1"/>
          <p:nvPr/>
        </p:nvSpPr>
        <p:spPr>
          <a:xfrm>
            <a:off x="8408102" y="2308533"/>
            <a:ext cx="3404657" cy="2893100"/>
          </a:xfrm>
          <a:prstGeom prst="rect">
            <a:avLst/>
          </a:prstGeom>
          <a:noFill/>
        </p:spPr>
        <p:txBody>
          <a:bodyPr wrap="square">
            <a:spAutoFit/>
          </a:bodyPr>
          <a:lstStyle/>
          <a:p>
            <a:pPr marL="246063" indent="-246063">
              <a:spcAft>
                <a:spcPts val="1200"/>
              </a:spcAft>
              <a:buFont typeface="Arial" panose="020B0604020202020204" pitchFamily="34" charset="0"/>
              <a:buChar char="•"/>
            </a:pPr>
            <a:r>
              <a:rPr lang="en-US" sz="1800" b="1">
                <a:solidFill>
                  <a:schemeClr val="bg1"/>
                </a:solidFill>
              </a:rPr>
              <a:t>the estimated costs of RSV immunization</a:t>
            </a:r>
          </a:p>
          <a:p>
            <a:pPr marL="246063" indent="-246063">
              <a:spcAft>
                <a:spcPts val="1200"/>
              </a:spcAft>
              <a:buFont typeface="Arial" panose="020B0604020202020204" pitchFamily="34" charset="0"/>
              <a:buChar char="•"/>
            </a:pPr>
            <a:r>
              <a:rPr lang="en-US" sz="1800" b="1">
                <a:solidFill>
                  <a:schemeClr val="bg1"/>
                </a:solidFill>
              </a:rPr>
              <a:t>RSV immunization’s potential impact and cost-effectiveness in low- and middle-income countries (LMICs)</a:t>
            </a:r>
          </a:p>
          <a:p>
            <a:pPr marL="246063" indent="-246063">
              <a:spcAft>
                <a:spcPts val="1200"/>
              </a:spcAft>
              <a:buFont typeface="Arial" panose="020B0604020202020204" pitchFamily="34" charset="0"/>
              <a:buChar char="•"/>
            </a:pPr>
            <a:r>
              <a:rPr lang="en-US" sz="1800" b="1">
                <a:solidFill>
                  <a:schemeClr val="bg1"/>
                </a:solidFill>
              </a:rPr>
              <a:t>gaps in knowledge and ongoing efforts to fill those gaps</a:t>
            </a:r>
          </a:p>
        </p:txBody>
      </p:sp>
      <p:sp>
        <p:nvSpPr>
          <p:cNvPr id="11" name="TextBox 10">
            <a:extLst>
              <a:ext uri="{FF2B5EF4-FFF2-40B4-BE49-F238E27FC236}">
                <a16:creationId xmlns:a16="http://schemas.microsoft.com/office/drawing/2014/main" id="{BC7A03FD-5B2F-AA98-D479-426A06E491F0}"/>
              </a:ext>
            </a:extLst>
          </p:cNvPr>
          <p:cNvSpPr txBox="1"/>
          <p:nvPr/>
        </p:nvSpPr>
        <p:spPr>
          <a:xfrm>
            <a:off x="8443336" y="5363513"/>
            <a:ext cx="3102427" cy="692497"/>
          </a:xfrm>
          <a:prstGeom prst="rect">
            <a:avLst/>
          </a:prstGeom>
          <a:noFill/>
        </p:spPr>
        <p:txBody>
          <a:bodyPr wrap="square">
            <a:spAutoFit/>
          </a:bodyPr>
          <a:lstStyle/>
          <a:p>
            <a:r>
              <a:rPr lang="en-US" sz="1300" i="1">
                <a:solidFill>
                  <a:schemeClr val="bg1"/>
                </a:solidFill>
              </a:rPr>
              <a:t>* Information provided is based on current knowledge of the RSV disease burden, cost of illness, and product characteristics.</a:t>
            </a:r>
          </a:p>
        </p:txBody>
      </p:sp>
      <p:sp>
        <p:nvSpPr>
          <p:cNvPr id="7" name="Footer Placeholder 2">
            <a:extLst>
              <a:ext uri="{FF2B5EF4-FFF2-40B4-BE49-F238E27FC236}">
                <a16:creationId xmlns:a16="http://schemas.microsoft.com/office/drawing/2014/main" id="{414D6926-249A-88FF-B985-CEF0D2539AC9}"/>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28566731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761999" y="473336"/>
            <a:ext cx="10740639" cy="736888"/>
          </a:xfrm>
        </p:spPr>
        <p:txBody>
          <a:bodyPr lIns="0" tIns="0" rIns="0" bIns="0"/>
          <a:lstStyle/>
          <a:p>
            <a:pPr marL="342900" lvl="1" indent="0">
              <a:spcBef>
                <a:spcPct val="0"/>
              </a:spcBef>
              <a:buNone/>
            </a:pPr>
            <a:r>
              <a:rPr lang="en-US" sz="2800" b="1">
                <a:solidFill>
                  <a:schemeClr val="accent2"/>
                </a:solidFill>
                <a:ea typeface="+mj-ea"/>
                <a:cs typeface="+mj-cs"/>
              </a:rPr>
              <a:t>The RSV health economics landscape</a:t>
            </a:r>
            <a:br>
              <a:rPr lang="en-US" sz="2400" b="1">
                <a:solidFill>
                  <a:schemeClr val="accent2"/>
                </a:solidFill>
                <a:ea typeface="+mj-ea"/>
                <a:cs typeface="+mj-cs"/>
              </a:rPr>
            </a:br>
            <a:r>
              <a:rPr lang="en-US" sz="2000">
                <a:solidFill>
                  <a:schemeClr val="accent2"/>
                </a:solidFill>
                <a:ea typeface="+mj-ea"/>
                <a:cs typeface="+mj-cs"/>
              </a:rPr>
              <a:t>overview of existing and emerging evidence</a:t>
            </a:r>
            <a:endParaRPr lang="en-US" sz="2400">
              <a:solidFill>
                <a:schemeClr val="accent2"/>
              </a:solidFill>
              <a:ea typeface="+mj-ea"/>
              <a:cs typeface="+mj-cs"/>
            </a:endParaRPr>
          </a:p>
        </p:txBody>
      </p:sp>
      <p:sp>
        <p:nvSpPr>
          <p:cNvPr id="3" name="TextBox 2">
            <a:hlinkClick r:id="rId3"/>
            <a:extLst>
              <a:ext uri="{FF2B5EF4-FFF2-40B4-BE49-F238E27FC236}">
                <a16:creationId xmlns:a16="http://schemas.microsoft.com/office/drawing/2014/main" id="{8B3CD6AD-D0C1-E7A2-503F-C1511EB76249}"/>
              </a:ext>
            </a:extLst>
          </p:cNvPr>
          <p:cNvSpPr txBox="1"/>
          <p:nvPr/>
        </p:nvSpPr>
        <p:spPr>
          <a:xfrm>
            <a:off x="1064912" y="6548086"/>
            <a:ext cx="8966059" cy="914400"/>
          </a:xfrm>
          <a:prstGeom prst="rect">
            <a:avLst/>
          </a:prstGeom>
          <a:noFill/>
        </p:spPr>
        <p:txBody>
          <a:bodyPr wrap="none" lIns="0" tIns="0" rIns="0" bIns="0" rtlCol="0">
            <a:noAutofit/>
          </a:bodyPr>
          <a:lstStyle/>
          <a:p>
            <a:pPr algn="l"/>
            <a:r>
              <a:rPr lang="en-US" sz="800">
                <a:solidFill>
                  <a:srgbClr val="000000">
                    <a:tint val="75000"/>
                  </a:srgbClr>
                </a:solidFill>
                <a:latin typeface="Corbel" panose="020B0503020204020204" pitchFamily="34" charset="0"/>
                <a:hlinkClick r:id="rId3">
                  <a:extLst>
                    <a:ext uri="{A12FA001-AC4F-418D-AE19-62706E023703}">
                      <ahyp:hlinkClr xmlns:ahyp="http://schemas.microsoft.com/office/drawing/2018/hyperlinkcolor" val="tx"/>
                    </a:ext>
                  </a:extLst>
                </a:hlinkClick>
              </a:rPr>
              <a:t>*Mahmud S. </a:t>
            </a:r>
            <a:r>
              <a:rPr lang="en-US" sz="800" i="1">
                <a:solidFill>
                  <a:srgbClr val="000000">
                    <a:tint val="75000"/>
                  </a:srgbClr>
                </a:solidFill>
                <a:latin typeface="Corbel" panose="020B0503020204020204" pitchFamily="34" charset="0"/>
                <a:hlinkClick r:id="rId3">
                  <a:extLst>
                    <a:ext uri="{A12FA001-AC4F-418D-AE19-62706E023703}">
                      <ahyp:hlinkClr xmlns:ahyp="http://schemas.microsoft.com/office/drawing/2018/hyperlinkcolor" val="tx"/>
                    </a:ext>
                  </a:extLst>
                </a:hlinkClick>
              </a:rPr>
              <a:t>BMC </a:t>
            </a:r>
            <a:r>
              <a:rPr lang="en-US" sz="800">
                <a:solidFill>
                  <a:srgbClr val="000000">
                    <a:tint val="75000"/>
                  </a:srgbClr>
                </a:solidFill>
                <a:latin typeface="Corbel" panose="020B0503020204020204" pitchFamily="34" charset="0"/>
                <a:hlinkClick r:id="rId3">
                  <a:extLst>
                    <a:ext uri="{A12FA001-AC4F-418D-AE19-62706E023703}">
                      <ahyp:hlinkClr xmlns:ahyp="http://schemas.microsoft.com/office/drawing/2018/hyperlinkcolor" val="tx"/>
                    </a:ext>
                  </a:extLst>
                </a:hlinkClick>
              </a:rPr>
              <a:t>Medicine.  2023;21(138). </a:t>
            </a:r>
            <a:endParaRPr lang="en-US" sz="800">
              <a:solidFill>
                <a:srgbClr val="000000">
                  <a:tint val="75000"/>
                </a:srgbClr>
              </a:solidFill>
              <a:latin typeface="Corbel" panose="020B0503020204020204" pitchFamily="34" charset="0"/>
            </a:endParaRPr>
          </a:p>
          <a:p>
            <a:pPr algn="l"/>
            <a:endParaRPr lang="en-US" sz="1000">
              <a:latin typeface="Helvetica" pitchFamily="2" charset="0"/>
            </a:endParaRPr>
          </a:p>
        </p:txBody>
      </p:sp>
      <p:graphicFrame>
        <p:nvGraphicFramePr>
          <p:cNvPr id="8" name="Table 8">
            <a:extLst>
              <a:ext uri="{FF2B5EF4-FFF2-40B4-BE49-F238E27FC236}">
                <a16:creationId xmlns:a16="http://schemas.microsoft.com/office/drawing/2014/main" id="{43F9C2B0-07F7-16B5-7763-7E6F20C9938B}"/>
              </a:ext>
            </a:extLst>
          </p:cNvPr>
          <p:cNvGraphicFramePr>
            <a:graphicFrameLocks noGrp="1"/>
          </p:cNvGraphicFramePr>
          <p:nvPr>
            <p:extLst>
              <p:ext uri="{D42A27DB-BD31-4B8C-83A1-F6EECF244321}">
                <p14:modId xmlns:p14="http://schemas.microsoft.com/office/powerpoint/2010/main" val="2594675769"/>
              </p:ext>
            </p:extLst>
          </p:nvPr>
        </p:nvGraphicFramePr>
        <p:xfrm>
          <a:off x="929524" y="1390236"/>
          <a:ext cx="10957676" cy="4812584"/>
        </p:xfrm>
        <a:graphic>
          <a:graphicData uri="http://schemas.openxmlformats.org/drawingml/2006/table">
            <a:tbl>
              <a:tblPr firstRow="1" bandRow="1">
                <a:tableStyleId>{5C22544A-7EE6-4342-B048-85BDC9FD1C3A}</a:tableStyleId>
              </a:tblPr>
              <a:tblGrid>
                <a:gridCol w="1843732">
                  <a:extLst>
                    <a:ext uri="{9D8B030D-6E8A-4147-A177-3AD203B41FA5}">
                      <a16:colId xmlns:a16="http://schemas.microsoft.com/office/drawing/2014/main" val="839960141"/>
                    </a:ext>
                  </a:extLst>
                </a:gridCol>
                <a:gridCol w="5461385">
                  <a:extLst>
                    <a:ext uri="{9D8B030D-6E8A-4147-A177-3AD203B41FA5}">
                      <a16:colId xmlns:a16="http://schemas.microsoft.com/office/drawing/2014/main" val="3698977392"/>
                    </a:ext>
                  </a:extLst>
                </a:gridCol>
                <a:gridCol w="3652559">
                  <a:extLst>
                    <a:ext uri="{9D8B030D-6E8A-4147-A177-3AD203B41FA5}">
                      <a16:colId xmlns:a16="http://schemas.microsoft.com/office/drawing/2014/main" val="1956874154"/>
                    </a:ext>
                  </a:extLst>
                </a:gridCol>
              </a:tblGrid>
              <a:tr h="781560">
                <a:tc>
                  <a:txBody>
                    <a:bodyPr/>
                    <a:lstStyle/>
                    <a:p>
                      <a:pPr algn="ctr"/>
                      <a:endParaRPr lang="en-US"/>
                    </a:p>
                  </a:txBody>
                  <a:tcPr>
                    <a:lnL w="12700" cmpd="sng">
                      <a:noFill/>
                    </a:lnL>
                    <a:lnR w="6350" cap="flat" cmpd="sng" algn="ctr">
                      <a:solidFill>
                        <a:schemeClr val="accent1"/>
                      </a:solidFill>
                      <a:prstDash val="solid"/>
                      <a:round/>
                      <a:headEnd type="none" w="med" len="med"/>
                      <a:tailEnd type="none" w="med" len="med"/>
                    </a:lnR>
                    <a:lnT w="12700" cmpd="sng">
                      <a:noFill/>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a:p>
                  </a:txBody>
                  <a:tcPr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12700" cmpd="sng">
                      <a:noFill/>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p>
                  </a:txBody>
                  <a:tcPr anchor="ctr">
                    <a:lnL w="6350" cap="flat" cmpd="sng" algn="ctr">
                      <a:solidFill>
                        <a:schemeClr val="accent1"/>
                      </a:solidFill>
                      <a:prstDash val="solid"/>
                      <a:round/>
                      <a:headEnd type="none" w="med" len="med"/>
                      <a:tailEnd type="none" w="med" len="med"/>
                    </a:lnL>
                    <a:lnR w="12700" cmpd="sng">
                      <a:noFill/>
                    </a:lnR>
                    <a:lnT w="12700" cmpd="sng">
                      <a:noFill/>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3976999"/>
                  </a:ext>
                </a:extLst>
              </a:tr>
              <a:tr h="1451469">
                <a:tc>
                  <a:txBody>
                    <a:bodyPr/>
                    <a:lstStyle/>
                    <a:p>
                      <a:pPr marL="0" indent="0" algn="r">
                        <a:buFont typeface="Arial" panose="020B0604020202020204" pitchFamily="34" charset="0"/>
                        <a:buNone/>
                      </a:pPr>
                      <a:r>
                        <a:rPr lang="en-US" sz="1400" b="1" kern="1200">
                          <a:solidFill>
                            <a:schemeClr val="accent4"/>
                          </a:solidFill>
                          <a:latin typeface="+mn-lt"/>
                          <a:ea typeface="+mn-ea"/>
                          <a:cs typeface="+mn-cs"/>
                        </a:rPr>
                        <a:t>RSV </a:t>
                      </a:r>
                    </a:p>
                    <a:p>
                      <a:pPr marL="0" indent="0" algn="r">
                        <a:buFont typeface="Arial" panose="020B0604020202020204" pitchFamily="34" charset="0"/>
                        <a:buNone/>
                      </a:pPr>
                      <a:r>
                        <a:rPr lang="en-US" sz="1400" b="1" kern="1200">
                          <a:solidFill>
                            <a:schemeClr val="accent4"/>
                          </a:solidFill>
                          <a:latin typeface="+mn-lt"/>
                          <a:ea typeface="+mn-ea"/>
                          <a:cs typeface="+mn-cs"/>
                        </a:rPr>
                        <a:t>Immunization </a:t>
                      </a:r>
                    </a:p>
                    <a:p>
                      <a:pPr marL="0" lvl="0" indent="0" algn="r">
                        <a:buFont typeface="Arial" panose="020B0604020202020204" pitchFamily="34" charset="0"/>
                        <a:buNone/>
                      </a:pPr>
                      <a:r>
                        <a:rPr lang="en-US" sz="1400" b="1" kern="1200">
                          <a:solidFill>
                            <a:schemeClr val="accent4"/>
                          </a:solidFill>
                          <a:latin typeface="+mn-lt"/>
                          <a:ea typeface="+mn-ea"/>
                          <a:cs typeface="+mn-cs"/>
                        </a:rPr>
                        <a:t>and illness </a:t>
                      </a:r>
                      <a:endParaRPr lang="en-US"/>
                    </a:p>
                    <a:p>
                      <a:pPr marL="0" indent="0" algn="r">
                        <a:buFont typeface="Arial" panose="020B0604020202020204" pitchFamily="34" charset="0"/>
                        <a:buNone/>
                      </a:pPr>
                      <a:r>
                        <a:rPr lang="en-US" sz="1400" b="1" kern="1200">
                          <a:solidFill>
                            <a:schemeClr val="accent4"/>
                          </a:solidFill>
                          <a:latin typeface="+mn-lt"/>
                          <a:ea typeface="+mn-ea"/>
                          <a:cs typeface="+mn-cs"/>
                        </a:rPr>
                        <a:t>costs</a:t>
                      </a:r>
                      <a:endParaRPr lang="en-US" sz="1400" b="1">
                        <a:solidFill>
                          <a:schemeClr val="accent4"/>
                        </a:solidFill>
                      </a:endParaRPr>
                    </a:p>
                  </a:txBody>
                  <a:tcPr anchor="ctr">
                    <a:lnL w="12700" cmpd="sng">
                      <a:noFill/>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r>
                        <a:rPr lang="en-US" sz="1800">
                          <a:solidFill>
                            <a:schemeClr val="accent4"/>
                          </a:solidFill>
                        </a:rPr>
                        <a:t>Current RSV immunization program cost evidence appears similar to other vaccines in use.</a:t>
                      </a:r>
                    </a:p>
                    <a:p>
                      <a:pPr marL="285750" lvl="0" indent="-285750">
                        <a:buFont typeface="Arial" panose="020B0604020202020204" pitchFamily="34" charset="0"/>
                        <a:buChar char="•"/>
                      </a:pPr>
                      <a:r>
                        <a:rPr lang="en-US" sz="1800" kern="1200" noProof="0">
                          <a:solidFill>
                            <a:schemeClr val="accent4"/>
                          </a:solidFill>
                          <a:latin typeface="+mn-lt"/>
                          <a:ea typeface="+mn-ea"/>
                          <a:cs typeface="+mn-cs"/>
                        </a:rPr>
                        <a:t>RSV illness and associated care costs can be very high in LMICs. Averting these costs could save significant healthcare resources.</a:t>
                      </a:r>
                      <a:endParaRPr lang="en-US" sz="1800" kern="1200">
                        <a:solidFill>
                          <a:schemeClr val="accent4"/>
                        </a:solidFill>
                        <a:latin typeface="+mn-lt"/>
                        <a:ea typeface="+mn-ea"/>
                        <a:cs typeface="+mn-cs"/>
                      </a:endParaRPr>
                    </a:p>
                  </a:txBody>
                  <a:tcPr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chemeClr val="accent4"/>
                          </a:solidFill>
                        </a:rPr>
                        <a:t>Vaccine/</a:t>
                      </a:r>
                      <a:r>
                        <a:rPr lang="en-US" sz="1800" err="1">
                          <a:solidFill>
                            <a:schemeClr val="accent4"/>
                          </a:solidFill>
                        </a:rPr>
                        <a:t>mAb</a:t>
                      </a:r>
                      <a:r>
                        <a:rPr lang="en-US" sz="1800">
                          <a:solidFill>
                            <a:schemeClr val="accent4"/>
                          </a:solidFill>
                        </a:rPr>
                        <a:t> pricing and delivery cost data are needed.</a:t>
                      </a:r>
                    </a:p>
                    <a:p>
                      <a:pPr marL="285750" indent="-285750">
                        <a:buFont typeface="Arial" panose="020B0604020202020204" pitchFamily="34" charset="0"/>
                        <a:buChar char="•"/>
                      </a:pPr>
                      <a:r>
                        <a:rPr lang="en-US" sz="1800">
                          <a:solidFill>
                            <a:schemeClr val="accent4"/>
                          </a:solidFill>
                        </a:rPr>
                        <a:t>More country-specific data are expected in the near term.</a:t>
                      </a:r>
                    </a:p>
                  </a:txBody>
                  <a:tcPr anchor="ctr">
                    <a:lnL w="6350" cap="flat" cmpd="sng" algn="ctr">
                      <a:solidFill>
                        <a:schemeClr val="accent1"/>
                      </a:solidFill>
                      <a:prstDash val="solid"/>
                      <a:round/>
                      <a:headEnd type="none" w="med" len="med"/>
                      <a:tailEnd type="none" w="med" len="med"/>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5422575"/>
                  </a:ext>
                </a:extLst>
              </a:tr>
              <a:tr h="781560">
                <a:tc>
                  <a:txBody>
                    <a:bodyPr/>
                    <a:lstStyle/>
                    <a:p>
                      <a:pPr algn="r"/>
                      <a:r>
                        <a:rPr lang="en-US" sz="1400" b="1" kern="1200">
                          <a:solidFill>
                            <a:schemeClr val="accent1"/>
                          </a:solidFill>
                          <a:latin typeface="+mn-lt"/>
                          <a:ea typeface="+mn-ea"/>
                          <a:cs typeface="+mn-cs"/>
                        </a:rPr>
                        <a:t>health impact</a:t>
                      </a:r>
                      <a:endParaRPr lang="en-US" sz="1400" b="1"/>
                    </a:p>
                  </a:txBody>
                  <a:tcPr anchor="ctr">
                    <a:lnL w="12700" cmpd="sng">
                      <a:noFill/>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chemeClr val="accent1"/>
                          </a:solidFill>
                        </a:rPr>
                        <a:t>RSV immunization can avert significant RSV cases, hospitalizations, and deaths in LMICs.</a:t>
                      </a:r>
                    </a:p>
                  </a:txBody>
                  <a:tcPr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chemeClr val="accent1"/>
                          </a:solidFill>
                        </a:rPr>
                        <a:t>More country-specific model results available in the near term.</a:t>
                      </a:r>
                    </a:p>
                  </a:txBody>
                  <a:tcPr anchor="ctr">
                    <a:lnL w="6350" cap="flat" cmpd="sng" algn="ctr">
                      <a:solidFill>
                        <a:schemeClr val="accent1"/>
                      </a:solidFill>
                      <a:prstDash val="solid"/>
                      <a:round/>
                      <a:headEnd type="none" w="med" len="med"/>
                      <a:tailEnd type="none" w="med" len="med"/>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4870656"/>
                  </a:ext>
                </a:extLst>
              </a:tr>
              <a:tr h="1786424">
                <a:tc>
                  <a:txBody>
                    <a:bodyPr/>
                    <a:lstStyle/>
                    <a:p>
                      <a:pPr algn="r"/>
                      <a:r>
                        <a:rPr lang="en-US" sz="1400" b="1" kern="1200">
                          <a:solidFill>
                            <a:schemeClr val="accent3"/>
                          </a:solidFill>
                          <a:latin typeface="+mn-lt"/>
                          <a:ea typeface="+mn-ea"/>
                          <a:cs typeface="+mn-cs"/>
                        </a:rPr>
                        <a:t>cost-</a:t>
                      </a:r>
                    </a:p>
                    <a:p>
                      <a:pPr algn="r"/>
                      <a:r>
                        <a:rPr lang="en-US" sz="1400" b="1" kern="1200">
                          <a:solidFill>
                            <a:schemeClr val="accent3"/>
                          </a:solidFill>
                          <a:latin typeface="+mn-lt"/>
                          <a:ea typeface="+mn-ea"/>
                          <a:cs typeface="+mn-cs"/>
                        </a:rPr>
                        <a:t>effectiveness</a:t>
                      </a:r>
                      <a:endParaRPr lang="en-US" sz="1400" b="1">
                        <a:solidFill>
                          <a:schemeClr val="accent3"/>
                        </a:solidFill>
                      </a:endParaRPr>
                    </a:p>
                  </a:txBody>
                  <a:tcPr anchor="ctr">
                    <a:lnL w="12700" cmpd="sng">
                      <a:noFill/>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chemeClr val="accent3"/>
                          </a:solidFill>
                        </a:rPr>
                        <a:t>RSV immunization is likely to be cost-effective in most LMICs and may be cost-saving in many.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chemeClr val="accent3"/>
                          </a:solidFill>
                        </a:rPr>
                        <a:t>Tools exist to help countries evaluate impact and cost-effectiveness of RSV immunization in their setting (e.g., the UNIVAC RSV model).*</a:t>
                      </a:r>
                    </a:p>
                  </a:txBody>
                  <a:tcPr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chemeClr val="accent3"/>
                          </a:solidFill>
                        </a:rPr>
                        <a:t>More country-specific model results in the near term.</a:t>
                      </a:r>
                    </a:p>
                    <a:p>
                      <a:pPr marL="285750" indent="-285750">
                        <a:buFont typeface="Arial" panose="020B0604020202020204" pitchFamily="34" charset="0"/>
                        <a:buChar char="•"/>
                      </a:pPr>
                      <a:r>
                        <a:rPr lang="en-US" sz="1800">
                          <a:solidFill>
                            <a:schemeClr val="accent3"/>
                          </a:solidFill>
                        </a:rPr>
                        <a:t>Cost-effectiveness results remain uncertain since product prices are unknown.</a:t>
                      </a:r>
                      <a:endParaRPr lang="en-US">
                        <a:solidFill>
                          <a:schemeClr val="accent3"/>
                        </a:solidFill>
                      </a:endParaRPr>
                    </a:p>
                  </a:txBody>
                  <a:tcPr anchor="ctr">
                    <a:lnL w="6350" cap="flat" cmpd="sng" algn="ctr">
                      <a:solidFill>
                        <a:schemeClr val="accent1"/>
                      </a:solidFill>
                      <a:prstDash val="solid"/>
                      <a:round/>
                      <a:headEnd type="none" w="med" len="med"/>
                      <a:tailEnd type="none" w="med" len="med"/>
                    </a:lnL>
                    <a:lnR w="12700" cmpd="sng">
                      <a:noFill/>
                    </a:lnR>
                    <a:lnT w="635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8243483"/>
                  </a:ext>
                </a:extLst>
              </a:tr>
            </a:tbl>
          </a:graphicData>
        </a:graphic>
      </p:graphicFrame>
      <p:sp>
        <p:nvSpPr>
          <p:cNvPr id="5" name="TextBox 4">
            <a:extLst>
              <a:ext uri="{FF2B5EF4-FFF2-40B4-BE49-F238E27FC236}">
                <a16:creationId xmlns:a16="http://schemas.microsoft.com/office/drawing/2014/main" id="{5CCA0F11-E5E1-8563-9B1C-C88271A1B40E}"/>
              </a:ext>
            </a:extLst>
          </p:cNvPr>
          <p:cNvSpPr txBox="1"/>
          <p:nvPr/>
        </p:nvSpPr>
        <p:spPr>
          <a:xfrm>
            <a:off x="2914650" y="1390236"/>
            <a:ext cx="5154108" cy="644250"/>
          </a:xfrm>
          <a:prstGeom prst="rect">
            <a:avLst/>
          </a:prstGeom>
          <a:solidFill>
            <a:schemeClr val="accent2"/>
          </a:solidFill>
        </p:spPr>
        <p:txBody>
          <a:bodyPr wrap="square" rtlCol="0" anchor="ctr" anchorCtr="0">
            <a:noAutofit/>
          </a:bodyPr>
          <a:lstStyle/>
          <a:p>
            <a:pPr algn="ctr"/>
            <a:r>
              <a:rPr lang="en-US" b="1">
                <a:solidFill>
                  <a:schemeClr val="bg1"/>
                </a:solidFill>
              </a:rPr>
              <a:t>Existing evidence</a:t>
            </a:r>
          </a:p>
        </p:txBody>
      </p:sp>
      <p:sp>
        <p:nvSpPr>
          <p:cNvPr id="6" name="TextBox 5">
            <a:extLst>
              <a:ext uri="{FF2B5EF4-FFF2-40B4-BE49-F238E27FC236}">
                <a16:creationId xmlns:a16="http://schemas.microsoft.com/office/drawing/2014/main" id="{71EFA68B-2F05-7357-C3F0-68502678CF79}"/>
              </a:ext>
            </a:extLst>
          </p:cNvPr>
          <p:cNvSpPr txBox="1"/>
          <p:nvPr/>
        </p:nvSpPr>
        <p:spPr>
          <a:xfrm>
            <a:off x="8401050" y="1390236"/>
            <a:ext cx="3338830" cy="644250"/>
          </a:xfrm>
          <a:prstGeom prst="rect">
            <a:avLst/>
          </a:prstGeom>
          <a:solidFill>
            <a:schemeClr val="accent2"/>
          </a:solidFill>
        </p:spPr>
        <p:txBody>
          <a:bodyPr wrap="square" rtlCol="0" anchor="ctr" anchorCtr="0">
            <a:noAutofit/>
          </a:bodyPr>
          <a:lstStyle/>
          <a:p>
            <a:pPr algn="ctr">
              <a:lnSpc>
                <a:spcPts val="1960"/>
              </a:lnSpc>
            </a:pPr>
            <a:r>
              <a:rPr lang="en-US" b="1">
                <a:solidFill>
                  <a:schemeClr val="bg1"/>
                </a:solidFill>
              </a:rPr>
              <a:t>Emerging evidence and </a:t>
            </a:r>
            <a:br>
              <a:rPr lang="en-US" b="1">
                <a:solidFill>
                  <a:schemeClr val="bg1"/>
                </a:solidFill>
              </a:rPr>
            </a:br>
            <a:r>
              <a:rPr lang="en-US" b="1">
                <a:solidFill>
                  <a:schemeClr val="bg1"/>
                </a:solidFill>
              </a:rPr>
              <a:t>additional data needs</a:t>
            </a:r>
          </a:p>
        </p:txBody>
      </p:sp>
      <p:pic>
        <p:nvPicPr>
          <p:cNvPr id="7" name="Picture 6" descr="A purple check mark in a crosshair&#10;&#10;Description automatically generated">
            <a:extLst>
              <a:ext uri="{FF2B5EF4-FFF2-40B4-BE49-F238E27FC236}">
                <a16:creationId xmlns:a16="http://schemas.microsoft.com/office/drawing/2014/main" id="{56EDF70D-16CE-E5F3-F337-C43CA8D0FE37}"/>
              </a:ext>
            </a:extLst>
          </p:cNvPr>
          <p:cNvPicPr>
            <a:picLocks noChangeAspect="1"/>
          </p:cNvPicPr>
          <p:nvPr/>
        </p:nvPicPr>
        <p:blipFill>
          <a:blip r:embed="rId4"/>
          <a:stretch>
            <a:fillRect/>
          </a:stretch>
        </p:blipFill>
        <p:spPr>
          <a:xfrm>
            <a:off x="1011001" y="5082166"/>
            <a:ext cx="485186" cy="485186"/>
          </a:xfrm>
          <a:prstGeom prst="rect">
            <a:avLst/>
          </a:prstGeom>
        </p:spPr>
      </p:pic>
      <p:pic>
        <p:nvPicPr>
          <p:cNvPr id="13" name="Picture 12" descr="A blue and white logo&#10;&#10;Description automatically generated">
            <a:extLst>
              <a:ext uri="{FF2B5EF4-FFF2-40B4-BE49-F238E27FC236}">
                <a16:creationId xmlns:a16="http://schemas.microsoft.com/office/drawing/2014/main" id="{41B1476E-E034-56EA-368E-B17875A557C8}"/>
              </a:ext>
            </a:extLst>
          </p:cNvPr>
          <p:cNvPicPr>
            <a:picLocks noChangeAspect="1"/>
          </p:cNvPicPr>
          <p:nvPr/>
        </p:nvPicPr>
        <p:blipFill>
          <a:blip r:embed="rId5"/>
          <a:stretch>
            <a:fillRect/>
          </a:stretch>
        </p:blipFill>
        <p:spPr>
          <a:xfrm>
            <a:off x="1049101" y="3792795"/>
            <a:ext cx="439700" cy="485186"/>
          </a:xfrm>
          <a:prstGeom prst="rect">
            <a:avLst/>
          </a:prstGeom>
        </p:spPr>
      </p:pic>
      <p:pic>
        <p:nvPicPr>
          <p:cNvPr id="14" name="Picture 13" descr="A green dollar bill with arrows&#10;&#10;Description automatically generated">
            <a:extLst>
              <a:ext uri="{FF2B5EF4-FFF2-40B4-BE49-F238E27FC236}">
                <a16:creationId xmlns:a16="http://schemas.microsoft.com/office/drawing/2014/main" id="{B77F089C-3BBD-3938-58D9-DC7D6674157C}"/>
              </a:ext>
            </a:extLst>
          </p:cNvPr>
          <p:cNvPicPr>
            <a:picLocks noChangeAspect="1"/>
          </p:cNvPicPr>
          <p:nvPr/>
        </p:nvPicPr>
        <p:blipFill>
          <a:blip r:embed="rId6"/>
          <a:stretch>
            <a:fillRect/>
          </a:stretch>
        </p:blipFill>
        <p:spPr>
          <a:xfrm>
            <a:off x="1080851" y="2625506"/>
            <a:ext cx="401795" cy="439700"/>
          </a:xfrm>
          <a:prstGeom prst="rect">
            <a:avLst/>
          </a:prstGeom>
        </p:spPr>
      </p:pic>
      <p:sp>
        <p:nvSpPr>
          <p:cNvPr id="9" name="Footer Placeholder 2">
            <a:extLst>
              <a:ext uri="{FF2B5EF4-FFF2-40B4-BE49-F238E27FC236}">
                <a16:creationId xmlns:a16="http://schemas.microsoft.com/office/drawing/2014/main" id="{33DB878B-CB03-6019-2A3C-B788577F3AF3}"/>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25226599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BE532-C5A8-732C-71EA-2A9AC97D0F20}"/>
              </a:ext>
            </a:extLst>
          </p:cNvPr>
          <p:cNvSpPr>
            <a:spLocks noGrp="1"/>
          </p:cNvSpPr>
          <p:nvPr>
            <p:ph type="title"/>
          </p:nvPr>
        </p:nvSpPr>
        <p:spPr/>
        <p:txBody>
          <a:bodyPr/>
          <a:lstStyle/>
          <a:p>
            <a:r>
              <a:rPr lang="en-US"/>
              <a:t>How much will RSV immunization cost?</a:t>
            </a:r>
          </a:p>
        </p:txBody>
      </p:sp>
      <p:sp>
        <p:nvSpPr>
          <p:cNvPr id="3" name="Text Placeholder 2">
            <a:extLst>
              <a:ext uri="{FF2B5EF4-FFF2-40B4-BE49-F238E27FC236}">
                <a16:creationId xmlns:a16="http://schemas.microsoft.com/office/drawing/2014/main" id="{BE5E00B4-C4C7-7405-2E11-6BE51ED614DA}"/>
              </a:ext>
            </a:extLst>
          </p:cNvPr>
          <p:cNvSpPr>
            <a:spLocks noGrp="1"/>
          </p:cNvSpPr>
          <p:nvPr>
            <p:ph type="body" idx="1"/>
          </p:nvPr>
        </p:nvSpPr>
        <p:spPr/>
        <p:txBody>
          <a:bodyPr/>
          <a:lstStyle/>
          <a:p>
            <a:r>
              <a:rPr lang="en-US"/>
              <a:t>informing budgetary feasibility</a:t>
            </a:r>
          </a:p>
        </p:txBody>
      </p:sp>
    </p:spTree>
    <p:extLst>
      <p:ext uri="{BB962C8B-B14F-4D97-AF65-F5344CB8AC3E}">
        <p14:creationId xmlns:p14="http://schemas.microsoft.com/office/powerpoint/2010/main" val="1783196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070221" y="473336"/>
            <a:ext cx="10740639" cy="749289"/>
          </a:xfrm>
        </p:spPr>
        <p:txBody>
          <a:bodyPr vert="horz" lIns="0" tIns="0" rIns="0" bIns="0" rtlCol="0" anchor="t">
            <a:noAutofit/>
          </a:bodyPr>
          <a:lstStyle/>
          <a:p>
            <a:pPr marL="0" indent="0">
              <a:buNone/>
            </a:pPr>
            <a:r>
              <a:rPr lang="en-US" sz="2800" b="1">
                <a:solidFill>
                  <a:schemeClr val="accent4"/>
                </a:solidFill>
                <a:latin typeface="Corbel"/>
                <a:ea typeface="+mj-ea"/>
                <a:cs typeface="+mj-cs"/>
              </a:rPr>
              <a:t>Elements of immunization program costs and costs averted</a:t>
            </a:r>
            <a:br>
              <a:rPr lang="en-US" sz="2800" b="1">
                <a:ea typeface="+mj-ea"/>
                <a:cs typeface="+mj-cs"/>
              </a:rPr>
            </a:br>
            <a:endParaRPr lang="en-US" sz="2000">
              <a:solidFill>
                <a:schemeClr val="accent4"/>
              </a:solidFill>
            </a:endParaRPr>
          </a:p>
          <a:p>
            <a:pPr marL="0" indent="0">
              <a:buNone/>
            </a:pPr>
            <a:endParaRPr lang="en-US" sz="2400" b="1">
              <a:ea typeface="+mj-ea"/>
              <a:cs typeface="+mj-cs"/>
            </a:endParaRPr>
          </a:p>
        </p:txBody>
      </p:sp>
      <p:sp>
        <p:nvSpPr>
          <p:cNvPr id="6" name="Text Placeholder 5"/>
          <p:cNvSpPr>
            <a:spLocks noGrp="1"/>
          </p:cNvSpPr>
          <p:nvPr>
            <p:ph type="body" sz="quarter" idx="14"/>
          </p:nvPr>
        </p:nvSpPr>
        <p:spPr>
          <a:xfrm>
            <a:off x="6482993" y="1383070"/>
            <a:ext cx="5317120" cy="4631820"/>
          </a:xfrm>
        </p:spPr>
        <p:txBody>
          <a:bodyPr>
            <a:normAutofit/>
          </a:bodyPr>
          <a:lstStyle/>
          <a:p>
            <a:pPr marL="323835"/>
            <a:r>
              <a:rPr lang="en-US" sz="2400" b="1" dirty="0">
                <a:solidFill>
                  <a:schemeClr val="accent4"/>
                </a:solidFill>
              </a:rPr>
              <a:t>Immunization program costs </a:t>
            </a:r>
            <a:r>
              <a:rPr lang="en-US" sz="2400" dirty="0"/>
              <a:t>include the </a:t>
            </a:r>
            <a:r>
              <a:rPr lang="en-US" sz="2400" dirty="0">
                <a:solidFill>
                  <a:schemeClr val="accent2"/>
                </a:solidFill>
              </a:rPr>
              <a:t>costs of immunization products </a:t>
            </a:r>
            <a:r>
              <a:rPr lang="en-US" sz="2400" dirty="0"/>
              <a:t>and the </a:t>
            </a:r>
            <a:r>
              <a:rPr lang="en-US" sz="2400" dirty="0">
                <a:solidFill>
                  <a:schemeClr val="tx2"/>
                </a:solidFill>
              </a:rPr>
              <a:t>costs of program delivery </a:t>
            </a:r>
          </a:p>
          <a:p>
            <a:pPr marL="781035" lvl="1">
              <a:lnSpc>
                <a:spcPct val="100000"/>
              </a:lnSpc>
              <a:spcAft>
                <a:spcPts val="1200"/>
              </a:spcAft>
            </a:pPr>
            <a:r>
              <a:rPr lang="en-US" sz="2000" dirty="0">
                <a:solidFill>
                  <a:schemeClr val="accent5"/>
                </a:solidFill>
              </a:rPr>
              <a:t>Illness costs averted </a:t>
            </a:r>
            <a:r>
              <a:rPr lang="en-US" sz="2000" dirty="0"/>
              <a:t>by immunization offset immunization program costs.</a:t>
            </a:r>
          </a:p>
          <a:p>
            <a:pPr marL="323835"/>
            <a:r>
              <a:rPr lang="en-US" sz="2400" dirty="0"/>
              <a:t>Some countries may benefit from </a:t>
            </a:r>
          </a:p>
          <a:p>
            <a:pPr marL="781035" lvl="1"/>
            <a:r>
              <a:rPr lang="en-US" sz="2000" dirty="0"/>
              <a:t>Tiered pricing (special pricing arrangements for LMICs)</a:t>
            </a:r>
          </a:p>
          <a:p>
            <a:pPr marL="781035" lvl="1"/>
            <a:r>
              <a:rPr lang="en-US" sz="2000" dirty="0"/>
              <a:t>Pooled procurement mechanisms (e.g., the PAHO Revolving Fund)</a:t>
            </a:r>
          </a:p>
          <a:p>
            <a:pPr marL="781035" lvl="1"/>
            <a:r>
              <a:rPr lang="en-US" sz="2000" dirty="0"/>
              <a:t>Donor co-financing from Gavi, the Vaccine Alliance </a:t>
            </a:r>
          </a:p>
          <a:p>
            <a:pPr marL="1238235" lvl="2"/>
            <a:endParaRPr lang="en-US" sz="2400" dirty="0"/>
          </a:p>
          <a:p>
            <a:pPr marL="342900" lvl="1" indent="0">
              <a:buNone/>
            </a:pPr>
            <a:endParaRPr lang="en-US" sz="1600" dirty="0"/>
          </a:p>
          <a:p>
            <a:pPr marL="285750" indent="-285750">
              <a:spcAft>
                <a:spcPts val="900"/>
              </a:spcAft>
              <a:buFont typeface="Arial" panose="020B0604020202020204" pitchFamily="34" charset="0"/>
              <a:buChar char="•"/>
            </a:pPr>
            <a:endParaRPr lang="en-US" sz="1050" b="1" dirty="0"/>
          </a:p>
        </p:txBody>
      </p:sp>
      <p:grpSp>
        <p:nvGrpSpPr>
          <p:cNvPr id="13" name="Group 12">
            <a:extLst>
              <a:ext uri="{FF2B5EF4-FFF2-40B4-BE49-F238E27FC236}">
                <a16:creationId xmlns:a16="http://schemas.microsoft.com/office/drawing/2014/main" id="{E01F6716-3A43-CB2A-6051-7F5E743047F3}"/>
              </a:ext>
            </a:extLst>
          </p:cNvPr>
          <p:cNvGrpSpPr/>
          <p:nvPr/>
        </p:nvGrpSpPr>
        <p:grpSpPr>
          <a:xfrm>
            <a:off x="1577216" y="1919212"/>
            <a:ext cx="4235110" cy="3680339"/>
            <a:chOff x="1070221" y="1629500"/>
            <a:chExt cx="5638800" cy="4900154"/>
          </a:xfrm>
        </p:grpSpPr>
        <p:pic>
          <p:nvPicPr>
            <p:cNvPr id="7" name="Picture 6" descr="A pink rectangular object with a pointed top&#10;&#10;Description automatically generated">
              <a:extLst>
                <a:ext uri="{FF2B5EF4-FFF2-40B4-BE49-F238E27FC236}">
                  <a16:creationId xmlns:a16="http://schemas.microsoft.com/office/drawing/2014/main" id="{34492F38-49F1-431A-01FF-A39E1165569E}"/>
                </a:ext>
              </a:extLst>
            </p:cNvPr>
            <p:cNvPicPr>
              <a:picLocks noChangeAspect="1"/>
            </p:cNvPicPr>
            <p:nvPr/>
          </p:nvPicPr>
          <p:blipFill>
            <a:blip r:embed="rId3"/>
            <a:stretch>
              <a:fillRect/>
            </a:stretch>
          </p:blipFill>
          <p:spPr>
            <a:xfrm>
              <a:off x="1070221" y="5107254"/>
              <a:ext cx="5638800" cy="1422400"/>
            </a:xfrm>
            <a:prstGeom prst="rect">
              <a:avLst/>
            </a:prstGeom>
          </p:spPr>
        </p:pic>
        <p:pic>
          <p:nvPicPr>
            <p:cNvPr id="9" name="Picture 8" descr="A blue square with black corners&#10;&#10;Description automatically generated">
              <a:extLst>
                <a:ext uri="{FF2B5EF4-FFF2-40B4-BE49-F238E27FC236}">
                  <a16:creationId xmlns:a16="http://schemas.microsoft.com/office/drawing/2014/main" id="{DCA2A212-590E-843A-7CC5-77538BE96ECB}"/>
                </a:ext>
              </a:extLst>
            </p:cNvPr>
            <p:cNvPicPr>
              <a:picLocks noChangeAspect="1"/>
            </p:cNvPicPr>
            <p:nvPr/>
          </p:nvPicPr>
          <p:blipFill>
            <a:blip r:embed="rId4"/>
            <a:stretch>
              <a:fillRect/>
            </a:stretch>
          </p:blipFill>
          <p:spPr>
            <a:xfrm>
              <a:off x="1070221" y="1629500"/>
              <a:ext cx="2895600" cy="2273300"/>
            </a:xfrm>
            <a:prstGeom prst="rect">
              <a:avLst/>
            </a:prstGeom>
          </p:spPr>
        </p:pic>
        <p:pic>
          <p:nvPicPr>
            <p:cNvPr id="11" name="Picture 10" descr="A blue square with black edges&#10;&#10;Description automatically generated">
              <a:extLst>
                <a:ext uri="{FF2B5EF4-FFF2-40B4-BE49-F238E27FC236}">
                  <a16:creationId xmlns:a16="http://schemas.microsoft.com/office/drawing/2014/main" id="{2E5EEDB6-DA06-1924-6EBC-156DA63AC137}"/>
                </a:ext>
              </a:extLst>
            </p:cNvPr>
            <p:cNvPicPr>
              <a:picLocks noChangeAspect="1"/>
            </p:cNvPicPr>
            <p:nvPr/>
          </p:nvPicPr>
          <p:blipFill>
            <a:blip r:embed="rId5"/>
            <a:stretch>
              <a:fillRect/>
            </a:stretch>
          </p:blipFill>
          <p:spPr>
            <a:xfrm>
              <a:off x="3813421" y="1629500"/>
              <a:ext cx="2895600" cy="2273300"/>
            </a:xfrm>
            <a:prstGeom prst="rect">
              <a:avLst/>
            </a:prstGeom>
          </p:spPr>
        </p:pic>
      </p:grpSp>
      <p:sp>
        <p:nvSpPr>
          <p:cNvPr id="14" name="TextBox 13">
            <a:extLst>
              <a:ext uri="{FF2B5EF4-FFF2-40B4-BE49-F238E27FC236}">
                <a16:creationId xmlns:a16="http://schemas.microsoft.com/office/drawing/2014/main" id="{63BC592C-9AA3-58C6-9CCD-74A7C46FC280}"/>
              </a:ext>
            </a:extLst>
          </p:cNvPr>
          <p:cNvSpPr txBox="1"/>
          <p:nvPr/>
        </p:nvSpPr>
        <p:spPr>
          <a:xfrm>
            <a:off x="1773632" y="2331863"/>
            <a:ext cx="1667492" cy="646331"/>
          </a:xfrm>
          <a:prstGeom prst="rect">
            <a:avLst/>
          </a:prstGeom>
          <a:noFill/>
        </p:spPr>
        <p:txBody>
          <a:bodyPr wrap="square">
            <a:spAutoFit/>
          </a:bodyPr>
          <a:lstStyle/>
          <a:p>
            <a:pPr algn="ctr"/>
            <a:r>
              <a:rPr lang="en-US" sz="1800" b="1">
                <a:solidFill>
                  <a:schemeClr val="bg1"/>
                </a:solidFill>
                <a:latin typeface="Corbel" panose="020B0503020204020204" pitchFamily="34" charset="0"/>
              </a:rPr>
              <a:t>Cost of Immunization</a:t>
            </a:r>
          </a:p>
        </p:txBody>
      </p:sp>
      <p:sp>
        <p:nvSpPr>
          <p:cNvPr id="15" name="TextBox 14">
            <a:extLst>
              <a:ext uri="{FF2B5EF4-FFF2-40B4-BE49-F238E27FC236}">
                <a16:creationId xmlns:a16="http://schemas.microsoft.com/office/drawing/2014/main" id="{2CB3FDB3-16CA-B625-CFEF-C4CD22AF716B}"/>
              </a:ext>
            </a:extLst>
          </p:cNvPr>
          <p:cNvSpPr txBox="1"/>
          <p:nvPr/>
        </p:nvSpPr>
        <p:spPr>
          <a:xfrm>
            <a:off x="1070221" y="3698980"/>
            <a:ext cx="5025779" cy="624217"/>
          </a:xfrm>
          <a:prstGeom prst="rect">
            <a:avLst/>
          </a:prstGeom>
          <a:solidFill>
            <a:schemeClr val="accent4">
              <a:lumMod val="20000"/>
              <a:lumOff val="80000"/>
            </a:schemeClr>
          </a:solidFill>
        </p:spPr>
        <p:txBody>
          <a:bodyPr wrap="square" lIns="0" tIns="0" rIns="0" bIns="0" rtlCol="0" anchor="ctr" anchorCtr="0">
            <a:noAutofit/>
          </a:bodyPr>
          <a:lstStyle/>
          <a:p>
            <a:pPr algn="ctr"/>
            <a:r>
              <a:rPr lang="en-US" sz="2400" b="1">
                <a:solidFill>
                  <a:schemeClr val="accent4"/>
                </a:solidFill>
                <a:latin typeface="Corbel" panose="020B0503020204020204" pitchFamily="34" charset="0"/>
              </a:rPr>
              <a:t>IMMUNIZATION PROGRAM COSTS</a:t>
            </a:r>
          </a:p>
        </p:txBody>
      </p:sp>
      <p:sp>
        <p:nvSpPr>
          <p:cNvPr id="16" name="TextBox 15">
            <a:extLst>
              <a:ext uri="{FF2B5EF4-FFF2-40B4-BE49-F238E27FC236}">
                <a16:creationId xmlns:a16="http://schemas.microsoft.com/office/drawing/2014/main" id="{E54E48A9-0DAE-4683-F7AA-9C628DDCC073}"/>
              </a:ext>
            </a:extLst>
          </p:cNvPr>
          <p:cNvSpPr txBox="1"/>
          <p:nvPr/>
        </p:nvSpPr>
        <p:spPr>
          <a:xfrm>
            <a:off x="3637540" y="2331863"/>
            <a:ext cx="2048035" cy="646331"/>
          </a:xfrm>
          <a:prstGeom prst="rect">
            <a:avLst/>
          </a:prstGeom>
          <a:noFill/>
        </p:spPr>
        <p:txBody>
          <a:bodyPr wrap="square">
            <a:spAutoFit/>
          </a:bodyPr>
          <a:lstStyle/>
          <a:p>
            <a:pPr algn="ctr"/>
            <a:r>
              <a:rPr lang="en-US" sz="1800" b="1">
                <a:solidFill>
                  <a:schemeClr val="bg1"/>
                </a:solidFill>
                <a:latin typeface="Corbel" panose="020B0503020204020204" pitchFamily="34" charset="0"/>
              </a:rPr>
              <a:t>Cost of </a:t>
            </a:r>
          </a:p>
          <a:p>
            <a:pPr algn="ctr"/>
            <a:r>
              <a:rPr lang="en-US" sz="1800" b="1">
                <a:solidFill>
                  <a:schemeClr val="bg1"/>
                </a:solidFill>
                <a:latin typeface="Corbel" panose="020B0503020204020204" pitchFamily="34" charset="0"/>
              </a:rPr>
              <a:t>Program Delivery</a:t>
            </a:r>
          </a:p>
        </p:txBody>
      </p:sp>
      <p:sp>
        <p:nvSpPr>
          <p:cNvPr id="17" name="TextBox 16">
            <a:extLst>
              <a:ext uri="{FF2B5EF4-FFF2-40B4-BE49-F238E27FC236}">
                <a16:creationId xmlns:a16="http://schemas.microsoft.com/office/drawing/2014/main" id="{7CDE7A6A-62C8-332C-63DE-40945F2B8DB1}"/>
              </a:ext>
            </a:extLst>
          </p:cNvPr>
          <p:cNvSpPr txBox="1"/>
          <p:nvPr/>
        </p:nvSpPr>
        <p:spPr>
          <a:xfrm>
            <a:off x="1773632" y="4953155"/>
            <a:ext cx="3676554" cy="369332"/>
          </a:xfrm>
          <a:prstGeom prst="rect">
            <a:avLst/>
          </a:prstGeom>
          <a:noFill/>
        </p:spPr>
        <p:txBody>
          <a:bodyPr wrap="square">
            <a:spAutoFit/>
          </a:bodyPr>
          <a:lstStyle/>
          <a:p>
            <a:pPr algn="ctr"/>
            <a:r>
              <a:rPr lang="en-US" sz="1800" b="1">
                <a:solidFill>
                  <a:schemeClr val="bg1"/>
                </a:solidFill>
                <a:latin typeface="Corbel" panose="020B0503020204020204" pitchFamily="34" charset="0"/>
              </a:rPr>
              <a:t>Illness Costs Averted</a:t>
            </a:r>
          </a:p>
        </p:txBody>
      </p:sp>
      <p:sp>
        <p:nvSpPr>
          <p:cNvPr id="18" name="TextBox 17">
            <a:extLst>
              <a:ext uri="{FF2B5EF4-FFF2-40B4-BE49-F238E27FC236}">
                <a16:creationId xmlns:a16="http://schemas.microsoft.com/office/drawing/2014/main" id="{48310E03-53C8-BB4D-0D74-0A8246AA308F}"/>
              </a:ext>
            </a:extLst>
          </p:cNvPr>
          <p:cNvSpPr txBox="1"/>
          <p:nvPr/>
        </p:nvSpPr>
        <p:spPr>
          <a:xfrm rot="16200000">
            <a:off x="184703" y="2454973"/>
            <a:ext cx="2048035" cy="400110"/>
          </a:xfrm>
          <a:prstGeom prst="rect">
            <a:avLst/>
          </a:prstGeom>
          <a:noFill/>
        </p:spPr>
        <p:txBody>
          <a:bodyPr wrap="square">
            <a:spAutoFit/>
          </a:bodyPr>
          <a:lstStyle/>
          <a:p>
            <a:pPr algn="ctr"/>
            <a:r>
              <a:rPr lang="en-US" sz="2000">
                <a:solidFill>
                  <a:schemeClr val="accent2"/>
                </a:solidFill>
                <a:latin typeface="Corbel" panose="020B0503020204020204" pitchFamily="34" charset="0"/>
              </a:rPr>
              <a:t>Costs</a:t>
            </a:r>
          </a:p>
        </p:txBody>
      </p:sp>
      <p:sp>
        <p:nvSpPr>
          <p:cNvPr id="19" name="TextBox 18">
            <a:extLst>
              <a:ext uri="{FF2B5EF4-FFF2-40B4-BE49-F238E27FC236}">
                <a16:creationId xmlns:a16="http://schemas.microsoft.com/office/drawing/2014/main" id="{2D85E6B7-26ED-4B04-2B83-2C6E0D7F8176}"/>
              </a:ext>
            </a:extLst>
          </p:cNvPr>
          <p:cNvSpPr txBox="1"/>
          <p:nvPr/>
        </p:nvSpPr>
        <p:spPr>
          <a:xfrm rot="16200000">
            <a:off x="184702" y="4865338"/>
            <a:ext cx="2048035" cy="400110"/>
          </a:xfrm>
          <a:prstGeom prst="rect">
            <a:avLst/>
          </a:prstGeom>
          <a:noFill/>
        </p:spPr>
        <p:txBody>
          <a:bodyPr wrap="square">
            <a:spAutoFit/>
          </a:bodyPr>
          <a:lstStyle/>
          <a:p>
            <a:pPr algn="ctr"/>
            <a:r>
              <a:rPr lang="en-US" sz="2000">
                <a:solidFill>
                  <a:schemeClr val="accent5"/>
                </a:solidFill>
                <a:latin typeface="Corbel" panose="020B0503020204020204" pitchFamily="34" charset="0"/>
              </a:rPr>
              <a:t>Savings</a:t>
            </a:r>
          </a:p>
        </p:txBody>
      </p:sp>
      <p:sp>
        <p:nvSpPr>
          <p:cNvPr id="4" name="Footer Placeholder 2">
            <a:extLst>
              <a:ext uri="{FF2B5EF4-FFF2-40B4-BE49-F238E27FC236}">
                <a16:creationId xmlns:a16="http://schemas.microsoft.com/office/drawing/2014/main" id="{334D28ED-0E0A-F383-2200-89764A9451B8}"/>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24121169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761999" y="473336"/>
            <a:ext cx="10740639" cy="857800"/>
          </a:xfrm>
        </p:spPr>
        <p:txBody>
          <a:bodyPr vert="horz" lIns="0" tIns="0" rIns="0" bIns="0" rtlCol="0" anchor="t">
            <a:normAutofit/>
          </a:bodyPr>
          <a:lstStyle/>
          <a:p>
            <a:pPr marL="342900" lvl="1" indent="0">
              <a:buNone/>
            </a:pPr>
            <a:r>
              <a:rPr lang="en-US" sz="2400" b="1">
                <a:solidFill>
                  <a:schemeClr val="accent2"/>
                </a:solidFill>
                <a:ea typeface="+mj-ea"/>
                <a:cs typeface="+mj-cs"/>
              </a:rPr>
              <a:t>Cost of immunization products: RSV maternal vaccines and long-acting mAbs</a:t>
            </a:r>
            <a:br>
              <a:rPr lang="en-US" sz="2400" b="1">
                <a:solidFill>
                  <a:schemeClr val="accent3"/>
                </a:solidFill>
                <a:ea typeface="+mj-ea"/>
                <a:cs typeface="+mj-cs"/>
              </a:rPr>
            </a:br>
            <a:r>
              <a:rPr lang="en-US">
                <a:solidFill>
                  <a:schemeClr val="accent2"/>
                </a:solidFill>
                <a:ea typeface="+mj-ea"/>
                <a:cs typeface="+mj-cs"/>
              </a:rPr>
              <a:t>an incomplete picture awaiting information on product pricing and other factors</a:t>
            </a:r>
            <a:endParaRPr lang="en-US" sz="2400">
              <a:solidFill>
                <a:schemeClr val="accent2"/>
              </a:solidFill>
              <a:ea typeface="+mj-ea"/>
              <a:cs typeface="+mj-cs"/>
            </a:endParaRPr>
          </a:p>
        </p:txBody>
      </p:sp>
      <p:sp>
        <p:nvSpPr>
          <p:cNvPr id="6" name="Text Placeholder 5"/>
          <p:cNvSpPr>
            <a:spLocks noGrp="1"/>
          </p:cNvSpPr>
          <p:nvPr>
            <p:ph type="body" sz="quarter" idx="14"/>
          </p:nvPr>
        </p:nvSpPr>
        <p:spPr>
          <a:xfrm>
            <a:off x="6371140" y="1450638"/>
            <a:ext cx="5370320" cy="4757058"/>
          </a:xfrm>
        </p:spPr>
        <p:txBody>
          <a:bodyPr vert="horz" lIns="91440" tIns="45720" rIns="91440" bIns="45720" rtlCol="0" anchor="t">
            <a:normAutofit/>
          </a:bodyPr>
          <a:lstStyle/>
          <a:p>
            <a:pPr marL="0" indent="-57150">
              <a:spcAft>
                <a:spcPts val="600"/>
              </a:spcAft>
              <a:buNone/>
            </a:pPr>
            <a:r>
              <a:rPr lang="en-US" sz="1200" b="1" dirty="0">
                <a:solidFill>
                  <a:schemeClr val="accent2"/>
                </a:solidFill>
                <a:latin typeface="Corbel"/>
              </a:rPr>
              <a:t>What do immunization product costs entail?</a:t>
            </a:r>
            <a:endParaRPr lang="en-US" sz="1200" dirty="0">
              <a:solidFill>
                <a:schemeClr val="accent2"/>
              </a:solidFill>
            </a:endParaRPr>
          </a:p>
          <a:p>
            <a:pPr marL="279400" indent="-279400"/>
            <a:r>
              <a:rPr lang="en-US" sz="1200" dirty="0">
                <a:solidFill>
                  <a:srgbClr val="000000"/>
                </a:solidFill>
                <a:latin typeface="Corbel"/>
              </a:rPr>
              <a:t>The cost of the maternal vaccine or </a:t>
            </a:r>
            <a:r>
              <a:rPr lang="en-US" sz="1200" dirty="0" err="1">
                <a:solidFill>
                  <a:srgbClr val="000000"/>
                </a:solidFill>
                <a:latin typeface="Corbel"/>
              </a:rPr>
              <a:t>mAb</a:t>
            </a:r>
            <a:r>
              <a:rPr lang="en-US" sz="1200" dirty="0">
                <a:solidFill>
                  <a:srgbClr val="000000"/>
                </a:solidFill>
                <a:latin typeface="Corbel"/>
              </a:rPr>
              <a:t> and any associated commodities (e.g., syringes and waste management materials). </a:t>
            </a:r>
            <a:endParaRPr lang="en-US" sz="1200" dirty="0"/>
          </a:p>
          <a:p>
            <a:pPr marL="0" indent="-57150">
              <a:spcAft>
                <a:spcPts val="600"/>
              </a:spcAft>
              <a:buNone/>
            </a:pPr>
            <a:r>
              <a:rPr lang="en-US" sz="1200" b="1" dirty="0">
                <a:solidFill>
                  <a:schemeClr val="accent2"/>
                </a:solidFill>
                <a:latin typeface="Corbel"/>
              </a:rPr>
              <a:t>Status</a:t>
            </a:r>
          </a:p>
          <a:p>
            <a:r>
              <a:rPr lang="en-US" sz="1200" dirty="0">
                <a:solidFill>
                  <a:srgbClr val="000000"/>
                </a:solidFill>
                <a:latin typeface="Corbel"/>
              </a:rPr>
              <a:t>Pricing not yet announced by manufacturers for either product in most low- and middle-income settings.</a:t>
            </a:r>
            <a:endParaRPr lang="en-US" sz="1200" dirty="0"/>
          </a:p>
          <a:p>
            <a:r>
              <a:rPr lang="en-US" sz="1200" dirty="0">
                <a:solidFill>
                  <a:srgbClr val="000000"/>
                </a:solidFill>
                <a:latin typeface="Corbel"/>
              </a:rPr>
              <a:t>Gavi has committed to supporting RSV immunization products for eligible countries.* </a:t>
            </a:r>
          </a:p>
          <a:p>
            <a:r>
              <a:rPr lang="en-US" sz="1200" dirty="0">
                <a:solidFill>
                  <a:schemeClr val="accent1"/>
                </a:solidFill>
                <a:latin typeface="Corbel"/>
              </a:rPr>
              <a:t>For maternal vaccine: </a:t>
            </a:r>
            <a:r>
              <a:rPr lang="en-US" sz="1200" dirty="0">
                <a:solidFill>
                  <a:srgbClr val="000000"/>
                </a:solidFill>
                <a:latin typeface="Corbel"/>
              </a:rPr>
              <a:t>Countries can include RSV in Gavi 6.0 holistic applications. </a:t>
            </a:r>
          </a:p>
          <a:p>
            <a:r>
              <a:rPr lang="en-US" sz="1200" dirty="0">
                <a:solidFill>
                  <a:schemeClr val="accent1"/>
                </a:solidFill>
                <a:latin typeface="Corbel"/>
              </a:rPr>
              <a:t>For maternal vaccine: </a:t>
            </a:r>
            <a:r>
              <a:rPr lang="en-US" sz="1200" dirty="0">
                <a:solidFill>
                  <a:srgbClr val="000000"/>
                </a:solidFill>
                <a:latin typeface="Corbel"/>
              </a:rPr>
              <a:t>A pricing agreement** for a multidose vial can help make maternal RSV vaccines more accessible to lower-income countries. (</a:t>
            </a:r>
            <a:r>
              <a:rPr lang="en-US" sz="1200" dirty="0">
                <a:solidFill>
                  <a:srgbClr val="000000"/>
                </a:solidFill>
                <a:latin typeface="Corbel"/>
                <a:cs typeface="Segoe UI"/>
              </a:rPr>
              <a:t>Countries can contact their Gavi counterpart for pricing information.)</a:t>
            </a:r>
            <a:endParaRPr lang="en-US" sz="900" dirty="0">
              <a:solidFill>
                <a:srgbClr val="333333"/>
              </a:solidFill>
              <a:highlight>
                <a:srgbClr val="FFFFFF"/>
              </a:highlight>
              <a:latin typeface="Segoe UI"/>
              <a:cs typeface="Segoe UI"/>
            </a:endParaRPr>
          </a:p>
          <a:p>
            <a:r>
              <a:rPr lang="en-US" sz="1200" dirty="0">
                <a:solidFill>
                  <a:schemeClr val="accent1"/>
                </a:solidFill>
                <a:latin typeface="Corbel"/>
              </a:rPr>
              <a:t>For maternal vaccine: </a:t>
            </a:r>
            <a:r>
              <a:rPr lang="en-US" sz="1200" dirty="0">
                <a:solidFill>
                  <a:srgbClr val="000000"/>
                </a:solidFill>
                <a:latin typeface="Corbel"/>
              </a:rPr>
              <a:t>PAHO*** will provide access to countries in the Americas through its Revolving Fund. </a:t>
            </a:r>
            <a:endParaRPr lang="en-US" sz="1200" dirty="0"/>
          </a:p>
          <a:p>
            <a:r>
              <a:rPr lang="en-US" sz="1200" dirty="0">
                <a:solidFill>
                  <a:srgbClr val="000000"/>
                </a:solidFill>
                <a:latin typeface="Corbel"/>
              </a:rPr>
              <a:t>No known </a:t>
            </a:r>
            <a:r>
              <a:rPr lang="en-US" sz="1200" dirty="0" err="1">
                <a:solidFill>
                  <a:schemeClr val="accent1"/>
                </a:solidFill>
                <a:latin typeface="Corbel"/>
              </a:rPr>
              <a:t>mAb</a:t>
            </a:r>
            <a:r>
              <a:rPr lang="en-US" sz="1200" dirty="0">
                <a:solidFill>
                  <a:srgbClr val="000000"/>
                </a:solidFill>
                <a:latin typeface="Corbel"/>
              </a:rPr>
              <a:t> pricing agreement is in place for LMICs, which may preclude LMIC access for now.</a:t>
            </a:r>
            <a:endParaRPr lang="en-US" sz="1200" dirty="0"/>
          </a:p>
        </p:txBody>
      </p:sp>
      <p:sp>
        <p:nvSpPr>
          <p:cNvPr id="3" name="TextBox 2">
            <a:extLst>
              <a:ext uri="{FF2B5EF4-FFF2-40B4-BE49-F238E27FC236}">
                <a16:creationId xmlns:a16="http://schemas.microsoft.com/office/drawing/2014/main" id="{DAA1A0B1-2287-DCAF-0D25-0BBA9F274D0A}"/>
              </a:ext>
            </a:extLst>
          </p:cNvPr>
          <p:cNvSpPr txBox="1"/>
          <p:nvPr/>
        </p:nvSpPr>
        <p:spPr>
          <a:xfrm>
            <a:off x="886356" y="5931268"/>
            <a:ext cx="11305644" cy="841239"/>
          </a:xfrm>
          <a:prstGeom prst="rect">
            <a:avLst/>
          </a:prstGeom>
          <a:noFill/>
        </p:spPr>
        <p:txBody>
          <a:bodyPr wrap="none" lIns="0" tIns="0" rIns="0" bIns="0" rtlCol="0" anchor="t">
            <a:noAutofit/>
          </a:bodyPr>
          <a:lstStyle/>
          <a:p>
            <a:r>
              <a:rPr lang="en-US" sz="900" dirty="0">
                <a:solidFill>
                  <a:srgbClr val="000000">
                    <a:tint val="75000"/>
                  </a:srgbClr>
                </a:solidFill>
                <a:latin typeface="Corbel"/>
              </a:rPr>
              <a:t>*Gavi, the Vaccine Alliance. Accessed at: </a:t>
            </a:r>
            <a:r>
              <a:rPr lang="en-US" sz="900" dirty="0">
                <a:solidFill>
                  <a:srgbClr val="000000">
                    <a:tint val="75000"/>
                  </a:srgbClr>
                </a:solidFill>
                <a:latin typeface="Corbel"/>
                <a:hlinkClick r:id="rId3"/>
              </a:rPr>
              <a:t>https://www.gavi.org/news/media-room/gavi-and-partners-commence-design-rsv-maternal-vaccine-programme</a:t>
            </a:r>
            <a:r>
              <a:rPr lang="en-US" sz="900" dirty="0">
                <a:solidFill>
                  <a:srgbClr val="000000">
                    <a:tint val="75000"/>
                  </a:srgbClr>
                </a:solidFill>
                <a:latin typeface="Corbel"/>
              </a:rPr>
              <a:t>; </a:t>
            </a:r>
            <a:r>
              <a:rPr lang="en-US" sz="900" dirty="0">
                <a:solidFill>
                  <a:srgbClr val="000000">
                    <a:tint val="75000"/>
                  </a:srgbClr>
                </a:solidFill>
                <a:ea typeface="+mn-lt"/>
                <a:cs typeface="+mn-lt"/>
                <a:hlinkClick r:id="rId4"/>
              </a:rPr>
              <a:t>24-25-july08 - Respiratory Syncytial Virus Investment Case.pdf</a:t>
            </a:r>
            <a:r>
              <a:rPr lang="en-US" sz="900" dirty="0">
                <a:solidFill>
                  <a:srgbClr val="000000">
                    <a:tint val="75000"/>
                  </a:srgbClr>
                </a:solidFill>
                <a:latin typeface="Corbel"/>
              </a:rPr>
              <a:t>  </a:t>
            </a:r>
          </a:p>
          <a:p>
            <a:pPr algn="l"/>
            <a:r>
              <a:rPr lang="en-US" sz="900" dirty="0">
                <a:solidFill>
                  <a:srgbClr val="000000">
                    <a:tint val="75000"/>
                  </a:srgbClr>
                </a:solidFill>
                <a:latin typeface="Corbel" panose="020B0503020204020204" pitchFamily="34" charset="0"/>
              </a:rPr>
              <a:t>** Media center announcement accessed at: </a:t>
            </a:r>
            <a:r>
              <a:rPr lang="en-US" sz="900" dirty="0">
                <a:solidFill>
                  <a:srgbClr val="000000">
                    <a:tint val="75000"/>
                  </a:srgbClr>
                </a:solidFill>
                <a:latin typeface="Corbel" panose="020B0503020204020204" pitchFamily="34" charset="0"/>
                <a:hlinkClick r:id="rId5"/>
              </a:rPr>
              <a:t>https://www.gatesfoundation.org/ideas/media-center/press-releases/2022/09/gates-foundation-announces-grants-to-reduce-infant-mortality</a:t>
            </a:r>
            <a:r>
              <a:rPr lang="en-US" sz="900" dirty="0">
                <a:solidFill>
                  <a:srgbClr val="000000">
                    <a:tint val="75000"/>
                  </a:srgbClr>
                </a:solidFill>
                <a:latin typeface="Corbel" panose="020B0503020204020204" pitchFamily="34" charset="0"/>
              </a:rPr>
              <a:t> </a:t>
            </a:r>
          </a:p>
          <a:p>
            <a:r>
              <a:rPr lang="en-US" sz="900" dirty="0">
                <a:solidFill>
                  <a:srgbClr val="000000">
                    <a:tint val="75000"/>
                  </a:srgbClr>
                </a:solidFill>
                <a:latin typeface="Corbel"/>
              </a:rPr>
              <a:t>*** Announcement accessed at: </a:t>
            </a:r>
            <a:r>
              <a:rPr lang="en-US" sz="900" dirty="0">
                <a:hlinkClick r:id="rId6"/>
              </a:rPr>
              <a:t>PAHO to facilitate access to maternal vaccines to protect babies in the Americas from respiratory syncytial virus - PAHO/WHO | Pan American Health Organization</a:t>
            </a:r>
            <a:r>
              <a:rPr lang="en-US" sz="900" dirty="0"/>
              <a:t>; </a:t>
            </a:r>
            <a:endParaRPr lang="en-US" sz="900" dirty="0">
              <a:solidFill>
                <a:srgbClr val="898989"/>
              </a:solidFill>
              <a:latin typeface="Corbel" panose="020B0503020204020204" pitchFamily="34" charset="0"/>
              <a:cs typeface="Segoe UI"/>
            </a:endParaRPr>
          </a:p>
          <a:p>
            <a:r>
              <a:rPr lang="en-US" sz="900" dirty="0">
                <a:solidFill>
                  <a:srgbClr val="0000EE"/>
                </a:solidFill>
                <a:latin typeface="Segoe UI"/>
                <a:cs typeface="Segoe UI"/>
                <a:hlinkClick r:id="rId7"/>
              </a:rPr>
              <a:t>https://www.paho.org/sites/default/files/2025-07/prices-vac-2025-eng-2-july-2025-v3.pdf</a:t>
            </a:r>
            <a:endParaRPr lang="en-US" sz="900" dirty="0">
              <a:solidFill>
                <a:srgbClr val="000000">
                  <a:tint val="75000"/>
                </a:srgbClr>
              </a:solidFill>
              <a:latin typeface="Corbel" panose="020B0503020204020204" pitchFamily="34" charset="0"/>
            </a:endParaRPr>
          </a:p>
          <a:p>
            <a:pPr algn="l"/>
            <a:endParaRPr lang="en-US" dirty="0">
              <a:solidFill>
                <a:srgbClr val="454E60"/>
              </a:solidFill>
              <a:latin typeface="Helvetica" pitchFamily="2" charset="0"/>
            </a:endParaRPr>
          </a:p>
        </p:txBody>
      </p:sp>
      <p:grpSp>
        <p:nvGrpSpPr>
          <p:cNvPr id="5" name="Group 4">
            <a:extLst>
              <a:ext uri="{FF2B5EF4-FFF2-40B4-BE49-F238E27FC236}">
                <a16:creationId xmlns:a16="http://schemas.microsoft.com/office/drawing/2014/main" id="{28A45C3C-ECD4-2AD1-73E5-0681F9586A10}"/>
              </a:ext>
            </a:extLst>
          </p:cNvPr>
          <p:cNvGrpSpPr/>
          <p:nvPr/>
        </p:nvGrpSpPr>
        <p:grpSpPr>
          <a:xfrm>
            <a:off x="1577216" y="1919212"/>
            <a:ext cx="4174424" cy="3622307"/>
            <a:chOff x="1070221" y="1629500"/>
            <a:chExt cx="5558000" cy="4822888"/>
          </a:xfrm>
        </p:grpSpPr>
        <p:pic>
          <p:nvPicPr>
            <p:cNvPr id="8" name="Picture 7">
              <a:extLst>
                <a:ext uri="{FF2B5EF4-FFF2-40B4-BE49-F238E27FC236}">
                  <a16:creationId xmlns:a16="http://schemas.microsoft.com/office/drawing/2014/main" id="{A719AECB-65F5-9957-C4AF-1B8AB461C16D}"/>
                </a:ext>
              </a:extLst>
            </p:cNvPr>
            <p:cNvPicPr>
              <a:picLocks noChangeAspect="1"/>
            </p:cNvPicPr>
            <p:nvPr/>
          </p:nvPicPr>
          <p:blipFill>
            <a:blip r:embed="rId8"/>
            <a:srcRect/>
            <a:stretch/>
          </p:blipFill>
          <p:spPr>
            <a:xfrm>
              <a:off x="1070221" y="5165815"/>
              <a:ext cx="5558000" cy="1286573"/>
            </a:xfrm>
            <a:prstGeom prst="rect">
              <a:avLst/>
            </a:prstGeom>
          </p:spPr>
        </p:pic>
        <p:pic>
          <p:nvPicPr>
            <p:cNvPr id="10" name="Picture 9">
              <a:extLst>
                <a:ext uri="{FF2B5EF4-FFF2-40B4-BE49-F238E27FC236}">
                  <a16:creationId xmlns:a16="http://schemas.microsoft.com/office/drawing/2014/main" id="{CC0CD3CA-661A-15E9-F42E-994977174DE9}"/>
                </a:ext>
              </a:extLst>
            </p:cNvPr>
            <p:cNvPicPr>
              <a:picLocks noChangeAspect="1"/>
            </p:cNvPicPr>
            <p:nvPr/>
          </p:nvPicPr>
          <p:blipFill>
            <a:blip r:embed="rId9"/>
            <a:srcRect/>
            <a:stretch/>
          </p:blipFill>
          <p:spPr>
            <a:xfrm>
              <a:off x="3841115" y="1629500"/>
              <a:ext cx="2726838" cy="2146123"/>
            </a:xfrm>
            <a:prstGeom prst="rect">
              <a:avLst/>
            </a:prstGeom>
          </p:spPr>
        </p:pic>
        <p:pic>
          <p:nvPicPr>
            <p:cNvPr id="9" name="Picture 8" descr="A blue square with black corners&#10;&#10;Description automatically generated">
              <a:extLst>
                <a:ext uri="{FF2B5EF4-FFF2-40B4-BE49-F238E27FC236}">
                  <a16:creationId xmlns:a16="http://schemas.microsoft.com/office/drawing/2014/main" id="{163E103C-7D72-8173-D665-B83AEF20DCD9}"/>
                </a:ext>
              </a:extLst>
            </p:cNvPr>
            <p:cNvPicPr>
              <a:picLocks noChangeAspect="1"/>
            </p:cNvPicPr>
            <p:nvPr/>
          </p:nvPicPr>
          <p:blipFill>
            <a:blip r:embed="rId10"/>
            <a:stretch>
              <a:fillRect/>
            </a:stretch>
          </p:blipFill>
          <p:spPr>
            <a:xfrm>
              <a:off x="1070221" y="1629500"/>
              <a:ext cx="2895600" cy="2273300"/>
            </a:xfrm>
            <a:prstGeom prst="rect">
              <a:avLst/>
            </a:prstGeom>
          </p:spPr>
        </p:pic>
      </p:grpSp>
      <p:sp>
        <p:nvSpPr>
          <p:cNvPr id="11" name="TextBox 10">
            <a:extLst>
              <a:ext uri="{FF2B5EF4-FFF2-40B4-BE49-F238E27FC236}">
                <a16:creationId xmlns:a16="http://schemas.microsoft.com/office/drawing/2014/main" id="{D8C89825-2157-EB22-F2E5-9E8E4E1D3105}"/>
              </a:ext>
            </a:extLst>
          </p:cNvPr>
          <p:cNvSpPr txBox="1"/>
          <p:nvPr/>
        </p:nvSpPr>
        <p:spPr>
          <a:xfrm>
            <a:off x="1773632" y="2331863"/>
            <a:ext cx="1667492" cy="646331"/>
          </a:xfrm>
          <a:prstGeom prst="rect">
            <a:avLst/>
          </a:prstGeom>
          <a:noFill/>
        </p:spPr>
        <p:txBody>
          <a:bodyPr wrap="square">
            <a:spAutoFit/>
          </a:bodyPr>
          <a:lstStyle/>
          <a:p>
            <a:pPr algn="ctr"/>
            <a:r>
              <a:rPr lang="en-US" sz="1800" b="1">
                <a:solidFill>
                  <a:schemeClr val="bg1"/>
                </a:solidFill>
                <a:latin typeface="Corbel" panose="020B0503020204020204" pitchFamily="34" charset="0"/>
              </a:rPr>
              <a:t>Cost of Immunization</a:t>
            </a:r>
          </a:p>
        </p:txBody>
      </p:sp>
      <p:sp>
        <p:nvSpPr>
          <p:cNvPr id="13" name="TextBox 12">
            <a:extLst>
              <a:ext uri="{FF2B5EF4-FFF2-40B4-BE49-F238E27FC236}">
                <a16:creationId xmlns:a16="http://schemas.microsoft.com/office/drawing/2014/main" id="{2FB4326E-9E61-A89C-FF2A-0AFFC5A4EA7A}"/>
              </a:ext>
            </a:extLst>
          </p:cNvPr>
          <p:cNvSpPr txBox="1"/>
          <p:nvPr/>
        </p:nvSpPr>
        <p:spPr>
          <a:xfrm>
            <a:off x="1070221" y="3698980"/>
            <a:ext cx="5025779" cy="624217"/>
          </a:xfrm>
          <a:prstGeom prst="rect">
            <a:avLst/>
          </a:prstGeom>
          <a:solidFill>
            <a:schemeClr val="accent4">
              <a:lumMod val="20000"/>
              <a:lumOff val="80000"/>
            </a:schemeClr>
          </a:solidFill>
        </p:spPr>
        <p:txBody>
          <a:bodyPr wrap="square" lIns="0" tIns="0" rIns="0" bIns="0" rtlCol="0" anchor="ctr" anchorCtr="0">
            <a:noAutofit/>
          </a:bodyPr>
          <a:lstStyle/>
          <a:p>
            <a:pPr algn="ctr"/>
            <a:r>
              <a:rPr lang="en-US" sz="2400" b="1">
                <a:solidFill>
                  <a:schemeClr val="accent4"/>
                </a:solidFill>
                <a:latin typeface="Corbel" panose="020B0503020204020204" pitchFamily="34" charset="0"/>
              </a:rPr>
              <a:t>IMMUNIZATION PROGRAM COSTS</a:t>
            </a:r>
          </a:p>
        </p:txBody>
      </p:sp>
      <p:sp>
        <p:nvSpPr>
          <p:cNvPr id="14" name="TextBox 13">
            <a:extLst>
              <a:ext uri="{FF2B5EF4-FFF2-40B4-BE49-F238E27FC236}">
                <a16:creationId xmlns:a16="http://schemas.microsoft.com/office/drawing/2014/main" id="{1C895028-B4B9-D508-E0AA-1E2629517D8C}"/>
              </a:ext>
            </a:extLst>
          </p:cNvPr>
          <p:cNvSpPr txBox="1"/>
          <p:nvPr/>
        </p:nvSpPr>
        <p:spPr>
          <a:xfrm>
            <a:off x="3637540" y="2331863"/>
            <a:ext cx="2048035" cy="646331"/>
          </a:xfrm>
          <a:prstGeom prst="rect">
            <a:avLst/>
          </a:prstGeom>
          <a:noFill/>
        </p:spPr>
        <p:txBody>
          <a:bodyPr wrap="square">
            <a:spAutoFit/>
          </a:bodyPr>
          <a:lstStyle/>
          <a:p>
            <a:pPr algn="ctr"/>
            <a:r>
              <a:rPr lang="en-US" sz="1800">
                <a:solidFill>
                  <a:srgbClr val="24245C"/>
                </a:solidFill>
                <a:latin typeface="Corbel" panose="020B0503020204020204" pitchFamily="34" charset="0"/>
              </a:rPr>
              <a:t>Cost of </a:t>
            </a:r>
          </a:p>
          <a:p>
            <a:pPr algn="ctr"/>
            <a:r>
              <a:rPr lang="en-US" sz="1800">
                <a:solidFill>
                  <a:srgbClr val="24245C"/>
                </a:solidFill>
                <a:latin typeface="Corbel" panose="020B0503020204020204" pitchFamily="34" charset="0"/>
              </a:rPr>
              <a:t>Program Delivery</a:t>
            </a:r>
          </a:p>
        </p:txBody>
      </p:sp>
      <p:sp>
        <p:nvSpPr>
          <p:cNvPr id="15" name="TextBox 14">
            <a:extLst>
              <a:ext uri="{FF2B5EF4-FFF2-40B4-BE49-F238E27FC236}">
                <a16:creationId xmlns:a16="http://schemas.microsoft.com/office/drawing/2014/main" id="{29EC0C67-4A2C-9307-0874-622023E3A046}"/>
              </a:ext>
            </a:extLst>
          </p:cNvPr>
          <p:cNvSpPr txBox="1"/>
          <p:nvPr/>
        </p:nvSpPr>
        <p:spPr>
          <a:xfrm>
            <a:off x="1773632" y="4976706"/>
            <a:ext cx="3676554" cy="369332"/>
          </a:xfrm>
          <a:prstGeom prst="rect">
            <a:avLst/>
          </a:prstGeom>
          <a:noFill/>
        </p:spPr>
        <p:txBody>
          <a:bodyPr wrap="square">
            <a:spAutoFit/>
          </a:bodyPr>
          <a:lstStyle/>
          <a:p>
            <a:pPr algn="ctr"/>
            <a:r>
              <a:rPr lang="en-US" sz="1800">
                <a:solidFill>
                  <a:schemeClr val="accent5"/>
                </a:solidFill>
                <a:latin typeface="Corbel" panose="020B0503020204020204" pitchFamily="34" charset="0"/>
              </a:rPr>
              <a:t>Illness Costs Averted</a:t>
            </a:r>
          </a:p>
        </p:txBody>
      </p:sp>
      <p:sp>
        <p:nvSpPr>
          <p:cNvPr id="16" name="TextBox 15">
            <a:extLst>
              <a:ext uri="{FF2B5EF4-FFF2-40B4-BE49-F238E27FC236}">
                <a16:creationId xmlns:a16="http://schemas.microsoft.com/office/drawing/2014/main" id="{4332072E-F739-D316-FA1B-56EC77C79849}"/>
              </a:ext>
            </a:extLst>
          </p:cNvPr>
          <p:cNvSpPr txBox="1"/>
          <p:nvPr/>
        </p:nvSpPr>
        <p:spPr>
          <a:xfrm rot="16200000">
            <a:off x="184703" y="2454973"/>
            <a:ext cx="2048035" cy="400110"/>
          </a:xfrm>
          <a:prstGeom prst="rect">
            <a:avLst/>
          </a:prstGeom>
          <a:noFill/>
        </p:spPr>
        <p:txBody>
          <a:bodyPr wrap="square">
            <a:spAutoFit/>
          </a:bodyPr>
          <a:lstStyle/>
          <a:p>
            <a:pPr algn="ctr"/>
            <a:r>
              <a:rPr lang="en-US" sz="2000">
                <a:solidFill>
                  <a:schemeClr val="accent2"/>
                </a:solidFill>
                <a:latin typeface="Corbel" panose="020B0503020204020204" pitchFamily="34" charset="0"/>
              </a:rPr>
              <a:t>Costs</a:t>
            </a:r>
            <a:endParaRPr lang="en-US" sz="1200">
              <a:solidFill>
                <a:schemeClr val="accent2"/>
              </a:solidFill>
              <a:latin typeface="Corbel" panose="020B0503020204020204" pitchFamily="34" charset="0"/>
            </a:endParaRPr>
          </a:p>
        </p:txBody>
      </p:sp>
      <p:sp>
        <p:nvSpPr>
          <p:cNvPr id="17" name="TextBox 16">
            <a:extLst>
              <a:ext uri="{FF2B5EF4-FFF2-40B4-BE49-F238E27FC236}">
                <a16:creationId xmlns:a16="http://schemas.microsoft.com/office/drawing/2014/main" id="{8F40A46C-E1F2-454C-A50C-2BABB21E33FD}"/>
              </a:ext>
            </a:extLst>
          </p:cNvPr>
          <p:cNvSpPr txBox="1"/>
          <p:nvPr/>
        </p:nvSpPr>
        <p:spPr>
          <a:xfrm rot="16200000">
            <a:off x="184702" y="4865338"/>
            <a:ext cx="2048035" cy="400110"/>
          </a:xfrm>
          <a:prstGeom prst="rect">
            <a:avLst/>
          </a:prstGeom>
          <a:noFill/>
        </p:spPr>
        <p:txBody>
          <a:bodyPr wrap="square">
            <a:spAutoFit/>
          </a:bodyPr>
          <a:lstStyle/>
          <a:p>
            <a:pPr algn="ctr"/>
            <a:r>
              <a:rPr lang="en-US" sz="2000">
                <a:solidFill>
                  <a:schemeClr val="accent5"/>
                </a:solidFill>
                <a:latin typeface="Corbel" panose="020B0503020204020204" pitchFamily="34" charset="0"/>
              </a:rPr>
              <a:t>Savings</a:t>
            </a:r>
          </a:p>
        </p:txBody>
      </p:sp>
      <p:sp>
        <p:nvSpPr>
          <p:cNvPr id="18" name="Footer Placeholder 2">
            <a:extLst>
              <a:ext uri="{FF2B5EF4-FFF2-40B4-BE49-F238E27FC236}">
                <a16:creationId xmlns:a16="http://schemas.microsoft.com/office/drawing/2014/main" id="{3A19091D-BEEE-97C1-8CBD-A5CD8B3192DE}"/>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42685512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4"/>
          </p:nvPr>
        </p:nvSpPr>
        <p:spPr>
          <a:xfrm>
            <a:off x="6684299" y="1818559"/>
            <a:ext cx="4933447" cy="3728460"/>
          </a:xfrm>
        </p:spPr>
        <p:txBody>
          <a:bodyPr>
            <a:normAutofit fontScale="92500" lnSpcReduction="10000"/>
          </a:bodyPr>
          <a:lstStyle/>
          <a:p>
            <a:pPr marL="0" indent="-57150">
              <a:spcAft>
                <a:spcPts val="600"/>
              </a:spcAft>
              <a:buNone/>
            </a:pPr>
            <a:r>
              <a:rPr lang="en-US" sz="2000" b="1">
                <a:solidFill>
                  <a:schemeClr val="tx2"/>
                </a:solidFill>
              </a:rPr>
              <a:t>What do program delivery costs entail?</a:t>
            </a:r>
          </a:p>
          <a:p>
            <a:pPr marL="231775" indent="-288925">
              <a:spcAft>
                <a:spcPts val="1200"/>
              </a:spcAft>
            </a:pPr>
            <a:r>
              <a:rPr lang="en-US" sz="2000"/>
              <a:t>All non-commodity related costs to administer the immunization program. </a:t>
            </a:r>
          </a:p>
          <a:p>
            <a:pPr marL="688975" lvl="1" indent="-288925">
              <a:spcAft>
                <a:spcPts val="1200"/>
              </a:spcAft>
            </a:pPr>
            <a:r>
              <a:rPr lang="en-US" sz="1800"/>
              <a:t>Program management, transportation, cold chain, staff salaries, social mobilization and training, etc. </a:t>
            </a:r>
          </a:p>
          <a:p>
            <a:pPr marL="0" indent="0">
              <a:spcAft>
                <a:spcPts val="600"/>
              </a:spcAft>
              <a:buNone/>
            </a:pPr>
            <a:r>
              <a:rPr lang="en-US" sz="2000" b="1">
                <a:solidFill>
                  <a:schemeClr val="tx2"/>
                </a:solidFill>
              </a:rPr>
              <a:t>How can this inform decision-making?</a:t>
            </a:r>
          </a:p>
          <a:p>
            <a:pPr marL="231775" indent="-288925"/>
            <a:r>
              <a:rPr lang="en-US" sz="2000"/>
              <a:t>Program delivery costs can also be one of the largest cost components of an immunization program, especially for countries benefitting from Gavi support. </a:t>
            </a:r>
          </a:p>
          <a:p>
            <a:pPr marL="231775" indent="-288925"/>
            <a:r>
              <a:rPr lang="en-US" sz="2000"/>
              <a:t>Lower costs enhance program affordability.</a:t>
            </a:r>
            <a:endParaRPr lang="en-US" sz="1050" b="1"/>
          </a:p>
        </p:txBody>
      </p:sp>
      <p:sp>
        <p:nvSpPr>
          <p:cNvPr id="7" name="Text Placeholder 1">
            <a:extLst>
              <a:ext uri="{FF2B5EF4-FFF2-40B4-BE49-F238E27FC236}">
                <a16:creationId xmlns:a16="http://schemas.microsoft.com/office/drawing/2014/main" id="{ED41D444-35B4-B5E2-49C5-805B746A796A}"/>
              </a:ext>
            </a:extLst>
          </p:cNvPr>
          <p:cNvSpPr>
            <a:spLocks noGrp="1"/>
          </p:cNvSpPr>
          <p:nvPr>
            <p:ph type="body" sz="quarter" idx="13"/>
          </p:nvPr>
        </p:nvSpPr>
        <p:spPr>
          <a:xfrm>
            <a:off x="761999" y="473336"/>
            <a:ext cx="10977881" cy="857800"/>
          </a:xfrm>
        </p:spPr>
        <p:txBody>
          <a:bodyPr vert="horz" lIns="0" tIns="0" rIns="0" bIns="0" rtlCol="0" anchor="t">
            <a:normAutofit/>
          </a:bodyPr>
          <a:lstStyle/>
          <a:p>
            <a:pPr marL="342900" lvl="1" indent="0">
              <a:buNone/>
            </a:pPr>
            <a:r>
              <a:rPr lang="en-US" sz="2400" b="1">
                <a:solidFill>
                  <a:srgbClr val="24245C"/>
                </a:solidFill>
                <a:ea typeface="+mj-ea"/>
                <a:cs typeface="+mj-cs"/>
              </a:rPr>
              <a:t>Cost of program delivery</a:t>
            </a:r>
          </a:p>
          <a:p>
            <a:pPr marL="342900" lvl="1" indent="0">
              <a:buNone/>
            </a:pPr>
            <a:r>
              <a:rPr lang="en-US">
                <a:solidFill>
                  <a:schemeClr val="tx2"/>
                </a:solidFill>
                <a:ea typeface="+mj-ea"/>
                <a:cs typeface="+mj-cs"/>
              </a:rPr>
              <a:t>the economics of administering RSV maternal immunization and </a:t>
            </a:r>
            <a:r>
              <a:rPr lang="en-US" err="1">
                <a:solidFill>
                  <a:schemeClr val="tx2"/>
                </a:solidFill>
                <a:ea typeface="+mj-ea"/>
                <a:cs typeface="+mj-cs"/>
              </a:rPr>
              <a:t>mAbs</a:t>
            </a:r>
            <a:endParaRPr lang="en-US" sz="2000">
              <a:solidFill>
                <a:schemeClr val="tx2"/>
              </a:solidFill>
              <a:ea typeface="+mj-ea"/>
              <a:cs typeface="+mj-cs"/>
            </a:endParaRPr>
          </a:p>
        </p:txBody>
      </p:sp>
      <p:grpSp>
        <p:nvGrpSpPr>
          <p:cNvPr id="4" name="Group 3">
            <a:extLst>
              <a:ext uri="{FF2B5EF4-FFF2-40B4-BE49-F238E27FC236}">
                <a16:creationId xmlns:a16="http://schemas.microsoft.com/office/drawing/2014/main" id="{A8DC5B38-69E0-E577-BAE3-B9923314AE0A}"/>
              </a:ext>
            </a:extLst>
          </p:cNvPr>
          <p:cNvGrpSpPr/>
          <p:nvPr/>
        </p:nvGrpSpPr>
        <p:grpSpPr>
          <a:xfrm>
            <a:off x="1577216" y="1919212"/>
            <a:ext cx="4295722" cy="3622307"/>
            <a:chOff x="1070221" y="1629500"/>
            <a:chExt cx="5719502" cy="4822888"/>
          </a:xfrm>
        </p:grpSpPr>
        <p:pic>
          <p:nvPicPr>
            <p:cNvPr id="5" name="Picture 4">
              <a:extLst>
                <a:ext uri="{FF2B5EF4-FFF2-40B4-BE49-F238E27FC236}">
                  <a16:creationId xmlns:a16="http://schemas.microsoft.com/office/drawing/2014/main" id="{E0A716C3-F770-DE6F-61ED-5C4E4180B447}"/>
                </a:ext>
              </a:extLst>
            </p:cNvPr>
            <p:cNvPicPr>
              <a:picLocks noChangeAspect="1"/>
            </p:cNvPicPr>
            <p:nvPr/>
          </p:nvPicPr>
          <p:blipFill>
            <a:blip r:embed="rId3"/>
            <a:srcRect/>
            <a:stretch/>
          </p:blipFill>
          <p:spPr>
            <a:xfrm>
              <a:off x="1070221" y="5165815"/>
              <a:ext cx="5558000" cy="1286573"/>
            </a:xfrm>
            <a:prstGeom prst="rect">
              <a:avLst/>
            </a:prstGeom>
          </p:spPr>
        </p:pic>
        <p:pic>
          <p:nvPicPr>
            <p:cNvPr id="8" name="Picture 7">
              <a:extLst>
                <a:ext uri="{FF2B5EF4-FFF2-40B4-BE49-F238E27FC236}">
                  <a16:creationId xmlns:a16="http://schemas.microsoft.com/office/drawing/2014/main" id="{547F26F0-2D8E-88CD-4F66-065415D6BD25}"/>
                </a:ext>
              </a:extLst>
            </p:cNvPr>
            <p:cNvPicPr>
              <a:picLocks noChangeAspect="1"/>
            </p:cNvPicPr>
            <p:nvPr/>
          </p:nvPicPr>
          <p:blipFill>
            <a:blip r:embed="rId4"/>
            <a:srcRect/>
            <a:stretch/>
          </p:blipFill>
          <p:spPr>
            <a:xfrm>
              <a:off x="1154601" y="1629500"/>
              <a:ext cx="2726838" cy="2146122"/>
            </a:xfrm>
            <a:prstGeom prst="rect">
              <a:avLst/>
            </a:prstGeom>
          </p:spPr>
        </p:pic>
        <p:pic>
          <p:nvPicPr>
            <p:cNvPr id="9" name="Picture 8">
              <a:extLst>
                <a:ext uri="{FF2B5EF4-FFF2-40B4-BE49-F238E27FC236}">
                  <a16:creationId xmlns:a16="http://schemas.microsoft.com/office/drawing/2014/main" id="{CD18F037-98A3-8171-EB66-45E2A464ECA6}"/>
                </a:ext>
              </a:extLst>
            </p:cNvPr>
            <p:cNvPicPr>
              <a:picLocks noChangeAspect="1"/>
            </p:cNvPicPr>
            <p:nvPr/>
          </p:nvPicPr>
          <p:blipFill>
            <a:blip r:embed="rId5"/>
            <a:srcRect/>
            <a:stretch/>
          </p:blipFill>
          <p:spPr>
            <a:xfrm>
              <a:off x="3894123" y="1629500"/>
              <a:ext cx="2895600" cy="2273298"/>
            </a:xfrm>
            <a:prstGeom prst="rect">
              <a:avLst/>
            </a:prstGeom>
          </p:spPr>
        </p:pic>
      </p:grpSp>
      <p:sp>
        <p:nvSpPr>
          <p:cNvPr id="10" name="TextBox 9">
            <a:extLst>
              <a:ext uri="{FF2B5EF4-FFF2-40B4-BE49-F238E27FC236}">
                <a16:creationId xmlns:a16="http://schemas.microsoft.com/office/drawing/2014/main" id="{DD94DF4D-F5FB-9742-204A-79B8A7CC0037}"/>
              </a:ext>
            </a:extLst>
          </p:cNvPr>
          <p:cNvSpPr txBox="1"/>
          <p:nvPr/>
        </p:nvSpPr>
        <p:spPr>
          <a:xfrm>
            <a:off x="1773632" y="2331863"/>
            <a:ext cx="1667492" cy="646331"/>
          </a:xfrm>
          <a:prstGeom prst="rect">
            <a:avLst/>
          </a:prstGeom>
          <a:noFill/>
        </p:spPr>
        <p:txBody>
          <a:bodyPr wrap="square">
            <a:spAutoFit/>
          </a:bodyPr>
          <a:lstStyle/>
          <a:p>
            <a:pPr algn="ctr"/>
            <a:r>
              <a:rPr lang="en-US" sz="1800">
                <a:solidFill>
                  <a:schemeClr val="accent2"/>
                </a:solidFill>
                <a:latin typeface="Corbel" panose="020B0503020204020204" pitchFamily="34" charset="0"/>
              </a:rPr>
              <a:t>Cost of Immunization</a:t>
            </a:r>
          </a:p>
        </p:txBody>
      </p:sp>
      <p:sp>
        <p:nvSpPr>
          <p:cNvPr id="11" name="TextBox 10">
            <a:extLst>
              <a:ext uri="{FF2B5EF4-FFF2-40B4-BE49-F238E27FC236}">
                <a16:creationId xmlns:a16="http://schemas.microsoft.com/office/drawing/2014/main" id="{AE0596AD-A15E-814D-2EE8-6FD7E266466C}"/>
              </a:ext>
            </a:extLst>
          </p:cNvPr>
          <p:cNvSpPr txBox="1"/>
          <p:nvPr/>
        </p:nvSpPr>
        <p:spPr>
          <a:xfrm>
            <a:off x="1070221" y="3698980"/>
            <a:ext cx="5025779" cy="624217"/>
          </a:xfrm>
          <a:prstGeom prst="rect">
            <a:avLst/>
          </a:prstGeom>
          <a:solidFill>
            <a:schemeClr val="accent4">
              <a:lumMod val="20000"/>
              <a:lumOff val="80000"/>
            </a:schemeClr>
          </a:solidFill>
        </p:spPr>
        <p:txBody>
          <a:bodyPr wrap="square" lIns="0" tIns="0" rIns="0" bIns="0" rtlCol="0" anchor="ctr" anchorCtr="0">
            <a:noAutofit/>
          </a:bodyPr>
          <a:lstStyle/>
          <a:p>
            <a:pPr algn="ctr"/>
            <a:r>
              <a:rPr lang="en-US" sz="2400" b="1">
                <a:solidFill>
                  <a:schemeClr val="accent4"/>
                </a:solidFill>
                <a:latin typeface="Corbel" panose="020B0503020204020204" pitchFamily="34" charset="0"/>
              </a:rPr>
              <a:t>IMMUNIZATION PROGRAM COSTS</a:t>
            </a:r>
          </a:p>
        </p:txBody>
      </p:sp>
      <p:sp>
        <p:nvSpPr>
          <p:cNvPr id="13" name="TextBox 12">
            <a:extLst>
              <a:ext uri="{FF2B5EF4-FFF2-40B4-BE49-F238E27FC236}">
                <a16:creationId xmlns:a16="http://schemas.microsoft.com/office/drawing/2014/main" id="{46C8CED1-2CEF-7022-AACC-75CA22040106}"/>
              </a:ext>
            </a:extLst>
          </p:cNvPr>
          <p:cNvSpPr txBox="1"/>
          <p:nvPr/>
        </p:nvSpPr>
        <p:spPr>
          <a:xfrm>
            <a:off x="3707205" y="2331863"/>
            <a:ext cx="2048035" cy="646331"/>
          </a:xfrm>
          <a:prstGeom prst="rect">
            <a:avLst/>
          </a:prstGeom>
          <a:noFill/>
        </p:spPr>
        <p:txBody>
          <a:bodyPr wrap="square">
            <a:spAutoFit/>
          </a:bodyPr>
          <a:lstStyle/>
          <a:p>
            <a:pPr algn="ctr"/>
            <a:r>
              <a:rPr lang="en-US" sz="1800" b="1">
                <a:solidFill>
                  <a:schemeClr val="bg1"/>
                </a:solidFill>
                <a:latin typeface="Corbel" panose="020B0503020204020204" pitchFamily="34" charset="0"/>
              </a:rPr>
              <a:t>Cost of </a:t>
            </a:r>
          </a:p>
          <a:p>
            <a:pPr algn="ctr"/>
            <a:r>
              <a:rPr lang="en-US" sz="1800" b="1">
                <a:solidFill>
                  <a:schemeClr val="bg1"/>
                </a:solidFill>
                <a:latin typeface="Corbel" panose="020B0503020204020204" pitchFamily="34" charset="0"/>
              </a:rPr>
              <a:t>Program Delivery</a:t>
            </a:r>
          </a:p>
        </p:txBody>
      </p:sp>
      <p:sp>
        <p:nvSpPr>
          <p:cNvPr id="14" name="TextBox 13">
            <a:extLst>
              <a:ext uri="{FF2B5EF4-FFF2-40B4-BE49-F238E27FC236}">
                <a16:creationId xmlns:a16="http://schemas.microsoft.com/office/drawing/2014/main" id="{0C7FBB5D-279F-005A-3E94-87D2B8A91886}"/>
              </a:ext>
            </a:extLst>
          </p:cNvPr>
          <p:cNvSpPr txBox="1"/>
          <p:nvPr/>
        </p:nvSpPr>
        <p:spPr>
          <a:xfrm>
            <a:off x="1773632" y="4976706"/>
            <a:ext cx="3676554" cy="369332"/>
          </a:xfrm>
          <a:prstGeom prst="rect">
            <a:avLst/>
          </a:prstGeom>
          <a:noFill/>
        </p:spPr>
        <p:txBody>
          <a:bodyPr wrap="square">
            <a:spAutoFit/>
          </a:bodyPr>
          <a:lstStyle/>
          <a:p>
            <a:pPr algn="ctr"/>
            <a:r>
              <a:rPr lang="en-US" sz="1800">
                <a:solidFill>
                  <a:schemeClr val="accent5"/>
                </a:solidFill>
                <a:latin typeface="Corbel" panose="020B0503020204020204" pitchFamily="34" charset="0"/>
              </a:rPr>
              <a:t>Illness Costs Averted</a:t>
            </a:r>
          </a:p>
        </p:txBody>
      </p:sp>
      <p:sp>
        <p:nvSpPr>
          <p:cNvPr id="15" name="TextBox 14">
            <a:extLst>
              <a:ext uri="{FF2B5EF4-FFF2-40B4-BE49-F238E27FC236}">
                <a16:creationId xmlns:a16="http://schemas.microsoft.com/office/drawing/2014/main" id="{E02CA67C-07E2-7F2B-D92C-01BAFA71E502}"/>
              </a:ext>
            </a:extLst>
          </p:cNvPr>
          <p:cNvSpPr txBox="1"/>
          <p:nvPr/>
        </p:nvSpPr>
        <p:spPr>
          <a:xfrm rot="16200000">
            <a:off x="184703" y="2454973"/>
            <a:ext cx="2048035" cy="400110"/>
          </a:xfrm>
          <a:prstGeom prst="rect">
            <a:avLst/>
          </a:prstGeom>
          <a:noFill/>
        </p:spPr>
        <p:txBody>
          <a:bodyPr wrap="square">
            <a:spAutoFit/>
          </a:bodyPr>
          <a:lstStyle/>
          <a:p>
            <a:pPr algn="ctr"/>
            <a:r>
              <a:rPr lang="en-US" sz="2000">
                <a:solidFill>
                  <a:schemeClr val="accent2"/>
                </a:solidFill>
                <a:latin typeface="Corbel" panose="020B0503020204020204" pitchFamily="34" charset="0"/>
              </a:rPr>
              <a:t>Costs</a:t>
            </a:r>
            <a:endParaRPr lang="en-US" sz="1200">
              <a:solidFill>
                <a:schemeClr val="accent2"/>
              </a:solidFill>
              <a:latin typeface="Corbel" panose="020B0503020204020204" pitchFamily="34" charset="0"/>
            </a:endParaRPr>
          </a:p>
        </p:txBody>
      </p:sp>
      <p:sp>
        <p:nvSpPr>
          <p:cNvPr id="16" name="TextBox 15">
            <a:extLst>
              <a:ext uri="{FF2B5EF4-FFF2-40B4-BE49-F238E27FC236}">
                <a16:creationId xmlns:a16="http://schemas.microsoft.com/office/drawing/2014/main" id="{0AAA6731-6BBD-6244-C5DD-EF0085A245E3}"/>
              </a:ext>
            </a:extLst>
          </p:cNvPr>
          <p:cNvSpPr txBox="1"/>
          <p:nvPr/>
        </p:nvSpPr>
        <p:spPr>
          <a:xfrm rot="16200000">
            <a:off x="184702" y="4865338"/>
            <a:ext cx="2048035" cy="400110"/>
          </a:xfrm>
          <a:prstGeom prst="rect">
            <a:avLst/>
          </a:prstGeom>
          <a:noFill/>
        </p:spPr>
        <p:txBody>
          <a:bodyPr wrap="square">
            <a:spAutoFit/>
          </a:bodyPr>
          <a:lstStyle/>
          <a:p>
            <a:pPr algn="ctr"/>
            <a:r>
              <a:rPr lang="en-US" sz="2000">
                <a:solidFill>
                  <a:schemeClr val="accent5"/>
                </a:solidFill>
                <a:latin typeface="Corbel" panose="020B0503020204020204" pitchFamily="34" charset="0"/>
              </a:rPr>
              <a:t>Savings</a:t>
            </a:r>
          </a:p>
        </p:txBody>
      </p:sp>
      <p:sp>
        <p:nvSpPr>
          <p:cNvPr id="3" name="Footer Placeholder 2">
            <a:extLst>
              <a:ext uri="{FF2B5EF4-FFF2-40B4-BE49-F238E27FC236}">
                <a16:creationId xmlns:a16="http://schemas.microsoft.com/office/drawing/2014/main" id="{10F0BDCD-48EF-EAC6-9C02-7AB1B3509C6E}"/>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11217577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F2E5D769-8425-DC4E-BD9C-DFFC2236C253}"/>
              </a:ext>
            </a:extLst>
          </p:cNvPr>
          <p:cNvSpPr txBox="1">
            <a:spLocks/>
          </p:cNvSpPr>
          <p:nvPr/>
        </p:nvSpPr>
        <p:spPr>
          <a:xfrm>
            <a:off x="761999" y="473336"/>
            <a:ext cx="10740639" cy="857800"/>
          </a:xfrm>
          <a:prstGeom prst="rect">
            <a:avLst/>
          </a:prstGeom>
        </p:spPr>
        <p:txBody>
          <a:bodyPr vert="horz" lIns="0" tIns="0" rIns="0" bIns="0" rtlCol="0" anchor="t">
            <a:normAutofit fontScale="92500" lnSpcReduction="10000"/>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3200" kern="1200">
                <a:solidFill>
                  <a:schemeClr val="accent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Font typeface="Arial" panose="020B0604020202020204" pitchFamily="34" charset="0"/>
              <a:buNone/>
            </a:pPr>
            <a:r>
              <a:rPr lang="en-US" sz="2400" b="1">
                <a:solidFill>
                  <a:schemeClr val="tx2"/>
                </a:solidFill>
                <a:ea typeface="+mj-ea"/>
                <a:cs typeface="+mj-cs"/>
              </a:rPr>
              <a:t>A look at prospective maternal immunization cost of program delivery data</a:t>
            </a:r>
            <a:br>
              <a:rPr lang="en-US" sz="2400" b="1">
                <a:solidFill>
                  <a:schemeClr val="tx2"/>
                </a:solidFill>
                <a:ea typeface="+mj-ea"/>
                <a:cs typeface="+mj-cs"/>
              </a:rPr>
            </a:br>
            <a:br>
              <a:rPr lang="en-US" sz="2400" b="1">
                <a:solidFill>
                  <a:schemeClr val="tx2"/>
                </a:solidFill>
                <a:ea typeface="+mj-ea"/>
                <a:cs typeface="+mj-cs"/>
              </a:rPr>
            </a:br>
            <a:endParaRPr lang="en-US" sz="2400">
              <a:solidFill>
                <a:schemeClr val="tx2"/>
              </a:solidFill>
              <a:ea typeface="+mj-ea"/>
              <a:cs typeface="+mj-cs"/>
            </a:endParaRPr>
          </a:p>
        </p:txBody>
      </p:sp>
      <p:sp>
        <p:nvSpPr>
          <p:cNvPr id="352" name="Freeform: Shape 16">
            <a:extLst>
              <a:ext uri="{FF2B5EF4-FFF2-40B4-BE49-F238E27FC236}">
                <a16:creationId xmlns:a16="http://schemas.microsoft.com/office/drawing/2014/main" id="{71BEBD33-D559-99A9-4BC9-7BFFB2C5F973}"/>
              </a:ext>
            </a:extLst>
          </p:cNvPr>
          <p:cNvSpPr/>
          <p:nvPr/>
        </p:nvSpPr>
        <p:spPr bwMode="auto">
          <a:xfrm>
            <a:off x="16122875" y="-1991057"/>
            <a:ext cx="225160" cy="116309"/>
          </a:xfrm>
          <a:custGeom>
            <a:avLst/>
            <a:gdLst>
              <a:gd name="connsiteX0" fmla="*/ 19050 w 100013"/>
              <a:gd name="connsiteY0" fmla="*/ 0 h 52388"/>
              <a:gd name="connsiteX1" fmla="*/ 100013 w 100013"/>
              <a:gd name="connsiteY1" fmla="*/ 16669 h 52388"/>
              <a:gd name="connsiteX2" fmla="*/ 69057 w 100013"/>
              <a:gd name="connsiteY2" fmla="*/ 47625 h 52388"/>
              <a:gd name="connsiteX3" fmla="*/ 0 w 100013"/>
              <a:gd name="connsiteY3" fmla="*/ 52388 h 52388"/>
              <a:gd name="connsiteX4" fmla="*/ 19050 w 100013"/>
              <a:gd name="connsiteY4" fmla="*/ 0 h 5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3" h="52388">
                <a:moveTo>
                  <a:pt x="19050" y="0"/>
                </a:moveTo>
                <a:lnTo>
                  <a:pt x="100013" y="16669"/>
                </a:lnTo>
                <a:lnTo>
                  <a:pt x="69057" y="47625"/>
                </a:lnTo>
                <a:lnTo>
                  <a:pt x="0" y="52388"/>
                </a:lnTo>
                <a:lnTo>
                  <a:pt x="19050" y="0"/>
                </a:lnTo>
                <a:close/>
              </a:path>
            </a:pathLst>
          </a:custGeom>
          <a:solidFill>
            <a:schemeClr val="bg2"/>
          </a:solidFill>
          <a:ln w="6350">
            <a:solidFill>
              <a:schemeClr val="bg2">
                <a:lumMod val="75000"/>
              </a:schemeClr>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a:p>
        </p:txBody>
      </p:sp>
      <p:sp>
        <p:nvSpPr>
          <p:cNvPr id="353" name="Freeform: Shape 17">
            <a:extLst>
              <a:ext uri="{FF2B5EF4-FFF2-40B4-BE49-F238E27FC236}">
                <a16:creationId xmlns:a16="http://schemas.microsoft.com/office/drawing/2014/main" id="{BAB851B1-AD21-F824-1E91-450E25E65191}"/>
              </a:ext>
            </a:extLst>
          </p:cNvPr>
          <p:cNvSpPr/>
          <p:nvPr/>
        </p:nvSpPr>
        <p:spPr bwMode="auto">
          <a:xfrm>
            <a:off x="16701854" y="-796262"/>
            <a:ext cx="166189" cy="52866"/>
          </a:xfrm>
          <a:custGeom>
            <a:avLst/>
            <a:gdLst>
              <a:gd name="connsiteX0" fmla="*/ 0 w 73819"/>
              <a:gd name="connsiteY0" fmla="*/ 0 h 23812"/>
              <a:gd name="connsiteX1" fmla="*/ 73819 w 73819"/>
              <a:gd name="connsiteY1" fmla="*/ 23812 h 23812"/>
              <a:gd name="connsiteX2" fmla="*/ 66675 w 73819"/>
              <a:gd name="connsiteY2" fmla="*/ 0 h 23812"/>
              <a:gd name="connsiteX3" fmla="*/ 0 w 73819"/>
              <a:gd name="connsiteY3" fmla="*/ 0 h 23812"/>
            </a:gdLst>
            <a:ahLst/>
            <a:cxnLst>
              <a:cxn ang="0">
                <a:pos x="connsiteX0" y="connsiteY0"/>
              </a:cxn>
              <a:cxn ang="0">
                <a:pos x="connsiteX1" y="connsiteY1"/>
              </a:cxn>
              <a:cxn ang="0">
                <a:pos x="connsiteX2" y="connsiteY2"/>
              </a:cxn>
              <a:cxn ang="0">
                <a:pos x="connsiteX3" y="connsiteY3"/>
              </a:cxn>
            </a:cxnLst>
            <a:rect l="l" t="t" r="r" b="b"/>
            <a:pathLst>
              <a:path w="73819" h="23812">
                <a:moveTo>
                  <a:pt x="0" y="0"/>
                </a:moveTo>
                <a:lnTo>
                  <a:pt x="73819" y="23812"/>
                </a:lnTo>
                <a:lnTo>
                  <a:pt x="66675" y="0"/>
                </a:lnTo>
                <a:lnTo>
                  <a:pt x="0" y="0"/>
                </a:lnTo>
                <a:close/>
              </a:path>
            </a:pathLst>
          </a:custGeom>
          <a:solidFill>
            <a:schemeClr val="bg2"/>
          </a:solidFill>
          <a:ln w="6350">
            <a:solidFill>
              <a:schemeClr val="bg2">
                <a:lumMod val="75000"/>
              </a:schemeClr>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a:p>
        </p:txBody>
      </p:sp>
      <p:sp>
        <p:nvSpPr>
          <p:cNvPr id="2" name="Rectangle 1">
            <a:extLst>
              <a:ext uri="{FF2B5EF4-FFF2-40B4-BE49-F238E27FC236}">
                <a16:creationId xmlns:a16="http://schemas.microsoft.com/office/drawing/2014/main" id="{180DCF37-7B91-20BB-D4A8-23728A21ED2F}"/>
              </a:ext>
            </a:extLst>
          </p:cNvPr>
          <p:cNvSpPr/>
          <p:nvPr/>
        </p:nvSpPr>
        <p:spPr>
          <a:xfrm>
            <a:off x="1086433" y="910448"/>
            <a:ext cx="2948624" cy="406998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CE7F375-0BA2-CE86-D8F4-8AFD307AA37D}"/>
              </a:ext>
            </a:extLst>
          </p:cNvPr>
          <p:cNvSpPr txBox="1"/>
          <p:nvPr/>
        </p:nvSpPr>
        <p:spPr>
          <a:xfrm>
            <a:off x="1337998" y="2289797"/>
            <a:ext cx="2118510" cy="2352952"/>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2000">
                <a:solidFill>
                  <a:schemeClr val="bg1"/>
                </a:solidFill>
              </a:rPr>
              <a:t>Bangladesh</a:t>
            </a:r>
          </a:p>
          <a:p>
            <a:pPr marL="285750" indent="-285750">
              <a:lnSpc>
                <a:spcPct val="150000"/>
              </a:lnSpc>
              <a:buFont typeface="Arial" panose="020B0604020202020204" pitchFamily="34" charset="0"/>
              <a:buChar char="•"/>
            </a:pPr>
            <a:r>
              <a:rPr lang="en-US" sz="2000">
                <a:solidFill>
                  <a:schemeClr val="bg1"/>
                </a:solidFill>
              </a:rPr>
              <a:t>Ghana</a:t>
            </a:r>
          </a:p>
          <a:p>
            <a:pPr marL="285750" indent="-285750">
              <a:lnSpc>
                <a:spcPct val="150000"/>
              </a:lnSpc>
              <a:buFont typeface="Arial" panose="020B0604020202020204" pitchFamily="34" charset="0"/>
              <a:buChar char="•"/>
            </a:pPr>
            <a:r>
              <a:rPr lang="en-US" sz="2000">
                <a:solidFill>
                  <a:schemeClr val="bg1"/>
                </a:solidFill>
              </a:rPr>
              <a:t>Kenya</a:t>
            </a:r>
          </a:p>
          <a:p>
            <a:pPr marL="285750" indent="-285750">
              <a:lnSpc>
                <a:spcPct val="150000"/>
              </a:lnSpc>
              <a:buFont typeface="Arial" panose="020B0604020202020204" pitchFamily="34" charset="0"/>
              <a:buChar char="•"/>
            </a:pPr>
            <a:r>
              <a:rPr lang="en-US" sz="2000">
                <a:solidFill>
                  <a:schemeClr val="bg1"/>
                </a:solidFill>
              </a:rPr>
              <a:t>Mozambique</a:t>
            </a:r>
          </a:p>
          <a:p>
            <a:pPr marL="285750" indent="-285750">
              <a:lnSpc>
                <a:spcPct val="150000"/>
              </a:lnSpc>
              <a:buFont typeface="Arial" panose="020B0604020202020204" pitchFamily="34" charset="0"/>
              <a:buChar char="•"/>
            </a:pPr>
            <a:r>
              <a:rPr lang="en-US" sz="2000">
                <a:solidFill>
                  <a:schemeClr val="bg1"/>
                </a:solidFill>
              </a:rPr>
              <a:t>Nepal </a:t>
            </a:r>
          </a:p>
        </p:txBody>
      </p:sp>
      <p:sp>
        <p:nvSpPr>
          <p:cNvPr id="7" name="TextBox 6">
            <a:extLst>
              <a:ext uri="{FF2B5EF4-FFF2-40B4-BE49-F238E27FC236}">
                <a16:creationId xmlns:a16="http://schemas.microsoft.com/office/drawing/2014/main" id="{9FA15BE4-6363-5A11-CB59-EF3E6F6F9CF3}"/>
              </a:ext>
            </a:extLst>
          </p:cNvPr>
          <p:cNvSpPr txBox="1"/>
          <p:nvPr/>
        </p:nvSpPr>
        <p:spPr>
          <a:xfrm>
            <a:off x="1184088" y="1203863"/>
            <a:ext cx="2771904" cy="1015663"/>
          </a:xfrm>
          <a:prstGeom prst="rect">
            <a:avLst/>
          </a:prstGeom>
          <a:noFill/>
        </p:spPr>
        <p:txBody>
          <a:bodyPr wrap="square" rtlCol="0">
            <a:spAutoFit/>
          </a:bodyPr>
          <a:lstStyle/>
          <a:p>
            <a:r>
              <a:rPr lang="en-US" sz="2000" b="1">
                <a:solidFill>
                  <a:schemeClr val="bg1"/>
                </a:solidFill>
              </a:rPr>
              <a:t>Maternal immunization cost of delivery (COD) data:</a:t>
            </a:r>
          </a:p>
        </p:txBody>
      </p:sp>
      <p:pic>
        <p:nvPicPr>
          <p:cNvPr id="10" name="Picture 9" descr="A red circle with a green circle&#10;&#10;Description automatically generated">
            <a:extLst>
              <a:ext uri="{FF2B5EF4-FFF2-40B4-BE49-F238E27FC236}">
                <a16:creationId xmlns:a16="http://schemas.microsoft.com/office/drawing/2014/main" id="{F7AEE5FD-C4AB-D95D-058D-5147C905DA0E}"/>
              </a:ext>
            </a:extLst>
          </p:cNvPr>
          <p:cNvPicPr>
            <a:picLocks noChangeAspect="1"/>
          </p:cNvPicPr>
          <p:nvPr/>
        </p:nvPicPr>
        <p:blipFill>
          <a:blip r:embed="rId3"/>
          <a:stretch>
            <a:fillRect/>
          </a:stretch>
        </p:blipFill>
        <p:spPr>
          <a:xfrm>
            <a:off x="1263155" y="2384126"/>
            <a:ext cx="366583" cy="366583"/>
          </a:xfrm>
          <a:prstGeom prst="rect">
            <a:avLst/>
          </a:prstGeom>
        </p:spPr>
      </p:pic>
      <p:pic>
        <p:nvPicPr>
          <p:cNvPr id="12" name="Picture 11" descr="A flag in a circle&#10;&#10;Description automatically generated">
            <a:extLst>
              <a:ext uri="{FF2B5EF4-FFF2-40B4-BE49-F238E27FC236}">
                <a16:creationId xmlns:a16="http://schemas.microsoft.com/office/drawing/2014/main" id="{C5729755-BBF1-BD75-9BC9-D13055C3796C}"/>
              </a:ext>
            </a:extLst>
          </p:cNvPr>
          <p:cNvPicPr>
            <a:picLocks noChangeAspect="1"/>
          </p:cNvPicPr>
          <p:nvPr/>
        </p:nvPicPr>
        <p:blipFill>
          <a:blip r:embed="rId4"/>
          <a:stretch>
            <a:fillRect/>
          </a:stretch>
        </p:blipFill>
        <p:spPr>
          <a:xfrm>
            <a:off x="1263155" y="2846437"/>
            <a:ext cx="366583" cy="366583"/>
          </a:xfrm>
          <a:prstGeom prst="rect">
            <a:avLst/>
          </a:prstGeom>
        </p:spPr>
      </p:pic>
      <p:pic>
        <p:nvPicPr>
          <p:cNvPr id="14" name="Picture 13" descr="A red white and black flag&#10;&#10;Description automatically generated">
            <a:extLst>
              <a:ext uri="{FF2B5EF4-FFF2-40B4-BE49-F238E27FC236}">
                <a16:creationId xmlns:a16="http://schemas.microsoft.com/office/drawing/2014/main" id="{3E404F09-38A6-AAB6-5996-ACD69F918799}"/>
              </a:ext>
            </a:extLst>
          </p:cNvPr>
          <p:cNvPicPr>
            <a:picLocks noChangeAspect="1"/>
          </p:cNvPicPr>
          <p:nvPr/>
        </p:nvPicPr>
        <p:blipFill>
          <a:blip r:embed="rId5"/>
          <a:stretch>
            <a:fillRect/>
          </a:stretch>
        </p:blipFill>
        <p:spPr>
          <a:xfrm>
            <a:off x="1263155" y="3308748"/>
            <a:ext cx="366583" cy="366583"/>
          </a:xfrm>
          <a:prstGeom prst="rect">
            <a:avLst/>
          </a:prstGeom>
        </p:spPr>
      </p:pic>
      <p:pic>
        <p:nvPicPr>
          <p:cNvPr id="17" name="Picture 16" descr="A flag in a circle&#10;&#10;Description automatically generated">
            <a:extLst>
              <a:ext uri="{FF2B5EF4-FFF2-40B4-BE49-F238E27FC236}">
                <a16:creationId xmlns:a16="http://schemas.microsoft.com/office/drawing/2014/main" id="{B22FD902-B061-BF26-4876-87ADFE8D77A5}"/>
              </a:ext>
            </a:extLst>
          </p:cNvPr>
          <p:cNvPicPr>
            <a:picLocks noChangeAspect="1"/>
          </p:cNvPicPr>
          <p:nvPr/>
        </p:nvPicPr>
        <p:blipFill>
          <a:blip r:embed="rId6"/>
          <a:stretch>
            <a:fillRect/>
          </a:stretch>
        </p:blipFill>
        <p:spPr>
          <a:xfrm>
            <a:off x="1263155" y="3771059"/>
            <a:ext cx="366583" cy="366583"/>
          </a:xfrm>
          <a:prstGeom prst="rect">
            <a:avLst/>
          </a:prstGeom>
        </p:spPr>
      </p:pic>
      <p:pic>
        <p:nvPicPr>
          <p:cNvPr id="18" name="Picture 17" descr="A red triangle with a white star and a white flower&#10;&#10;Description automatically generated">
            <a:extLst>
              <a:ext uri="{FF2B5EF4-FFF2-40B4-BE49-F238E27FC236}">
                <a16:creationId xmlns:a16="http://schemas.microsoft.com/office/drawing/2014/main" id="{19AF1463-5A9E-9A94-4DDB-6DBF3F6C6E8A}"/>
              </a:ext>
            </a:extLst>
          </p:cNvPr>
          <p:cNvPicPr>
            <a:picLocks noChangeAspect="1"/>
          </p:cNvPicPr>
          <p:nvPr/>
        </p:nvPicPr>
        <p:blipFill>
          <a:blip r:embed="rId7"/>
          <a:stretch>
            <a:fillRect/>
          </a:stretch>
        </p:blipFill>
        <p:spPr>
          <a:xfrm>
            <a:off x="1263155" y="4233370"/>
            <a:ext cx="366583" cy="366583"/>
          </a:xfrm>
          <a:prstGeom prst="rect">
            <a:avLst/>
          </a:prstGeom>
        </p:spPr>
      </p:pic>
      <p:sp>
        <p:nvSpPr>
          <p:cNvPr id="13" name="TextBox 12">
            <a:extLst>
              <a:ext uri="{FF2B5EF4-FFF2-40B4-BE49-F238E27FC236}">
                <a16:creationId xmlns:a16="http://schemas.microsoft.com/office/drawing/2014/main" id="{C1FA857F-357A-16A4-4005-C4E421199957}"/>
              </a:ext>
            </a:extLst>
          </p:cNvPr>
          <p:cNvSpPr txBox="1"/>
          <p:nvPr/>
        </p:nvSpPr>
        <p:spPr>
          <a:xfrm>
            <a:off x="6095999" y="3038352"/>
            <a:ext cx="336331" cy="174668"/>
          </a:xfrm>
          <a:prstGeom prst="rect">
            <a:avLst/>
          </a:prstGeom>
          <a:solidFill>
            <a:schemeClr val="bg1"/>
          </a:solidFill>
        </p:spPr>
        <p:txBody>
          <a:bodyPr wrap="square" lIns="0" tIns="0" rIns="0" bIns="0" rtlCol="0">
            <a:noAutofit/>
          </a:bodyPr>
          <a:lstStyle/>
          <a:p>
            <a:pPr algn="l"/>
            <a:endParaRPr lang="en-US" sz="1400" b="1">
              <a:latin typeface="Corbel" panose="020B0503020204020204" pitchFamily="34" charset="0"/>
            </a:endParaRPr>
          </a:p>
        </p:txBody>
      </p:sp>
      <p:sp>
        <p:nvSpPr>
          <p:cNvPr id="16" name="TextBox 15">
            <a:extLst>
              <a:ext uri="{FF2B5EF4-FFF2-40B4-BE49-F238E27FC236}">
                <a16:creationId xmlns:a16="http://schemas.microsoft.com/office/drawing/2014/main" id="{E5734AE8-AE46-807B-2F34-2F97EF774F21}"/>
              </a:ext>
            </a:extLst>
          </p:cNvPr>
          <p:cNvSpPr txBox="1"/>
          <p:nvPr/>
        </p:nvSpPr>
        <p:spPr>
          <a:xfrm>
            <a:off x="5344509" y="3832245"/>
            <a:ext cx="336331" cy="174668"/>
          </a:xfrm>
          <a:prstGeom prst="rect">
            <a:avLst/>
          </a:prstGeom>
          <a:solidFill>
            <a:schemeClr val="bg1"/>
          </a:solidFill>
        </p:spPr>
        <p:txBody>
          <a:bodyPr wrap="square" lIns="0" tIns="0" rIns="0" bIns="0" rtlCol="0">
            <a:noAutofit/>
          </a:bodyPr>
          <a:lstStyle/>
          <a:p>
            <a:pPr algn="l"/>
            <a:endParaRPr lang="en-US" sz="1400" b="1">
              <a:latin typeface="Corbel" panose="020B0503020204020204" pitchFamily="34" charset="0"/>
            </a:endParaRPr>
          </a:p>
        </p:txBody>
      </p:sp>
      <p:sp>
        <p:nvSpPr>
          <p:cNvPr id="498" name="TextBox 497">
            <a:extLst>
              <a:ext uri="{FF2B5EF4-FFF2-40B4-BE49-F238E27FC236}">
                <a16:creationId xmlns:a16="http://schemas.microsoft.com/office/drawing/2014/main" id="{01F37D70-EF0A-83AD-FE86-07E1083C7C39}"/>
              </a:ext>
            </a:extLst>
          </p:cNvPr>
          <p:cNvSpPr txBox="1"/>
          <p:nvPr/>
        </p:nvSpPr>
        <p:spPr>
          <a:xfrm>
            <a:off x="6781068" y="3514672"/>
            <a:ext cx="336331" cy="219967"/>
          </a:xfrm>
          <a:prstGeom prst="rect">
            <a:avLst/>
          </a:prstGeom>
          <a:solidFill>
            <a:schemeClr val="bg1"/>
          </a:solidFill>
        </p:spPr>
        <p:txBody>
          <a:bodyPr wrap="square" lIns="0" tIns="0" rIns="0" bIns="0" rtlCol="0">
            <a:noAutofit/>
          </a:bodyPr>
          <a:lstStyle/>
          <a:p>
            <a:pPr algn="l"/>
            <a:endParaRPr lang="en-US" sz="1400" b="1">
              <a:latin typeface="Corbel" panose="020B0503020204020204" pitchFamily="34" charset="0"/>
            </a:endParaRPr>
          </a:p>
        </p:txBody>
      </p:sp>
      <p:sp>
        <p:nvSpPr>
          <p:cNvPr id="499" name="TextBox 498">
            <a:extLst>
              <a:ext uri="{FF2B5EF4-FFF2-40B4-BE49-F238E27FC236}">
                <a16:creationId xmlns:a16="http://schemas.microsoft.com/office/drawing/2014/main" id="{898C6A65-4E01-9D44-5856-7DBD817E2CBE}"/>
              </a:ext>
            </a:extLst>
          </p:cNvPr>
          <p:cNvSpPr txBox="1"/>
          <p:nvPr/>
        </p:nvSpPr>
        <p:spPr>
          <a:xfrm>
            <a:off x="7488619" y="3679413"/>
            <a:ext cx="336331" cy="274937"/>
          </a:xfrm>
          <a:prstGeom prst="rect">
            <a:avLst/>
          </a:prstGeom>
          <a:solidFill>
            <a:schemeClr val="bg1"/>
          </a:solidFill>
        </p:spPr>
        <p:txBody>
          <a:bodyPr wrap="square" lIns="0" tIns="0" rIns="0" bIns="0" rtlCol="0">
            <a:noAutofit/>
          </a:bodyPr>
          <a:lstStyle/>
          <a:p>
            <a:pPr algn="l"/>
            <a:endParaRPr lang="en-US" sz="1400" b="1">
              <a:latin typeface="Corbel" panose="020B0503020204020204" pitchFamily="34" charset="0"/>
            </a:endParaRPr>
          </a:p>
        </p:txBody>
      </p:sp>
      <p:sp>
        <p:nvSpPr>
          <p:cNvPr id="500" name="TextBox 499">
            <a:extLst>
              <a:ext uri="{FF2B5EF4-FFF2-40B4-BE49-F238E27FC236}">
                <a16:creationId xmlns:a16="http://schemas.microsoft.com/office/drawing/2014/main" id="{E1F11AB2-D600-D8B4-2BC9-56B24DB81423}"/>
              </a:ext>
            </a:extLst>
          </p:cNvPr>
          <p:cNvSpPr txBox="1"/>
          <p:nvPr/>
        </p:nvSpPr>
        <p:spPr>
          <a:xfrm>
            <a:off x="8160733" y="2904346"/>
            <a:ext cx="426219" cy="174668"/>
          </a:xfrm>
          <a:prstGeom prst="rect">
            <a:avLst/>
          </a:prstGeom>
          <a:solidFill>
            <a:schemeClr val="bg1"/>
          </a:solidFill>
        </p:spPr>
        <p:txBody>
          <a:bodyPr wrap="square" lIns="0" tIns="0" rIns="0" bIns="0" rtlCol="0">
            <a:noAutofit/>
          </a:bodyPr>
          <a:lstStyle/>
          <a:p>
            <a:pPr algn="l"/>
            <a:endParaRPr lang="en-US" sz="1400" b="1">
              <a:latin typeface="Corbel" panose="020B0503020204020204" pitchFamily="34" charset="0"/>
            </a:endParaRPr>
          </a:p>
        </p:txBody>
      </p:sp>
      <p:sp>
        <p:nvSpPr>
          <p:cNvPr id="8" name="TextBox 7">
            <a:extLst>
              <a:ext uri="{FF2B5EF4-FFF2-40B4-BE49-F238E27FC236}">
                <a16:creationId xmlns:a16="http://schemas.microsoft.com/office/drawing/2014/main" id="{8E894527-32D1-2008-480A-C08D77350AAB}"/>
              </a:ext>
            </a:extLst>
          </p:cNvPr>
          <p:cNvSpPr txBox="1"/>
          <p:nvPr/>
        </p:nvSpPr>
        <p:spPr>
          <a:xfrm>
            <a:off x="1151053" y="5600542"/>
            <a:ext cx="8723241" cy="1757259"/>
          </a:xfrm>
          <a:prstGeom prst="rect">
            <a:avLst/>
          </a:prstGeom>
          <a:noFill/>
        </p:spPr>
        <p:txBody>
          <a:bodyPr wrap="square" lIns="0" tIns="0" rIns="0" bIns="0" numCol="2" rtlCol="0">
            <a:noAutofit/>
          </a:bodyPr>
          <a:lstStyle/>
          <a:p>
            <a:pPr algn="l"/>
            <a:r>
              <a:rPr lang="en-US" sz="1200">
                <a:latin typeface="Corbel" panose="020B0503020204020204" pitchFamily="34" charset="0"/>
              </a:rPr>
              <a:t>References for recent cost of delivery studies</a:t>
            </a:r>
          </a:p>
          <a:p>
            <a:pPr marL="285750" indent="-285750" algn="l">
              <a:buFont typeface="Arial" panose="020B0604020202020204" pitchFamily="34" charset="0"/>
              <a:buChar char="•"/>
            </a:pPr>
            <a:r>
              <a:rPr lang="en-US" sz="1200">
                <a:latin typeface="Corbel" panose="020B0503020204020204" pitchFamily="34" charset="0"/>
              </a:rPr>
              <a:t>Baral R, et al. </a:t>
            </a:r>
            <a:r>
              <a:rPr lang="en-US" sz="1200" i="1">
                <a:latin typeface="Corbel" panose="020B0503020204020204" pitchFamily="34" charset="0"/>
                <a:hlinkClick r:id="rId8"/>
              </a:rPr>
              <a:t>BMJ Open</a:t>
            </a:r>
            <a:r>
              <a:rPr lang="en-US" sz="1200" i="1">
                <a:latin typeface="Corbel" panose="020B0503020204020204" pitchFamily="34" charset="0"/>
              </a:rPr>
              <a:t>. 14(11);2024. (Kenya)</a:t>
            </a:r>
          </a:p>
          <a:p>
            <a:pPr marL="285750" indent="-285750" algn="l">
              <a:buFont typeface="Arial" panose="020B0604020202020204" pitchFamily="34" charset="0"/>
              <a:buChar char="•"/>
            </a:pPr>
            <a:r>
              <a:rPr lang="en-US" sz="1200">
                <a:latin typeface="Corbel" panose="020B0503020204020204" pitchFamily="34" charset="0"/>
              </a:rPr>
              <a:t>Baral R, et al. </a:t>
            </a:r>
            <a:r>
              <a:rPr lang="en-US" sz="1200" i="1">
                <a:latin typeface="Corbel" panose="020B0503020204020204" pitchFamily="34" charset="0"/>
                <a:hlinkClick r:id="rId9"/>
              </a:rPr>
              <a:t>Vaccine</a:t>
            </a:r>
            <a:r>
              <a:rPr lang="en-US" sz="1200">
                <a:latin typeface="Corbel" panose="020B0503020204020204" pitchFamily="34" charset="0"/>
              </a:rPr>
              <a:t>. 49; 2025. </a:t>
            </a:r>
            <a:r>
              <a:rPr lang="en-US" sz="1200" i="1">
                <a:latin typeface="Corbel" panose="020B0503020204020204" pitchFamily="34" charset="0"/>
              </a:rPr>
              <a:t>(Ghana &amp; Mozambique)</a:t>
            </a:r>
          </a:p>
          <a:p>
            <a:pPr marL="285750" indent="-285750" algn="l">
              <a:buFont typeface="Arial" panose="020B0604020202020204" pitchFamily="34" charset="0"/>
              <a:buChar char="•"/>
            </a:pPr>
            <a:r>
              <a:rPr lang="en-US" sz="1200">
                <a:latin typeface="Corbel" panose="020B0503020204020204" pitchFamily="34" charset="0"/>
              </a:rPr>
              <a:t>Baral R, et al. </a:t>
            </a:r>
            <a:r>
              <a:rPr lang="en-US" sz="1200" i="1">
                <a:latin typeface="Corbel" panose="020B0503020204020204" pitchFamily="34" charset="0"/>
                <a:hlinkClick r:id="rId10"/>
              </a:rPr>
              <a:t>BMC Public Health</a:t>
            </a:r>
            <a:r>
              <a:rPr lang="en-US" sz="1200" i="1">
                <a:latin typeface="Corbel" panose="020B0503020204020204" pitchFamily="34" charset="0"/>
              </a:rPr>
              <a:t>. </a:t>
            </a:r>
            <a:r>
              <a:rPr lang="en-US" sz="1200">
                <a:latin typeface="Corbel" panose="020B0503020204020204" pitchFamily="34" charset="0"/>
              </a:rPr>
              <a:t>26(1); 2025. </a:t>
            </a:r>
            <a:r>
              <a:rPr lang="en-US" sz="1200" i="1">
                <a:latin typeface="Corbel" panose="020B0503020204020204" pitchFamily="34" charset="0"/>
              </a:rPr>
              <a:t>(Bangladesh &amp; Nepal)</a:t>
            </a:r>
            <a:r>
              <a:rPr lang="en-US" sz="1200">
                <a:latin typeface="Corbel" panose="020B0503020204020204" pitchFamily="34" charset="0"/>
              </a:rPr>
              <a:t> </a:t>
            </a:r>
          </a:p>
          <a:p>
            <a:pPr marL="285750" indent="-285750" algn="l">
              <a:buFont typeface="Arial" panose="020B0604020202020204" pitchFamily="34" charset="0"/>
              <a:buChar char="•"/>
            </a:pPr>
            <a:endParaRPr lang="en-US" sz="1200">
              <a:latin typeface="Corbel" panose="020B0503020204020204" pitchFamily="34" charset="0"/>
            </a:endParaRPr>
          </a:p>
          <a:p>
            <a:pPr marL="285750" indent="-285750" algn="l">
              <a:buFont typeface="Arial" panose="020B0604020202020204" pitchFamily="34" charset="0"/>
              <a:buChar char="•"/>
            </a:pPr>
            <a:endParaRPr lang="en-US" sz="1200">
              <a:latin typeface="Corbel" panose="020B0503020204020204" pitchFamily="34" charset="0"/>
            </a:endParaRPr>
          </a:p>
          <a:p>
            <a:pPr marL="285750" indent="-285750" algn="l">
              <a:buFont typeface="Arial" panose="020B0604020202020204" pitchFamily="34" charset="0"/>
              <a:buChar char="•"/>
            </a:pPr>
            <a:endParaRPr lang="en-US" sz="1200">
              <a:latin typeface="Corbel" panose="020B0503020204020204" pitchFamily="34" charset="0"/>
            </a:endParaRPr>
          </a:p>
          <a:p>
            <a:pPr algn="l"/>
            <a:br>
              <a:rPr lang="en-US" sz="1200">
                <a:latin typeface="Corbel" panose="020B0503020204020204" pitchFamily="34" charset="0"/>
              </a:rPr>
            </a:br>
            <a:r>
              <a:rPr lang="en-US" sz="1200">
                <a:latin typeface="Corbel" panose="020B0503020204020204" pitchFamily="34" charset="0"/>
              </a:rPr>
              <a:t>References for relevant cost of delivery studies previously conducted:</a:t>
            </a:r>
          </a:p>
          <a:p>
            <a:pPr marL="171450" indent="-171450">
              <a:buFont typeface="Arial" panose="020B0604020202020204" pitchFamily="34" charset="0"/>
              <a:buChar char="•"/>
            </a:pPr>
            <a:r>
              <a:rPr lang="en-US" sz="1200">
                <a:solidFill>
                  <a:srgbClr val="000000">
                    <a:tint val="75000"/>
                  </a:srgbClr>
                </a:solidFill>
                <a:latin typeface="Corbel" panose="020B0503020204020204" pitchFamily="34" charset="0"/>
                <a:hlinkClick r:id="rId11"/>
              </a:rPr>
              <a:t>Procter SR, et al. </a:t>
            </a:r>
            <a:r>
              <a:rPr lang="en-US" sz="1200" i="1">
                <a:solidFill>
                  <a:srgbClr val="000000">
                    <a:tint val="75000"/>
                  </a:srgbClr>
                </a:solidFill>
                <a:latin typeface="Corbel" panose="020B0503020204020204" pitchFamily="34" charset="0"/>
                <a:hlinkClick r:id="rId11"/>
              </a:rPr>
              <a:t>Vaccine.</a:t>
            </a:r>
            <a:r>
              <a:rPr lang="en-US" sz="1200">
                <a:solidFill>
                  <a:srgbClr val="000000">
                    <a:tint val="75000"/>
                  </a:srgbClr>
                </a:solidFill>
                <a:latin typeface="Corbel" panose="020B0503020204020204" pitchFamily="34" charset="0"/>
                <a:hlinkClick r:id="rId11"/>
              </a:rPr>
              <a:t> 2020;28(40).  </a:t>
            </a:r>
            <a:endParaRPr lang="en-US" sz="1200">
              <a:solidFill>
                <a:srgbClr val="000000">
                  <a:tint val="75000"/>
                </a:srgbClr>
              </a:solidFill>
              <a:latin typeface="Corbel" panose="020B0503020204020204" pitchFamily="34" charset="0"/>
            </a:endParaRPr>
          </a:p>
          <a:p>
            <a:pPr marL="171450" indent="-171450">
              <a:buFont typeface="Arial" panose="020B0604020202020204" pitchFamily="34" charset="0"/>
              <a:buChar char="•"/>
            </a:pPr>
            <a:r>
              <a:rPr lang="en-US" sz="1200">
                <a:solidFill>
                  <a:srgbClr val="000000">
                    <a:tint val="75000"/>
                  </a:srgbClr>
                </a:solidFill>
                <a:latin typeface="Corbel" panose="020B0503020204020204" pitchFamily="34" charset="0"/>
                <a:hlinkClick r:id="rId12"/>
              </a:rPr>
              <a:t>Pecenka C, et al. </a:t>
            </a:r>
            <a:r>
              <a:rPr lang="en-US" sz="1200" i="1" err="1">
                <a:solidFill>
                  <a:srgbClr val="000000">
                    <a:tint val="75000"/>
                  </a:srgbClr>
                </a:solidFill>
                <a:latin typeface="Corbel" panose="020B0503020204020204" pitchFamily="34" charset="0"/>
                <a:hlinkClick r:id="rId12"/>
              </a:rPr>
              <a:t>PLoS</a:t>
            </a:r>
            <a:r>
              <a:rPr lang="en-US" sz="1200" i="1">
                <a:solidFill>
                  <a:srgbClr val="000000">
                    <a:tint val="75000"/>
                  </a:srgbClr>
                </a:solidFill>
                <a:latin typeface="Corbel" panose="020B0503020204020204" pitchFamily="34" charset="0"/>
                <a:hlinkClick r:id="rId12"/>
              </a:rPr>
              <a:t> One. 2017;</a:t>
            </a:r>
            <a:r>
              <a:rPr lang="en-US" sz="1200">
                <a:solidFill>
                  <a:srgbClr val="000000">
                    <a:tint val="75000"/>
                  </a:srgbClr>
                </a:solidFill>
                <a:latin typeface="Corbel" panose="020B0503020204020204" pitchFamily="34" charset="0"/>
                <a:hlinkClick r:id="rId12"/>
              </a:rPr>
              <a:t>12(12). </a:t>
            </a:r>
            <a:endParaRPr lang="en-US" sz="1200">
              <a:solidFill>
                <a:srgbClr val="000000">
                  <a:tint val="75000"/>
                </a:srgbClr>
              </a:solidFill>
              <a:latin typeface="Corbel" panose="020B0503020204020204" pitchFamily="34" charset="0"/>
            </a:endParaRPr>
          </a:p>
          <a:p>
            <a:pPr marL="171450" indent="-171450">
              <a:buFont typeface="Arial" panose="020B0604020202020204" pitchFamily="34" charset="0"/>
              <a:buChar char="•"/>
            </a:pPr>
            <a:r>
              <a:rPr lang="en-US" sz="1200">
                <a:solidFill>
                  <a:srgbClr val="000000">
                    <a:tint val="75000"/>
                  </a:srgbClr>
                </a:solidFill>
                <a:latin typeface="Corbel" panose="020B0503020204020204" pitchFamily="34" charset="0"/>
              </a:rPr>
              <a:t> </a:t>
            </a:r>
            <a:r>
              <a:rPr lang="en-US" sz="1200">
                <a:solidFill>
                  <a:srgbClr val="000000">
                    <a:tint val="75000"/>
                  </a:srgbClr>
                </a:solidFill>
                <a:latin typeface="Corbel" panose="020B0503020204020204" pitchFamily="34" charset="0"/>
                <a:hlinkClick r:id="rId13"/>
              </a:rPr>
              <a:t>Vaughan K, et al. </a:t>
            </a:r>
            <a:r>
              <a:rPr lang="en-US" sz="1200" i="1">
                <a:solidFill>
                  <a:srgbClr val="000000">
                    <a:tint val="75000"/>
                  </a:srgbClr>
                </a:solidFill>
                <a:latin typeface="Corbel" panose="020B0503020204020204" pitchFamily="34" charset="0"/>
                <a:hlinkClick r:id="rId13"/>
              </a:rPr>
              <a:t>Vaccine X.</a:t>
            </a:r>
            <a:r>
              <a:rPr lang="en-US" sz="1200">
                <a:solidFill>
                  <a:srgbClr val="000000">
                    <a:tint val="75000"/>
                  </a:srgbClr>
                </a:solidFill>
                <a:latin typeface="Corbel" panose="020B0503020204020204" pitchFamily="34" charset="0"/>
                <a:hlinkClick r:id="rId13"/>
              </a:rPr>
              <a:t> v.2. 2019. </a:t>
            </a:r>
            <a:endParaRPr lang="en-US" sz="1200">
              <a:solidFill>
                <a:srgbClr val="000000">
                  <a:tint val="75000"/>
                </a:srgbClr>
              </a:solidFill>
              <a:latin typeface="Corbel" panose="020B0503020204020204" pitchFamily="34" charset="0"/>
            </a:endParaRPr>
          </a:p>
          <a:p>
            <a:pPr algn="l"/>
            <a:endParaRPr lang="en-US" sz="1200">
              <a:latin typeface="Corbel" panose="020B0503020204020204" pitchFamily="34" charset="0"/>
            </a:endParaRPr>
          </a:p>
        </p:txBody>
      </p:sp>
      <p:pic>
        <p:nvPicPr>
          <p:cNvPr id="3" name="Picture 2" descr="A graph of different colored bars&#10;&#10;Description automatically generated">
            <a:extLst>
              <a:ext uri="{FF2B5EF4-FFF2-40B4-BE49-F238E27FC236}">
                <a16:creationId xmlns:a16="http://schemas.microsoft.com/office/drawing/2014/main" id="{2BAB45EF-F805-0BB7-236F-B8D2943ED811}"/>
              </a:ext>
            </a:extLst>
          </p:cNvPr>
          <p:cNvPicPr>
            <a:picLocks noChangeAspect="1"/>
          </p:cNvPicPr>
          <p:nvPr/>
        </p:nvPicPr>
        <p:blipFill>
          <a:blip r:embed="rId14"/>
          <a:stretch>
            <a:fillRect/>
          </a:stretch>
        </p:blipFill>
        <p:spPr>
          <a:xfrm>
            <a:off x="4374381" y="1410424"/>
            <a:ext cx="6731186" cy="3678389"/>
          </a:xfrm>
          <a:prstGeom prst="rect">
            <a:avLst/>
          </a:prstGeom>
        </p:spPr>
      </p:pic>
      <p:sp>
        <p:nvSpPr>
          <p:cNvPr id="20" name="TextBox 19">
            <a:extLst>
              <a:ext uri="{FF2B5EF4-FFF2-40B4-BE49-F238E27FC236}">
                <a16:creationId xmlns:a16="http://schemas.microsoft.com/office/drawing/2014/main" id="{0C0404A1-D9AB-FECC-6B42-12C3FDC924C8}"/>
              </a:ext>
            </a:extLst>
          </p:cNvPr>
          <p:cNvSpPr txBox="1"/>
          <p:nvPr/>
        </p:nvSpPr>
        <p:spPr>
          <a:xfrm>
            <a:off x="1131758" y="5043311"/>
            <a:ext cx="10370879" cy="307777"/>
          </a:xfrm>
          <a:prstGeom prst="rect">
            <a:avLst/>
          </a:prstGeom>
          <a:noFill/>
        </p:spPr>
        <p:txBody>
          <a:bodyPr wrap="square">
            <a:spAutoFit/>
          </a:bodyPr>
          <a:lstStyle/>
          <a:p>
            <a:pPr algn="l"/>
            <a:r>
              <a:rPr lang="en-US" sz="1400">
                <a:latin typeface="Corbel" panose="020B0503020204020204" pitchFamily="34" charset="0"/>
              </a:rPr>
              <a:t>Financial costs are direct monetary expenditures; opportunity costs are the values of resources that are reallocated from other purposes.  </a:t>
            </a:r>
          </a:p>
        </p:txBody>
      </p:sp>
      <p:sp>
        <p:nvSpPr>
          <p:cNvPr id="6" name="Footer Placeholder 2">
            <a:extLst>
              <a:ext uri="{FF2B5EF4-FFF2-40B4-BE49-F238E27FC236}">
                <a16:creationId xmlns:a16="http://schemas.microsoft.com/office/drawing/2014/main" id="{48396E96-0A79-7121-EDEC-B3707F4B74AB}"/>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
        <p:nvSpPr>
          <p:cNvPr id="4" name="TextBox 3">
            <a:extLst>
              <a:ext uri="{FF2B5EF4-FFF2-40B4-BE49-F238E27FC236}">
                <a16:creationId xmlns:a16="http://schemas.microsoft.com/office/drawing/2014/main" id="{AD18423B-2928-74D1-4C2E-D9A4820AC3C9}"/>
              </a:ext>
            </a:extLst>
          </p:cNvPr>
          <p:cNvSpPr txBox="1"/>
          <p:nvPr/>
        </p:nvSpPr>
        <p:spPr>
          <a:xfrm>
            <a:off x="12212053" y="7339263"/>
            <a:ext cx="0" cy="0"/>
          </a:xfrm>
          <a:prstGeom prst="rect">
            <a:avLst/>
          </a:prstGeom>
          <a:noFill/>
        </p:spPr>
        <p:txBody>
          <a:bodyPr wrap="none" lIns="0" tIns="0" rIns="0" bIns="0" rtlCol="0">
            <a:noAutofit/>
          </a:bodyPr>
          <a:lstStyle/>
          <a:p>
            <a:pPr algn="l"/>
            <a:endParaRPr lang="en-US" sz="1400" b="1" dirty="0">
              <a:latin typeface="Corbel" panose="020B0503020204020204" pitchFamily="34" charset="0"/>
            </a:endParaRPr>
          </a:p>
        </p:txBody>
      </p:sp>
      <p:sp>
        <p:nvSpPr>
          <p:cNvPr id="11" name="TextBox 10">
            <a:extLst>
              <a:ext uri="{FF2B5EF4-FFF2-40B4-BE49-F238E27FC236}">
                <a16:creationId xmlns:a16="http://schemas.microsoft.com/office/drawing/2014/main" id="{11D96ECC-AC1C-0545-8DB2-32A33C508786}"/>
              </a:ext>
            </a:extLst>
          </p:cNvPr>
          <p:cNvSpPr txBox="1"/>
          <p:nvPr/>
        </p:nvSpPr>
        <p:spPr>
          <a:xfrm>
            <a:off x="11249526" y="5979695"/>
            <a:ext cx="0" cy="0"/>
          </a:xfrm>
          <a:prstGeom prst="rect">
            <a:avLst/>
          </a:prstGeom>
          <a:noFill/>
        </p:spPr>
        <p:txBody>
          <a:bodyPr wrap="none" lIns="0" tIns="0" rIns="0" bIns="0" rtlCol="0">
            <a:noAutofit/>
          </a:bodyPr>
          <a:lstStyle/>
          <a:p>
            <a:pPr algn="l"/>
            <a:endParaRPr lang="en-US" sz="1400" b="1" dirty="0">
              <a:latin typeface="Corbel" panose="020B0503020204020204" pitchFamily="34" charset="0"/>
            </a:endParaRPr>
          </a:p>
        </p:txBody>
      </p:sp>
    </p:spTree>
    <p:extLst>
      <p:ext uri="{BB962C8B-B14F-4D97-AF65-F5344CB8AC3E}">
        <p14:creationId xmlns:p14="http://schemas.microsoft.com/office/powerpoint/2010/main" val="26703718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5DCDED2-6AC7-8ACE-9D02-8426AD56C6E9}"/>
              </a:ext>
            </a:extLst>
          </p:cNvPr>
          <p:cNvSpPr>
            <a:spLocks noGrp="1"/>
          </p:cNvSpPr>
          <p:nvPr>
            <p:ph type="title"/>
          </p:nvPr>
        </p:nvSpPr>
        <p:spPr/>
        <p:txBody>
          <a:bodyPr/>
          <a:lstStyle/>
          <a:p>
            <a:r>
              <a:rPr lang="en-US"/>
              <a:t>RSV immunization cost calculator—a tool to inform decision-making in low- and middle-income economies</a:t>
            </a:r>
          </a:p>
        </p:txBody>
      </p:sp>
      <p:pic>
        <p:nvPicPr>
          <p:cNvPr id="16" name="Picture 15">
            <a:extLst>
              <a:ext uri="{FF2B5EF4-FFF2-40B4-BE49-F238E27FC236}">
                <a16:creationId xmlns:a16="http://schemas.microsoft.com/office/drawing/2014/main" id="{7845261F-F9E7-0561-A3EA-04ECE7E86B8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4280" y="1441939"/>
            <a:ext cx="7603739" cy="3974121"/>
          </a:xfrm>
          <a:prstGeom prst="rect">
            <a:avLst/>
          </a:prstGeom>
          <a:noFill/>
          <a:ln>
            <a:noFill/>
          </a:ln>
        </p:spPr>
      </p:pic>
      <p:sp>
        <p:nvSpPr>
          <p:cNvPr id="20" name="TextBox 19">
            <a:extLst>
              <a:ext uri="{FF2B5EF4-FFF2-40B4-BE49-F238E27FC236}">
                <a16:creationId xmlns:a16="http://schemas.microsoft.com/office/drawing/2014/main" id="{97FE6EAA-8C49-8C98-6E60-1EA78863CC4C}"/>
              </a:ext>
            </a:extLst>
          </p:cNvPr>
          <p:cNvSpPr txBox="1"/>
          <p:nvPr/>
        </p:nvSpPr>
        <p:spPr>
          <a:xfrm>
            <a:off x="9223918" y="4260433"/>
            <a:ext cx="3804920" cy="400110"/>
          </a:xfrm>
          <a:prstGeom prst="rect">
            <a:avLst/>
          </a:prstGeom>
          <a:noFill/>
        </p:spPr>
        <p:txBody>
          <a:bodyPr wrap="square">
            <a:spAutoFit/>
          </a:bodyPr>
          <a:lstStyle/>
          <a:p>
            <a:r>
              <a:rPr lang="en-US" sz="2000" dirty="0"/>
              <a:t>bit.ly/RSV_costcalculator </a:t>
            </a:r>
          </a:p>
        </p:txBody>
      </p:sp>
      <p:sp>
        <p:nvSpPr>
          <p:cNvPr id="24" name="TextBox 23">
            <a:extLst>
              <a:ext uri="{FF2B5EF4-FFF2-40B4-BE49-F238E27FC236}">
                <a16:creationId xmlns:a16="http://schemas.microsoft.com/office/drawing/2014/main" id="{4B3517E0-1FBD-1C97-F897-8895340A938E}"/>
              </a:ext>
            </a:extLst>
          </p:cNvPr>
          <p:cNvSpPr txBox="1"/>
          <p:nvPr/>
        </p:nvSpPr>
        <p:spPr>
          <a:xfrm>
            <a:off x="1137424" y="5846544"/>
            <a:ext cx="10515600" cy="400110"/>
          </a:xfrm>
          <a:prstGeom prst="rect">
            <a:avLst/>
          </a:prstGeom>
          <a:noFill/>
        </p:spPr>
        <p:txBody>
          <a:bodyPr wrap="square">
            <a:spAutoFit/>
          </a:bodyPr>
          <a:lstStyle/>
          <a:p>
            <a:r>
              <a:rPr lang="en-US" sz="2000">
                <a:solidFill>
                  <a:schemeClr val="accent4"/>
                </a:solidFill>
              </a:rPr>
              <a:t>C</a:t>
            </a:r>
            <a:r>
              <a:rPr lang="en-US" sz="2000" kern="1200">
                <a:solidFill>
                  <a:schemeClr val="accent4"/>
                </a:solidFill>
                <a:effectLst/>
                <a:latin typeface="+mn-lt"/>
                <a:ea typeface="+mn-ea"/>
                <a:cs typeface="+mn-cs"/>
              </a:rPr>
              <a:t>ompare products and estimate intervention program costs for RSV maternal vaccine and </a:t>
            </a:r>
            <a:r>
              <a:rPr lang="en-US" sz="2000" kern="1200" err="1">
                <a:solidFill>
                  <a:schemeClr val="accent4"/>
                </a:solidFill>
                <a:effectLst/>
                <a:latin typeface="+mn-lt"/>
                <a:ea typeface="+mn-ea"/>
                <a:cs typeface="+mn-cs"/>
              </a:rPr>
              <a:t>mAbs</a:t>
            </a:r>
            <a:r>
              <a:rPr lang="en-US" sz="2000" kern="1200">
                <a:solidFill>
                  <a:schemeClr val="accent4"/>
                </a:solidFill>
                <a:effectLst/>
                <a:latin typeface="+mn-lt"/>
                <a:ea typeface="+mn-ea"/>
                <a:cs typeface="+mn-cs"/>
              </a:rPr>
              <a:t>.</a:t>
            </a:r>
            <a:endParaRPr lang="en-US" sz="2000">
              <a:solidFill>
                <a:schemeClr val="accent4"/>
              </a:solidFill>
            </a:endParaRPr>
          </a:p>
        </p:txBody>
      </p:sp>
      <p:sp>
        <p:nvSpPr>
          <p:cNvPr id="3" name="Footer Placeholder 2">
            <a:extLst>
              <a:ext uri="{FF2B5EF4-FFF2-40B4-BE49-F238E27FC236}">
                <a16:creationId xmlns:a16="http://schemas.microsoft.com/office/drawing/2014/main" id="{58FB82F7-D6B7-2769-7EE7-EB3CFA308465}"/>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pic>
        <p:nvPicPr>
          <p:cNvPr id="4" name="Picture 3">
            <a:extLst>
              <a:ext uri="{FF2B5EF4-FFF2-40B4-BE49-F238E27FC236}">
                <a16:creationId xmlns:a16="http://schemas.microsoft.com/office/drawing/2014/main" id="{5C7CDCCD-4486-7347-D2BD-DD8256300295}"/>
              </a:ext>
            </a:extLst>
          </p:cNvPr>
          <p:cNvPicPr>
            <a:picLocks noChangeAspect="1"/>
          </p:cNvPicPr>
          <p:nvPr/>
        </p:nvPicPr>
        <p:blipFill>
          <a:blip r:embed="rId4"/>
          <a:stretch>
            <a:fillRect/>
          </a:stretch>
        </p:blipFill>
        <p:spPr>
          <a:xfrm>
            <a:off x="9223918" y="1550940"/>
            <a:ext cx="2644031" cy="2644031"/>
          </a:xfrm>
          <a:prstGeom prst="rect">
            <a:avLst/>
          </a:prstGeom>
        </p:spPr>
      </p:pic>
    </p:spTree>
    <p:extLst>
      <p:ext uri="{BB962C8B-B14F-4D97-AF65-F5344CB8AC3E}">
        <p14:creationId xmlns:p14="http://schemas.microsoft.com/office/powerpoint/2010/main" val="446696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9889A9A-D9FD-E9D6-9949-178C969752AB}"/>
              </a:ext>
            </a:extLst>
          </p:cNvPr>
          <p:cNvSpPr>
            <a:spLocks noGrp="1"/>
          </p:cNvSpPr>
          <p:nvPr>
            <p:ph type="body" sz="quarter" idx="14"/>
          </p:nvPr>
        </p:nvSpPr>
        <p:spPr>
          <a:xfrm>
            <a:off x="1317492" y="1482640"/>
            <a:ext cx="4994801" cy="4631820"/>
          </a:xfrm>
        </p:spPr>
        <p:txBody>
          <a:bodyPr vert="horz" lIns="91440" tIns="45720" rIns="91440" bIns="45720" rtlCol="0" anchor="t">
            <a:noAutofit/>
          </a:bodyPr>
          <a:lstStyle/>
          <a:p>
            <a:pPr marL="0" indent="0">
              <a:spcAft>
                <a:spcPts val="600"/>
              </a:spcAft>
              <a:buNone/>
            </a:pPr>
            <a:r>
              <a:rPr lang="en-US" sz="1800" b="1">
                <a:solidFill>
                  <a:schemeClr val="tx2"/>
                </a:solidFill>
              </a:rPr>
              <a:t>What does existing evidence suggest?</a:t>
            </a:r>
          </a:p>
          <a:p>
            <a:pPr marL="233363" indent="-233363">
              <a:lnSpc>
                <a:spcPct val="100000"/>
              </a:lnSpc>
            </a:pPr>
            <a:r>
              <a:rPr lang="en-US" sz="1800"/>
              <a:t>Program delivery costs for RSV and other childhood and maternal vaccines may be similar.</a:t>
            </a:r>
          </a:p>
          <a:p>
            <a:pPr marL="0" indent="0">
              <a:lnSpc>
                <a:spcPct val="100000"/>
              </a:lnSpc>
              <a:spcAft>
                <a:spcPts val="600"/>
              </a:spcAft>
              <a:buNone/>
            </a:pPr>
            <a:r>
              <a:rPr lang="en-US" sz="1800" b="1">
                <a:solidFill>
                  <a:schemeClr val="tx2"/>
                </a:solidFill>
              </a:rPr>
              <a:t>What are the caveats?</a:t>
            </a:r>
          </a:p>
          <a:p>
            <a:pPr marL="233363" indent="-233363"/>
            <a:r>
              <a:rPr lang="en-US" sz="1800"/>
              <a:t>Generalizing existing program cost data for other childhood vaccines across settings / vaccines and applying these to RSV is difficult.</a:t>
            </a:r>
          </a:p>
          <a:p>
            <a:pPr marL="233045" indent="-233045"/>
            <a:r>
              <a:rPr lang="en-US" sz="1800">
                <a:latin typeface="Corbel"/>
              </a:rPr>
              <a:t>Older data from other maternal vaccines are less relevant to current landscape.</a:t>
            </a:r>
          </a:p>
          <a:p>
            <a:pPr marL="233363" indent="-233363"/>
            <a:r>
              <a:rPr lang="en-US" sz="1800"/>
              <a:t>RSV immunization program cost data are currently prospective because few LMICs are currently using RSV vaccines.</a:t>
            </a:r>
            <a:endParaRPr lang="en-US" sz="1000" b="1"/>
          </a:p>
        </p:txBody>
      </p:sp>
      <p:sp>
        <p:nvSpPr>
          <p:cNvPr id="7" name="Text Placeholder 1">
            <a:extLst>
              <a:ext uri="{FF2B5EF4-FFF2-40B4-BE49-F238E27FC236}">
                <a16:creationId xmlns:a16="http://schemas.microsoft.com/office/drawing/2014/main" id="{2D6AD49D-0C34-86F5-005C-D12F3CE50787}"/>
              </a:ext>
            </a:extLst>
          </p:cNvPr>
          <p:cNvSpPr txBox="1">
            <a:spLocks/>
          </p:cNvSpPr>
          <p:nvPr/>
        </p:nvSpPr>
        <p:spPr>
          <a:xfrm>
            <a:off x="761999" y="473336"/>
            <a:ext cx="10977881" cy="857800"/>
          </a:xfrm>
          <a:prstGeom prst="rect">
            <a:avLst/>
          </a:prstGeom>
        </p:spPr>
        <p:txBody>
          <a:bodyPr vert="horz" lIns="0" tIns="0" rIns="0" bIns="0" rtlCol="0" anchor="t">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3200" kern="1200">
                <a:solidFill>
                  <a:schemeClr val="accent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Font typeface="Arial" panose="020B0604020202020204" pitchFamily="34" charset="0"/>
              <a:buNone/>
            </a:pPr>
            <a:r>
              <a:rPr lang="en-US" sz="2400" b="1">
                <a:solidFill>
                  <a:srgbClr val="24245C"/>
                </a:solidFill>
                <a:ea typeface="+mj-ea"/>
                <a:cs typeface="+mj-cs"/>
              </a:rPr>
              <a:t>What to know about program delivery costs for RSV immunization</a:t>
            </a:r>
            <a:br>
              <a:rPr lang="en-US" sz="2400" b="1">
                <a:solidFill>
                  <a:srgbClr val="24245C"/>
                </a:solidFill>
                <a:ea typeface="+mj-ea"/>
                <a:cs typeface="+mj-cs"/>
              </a:rPr>
            </a:br>
            <a:endParaRPr lang="en-US" sz="2400" b="1">
              <a:solidFill>
                <a:srgbClr val="24245C"/>
              </a:solidFill>
              <a:ea typeface="+mj-ea"/>
              <a:cs typeface="+mj-cs"/>
            </a:endParaRPr>
          </a:p>
        </p:txBody>
      </p:sp>
      <p:sp>
        <p:nvSpPr>
          <p:cNvPr id="10" name="Text Placeholder 5">
            <a:extLst>
              <a:ext uri="{FF2B5EF4-FFF2-40B4-BE49-F238E27FC236}">
                <a16:creationId xmlns:a16="http://schemas.microsoft.com/office/drawing/2014/main" id="{6D0EF2BB-B212-BD95-A1F7-4F8D80747E8B}"/>
              </a:ext>
            </a:extLst>
          </p:cNvPr>
          <p:cNvSpPr txBox="1">
            <a:spLocks/>
          </p:cNvSpPr>
          <p:nvPr/>
        </p:nvSpPr>
        <p:spPr>
          <a:xfrm>
            <a:off x="6836549" y="1623701"/>
            <a:ext cx="4933447" cy="4631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0"/>
              </a:spcBef>
              <a:spcAft>
                <a:spcPts val="1800"/>
              </a:spcAft>
              <a:buClr>
                <a:schemeClr val="accent1"/>
              </a:buClr>
              <a:buFont typeface="Arial" panose="020B0604020202020204" pitchFamily="34" charset="0"/>
              <a:buChar char="•"/>
              <a:defRPr sz="16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4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200" b="1">
              <a:solidFill>
                <a:schemeClr val="accent1"/>
              </a:solidFill>
            </a:endParaRPr>
          </a:p>
          <a:p>
            <a:pPr marL="628650" lvl="1"/>
            <a:endParaRPr lang="en-US" sz="2000"/>
          </a:p>
          <a:p>
            <a:pPr marL="285750" indent="-285750">
              <a:spcAft>
                <a:spcPts val="900"/>
              </a:spcAft>
            </a:pPr>
            <a:endParaRPr lang="en-US" sz="1100" b="1"/>
          </a:p>
        </p:txBody>
      </p:sp>
      <p:sp>
        <p:nvSpPr>
          <p:cNvPr id="11" name="Text Placeholder 5">
            <a:extLst>
              <a:ext uri="{FF2B5EF4-FFF2-40B4-BE49-F238E27FC236}">
                <a16:creationId xmlns:a16="http://schemas.microsoft.com/office/drawing/2014/main" id="{D01BCDB9-90D2-4DCF-98BA-6149BA1A3A9A}"/>
              </a:ext>
            </a:extLst>
          </p:cNvPr>
          <p:cNvSpPr txBox="1">
            <a:spLocks/>
          </p:cNvSpPr>
          <p:nvPr/>
        </p:nvSpPr>
        <p:spPr>
          <a:xfrm>
            <a:off x="6642493" y="1482640"/>
            <a:ext cx="4933447" cy="51851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0"/>
              </a:spcBef>
              <a:spcAft>
                <a:spcPts val="1800"/>
              </a:spcAft>
              <a:buClr>
                <a:schemeClr val="accent1"/>
              </a:buClr>
              <a:buFont typeface="Arial" panose="020B0604020202020204" pitchFamily="34" charset="0"/>
              <a:buChar char="•"/>
              <a:defRPr sz="16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4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US" sz="1800" b="1">
                <a:solidFill>
                  <a:schemeClr val="tx2"/>
                </a:solidFill>
              </a:rPr>
              <a:t>What gaps will forthcoming data fill?</a:t>
            </a:r>
          </a:p>
          <a:p>
            <a:pPr marL="233363" indent="-225425">
              <a:lnSpc>
                <a:spcPct val="100000"/>
              </a:lnSpc>
            </a:pPr>
            <a:r>
              <a:rPr lang="en-US" sz="1800"/>
              <a:t>Identify potential differences in RSV program delivery costs compared to existing vaccine programs.</a:t>
            </a:r>
          </a:p>
          <a:p>
            <a:pPr marL="0" indent="0">
              <a:spcAft>
                <a:spcPts val="600"/>
              </a:spcAft>
              <a:buFont typeface="Arial" panose="020B0604020202020204" pitchFamily="34" charset="0"/>
              <a:buNone/>
            </a:pPr>
            <a:r>
              <a:rPr lang="en-US" sz="1800" b="1">
                <a:solidFill>
                  <a:schemeClr val="tx2"/>
                </a:solidFill>
              </a:rPr>
              <a:t>How can countries use this information?</a:t>
            </a:r>
          </a:p>
          <a:p>
            <a:pPr marL="233363" indent="-225425">
              <a:lnSpc>
                <a:spcPct val="100000"/>
              </a:lnSpc>
            </a:pPr>
            <a:r>
              <a:rPr lang="en-US" sz="1800"/>
              <a:t>Evaluate prospective RSV program delivery activities and costs in relation to existing activities and program costs. </a:t>
            </a:r>
          </a:p>
          <a:p>
            <a:pPr marL="0" indent="0">
              <a:lnSpc>
                <a:spcPct val="100000"/>
              </a:lnSpc>
              <a:spcAft>
                <a:spcPts val="600"/>
              </a:spcAft>
              <a:buNone/>
            </a:pPr>
            <a:r>
              <a:rPr lang="en-US" sz="1800" b="1">
                <a:solidFill>
                  <a:schemeClr val="tx2"/>
                </a:solidFill>
              </a:rPr>
              <a:t>Additional considerations</a:t>
            </a:r>
          </a:p>
          <a:p>
            <a:pPr marL="233363" lvl="1" indent="-225425">
              <a:lnSpc>
                <a:spcPct val="100000"/>
              </a:lnSpc>
              <a:spcBef>
                <a:spcPts val="0"/>
              </a:spcBef>
              <a:spcAft>
                <a:spcPts val="1800"/>
              </a:spcAft>
              <a:buClr>
                <a:schemeClr val="accent1"/>
              </a:buClr>
            </a:pPr>
            <a:r>
              <a:rPr lang="en-US" sz="1800"/>
              <a:t>Seasonal RSV immunization (if feasible) could result in similar health impact as year-round immunization, at lower cost.*  </a:t>
            </a:r>
          </a:p>
          <a:p>
            <a:pPr>
              <a:lnSpc>
                <a:spcPct val="100000"/>
              </a:lnSpc>
            </a:pPr>
            <a:endParaRPr lang="en-US" sz="1800">
              <a:highlight>
                <a:srgbClr val="FFFF00"/>
              </a:highlight>
            </a:endParaRPr>
          </a:p>
          <a:p>
            <a:pPr marL="0" indent="0">
              <a:lnSpc>
                <a:spcPct val="100000"/>
              </a:lnSpc>
              <a:buNone/>
            </a:pPr>
            <a:endParaRPr lang="en-US" sz="1800"/>
          </a:p>
          <a:p>
            <a:pPr marL="285750" indent="-285750">
              <a:spcAft>
                <a:spcPts val="900"/>
              </a:spcAft>
            </a:pPr>
            <a:endParaRPr lang="en-US" sz="1000" b="1"/>
          </a:p>
        </p:txBody>
      </p:sp>
      <p:sp>
        <p:nvSpPr>
          <p:cNvPr id="15" name="TextBox 14">
            <a:extLst>
              <a:ext uri="{FF2B5EF4-FFF2-40B4-BE49-F238E27FC236}">
                <a16:creationId xmlns:a16="http://schemas.microsoft.com/office/drawing/2014/main" id="{40D39E2E-2F0C-6568-8AF5-240F2A40845D}"/>
              </a:ext>
            </a:extLst>
          </p:cNvPr>
          <p:cNvSpPr txBox="1"/>
          <p:nvPr/>
        </p:nvSpPr>
        <p:spPr>
          <a:xfrm>
            <a:off x="1106807" y="6430180"/>
            <a:ext cx="7086600" cy="548640"/>
          </a:xfrm>
          <a:prstGeom prst="rect">
            <a:avLst/>
          </a:prstGeom>
          <a:noFill/>
        </p:spPr>
        <p:txBody>
          <a:bodyPr wrap="square" lIns="0" tIns="0" rIns="0" bIns="0" rtlCol="0">
            <a:noAutofit/>
          </a:bodyPr>
          <a:lstStyle/>
          <a:p>
            <a:r>
              <a:rPr lang="en-US" sz="1000">
                <a:solidFill>
                  <a:srgbClr val="000000">
                    <a:tint val="75000"/>
                  </a:srgbClr>
                </a:solidFill>
                <a:latin typeface="Corbel" panose="020B0503020204020204" pitchFamily="34" charset="0"/>
              </a:rPr>
              <a:t>*References: </a:t>
            </a:r>
            <a:r>
              <a:rPr lang="fr-FR" sz="1000">
                <a:solidFill>
                  <a:srgbClr val="000000">
                    <a:tint val="75000"/>
                  </a:srgbClr>
                </a:solidFill>
                <a:latin typeface="Corbel" panose="020B0503020204020204" pitchFamily="34" charset="0"/>
                <a:hlinkClick r:id="rId3"/>
              </a:rPr>
              <a:t>Li Y, et al. Lancet ID. 21(9): 2021;</a:t>
            </a:r>
            <a:endParaRPr lang="en-US" sz="1000">
              <a:solidFill>
                <a:srgbClr val="000000">
                  <a:tint val="75000"/>
                </a:srgbClr>
              </a:solidFill>
              <a:latin typeface="Corbel" panose="020B0503020204020204" pitchFamily="34" charset="0"/>
            </a:endParaRPr>
          </a:p>
          <a:p>
            <a:r>
              <a:rPr lang="en-US" sz="1000" err="1">
                <a:solidFill>
                  <a:srgbClr val="000000">
                    <a:tint val="75000"/>
                  </a:srgbClr>
                </a:solidFill>
                <a:latin typeface="Corbel" panose="020B0503020204020204" pitchFamily="34" charset="0"/>
                <a:hlinkClick r:id="rId4"/>
              </a:rPr>
              <a:t>Guiñazú</a:t>
            </a:r>
            <a:r>
              <a:rPr lang="en-US" sz="1000">
                <a:solidFill>
                  <a:srgbClr val="000000">
                    <a:tint val="75000"/>
                  </a:srgbClr>
                </a:solidFill>
                <a:latin typeface="Corbel" panose="020B0503020204020204" pitchFamily="34" charset="0"/>
                <a:hlinkClick r:id="rId4"/>
              </a:rPr>
              <a:t> G et al. </a:t>
            </a:r>
            <a:r>
              <a:rPr lang="en-US" sz="1000" i="1">
                <a:solidFill>
                  <a:srgbClr val="000000">
                    <a:tint val="75000"/>
                  </a:srgbClr>
                </a:solidFill>
                <a:latin typeface="Corbel" panose="020B0503020204020204" pitchFamily="34" charset="0"/>
                <a:hlinkClick r:id="rId4"/>
              </a:rPr>
              <a:t>Vaccine.</a:t>
            </a:r>
            <a:r>
              <a:rPr lang="en-US" sz="1000">
                <a:solidFill>
                  <a:srgbClr val="000000">
                    <a:tint val="75000"/>
                  </a:srgbClr>
                </a:solidFill>
                <a:latin typeface="Corbel" panose="020B0503020204020204" pitchFamily="34" charset="0"/>
                <a:hlinkClick r:id="rId4"/>
              </a:rPr>
              <a:t> 42(23): 2024. </a:t>
            </a:r>
            <a:endParaRPr lang="en-US" sz="1000">
              <a:solidFill>
                <a:srgbClr val="000000">
                  <a:tint val="75000"/>
                </a:srgbClr>
              </a:solidFill>
              <a:latin typeface="Corbel" panose="020B0503020204020204" pitchFamily="34" charset="0"/>
            </a:endParaRPr>
          </a:p>
        </p:txBody>
      </p:sp>
      <p:sp>
        <p:nvSpPr>
          <p:cNvPr id="2" name="TextBox 1">
            <a:extLst>
              <a:ext uri="{FF2B5EF4-FFF2-40B4-BE49-F238E27FC236}">
                <a16:creationId xmlns:a16="http://schemas.microsoft.com/office/drawing/2014/main" id="{BAEA3166-1296-7E5D-3F01-5D67254341B5}"/>
              </a:ext>
            </a:extLst>
          </p:cNvPr>
          <p:cNvSpPr txBox="1"/>
          <p:nvPr/>
        </p:nvSpPr>
        <p:spPr>
          <a:xfrm>
            <a:off x="1224267" y="1406157"/>
            <a:ext cx="4871733" cy="369332"/>
          </a:xfrm>
          <a:prstGeom prst="rect">
            <a:avLst/>
          </a:prstGeom>
          <a:solidFill>
            <a:schemeClr val="tx2"/>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What does existing evidence suggest?</a:t>
            </a:r>
          </a:p>
        </p:txBody>
      </p:sp>
      <p:sp>
        <p:nvSpPr>
          <p:cNvPr id="3" name="TextBox 2">
            <a:extLst>
              <a:ext uri="{FF2B5EF4-FFF2-40B4-BE49-F238E27FC236}">
                <a16:creationId xmlns:a16="http://schemas.microsoft.com/office/drawing/2014/main" id="{673CEC89-7154-DB1E-1352-5E3AF283D715}"/>
              </a:ext>
            </a:extLst>
          </p:cNvPr>
          <p:cNvSpPr txBox="1"/>
          <p:nvPr/>
        </p:nvSpPr>
        <p:spPr>
          <a:xfrm>
            <a:off x="1224267" y="2567838"/>
            <a:ext cx="4871733" cy="369332"/>
          </a:xfrm>
          <a:prstGeom prst="rect">
            <a:avLst/>
          </a:prstGeom>
          <a:solidFill>
            <a:schemeClr val="tx2"/>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Caveats?</a:t>
            </a:r>
          </a:p>
        </p:txBody>
      </p:sp>
      <p:sp>
        <p:nvSpPr>
          <p:cNvPr id="4" name="TextBox 3">
            <a:extLst>
              <a:ext uri="{FF2B5EF4-FFF2-40B4-BE49-F238E27FC236}">
                <a16:creationId xmlns:a16="http://schemas.microsoft.com/office/drawing/2014/main" id="{8E74F631-6F0F-F528-98E5-22F8C83AFB97}"/>
              </a:ext>
            </a:extLst>
          </p:cNvPr>
          <p:cNvSpPr txBox="1"/>
          <p:nvPr/>
        </p:nvSpPr>
        <p:spPr>
          <a:xfrm>
            <a:off x="6481836" y="1406157"/>
            <a:ext cx="5085217" cy="369332"/>
          </a:xfrm>
          <a:prstGeom prst="rect">
            <a:avLst/>
          </a:prstGeom>
          <a:solidFill>
            <a:schemeClr val="tx2"/>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What gaps will emerging data fill?</a:t>
            </a:r>
          </a:p>
        </p:txBody>
      </p:sp>
      <p:sp>
        <p:nvSpPr>
          <p:cNvPr id="5" name="TextBox 4">
            <a:extLst>
              <a:ext uri="{FF2B5EF4-FFF2-40B4-BE49-F238E27FC236}">
                <a16:creationId xmlns:a16="http://schemas.microsoft.com/office/drawing/2014/main" id="{E9DBA46F-3F96-392F-7ECE-61346297ADDF}"/>
              </a:ext>
            </a:extLst>
          </p:cNvPr>
          <p:cNvSpPr txBox="1"/>
          <p:nvPr/>
        </p:nvSpPr>
        <p:spPr>
          <a:xfrm>
            <a:off x="6481837" y="2826381"/>
            <a:ext cx="5094104" cy="369332"/>
          </a:xfrm>
          <a:prstGeom prst="rect">
            <a:avLst/>
          </a:prstGeom>
          <a:solidFill>
            <a:schemeClr val="tx2"/>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How can countries use this information?</a:t>
            </a:r>
          </a:p>
        </p:txBody>
      </p:sp>
      <p:sp>
        <p:nvSpPr>
          <p:cNvPr id="8" name="TextBox 7">
            <a:extLst>
              <a:ext uri="{FF2B5EF4-FFF2-40B4-BE49-F238E27FC236}">
                <a16:creationId xmlns:a16="http://schemas.microsoft.com/office/drawing/2014/main" id="{B76ACCD7-CC66-8129-5EC4-07267608713C}"/>
              </a:ext>
            </a:extLst>
          </p:cNvPr>
          <p:cNvSpPr txBox="1"/>
          <p:nvPr/>
        </p:nvSpPr>
        <p:spPr>
          <a:xfrm>
            <a:off x="6481837" y="4168810"/>
            <a:ext cx="5094104" cy="369332"/>
          </a:xfrm>
          <a:prstGeom prst="rect">
            <a:avLst/>
          </a:prstGeom>
          <a:solidFill>
            <a:schemeClr val="tx2"/>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Additional considerations</a:t>
            </a:r>
          </a:p>
        </p:txBody>
      </p:sp>
      <p:pic>
        <p:nvPicPr>
          <p:cNvPr id="9" name="Picture 8" descr="A black and white flag&#10;&#10;Description automatically generated">
            <a:extLst>
              <a:ext uri="{FF2B5EF4-FFF2-40B4-BE49-F238E27FC236}">
                <a16:creationId xmlns:a16="http://schemas.microsoft.com/office/drawing/2014/main" id="{32BDCB70-F099-AC49-F11D-EEDA4A29457A}"/>
              </a:ext>
            </a:extLst>
          </p:cNvPr>
          <p:cNvPicPr>
            <a:picLocks noChangeAspect="1"/>
          </p:cNvPicPr>
          <p:nvPr/>
        </p:nvPicPr>
        <p:blipFill>
          <a:blip r:embed="rId5"/>
          <a:stretch>
            <a:fillRect/>
          </a:stretch>
        </p:blipFill>
        <p:spPr>
          <a:xfrm>
            <a:off x="6638691" y="4239176"/>
            <a:ext cx="203200" cy="228600"/>
          </a:xfrm>
          <a:prstGeom prst="rect">
            <a:avLst/>
          </a:prstGeom>
        </p:spPr>
      </p:pic>
      <p:pic>
        <p:nvPicPr>
          <p:cNvPr id="12" name="Picture 11" descr="A white exclamation mark in a triangle&#10;&#10;Description automatically generated">
            <a:extLst>
              <a:ext uri="{FF2B5EF4-FFF2-40B4-BE49-F238E27FC236}">
                <a16:creationId xmlns:a16="http://schemas.microsoft.com/office/drawing/2014/main" id="{6EE9BBAB-2E15-4261-B325-A7A3E4389058}"/>
              </a:ext>
            </a:extLst>
          </p:cNvPr>
          <p:cNvPicPr>
            <a:picLocks noChangeAspect="1"/>
          </p:cNvPicPr>
          <p:nvPr/>
        </p:nvPicPr>
        <p:blipFill>
          <a:blip r:embed="rId6"/>
          <a:stretch>
            <a:fillRect/>
          </a:stretch>
        </p:blipFill>
        <p:spPr>
          <a:xfrm>
            <a:off x="1324844" y="2663604"/>
            <a:ext cx="215900" cy="177800"/>
          </a:xfrm>
          <a:prstGeom prst="rect">
            <a:avLst/>
          </a:prstGeom>
        </p:spPr>
      </p:pic>
      <p:pic>
        <p:nvPicPr>
          <p:cNvPr id="13" name="Picture 12" descr="A white outline of a magnifying glass&#10;&#10;Description automatically generated">
            <a:extLst>
              <a:ext uri="{FF2B5EF4-FFF2-40B4-BE49-F238E27FC236}">
                <a16:creationId xmlns:a16="http://schemas.microsoft.com/office/drawing/2014/main" id="{B3FDFBA5-8309-3DA3-050D-113FA6F0A764}"/>
              </a:ext>
            </a:extLst>
          </p:cNvPr>
          <p:cNvPicPr>
            <a:picLocks noChangeAspect="1"/>
          </p:cNvPicPr>
          <p:nvPr/>
        </p:nvPicPr>
        <p:blipFill>
          <a:blip r:embed="rId7"/>
          <a:stretch>
            <a:fillRect/>
          </a:stretch>
        </p:blipFill>
        <p:spPr>
          <a:xfrm>
            <a:off x="1312144" y="1485667"/>
            <a:ext cx="210312" cy="210312"/>
          </a:xfrm>
          <a:prstGeom prst="rect">
            <a:avLst/>
          </a:prstGeom>
        </p:spPr>
      </p:pic>
      <p:pic>
        <p:nvPicPr>
          <p:cNvPr id="16" name="Picture 15">
            <a:extLst>
              <a:ext uri="{FF2B5EF4-FFF2-40B4-BE49-F238E27FC236}">
                <a16:creationId xmlns:a16="http://schemas.microsoft.com/office/drawing/2014/main" id="{7D11D2CC-0199-AD0C-4D41-42102CC49562}"/>
              </a:ext>
            </a:extLst>
          </p:cNvPr>
          <p:cNvPicPr>
            <a:picLocks noChangeAspect="1"/>
          </p:cNvPicPr>
          <p:nvPr/>
        </p:nvPicPr>
        <p:blipFill>
          <a:blip r:embed="rId8"/>
          <a:stretch>
            <a:fillRect/>
          </a:stretch>
        </p:blipFill>
        <p:spPr>
          <a:xfrm>
            <a:off x="6555785" y="1508179"/>
            <a:ext cx="351239" cy="165289"/>
          </a:xfrm>
          <a:prstGeom prst="rect">
            <a:avLst/>
          </a:prstGeom>
        </p:spPr>
      </p:pic>
      <p:pic>
        <p:nvPicPr>
          <p:cNvPr id="17" name="Picture 16" descr="A black and white logo&#10;&#10;Description automatically generated">
            <a:extLst>
              <a:ext uri="{FF2B5EF4-FFF2-40B4-BE49-F238E27FC236}">
                <a16:creationId xmlns:a16="http://schemas.microsoft.com/office/drawing/2014/main" id="{55996ED3-6D78-B0DD-FADB-C02DA863A796}"/>
              </a:ext>
            </a:extLst>
          </p:cNvPr>
          <p:cNvPicPr>
            <a:picLocks noChangeAspect="1"/>
          </p:cNvPicPr>
          <p:nvPr/>
        </p:nvPicPr>
        <p:blipFill>
          <a:blip r:embed="rId9"/>
          <a:stretch>
            <a:fillRect/>
          </a:stretch>
        </p:blipFill>
        <p:spPr>
          <a:xfrm>
            <a:off x="6632341" y="2923261"/>
            <a:ext cx="215900" cy="190500"/>
          </a:xfrm>
          <a:prstGeom prst="rect">
            <a:avLst/>
          </a:prstGeom>
        </p:spPr>
      </p:pic>
      <p:sp>
        <p:nvSpPr>
          <p:cNvPr id="19" name="Footer Placeholder 2">
            <a:extLst>
              <a:ext uri="{FF2B5EF4-FFF2-40B4-BE49-F238E27FC236}">
                <a16:creationId xmlns:a16="http://schemas.microsoft.com/office/drawing/2014/main" id="{BBC19BDD-7E3D-51E5-86A8-73C0517981DB}"/>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37692237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ink rectangular object with a pointed top&#10;&#10;Description automatically generated">
            <a:extLst>
              <a:ext uri="{FF2B5EF4-FFF2-40B4-BE49-F238E27FC236}">
                <a16:creationId xmlns:a16="http://schemas.microsoft.com/office/drawing/2014/main" id="{99C50803-66FC-D7D9-6711-92FC707B8439}"/>
              </a:ext>
            </a:extLst>
          </p:cNvPr>
          <p:cNvPicPr>
            <a:picLocks noChangeAspect="1"/>
          </p:cNvPicPr>
          <p:nvPr/>
        </p:nvPicPr>
        <p:blipFill>
          <a:blip r:embed="rId3"/>
          <a:stretch>
            <a:fillRect/>
          </a:stretch>
        </p:blipFill>
        <p:spPr>
          <a:xfrm>
            <a:off x="1577216" y="4531235"/>
            <a:ext cx="4235110" cy="1068316"/>
          </a:xfrm>
          <a:prstGeom prst="rect">
            <a:avLst/>
          </a:prstGeom>
        </p:spPr>
      </p:pic>
      <p:sp>
        <p:nvSpPr>
          <p:cNvPr id="7" name="Text Placeholder 1">
            <a:extLst>
              <a:ext uri="{FF2B5EF4-FFF2-40B4-BE49-F238E27FC236}">
                <a16:creationId xmlns:a16="http://schemas.microsoft.com/office/drawing/2014/main" id="{ED41D444-35B4-B5E2-49C5-805B746A796A}"/>
              </a:ext>
            </a:extLst>
          </p:cNvPr>
          <p:cNvSpPr>
            <a:spLocks noGrp="1"/>
          </p:cNvSpPr>
          <p:nvPr>
            <p:ph type="body" sz="quarter" idx="13"/>
          </p:nvPr>
        </p:nvSpPr>
        <p:spPr>
          <a:xfrm>
            <a:off x="761999" y="473336"/>
            <a:ext cx="10740639" cy="857800"/>
          </a:xfrm>
        </p:spPr>
        <p:txBody>
          <a:bodyPr vert="horz" lIns="0" tIns="0" rIns="0" bIns="0" rtlCol="0" anchor="t">
            <a:normAutofit fontScale="92500" lnSpcReduction="10000"/>
          </a:bodyPr>
          <a:lstStyle/>
          <a:p>
            <a:pPr marL="342900" lvl="1" indent="0">
              <a:buNone/>
            </a:pPr>
            <a:r>
              <a:rPr lang="en-US" sz="2600" b="1">
                <a:solidFill>
                  <a:schemeClr val="accent5"/>
                </a:solidFill>
                <a:ea typeface="+mj-ea"/>
                <a:cs typeface="+mj-cs"/>
              </a:rPr>
              <a:t>Costs of RSV illness</a:t>
            </a:r>
          </a:p>
          <a:p>
            <a:pPr marL="342900" lvl="1" indent="0">
              <a:buNone/>
            </a:pPr>
            <a:r>
              <a:rPr lang="en-US" sz="2100">
                <a:solidFill>
                  <a:schemeClr val="accent5"/>
                </a:solidFill>
                <a:ea typeface="+mj-ea"/>
                <a:cs typeface="+mj-cs"/>
              </a:rPr>
              <a:t>understanding current treatment costs that could be averted through RSV immunization</a:t>
            </a:r>
            <a:br>
              <a:rPr lang="en-US" sz="2100" b="1">
                <a:solidFill>
                  <a:schemeClr val="accent5"/>
                </a:solidFill>
                <a:ea typeface="+mj-ea"/>
                <a:cs typeface="+mj-cs"/>
              </a:rPr>
            </a:br>
            <a:endParaRPr lang="en-US" sz="2100">
              <a:solidFill>
                <a:schemeClr val="accent5"/>
              </a:solidFill>
              <a:ea typeface="+mj-ea"/>
              <a:cs typeface="+mj-cs"/>
            </a:endParaRPr>
          </a:p>
        </p:txBody>
      </p:sp>
      <p:sp>
        <p:nvSpPr>
          <p:cNvPr id="10" name="Text Placeholder 5">
            <a:extLst>
              <a:ext uri="{FF2B5EF4-FFF2-40B4-BE49-F238E27FC236}">
                <a16:creationId xmlns:a16="http://schemas.microsoft.com/office/drawing/2014/main" id="{1CAD3E26-686F-ACA1-2E59-3B0FF80FF96D}"/>
              </a:ext>
            </a:extLst>
          </p:cNvPr>
          <p:cNvSpPr>
            <a:spLocks noGrp="1"/>
          </p:cNvSpPr>
          <p:nvPr>
            <p:ph type="body" sz="quarter" idx="14"/>
          </p:nvPr>
        </p:nvSpPr>
        <p:spPr>
          <a:xfrm>
            <a:off x="6355093" y="1832398"/>
            <a:ext cx="5147545" cy="4416002"/>
          </a:xfrm>
        </p:spPr>
        <p:txBody>
          <a:bodyPr>
            <a:normAutofit fontScale="85000" lnSpcReduction="10000"/>
          </a:bodyPr>
          <a:lstStyle/>
          <a:p>
            <a:pPr marL="0" indent="-57150">
              <a:spcAft>
                <a:spcPts val="600"/>
              </a:spcAft>
              <a:buNone/>
            </a:pPr>
            <a:r>
              <a:rPr lang="en-US" sz="2000" b="1">
                <a:solidFill>
                  <a:schemeClr val="accent5"/>
                </a:solidFill>
              </a:rPr>
              <a:t>What do costs of illness/care entail?</a:t>
            </a:r>
          </a:p>
          <a:p>
            <a:pPr marL="231775" indent="-288925"/>
            <a:r>
              <a:rPr lang="en-US" sz="2000"/>
              <a:t>All the costs associated with treating RSV such as, </a:t>
            </a:r>
          </a:p>
          <a:p>
            <a:pPr marL="688975" lvl="1" indent="-288925"/>
            <a:r>
              <a:rPr lang="en-US" sz="1800"/>
              <a:t>medicines, staff salaries, laboratory tests, transportation to the health care facility, and time lost by patients and caregivers. </a:t>
            </a:r>
          </a:p>
          <a:p>
            <a:pPr marL="0" indent="0">
              <a:spcAft>
                <a:spcPts val="600"/>
              </a:spcAft>
              <a:buNone/>
            </a:pPr>
            <a:br>
              <a:rPr lang="en-US" sz="2000" b="1">
                <a:solidFill>
                  <a:schemeClr val="accent2"/>
                </a:solidFill>
              </a:rPr>
            </a:br>
            <a:r>
              <a:rPr lang="en-US" sz="2000" b="1">
                <a:solidFill>
                  <a:schemeClr val="accent5"/>
                </a:solidFill>
              </a:rPr>
              <a:t>How can this inform decision-making?</a:t>
            </a:r>
          </a:p>
          <a:p>
            <a:pPr marL="279400" indent="-279400">
              <a:lnSpc>
                <a:spcPct val="120000"/>
              </a:lnSpc>
            </a:pPr>
            <a:r>
              <a:rPr lang="en-US" sz="2000"/>
              <a:t>Governments and households in every country in the world incur significant RSV illness costs. </a:t>
            </a:r>
          </a:p>
          <a:p>
            <a:pPr marL="279400" indent="-279400">
              <a:lnSpc>
                <a:spcPct val="120000"/>
              </a:lnSpc>
            </a:pPr>
            <a:r>
              <a:rPr lang="en-US" sz="2000"/>
              <a:t>Understanding the magnitude or RSV illness costs helps decision makers grasp</a:t>
            </a:r>
          </a:p>
          <a:p>
            <a:pPr marL="688975" lvl="1" indent="-288925"/>
            <a:r>
              <a:rPr lang="en-US" sz="1800"/>
              <a:t>the scale of the current problem</a:t>
            </a:r>
          </a:p>
          <a:p>
            <a:pPr marL="688975" lvl="1" indent="-288925"/>
            <a:r>
              <a:rPr lang="en-US" sz="1800"/>
              <a:t>how RSV immunization can reduce or avert the costs of RSV illnesses for the government and households. </a:t>
            </a:r>
            <a:endParaRPr lang="en-US" sz="850" b="1"/>
          </a:p>
        </p:txBody>
      </p:sp>
      <p:grpSp>
        <p:nvGrpSpPr>
          <p:cNvPr id="4" name="Group 3">
            <a:extLst>
              <a:ext uri="{FF2B5EF4-FFF2-40B4-BE49-F238E27FC236}">
                <a16:creationId xmlns:a16="http://schemas.microsoft.com/office/drawing/2014/main" id="{BF7302B1-D6F8-24DA-9025-570DF93338DD}"/>
              </a:ext>
            </a:extLst>
          </p:cNvPr>
          <p:cNvGrpSpPr/>
          <p:nvPr/>
        </p:nvGrpSpPr>
        <p:grpSpPr>
          <a:xfrm>
            <a:off x="1607068" y="1919212"/>
            <a:ext cx="4108360" cy="1619432"/>
            <a:chOff x="1109969" y="1629500"/>
            <a:chExt cx="5470039" cy="2156178"/>
          </a:xfrm>
        </p:grpSpPr>
        <p:pic>
          <p:nvPicPr>
            <p:cNvPr id="6" name="Picture 5">
              <a:extLst>
                <a:ext uri="{FF2B5EF4-FFF2-40B4-BE49-F238E27FC236}">
                  <a16:creationId xmlns:a16="http://schemas.microsoft.com/office/drawing/2014/main" id="{1E2653B5-2F51-61E1-5844-825287CDB45D}"/>
                </a:ext>
              </a:extLst>
            </p:cNvPr>
            <p:cNvPicPr>
              <a:picLocks noChangeAspect="1"/>
            </p:cNvPicPr>
            <p:nvPr/>
          </p:nvPicPr>
          <p:blipFill>
            <a:blip r:embed="rId4"/>
            <a:srcRect/>
            <a:stretch/>
          </p:blipFill>
          <p:spPr>
            <a:xfrm>
              <a:off x="3853169" y="1629500"/>
              <a:ext cx="2726839" cy="2146123"/>
            </a:xfrm>
            <a:prstGeom prst="rect">
              <a:avLst/>
            </a:prstGeom>
          </p:spPr>
        </p:pic>
        <p:pic>
          <p:nvPicPr>
            <p:cNvPr id="8" name="Picture 7">
              <a:extLst>
                <a:ext uri="{FF2B5EF4-FFF2-40B4-BE49-F238E27FC236}">
                  <a16:creationId xmlns:a16="http://schemas.microsoft.com/office/drawing/2014/main" id="{C5029FA7-B32D-E989-3B27-EF0B849BE8F1}"/>
                </a:ext>
              </a:extLst>
            </p:cNvPr>
            <p:cNvPicPr>
              <a:picLocks noChangeAspect="1"/>
            </p:cNvPicPr>
            <p:nvPr/>
          </p:nvPicPr>
          <p:blipFill>
            <a:blip r:embed="rId5"/>
            <a:srcRect/>
            <a:stretch/>
          </p:blipFill>
          <p:spPr>
            <a:xfrm>
              <a:off x="1109969" y="1629500"/>
              <a:ext cx="2739614" cy="2156178"/>
            </a:xfrm>
            <a:prstGeom prst="rect">
              <a:avLst/>
            </a:prstGeom>
          </p:spPr>
        </p:pic>
      </p:grpSp>
      <p:sp>
        <p:nvSpPr>
          <p:cNvPr id="9" name="TextBox 8">
            <a:extLst>
              <a:ext uri="{FF2B5EF4-FFF2-40B4-BE49-F238E27FC236}">
                <a16:creationId xmlns:a16="http://schemas.microsoft.com/office/drawing/2014/main" id="{706EBABF-3B0C-1A52-D6D7-77C9EFD85DF3}"/>
              </a:ext>
            </a:extLst>
          </p:cNvPr>
          <p:cNvSpPr txBox="1"/>
          <p:nvPr/>
        </p:nvSpPr>
        <p:spPr>
          <a:xfrm>
            <a:off x="1773632" y="2331863"/>
            <a:ext cx="1667492" cy="646331"/>
          </a:xfrm>
          <a:prstGeom prst="rect">
            <a:avLst/>
          </a:prstGeom>
          <a:noFill/>
        </p:spPr>
        <p:txBody>
          <a:bodyPr wrap="square">
            <a:spAutoFit/>
          </a:bodyPr>
          <a:lstStyle/>
          <a:p>
            <a:pPr algn="ctr"/>
            <a:r>
              <a:rPr lang="en-US" sz="1800">
                <a:solidFill>
                  <a:schemeClr val="accent2"/>
                </a:solidFill>
                <a:latin typeface="Corbel" panose="020B0503020204020204" pitchFamily="34" charset="0"/>
              </a:rPr>
              <a:t>Cost of Immunization</a:t>
            </a:r>
          </a:p>
        </p:txBody>
      </p:sp>
      <p:sp>
        <p:nvSpPr>
          <p:cNvPr id="11" name="TextBox 10">
            <a:extLst>
              <a:ext uri="{FF2B5EF4-FFF2-40B4-BE49-F238E27FC236}">
                <a16:creationId xmlns:a16="http://schemas.microsoft.com/office/drawing/2014/main" id="{59FADD12-D996-0624-03A8-0D2E257BEC2F}"/>
              </a:ext>
            </a:extLst>
          </p:cNvPr>
          <p:cNvSpPr txBox="1"/>
          <p:nvPr/>
        </p:nvSpPr>
        <p:spPr>
          <a:xfrm>
            <a:off x="1070221" y="3698980"/>
            <a:ext cx="5025779" cy="624217"/>
          </a:xfrm>
          <a:prstGeom prst="rect">
            <a:avLst/>
          </a:prstGeom>
          <a:solidFill>
            <a:schemeClr val="accent4">
              <a:lumMod val="20000"/>
              <a:lumOff val="80000"/>
            </a:schemeClr>
          </a:solidFill>
        </p:spPr>
        <p:txBody>
          <a:bodyPr wrap="square" lIns="0" tIns="0" rIns="0" bIns="0" rtlCol="0" anchor="ctr" anchorCtr="0">
            <a:noAutofit/>
          </a:bodyPr>
          <a:lstStyle/>
          <a:p>
            <a:pPr algn="ctr"/>
            <a:r>
              <a:rPr lang="en-US" sz="2400" b="1">
                <a:solidFill>
                  <a:schemeClr val="accent4"/>
                </a:solidFill>
                <a:latin typeface="Corbel" panose="020B0503020204020204" pitchFamily="34" charset="0"/>
              </a:rPr>
              <a:t>IMMUNIZATION PROGRAM COSTS</a:t>
            </a:r>
          </a:p>
        </p:txBody>
      </p:sp>
      <p:sp>
        <p:nvSpPr>
          <p:cNvPr id="13" name="TextBox 12">
            <a:extLst>
              <a:ext uri="{FF2B5EF4-FFF2-40B4-BE49-F238E27FC236}">
                <a16:creationId xmlns:a16="http://schemas.microsoft.com/office/drawing/2014/main" id="{4D1EC052-B54B-985B-7540-C0E538C3324E}"/>
              </a:ext>
            </a:extLst>
          </p:cNvPr>
          <p:cNvSpPr txBox="1"/>
          <p:nvPr/>
        </p:nvSpPr>
        <p:spPr>
          <a:xfrm>
            <a:off x="3637540" y="2331863"/>
            <a:ext cx="2048035" cy="646331"/>
          </a:xfrm>
          <a:prstGeom prst="rect">
            <a:avLst/>
          </a:prstGeom>
          <a:noFill/>
        </p:spPr>
        <p:txBody>
          <a:bodyPr wrap="square">
            <a:spAutoFit/>
          </a:bodyPr>
          <a:lstStyle/>
          <a:p>
            <a:pPr algn="ctr"/>
            <a:r>
              <a:rPr lang="en-US" sz="1800">
                <a:solidFill>
                  <a:srgbClr val="24245C"/>
                </a:solidFill>
                <a:latin typeface="Corbel" panose="020B0503020204020204" pitchFamily="34" charset="0"/>
              </a:rPr>
              <a:t>Cost of </a:t>
            </a:r>
          </a:p>
          <a:p>
            <a:pPr algn="ctr"/>
            <a:r>
              <a:rPr lang="en-US" sz="1800">
                <a:solidFill>
                  <a:srgbClr val="24245C"/>
                </a:solidFill>
                <a:latin typeface="Corbel" panose="020B0503020204020204" pitchFamily="34" charset="0"/>
              </a:rPr>
              <a:t>Program Delivery</a:t>
            </a:r>
          </a:p>
        </p:txBody>
      </p:sp>
      <p:sp>
        <p:nvSpPr>
          <p:cNvPr id="14" name="TextBox 13">
            <a:extLst>
              <a:ext uri="{FF2B5EF4-FFF2-40B4-BE49-F238E27FC236}">
                <a16:creationId xmlns:a16="http://schemas.microsoft.com/office/drawing/2014/main" id="{32C6CCEF-8A59-CD29-9039-AD6CDC895F44}"/>
              </a:ext>
            </a:extLst>
          </p:cNvPr>
          <p:cNvSpPr txBox="1"/>
          <p:nvPr/>
        </p:nvSpPr>
        <p:spPr>
          <a:xfrm>
            <a:off x="1773632" y="4940494"/>
            <a:ext cx="3676554" cy="369332"/>
          </a:xfrm>
          <a:prstGeom prst="rect">
            <a:avLst/>
          </a:prstGeom>
          <a:noFill/>
        </p:spPr>
        <p:txBody>
          <a:bodyPr wrap="square">
            <a:spAutoFit/>
          </a:bodyPr>
          <a:lstStyle/>
          <a:p>
            <a:pPr algn="ctr"/>
            <a:r>
              <a:rPr lang="en-US" sz="1800" b="1">
                <a:solidFill>
                  <a:schemeClr val="bg1"/>
                </a:solidFill>
                <a:latin typeface="Corbel" panose="020B0503020204020204" pitchFamily="34" charset="0"/>
              </a:rPr>
              <a:t>Illness Costs Averted</a:t>
            </a:r>
          </a:p>
        </p:txBody>
      </p:sp>
      <p:sp>
        <p:nvSpPr>
          <p:cNvPr id="15" name="TextBox 14">
            <a:extLst>
              <a:ext uri="{FF2B5EF4-FFF2-40B4-BE49-F238E27FC236}">
                <a16:creationId xmlns:a16="http://schemas.microsoft.com/office/drawing/2014/main" id="{909C5B92-E0A5-D811-D0D5-92FFD2C92F28}"/>
              </a:ext>
            </a:extLst>
          </p:cNvPr>
          <p:cNvSpPr txBox="1"/>
          <p:nvPr/>
        </p:nvSpPr>
        <p:spPr>
          <a:xfrm rot="16200000">
            <a:off x="184703" y="2454973"/>
            <a:ext cx="2048035" cy="400110"/>
          </a:xfrm>
          <a:prstGeom prst="rect">
            <a:avLst/>
          </a:prstGeom>
          <a:noFill/>
        </p:spPr>
        <p:txBody>
          <a:bodyPr wrap="square">
            <a:spAutoFit/>
          </a:bodyPr>
          <a:lstStyle/>
          <a:p>
            <a:pPr algn="ctr"/>
            <a:r>
              <a:rPr lang="en-US" sz="2000">
                <a:solidFill>
                  <a:schemeClr val="accent2"/>
                </a:solidFill>
                <a:latin typeface="Corbel" panose="020B0503020204020204" pitchFamily="34" charset="0"/>
              </a:rPr>
              <a:t>Costs</a:t>
            </a:r>
            <a:endParaRPr lang="en-US" sz="1200">
              <a:solidFill>
                <a:schemeClr val="accent2"/>
              </a:solidFill>
              <a:latin typeface="Corbel" panose="020B0503020204020204" pitchFamily="34" charset="0"/>
            </a:endParaRPr>
          </a:p>
        </p:txBody>
      </p:sp>
      <p:sp>
        <p:nvSpPr>
          <p:cNvPr id="16" name="TextBox 15">
            <a:extLst>
              <a:ext uri="{FF2B5EF4-FFF2-40B4-BE49-F238E27FC236}">
                <a16:creationId xmlns:a16="http://schemas.microsoft.com/office/drawing/2014/main" id="{0B70D54B-0F8C-6C36-CD0F-0F6F4D5D5E4F}"/>
              </a:ext>
            </a:extLst>
          </p:cNvPr>
          <p:cNvSpPr txBox="1"/>
          <p:nvPr/>
        </p:nvSpPr>
        <p:spPr>
          <a:xfrm rot="16200000">
            <a:off x="184702" y="4865338"/>
            <a:ext cx="2048035" cy="400110"/>
          </a:xfrm>
          <a:prstGeom prst="rect">
            <a:avLst/>
          </a:prstGeom>
          <a:noFill/>
        </p:spPr>
        <p:txBody>
          <a:bodyPr wrap="square">
            <a:spAutoFit/>
          </a:bodyPr>
          <a:lstStyle/>
          <a:p>
            <a:pPr algn="ctr"/>
            <a:r>
              <a:rPr lang="en-US" sz="2000">
                <a:solidFill>
                  <a:schemeClr val="accent5"/>
                </a:solidFill>
                <a:latin typeface="Corbel" panose="020B0503020204020204" pitchFamily="34" charset="0"/>
              </a:rPr>
              <a:t>Savings</a:t>
            </a:r>
          </a:p>
        </p:txBody>
      </p:sp>
      <p:sp>
        <p:nvSpPr>
          <p:cNvPr id="3" name="Footer Placeholder 2">
            <a:extLst>
              <a:ext uri="{FF2B5EF4-FFF2-40B4-BE49-F238E27FC236}">
                <a16:creationId xmlns:a16="http://schemas.microsoft.com/office/drawing/2014/main" id="{2114E1E8-C086-B752-D8F4-3F56F22314E8}"/>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32923140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09FC2-2818-4336-1CC4-081A050EB809}"/>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46937BB0-DF86-7D27-192E-0B73EE1C878E}"/>
              </a:ext>
            </a:extLst>
          </p:cNvPr>
          <p:cNvPicPr>
            <a:picLocks noChangeAspect="1"/>
          </p:cNvPicPr>
          <p:nvPr/>
        </p:nvPicPr>
        <p:blipFill>
          <a:blip r:embed="rId3"/>
          <a:srcRect b="4809"/>
          <a:stretch>
            <a:fillRect/>
          </a:stretch>
        </p:blipFill>
        <p:spPr>
          <a:xfrm>
            <a:off x="822498" y="884022"/>
            <a:ext cx="11265333" cy="5648932"/>
          </a:xfrm>
          <a:prstGeom prst="rect">
            <a:avLst/>
          </a:prstGeom>
        </p:spPr>
      </p:pic>
      <p:sp>
        <p:nvSpPr>
          <p:cNvPr id="2" name="Text Placeholder 1">
            <a:extLst>
              <a:ext uri="{FF2B5EF4-FFF2-40B4-BE49-F238E27FC236}">
                <a16:creationId xmlns:a16="http://schemas.microsoft.com/office/drawing/2014/main" id="{4DA4ECD3-C7B4-AC4E-12E0-53056C3C1CA2}"/>
              </a:ext>
            </a:extLst>
          </p:cNvPr>
          <p:cNvSpPr txBox="1">
            <a:spLocks/>
          </p:cNvSpPr>
          <p:nvPr/>
        </p:nvSpPr>
        <p:spPr>
          <a:xfrm>
            <a:off x="761999" y="261467"/>
            <a:ext cx="10740639" cy="857800"/>
          </a:xfrm>
          <a:prstGeom prst="rect">
            <a:avLst/>
          </a:prstGeom>
        </p:spPr>
        <p:txBody>
          <a:bodyPr vert="horz" lIns="0" tIns="0" rIns="0" bIns="0" rtlCol="0" anchor="t">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3200" kern="1200">
                <a:solidFill>
                  <a:schemeClr val="accent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Font typeface="Arial" panose="020B0604020202020204" pitchFamily="34" charset="0"/>
              <a:buNone/>
            </a:pPr>
            <a:r>
              <a:rPr lang="en-US" sz="2400" b="1">
                <a:solidFill>
                  <a:schemeClr val="accent5"/>
                </a:solidFill>
                <a:ea typeface="+mj-ea"/>
                <a:cs typeface="+mj-cs"/>
              </a:rPr>
              <a:t>LMICs with RSV cost of illness data existing</a:t>
            </a:r>
            <a:endParaRPr lang="en-US" sz="2400">
              <a:solidFill>
                <a:schemeClr val="accent5"/>
              </a:solidFill>
              <a:ea typeface="+mj-ea"/>
              <a:cs typeface="+mj-cs"/>
            </a:endParaRPr>
          </a:p>
        </p:txBody>
      </p:sp>
      <p:sp>
        <p:nvSpPr>
          <p:cNvPr id="3" name="TextBox 2">
            <a:extLst>
              <a:ext uri="{FF2B5EF4-FFF2-40B4-BE49-F238E27FC236}">
                <a16:creationId xmlns:a16="http://schemas.microsoft.com/office/drawing/2014/main" id="{059DAE14-1177-8C87-8445-9ECFA10D8CF5}"/>
              </a:ext>
            </a:extLst>
          </p:cNvPr>
          <p:cNvSpPr txBox="1"/>
          <p:nvPr/>
        </p:nvSpPr>
        <p:spPr>
          <a:xfrm>
            <a:off x="2320092" y="3946283"/>
            <a:ext cx="857250" cy="173389"/>
          </a:xfrm>
          <a:prstGeom prst="rect">
            <a:avLst/>
          </a:prstGeom>
          <a:noFill/>
        </p:spPr>
        <p:txBody>
          <a:bodyPr wrap="square" lIns="0" tIns="0" rIns="0" bIns="0" rtlCol="0">
            <a:noAutofit/>
          </a:bodyPr>
          <a:lstStyle/>
          <a:p>
            <a:pPr algn="r"/>
            <a:r>
              <a:rPr lang="en-US" sz="1200" b="1" dirty="0">
                <a:latin typeface="Corbel" panose="020B0503020204020204" pitchFamily="34" charset="0"/>
              </a:rPr>
              <a:t>Mexico</a:t>
            </a:r>
          </a:p>
          <a:p>
            <a:pPr algn="r"/>
            <a:endParaRPr lang="en-US" sz="1200" b="1" dirty="0">
              <a:latin typeface="Corbel" panose="020B0503020204020204" pitchFamily="34" charset="0"/>
            </a:endParaRPr>
          </a:p>
        </p:txBody>
      </p:sp>
      <p:sp>
        <p:nvSpPr>
          <p:cNvPr id="5" name="TextBox 4">
            <a:extLst>
              <a:ext uri="{FF2B5EF4-FFF2-40B4-BE49-F238E27FC236}">
                <a16:creationId xmlns:a16="http://schemas.microsoft.com/office/drawing/2014/main" id="{26CD7E2F-DD45-3616-0902-63A8A01C5719}"/>
              </a:ext>
            </a:extLst>
          </p:cNvPr>
          <p:cNvSpPr txBox="1"/>
          <p:nvPr/>
        </p:nvSpPr>
        <p:spPr>
          <a:xfrm>
            <a:off x="4647078" y="4824655"/>
            <a:ext cx="857250" cy="173389"/>
          </a:xfrm>
          <a:prstGeom prst="rect">
            <a:avLst/>
          </a:prstGeom>
          <a:noFill/>
        </p:spPr>
        <p:txBody>
          <a:bodyPr wrap="square" lIns="0" tIns="0" rIns="0" bIns="0" rtlCol="0">
            <a:noAutofit/>
          </a:bodyPr>
          <a:lstStyle/>
          <a:p>
            <a:r>
              <a:rPr lang="en-US" sz="1200" b="1" dirty="0">
                <a:latin typeface="Corbel" panose="020B0503020204020204" pitchFamily="34" charset="0"/>
              </a:rPr>
              <a:t>Brazil</a:t>
            </a:r>
          </a:p>
          <a:p>
            <a:endParaRPr lang="en-US" sz="1200" b="1" dirty="0">
              <a:latin typeface="Corbel" panose="020B0503020204020204" pitchFamily="34" charset="0"/>
            </a:endParaRPr>
          </a:p>
        </p:txBody>
      </p:sp>
      <p:sp>
        <p:nvSpPr>
          <p:cNvPr id="8" name="TextBox 7">
            <a:extLst>
              <a:ext uri="{FF2B5EF4-FFF2-40B4-BE49-F238E27FC236}">
                <a16:creationId xmlns:a16="http://schemas.microsoft.com/office/drawing/2014/main" id="{3A13DC09-CBA1-E9CB-5ED4-C23DCD5F05A3}"/>
              </a:ext>
            </a:extLst>
          </p:cNvPr>
          <p:cNvSpPr txBox="1"/>
          <p:nvPr/>
        </p:nvSpPr>
        <p:spPr>
          <a:xfrm>
            <a:off x="5957603" y="3909274"/>
            <a:ext cx="992581" cy="173389"/>
          </a:xfrm>
          <a:prstGeom prst="rect">
            <a:avLst/>
          </a:prstGeom>
          <a:noFill/>
        </p:spPr>
        <p:txBody>
          <a:bodyPr wrap="square" lIns="0" tIns="0" rIns="0" bIns="0" rtlCol="0">
            <a:noAutofit/>
          </a:bodyPr>
          <a:lstStyle/>
          <a:p>
            <a:pPr algn="r"/>
            <a:r>
              <a:rPr lang="en-US" sz="1200" b="1" dirty="0">
                <a:latin typeface="Corbel" panose="020B0503020204020204" pitchFamily="34" charset="0"/>
              </a:rPr>
              <a:t>Nigeria</a:t>
            </a:r>
          </a:p>
          <a:p>
            <a:pPr algn="r"/>
            <a:endParaRPr lang="en-US" sz="1200" b="1" dirty="0">
              <a:latin typeface="Corbel" panose="020B0503020204020204" pitchFamily="34" charset="0"/>
            </a:endParaRPr>
          </a:p>
        </p:txBody>
      </p:sp>
      <p:sp>
        <p:nvSpPr>
          <p:cNvPr id="9" name="TextBox 8">
            <a:extLst>
              <a:ext uri="{FF2B5EF4-FFF2-40B4-BE49-F238E27FC236}">
                <a16:creationId xmlns:a16="http://schemas.microsoft.com/office/drawing/2014/main" id="{64497317-98A1-C26D-C8E4-457FA508878B}"/>
              </a:ext>
            </a:extLst>
          </p:cNvPr>
          <p:cNvSpPr txBox="1"/>
          <p:nvPr/>
        </p:nvSpPr>
        <p:spPr>
          <a:xfrm>
            <a:off x="7589207" y="5120251"/>
            <a:ext cx="857250" cy="173389"/>
          </a:xfrm>
          <a:prstGeom prst="rect">
            <a:avLst/>
          </a:prstGeom>
          <a:noFill/>
        </p:spPr>
        <p:txBody>
          <a:bodyPr wrap="square" lIns="0" tIns="0" rIns="0" bIns="0" rtlCol="0">
            <a:noAutofit/>
          </a:bodyPr>
          <a:lstStyle/>
          <a:p>
            <a:r>
              <a:rPr lang="en-US" sz="1200" b="1" dirty="0">
                <a:latin typeface="Corbel" panose="020B0503020204020204" pitchFamily="34" charset="0"/>
              </a:rPr>
              <a:t>Mozambique</a:t>
            </a:r>
          </a:p>
          <a:p>
            <a:endParaRPr lang="en-US" sz="1200" b="1" dirty="0">
              <a:latin typeface="Corbel" panose="020B0503020204020204" pitchFamily="34" charset="0"/>
            </a:endParaRPr>
          </a:p>
        </p:txBody>
      </p:sp>
      <p:sp>
        <p:nvSpPr>
          <p:cNvPr id="10" name="TextBox 9">
            <a:extLst>
              <a:ext uri="{FF2B5EF4-FFF2-40B4-BE49-F238E27FC236}">
                <a16:creationId xmlns:a16="http://schemas.microsoft.com/office/drawing/2014/main" id="{1A5613FB-6C5E-CB09-1B37-3F737050748B}"/>
              </a:ext>
            </a:extLst>
          </p:cNvPr>
          <p:cNvSpPr txBox="1"/>
          <p:nvPr/>
        </p:nvSpPr>
        <p:spPr>
          <a:xfrm>
            <a:off x="6627782" y="5800590"/>
            <a:ext cx="857250" cy="173389"/>
          </a:xfrm>
          <a:prstGeom prst="rect">
            <a:avLst/>
          </a:prstGeom>
          <a:noFill/>
        </p:spPr>
        <p:txBody>
          <a:bodyPr wrap="square" lIns="0" tIns="0" rIns="0" bIns="0" rtlCol="0">
            <a:noAutofit/>
          </a:bodyPr>
          <a:lstStyle/>
          <a:p>
            <a:r>
              <a:rPr lang="en-US" sz="1200" b="1">
                <a:latin typeface="Corbel" panose="020B0503020204020204" pitchFamily="34" charset="0"/>
              </a:rPr>
              <a:t>South Africa</a:t>
            </a:r>
          </a:p>
          <a:p>
            <a:endParaRPr lang="en-US" sz="1200" b="1">
              <a:latin typeface="Corbel" panose="020B0503020204020204" pitchFamily="34" charset="0"/>
            </a:endParaRPr>
          </a:p>
        </p:txBody>
      </p:sp>
      <p:sp>
        <p:nvSpPr>
          <p:cNvPr id="11" name="TextBox 10">
            <a:extLst>
              <a:ext uri="{FF2B5EF4-FFF2-40B4-BE49-F238E27FC236}">
                <a16:creationId xmlns:a16="http://schemas.microsoft.com/office/drawing/2014/main" id="{3D6E0092-8D31-8CFC-2F5E-F51DEEFB4863}"/>
              </a:ext>
            </a:extLst>
          </p:cNvPr>
          <p:cNvSpPr txBox="1"/>
          <p:nvPr/>
        </p:nvSpPr>
        <p:spPr>
          <a:xfrm>
            <a:off x="6915459" y="4883406"/>
            <a:ext cx="857250" cy="173389"/>
          </a:xfrm>
          <a:prstGeom prst="rect">
            <a:avLst/>
          </a:prstGeom>
          <a:noFill/>
        </p:spPr>
        <p:txBody>
          <a:bodyPr wrap="square" lIns="0" tIns="0" rIns="0" bIns="0" rtlCol="0">
            <a:noAutofit/>
          </a:bodyPr>
          <a:lstStyle/>
          <a:p>
            <a:r>
              <a:rPr lang="en-US" sz="1200" b="1" dirty="0">
                <a:latin typeface="Corbel" panose="020B0503020204020204" pitchFamily="34" charset="0"/>
              </a:rPr>
              <a:t>Malawi</a:t>
            </a:r>
          </a:p>
          <a:p>
            <a:endParaRPr lang="en-US" sz="1200" b="1" dirty="0">
              <a:latin typeface="Corbel" panose="020B0503020204020204" pitchFamily="34" charset="0"/>
            </a:endParaRPr>
          </a:p>
        </p:txBody>
      </p:sp>
      <p:sp>
        <p:nvSpPr>
          <p:cNvPr id="12" name="TextBox 11">
            <a:extLst>
              <a:ext uri="{FF2B5EF4-FFF2-40B4-BE49-F238E27FC236}">
                <a16:creationId xmlns:a16="http://schemas.microsoft.com/office/drawing/2014/main" id="{9FD8C9F2-3DAF-670A-2A15-84472F926B24}"/>
              </a:ext>
            </a:extLst>
          </p:cNvPr>
          <p:cNvSpPr txBox="1"/>
          <p:nvPr/>
        </p:nvSpPr>
        <p:spPr>
          <a:xfrm>
            <a:off x="9492571" y="3322771"/>
            <a:ext cx="857250" cy="173389"/>
          </a:xfrm>
          <a:prstGeom prst="rect">
            <a:avLst/>
          </a:prstGeom>
          <a:noFill/>
        </p:spPr>
        <p:txBody>
          <a:bodyPr wrap="square" lIns="0" tIns="0" rIns="0" bIns="0" rtlCol="0">
            <a:noAutofit/>
          </a:bodyPr>
          <a:lstStyle/>
          <a:p>
            <a:r>
              <a:rPr lang="en-US" sz="1200" b="1" dirty="0">
                <a:latin typeface="Corbel" panose="020B0503020204020204" pitchFamily="34" charset="0"/>
              </a:rPr>
              <a:t>China</a:t>
            </a:r>
          </a:p>
          <a:p>
            <a:endParaRPr lang="en-US" sz="1200" b="1" dirty="0">
              <a:latin typeface="Corbel" panose="020B0503020204020204" pitchFamily="34" charset="0"/>
            </a:endParaRPr>
          </a:p>
        </p:txBody>
      </p:sp>
      <p:sp>
        <p:nvSpPr>
          <p:cNvPr id="13" name="TextBox 12">
            <a:extLst>
              <a:ext uri="{FF2B5EF4-FFF2-40B4-BE49-F238E27FC236}">
                <a16:creationId xmlns:a16="http://schemas.microsoft.com/office/drawing/2014/main" id="{E8C3D39F-3CDB-6474-76D1-DD78020FCA8D}"/>
              </a:ext>
            </a:extLst>
          </p:cNvPr>
          <p:cNvSpPr txBox="1"/>
          <p:nvPr/>
        </p:nvSpPr>
        <p:spPr>
          <a:xfrm>
            <a:off x="9886483" y="3971351"/>
            <a:ext cx="857250" cy="173389"/>
          </a:xfrm>
          <a:prstGeom prst="rect">
            <a:avLst/>
          </a:prstGeom>
          <a:noFill/>
        </p:spPr>
        <p:txBody>
          <a:bodyPr wrap="square" lIns="0" tIns="0" rIns="0" bIns="0" rtlCol="0">
            <a:noAutofit/>
          </a:bodyPr>
          <a:lstStyle/>
          <a:p>
            <a:r>
              <a:rPr lang="en-US" sz="1200" b="1" dirty="0">
                <a:latin typeface="Corbel" panose="020B0503020204020204" pitchFamily="34" charset="0"/>
              </a:rPr>
              <a:t>Vietnam</a:t>
            </a:r>
          </a:p>
          <a:p>
            <a:endParaRPr lang="en-US" sz="1200" b="1" dirty="0">
              <a:latin typeface="Corbel" panose="020B0503020204020204" pitchFamily="34" charset="0"/>
            </a:endParaRPr>
          </a:p>
        </p:txBody>
      </p:sp>
      <p:sp>
        <p:nvSpPr>
          <p:cNvPr id="14" name="TextBox 13">
            <a:extLst>
              <a:ext uri="{FF2B5EF4-FFF2-40B4-BE49-F238E27FC236}">
                <a16:creationId xmlns:a16="http://schemas.microsoft.com/office/drawing/2014/main" id="{EEF7312D-D361-B3B4-E1E6-F9F24AC0F784}"/>
              </a:ext>
            </a:extLst>
          </p:cNvPr>
          <p:cNvSpPr txBox="1"/>
          <p:nvPr/>
        </p:nvSpPr>
        <p:spPr>
          <a:xfrm>
            <a:off x="9787175" y="4214949"/>
            <a:ext cx="1259952" cy="173389"/>
          </a:xfrm>
          <a:prstGeom prst="rect">
            <a:avLst/>
          </a:prstGeom>
          <a:noFill/>
        </p:spPr>
        <p:txBody>
          <a:bodyPr wrap="square" lIns="0" tIns="0" rIns="0" bIns="0" rtlCol="0">
            <a:noAutofit/>
          </a:bodyPr>
          <a:lstStyle/>
          <a:p>
            <a:r>
              <a:rPr lang="en-US" sz="1200" b="1" dirty="0">
                <a:latin typeface="Corbel" panose="020B0503020204020204" pitchFamily="34" charset="0"/>
              </a:rPr>
              <a:t>Thailand</a:t>
            </a:r>
          </a:p>
          <a:p>
            <a:endParaRPr lang="en-US" sz="1200" b="1" dirty="0">
              <a:latin typeface="Corbel" panose="020B0503020204020204" pitchFamily="34" charset="0"/>
            </a:endParaRPr>
          </a:p>
        </p:txBody>
      </p:sp>
      <p:sp>
        <p:nvSpPr>
          <p:cNvPr id="15" name="TextBox 14">
            <a:extLst>
              <a:ext uri="{FF2B5EF4-FFF2-40B4-BE49-F238E27FC236}">
                <a16:creationId xmlns:a16="http://schemas.microsoft.com/office/drawing/2014/main" id="{76211D04-6E8D-9965-1C7C-8E8F46CAFAB4}"/>
              </a:ext>
            </a:extLst>
          </p:cNvPr>
          <p:cNvSpPr txBox="1"/>
          <p:nvPr/>
        </p:nvSpPr>
        <p:spPr>
          <a:xfrm>
            <a:off x="8520088" y="4462720"/>
            <a:ext cx="857250" cy="173389"/>
          </a:xfrm>
          <a:prstGeom prst="rect">
            <a:avLst/>
          </a:prstGeom>
          <a:noFill/>
        </p:spPr>
        <p:txBody>
          <a:bodyPr wrap="square" lIns="0" tIns="0" rIns="0" bIns="0" rtlCol="0">
            <a:noAutofit/>
          </a:bodyPr>
          <a:lstStyle/>
          <a:p>
            <a:r>
              <a:rPr lang="en-US" sz="1200" b="1">
                <a:latin typeface="Corbel" panose="020B0503020204020204" pitchFamily="34" charset="0"/>
              </a:rPr>
              <a:t>Bangladesh</a:t>
            </a:r>
          </a:p>
          <a:p>
            <a:endParaRPr lang="en-US" sz="1200" b="1">
              <a:latin typeface="Corbel" panose="020B0503020204020204" pitchFamily="34" charset="0"/>
            </a:endParaRPr>
          </a:p>
        </p:txBody>
      </p:sp>
      <p:sp>
        <p:nvSpPr>
          <p:cNvPr id="16" name="TextBox 15">
            <a:extLst>
              <a:ext uri="{FF2B5EF4-FFF2-40B4-BE49-F238E27FC236}">
                <a16:creationId xmlns:a16="http://schemas.microsoft.com/office/drawing/2014/main" id="{E6FABBF2-2D5F-67A4-F2E5-DA40F2959EAC}"/>
              </a:ext>
            </a:extLst>
          </p:cNvPr>
          <p:cNvSpPr txBox="1"/>
          <p:nvPr/>
        </p:nvSpPr>
        <p:spPr>
          <a:xfrm>
            <a:off x="8687826" y="3687967"/>
            <a:ext cx="857250" cy="173389"/>
          </a:xfrm>
          <a:prstGeom prst="rect">
            <a:avLst/>
          </a:prstGeom>
          <a:noFill/>
        </p:spPr>
        <p:txBody>
          <a:bodyPr wrap="square" lIns="0" tIns="0" rIns="0" bIns="0" rtlCol="0">
            <a:noAutofit/>
          </a:bodyPr>
          <a:lstStyle/>
          <a:p>
            <a:r>
              <a:rPr lang="en-US" sz="1200" b="1" dirty="0">
                <a:latin typeface="Corbel" panose="020B0503020204020204" pitchFamily="34" charset="0"/>
              </a:rPr>
              <a:t>Nepal</a:t>
            </a:r>
          </a:p>
        </p:txBody>
      </p:sp>
      <p:cxnSp>
        <p:nvCxnSpPr>
          <p:cNvPr id="18" name="Straight Connector 17">
            <a:extLst>
              <a:ext uri="{FF2B5EF4-FFF2-40B4-BE49-F238E27FC236}">
                <a16:creationId xmlns:a16="http://schemas.microsoft.com/office/drawing/2014/main" id="{A5074C74-BA04-15FE-258C-ADB25D7F0FA1}"/>
              </a:ext>
            </a:extLst>
          </p:cNvPr>
          <p:cNvCxnSpPr>
            <a:cxnSpLocks/>
          </p:cNvCxnSpPr>
          <p:nvPr/>
        </p:nvCxnSpPr>
        <p:spPr>
          <a:xfrm flipV="1">
            <a:off x="9220684" y="3829386"/>
            <a:ext cx="0" cy="649474"/>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275" name="Group 274">
            <a:extLst>
              <a:ext uri="{FF2B5EF4-FFF2-40B4-BE49-F238E27FC236}">
                <a16:creationId xmlns:a16="http://schemas.microsoft.com/office/drawing/2014/main" id="{67B909EA-B493-D5CF-8E33-129167F36827}"/>
              </a:ext>
            </a:extLst>
          </p:cNvPr>
          <p:cNvGrpSpPr/>
          <p:nvPr/>
        </p:nvGrpSpPr>
        <p:grpSpPr>
          <a:xfrm>
            <a:off x="982915" y="3627857"/>
            <a:ext cx="1410715" cy="697433"/>
            <a:chOff x="982915" y="4233272"/>
            <a:chExt cx="1410715" cy="697433"/>
          </a:xfrm>
        </p:grpSpPr>
        <p:sp>
          <p:nvSpPr>
            <p:cNvPr id="259" name="Rectangle 258">
              <a:extLst>
                <a:ext uri="{FF2B5EF4-FFF2-40B4-BE49-F238E27FC236}">
                  <a16:creationId xmlns:a16="http://schemas.microsoft.com/office/drawing/2014/main" id="{348949A4-EDA3-496A-5490-10BD34ADBB96}"/>
                </a:ext>
              </a:extLst>
            </p:cNvPr>
            <p:cNvSpPr/>
            <p:nvPr/>
          </p:nvSpPr>
          <p:spPr>
            <a:xfrm>
              <a:off x="982915" y="4360864"/>
              <a:ext cx="271604" cy="27160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TextBox 259">
              <a:extLst>
                <a:ext uri="{FF2B5EF4-FFF2-40B4-BE49-F238E27FC236}">
                  <a16:creationId xmlns:a16="http://schemas.microsoft.com/office/drawing/2014/main" id="{D78654F8-7F26-8929-614C-8C4581B2D1A5}"/>
                </a:ext>
              </a:extLst>
            </p:cNvPr>
            <p:cNvSpPr txBox="1"/>
            <p:nvPr/>
          </p:nvSpPr>
          <p:spPr>
            <a:xfrm>
              <a:off x="1292224" y="4233272"/>
              <a:ext cx="1101406" cy="697433"/>
            </a:xfrm>
            <a:prstGeom prst="rect">
              <a:avLst/>
            </a:prstGeom>
            <a:solidFill>
              <a:schemeClr val="bg1"/>
            </a:solidFill>
          </p:spPr>
          <p:txBody>
            <a:bodyPr wrap="square" lIns="0" tIns="0" rIns="0" bIns="0" rtlCol="0">
              <a:noAutofit/>
            </a:bodyPr>
            <a:lstStyle/>
            <a:p>
              <a:pPr algn="l">
                <a:lnSpc>
                  <a:spcPct val="200000"/>
                </a:lnSpc>
              </a:pPr>
              <a:r>
                <a:rPr lang="en-US" sz="1400" b="1" dirty="0">
                  <a:solidFill>
                    <a:schemeClr val="accent5"/>
                  </a:solidFill>
                  <a:latin typeface="Corbel" panose="020B0503020204020204" pitchFamily="34" charset="0"/>
                </a:rPr>
                <a:t>Data existing</a:t>
              </a:r>
            </a:p>
          </p:txBody>
        </p:sp>
      </p:grpSp>
      <p:sp>
        <p:nvSpPr>
          <p:cNvPr id="264" name="TextBox 263">
            <a:extLst>
              <a:ext uri="{FF2B5EF4-FFF2-40B4-BE49-F238E27FC236}">
                <a16:creationId xmlns:a16="http://schemas.microsoft.com/office/drawing/2014/main" id="{2009DFF4-9762-A460-34BE-BEC3AF3E7DF5}"/>
              </a:ext>
            </a:extLst>
          </p:cNvPr>
          <p:cNvSpPr txBox="1"/>
          <p:nvPr/>
        </p:nvSpPr>
        <p:spPr>
          <a:xfrm>
            <a:off x="7809921" y="4501850"/>
            <a:ext cx="857250" cy="173389"/>
          </a:xfrm>
          <a:prstGeom prst="rect">
            <a:avLst/>
          </a:prstGeom>
          <a:noFill/>
        </p:spPr>
        <p:txBody>
          <a:bodyPr wrap="square" lIns="0" tIns="0" rIns="0" bIns="0" rtlCol="0">
            <a:noAutofit/>
          </a:bodyPr>
          <a:lstStyle/>
          <a:p>
            <a:r>
              <a:rPr lang="en-US" sz="1200" b="1" dirty="0">
                <a:latin typeface="Corbel" panose="020B0503020204020204" pitchFamily="34" charset="0"/>
              </a:rPr>
              <a:t>Kenya</a:t>
            </a:r>
          </a:p>
          <a:p>
            <a:endParaRPr lang="en-US" sz="1200" b="1" dirty="0">
              <a:latin typeface="Corbel" panose="020B0503020204020204" pitchFamily="34" charset="0"/>
            </a:endParaRPr>
          </a:p>
        </p:txBody>
      </p:sp>
      <p:sp>
        <p:nvSpPr>
          <p:cNvPr id="262" name="TextBox 261">
            <a:extLst>
              <a:ext uri="{FF2B5EF4-FFF2-40B4-BE49-F238E27FC236}">
                <a16:creationId xmlns:a16="http://schemas.microsoft.com/office/drawing/2014/main" id="{BC600485-357A-31B8-241A-C00031CDEFAC}"/>
              </a:ext>
            </a:extLst>
          </p:cNvPr>
          <p:cNvSpPr txBox="1"/>
          <p:nvPr/>
        </p:nvSpPr>
        <p:spPr>
          <a:xfrm>
            <a:off x="5461312" y="4433900"/>
            <a:ext cx="992581" cy="173389"/>
          </a:xfrm>
          <a:prstGeom prst="rect">
            <a:avLst/>
          </a:prstGeom>
          <a:noFill/>
        </p:spPr>
        <p:txBody>
          <a:bodyPr wrap="square" lIns="0" tIns="0" rIns="0" bIns="0" rtlCol="0">
            <a:noAutofit/>
          </a:bodyPr>
          <a:lstStyle/>
          <a:p>
            <a:pPr algn="r"/>
            <a:r>
              <a:rPr lang="en-US" sz="1200" b="1" dirty="0">
                <a:latin typeface="Corbel" panose="020B0503020204020204" pitchFamily="34" charset="0"/>
              </a:rPr>
              <a:t>Ghana</a:t>
            </a:r>
          </a:p>
          <a:p>
            <a:pPr algn="r"/>
            <a:endParaRPr lang="en-US" sz="1200" b="1" dirty="0">
              <a:latin typeface="Corbel" panose="020B0503020204020204" pitchFamily="34" charset="0"/>
            </a:endParaRPr>
          </a:p>
        </p:txBody>
      </p:sp>
      <p:sp>
        <p:nvSpPr>
          <p:cNvPr id="266" name="TextBox 265">
            <a:extLst>
              <a:ext uri="{FF2B5EF4-FFF2-40B4-BE49-F238E27FC236}">
                <a16:creationId xmlns:a16="http://schemas.microsoft.com/office/drawing/2014/main" id="{C1AC01F0-5F4C-B530-E2C0-1B9D37593FD8}"/>
              </a:ext>
            </a:extLst>
          </p:cNvPr>
          <p:cNvSpPr txBox="1"/>
          <p:nvPr/>
        </p:nvSpPr>
        <p:spPr>
          <a:xfrm>
            <a:off x="9735576" y="4511059"/>
            <a:ext cx="1259952" cy="173389"/>
          </a:xfrm>
          <a:prstGeom prst="rect">
            <a:avLst/>
          </a:prstGeom>
          <a:noFill/>
        </p:spPr>
        <p:txBody>
          <a:bodyPr wrap="square" lIns="0" tIns="0" rIns="0" bIns="0" rtlCol="0">
            <a:noAutofit/>
          </a:bodyPr>
          <a:lstStyle/>
          <a:p>
            <a:r>
              <a:rPr lang="en-US" sz="1200" b="1" dirty="0">
                <a:latin typeface="Corbel" panose="020B0503020204020204" pitchFamily="34" charset="0"/>
              </a:rPr>
              <a:t>Malaysia</a:t>
            </a:r>
          </a:p>
          <a:p>
            <a:endParaRPr lang="en-US" sz="1200" b="1" dirty="0">
              <a:latin typeface="Corbel" panose="020B0503020204020204" pitchFamily="34" charset="0"/>
            </a:endParaRPr>
          </a:p>
        </p:txBody>
      </p:sp>
      <p:sp>
        <p:nvSpPr>
          <p:cNvPr id="272" name="TextBox 271">
            <a:extLst>
              <a:ext uri="{FF2B5EF4-FFF2-40B4-BE49-F238E27FC236}">
                <a16:creationId xmlns:a16="http://schemas.microsoft.com/office/drawing/2014/main" id="{353070C7-3F9C-976C-CCC7-DDCD94F834DD}"/>
              </a:ext>
            </a:extLst>
          </p:cNvPr>
          <p:cNvSpPr txBox="1"/>
          <p:nvPr/>
        </p:nvSpPr>
        <p:spPr>
          <a:xfrm>
            <a:off x="7054777" y="3386315"/>
            <a:ext cx="1259952" cy="173389"/>
          </a:xfrm>
          <a:prstGeom prst="rect">
            <a:avLst/>
          </a:prstGeom>
          <a:noFill/>
        </p:spPr>
        <p:txBody>
          <a:bodyPr wrap="square" lIns="0" tIns="0" rIns="0" bIns="0" rtlCol="0">
            <a:noAutofit/>
          </a:bodyPr>
          <a:lstStyle/>
          <a:p>
            <a:r>
              <a:rPr lang="en-US" sz="1200" b="1" dirty="0">
                <a:latin typeface="Corbel" panose="020B0503020204020204" pitchFamily="34" charset="0"/>
              </a:rPr>
              <a:t>Jordan</a:t>
            </a:r>
          </a:p>
          <a:p>
            <a:endParaRPr lang="en-US" sz="1200" b="1" dirty="0">
              <a:latin typeface="Corbel" panose="020B0503020204020204" pitchFamily="34" charset="0"/>
            </a:endParaRPr>
          </a:p>
        </p:txBody>
      </p:sp>
      <p:sp>
        <p:nvSpPr>
          <p:cNvPr id="278" name="TextBox 277">
            <a:extLst>
              <a:ext uri="{FF2B5EF4-FFF2-40B4-BE49-F238E27FC236}">
                <a16:creationId xmlns:a16="http://schemas.microsoft.com/office/drawing/2014/main" id="{D460806C-7A10-C14B-1EC2-F337BF32875C}"/>
              </a:ext>
            </a:extLst>
          </p:cNvPr>
          <p:cNvSpPr txBox="1"/>
          <p:nvPr/>
        </p:nvSpPr>
        <p:spPr>
          <a:xfrm>
            <a:off x="902124" y="4402840"/>
            <a:ext cx="2982435" cy="1190408"/>
          </a:xfrm>
          <a:prstGeom prst="rect">
            <a:avLst/>
          </a:prstGeom>
          <a:solidFill>
            <a:schemeClr val="bg1"/>
          </a:solidFill>
        </p:spPr>
        <p:txBody>
          <a:bodyPr wrap="square" lIns="0" tIns="0" rIns="0" bIns="0" rtlCol="0">
            <a:noAutofit/>
          </a:bodyPr>
          <a:lstStyle/>
          <a:p>
            <a:r>
              <a:rPr lang="en-US" sz="1000" dirty="0">
                <a:solidFill>
                  <a:srgbClr val="000000">
                    <a:tint val="75000"/>
                  </a:srgbClr>
                </a:solidFill>
                <a:latin typeface="Corbel" panose="020B0503020204020204" pitchFamily="34" charset="0"/>
              </a:rPr>
              <a:t>References </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Rave N, et al. </a:t>
            </a:r>
            <a:r>
              <a:rPr lang="en-US" sz="1000" i="1" dirty="0">
                <a:solidFill>
                  <a:srgbClr val="000000">
                    <a:tint val="75000"/>
                  </a:srgbClr>
                </a:solidFill>
                <a:latin typeface="Corbel" panose="020B0503020204020204" pitchFamily="34" charset="0"/>
              </a:rPr>
              <a:t>Journal of Global Health.</a:t>
            </a:r>
            <a:r>
              <a:rPr lang="en-US" sz="1000" dirty="0">
                <a:solidFill>
                  <a:srgbClr val="000000">
                    <a:tint val="75000"/>
                  </a:srgbClr>
                </a:solidFill>
                <a:latin typeface="Corbel" panose="020B0503020204020204" pitchFamily="34" charset="0"/>
              </a:rPr>
              <a:t> 2025. </a:t>
            </a:r>
            <a:br>
              <a:rPr lang="en-US" sz="1000" dirty="0">
                <a:solidFill>
                  <a:srgbClr val="000000">
                    <a:tint val="75000"/>
                  </a:srgbClr>
                </a:solidFill>
                <a:latin typeface="Corbel" panose="020B0503020204020204" pitchFamily="34" charset="0"/>
              </a:rPr>
            </a:br>
            <a:r>
              <a:rPr lang="en-US" sz="1000" dirty="0">
                <a:solidFill>
                  <a:srgbClr val="000000">
                    <a:tint val="75000"/>
                  </a:srgbClr>
                </a:solidFill>
                <a:latin typeface="Corbel" panose="020B0503020204020204" pitchFamily="34" charset="0"/>
              </a:rPr>
              <a:t>DOI: 10.7189/jogh.15.04092</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Rave N, et al. Rave N, et al. </a:t>
            </a:r>
            <a:r>
              <a:rPr lang="en-US" sz="1000" i="1" dirty="0">
                <a:solidFill>
                  <a:srgbClr val="000000">
                    <a:tint val="75000"/>
                  </a:srgbClr>
                </a:solidFill>
                <a:latin typeface="Corbel" panose="020B0503020204020204" pitchFamily="34" charset="0"/>
              </a:rPr>
              <a:t>Journal of Global Health.</a:t>
            </a:r>
            <a:r>
              <a:rPr lang="en-US" sz="1000" dirty="0">
                <a:solidFill>
                  <a:srgbClr val="000000">
                    <a:tint val="75000"/>
                  </a:srgbClr>
                </a:solidFill>
                <a:latin typeface="Corbel" panose="020B0503020204020204" pitchFamily="34" charset="0"/>
              </a:rPr>
              <a:t> 2025. DOI: 10.7189/jogh.15.04076 </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Shabaan FL, et al. </a:t>
            </a:r>
            <a:r>
              <a:rPr lang="en-US" sz="1000" i="1" dirty="0">
                <a:solidFill>
                  <a:srgbClr val="000000">
                    <a:tint val="75000"/>
                  </a:srgbClr>
                </a:solidFill>
                <a:latin typeface="Corbel" panose="020B0503020204020204" pitchFamily="34" charset="0"/>
              </a:rPr>
              <a:t>Journal of Global Health</a:t>
            </a:r>
            <a:r>
              <a:rPr lang="en-US" sz="1000" dirty="0">
                <a:solidFill>
                  <a:srgbClr val="000000">
                    <a:tint val="75000"/>
                  </a:srgbClr>
                </a:solidFill>
                <a:latin typeface="Corbel" panose="020B0503020204020204" pitchFamily="34" charset="0"/>
              </a:rPr>
              <a:t>. 2025. DOI: 10.7189/jogh.15.04307</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Ponce LJ, et al. </a:t>
            </a:r>
            <a:r>
              <a:rPr lang="en-US" sz="1000" i="1" dirty="0" err="1">
                <a:solidFill>
                  <a:srgbClr val="000000">
                    <a:tint val="75000"/>
                  </a:srgbClr>
                </a:solidFill>
                <a:latin typeface="Corbel" panose="020B0503020204020204" pitchFamily="34" charset="0"/>
              </a:rPr>
              <a:t>eClinicalMedicine</a:t>
            </a:r>
            <a:r>
              <a:rPr lang="en-US" sz="1000" dirty="0">
                <a:solidFill>
                  <a:srgbClr val="000000">
                    <a:tint val="75000"/>
                  </a:srgbClr>
                </a:solidFill>
                <a:latin typeface="Corbel" panose="020B0503020204020204" pitchFamily="34" charset="0"/>
              </a:rPr>
              <a:t>. 2025. DOI: 10.1016/j.eclinm.2025.103350</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Abu-</a:t>
            </a:r>
            <a:r>
              <a:rPr lang="en-US" sz="1000" dirty="0" err="1">
                <a:solidFill>
                  <a:srgbClr val="000000">
                    <a:tint val="75000"/>
                  </a:srgbClr>
                </a:solidFill>
                <a:latin typeface="Corbel" panose="020B0503020204020204" pitchFamily="34" charset="0"/>
              </a:rPr>
              <a:t>Helalah</a:t>
            </a:r>
            <a:r>
              <a:rPr lang="en-US" sz="1000" dirty="0">
                <a:solidFill>
                  <a:srgbClr val="000000">
                    <a:tint val="75000"/>
                  </a:srgbClr>
                </a:solidFill>
                <a:latin typeface="Corbel" panose="020B0503020204020204" pitchFamily="34" charset="0"/>
              </a:rPr>
              <a:t> M, et al. </a:t>
            </a:r>
            <a:r>
              <a:rPr lang="en-US" sz="1000" i="1" dirty="0">
                <a:solidFill>
                  <a:srgbClr val="000000">
                    <a:tint val="75000"/>
                  </a:srgbClr>
                </a:solidFill>
                <a:latin typeface="Corbel" panose="020B0503020204020204" pitchFamily="34" charset="0"/>
              </a:rPr>
              <a:t>Viruses</a:t>
            </a:r>
            <a:r>
              <a:rPr lang="en-US" sz="1000" dirty="0">
                <a:solidFill>
                  <a:srgbClr val="000000">
                    <a:tint val="75000"/>
                  </a:srgbClr>
                </a:solidFill>
                <a:latin typeface="Corbel" panose="020B0503020204020204" pitchFamily="34" charset="0"/>
              </a:rPr>
              <a:t>. 2024. DOI: 10.3390/v16121867</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Khuri-Bulos N, et al. </a:t>
            </a:r>
            <a:r>
              <a:rPr lang="en-US" sz="1000" i="1" dirty="0">
                <a:solidFill>
                  <a:srgbClr val="000000">
                    <a:tint val="75000"/>
                  </a:srgbClr>
                </a:solidFill>
                <a:latin typeface="Corbel" panose="020B0503020204020204" pitchFamily="34" charset="0"/>
              </a:rPr>
              <a:t>Scand J Infect Dis. </a:t>
            </a:r>
            <a:r>
              <a:rPr lang="en-US" sz="1000" dirty="0">
                <a:solidFill>
                  <a:srgbClr val="000000">
                    <a:tint val="75000"/>
                  </a:srgbClr>
                </a:solidFill>
                <a:latin typeface="Corbel" panose="020B0503020204020204" pitchFamily="34" charset="0"/>
              </a:rPr>
              <a:t>2010. DOI:10.3109/00365540903496544 </a:t>
            </a:r>
          </a:p>
          <a:p>
            <a:pPr marL="171450" indent="-171450">
              <a:buFont typeface="Arial" panose="020B0604020202020204" pitchFamily="34" charset="0"/>
              <a:buChar char="•"/>
            </a:pPr>
            <a:r>
              <a:rPr lang="en-US" sz="1000" dirty="0" err="1">
                <a:solidFill>
                  <a:srgbClr val="000000">
                    <a:tint val="75000"/>
                  </a:srgbClr>
                </a:solidFill>
                <a:latin typeface="Corbel" panose="020B0503020204020204" pitchFamily="34" charset="0"/>
              </a:rPr>
              <a:t>Guiñazú</a:t>
            </a:r>
            <a:r>
              <a:rPr lang="en-US" sz="1000" dirty="0">
                <a:solidFill>
                  <a:srgbClr val="000000">
                    <a:tint val="75000"/>
                  </a:srgbClr>
                </a:solidFill>
                <a:latin typeface="Corbel" panose="020B0503020204020204" pitchFamily="34" charset="0"/>
              </a:rPr>
              <a:t> GG, et al. </a:t>
            </a:r>
            <a:r>
              <a:rPr lang="en-US" sz="1000" i="1" dirty="0">
                <a:solidFill>
                  <a:srgbClr val="000000">
                    <a:tint val="75000"/>
                  </a:srgbClr>
                </a:solidFill>
                <a:latin typeface="Corbel" panose="020B0503020204020204" pitchFamily="34" charset="0"/>
              </a:rPr>
              <a:t>Lancet Regional Health – Americas.</a:t>
            </a:r>
            <a:r>
              <a:rPr lang="en-US" sz="1000" dirty="0">
                <a:solidFill>
                  <a:srgbClr val="000000">
                    <a:tint val="75000"/>
                  </a:srgbClr>
                </a:solidFill>
                <a:latin typeface="Corbel" panose="020B0503020204020204" pitchFamily="34" charset="0"/>
              </a:rPr>
              <a:t> 2026. DOI: 10.1016/j.lana.2026.101601</a:t>
            </a:r>
          </a:p>
          <a:p>
            <a:pPr marL="171450" indent="-171450">
              <a:buFont typeface="Arial" panose="020B0604020202020204" pitchFamily="34" charset="0"/>
              <a:buChar char="•"/>
            </a:pPr>
            <a:endParaRPr lang="en-US" sz="1000" dirty="0">
              <a:solidFill>
                <a:srgbClr val="000000">
                  <a:tint val="75000"/>
                </a:srgbClr>
              </a:solidFill>
              <a:latin typeface="Corbel" panose="020B0503020204020204" pitchFamily="34" charset="0"/>
            </a:endParaRPr>
          </a:p>
        </p:txBody>
      </p:sp>
      <p:sp>
        <p:nvSpPr>
          <p:cNvPr id="280" name="Footer Placeholder 2">
            <a:extLst>
              <a:ext uri="{FF2B5EF4-FFF2-40B4-BE49-F238E27FC236}">
                <a16:creationId xmlns:a16="http://schemas.microsoft.com/office/drawing/2014/main" id="{2CA1A224-2227-4EDC-4367-DE1CFC90A8B1}"/>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24685914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6FC95-452F-D8F6-F06F-C216C99A7CB9}"/>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7AD60492-F8F1-83F5-1CEF-C269821625E5}"/>
              </a:ext>
            </a:extLst>
          </p:cNvPr>
          <p:cNvGraphicFramePr>
            <a:graphicFrameLocks/>
          </p:cNvGraphicFramePr>
          <p:nvPr>
            <p:extLst>
              <p:ext uri="{D42A27DB-BD31-4B8C-83A1-F6EECF244321}">
                <p14:modId xmlns:p14="http://schemas.microsoft.com/office/powerpoint/2010/main" val="295830686"/>
              </p:ext>
            </p:extLst>
          </p:nvPr>
        </p:nvGraphicFramePr>
        <p:xfrm>
          <a:off x="914400" y="1082676"/>
          <a:ext cx="11161486" cy="4460193"/>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a:extLst>
              <a:ext uri="{FF2B5EF4-FFF2-40B4-BE49-F238E27FC236}">
                <a16:creationId xmlns:a16="http://schemas.microsoft.com/office/drawing/2014/main" id="{2F44EA05-CB4F-46E6-C87F-FACFB96F4666}"/>
              </a:ext>
            </a:extLst>
          </p:cNvPr>
          <p:cNvSpPr>
            <a:spLocks noGrp="1"/>
          </p:cNvSpPr>
          <p:nvPr>
            <p:ph type="body" sz="quarter" idx="13"/>
          </p:nvPr>
        </p:nvSpPr>
        <p:spPr>
          <a:xfrm>
            <a:off x="761998" y="473335"/>
            <a:ext cx="10636103" cy="710939"/>
          </a:xfrm>
        </p:spPr>
        <p:txBody>
          <a:bodyPr lIns="0" tIns="0" rIns="0" bIns="0"/>
          <a:lstStyle/>
          <a:p>
            <a:pPr marL="342900" lvl="1" indent="0">
              <a:buNone/>
            </a:pPr>
            <a:r>
              <a:rPr lang="en-US" sz="2400" b="1" dirty="0">
                <a:solidFill>
                  <a:schemeClr val="accent5"/>
                </a:solidFill>
                <a:ea typeface="+mj-ea"/>
                <a:cs typeface="+mj-cs"/>
              </a:rPr>
              <a:t>RSV illness costs can be very high for households and health systems</a:t>
            </a:r>
            <a:br>
              <a:rPr lang="en-US" sz="2400" b="1" dirty="0">
                <a:solidFill>
                  <a:schemeClr val="accent5"/>
                </a:solidFill>
                <a:ea typeface="+mj-ea"/>
                <a:cs typeface="+mj-cs"/>
              </a:rPr>
            </a:br>
            <a:r>
              <a:rPr lang="en-US" dirty="0">
                <a:solidFill>
                  <a:schemeClr val="accent5"/>
                </a:solidFill>
                <a:ea typeface="+mj-ea"/>
                <a:cs typeface="+mj-cs"/>
              </a:rPr>
              <a:t>estimates range widely across LMICs</a:t>
            </a:r>
            <a:endParaRPr lang="en-US" sz="1200" dirty="0">
              <a:solidFill>
                <a:schemeClr val="accent5"/>
              </a:solidFill>
            </a:endParaRPr>
          </a:p>
          <a:p>
            <a:pPr marL="342900" lvl="1" indent="0">
              <a:buNone/>
            </a:pPr>
            <a:endParaRPr lang="en-US" sz="2400" b="1" dirty="0">
              <a:solidFill>
                <a:schemeClr val="accent4"/>
              </a:solidFill>
              <a:ea typeface="+mj-ea"/>
              <a:cs typeface="+mj-cs"/>
            </a:endParaRPr>
          </a:p>
        </p:txBody>
      </p:sp>
      <p:sp>
        <p:nvSpPr>
          <p:cNvPr id="5" name="Text Placeholder 5">
            <a:extLst>
              <a:ext uri="{FF2B5EF4-FFF2-40B4-BE49-F238E27FC236}">
                <a16:creationId xmlns:a16="http://schemas.microsoft.com/office/drawing/2014/main" id="{A003EB79-72D0-5C44-C960-3ECA5D966D3D}"/>
              </a:ext>
            </a:extLst>
          </p:cNvPr>
          <p:cNvSpPr txBox="1">
            <a:spLocks/>
          </p:cNvSpPr>
          <p:nvPr/>
        </p:nvSpPr>
        <p:spPr>
          <a:xfrm>
            <a:off x="1670632" y="2819957"/>
            <a:ext cx="753254" cy="1255728"/>
          </a:xfrm>
          <a:prstGeom prst="rect">
            <a:avLst/>
          </a:prstGeom>
          <a:solidFill>
            <a:schemeClr val="bg1"/>
          </a:solidFill>
          <a:ln>
            <a:solidFill>
              <a:schemeClr val="accent5"/>
            </a:solidFill>
          </a:ln>
        </p:spPr>
        <p:txBody>
          <a:bodyPr vert="horz" wrap="square" lIns="0" tIns="45720" rIns="0" bIns="45720" rtlCol="0" anchor="t">
            <a:spAutoFit/>
          </a:bodyPr>
          <a:lstStyle>
            <a:lvl1pPr marL="228600" indent="-228600" algn="l" defTabSz="914400" rtl="0" eaLnBrk="1" latinLnBrk="0" hangingPunct="1">
              <a:lnSpc>
                <a:spcPct val="90000"/>
              </a:lnSpc>
              <a:spcBef>
                <a:spcPts val="0"/>
              </a:spcBef>
              <a:spcAft>
                <a:spcPts val="1800"/>
              </a:spcAft>
              <a:buClr>
                <a:schemeClr val="accent1"/>
              </a:buClr>
              <a:buFont typeface="Arial" panose="020B0604020202020204" pitchFamily="34" charset="0"/>
              <a:buChar char="•"/>
              <a:defRPr sz="16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4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0" algn="ctr">
              <a:buNone/>
            </a:pPr>
            <a:r>
              <a:rPr lang="en-US" sz="1050" dirty="0">
                <a:solidFill>
                  <a:schemeClr val="accent5"/>
                </a:solidFill>
                <a:latin typeface="Corbel"/>
              </a:rPr>
              <a:t>On average,</a:t>
            </a:r>
            <a:r>
              <a:rPr lang="en-US" sz="1050" b="1" dirty="0">
                <a:solidFill>
                  <a:schemeClr val="accent5"/>
                </a:solidFill>
                <a:latin typeface="Corbel"/>
              </a:rPr>
              <a:t> 32% </a:t>
            </a:r>
            <a:r>
              <a:rPr lang="en-US" sz="1050" dirty="0">
                <a:solidFill>
                  <a:schemeClr val="accent5"/>
                </a:solidFill>
                <a:latin typeface="Corbel"/>
              </a:rPr>
              <a:t>of total monthly household income for lowest income households</a:t>
            </a:r>
          </a:p>
        </p:txBody>
      </p:sp>
      <p:sp>
        <p:nvSpPr>
          <p:cNvPr id="7" name="Text Placeholder 5">
            <a:extLst>
              <a:ext uri="{FF2B5EF4-FFF2-40B4-BE49-F238E27FC236}">
                <a16:creationId xmlns:a16="http://schemas.microsoft.com/office/drawing/2014/main" id="{EE51CC53-08B9-0A61-5719-5A3A03BE433E}"/>
              </a:ext>
            </a:extLst>
          </p:cNvPr>
          <p:cNvSpPr txBox="1">
            <a:spLocks/>
          </p:cNvSpPr>
          <p:nvPr/>
        </p:nvSpPr>
        <p:spPr>
          <a:xfrm>
            <a:off x="2503718" y="2820099"/>
            <a:ext cx="603830" cy="1110304"/>
          </a:xfrm>
          <a:prstGeom prst="rect">
            <a:avLst/>
          </a:prstGeom>
          <a:solidFill>
            <a:schemeClr val="bg1"/>
          </a:solidFill>
          <a:ln>
            <a:solidFill>
              <a:schemeClr val="accent5"/>
            </a:solidFill>
          </a:ln>
        </p:spPr>
        <p:txBody>
          <a:bodyPr vert="horz" wrap="square" lIns="0" tIns="45720" rIns="0" bIns="45720" rtlCol="0" anchor="t">
            <a:spAutoFit/>
          </a:bodyPr>
          <a:lstStyle>
            <a:lvl1pPr marL="228600" indent="-228600" algn="l" defTabSz="914400" rtl="0" eaLnBrk="1" latinLnBrk="0" hangingPunct="1">
              <a:lnSpc>
                <a:spcPct val="90000"/>
              </a:lnSpc>
              <a:spcBef>
                <a:spcPts val="0"/>
              </a:spcBef>
              <a:spcAft>
                <a:spcPts val="1800"/>
              </a:spcAft>
              <a:buClr>
                <a:schemeClr val="accent1"/>
              </a:buClr>
              <a:buFont typeface="Arial" panose="020B0604020202020204" pitchFamily="34" charset="0"/>
              <a:buChar char="•"/>
              <a:defRPr sz="16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4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0" algn="ctr">
              <a:buNone/>
            </a:pPr>
            <a:r>
              <a:rPr lang="en-US" sz="1050" dirty="0">
                <a:solidFill>
                  <a:schemeClr val="accent5"/>
                </a:solidFill>
                <a:latin typeface="Corbel"/>
              </a:rPr>
              <a:t>On average,</a:t>
            </a:r>
            <a:r>
              <a:rPr lang="en-US" sz="1050" b="1" dirty="0">
                <a:solidFill>
                  <a:schemeClr val="accent5"/>
                </a:solidFill>
                <a:latin typeface="Corbel"/>
              </a:rPr>
              <a:t> 24% </a:t>
            </a:r>
            <a:r>
              <a:rPr lang="en-US" sz="1050" dirty="0">
                <a:solidFill>
                  <a:schemeClr val="accent5"/>
                </a:solidFill>
                <a:latin typeface="Corbel"/>
              </a:rPr>
              <a:t>of total monthly household income</a:t>
            </a:r>
          </a:p>
        </p:txBody>
      </p:sp>
      <p:sp>
        <p:nvSpPr>
          <p:cNvPr id="11" name="Text Placeholder 5">
            <a:extLst>
              <a:ext uri="{FF2B5EF4-FFF2-40B4-BE49-F238E27FC236}">
                <a16:creationId xmlns:a16="http://schemas.microsoft.com/office/drawing/2014/main" id="{0D01B87D-08E4-886C-7B9B-C773C4B0028D}"/>
              </a:ext>
            </a:extLst>
          </p:cNvPr>
          <p:cNvSpPr txBox="1">
            <a:spLocks/>
          </p:cNvSpPr>
          <p:nvPr/>
        </p:nvSpPr>
        <p:spPr>
          <a:xfrm>
            <a:off x="6991377" y="5602386"/>
            <a:ext cx="4947667" cy="64633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0"/>
              </a:spcBef>
              <a:spcAft>
                <a:spcPts val="1800"/>
              </a:spcAft>
              <a:buClr>
                <a:schemeClr val="accent1"/>
              </a:buClr>
              <a:buFont typeface="Arial" panose="020B0604020202020204" pitchFamily="34" charset="0"/>
              <a:buChar char="•"/>
              <a:defRPr sz="16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4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35" indent="0">
              <a:buFont typeface="Arial" panose="020B0604020202020204" pitchFamily="34" charset="0"/>
              <a:buNone/>
            </a:pPr>
            <a:r>
              <a:rPr lang="en-US" sz="2000" b="1"/>
              <a:t>Inpatient costs range from $51 in Malawi to up to $2,123 in Malaysia (2025 USD).</a:t>
            </a:r>
          </a:p>
        </p:txBody>
      </p:sp>
      <p:sp>
        <p:nvSpPr>
          <p:cNvPr id="8" name="Footer Placeholder 2">
            <a:extLst>
              <a:ext uri="{FF2B5EF4-FFF2-40B4-BE49-F238E27FC236}">
                <a16:creationId xmlns:a16="http://schemas.microsoft.com/office/drawing/2014/main" id="{283777CB-A540-003D-377F-4A121AA1EF88}"/>
              </a:ext>
            </a:extLst>
          </p:cNvPr>
          <p:cNvSpPr txBox="1">
            <a:spLocks/>
          </p:cNvSpPr>
          <p:nvPr/>
        </p:nvSpPr>
        <p:spPr>
          <a:xfrm>
            <a:off x="6956308" y="6529831"/>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
        <p:nvSpPr>
          <p:cNvPr id="12" name="TextBox 11">
            <a:extLst>
              <a:ext uri="{FF2B5EF4-FFF2-40B4-BE49-F238E27FC236}">
                <a16:creationId xmlns:a16="http://schemas.microsoft.com/office/drawing/2014/main" id="{2FE7FC46-27ED-CE68-E47F-24715E7EA0C8}"/>
              </a:ext>
            </a:extLst>
          </p:cNvPr>
          <p:cNvSpPr txBox="1"/>
          <p:nvPr/>
        </p:nvSpPr>
        <p:spPr>
          <a:xfrm>
            <a:off x="819175" y="5313845"/>
            <a:ext cx="6626653" cy="1708160"/>
          </a:xfrm>
          <a:prstGeom prst="rect">
            <a:avLst/>
          </a:prstGeom>
          <a:noFill/>
        </p:spPr>
        <p:txBody>
          <a:bodyPr wrap="square">
            <a:spAutoFit/>
          </a:bodyPr>
          <a:lstStyle/>
          <a:p>
            <a:r>
              <a:rPr lang="en-US" sz="1050" b="1" dirty="0">
                <a:solidFill>
                  <a:schemeClr val="bg2">
                    <a:lumMod val="50000"/>
                  </a:schemeClr>
                </a:solidFill>
                <a:latin typeface="Corbel" panose="020B0503020204020204" pitchFamily="34" charset="0"/>
              </a:rPr>
              <a:t>References</a:t>
            </a:r>
          </a:p>
          <a:p>
            <a:pPr marL="171450" indent="-171450">
              <a:buFont typeface="Arial" panose="020B0604020202020204" pitchFamily="34" charset="0"/>
              <a:buChar char="•"/>
            </a:pPr>
            <a:r>
              <a:rPr lang="en-US" sz="1050" dirty="0">
                <a:solidFill>
                  <a:schemeClr val="bg2">
                    <a:lumMod val="50000"/>
                  </a:schemeClr>
                </a:solidFill>
                <a:latin typeface="Corbel" panose="020B0503020204020204" pitchFamily="34" charset="0"/>
              </a:rPr>
              <a:t>Wittenauer R, et al. </a:t>
            </a:r>
            <a:r>
              <a:rPr lang="en-US" sz="1050" i="1" dirty="0">
                <a:solidFill>
                  <a:schemeClr val="bg2">
                    <a:lumMod val="50000"/>
                  </a:schemeClr>
                </a:solidFill>
                <a:latin typeface="Corbel" panose="020B0503020204020204" pitchFamily="34" charset="0"/>
              </a:rPr>
              <a:t>BMC Medicine. </a:t>
            </a:r>
            <a:r>
              <a:rPr lang="en-US" sz="1050" dirty="0">
                <a:solidFill>
                  <a:schemeClr val="bg2">
                    <a:lumMod val="50000"/>
                  </a:schemeClr>
                </a:solidFill>
                <a:latin typeface="Corbel" panose="020B0503020204020204" pitchFamily="34" charset="0"/>
              </a:rPr>
              <a:t>2023. DOI: 10.1186/s12916-023-02792-z.</a:t>
            </a:r>
          </a:p>
          <a:p>
            <a:pPr marL="171450" indent="-171450">
              <a:buFont typeface="Arial" panose="020B0604020202020204" pitchFamily="34" charset="0"/>
              <a:buChar char="•"/>
            </a:pPr>
            <a:r>
              <a:rPr lang="en-US" sz="1050" dirty="0" err="1">
                <a:solidFill>
                  <a:schemeClr val="bg2">
                    <a:lumMod val="50000"/>
                  </a:schemeClr>
                </a:solidFill>
                <a:latin typeface="Corbel" panose="020B0503020204020204" pitchFamily="34" charset="0"/>
              </a:rPr>
              <a:t>Guiñazú</a:t>
            </a:r>
            <a:r>
              <a:rPr lang="en-US" sz="1050" dirty="0">
                <a:solidFill>
                  <a:schemeClr val="bg2">
                    <a:lumMod val="50000"/>
                  </a:schemeClr>
                </a:solidFill>
                <a:latin typeface="Corbel" panose="020B0503020204020204" pitchFamily="34" charset="0"/>
              </a:rPr>
              <a:t> GG, et al. </a:t>
            </a:r>
            <a:r>
              <a:rPr lang="en-US" sz="1050" i="1" dirty="0">
                <a:solidFill>
                  <a:schemeClr val="bg2">
                    <a:lumMod val="50000"/>
                  </a:schemeClr>
                </a:solidFill>
                <a:latin typeface="Corbel" panose="020B0503020204020204" pitchFamily="34" charset="0"/>
              </a:rPr>
              <a:t>Lancet Regional Health – Americas</a:t>
            </a:r>
            <a:r>
              <a:rPr lang="en-US" sz="1050" dirty="0">
                <a:solidFill>
                  <a:schemeClr val="bg2">
                    <a:lumMod val="50000"/>
                  </a:schemeClr>
                </a:solidFill>
                <a:latin typeface="Corbel" panose="020B0503020204020204" pitchFamily="34" charset="0"/>
              </a:rPr>
              <a:t>. 2026. DOI: 10.1016/j.lana.2026.101601</a:t>
            </a:r>
          </a:p>
          <a:p>
            <a:pPr marL="171450" indent="-171450">
              <a:buFont typeface="Arial" panose="020B0604020202020204" pitchFamily="34" charset="0"/>
              <a:buChar char="•"/>
            </a:pPr>
            <a:r>
              <a:rPr lang="en-US" sz="1050" dirty="0">
                <a:solidFill>
                  <a:schemeClr val="bg2">
                    <a:lumMod val="50000"/>
                  </a:schemeClr>
                </a:solidFill>
                <a:latin typeface="Corbel" panose="020B0503020204020204" pitchFamily="34" charset="0"/>
              </a:rPr>
              <a:t>Rave N, et al. </a:t>
            </a:r>
            <a:r>
              <a:rPr lang="en-US" sz="1050" i="1" dirty="0">
                <a:solidFill>
                  <a:schemeClr val="bg2">
                    <a:lumMod val="50000"/>
                  </a:schemeClr>
                </a:solidFill>
                <a:latin typeface="Corbel" panose="020B0503020204020204" pitchFamily="34" charset="0"/>
              </a:rPr>
              <a:t>Journal of Global Health.</a:t>
            </a:r>
            <a:r>
              <a:rPr lang="en-US" sz="1050" dirty="0">
                <a:solidFill>
                  <a:schemeClr val="bg2">
                    <a:lumMod val="50000"/>
                  </a:schemeClr>
                </a:solidFill>
                <a:latin typeface="Corbel" panose="020B0503020204020204" pitchFamily="34" charset="0"/>
              </a:rPr>
              <a:t> 2025. DOI: 10.7189/jogh.15.04092.</a:t>
            </a:r>
          </a:p>
          <a:p>
            <a:pPr marL="171450" indent="-171450">
              <a:buFont typeface="Arial" panose="020B0604020202020204" pitchFamily="34" charset="0"/>
              <a:buChar char="•"/>
            </a:pPr>
            <a:r>
              <a:rPr lang="en-US" sz="1050" dirty="0">
                <a:solidFill>
                  <a:schemeClr val="bg2">
                    <a:lumMod val="50000"/>
                  </a:schemeClr>
                </a:solidFill>
                <a:latin typeface="Corbel" panose="020B0503020204020204" pitchFamily="34" charset="0"/>
              </a:rPr>
              <a:t>Rave N, et al. </a:t>
            </a:r>
            <a:r>
              <a:rPr lang="en-US" sz="1050" i="1" dirty="0">
                <a:solidFill>
                  <a:schemeClr val="bg2">
                    <a:lumMod val="50000"/>
                  </a:schemeClr>
                </a:solidFill>
                <a:latin typeface="Corbel" panose="020B0503020204020204" pitchFamily="34" charset="0"/>
              </a:rPr>
              <a:t>Journal of Global Health.</a:t>
            </a:r>
            <a:r>
              <a:rPr lang="en-US" sz="1050" dirty="0">
                <a:solidFill>
                  <a:schemeClr val="bg2">
                    <a:lumMod val="50000"/>
                  </a:schemeClr>
                </a:solidFill>
                <a:latin typeface="Corbel" panose="020B0503020204020204" pitchFamily="34" charset="0"/>
              </a:rPr>
              <a:t> 2025. DOI: 10.7189/jogh.15.04076.</a:t>
            </a:r>
          </a:p>
          <a:p>
            <a:pPr marL="171450" indent="-171450">
              <a:buFont typeface="Arial" panose="020B0604020202020204" pitchFamily="34" charset="0"/>
              <a:buChar char="•"/>
            </a:pPr>
            <a:r>
              <a:rPr lang="en-US" sz="1050" dirty="0">
                <a:solidFill>
                  <a:schemeClr val="bg2">
                    <a:lumMod val="50000"/>
                  </a:schemeClr>
                </a:solidFill>
                <a:latin typeface="Corbel" panose="020B0503020204020204" pitchFamily="34" charset="0"/>
              </a:rPr>
              <a:t>Shaaban FL, et al. </a:t>
            </a:r>
            <a:r>
              <a:rPr lang="en-US" sz="1050" i="1" dirty="0">
                <a:solidFill>
                  <a:schemeClr val="bg2">
                    <a:lumMod val="50000"/>
                  </a:schemeClr>
                </a:solidFill>
                <a:latin typeface="Corbel" panose="020B0503020204020204" pitchFamily="34" charset="0"/>
              </a:rPr>
              <a:t>Journal of Global Health.</a:t>
            </a:r>
            <a:r>
              <a:rPr lang="en-US" sz="1050" dirty="0">
                <a:solidFill>
                  <a:schemeClr val="bg2">
                    <a:lumMod val="50000"/>
                  </a:schemeClr>
                </a:solidFill>
                <a:latin typeface="Corbel" panose="020B0503020204020204" pitchFamily="34" charset="0"/>
              </a:rPr>
              <a:t> 2025. DOI: 10.7189/jogh.15.04307.</a:t>
            </a:r>
          </a:p>
          <a:p>
            <a:pPr marL="171450" indent="-171450">
              <a:buFont typeface="Arial" panose="020B0604020202020204" pitchFamily="34" charset="0"/>
              <a:buChar char="•"/>
            </a:pPr>
            <a:r>
              <a:rPr lang="en-US" sz="1050" dirty="0">
                <a:solidFill>
                  <a:schemeClr val="bg2">
                    <a:lumMod val="50000"/>
                  </a:schemeClr>
                </a:solidFill>
                <a:latin typeface="Corbel" panose="020B0503020204020204" pitchFamily="34" charset="0"/>
              </a:rPr>
              <a:t>Shaaban FL, et al. </a:t>
            </a:r>
            <a:r>
              <a:rPr lang="en-US" sz="1050" i="1" dirty="0">
                <a:solidFill>
                  <a:schemeClr val="bg2">
                    <a:lumMod val="50000"/>
                  </a:schemeClr>
                </a:solidFill>
                <a:latin typeface="Corbel" panose="020B0503020204020204" pitchFamily="34" charset="0"/>
              </a:rPr>
              <a:t>Journal of Global Health.</a:t>
            </a:r>
            <a:r>
              <a:rPr lang="en-US" sz="1050" dirty="0">
                <a:solidFill>
                  <a:schemeClr val="bg2">
                    <a:lumMod val="50000"/>
                  </a:schemeClr>
                </a:solidFill>
                <a:latin typeface="Corbel" panose="020B0503020204020204" pitchFamily="34" charset="0"/>
              </a:rPr>
              <a:t> 2025. DOI: 10.7189/jogh.16.04040.</a:t>
            </a:r>
          </a:p>
          <a:p>
            <a:pPr algn="l"/>
            <a:r>
              <a:rPr lang="en-US" sz="1050" b="1" dirty="0">
                <a:solidFill>
                  <a:schemeClr val="bg2">
                    <a:lumMod val="50000"/>
                  </a:schemeClr>
                </a:solidFill>
                <a:latin typeface="Corbel" panose="020B0503020204020204" pitchFamily="34" charset="0"/>
              </a:rPr>
              <a:t>Notes: </a:t>
            </a:r>
            <a:r>
              <a:rPr lang="en-US" sz="1050" dirty="0">
                <a:solidFill>
                  <a:schemeClr val="bg2">
                    <a:lumMod val="50000"/>
                  </a:schemeClr>
                </a:solidFill>
                <a:latin typeface="Corbel" panose="020B0503020204020204" pitchFamily="34" charset="0"/>
              </a:rPr>
              <a:t>Figure adapted and simplified (see source studies for full details). Averages are presented in countries with multiple cost estimates, even if they represent different levels of care (e.g., inpatient wards and intensive care unit).</a:t>
            </a:r>
          </a:p>
          <a:p>
            <a:pPr marL="171450" indent="-171450">
              <a:buFont typeface="Arial" panose="020B0604020202020204" pitchFamily="34" charset="0"/>
              <a:buChar char="•"/>
            </a:pPr>
            <a:endParaRPr lang="en-US" sz="1050" dirty="0">
              <a:solidFill>
                <a:schemeClr val="bg2">
                  <a:lumMod val="50000"/>
                </a:schemeClr>
              </a:solidFill>
              <a:latin typeface="Corbel" panose="020B0503020204020204" pitchFamily="34" charset="0"/>
            </a:endParaRPr>
          </a:p>
        </p:txBody>
      </p:sp>
    </p:spTree>
    <p:extLst>
      <p:ext uri="{BB962C8B-B14F-4D97-AF65-F5344CB8AC3E}">
        <p14:creationId xmlns:p14="http://schemas.microsoft.com/office/powerpoint/2010/main" val="13623233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244885" y="442515"/>
            <a:ext cx="10740639" cy="369332"/>
          </a:xfrm>
        </p:spPr>
        <p:txBody>
          <a:bodyPr lIns="0" tIns="0" rIns="0" bIns="0"/>
          <a:lstStyle/>
          <a:p>
            <a:pPr marL="0" indent="0">
              <a:buNone/>
            </a:pPr>
            <a:r>
              <a:rPr lang="en-US" sz="2400" b="1">
                <a:solidFill>
                  <a:schemeClr val="accent5"/>
                </a:solidFill>
                <a:ea typeface="+mj-ea"/>
                <a:cs typeface="+mj-cs"/>
              </a:rPr>
              <a:t>What to know about RSV illness costs </a:t>
            </a:r>
          </a:p>
        </p:txBody>
      </p:sp>
      <p:sp>
        <p:nvSpPr>
          <p:cNvPr id="13" name="Text Placeholder 5">
            <a:extLst>
              <a:ext uri="{FF2B5EF4-FFF2-40B4-BE49-F238E27FC236}">
                <a16:creationId xmlns:a16="http://schemas.microsoft.com/office/drawing/2014/main" id="{C9E68B14-27F1-2BC1-05D3-A48B6CE935FB}"/>
              </a:ext>
            </a:extLst>
          </p:cNvPr>
          <p:cNvSpPr txBox="1">
            <a:spLocks/>
          </p:cNvSpPr>
          <p:nvPr/>
        </p:nvSpPr>
        <p:spPr>
          <a:xfrm>
            <a:off x="1317492" y="1623701"/>
            <a:ext cx="4933447" cy="4631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0"/>
              </a:spcBef>
              <a:spcAft>
                <a:spcPts val="1800"/>
              </a:spcAft>
              <a:buClr>
                <a:schemeClr val="accent1"/>
              </a:buClr>
              <a:buFont typeface="Arial" panose="020B0604020202020204" pitchFamily="34" charset="0"/>
              <a:buChar char="•"/>
              <a:defRPr sz="16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4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US" sz="1800" b="1">
                <a:solidFill>
                  <a:schemeClr val="accent5"/>
                </a:solidFill>
              </a:rPr>
              <a:t>What does existing evidence suggest?</a:t>
            </a:r>
          </a:p>
          <a:p>
            <a:pPr marL="223838" indent="-223838">
              <a:lnSpc>
                <a:spcPct val="100000"/>
              </a:lnSpc>
            </a:pPr>
            <a:r>
              <a:rPr lang="en-US" sz="1800"/>
              <a:t>RSV illness and associated care costs can be very high in LMICs.</a:t>
            </a:r>
            <a:endParaRPr lang="en-US"/>
          </a:p>
          <a:p>
            <a:pPr marL="223838" indent="-223838">
              <a:lnSpc>
                <a:spcPct val="100000"/>
              </a:lnSpc>
            </a:pPr>
            <a:r>
              <a:rPr lang="en-US" sz="1800"/>
              <a:t>Averting RSV illness and costly care could save significant healthcare resources.</a:t>
            </a:r>
          </a:p>
          <a:p>
            <a:pPr marL="0" indent="0">
              <a:lnSpc>
                <a:spcPct val="100000"/>
              </a:lnSpc>
              <a:spcAft>
                <a:spcPts val="600"/>
              </a:spcAft>
              <a:buFont typeface="Arial" panose="020B0604020202020204" pitchFamily="34" charset="0"/>
              <a:buNone/>
            </a:pPr>
            <a:r>
              <a:rPr lang="en-US" sz="1800" b="1">
                <a:solidFill>
                  <a:schemeClr val="accent5"/>
                </a:solidFill>
              </a:rPr>
              <a:t>What are the caveats?</a:t>
            </a:r>
          </a:p>
          <a:p>
            <a:pPr marL="223838" indent="-223838"/>
            <a:r>
              <a:rPr lang="en-US" sz="1800"/>
              <a:t>Healthcare resources saved by immunization vary by country and depend on current RSV burden and associated costs.</a:t>
            </a:r>
          </a:p>
          <a:p>
            <a:pPr marL="285750" indent="-285750">
              <a:spcAft>
                <a:spcPts val="900"/>
              </a:spcAft>
            </a:pPr>
            <a:endParaRPr lang="en-US" sz="1000" b="1"/>
          </a:p>
        </p:txBody>
      </p:sp>
      <p:sp>
        <p:nvSpPr>
          <p:cNvPr id="14" name="Text Placeholder 5">
            <a:extLst>
              <a:ext uri="{FF2B5EF4-FFF2-40B4-BE49-F238E27FC236}">
                <a16:creationId xmlns:a16="http://schemas.microsoft.com/office/drawing/2014/main" id="{2027191C-56B7-4CD2-9B26-041B9C01A748}"/>
              </a:ext>
            </a:extLst>
          </p:cNvPr>
          <p:cNvSpPr txBox="1">
            <a:spLocks/>
          </p:cNvSpPr>
          <p:nvPr/>
        </p:nvSpPr>
        <p:spPr>
          <a:xfrm>
            <a:off x="6551789" y="1637877"/>
            <a:ext cx="5433735" cy="46318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0"/>
              </a:spcBef>
              <a:spcAft>
                <a:spcPts val="1800"/>
              </a:spcAft>
              <a:buClr>
                <a:schemeClr val="accent1"/>
              </a:buClr>
              <a:buFont typeface="Arial" panose="020B0604020202020204" pitchFamily="34" charset="0"/>
              <a:buChar char="•"/>
              <a:defRPr sz="16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4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US" sz="1800" b="1" dirty="0">
                <a:solidFill>
                  <a:schemeClr val="accent5"/>
                </a:solidFill>
              </a:rPr>
              <a:t>What gaps will forthcoming data fill?</a:t>
            </a:r>
          </a:p>
          <a:p>
            <a:pPr marL="223838" indent="-223838">
              <a:lnSpc>
                <a:spcPct val="100000"/>
              </a:lnSpc>
            </a:pPr>
            <a:r>
              <a:rPr lang="en-US" sz="1800" dirty="0"/>
              <a:t>Broader evidence on RSV illness costs borne by governments and households.</a:t>
            </a:r>
          </a:p>
          <a:p>
            <a:pPr marL="0" indent="0">
              <a:spcAft>
                <a:spcPts val="600"/>
              </a:spcAft>
              <a:buFont typeface="Arial" panose="020B0604020202020204" pitchFamily="34" charset="0"/>
              <a:buNone/>
            </a:pPr>
            <a:r>
              <a:rPr lang="en-US" sz="1800" b="1" dirty="0">
                <a:solidFill>
                  <a:schemeClr val="accent5"/>
                </a:solidFill>
              </a:rPr>
              <a:t>How can countries use this information?</a:t>
            </a:r>
          </a:p>
          <a:p>
            <a:pPr marL="223838" indent="-223838">
              <a:lnSpc>
                <a:spcPct val="100000"/>
              </a:lnSpc>
              <a:tabLst>
                <a:tab pos="5256213" algn="l"/>
              </a:tabLst>
            </a:pPr>
            <a:r>
              <a:rPr lang="en-US" sz="1800" dirty="0"/>
              <a:t>Understanding RSV economic burden informs how RSV immunization can reduce such costs.</a:t>
            </a:r>
          </a:p>
          <a:p>
            <a:pPr marL="0" indent="0">
              <a:lnSpc>
                <a:spcPct val="100000"/>
              </a:lnSpc>
              <a:spcAft>
                <a:spcPts val="600"/>
              </a:spcAft>
              <a:buNone/>
            </a:pPr>
            <a:endParaRPr lang="en-US" sz="1800" b="1" dirty="0">
              <a:solidFill>
                <a:schemeClr val="accent5"/>
              </a:solidFill>
            </a:endParaRPr>
          </a:p>
          <a:p>
            <a:pPr marL="0" indent="0">
              <a:lnSpc>
                <a:spcPct val="100000"/>
              </a:lnSpc>
              <a:spcAft>
                <a:spcPts val="600"/>
              </a:spcAft>
              <a:buNone/>
            </a:pPr>
            <a:r>
              <a:rPr lang="en-US" sz="1800" b="1" dirty="0">
                <a:solidFill>
                  <a:schemeClr val="accent5"/>
                </a:solidFill>
              </a:rPr>
              <a:t>Additional considerations</a:t>
            </a:r>
          </a:p>
          <a:p>
            <a:pPr marL="223838" indent="-223838">
              <a:lnSpc>
                <a:spcPct val="100000"/>
              </a:lnSpc>
              <a:spcAft>
                <a:spcPts val="600"/>
              </a:spcAft>
            </a:pPr>
            <a:r>
              <a:rPr lang="en-US" sz="1800" dirty="0"/>
              <a:t>Where highly seasonal RSV burden is high, averting RSV could:</a:t>
            </a:r>
          </a:p>
          <a:p>
            <a:pPr marL="681038" lvl="1" indent="-223838">
              <a:lnSpc>
                <a:spcPct val="100000"/>
              </a:lnSpc>
            </a:pPr>
            <a:r>
              <a:rPr lang="en-US" sz="1600" dirty="0"/>
              <a:t>mitigate seasonal demands on the health system.</a:t>
            </a:r>
          </a:p>
          <a:p>
            <a:pPr marL="681038" lvl="1" indent="-223838">
              <a:lnSpc>
                <a:spcPct val="100000"/>
              </a:lnSpc>
            </a:pPr>
            <a:r>
              <a:rPr lang="en-US" sz="1600" dirty="0"/>
              <a:t>free up resources for other health priorities.</a:t>
            </a:r>
          </a:p>
          <a:p>
            <a:pPr>
              <a:lnSpc>
                <a:spcPct val="100000"/>
              </a:lnSpc>
            </a:pPr>
            <a:endParaRPr lang="en-US" sz="1800" dirty="0">
              <a:highlight>
                <a:srgbClr val="FFFF00"/>
              </a:highlight>
            </a:endParaRPr>
          </a:p>
          <a:p>
            <a:pPr marL="0" indent="0">
              <a:lnSpc>
                <a:spcPct val="100000"/>
              </a:lnSpc>
              <a:buNone/>
            </a:pPr>
            <a:endParaRPr lang="en-US" sz="1800" dirty="0"/>
          </a:p>
          <a:p>
            <a:pPr marL="285750" indent="-285750">
              <a:spcAft>
                <a:spcPts val="900"/>
              </a:spcAft>
            </a:pPr>
            <a:endParaRPr lang="en-US" sz="1800" b="1" dirty="0"/>
          </a:p>
        </p:txBody>
      </p:sp>
      <p:sp>
        <p:nvSpPr>
          <p:cNvPr id="5" name="TextBox 4">
            <a:extLst>
              <a:ext uri="{FF2B5EF4-FFF2-40B4-BE49-F238E27FC236}">
                <a16:creationId xmlns:a16="http://schemas.microsoft.com/office/drawing/2014/main" id="{0B27A92E-28C9-F741-F607-A9AEA12AC953}"/>
              </a:ext>
            </a:extLst>
          </p:cNvPr>
          <p:cNvSpPr txBox="1"/>
          <p:nvPr/>
        </p:nvSpPr>
        <p:spPr>
          <a:xfrm>
            <a:off x="1317492" y="1623700"/>
            <a:ext cx="4871733" cy="369332"/>
          </a:xfrm>
          <a:prstGeom prst="rect">
            <a:avLst/>
          </a:prstGeom>
          <a:solidFill>
            <a:schemeClr val="accent5"/>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What does existing evidence suggest?</a:t>
            </a:r>
          </a:p>
        </p:txBody>
      </p:sp>
      <p:sp>
        <p:nvSpPr>
          <p:cNvPr id="19" name="TextBox 18">
            <a:extLst>
              <a:ext uri="{FF2B5EF4-FFF2-40B4-BE49-F238E27FC236}">
                <a16:creationId xmlns:a16="http://schemas.microsoft.com/office/drawing/2014/main" id="{72A48EF8-EFD9-8843-6D9E-7D069C7108BC}"/>
              </a:ext>
            </a:extLst>
          </p:cNvPr>
          <p:cNvSpPr txBox="1"/>
          <p:nvPr/>
        </p:nvSpPr>
        <p:spPr>
          <a:xfrm>
            <a:off x="1317492" y="3493067"/>
            <a:ext cx="4871733" cy="369332"/>
          </a:xfrm>
          <a:prstGeom prst="rect">
            <a:avLst/>
          </a:prstGeom>
          <a:solidFill>
            <a:schemeClr val="accent5"/>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Caveats?</a:t>
            </a:r>
          </a:p>
        </p:txBody>
      </p:sp>
      <p:sp>
        <p:nvSpPr>
          <p:cNvPr id="21" name="TextBox 20">
            <a:extLst>
              <a:ext uri="{FF2B5EF4-FFF2-40B4-BE49-F238E27FC236}">
                <a16:creationId xmlns:a16="http://schemas.microsoft.com/office/drawing/2014/main" id="{D461B6E6-1181-83AA-B94A-1C5348249CCE}"/>
              </a:ext>
            </a:extLst>
          </p:cNvPr>
          <p:cNvSpPr txBox="1"/>
          <p:nvPr/>
        </p:nvSpPr>
        <p:spPr>
          <a:xfrm>
            <a:off x="6575062" y="1623700"/>
            <a:ext cx="5269128" cy="369332"/>
          </a:xfrm>
          <a:prstGeom prst="rect">
            <a:avLst/>
          </a:prstGeom>
          <a:solidFill>
            <a:schemeClr val="accent5"/>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What gaps will emerging data fill?</a:t>
            </a:r>
          </a:p>
        </p:txBody>
      </p:sp>
      <p:sp>
        <p:nvSpPr>
          <p:cNvPr id="23" name="TextBox 22">
            <a:extLst>
              <a:ext uri="{FF2B5EF4-FFF2-40B4-BE49-F238E27FC236}">
                <a16:creationId xmlns:a16="http://schemas.microsoft.com/office/drawing/2014/main" id="{12C1CF9D-004D-5F86-5E8E-E77ADD9CA0A0}"/>
              </a:ext>
            </a:extLst>
          </p:cNvPr>
          <p:cNvSpPr txBox="1"/>
          <p:nvPr/>
        </p:nvSpPr>
        <p:spPr>
          <a:xfrm>
            <a:off x="6575062" y="2717647"/>
            <a:ext cx="5269128" cy="369332"/>
          </a:xfrm>
          <a:prstGeom prst="rect">
            <a:avLst/>
          </a:prstGeom>
          <a:solidFill>
            <a:schemeClr val="accent5"/>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How can countries use this information?</a:t>
            </a:r>
          </a:p>
        </p:txBody>
      </p:sp>
      <p:sp>
        <p:nvSpPr>
          <p:cNvPr id="25" name="TextBox 24">
            <a:extLst>
              <a:ext uri="{FF2B5EF4-FFF2-40B4-BE49-F238E27FC236}">
                <a16:creationId xmlns:a16="http://schemas.microsoft.com/office/drawing/2014/main" id="{7D1768A2-9CE0-0E40-7399-54782125B08F}"/>
              </a:ext>
            </a:extLst>
          </p:cNvPr>
          <p:cNvSpPr txBox="1"/>
          <p:nvPr/>
        </p:nvSpPr>
        <p:spPr>
          <a:xfrm>
            <a:off x="6575062" y="4087387"/>
            <a:ext cx="5269128" cy="369332"/>
          </a:xfrm>
          <a:prstGeom prst="rect">
            <a:avLst/>
          </a:prstGeom>
          <a:solidFill>
            <a:schemeClr val="accent5"/>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Additional considerations</a:t>
            </a:r>
          </a:p>
        </p:txBody>
      </p:sp>
      <p:pic>
        <p:nvPicPr>
          <p:cNvPr id="26" name="Picture 25" descr="A black and white flag&#10;&#10;Description automatically generated">
            <a:extLst>
              <a:ext uri="{FF2B5EF4-FFF2-40B4-BE49-F238E27FC236}">
                <a16:creationId xmlns:a16="http://schemas.microsoft.com/office/drawing/2014/main" id="{6587F911-61B2-342F-DAEE-F3782DAB9C78}"/>
              </a:ext>
            </a:extLst>
          </p:cNvPr>
          <p:cNvPicPr>
            <a:picLocks noChangeAspect="1"/>
          </p:cNvPicPr>
          <p:nvPr/>
        </p:nvPicPr>
        <p:blipFill>
          <a:blip r:embed="rId3"/>
          <a:stretch>
            <a:fillRect/>
          </a:stretch>
        </p:blipFill>
        <p:spPr>
          <a:xfrm>
            <a:off x="6731916" y="4157753"/>
            <a:ext cx="203200" cy="228600"/>
          </a:xfrm>
          <a:prstGeom prst="rect">
            <a:avLst/>
          </a:prstGeom>
        </p:spPr>
      </p:pic>
      <p:pic>
        <p:nvPicPr>
          <p:cNvPr id="9" name="Picture 8" descr="A white exclamation mark in a triangle&#10;&#10;Description automatically generated">
            <a:extLst>
              <a:ext uri="{FF2B5EF4-FFF2-40B4-BE49-F238E27FC236}">
                <a16:creationId xmlns:a16="http://schemas.microsoft.com/office/drawing/2014/main" id="{7A0D69B3-EB0A-5454-02E9-BFC754B73D95}"/>
              </a:ext>
            </a:extLst>
          </p:cNvPr>
          <p:cNvPicPr>
            <a:picLocks noChangeAspect="1"/>
          </p:cNvPicPr>
          <p:nvPr/>
        </p:nvPicPr>
        <p:blipFill>
          <a:blip r:embed="rId4"/>
          <a:stretch>
            <a:fillRect/>
          </a:stretch>
        </p:blipFill>
        <p:spPr>
          <a:xfrm>
            <a:off x="1418069" y="3588833"/>
            <a:ext cx="215900" cy="177800"/>
          </a:xfrm>
          <a:prstGeom prst="rect">
            <a:avLst/>
          </a:prstGeom>
        </p:spPr>
      </p:pic>
      <p:pic>
        <p:nvPicPr>
          <p:cNvPr id="11" name="Picture 10" descr="A white outline of a magnifying glass&#10;&#10;Description automatically generated">
            <a:extLst>
              <a:ext uri="{FF2B5EF4-FFF2-40B4-BE49-F238E27FC236}">
                <a16:creationId xmlns:a16="http://schemas.microsoft.com/office/drawing/2014/main" id="{87557D9C-13E6-02AC-355E-C7DD66E17245}"/>
              </a:ext>
            </a:extLst>
          </p:cNvPr>
          <p:cNvPicPr>
            <a:picLocks noChangeAspect="1"/>
          </p:cNvPicPr>
          <p:nvPr/>
        </p:nvPicPr>
        <p:blipFill>
          <a:blip r:embed="rId5"/>
          <a:stretch>
            <a:fillRect/>
          </a:stretch>
        </p:blipFill>
        <p:spPr>
          <a:xfrm>
            <a:off x="1405369" y="1703210"/>
            <a:ext cx="210312" cy="210312"/>
          </a:xfrm>
          <a:prstGeom prst="rect">
            <a:avLst/>
          </a:prstGeom>
        </p:spPr>
      </p:pic>
      <p:pic>
        <p:nvPicPr>
          <p:cNvPr id="16" name="Picture 15">
            <a:extLst>
              <a:ext uri="{FF2B5EF4-FFF2-40B4-BE49-F238E27FC236}">
                <a16:creationId xmlns:a16="http://schemas.microsoft.com/office/drawing/2014/main" id="{801C1030-5F58-857D-B43D-EA7363BB582C}"/>
              </a:ext>
            </a:extLst>
          </p:cNvPr>
          <p:cNvPicPr>
            <a:picLocks noChangeAspect="1"/>
          </p:cNvPicPr>
          <p:nvPr/>
        </p:nvPicPr>
        <p:blipFill>
          <a:blip r:embed="rId6"/>
          <a:stretch>
            <a:fillRect/>
          </a:stretch>
        </p:blipFill>
        <p:spPr>
          <a:xfrm>
            <a:off x="6657897" y="1725722"/>
            <a:ext cx="351239" cy="165289"/>
          </a:xfrm>
          <a:prstGeom prst="rect">
            <a:avLst/>
          </a:prstGeom>
        </p:spPr>
      </p:pic>
      <p:pic>
        <p:nvPicPr>
          <p:cNvPr id="18" name="Picture 17" descr="A black and white logo&#10;&#10;Description automatically generated">
            <a:extLst>
              <a:ext uri="{FF2B5EF4-FFF2-40B4-BE49-F238E27FC236}">
                <a16:creationId xmlns:a16="http://schemas.microsoft.com/office/drawing/2014/main" id="{CFF68CC6-F9F4-6167-1BD0-F24E7BD9F618}"/>
              </a:ext>
            </a:extLst>
          </p:cNvPr>
          <p:cNvPicPr>
            <a:picLocks noChangeAspect="1"/>
          </p:cNvPicPr>
          <p:nvPr/>
        </p:nvPicPr>
        <p:blipFill>
          <a:blip r:embed="rId7"/>
          <a:stretch>
            <a:fillRect/>
          </a:stretch>
        </p:blipFill>
        <p:spPr>
          <a:xfrm>
            <a:off x="6725566" y="2814527"/>
            <a:ext cx="215900" cy="190500"/>
          </a:xfrm>
          <a:prstGeom prst="rect">
            <a:avLst/>
          </a:prstGeom>
        </p:spPr>
      </p:pic>
      <p:sp>
        <p:nvSpPr>
          <p:cNvPr id="4" name="Footer Placeholder 2">
            <a:extLst>
              <a:ext uri="{FF2B5EF4-FFF2-40B4-BE49-F238E27FC236}">
                <a16:creationId xmlns:a16="http://schemas.microsoft.com/office/drawing/2014/main" id="{32F67558-573C-8AE3-1767-9A7C8C056026}"/>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32002442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BE532-C5A8-732C-71EA-2A9AC97D0F20}"/>
              </a:ext>
            </a:extLst>
          </p:cNvPr>
          <p:cNvSpPr>
            <a:spLocks noGrp="1"/>
          </p:cNvSpPr>
          <p:nvPr>
            <p:ph type="title"/>
          </p:nvPr>
        </p:nvSpPr>
        <p:spPr>
          <a:xfrm>
            <a:off x="831850" y="1183645"/>
            <a:ext cx="10788222" cy="2852737"/>
          </a:xfrm>
        </p:spPr>
        <p:txBody>
          <a:bodyPr/>
          <a:lstStyle/>
          <a:p>
            <a:r>
              <a:rPr lang="en-US"/>
              <a:t>What is the impact of immunization?</a:t>
            </a:r>
          </a:p>
        </p:txBody>
      </p:sp>
      <p:sp>
        <p:nvSpPr>
          <p:cNvPr id="3" name="Text Placeholder 2">
            <a:extLst>
              <a:ext uri="{FF2B5EF4-FFF2-40B4-BE49-F238E27FC236}">
                <a16:creationId xmlns:a16="http://schemas.microsoft.com/office/drawing/2014/main" id="{BE5E00B4-C4C7-7405-2E11-6BE51ED614DA}"/>
              </a:ext>
            </a:extLst>
          </p:cNvPr>
          <p:cNvSpPr>
            <a:spLocks noGrp="1"/>
          </p:cNvSpPr>
          <p:nvPr>
            <p:ph type="body" idx="1"/>
          </p:nvPr>
        </p:nvSpPr>
        <p:spPr/>
        <p:txBody>
          <a:bodyPr/>
          <a:lstStyle/>
          <a:p>
            <a:r>
              <a:rPr lang="en-US"/>
              <a:t>e</a:t>
            </a:r>
            <a:r>
              <a:rPr lang="en-US">
                <a:effectLst/>
              </a:rPr>
              <a:t>stimating effects on people’s health</a:t>
            </a:r>
          </a:p>
        </p:txBody>
      </p:sp>
    </p:spTree>
    <p:extLst>
      <p:ext uri="{BB962C8B-B14F-4D97-AF65-F5344CB8AC3E}">
        <p14:creationId xmlns:p14="http://schemas.microsoft.com/office/powerpoint/2010/main" val="436762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237274" y="487924"/>
            <a:ext cx="10740639" cy="508669"/>
          </a:xfrm>
        </p:spPr>
        <p:txBody>
          <a:bodyPr lIns="0" tIns="0" rIns="0" bIns="0"/>
          <a:lstStyle/>
          <a:p>
            <a:pPr marL="0" indent="0">
              <a:buNone/>
            </a:pPr>
            <a:r>
              <a:rPr lang="en-US" sz="2400" b="1">
                <a:ea typeface="+mj-ea"/>
                <a:cs typeface="+mj-cs"/>
              </a:rPr>
              <a:t>What do we mean by the ‘impact’ of immunization?</a:t>
            </a:r>
          </a:p>
        </p:txBody>
      </p:sp>
      <p:sp>
        <p:nvSpPr>
          <p:cNvPr id="3" name="Text Placeholder 5">
            <a:extLst>
              <a:ext uri="{FF2B5EF4-FFF2-40B4-BE49-F238E27FC236}">
                <a16:creationId xmlns:a16="http://schemas.microsoft.com/office/drawing/2014/main" id="{F1719000-0C84-4839-8DDC-0016A0961EA6}"/>
              </a:ext>
            </a:extLst>
          </p:cNvPr>
          <p:cNvSpPr>
            <a:spLocks noGrp="1"/>
          </p:cNvSpPr>
          <p:nvPr>
            <p:ph type="body" sz="quarter" idx="14"/>
          </p:nvPr>
        </p:nvSpPr>
        <p:spPr>
          <a:xfrm>
            <a:off x="6982992" y="3578866"/>
            <a:ext cx="4407753" cy="1077893"/>
          </a:xfrm>
        </p:spPr>
        <p:txBody>
          <a:bodyPr>
            <a:normAutofit/>
          </a:bodyPr>
          <a:lstStyle/>
          <a:p>
            <a:pPr marL="14287" indent="0">
              <a:buNone/>
            </a:pPr>
            <a:r>
              <a:rPr lang="en-US" sz="1800"/>
              <a:t>Better understanding of the potential benefit of RSV immunization on population health. </a:t>
            </a:r>
          </a:p>
        </p:txBody>
      </p:sp>
      <p:sp>
        <p:nvSpPr>
          <p:cNvPr id="5" name="Text Placeholder 2">
            <a:extLst>
              <a:ext uri="{FF2B5EF4-FFF2-40B4-BE49-F238E27FC236}">
                <a16:creationId xmlns:a16="http://schemas.microsoft.com/office/drawing/2014/main" id="{05F38A7A-CF8B-5741-E9BB-2E53CF476CED}"/>
              </a:ext>
            </a:extLst>
          </p:cNvPr>
          <p:cNvSpPr txBox="1">
            <a:spLocks/>
          </p:cNvSpPr>
          <p:nvPr/>
        </p:nvSpPr>
        <p:spPr>
          <a:xfrm>
            <a:off x="2703217" y="1139746"/>
            <a:ext cx="8824754" cy="1034129"/>
          </a:xfrm>
          <a:prstGeom prst="rect">
            <a:avLst/>
          </a:prstGeom>
          <a:solidFill>
            <a:schemeClr val="accent4"/>
          </a:solidFill>
        </p:spPr>
        <p:txBody>
          <a:bodyPr vert="horz" wrap="square" lIns="182880" tIns="182880" rIns="182880" bIns="182880" rtlCol="0">
            <a:sp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3200" kern="1200">
                <a:solidFill>
                  <a:schemeClr val="accent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a:solidFill>
                  <a:schemeClr val="bg1"/>
                </a:solidFill>
              </a:rPr>
              <a:t>The degree to which immunization has positive effects </a:t>
            </a:r>
            <a:br>
              <a:rPr lang="en-US" sz="2400" b="1">
                <a:solidFill>
                  <a:schemeClr val="bg1"/>
                </a:solidFill>
              </a:rPr>
            </a:br>
            <a:r>
              <a:rPr lang="en-US" sz="2400" b="1">
                <a:solidFill>
                  <a:schemeClr val="bg1"/>
                </a:solidFill>
              </a:rPr>
              <a:t>on the health of individuals and the population.</a:t>
            </a:r>
          </a:p>
        </p:txBody>
      </p:sp>
      <p:sp>
        <p:nvSpPr>
          <p:cNvPr id="6" name="Text Placeholder 2">
            <a:extLst>
              <a:ext uri="{FF2B5EF4-FFF2-40B4-BE49-F238E27FC236}">
                <a16:creationId xmlns:a16="http://schemas.microsoft.com/office/drawing/2014/main" id="{A381C388-C1F4-E502-83AF-51CCD4EF2416}"/>
              </a:ext>
            </a:extLst>
          </p:cNvPr>
          <p:cNvSpPr txBox="1">
            <a:spLocks/>
          </p:cNvSpPr>
          <p:nvPr/>
        </p:nvSpPr>
        <p:spPr>
          <a:xfrm>
            <a:off x="1237274" y="1139746"/>
            <a:ext cx="1320869" cy="1034129"/>
          </a:xfrm>
          <a:prstGeom prst="rect">
            <a:avLst/>
          </a:prstGeom>
          <a:solidFill>
            <a:schemeClr val="accent4">
              <a:lumMod val="20000"/>
              <a:lumOff val="80000"/>
            </a:schemeClr>
          </a:solidFill>
        </p:spPr>
        <p:txBody>
          <a:bodyPr vert="horz" wrap="square" lIns="182880" tIns="182880" rIns="182880" bIns="182880" rtlCol="0" anchor="ctr" anchorCtr="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3200" kern="1200">
                <a:solidFill>
                  <a:schemeClr val="accent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a:solidFill>
                  <a:schemeClr val="accent4"/>
                </a:solidFill>
              </a:rPr>
              <a:t>HEALTH IMPACT</a:t>
            </a:r>
          </a:p>
        </p:txBody>
      </p:sp>
      <p:sp>
        <p:nvSpPr>
          <p:cNvPr id="7" name="object 3">
            <a:extLst>
              <a:ext uri="{FF2B5EF4-FFF2-40B4-BE49-F238E27FC236}">
                <a16:creationId xmlns:a16="http://schemas.microsoft.com/office/drawing/2014/main" id="{F179F946-DDB6-AEB8-B453-46BDC28F2C18}"/>
              </a:ext>
            </a:extLst>
          </p:cNvPr>
          <p:cNvSpPr/>
          <p:nvPr/>
        </p:nvSpPr>
        <p:spPr>
          <a:xfrm>
            <a:off x="1237274" y="2860828"/>
            <a:ext cx="5035797" cy="2799539"/>
          </a:xfrm>
          <a:custGeom>
            <a:avLst/>
            <a:gdLst/>
            <a:ahLst/>
            <a:cxnLst/>
            <a:rect l="l" t="t" r="r" b="b"/>
            <a:pathLst>
              <a:path w="4085590" h="5333365">
                <a:moveTo>
                  <a:pt x="0" y="5333161"/>
                </a:moveTo>
                <a:lnTo>
                  <a:pt x="4085082" y="5333161"/>
                </a:lnTo>
                <a:lnTo>
                  <a:pt x="4085082" y="0"/>
                </a:lnTo>
                <a:lnTo>
                  <a:pt x="0" y="0"/>
                </a:lnTo>
                <a:lnTo>
                  <a:pt x="0" y="5333161"/>
                </a:lnTo>
                <a:close/>
              </a:path>
            </a:pathLst>
          </a:custGeom>
          <a:ln w="11658">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8" name="object 4">
            <a:extLst>
              <a:ext uri="{FF2B5EF4-FFF2-40B4-BE49-F238E27FC236}">
                <a16:creationId xmlns:a16="http://schemas.microsoft.com/office/drawing/2014/main" id="{68A28005-B606-E9DB-87C3-8F9A2AC266AE}"/>
              </a:ext>
            </a:extLst>
          </p:cNvPr>
          <p:cNvSpPr txBox="1"/>
          <p:nvPr/>
        </p:nvSpPr>
        <p:spPr>
          <a:xfrm>
            <a:off x="1496811" y="2717053"/>
            <a:ext cx="4516095" cy="635191"/>
          </a:xfrm>
          <a:prstGeom prst="rect">
            <a:avLst/>
          </a:prstGeom>
          <a:solidFill>
            <a:schemeClr val="accent1"/>
          </a:solidFill>
        </p:spPr>
        <p:txBody>
          <a:bodyPr vert="horz" wrap="square" lIns="0" tIns="91440" rIns="0" bIns="0" rtlCol="0" anchor="ctr" anchorCtr="0">
            <a:noAutofit/>
          </a:bodyPr>
          <a:lstStyle/>
          <a:p>
            <a:pPr marL="457711" marR="347119" lvl="0" indent="-104771" algn="ctr" defTabSz="914400" rtl="0" eaLnBrk="1" fontAlgn="auto" latinLnBrk="0" hangingPunct="1">
              <a:lnSpc>
                <a:spcPts val="1375"/>
              </a:lnSpc>
              <a:spcBef>
                <a:spcPts val="0"/>
              </a:spcBef>
              <a:spcAft>
                <a:spcPts val="0"/>
              </a:spcAft>
              <a:buClrTx/>
              <a:buSzTx/>
              <a:buFontTx/>
              <a:buNone/>
              <a:tabLst/>
              <a:defRPr/>
            </a:pPr>
            <a:r>
              <a:rPr kumimoji="0" lang="en-US"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What do health impacts entail?</a:t>
            </a:r>
          </a:p>
        </p:txBody>
      </p:sp>
      <p:sp>
        <p:nvSpPr>
          <p:cNvPr id="9" name="object 3">
            <a:extLst>
              <a:ext uri="{FF2B5EF4-FFF2-40B4-BE49-F238E27FC236}">
                <a16:creationId xmlns:a16="http://schemas.microsoft.com/office/drawing/2014/main" id="{609FC237-0940-0E67-D501-08D321E978D7}"/>
              </a:ext>
            </a:extLst>
          </p:cNvPr>
          <p:cNvSpPr/>
          <p:nvPr/>
        </p:nvSpPr>
        <p:spPr>
          <a:xfrm>
            <a:off x="6492174" y="2860828"/>
            <a:ext cx="5035797" cy="2799539"/>
          </a:xfrm>
          <a:custGeom>
            <a:avLst/>
            <a:gdLst/>
            <a:ahLst/>
            <a:cxnLst/>
            <a:rect l="l" t="t" r="r" b="b"/>
            <a:pathLst>
              <a:path w="4085590" h="5333365">
                <a:moveTo>
                  <a:pt x="0" y="5333161"/>
                </a:moveTo>
                <a:lnTo>
                  <a:pt x="4085082" y="5333161"/>
                </a:lnTo>
                <a:lnTo>
                  <a:pt x="4085082" y="0"/>
                </a:lnTo>
                <a:lnTo>
                  <a:pt x="0" y="0"/>
                </a:lnTo>
                <a:lnTo>
                  <a:pt x="0" y="5333161"/>
                </a:lnTo>
                <a:close/>
              </a:path>
            </a:pathLst>
          </a:custGeom>
          <a:ln w="11658">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10" name="object 5">
            <a:extLst>
              <a:ext uri="{FF2B5EF4-FFF2-40B4-BE49-F238E27FC236}">
                <a16:creationId xmlns:a16="http://schemas.microsoft.com/office/drawing/2014/main" id="{31A489A7-F80C-DCD6-1FB3-D76107A5A9CD}"/>
              </a:ext>
            </a:extLst>
          </p:cNvPr>
          <p:cNvSpPr txBox="1"/>
          <p:nvPr/>
        </p:nvSpPr>
        <p:spPr>
          <a:xfrm>
            <a:off x="6736249" y="2717053"/>
            <a:ext cx="4516095" cy="635191"/>
          </a:xfrm>
          <a:prstGeom prst="rect">
            <a:avLst/>
          </a:prstGeom>
          <a:solidFill>
            <a:schemeClr val="accent1"/>
          </a:solidFill>
        </p:spPr>
        <p:txBody>
          <a:bodyPr vert="horz" wrap="square" lIns="0" tIns="91440" rIns="0" bIns="0" rtlCol="0" anchor="ctr" anchorCtr="0">
            <a:noAutofit/>
          </a:bodyPr>
          <a:lstStyle/>
          <a:p>
            <a:pPr marL="287338" marR="282035" lvl="0" indent="7938" algn="ctr" defTabSz="914400" rtl="0" eaLnBrk="1" fontAlgn="auto" latinLnBrk="0" hangingPunct="1">
              <a:lnSpc>
                <a:spcPts val="1375"/>
              </a:lnSpc>
              <a:spcBef>
                <a:spcPts val="0"/>
              </a:spcBef>
              <a:spcAft>
                <a:spcPts val="0"/>
              </a:spcAft>
              <a:buClrTx/>
              <a:buSzTx/>
              <a:buFontTx/>
              <a:buNone/>
              <a:tabLst/>
              <a:defRPr/>
            </a:pPr>
            <a:r>
              <a:rPr kumimoji="0" lang="en-US"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How can this inform decision-making?</a:t>
            </a:r>
          </a:p>
        </p:txBody>
      </p:sp>
      <p:sp>
        <p:nvSpPr>
          <p:cNvPr id="14" name="TextBox 13">
            <a:extLst>
              <a:ext uri="{FF2B5EF4-FFF2-40B4-BE49-F238E27FC236}">
                <a16:creationId xmlns:a16="http://schemas.microsoft.com/office/drawing/2014/main" id="{BE82A786-B6A9-E446-E3EB-46280B5D25A1}"/>
              </a:ext>
            </a:extLst>
          </p:cNvPr>
          <p:cNvSpPr txBox="1"/>
          <p:nvPr/>
        </p:nvSpPr>
        <p:spPr>
          <a:xfrm>
            <a:off x="1504728" y="3571169"/>
            <a:ext cx="4413472" cy="1851533"/>
          </a:xfrm>
          <a:prstGeom prst="rect">
            <a:avLst/>
          </a:prstGeom>
          <a:noFill/>
        </p:spPr>
        <p:txBody>
          <a:bodyPr wrap="square">
            <a:spAutoFit/>
          </a:bodyPr>
          <a:lstStyle/>
          <a:p>
            <a:pPr marL="6350" indent="-6350"/>
            <a:r>
              <a:rPr lang="en-US" sz="1800"/>
              <a:t>Often includes number of the following averted by immunization: </a:t>
            </a:r>
          </a:p>
          <a:p>
            <a:pPr marL="514350">
              <a:lnSpc>
                <a:spcPct val="170000"/>
              </a:lnSpc>
            </a:pPr>
            <a:r>
              <a:rPr lang="en-US" sz="1600" b="1">
                <a:solidFill>
                  <a:schemeClr val="accent4"/>
                </a:solidFill>
              </a:rPr>
              <a:t>cases</a:t>
            </a:r>
          </a:p>
          <a:p>
            <a:pPr marL="514350">
              <a:lnSpc>
                <a:spcPct val="170000"/>
              </a:lnSpc>
            </a:pPr>
            <a:r>
              <a:rPr lang="en-US" sz="1600" b="1">
                <a:solidFill>
                  <a:schemeClr val="accent4"/>
                </a:solidFill>
              </a:rPr>
              <a:t>facility/hospital visits</a:t>
            </a:r>
          </a:p>
          <a:p>
            <a:pPr marL="514350">
              <a:lnSpc>
                <a:spcPct val="170000"/>
              </a:lnSpc>
            </a:pPr>
            <a:r>
              <a:rPr lang="en-US" sz="1600" b="1">
                <a:solidFill>
                  <a:schemeClr val="accent4"/>
                </a:solidFill>
              </a:rPr>
              <a:t>deaths</a:t>
            </a:r>
            <a:endParaRPr lang="en-US" sz="1600" b="1">
              <a:solidFill>
                <a:schemeClr val="accent4"/>
              </a:solidFill>
              <a:highlight>
                <a:srgbClr val="FFFF00"/>
              </a:highlight>
            </a:endParaRPr>
          </a:p>
        </p:txBody>
      </p:sp>
      <p:pic>
        <p:nvPicPr>
          <p:cNvPr id="16" name="Picture 15" descr="A green and black folder&#10;&#10;Description automatically generated">
            <a:extLst>
              <a:ext uri="{FF2B5EF4-FFF2-40B4-BE49-F238E27FC236}">
                <a16:creationId xmlns:a16="http://schemas.microsoft.com/office/drawing/2014/main" id="{C70EB3AF-7932-B7F6-C294-C9EC6950F8EE}"/>
              </a:ext>
            </a:extLst>
          </p:cNvPr>
          <p:cNvPicPr>
            <a:picLocks noChangeAspect="1"/>
          </p:cNvPicPr>
          <p:nvPr/>
        </p:nvPicPr>
        <p:blipFill>
          <a:blip r:embed="rId3"/>
          <a:stretch>
            <a:fillRect/>
          </a:stretch>
        </p:blipFill>
        <p:spPr>
          <a:xfrm>
            <a:off x="1665831" y="4287843"/>
            <a:ext cx="314197" cy="242789"/>
          </a:xfrm>
          <a:prstGeom prst="rect">
            <a:avLst/>
          </a:prstGeom>
        </p:spPr>
      </p:pic>
      <p:pic>
        <p:nvPicPr>
          <p:cNvPr id="18" name="Picture 17" descr="A green circle with a heart and a line of pulse&#10;&#10;Description automatically generated">
            <a:extLst>
              <a:ext uri="{FF2B5EF4-FFF2-40B4-BE49-F238E27FC236}">
                <a16:creationId xmlns:a16="http://schemas.microsoft.com/office/drawing/2014/main" id="{91A34780-50C5-5C3B-5A30-B11E674865B1}"/>
              </a:ext>
            </a:extLst>
          </p:cNvPr>
          <p:cNvPicPr>
            <a:picLocks noChangeAspect="1"/>
          </p:cNvPicPr>
          <p:nvPr/>
        </p:nvPicPr>
        <p:blipFill>
          <a:blip r:embed="rId4"/>
          <a:stretch>
            <a:fillRect/>
          </a:stretch>
        </p:blipFill>
        <p:spPr>
          <a:xfrm>
            <a:off x="1625157" y="5065242"/>
            <a:ext cx="309365" cy="309365"/>
          </a:xfrm>
          <a:prstGeom prst="rect">
            <a:avLst/>
          </a:prstGeom>
        </p:spPr>
      </p:pic>
      <p:pic>
        <p:nvPicPr>
          <p:cNvPr id="20" name="Picture 19" descr="A green outline of a pharmacy&#10;&#10;Description automatically generated">
            <a:extLst>
              <a:ext uri="{FF2B5EF4-FFF2-40B4-BE49-F238E27FC236}">
                <a16:creationId xmlns:a16="http://schemas.microsoft.com/office/drawing/2014/main" id="{F611D2A4-2692-3E43-CF30-508A37D6AA43}"/>
              </a:ext>
            </a:extLst>
          </p:cNvPr>
          <p:cNvPicPr>
            <a:picLocks noChangeAspect="1"/>
          </p:cNvPicPr>
          <p:nvPr/>
        </p:nvPicPr>
        <p:blipFill>
          <a:blip r:embed="rId5"/>
          <a:stretch>
            <a:fillRect/>
          </a:stretch>
        </p:blipFill>
        <p:spPr>
          <a:xfrm>
            <a:off x="1655332" y="4656759"/>
            <a:ext cx="279190" cy="319074"/>
          </a:xfrm>
          <a:prstGeom prst="rect">
            <a:avLst/>
          </a:prstGeom>
        </p:spPr>
      </p:pic>
      <p:sp>
        <p:nvSpPr>
          <p:cNvPr id="11" name="Footer Placeholder 2">
            <a:extLst>
              <a:ext uri="{FF2B5EF4-FFF2-40B4-BE49-F238E27FC236}">
                <a16:creationId xmlns:a16="http://schemas.microsoft.com/office/drawing/2014/main" id="{48B79761-0E03-B644-44CA-84EFC7339F0A}"/>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8153874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86CBC-3ADE-576E-B336-03C3C5222D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81D762-4379-BDFB-D0CA-C60D4DB84BC7}"/>
              </a:ext>
            </a:extLst>
          </p:cNvPr>
          <p:cNvSpPr>
            <a:spLocks noGrp="1"/>
          </p:cNvSpPr>
          <p:nvPr>
            <p:ph type="title"/>
          </p:nvPr>
        </p:nvSpPr>
        <p:spPr>
          <a:xfrm>
            <a:off x="1224280" y="140275"/>
            <a:ext cx="10515600" cy="884555"/>
          </a:xfrm>
        </p:spPr>
        <p:txBody>
          <a:bodyPr>
            <a:noAutofit/>
          </a:bodyPr>
          <a:lstStyle/>
          <a:p>
            <a:r>
              <a:rPr lang="en-US" sz="2800">
                <a:solidFill>
                  <a:schemeClr val="accent1"/>
                </a:solidFill>
              </a:rPr>
              <a:t>Efficacy determines potential health impact</a:t>
            </a:r>
            <a:br>
              <a:rPr lang="en-US" sz="2800"/>
            </a:br>
            <a:r>
              <a:rPr lang="en-US" sz="1800" b="0">
                <a:solidFill>
                  <a:schemeClr val="accent1"/>
                </a:solidFill>
              </a:rPr>
              <a:t>efficacy data for RSV prevention products for protecting infants</a:t>
            </a:r>
            <a:r>
              <a:rPr lang="en-US" sz="1800" b="0" dirty="0">
                <a:solidFill>
                  <a:schemeClr val="accent1"/>
                </a:solidFill>
              </a:rPr>
              <a:t> informing health economics modelling</a:t>
            </a:r>
            <a:endParaRPr lang="en-US" sz="2800"/>
          </a:p>
        </p:txBody>
      </p:sp>
      <p:sp>
        <p:nvSpPr>
          <p:cNvPr id="30" name="Rectangle 29">
            <a:extLst>
              <a:ext uri="{FF2B5EF4-FFF2-40B4-BE49-F238E27FC236}">
                <a16:creationId xmlns:a16="http://schemas.microsoft.com/office/drawing/2014/main" id="{F9756FA4-8496-9DF9-70C7-4E264F1E79F7}"/>
              </a:ext>
            </a:extLst>
          </p:cNvPr>
          <p:cNvSpPr/>
          <p:nvPr/>
        </p:nvSpPr>
        <p:spPr>
          <a:xfrm>
            <a:off x="1473382" y="5486915"/>
            <a:ext cx="7271682" cy="243686"/>
          </a:xfrm>
          <a:prstGeom prst="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1" name="Rectangle 30">
            <a:extLst>
              <a:ext uri="{FF2B5EF4-FFF2-40B4-BE49-F238E27FC236}">
                <a16:creationId xmlns:a16="http://schemas.microsoft.com/office/drawing/2014/main" id="{6885AE9B-199D-29DB-BF6B-0D2703205485}"/>
              </a:ext>
            </a:extLst>
          </p:cNvPr>
          <p:cNvSpPr/>
          <p:nvPr/>
        </p:nvSpPr>
        <p:spPr>
          <a:xfrm>
            <a:off x="1473381" y="5486915"/>
            <a:ext cx="5815316" cy="24368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2" name="TextBox 31">
            <a:extLst>
              <a:ext uri="{FF2B5EF4-FFF2-40B4-BE49-F238E27FC236}">
                <a16:creationId xmlns:a16="http://schemas.microsoft.com/office/drawing/2014/main" id="{D12CC31D-8DA3-F6C2-5D3A-3023FF31B7DD}"/>
              </a:ext>
            </a:extLst>
          </p:cNvPr>
          <p:cNvSpPr txBox="1"/>
          <p:nvPr/>
        </p:nvSpPr>
        <p:spPr>
          <a:xfrm>
            <a:off x="1473381" y="4559908"/>
            <a:ext cx="7271683" cy="354308"/>
          </a:xfrm>
          <a:prstGeom prst="rect">
            <a:avLst/>
          </a:prstGeom>
          <a:noFill/>
          <a:ln>
            <a:solidFill>
              <a:schemeClr val="accent5"/>
            </a:solidFill>
          </a:ln>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600" b="0" i="0" u="none" strike="noStrike" kern="1200" cap="none" spc="0" normalizeH="0" baseline="0" noProof="0">
                <a:ln>
                  <a:noFill/>
                </a:ln>
                <a:solidFill>
                  <a:srgbClr val="D61E62"/>
                </a:solidFill>
                <a:effectLst/>
                <a:uLnTx/>
                <a:uFillTx/>
                <a:latin typeface="Corbel" panose="020B0503020204020204" pitchFamily="34" charset="0"/>
                <a:ea typeface="+mn-ea"/>
                <a:cs typeface="+mn-cs"/>
              </a:rPr>
              <a:t>EFFICACY (%) </a:t>
            </a:r>
            <a:r>
              <a:rPr kumimoji="0" lang="en-US" sz="1100" b="0" i="0" u="none" strike="noStrike" kern="1200" cap="none" spc="0" normalizeH="0" baseline="0" noProof="0">
                <a:ln>
                  <a:noFill/>
                </a:ln>
                <a:solidFill>
                  <a:srgbClr val="D61E62"/>
                </a:solidFill>
                <a:effectLst/>
                <a:uLnTx/>
                <a:uFillTx/>
                <a:latin typeface="Corbel" panose="020B0503020204020204" pitchFamily="34" charset="0"/>
                <a:ea typeface="+mn-ea"/>
                <a:cs typeface="+mn-cs"/>
              </a:rPr>
              <a:t>(95% CONFIDENCE INTERVAL [CI])</a:t>
            </a:r>
            <a:endParaRPr kumimoji="0" lang="en-US" sz="1000" b="0" i="0" u="none" strike="noStrike" kern="1200" cap="none" spc="0" normalizeH="0" baseline="0" noProof="0">
              <a:ln>
                <a:noFill/>
              </a:ln>
              <a:solidFill>
                <a:srgbClr val="D61E62"/>
              </a:solidFill>
              <a:effectLst/>
              <a:uLnTx/>
              <a:uFillTx/>
              <a:latin typeface="Corbel" panose="020B0503020204020204" pitchFamily="34" charset="0"/>
              <a:ea typeface="+mn-ea"/>
              <a:cs typeface="+mn-cs"/>
            </a:endParaRPr>
          </a:p>
        </p:txBody>
      </p:sp>
      <p:sp>
        <p:nvSpPr>
          <p:cNvPr id="33" name="TextBox 32">
            <a:extLst>
              <a:ext uri="{FF2B5EF4-FFF2-40B4-BE49-F238E27FC236}">
                <a16:creationId xmlns:a16="http://schemas.microsoft.com/office/drawing/2014/main" id="{E4455160-A567-663E-F816-2CF1172B9355}"/>
              </a:ext>
            </a:extLst>
          </p:cNvPr>
          <p:cNvSpPr txBox="1"/>
          <p:nvPr/>
        </p:nvSpPr>
        <p:spPr>
          <a:xfrm>
            <a:off x="9008766" y="4559908"/>
            <a:ext cx="2533553" cy="354308"/>
          </a:xfrm>
          <a:prstGeom prst="rect">
            <a:avLst/>
          </a:prstGeom>
          <a:noFill/>
          <a:ln>
            <a:solidFill>
              <a:schemeClr val="accent1"/>
            </a:solidFill>
          </a:ln>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92D4"/>
                </a:solidFill>
                <a:effectLst/>
                <a:uLnTx/>
                <a:uFillTx/>
                <a:latin typeface="Corbel" panose="020B0503020204020204" pitchFamily="34" charset="0"/>
                <a:ea typeface="+mn-ea"/>
                <a:cs typeface="+mn-cs"/>
              </a:rPr>
              <a:t>OUTCOME MEASURED</a:t>
            </a:r>
          </a:p>
        </p:txBody>
      </p:sp>
      <p:sp>
        <p:nvSpPr>
          <p:cNvPr id="34" name="TextBox 33">
            <a:extLst>
              <a:ext uri="{FF2B5EF4-FFF2-40B4-BE49-F238E27FC236}">
                <a16:creationId xmlns:a16="http://schemas.microsoft.com/office/drawing/2014/main" id="{4DED9039-A924-3789-6E8F-DB28AA0F0104}"/>
              </a:ext>
            </a:extLst>
          </p:cNvPr>
          <p:cNvSpPr txBox="1"/>
          <p:nvPr/>
        </p:nvSpPr>
        <p:spPr>
          <a:xfrm>
            <a:off x="3849438" y="5709188"/>
            <a:ext cx="968277"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orbel" panose="020B0503020204020204" pitchFamily="34" charset="0"/>
                <a:ea typeface="+mn-ea"/>
                <a:cs typeface="+mn-cs"/>
              </a:rPr>
              <a:t>78.6%</a:t>
            </a:r>
          </a:p>
        </p:txBody>
      </p:sp>
      <p:sp>
        <p:nvSpPr>
          <p:cNvPr id="35" name="TextBox 34">
            <a:extLst>
              <a:ext uri="{FF2B5EF4-FFF2-40B4-BE49-F238E27FC236}">
                <a16:creationId xmlns:a16="http://schemas.microsoft.com/office/drawing/2014/main" id="{98C3189B-60B2-26BE-29A9-0865F794C979}"/>
              </a:ext>
            </a:extLst>
          </p:cNvPr>
          <p:cNvSpPr txBox="1"/>
          <p:nvPr/>
        </p:nvSpPr>
        <p:spPr>
          <a:xfrm>
            <a:off x="3067304" y="5414159"/>
            <a:ext cx="290008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Corbel" panose="020B0503020204020204" pitchFamily="34" charset="0"/>
                <a:ea typeface="+mn-ea"/>
                <a:cs typeface="+mn-cs"/>
              </a:rPr>
              <a:t>80.6%    </a:t>
            </a:r>
            <a:r>
              <a:rPr kumimoji="0" lang="en-US" sz="1400" b="0" i="0" u="none" strike="noStrike" kern="1200" cap="none" spc="0" normalizeH="0" baseline="0" noProof="0">
                <a:ln>
                  <a:noFill/>
                </a:ln>
                <a:solidFill>
                  <a:schemeClr val="bg1"/>
                </a:solidFill>
                <a:effectLst/>
                <a:uLnTx/>
                <a:uFillTx/>
                <a:latin typeface="Corbel" panose="020B0503020204020204" pitchFamily="34" charset="0"/>
                <a:ea typeface="+mn-ea"/>
                <a:cs typeface="+mn-cs"/>
              </a:rPr>
              <a:t>(62.3</a:t>
            </a:r>
            <a:r>
              <a:rPr kumimoji="0" lang="en-US" sz="1400" b="0" i="0" u="none" strike="noStrike" kern="1200" cap="none" spc="0" normalizeH="0" baseline="0" noProof="0">
                <a:ln>
                  <a:noFill/>
                </a:ln>
                <a:solidFill>
                  <a:schemeClr val="bg1"/>
                </a:solidFill>
                <a:effectLst/>
                <a:uLnTx/>
                <a:uFillTx/>
                <a:latin typeface="Poppins"/>
                <a:ea typeface="+mn-ea"/>
                <a:cs typeface="Arial"/>
              </a:rPr>
              <a:t>–</a:t>
            </a:r>
            <a:r>
              <a:rPr kumimoji="0" lang="en-US" sz="1400" b="0" i="0" u="none" strike="noStrike" kern="1200" cap="none" spc="0" normalizeH="0" baseline="0" noProof="0">
                <a:ln>
                  <a:noFill/>
                </a:ln>
                <a:solidFill>
                  <a:schemeClr val="bg1"/>
                </a:solidFill>
                <a:effectLst/>
                <a:uLnTx/>
                <a:uFillTx/>
                <a:latin typeface="Corbel" panose="020B0503020204020204" pitchFamily="34" charset="0"/>
                <a:ea typeface="+mn-ea"/>
                <a:cs typeface="+mn-cs"/>
              </a:rPr>
              <a:t>90.1) </a:t>
            </a:r>
            <a:endParaRPr kumimoji="0" lang="en-US" sz="1800" b="0" i="0" u="none" strike="noStrike" kern="1200" cap="none" spc="0" normalizeH="0" baseline="0" noProof="0">
              <a:ln>
                <a:noFill/>
              </a:ln>
              <a:solidFill>
                <a:schemeClr val="bg1"/>
              </a:solidFill>
              <a:effectLst/>
              <a:uLnTx/>
              <a:uFillTx/>
              <a:latin typeface="Corbel" panose="020B0503020204020204" pitchFamily="34" charset="0"/>
              <a:ea typeface="+mn-ea"/>
              <a:cs typeface="+mn-cs"/>
            </a:endParaRPr>
          </a:p>
        </p:txBody>
      </p:sp>
      <p:sp>
        <p:nvSpPr>
          <p:cNvPr id="36" name="Rectangle 35">
            <a:extLst>
              <a:ext uri="{FF2B5EF4-FFF2-40B4-BE49-F238E27FC236}">
                <a16:creationId xmlns:a16="http://schemas.microsoft.com/office/drawing/2014/main" id="{F6B362DC-BD57-DE61-E2DD-C961AC7E4DFE}"/>
              </a:ext>
            </a:extLst>
          </p:cNvPr>
          <p:cNvSpPr/>
          <p:nvPr/>
        </p:nvSpPr>
        <p:spPr>
          <a:xfrm>
            <a:off x="1473382" y="5896141"/>
            <a:ext cx="7271682" cy="243686"/>
          </a:xfrm>
          <a:prstGeom prst="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7" name="Rectangle 36">
            <a:extLst>
              <a:ext uri="{FF2B5EF4-FFF2-40B4-BE49-F238E27FC236}">
                <a16:creationId xmlns:a16="http://schemas.microsoft.com/office/drawing/2014/main" id="{D9D95B6E-6BC0-1181-5858-A398B9CCE33C}"/>
              </a:ext>
            </a:extLst>
          </p:cNvPr>
          <p:cNvSpPr/>
          <p:nvPr/>
        </p:nvSpPr>
        <p:spPr>
          <a:xfrm>
            <a:off x="1473382" y="5896141"/>
            <a:ext cx="5720389" cy="266538"/>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8" name="TextBox 37">
            <a:extLst>
              <a:ext uri="{FF2B5EF4-FFF2-40B4-BE49-F238E27FC236}">
                <a16:creationId xmlns:a16="http://schemas.microsoft.com/office/drawing/2014/main" id="{65FB97AE-7220-1784-0077-B8BA4819619F}"/>
              </a:ext>
            </a:extLst>
          </p:cNvPr>
          <p:cNvSpPr txBox="1"/>
          <p:nvPr/>
        </p:nvSpPr>
        <p:spPr>
          <a:xfrm>
            <a:off x="3067304" y="5813443"/>
            <a:ext cx="299611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Corbel" panose="020B0503020204020204" pitchFamily="34" charset="0"/>
                <a:ea typeface="+mn-ea"/>
                <a:cs typeface="+mn-cs"/>
              </a:rPr>
              <a:t>79.0%   </a:t>
            </a:r>
            <a:r>
              <a:rPr kumimoji="0" lang="en-US" sz="1400" b="0" i="0" u="none" strike="noStrike" kern="1200" cap="none" spc="0" normalizeH="0" baseline="0" noProof="0">
                <a:ln>
                  <a:noFill/>
                </a:ln>
                <a:solidFill>
                  <a:schemeClr val="bg1"/>
                </a:solidFill>
                <a:effectLst/>
                <a:uLnTx/>
                <a:uFillTx/>
                <a:latin typeface="Corbel" panose="020B0503020204020204" pitchFamily="34" charset="0"/>
                <a:ea typeface="+mn-ea"/>
                <a:cs typeface="+mn-cs"/>
              </a:rPr>
              <a:t>(68.5</a:t>
            </a:r>
            <a:r>
              <a:rPr kumimoji="0" lang="en-US" sz="1400" b="0" i="0" u="none" strike="noStrike" kern="1200" cap="none" spc="0" normalizeH="0" baseline="0" noProof="0">
                <a:ln>
                  <a:noFill/>
                </a:ln>
                <a:solidFill>
                  <a:schemeClr val="bg1"/>
                </a:solidFill>
                <a:effectLst/>
                <a:uLnTx/>
                <a:uFillTx/>
                <a:latin typeface="Poppins"/>
                <a:ea typeface="+mn-ea"/>
                <a:cs typeface="Arial"/>
              </a:rPr>
              <a:t>–</a:t>
            </a:r>
            <a:r>
              <a:rPr kumimoji="0" lang="en-US" sz="1400" b="0" i="0" u="none" strike="noStrike" kern="1200" cap="none" spc="0" normalizeH="0" baseline="0" noProof="0">
                <a:ln>
                  <a:noFill/>
                </a:ln>
                <a:solidFill>
                  <a:schemeClr val="bg1"/>
                </a:solidFill>
                <a:effectLst/>
                <a:uLnTx/>
                <a:uFillTx/>
                <a:latin typeface="Corbel" panose="020B0503020204020204" pitchFamily="34" charset="0"/>
                <a:ea typeface="+mn-ea"/>
                <a:cs typeface="+mn-cs"/>
              </a:rPr>
              <a:t> 86.1)</a:t>
            </a:r>
            <a:endParaRPr kumimoji="0" lang="en-US" sz="1800" b="0" i="0" u="none" strike="noStrike" kern="1200" cap="none" spc="0" normalizeH="0" baseline="0" noProof="0">
              <a:ln>
                <a:noFill/>
              </a:ln>
              <a:solidFill>
                <a:schemeClr val="bg1"/>
              </a:solidFill>
              <a:effectLst/>
              <a:uLnTx/>
              <a:uFillTx/>
              <a:latin typeface="Corbel" panose="020B0503020204020204" pitchFamily="34" charset="0"/>
              <a:ea typeface="+mn-ea"/>
              <a:cs typeface="+mn-cs"/>
            </a:endParaRPr>
          </a:p>
        </p:txBody>
      </p:sp>
      <p:graphicFrame>
        <p:nvGraphicFramePr>
          <p:cNvPr id="39" name="Table 38">
            <a:extLst>
              <a:ext uri="{FF2B5EF4-FFF2-40B4-BE49-F238E27FC236}">
                <a16:creationId xmlns:a16="http://schemas.microsoft.com/office/drawing/2014/main" id="{8610EB44-439D-E487-C371-314EA333E1EF}"/>
              </a:ext>
            </a:extLst>
          </p:cNvPr>
          <p:cNvGraphicFramePr>
            <a:graphicFrameLocks/>
          </p:cNvGraphicFramePr>
          <p:nvPr>
            <p:extLst>
              <p:ext uri="{D42A27DB-BD31-4B8C-83A1-F6EECF244321}">
                <p14:modId xmlns:p14="http://schemas.microsoft.com/office/powerpoint/2010/main" val="3471290904"/>
              </p:ext>
            </p:extLst>
          </p:nvPr>
        </p:nvGraphicFramePr>
        <p:xfrm>
          <a:off x="9009413" y="5882403"/>
          <a:ext cx="2533229" cy="304800"/>
        </p:xfrm>
        <a:graphic>
          <a:graphicData uri="http://schemas.openxmlformats.org/drawingml/2006/table">
            <a:tbl>
              <a:tblPr firstRow="1" bandRow="1">
                <a:tableStyleId>{72833802-FEF1-4C79-8D5D-14CF1EAF98D9}</a:tableStyleId>
              </a:tblPr>
              <a:tblGrid>
                <a:gridCol w="2533229">
                  <a:extLst>
                    <a:ext uri="{9D8B030D-6E8A-4147-A177-3AD203B41FA5}">
                      <a16:colId xmlns:a16="http://schemas.microsoft.com/office/drawing/2014/main" val="2945960647"/>
                    </a:ext>
                  </a:extLst>
                </a:gridCol>
              </a:tblGrid>
              <a:tr h="29180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kern="1200">
                          <a:solidFill>
                            <a:schemeClr val="tx1"/>
                          </a:solidFill>
                          <a:effectLst/>
                          <a:latin typeface="+mn-lt"/>
                          <a:ea typeface="+mn-ea"/>
                          <a:cs typeface="+mn-cs"/>
                        </a:rPr>
                        <a:t>Medically attended LRTI</a:t>
                      </a:r>
                      <a:endParaRPr lang="en-US" sz="1400" b="0" kern="1200" baseline="30000">
                        <a:solidFill>
                          <a:schemeClr val="tx1"/>
                        </a:solidFill>
                        <a:effectLst/>
                        <a:latin typeface="+mn-lt"/>
                        <a:ea typeface="+mn-ea"/>
                        <a:cs typeface="+mn-cs"/>
                      </a:endParaRPr>
                    </a:p>
                  </a:txBody>
                  <a:tcPr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E5F1FA"/>
                    </a:solidFill>
                  </a:tcPr>
                </a:tc>
                <a:extLst>
                  <a:ext uri="{0D108BD9-81ED-4DB2-BD59-A6C34878D82A}">
                    <a16:rowId xmlns:a16="http://schemas.microsoft.com/office/drawing/2014/main" val="1066324661"/>
                  </a:ext>
                </a:extLst>
              </a:tr>
            </a:tbl>
          </a:graphicData>
        </a:graphic>
      </p:graphicFrame>
      <p:graphicFrame>
        <p:nvGraphicFramePr>
          <p:cNvPr id="40" name="Table 39">
            <a:extLst>
              <a:ext uri="{FF2B5EF4-FFF2-40B4-BE49-F238E27FC236}">
                <a16:creationId xmlns:a16="http://schemas.microsoft.com/office/drawing/2014/main" id="{B0FF19B1-2DBA-CACE-7C3A-91F348E97F31}"/>
              </a:ext>
            </a:extLst>
          </p:cNvPr>
          <p:cNvGraphicFramePr>
            <a:graphicFrameLocks/>
          </p:cNvGraphicFramePr>
          <p:nvPr>
            <p:extLst>
              <p:ext uri="{D42A27DB-BD31-4B8C-83A1-F6EECF244321}">
                <p14:modId xmlns:p14="http://schemas.microsoft.com/office/powerpoint/2010/main" val="2964800900"/>
              </p:ext>
            </p:extLst>
          </p:nvPr>
        </p:nvGraphicFramePr>
        <p:xfrm>
          <a:off x="9009090" y="5471617"/>
          <a:ext cx="2533552" cy="304800"/>
        </p:xfrm>
        <a:graphic>
          <a:graphicData uri="http://schemas.openxmlformats.org/drawingml/2006/table">
            <a:tbl>
              <a:tblPr firstRow="1" bandRow="1">
                <a:tableStyleId>{72833802-FEF1-4C79-8D5D-14CF1EAF98D9}</a:tableStyleId>
              </a:tblPr>
              <a:tblGrid>
                <a:gridCol w="2533552">
                  <a:extLst>
                    <a:ext uri="{9D8B030D-6E8A-4147-A177-3AD203B41FA5}">
                      <a16:colId xmlns:a16="http://schemas.microsoft.com/office/drawing/2014/main" val="2945960647"/>
                    </a:ext>
                  </a:extLst>
                </a:gridCol>
              </a:tblGrid>
              <a:tr h="291808">
                <a:tc>
                  <a:txBody>
                    <a:bodyPr/>
                    <a:lstStyle/>
                    <a:p>
                      <a:pPr algn="ctr"/>
                      <a:r>
                        <a:rPr lang="en-US" sz="1400" b="0" i="0">
                          <a:solidFill>
                            <a:schemeClr val="tx1"/>
                          </a:solidFill>
                          <a:latin typeface="Corbel" panose="020B0503020204020204" pitchFamily="34" charset="0"/>
                        </a:rPr>
                        <a:t>Hospitalized RSV LRTI </a:t>
                      </a:r>
                    </a:p>
                  </a:txBody>
                  <a:tcPr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E5F1FA"/>
                    </a:solidFill>
                  </a:tcPr>
                </a:tc>
                <a:extLst>
                  <a:ext uri="{0D108BD9-81ED-4DB2-BD59-A6C34878D82A}">
                    <a16:rowId xmlns:a16="http://schemas.microsoft.com/office/drawing/2014/main" val="1066324661"/>
                  </a:ext>
                </a:extLst>
              </a:tr>
            </a:tbl>
          </a:graphicData>
        </a:graphic>
      </p:graphicFrame>
      <p:sp>
        <p:nvSpPr>
          <p:cNvPr id="41" name="TextBox 40">
            <a:extLst>
              <a:ext uri="{FF2B5EF4-FFF2-40B4-BE49-F238E27FC236}">
                <a16:creationId xmlns:a16="http://schemas.microsoft.com/office/drawing/2014/main" id="{864A43EF-9F2F-57F8-8D94-7686B5A3D9D3}"/>
              </a:ext>
            </a:extLst>
          </p:cNvPr>
          <p:cNvSpPr txBox="1"/>
          <p:nvPr/>
        </p:nvSpPr>
        <p:spPr>
          <a:xfrm>
            <a:off x="1473381" y="4062120"/>
            <a:ext cx="9879926" cy="400110"/>
          </a:xfrm>
          <a:prstGeom prst="rect">
            <a:avLst/>
          </a:prstGeom>
          <a:noFill/>
        </p:spPr>
        <p:txBody>
          <a:bodyPr wrap="square">
            <a:spAutoFit/>
          </a:bodyPr>
          <a:lstStyle/>
          <a:p>
            <a:r>
              <a:rPr lang="en-US" sz="2000" b="1"/>
              <a:t>Long-acting </a:t>
            </a:r>
            <a:r>
              <a:rPr lang="en-US" sz="2000" b="1" err="1"/>
              <a:t>mAb</a:t>
            </a:r>
            <a:r>
              <a:rPr lang="en-US" sz="2000" b="1"/>
              <a:t>: </a:t>
            </a:r>
            <a:r>
              <a:rPr lang="en-US" sz="2000"/>
              <a:t>Pooled Phase 2b/3 clinical study results</a:t>
            </a:r>
            <a:r>
              <a:rPr lang="en-US" sz="2000" baseline="30000"/>
              <a:t>2,3</a:t>
            </a:r>
            <a:endParaRPr lang="en-US" sz="2000"/>
          </a:p>
        </p:txBody>
      </p:sp>
      <p:graphicFrame>
        <p:nvGraphicFramePr>
          <p:cNvPr id="42" name="Table 41">
            <a:extLst>
              <a:ext uri="{FF2B5EF4-FFF2-40B4-BE49-F238E27FC236}">
                <a16:creationId xmlns:a16="http://schemas.microsoft.com/office/drawing/2014/main" id="{DC92D46D-BB70-765A-AADE-B94228F77698}"/>
              </a:ext>
            </a:extLst>
          </p:cNvPr>
          <p:cNvGraphicFramePr>
            <a:graphicFrameLocks/>
          </p:cNvGraphicFramePr>
          <p:nvPr>
            <p:extLst>
              <p:ext uri="{D42A27DB-BD31-4B8C-83A1-F6EECF244321}">
                <p14:modId xmlns:p14="http://schemas.microsoft.com/office/powerpoint/2010/main" val="1317549264"/>
              </p:ext>
            </p:extLst>
          </p:nvPr>
        </p:nvGraphicFramePr>
        <p:xfrm>
          <a:off x="9009089" y="5078213"/>
          <a:ext cx="2533553" cy="304800"/>
        </p:xfrm>
        <a:graphic>
          <a:graphicData uri="http://schemas.openxmlformats.org/drawingml/2006/table">
            <a:tbl>
              <a:tblPr firstRow="1" bandRow="1">
                <a:tableStyleId>{72833802-FEF1-4C79-8D5D-14CF1EAF98D9}</a:tableStyleId>
              </a:tblPr>
              <a:tblGrid>
                <a:gridCol w="2533553">
                  <a:extLst>
                    <a:ext uri="{9D8B030D-6E8A-4147-A177-3AD203B41FA5}">
                      <a16:colId xmlns:a16="http://schemas.microsoft.com/office/drawing/2014/main" val="2945960647"/>
                    </a:ext>
                  </a:extLst>
                </a:gridCol>
              </a:tblGrid>
              <a:tr h="291808">
                <a:tc>
                  <a:txBody>
                    <a:bodyPr/>
                    <a:lstStyle/>
                    <a:p>
                      <a:pPr algn="ctr"/>
                      <a:r>
                        <a:rPr lang="en-US" sz="1400" b="0" i="0">
                          <a:solidFill>
                            <a:schemeClr val="tx1"/>
                          </a:solidFill>
                          <a:latin typeface="Corbel" panose="020B0503020204020204" pitchFamily="34" charset="0"/>
                        </a:rPr>
                        <a:t>Severe hospitalized RSV LRTI</a:t>
                      </a:r>
                      <a:endParaRPr lang="en-US" sz="1400" b="0" i="0" baseline="30000">
                        <a:solidFill>
                          <a:schemeClr val="tx1"/>
                        </a:solidFill>
                        <a:latin typeface="Corbel" panose="020B0503020204020204" pitchFamily="34" charset="0"/>
                      </a:endParaRPr>
                    </a:p>
                  </a:txBody>
                  <a:tcPr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lnB w="6350" cap="flat" cmpd="sng" algn="ctr">
                      <a:solidFill>
                        <a:schemeClr val="accent2"/>
                      </a:solidFill>
                      <a:prstDash val="solid"/>
                      <a:round/>
                      <a:headEnd type="none" w="med" len="med"/>
                      <a:tailEnd type="none" w="med" len="med"/>
                    </a:lnB>
                    <a:solidFill>
                      <a:srgbClr val="E5F1FA"/>
                    </a:solidFill>
                  </a:tcPr>
                </a:tc>
                <a:extLst>
                  <a:ext uri="{0D108BD9-81ED-4DB2-BD59-A6C34878D82A}">
                    <a16:rowId xmlns:a16="http://schemas.microsoft.com/office/drawing/2014/main" val="1066324661"/>
                  </a:ext>
                </a:extLst>
              </a:tr>
            </a:tbl>
          </a:graphicData>
        </a:graphic>
      </p:graphicFrame>
      <p:sp>
        <p:nvSpPr>
          <p:cNvPr id="43" name="Rectangle 42">
            <a:extLst>
              <a:ext uri="{FF2B5EF4-FFF2-40B4-BE49-F238E27FC236}">
                <a16:creationId xmlns:a16="http://schemas.microsoft.com/office/drawing/2014/main" id="{D8541AC8-BA26-3F4C-8352-A1392038B632}"/>
              </a:ext>
            </a:extLst>
          </p:cNvPr>
          <p:cNvSpPr/>
          <p:nvPr/>
        </p:nvSpPr>
        <p:spPr>
          <a:xfrm>
            <a:off x="1473382" y="5078213"/>
            <a:ext cx="7271682" cy="243686"/>
          </a:xfrm>
          <a:prstGeom prst="rect">
            <a:avLst/>
          </a:prstGeom>
          <a:solidFill>
            <a:schemeClr val="bg1"/>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4" name="Rectangle 43">
            <a:extLst>
              <a:ext uri="{FF2B5EF4-FFF2-40B4-BE49-F238E27FC236}">
                <a16:creationId xmlns:a16="http://schemas.microsoft.com/office/drawing/2014/main" id="{CBF92457-9344-B167-8522-8181CD8060A4}"/>
              </a:ext>
            </a:extLst>
          </p:cNvPr>
          <p:cNvSpPr/>
          <p:nvPr/>
        </p:nvSpPr>
        <p:spPr>
          <a:xfrm>
            <a:off x="1473382" y="5078213"/>
            <a:ext cx="5720389" cy="24316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45" name="TextBox 44">
            <a:extLst>
              <a:ext uri="{FF2B5EF4-FFF2-40B4-BE49-F238E27FC236}">
                <a16:creationId xmlns:a16="http://schemas.microsoft.com/office/drawing/2014/main" id="{3FAAEC5A-8A84-233D-091F-6DE5B9E217D0}"/>
              </a:ext>
            </a:extLst>
          </p:cNvPr>
          <p:cNvSpPr txBox="1"/>
          <p:nvPr/>
        </p:nvSpPr>
        <p:spPr>
          <a:xfrm>
            <a:off x="2569466" y="5007896"/>
            <a:ext cx="3991789"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Corbel" panose="020B0503020204020204" pitchFamily="34" charset="0"/>
                <a:ea typeface="+mn-ea"/>
                <a:cs typeface="+mn-cs"/>
              </a:rPr>
              <a:t>78.5%    </a:t>
            </a:r>
            <a:r>
              <a:rPr kumimoji="0" lang="en-US" sz="1400" b="0" i="0" u="none" strike="noStrike" kern="1200" cap="none" spc="0" normalizeH="0" baseline="0" noProof="0">
                <a:ln>
                  <a:noFill/>
                </a:ln>
                <a:solidFill>
                  <a:schemeClr val="bg1"/>
                </a:solidFill>
                <a:effectLst/>
                <a:uLnTx/>
                <a:uFillTx/>
                <a:latin typeface="Corbel" panose="020B0503020204020204" pitchFamily="34" charset="0"/>
                <a:ea typeface="+mn-ea"/>
                <a:cs typeface="+mn-cs"/>
              </a:rPr>
              <a:t>(48.8</a:t>
            </a:r>
            <a:r>
              <a:rPr kumimoji="0" lang="en-US" sz="1400" b="0" i="0" u="none" strike="noStrike" kern="1200" cap="none" spc="0" normalizeH="0" baseline="0" noProof="0">
                <a:ln>
                  <a:noFill/>
                </a:ln>
                <a:solidFill>
                  <a:schemeClr val="bg1"/>
                </a:solidFill>
                <a:effectLst/>
                <a:uLnTx/>
                <a:uFillTx/>
                <a:latin typeface="Poppins"/>
                <a:ea typeface="+mn-ea"/>
                <a:cs typeface="Arial"/>
              </a:rPr>
              <a:t>–</a:t>
            </a:r>
            <a:r>
              <a:rPr kumimoji="0" lang="en-US" sz="1400" b="0" i="0" u="none" strike="noStrike" kern="1200" cap="none" spc="0" normalizeH="0" baseline="0" noProof="0">
                <a:ln>
                  <a:noFill/>
                </a:ln>
                <a:solidFill>
                  <a:schemeClr val="bg1"/>
                </a:solidFill>
                <a:effectLst/>
                <a:uLnTx/>
                <a:uFillTx/>
                <a:latin typeface="Corbel" panose="020B0503020204020204" pitchFamily="34" charset="0"/>
                <a:ea typeface="+mn-ea"/>
                <a:cs typeface="+mn-cs"/>
              </a:rPr>
              <a:t>91.0)</a:t>
            </a:r>
            <a:endParaRPr kumimoji="0" lang="en-US" sz="1800" b="0" i="0" u="none" strike="noStrike" kern="1200" cap="none" spc="0" normalizeH="0" baseline="0" noProof="0">
              <a:ln>
                <a:noFill/>
              </a:ln>
              <a:solidFill>
                <a:schemeClr val="bg1"/>
              </a:solidFill>
              <a:effectLst/>
              <a:uLnTx/>
              <a:uFillTx/>
              <a:latin typeface="Corbel" panose="020B0503020204020204" pitchFamily="34" charset="0"/>
              <a:ea typeface="+mn-ea"/>
              <a:cs typeface="+mn-cs"/>
            </a:endParaRPr>
          </a:p>
        </p:txBody>
      </p:sp>
      <p:graphicFrame>
        <p:nvGraphicFramePr>
          <p:cNvPr id="76" name="Table 75">
            <a:extLst>
              <a:ext uri="{FF2B5EF4-FFF2-40B4-BE49-F238E27FC236}">
                <a16:creationId xmlns:a16="http://schemas.microsoft.com/office/drawing/2014/main" id="{5CCE489C-5A44-D2CF-6D7E-7BB498980F60}"/>
              </a:ext>
            </a:extLst>
          </p:cNvPr>
          <p:cNvGraphicFramePr>
            <a:graphicFrameLocks/>
          </p:cNvGraphicFramePr>
          <p:nvPr>
            <p:extLst>
              <p:ext uri="{D42A27DB-BD31-4B8C-83A1-F6EECF244321}">
                <p14:modId xmlns:p14="http://schemas.microsoft.com/office/powerpoint/2010/main" val="3742481296"/>
              </p:ext>
            </p:extLst>
          </p:nvPr>
        </p:nvGraphicFramePr>
        <p:xfrm>
          <a:off x="1460235" y="2030103"/>
          <a:ext cx="9931890" cy="1830318"/>
        </p:xfrm>
        <a:graphic>
          <a:graphicData uri="http://schemas.openxmlformats.org/drawingml/2006/table">
            <a:tbl>
              <a:tblPr firstRow="1" bandRow="1">
                <a:tableStyleId>{72833802-FEF1-4C79-8D5D-14CF1EAF98D9}</a:tableStyleId>
              </a:tblPr>
              <a:tblGrid>
                <a:gridCol w="1281504">
                  <a:extLst>
                    <a:ext uri="{9D8B030D-6E8A-4147-A177-3AD203B41FA5}">
                      <a16:colId xmlns:a16="http://schemas.microsoft.com/office/drawing/2014/main" val="2874151930"/>
                    </a:ext>
                  </a:extLst>
                </a:gridCol>
                <a:gridCol w="4325193">
                  <a:extLst>
                    <a:ext uri="{9D8B030D-6E8A-4147-A177-3AD203B41FA5}">
                      <a16:colId xmlns:a16="http://schemas.microsoft.com/office/drawing/2014/main" val="1919952827"/>
                    </a:ext>
                  </a:extLst>
                </a:gridCol>
                <a:gridCol w="4325193">
                  <a:extLst>
                    <a:ext uri="{9D8B030D-6E8A-4147-A177-3AD203B41FA5}">
                      <a16:colId xmlns:a16="http://schemas.microsoft.com/office/drawing/2014/main" val="2945960647"/>
                    </a:ext>
                  </a:extLst>
                </a:gridCol>
              </a:tblGrid>
              <a:tr h="9006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i="0">
                          <a:solidFill>
                            <a:schemeClr val="tx1"/>
                          </a:solidFill>
                          <a:latin typeface="Corbel" panose="020B0503020204020204" pitchFamily="34" charset="0"/>
                        </a:rPr>
                        <a:t>Severe medically attended</a:t>
                      </a:r>
                      <a:br>
                        <a:rPr lang="en-US" sz="1100" b="1" i="0">
                          <a:solidFill>
                            <a:schemeClr val="tx1"/>
                          </a:solidFill>
                          <a:latin typeface="Corbel" panose="020B0503020204020204" pitchFamily="34" charset="0"/>
                        </a:rPr>
                      </a:br>
                      <a:r>
                        <a:rPr lang="en-US" sz="1100" b="1" i="0">
                          <a:solidFill>
                            <a:schemeClr val="tx1"/>
                          </a:solidFill>
                          <a:latin typeface="Corbel" panose="020B0503020204020204" pitchFamily="34" charset="0"/>
                        </a:rPr>
                        <a:t>RSV lower respiratory tract infection (LRTI)</a:t>
                      </a:r>
                    </a:p>
                  </a:txBody>
                  <a:tcPr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B w="6350" cap="flat" cmpd="sng" algn="ctr">
                      <a:solidFill>
                        <a:schemeClr val="accent2"/>
                      </a:solidFill>
                      <a:prstDash val="solid"/>
                      <a:round/>
                      <a:headEnd type="none" w="med" len="med"/>
                      <a:tailEnd type="none" w="med" len="med"/>
                    </a:lnB>
                    <a:noFill/>
                  </a:tcPr>
                </a:tc>
                <a:tc>
                  <a:txBody>
                    <a:bodyPr/>
                    <a:lstStyle/>
                    <a:p>
                      <a:pPr algn="ctr"/>
                      <a:r>
                        <a:rPr lang="en-US" sz="1050" b="0" i="0">
                          <a:solidFill>
                            <a:schemeClr val="tx1"/>
                          </a:solidFill>
                          <a:latin typeface="Corbel" panose="020B0503020204020204" pitchFamily="34" charset="0"/>
                        </a:rPr>
                        <a:t>(95% CI, 57.5%   to 93.9%)</a:t>
                      </a:r>
                    </a:p>
                  </a:txBody>
                  <a:tcPr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B w="6350" cap="flat" cmpd="sng" algn="ctr">
                      <a:solidFill>
                        <a:schemeClr val="accent2"/>
                      </a:solidFill>
                      <a:prstDash val="solid"/>
                      <a:round/>
                      <a:headEnd type="none" w="med" len="med"/>
                      <a:tailEnd type="none" w="med" len="med"/>
                    </a:lnB>
                    <a:solidFill>
                      <a:srgbClr val="ECF3E7"/>
                    </a:solidFill>
                  </a:tcPr>
                </a:tc>
                <a:tc>
                  <a:txBody>
                    <a:bodyPr/>
                    <a:lstStyle/>
                    <a:p>
                      <a:pPr algn="ctr"/>
                      <a:r>
                        <a:rPr lang="en-US" sz="1050" b="0" i="0">
                          <a:solidFill>
                            <a:schemeClr val="tx1"/>
                          </a:solidFill>
                          <a:latin typeface="Corbel" panose="020B0503020204020204" pitchFamily="34" charset="0"/>
                        </a:rPr>
                        <a:t>(95% CI, 50.6% to 82.5%)</a:t>
                      </a:r>
                    </a:p>
                  </a:txBody>
                  <a:tcPr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B w="6350" cap="flat" cmpd="sng" algn="ctr">
                      <a:solidFill>
                        <a:schemeClr val="accent2"/>
                      </a:solidFill>
                      <a:prstDash val="solid"/>
                      <a:round/>
                      <a:headEnd type="none" w="med" len="med"/>
                      <a:tailEnd type="none" w="med" len="med"/>
                    </a:lnB>
                    <a:solidFill>
                      <a:srgbClr val="E5F1FA"/>
                    </a:solidFill>
                  </a:tcPr>
                </a:tc>
                <a:extLst>
                  <a:ext uri="{0D108BD9-81ED-4DB2-BD59-A6C34878D82A}">
                    <a16:rowId xmlns:a16="http://schemas.microsoft.com/office/drawing/2014/main" val="1066324661"/>
                  </a:ext>
                </a:extLst>
              </a:tr>
              <a:tr h="9006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i="0">
                          <a:latin typeface="Corbel" panose="020B0503020204020204" pitchFamily="34" charset="0"/>
                        </a:rPr>
                        <a:t>Medically attended</a:t>
                      </a:r>
                      <a:br>
                        <a:rPr lang="en-US" sz="1100" b="1" i="0">
                          <a:latin typeface="Corbel" panose="020B0503020204020204" pitchFamily="34" charset="0"/>
                        </a:rPr>
                      </a:br>
                      <a:r>
                        <a:rPr lang="en-US" sz="1100" b="1" i="0">
                          <a:latin typeface="Corbel" panose="020B0503020204020204" pitchFamily="34" charset="0"/>
                        </a:rPr>
                        <a:t>RSV-LRTI</a:t>
                      </a:r>
                    </a:p>
                  </a:txBody>
                  <a:tcPr anchor="ctr">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tcPr>
                </a:tc>
                <a:tc>
                  <a:txBody>
                    <a:bodyPr/>
                    <a:lstStyle/>
                    <a:p>
                      <a:pPr algn="ctr"/>
                      <a:r>
                        <a:rPr lang="en-US" sz="1050" b="0" i="0" kern="1200">
                          <a:solidFill>
                            <a:schemeClr val="tx1"/>
                          </a:solidFill>
                          <a:latin typeface="Corbel"/>
                          <a:ea typeface="+mn-ea"/>
                          <a:cs typeface="+mn-cs"/>
                        </a:rPr>
                        <a:t>(</a:t>
                      </a:r>
                      <a:r>
                        <a:rPr lang="en-US" sz="1050" b="0" i="0">
                          <a:solidFill>
                            <a:schemeClr val="tx1"/>
                          </a:solidFill>
                          <a:latin typeface="Corbel" panose="020B0503020204020204" pitchFamily="34" charset="0"/>
                        </a:rPr>
                        <a:t>95% CI, </a:t>
                      </a:r>
                      <a:r>
                        <a:rPr lang="en-US" sz="1050" b="0" i="0" kern="1200">
                          <a:solidFill>
                            <a:schemeClr val="tx1"/>
                          </a:solidFill>
                          <a:latin typeface="Corbel"/>
                          <a:ea typeface="+mn-ea"/>
                          <a:cs typeface="+mn-cs"/>
                        </a:rPr>
                        <a:t>31.1% to 74.6%)</a:t>
                      </a:r>
                      <a:endParaRPr lang="en-US" sz="1000" b="0" i="1" kern="1200">
                        <a:solidFill>
                          <a:schemeClr val="tx1"/>
                        </a:solidFill>
                        <a:latin typeface="Corbel"/>
                        <a:ea typeface="+mn-ea"/>
                        <a:cs typeface="+mn-cs"/>
                      </a:endParaRPr>
                    </a:p>
                  </a:txBody>
                  <a:tcPr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solidFill>
                      <a:srgbClr val="ECF3E7"/>
                    </a:solidFill>
                  </a:tcPr>
                </a:tc>
                <a:tc>
                  <a:txBody>
                    <a:bodyPr/>
                    <a:lstStyle/>
                    <a:p>
                      <a:pPr algn="ctr"/>
                      <a:r>
                        <a:rPr lang="en-US" sz="1050" b="0" i="0">
                          <a:latin typeface="Corbel" panose="020B0503020204020204" pitchFamily="34" charset="0"/>
                        </a:rPr>
                        <a:t>(</a:t>
                      </a:r>
                      <a:r>
                        <a:rPr lang="en-US" sz="1050" b="0" i="0">
                          <a:solidFill>
                            <a:schemeClr val="tx1"/>
                          </a:solidFill>
                          <a:latin typeface="Corbel" panose="020B0503020204020204" pitchFamily="34" charset="0"/>
                        </a:rPr>
                        <a:t>95% CI, </a:t>
                      </a:r>
                      <a:r>
                        <a:rPr lang="en-US" sz="1050" b="0" i="0">
                          <a:latin typeface="Corbel" panose="020B0503020204020204" pitchFamily="34" charset="0"/>
                        </a:rPr>
                        <a:t>31.4% to 62.8%)</a:t>
                      </a:r>
                    </a:p>
                  </a:txBody>
                  <a:tcPr anchor="b">
                    <a:lnL w="6350" cap="flat" cmpd="sng" algn="ctr">
                      <a:solidFill>
                        <a:schemeClr val="accent2"/>
                      </a:solidFill>
                      <a:prstDash val="solid"/>
                      <a:round/>
                      <a:headEnd type="none" w="med" len="med"/>
                      <a:tailEnd type="none" w="med" len="med"/>
                    </a:lnL>
                    <a:lnR w="6350" cap="flat" cmpd="sng" algn="ctr">
                      <a:solidFill>
                        <a:schemeClr val="accent2"/>
                      </a:solidFill>
                      <a:prstDash val="solid"/>
                      <a:round/>
                      <a:headEnd type="none" w="med" len="med"/>
                      <a:tailEnd type="none" w="med" len="med"/>
                    </a:lnR>
                    <a:lnT w="6350" cap="flat" cmpd="sng" algn="ctr">
                      <a:solidFill>
                        <a:schemeClr val="accent2"/>
                      </a:solidFill>
                      <a:prstDash val="solid"/>
                      <a:round/>
                      <a:headEnd type="none" w="med" len="med"/>
                      <a:tailEnd type="none" w="med" len="med"/>
                    </a:lnT>
                    <a:solidFill>
                      <a:srgbClr val="E5F1FA"/>
                    </a:solidFill>
                  </a:tcPr>
                </a:tc>
                <a:extLst>
                  <a:ext uri="{0D108BD9-81ED-4DB2-BD59-A6C34878D82A}">
                    <a16:rowId xmlns:a16="http://schemas.microsoft.com/office/drawing/2014/main" val="3880735417"/>
                  </a:ext>
                </a:extLst>
              </a:tr>
            </a:tbl>
          </a:graphicData>
        </a:graphic>
      </p:graphicFrame>
      <p:sp>
        <p:nvSpPr>
          <p:cNvPr id="77" name="TextBox 76">
            <a:extLst>
              <a:ext uri="{FF2B5EF4-FFF2-40B4-BE49-F238E27FC236}">
                <a16:creationId xmlns:a16="http://schemas.microsoft.com/office/drawing/2014/main" id="{6BAE5EBC-743D-3FA8-B995-8AA8902BB6C1}"/>
              </a:ext>
            </a:extLst>
          </p:cNvPr>
          <p:cNvSpPr txBox="1"/>
          <p:nvPr/>
        </p:nvSpPr>
        <p:spPr>
          <a:xfrm>
            <a:off x="2800101" y="1416406"/>
            <a:ext cx="4205729" cy="478730"/>
          </a:xfrm>
          <a:prstGeom prst="rect">
            <a:avLst/>
          </a:prstGeom>
          <a:noFill/>
          <a:ln>
            <a:solidFill>
              <a:schemeClr val="accent4"/>
            </a:solidFill>
          </a:ln>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600" b="0" i="0" u="none" strike="noStrike" kern="1200" cap="none" spc="0" normalizeH="0" baseline="0" noProof="0">
                <a:ln>
                  <a:noFill/>
                </a:ln>
                <a:solidFill>
                  <a:srgbClr val="51A847"/>
                </a:solidFill>
                <a:effectLst/>
                <a:uLnTx/>
                <a:uFillTx/>
                <a:latin typeface="Corbel" panose="020B0503020204020204" pitchFamily="34" charset="0"/>
                <a:ea typeface="+mn-ea"/>
                <a:cs typeface="+mn-cs"/>
              </a:rPr>
              <a:t>EFFICACY (%)  </a:t>
            </a:r>
            <a:r>
              <a:rPr lang="en-US" sz="1600">
                <a:solidFill>
                  <a:srgbClr val="51A847"/>
                </a:solidFill>
                <a:latin typeface="Corbel" panose="020B0503020204020204" pitchFamily="34" charset="0"/>
              </a:rPr>
              <a:t>BIRTH THROUGH </a:t>
            </a:r>
            <a:r>
              <a:rPr kumimoji="0" lang="en-US" sz="1600" b="1" i="0" u="none" strike="noStrike" kern="1200" cap="none" spc="0" normalizeH="0" baseline="0" noProof="0">
                <a:ln>
                  <a:noFill/>
                </a:ln>
                <a:solidFill>
                  <a:srgbClr val="51A847"/>
                </a:solidFill>
                <a:effectLst/>
                <a:uLnTx/>
                <a:uFillTx/>
                <a:latin typeface="Corbel" panose="020B0503020204020204" pitchFamily="34" charset="0"/>
                <a:ea typeface="+mn-ea"/>
                <a:cs typeface="+mn-cs"/>
              </a:rPr>
              <a:t>90 DAYS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51A847"/>
                </a:solidFill>
                <a:effectLst/>
                <a:uLnTx/>
                <a:uFillTx/>
                <a:latin typeface="Corbel" panose="020B0503020204020204" pitchFamily="34" charset="0"/>
                <a:ea typeface="+mn-ea"/>
                <a:cs typeface="+mn-cs"/>
              </a:rPr>
              <a:t>(CONFIDENCE INTERVAL)</a:t>
            </a:r>
          </a:p>
        </p:txBody>
      </p:sp>
      <p:sp>
        <p:nvSpPr>
          <p:cNvPr id="78" name="TextBox 77">
            <a:extLst>
              <a:ext uri="{FF2B5EF4-FFF2-40B4-BE49-F238E27FC236}">
                <a16:creationId xmlns:a16="http://schemas.microsoft.com/office/drawing/2014/main" id="{3359FEFE-3479-B6E2-3761-31C072BE1ADF}"/>
              </a:ext>
            </a:extLst>
          </p:cNvPr>
          <p:cNvSpPr txBox="1"/>
          <p:nvPr/>
        </p:nvSpPr>
        <p:spPr>
          <a:xfrm>
            <a:off x="7139090" y="1416406"/>
            <a:ext cx="4205729" cy="478730"/>
          </a:xfrm>
          <a:prstGeom prst="rect">
            <a:avLst/>
          </a:prstGeom>
          <a:noFill/>
          <a:ln>
            <a:solidFill>
              <a:schemeClr val="accent1"/>
            </a:solidFill>
          </a:ln>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92D4"/>
                </a:solidFill>
                <a:effectLst/>
                <a:uLnTx/>
                <a:uFillTx/>
                <a:latin typeface="Corbel" panose="020B0503020204020204" pitchFamily="34" charset="0"/>
                <a:ea typeface="+mn-ea"/>
                <a:cs typeface="+mn-cs"/>
              </a:rPr>
              <a:t>EFFICACY (%) BIRTH THROUGH </a:t>
            </a:r>
            <a:r>
              <a:rPr kumimoji="0" lang="en-US" sz="1600" b="1" i="0" u="none" strike="noStrike" kern="1200" cap="none" spc="0" normalizeH="0" baseline="0" noProof="0">
                <a:ln>
                  <a:noFill/>
                </a:ln>
                <a:solidFill>
                  <a:srgbClr val="0092D4"/>
                </a:solidFill>
                <a:effectLst/>
                <a:uLnTx/>
                <a:uFillTx/>
                <a:latin typeface="Corbel" panose="020B0503020204020204" pitchFamily="34" charset="0"/>
                <a:ea typeface="+mn-ea"/>
                <a:cs typeface="+mn-cs"/>
              </a:rPr>
              <a:t>180 DAYS</a:t>
            </a:r>
            <a:br>
              <a:rPr kumimoji="0" lang="en-US" sz="1100" b="0" i="0" u="none" strike="noStrike" kern="1200" cap="none" spc="0" normalizeH="0" baseline="0" noProof="0">
                <a:ln>
                  <a:noFill/>
                </a:ln>
                <a:solidFill>
                  <a:srgbClr val="0092D4"/>
                </a:solidFill>
                <a:effectLst/>
                <a:uLnTx/>
                <a:uFillTx/>
                <a:latin typeface="Corbel" panose="020B0503020204020204" pitchFamily="34" charset="0"/>
                <a:ea typeface="+mn-ea"/>
                <a:cs typeface="+mn-cs"/>
              </a:rPr>
            </a:br>
            <a:r>
              <a:rPr kumimoji="0" lang="en-US" sz="1050" b="0" i="0" u="none" strike="noStrike" kern="1200" cap="none" spc="0" normalizeH="0" baseline="0" noProof="0">
                <a:ln>
                  <a:noFill/>
                </a:ln>
                <a:solidFill>
                  <a:srgbClr val="0092D4"/>
                </a:solidFill>
                <a:effectLst/>
                <a:uLnTx/>
                <a:uFillTx/>
                <a:latin typeface="Corbel" panose="020B0503020204020204" pitchFamily="34" charset="0"/>
                <a:ea typeface="+mn-ea"/>
                <a:cs typeface="+mn-cs"/>
              </a:rPr>
              <a:t>(CONFIDENCE INTERVAL)</a:t>
            </a:r>
            <a:endParaRPr kumimoji="0" lang="en-US" sz="1000" b="0" i="0" u="none" strike="noStrike" kern="1200" cap="none" spc="0" normalizeH="0" baseline="0" noProof="0">
              <a:ln>
                <a:noFill/>
              </a:ln>
              <a:solidFill>
                <a:srgbClr val="0092D4"/>
              </a:solidFill>
              <a:effectLst/>
              <a:uLnTx/>
              <a:uFillTx/>
              <a:latin typeface="Corbel" panose="020B0503020204020204" pitchFamily="34" charset="0"/>
              <a:ea typeface="+mn-ea"/>
              <a:cs typeface="+mn-cs"/>
            </a:endParaRPr>
          </a:p>
        </p:txBody>
      </p:sp>
      <p:sp>
        <p:nvSpPr>
          <p:cNvPr id="79" name="Rectangle 78">
            <a:extLst>
              <a:ext uri="{FF2B5EF4-FFF2-40B4-BE49-F238E27FC236}">
                <a16:creationId xmlns:a16="http://schemas.microsoft.com/office/drawing/2014/main" id="{6F60A965-D0B9-9C13-AAF5-85DA48FCFE2D}"/>
              </a:ext>
            </a:extLst>
          </p:cNvPr>
          <p:cNvSpPr/>
          <p:nvPr/>
        </p:nvSpPr>
        <p:spPr>
          <a:xfrm>
            <a:off x="7139090" y="2202549"/>
            <a:ext cx="4163297" cy="352492"/>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80" name="Rectangle 79">
            <a:extLst>
              <a:ext uri="{FF2B5EF4-FFF2-40B4-BE49-F238E27FC236}">
                <a16:creationId xmlns:a16="http://schemas.microsoft.com/office/drawing/2014/main" id="{09A7081E-5BB8-2056-5497-BD41215DFF51}"/>
              </a:ext>
            </a:extLst>
          </p:cNvPr>
          <p:cNvSpPr/>
          <p:nvPr/>
        </p:nvSpPr>
        <p:spPr>
          <a:xfrm>
            <a:off x="7139090" y="3242751"/>
            <a:ext cx="4163297" cy="352492"/>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81" name="Rectangle 80">
            <a:extLst>
              <a:ext uri="{FF2B5EF4-FFF2-40B4-BE49-F238E27FC236}">
                <a16:creationId xmlns:a16="http://schemas.microsoft.com/office/drawing/2014/main" id="{FC198E88-204A-9B8D-165B-1EF59AA292EE}"/>
              </a:ext>
            </a:extLst>
          </p:cNvPr>
          <p:cNvSpPr/>
          <p:nvPr/>
        </p:nvSpPr>
        <p:spPr>
          <a:xfrm>
            <a:off x="7139090" y="2202549"/>
            <a:ext cx="2886553" cy="35249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82" name="Rectangle 81">
            <a:extLst>
              <a:ext uri="{FF2B5EF4-FFF2-40B4-BE49-F238E27FC236}">
                <a16:creationId xmlns:a16="http://schemas.microsoft.com/office/drawing/2014/main" id="{D2E1E307-FCE3-E0FF-C6B9-86DDB5F88EF0}"/>
              </a:ext>
            </a:extLst>
          </p:cNvPr>
          <p:cNvSpPr/>
          <p:nvPr/>
        </p:nvSpPr>
        <p:spPr>
          <a:xfrm>
            <a:off x="7139090" y="3233511"/>
            <a:ext cx="2137159" cy="35249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83" name="TextBox 82">
            <a:extLst>
              <a:ext uri="{FF2B5EF4-FFF2-40B4-BE49-F238E27FC236}">
                <a16:creationId xmlns:a16="http://schemas.microsoft.com/office/drawing/2014/main" id="{25229C08-F89F-87AA-DD94-46EDE625B8C2}"/>
              </a:ext>
            </a:extLst>
          </p:cNvPr>
          <p:cNvSpPr txBox="1"/>
          <p:nvPr/>
        </p:nvSpPr>
        <p:spPr>
          <a:xfrm>
            <a:off x="8053195" y="2194267"/>
            <a:ext cx="1015663"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FFFFFF"/>
                </a:solidFill>
                <a:latin typeface="Corbel" panose="020B0503020204020204" pitchFamily="34" charset="0"/>
              </a:rPr>
              <a:t>70.0</a:t>
            </a:r>
            <a:r>
              <a:rPr kumimoji="0" lang="en-US" sz="1800" b="0" i="0" u="none" strike="noStrike" kern="1200" cap="none" spc="0" normalizeH="0" baseline="0" noProof="0">
                <a:ln>
                  <a:noFill/>
                </a:ln>
                <a:solidFill>
                  <a:srgbClr val="FFFFFF"/>
                </a:solidFill>
                <a:effectLst/>
                <a:uLnTx/>
                <a:uFillTx/>
                <a:latin typeface="Corbel" panose="020B0503020204020204" pitchFamily="34" charset="0"/>
                <a:ea typeface="+mn-ea"/>
                <a:cs typeface="+mn-cs"/>
              </a:rPr>
              <a:t>%</a:t>
            </a:r>
          </a:p>
        </p:txBody>
      </p:sp>
      <p:sp>
        <p:nvSpPr>
          <p:cNvPr id="84" name="TextBox 83">
            <a:extLst>
              <a:ext uri="{FF2B5EF4-FFF2-40B4-BE49-F238E27FC236}">
                <a16:creationId xmlns:a16="http://schemas.microsoft.com/office/drawing/2014/main" id="{F62FB982-535C-E41B-44CA-2D2E9C960D8B}"/>
              </a:ext>
            </a:extLst>
          </p:cNvPr>
          <p:cNvSpPr txBox="1"/>
          <p:nvPr/>
        </p:nvSpPr>
        <p:spPr>
          <a:xfrm>
            <a:off x="7620944" y="3234469"/>
            <a:ext cx="117552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orbel" panose="020B0503020204020204" pitchFamily="34" charset="0"/>
                <a:ea typeface="+mn-ea"/>
                <a:cs typeface="+mn-cs"/>
              </a:rPr>
              <a:t>49.2%</a:t>
            </a:r>
          </a:p>
        </p:txBody>
      </p:sp>
      <p:sp>
        <p:nvSpPr>
          <p:cNvPr id="85" name="Rectangle 84">
            <a:extLst>
              <a:ext uri="{FF2B5EF4-FFF2-40B4-BE49-F238E27FC236}">
                <a16:creationId xmlns:a16="http://schemas.microsoft.com/office/drawing/2014/main" id="{CA4C3265-268A-9C03-1F3E-0013835A8ACE}"/>
              </a:ext>
            </a:extLst>
          </p:cNvPr>
          <p:cNvSpPr/>
          <p:nvPr/>
        </p:nvSpPr>
        <p:spPr>
          <a:xfrm>
            <a:off x="2821319" y="2202549"/>
            <a:ext cx="4163297" cy="352492"/>
          </a:xfrm>
          <a:prstGeom prst="rect">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86" name="Rectangle 85">
            <a:extLst>
              <a:ext uri="{FF2B5EF4-FFF2-40B4-BE49-F238E27FC236}">
                <a16:creationId xmlns:a16="http://schemas.microsoft.com/office/drawing/2014/main" id="{D657B4D3-98E4-5C92-9EFC-65B9ADB4793C}"/>
              </a:ext>
            </a:extLst>
          </p:cNvPr>
          <p:cNvSpPr/>
          <p:nvPr/>
        </p:nvSpPr>
        <p:spPr>
          <a:xfrm>
            <a:off x="2821318" y="2202549"/>
            <a:ext cx="3400026" cy="35249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87" name="TextBox 86">
            <a:extLst>
              <a:ext uri="{FF2B5EF4-FFF2-40B4-BE49-F238E27FC236}">
                <a16:creationId xmlns:a16="http://schemas.microsoft.com/office/drawing/2014/main" id="{67A5482C-405C-A7CF-F0F3-154DF6408C0D}"/>
              </a:ext>
            </a:extLst>
          </p:cNvPr>
          <p:cNvSpPr txBox="1"/>
          <p:nvPr/>
        </p:nvSpPr>
        <p:spPr>
          <a:xfrm>
            <a:off x="3889898" y="2194267"/>
            <a:ext cx="968277"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orbel" panose="020B0503020204020204" pitchFamily="34" charset="0"/>
                <a:ea typeface="+mn-ea"/>
                <a:cs typeface="+mn-cs"/>
              </a:rPr>
              <a:t>82.4%</a:t>
            </a:r>
          </a:p>
        </p:txBody>
      </p:sp>
      <p:sp>
        <p:nvSpPr>
          <p:cNvPr id="88" name="Rectangle 87">
            <a:extLst>
              <a:ext uri="{FF2B5EF4-FFF2-40B4-BE49-F238E27FC236}">
                <a16:creationId xmlns:a16="http://schemas.microsoft.com/office/drawing/2014/main" id="{BF021CE0-6148-6DA3-00D9-913F498942A6}"/>
              </a:ext>
            </a:extLst>
          </p:cNvPr>
          <p:cNvSpPr/>
          <p:nvPr/>
        </p:nvSpPr>
        <p:spPr>
          <a:xfrm>
            <a:off x="2821318" y="3242751"/>
            <a:ext cx="4163297" cy="352492"/>
          </a:xfrm>
          <a:prstGeom prst="rect">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89" name="Rectangle 88">
            <a:extLst>
              <a:ext uri="{FF2B5EF4-FFF2-40B4-BE49-F238E27FC236}">
                <a16:creationId xmlns:a16="http://schemas.microsoft.com/office/drawing/2014/main" id="{978DCB63-D069-F3A5-998F-B413D9D01897}"/>
              </a:ext>
            </a:extLst>
          </p:cNvPr>
          <p:cNvSpPr/>
          <p:nvPr/>
        </p:nvSpPr>
        <p:spPr>
          <a:xfrm>
            <a:off x="2821318" y="3242751"/>
            <a:ext cx="2380018" cy="35249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90" name="TextBox 89">
            <a:extLst>
              <a:ext uri="{FF2B5EF4-FFF2-40B4-BE49-F238E27FC236}">
                <a16:creationId xmlns:a16="http://schemas.microsoft.com/office/drawing/2014/main" id="{56EABFFC-C6B3-BBCD-5DF3-1A81148B1608}"/>
              </a:ext>
            </a:extLst>
          </p:cNvPr>
          <p:cNvSpPr txBox="1"/>
          <p:nvPr/>
        </p:nvSpPr>
        <p:spPr>
          <a:xfrm>
            <a:off x="3457647" y="3234469"/>
            <a:ext cx="110736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orbel" panose="020B0503020204020204" pitchFamily="34" charset="0"/>
                <a:ea typeface="+mn-ea"/>
                <a:cs typeface="+mn-cs"/>
              </a:rPr>
              <a:t>57.6%</a:t>
            </a:r>
          </a:p>
        </p:txBody>
      </p:sp>
      <p:sp>
        <p:nvSpPr>
          <p:cNvPr id="91" name="TextBox 90">
            <a:extLst>
              <a:ext uri="{FF2B5EF4-FFF2-40B4-BE49-F238E27FC236}">
                <a16:creationId xmlns:a16="http://schemas.microsoft.com/office/drawing/2014/main" id="{34E8790A-5A5E-0CBB-A1D4-988BF25BF889}"/>
              </a:ext>
            </a:extLst>
          </p:cNvPr>
          <p:cNvSpPr txBox="1"/>
          <p:nvPr/>
        </p:nvSpPr>
        <p:spPr>
          <a:xfrm>
            <a:off x="1321681" y="947742"/>
            <a:ext cx="10091586" cy="400110"/>
          </a:xfrm>
          <a:prstGeom prst="rect">
            <a:avLst/>
          </a:prstGeom>
          <a:noFill/>
        </p:spPr>
        <p:txBody>
          <a:bodyPr wrap="square">
            <a:spAutoFit/>
          </a:bodyPr>
          <a:lstStyle/>
          <a:p>
            <a:r>
              <a:rPr lang="en-US" sz="2000" b="1"/>
              <a:t>Maternal vaccine: </a:t>
            </a:r>
            <a:r>
              <a:rPr lang="en-US" sz="2000"/>
              <a:t>Phase 3 clinical study results</a:t>
            </a:r>
            <a:r>
              <a:rPr lang="en-US" sz="2000" baseline="30000"/>
              <a:t>1</a:t>
            </a:r>
            <a:endParaRPr lang="en-US" sz="2000"/>
          </a:p>
        </p:txBody>
      </p:sp>
      <p:sp>
        <p:nvSpPr>
          <p:cNvPr id="93" name="TextBox 92">
            <a:extLst>
              <a:ext uri="{FF2B5EF4-FFF2-40B4-BE49-F238E27FC236}">
                <a16:creationId xmlns:a16="http://schemas.microsoft.com/office/drawing/2014/main" id="{CC2CF103-11A2-774F-E1ED-5DAC93E6F41F}"/>
              </a:ext>
            </a:extLst>
          </p:cNvPr>
          <p:cNvSpPr txBox="1"/>
          <p:nvPr/>
        </p:nvSpPr>
        <p:spPr>
          <a:xfrm>
            <a:off x="1321681" y="6323507"/>
            <a:ext cx="9342439"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30000">
                <a:solidFill>
                  <a:srgbClr val="000000"/>
                </a:solidFill>
                <a:latin typeface="Corbel" panose="020B0503020204020204" pitchFamily="34" charset="0"/>
              </a:rPr>
              <a:t>1</a:t>
            </a:r>
            <a:r>
              <a:rPr kumimoji="0" lang="en-US" sz="1000" b="0" i="0" u="none" strike="noStrike" kern="1200" cap="none" spc="0" normalizeH="0" baseline="0" noProof="0">
                <a:ln>
                  <a:noFill/>
                </a:ln>
                <a:solidFill>
                  <a:srgbClr val="000000"/>
                </a:solidFill>
                <a:effectLst/>
                <a:uLnTx/>
                <a:uFillTx/>
                <a:latin typeface="Corbel" panose="020B0503020204020204" pitchFamily="34" charset="0"/>
                <a:ea typeface="+mn-ea"/>
                <a:cs typeface="+mn-cs"/>
              </a:rPr>
              <a:t> </a:t>
            </a:r>
            <a:r>
              <a:rPr kumimoji="0" lang="en-US" sz="1000" b="0" i="0" u="none" strike="noStrike" kern="1200" cap="none" spc="0" normalizeH="0" baseline="0" noProof="0">
                <a:ln>
                  <a:noFill/>
                </a:ln>
                <a:solidFill>
                  <a:srgbClr val="000000"/>
                </a:solidFill>
                <a:effectLst/>
                <a:uLnTx/>
                <a:uFillTx/>
                <a:latin typeface="Corbel" panose="020B0503020204020204" pitchFamily="34" charset="0"/>
                <a:ea typeface="+mn-ea"/>
                <a:cs typeface="+mn-cs"/>
                <a:hlinkClick r:id="rId3"/>
              </a:rPr>
              <a:t>Munjal I. Oral presentation at ReSViNET, February 15, 2024</a:t>
            </a:r>
            <a:r>
              <a:rPr kumimoji="0" lang="en-US" sz="1000" b="0" i="0" u="none" strike="noStrike" kern="1200" cap="none" spc="0" normalizeH="0" baseline="0" noProof="0">
                <a:ln>
                  <a:noFill/>
                </a:ln>
                <a:solidFill>
                  <a:srgbClr val="000000"/>
                </a:solidFill>
                <a:effectLst/>
                <a:uLnTx/>
                <a:uFillTx/>
                <a:latin typeface="Corbel" panose="020B0503020204020204" pitchFamily="34" charset="0"/>
                <a:ea typeface="+mn-ea"/>
                <a:cs typeface="+mn-cs"/>
              </a:rPr>
              <a:t>.</a:t>
            </a:r>
            <a:r>
              <a:rPr lang="en-US" sz="1000">
                <a:solidFill>
                  <a:srgbClr val="000000"/>
                </a:solidFill>
                <a:latin typeface="Corbel" panose="020B0503020204020204" pitchFamily="34" charset="0"/>
              </a:rPr>
              <a:t>. </a:t>
            </a:r>
            <a:r>
              <a:rPr lang="en-US" sz="1000" baseline="30000">
                <a:solidFill>
                  <a:srgbClr val="000000"/>
                </a:solidFill>
                <a:latin typeface="Corbel" panose="020B0503020204020204" pitchFamily="34" charset="0"/>
              </a:rPr>
              <a:t>2</a:t>
            </a:r>
            <a:r>
              <a:rPr lang="en-US" sz="1000">
                <a:solidFill>
                  <a:srgbClr val="000000"/>
                </a:solidFill>
                <a:latin typeface="Corbel" panose="020B0503020204020204" pitchFamily="34" charset="0"/>
              </a:rPr>
              <a:t> Jones JM,  et al. </a:t>
            </a:r>
            <a:r>
              <a:rPr lang="en-US" sz="1000" i="1">
                <a:solidFill>
                  <a:srgbClr val="000000"/>
                </a:solidFill>
                <a:latin typeface="Corbel" panose="020B0503020204020204" pitchFamily="34" charset="0"/>
              </a:rPr>
              <a:t>MMWR </a:t>
            </a:r>
            <a:r>
              <a:rPr lang="en-US" sz="1000" i="1" err="1">
                <a:solidFill>
                  <a:srgbClr val="000000"/>
                </a:solidFill>
                <a:latin typeface="Corbel" panose="020B0503020204020204" pitchFamily="34" charset="0"/>
              </a:rPr>
              <a:t>Morb</a:t>
            </a:r>
            <a:r>
              <a:rPr lang="en-US" sz="1000" i="1">
                <a:solidFill>
                  <a:srgbClr val="000000"/>
                </a:solidFill>
                <a:latin typeface="Corbel" panose="020B0503020204020204" pitchFamily="34" charset="0"/>
              </a:rPr>
              <a:t> Mortal </a:t>
            </a:r>
            <a:r>
              <a:rPr lang="en-US" sz="1000" i="1" err="1">
                <a:solidFill>
                  <a:srgbClr val="000000"/>
                </a:solidFill>
                <a:latin typeface="Corbel" panose="020B0503020204020204" pitchFamily="34" charset="0"/>
              </a:rPr>
              <a:t>Wkly</a:t>
            </a:r>
            <a:r>
              <a:rPr lang="en-US" sz="1000" i="1">
                <a:solidFill>
                  <a:srgbClr val="000000"/>
                </a:solidFill>
                <a:latin typeface="Corbel" panose="020B0503020204020204" pitchFamily="34" charset="0"/>
              </a:rPr>
              <a:t> Rep</a:t>
            </a:r>
            <a:r>
              <a:rPr lang="en-US" sz="1000">
                <a:solidFill>
                  <a:srgbClr val="000000"/>
                </a:solidFill>
                <a:latin typeface="Corbel" panose="020B0503020204020204" pitchFamily="34" charset="0"/>
              </a:rPr>
              <a:t>. 2023. </a:t>
            </a:r>
            <a:r>
              <a:rPr lang="en-US" sz="1000" baseline="30000">
                <a:solidFill>
                  <a:srgbClr val="000000"/>
                </a:solidFill>
                <a:latin typeface="Corbel" panose="020B0503020204020204" pitchFamily="34" charset="0"/>
              </a:rPr>
              <a:t>3</a:t>
            </a:r>
            <a:r>
              <a:rPr lang="en-US" sz="1000">
                <a:solidFill>
                  <a:srgbClr val="000000"/>
                </a:solidFill>
                <a:latin typeface="Corbel" panose="020B0503020204020204" pitchFamily="34" charset="0"/>
              </a:rPr>
              <a:t> </a:t>
            </a:r>
            <a:r>
              <a:rPr lang="en-US" sz="1000" err="1">
                <a:solidFill>
                  <a:srgbClr val="000000"/>
                </a:solidFill>
                <a:latin typeface="Corbel" panose="020B0503020204020204" pitchFamily="34" charset="0"/>
              </a:rPr>
              <a:t>Simões</a:t>
            </a:r>
            <a:r>
              <a:rPr lang="en-US" sz="1000">
                <a:solidFill>
                  <a:srgbClr val="000000"/>
                </a:solidFill>
                <a:latin typeface="Corbel" panose="020B0503020204020204" pitchFamily="34" charset="0"/>
              </a:rPr>
              <a:t> EAF, et al. </a:t>
            </a:r>
            <a:r>
              <a:rPr lang="en-US" sz="1000" i="1">
                <a:solidFill>
                  <a:srgbClr val="000000"/>
                </a:solidFill>
                <a:latin typeface="Corbel" panose="020B0503020204020204" pitchFamily="34" charset="0"/>
              </a:rPr>
              <a:t>Lancet Child </a:t>
            </a:r>
            <a:r>
              <a:rPr lang="en-US" sz="1000" i="1" err="1">
                <a:solidFill>
                  <a:srgbClr val="000000"/>
                </a:solidFill>
                <a:latin typeface="Corbel" panose="020B0503020204020204" pitchFamily="34" charset="0"/>
              </a:rPr>
              <a:t>Adolesc</a:t>
            </a:r>
            <a:r>
              <a:rPr lang="en-US" sz="1000" i="1">
                <a:solidFill>
                  <a:srgbClr val="000000"/>
                </a:solidFill>
                <a:latin typeface="Corbel" panose="020B0503020204020204" pitchFamily="34" charset="0"/>
              </a:rPr>
              <a:t> Health</a:t>
            </a:r>
            <a:r>
              <a:rPr lang="en-US" sz="1000">
                <a:solidFill>
                  <a:srgbClr val="000000"/>
                </a:solidFill>
                <a:latin typeface="Corbel" panose="020B0503020204020204" pitchFamily="34" charset="0"/>
              </a:rPr>
              <a:t>. 2023.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solidFill>
                <a:srgbClr val="000000"/>
              </a:solidFill>
              <a:latin typeface="Corbel" panose="020B05030202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5" name="Footer Placeholder 2">
            <a:extLst>
              <a:ext uri="{FF2B5EF4-FFF2-40B4-BE49-F238E27FC236}">
                <a16:creationId xmlns:a16="http://schemas.microsoft.com/office/drawing/2014/main" id="{A95AE50A-A5EF-3D0A-21D1-274F7049A6CE}"/>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2208063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9C224-4E37-C7FF-20CF-FF4C6FE36FD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FB3D2AF-2746-63EE-EA27-668E45BEEBA8}"/>
              </a:ext>
            </a:extLst>
          </p:cNvPr>
          <p:cNvPicPr>
            <a:picLocks noChangeAspect="1"/>
          </p:cNvPicPr>
          <p:nvPr/>
        </p:nvPicPr>
        <p:blipFill>
          <a:blip r:embed="rId3"/>
          <a:srcRect l="3259" b="3830"/>
          <a:stretch>
            <a:fillRect/>
          </a:stretch>
        </p:blipFill>
        <p:spPr>
          <a:xfrm>
            <a:off x="1018770" y="397915"/>
            <a:ext cx="11173229" cy="5851102"/>
          </a:xfrm>
          <a:prstGeom prst="rect">
            <a:avLst/>
          </a:prstGeom>
        </p:spPr>
      </p:pic>
      <p:sp>
        <p:nvSpPr>
          <p:cNvPr id="247" name="Rectangle 246">
            <a:extLst>
              <a:ext uri="{FF2B5EF4-FFF2-40B4-BE49-F238E27FC236}">
                <a16:creationId xmlns:a16="http://schemas.microsoft.com/office/drawing/2014/main" id="{D4E51D12-0049-9033-7976-BE4D435AC1AD}"/>
              </a:ext>
            </a:extLst>
          </p:cNvPr>
          <p:cNvSpPr/>
          <p:nvPr/>
        </p:nvSpPr>
        <p:spPr>
          <a:xfrm>
            <a:off x="1005605" y="4805553"/>
            <a:ext cx="271604" cy="27160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TextBox 247">
            <a:extLst>
              <a:ext uri="{FF2B5EF4-FFF2-40B4-BE49-F238E27FC236}">
                <a16:creationId xmlns:a16="http://schemas.microsoft.com/office/drawing/2014/main" id="{68CF5D47-BC9F-C473-E44C-9C4644D90308}"/>
              </a:ext>
            </a:extLst>
          </p:cNvPr>
          <p:cNvSpPr txBox="1"/>
          <p:nvPr/>
        </p:nvSpPr>
        <p:spPr>
          <a:xfrm>
            <a:off x="1314344" y="4735226"/>
            <a:ext cx="3046371" cy="1542099"/>
          </a:xfrm>
          <a:prstGeom prst="rect">
            <a:avLst/>
          </a:prstGeom>
          <a:noFill/>
        </p:spPr>
        <p:txBody>
          <a:bodyPr wrap="square" lIns="0" tIns="0" rIns="0" bIns="0" rtlCol="0">
            <a:noAutofit/>
          </a:bodyPr>
          <a:lstStyle/>
          <a:p>
            <a:pPr algn="l">
              <a:lnSpc>
                <a:spcPct val="200000"/>
              </a:lnSpc>
            </a:pPr>
            <a:r>
              <a:rPr lang="en-US" sz="1400" b="1" dirty="0">
                <a:solidFill>
                  <a:schemeClr val="accent5"/>
                </a:solidFill>
                <a:latin typeface="Corbel" panose="020B0503020204020204" pitchFamily="34" charset="0"/>
              </a:rPr>
              <a:t>Completed country-specific analyses</a:t>
            </a:r>
          </a:p>
          <a:p>
            <a:pPr>
              <a:lnSpc>
                <a:spcPct val="200000"/>
              </a:lnSpc>
            </a:pPr>
            <a:r>
              <a:rPr lang="en-US" sz="1400" b="1" dirty="0">
                <a:solidFill>
                  <a:schemeClr val="accent4"/>
                </a:solidFill>
                <a:latin typeface="Corbel" panose="020B0503020204020204" pitchFamily="34" charset="0"/>
              </a:rPr>
              <a:t>Completed cross-country analyses</a:t>
            </a:r>
          </a:p>
          <a:p>
            <a:pPr algn="l">
              <a:lnSpc>
                <a:spcPct val="200000"/>
              </a:lnSpc>
            </a:pPr>
            <a:endParaRPr lang="en-US" sz="1400" b="1" dirty="0">
              <a:solidFill>
                <a:schemeClr val="accent5"/>
              </a:solidFill>
              <a:latin typeface="Corbel" panose="020B0503020204020204" pitchFamily="34" charset="0"/>
            </a:endParaRPr>
          </a:p>
        </p:txBody>
      </p:sp>
      <p:sp>
        <p:nvSpPr>
          <p:cNvPr id="250" name="Rectangle 249">
            <a:extLst>
              <a:ext uri="{FF2B5EF4-FFF2-40B4-BE49-F238E27FC236}">
                <a16:creationId xmlns:a16="http://schemas.microsoft.com/office/drawing/2014/main" id="{80847B5F-0789-B6ED-9E39-B2841E5183A8}"/>
              </a:ext>
            </a:extLst>
          </p:cNvPr>
          <p:cNvSpPr/>
          <p:nvPr/>
        </p:nvSpPr>
        <p:spPr>
          <a:xfrm>
            <a:off x="1005605" y="5234672"/>
            <a:ext cx="271604" cy="27160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Rectangle 250">
            <a:extLst>
              <a:ext uri="{FF2B5EF4-FFF2-40B4-BE49-F238E27FC236}">
                <a16:creationId xmlns:a16="http://schemas.microsoft.com/office/drawing/2014/main" id="{DDEE72EB-0A3E-0B55-89DB-D65EF137839D}"/>
              </a:ext>
            </a:extLst>
          </p:cNvPr>
          <p:cNvSpPr/>
          <p:nvPr/>
        </p:nvSpPr>
        <p:spPr>
          <a:xfrm>
            <a:off x="880565" y="48806"/>
            <a:ext cx="11311435" cy="9896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30C28D5-A6BA-3572-0E10-E4895A569326}"/>
              </a:ext>
            </a:extLst>
          </p:cNvPr>
          <p:cNvSpPr txBox="1"/>
          <p:nvPr/>
        </p:nvSpPr>
        <p:spPr>
          <a:xfrm>
            <a:off x="981635" y="222194"/>
            <a:ext cx="10077225" cy="523220"/>
          </a:xfrm>
          <a:prstGeom prst="rect">
            <a:avLst/>
          </a:prstGeom>
          <a:noFill/>
        </p:spPr>
        <p:txBody>
          <a:bodyPr wrap="square">
            <a:spAutoFit/>
          </a:bodyPr>
          <a:lstStyle/>
          <a:p>
            <a:r>
              <a:rPr kumimoji="0" lang="en-US" sz="2800" b="1" i="0" u="none" strike="noStrike" kern="1200" cap="none" spc="0" normalizeH="0" baseline="0" noProof="0" dirty="0">
                <a:ln>
                  <a:noFill/>
                </a:ln>
                <a:solidFill>
                  <a:schemeClr val="accent1"/>
                </a:solidFill>
                <a:effectLst/>
                <a:uLnTx/>
                <a:uFillTx/>
                <a:latin typeface="Corbel" panose="020B0503020204020204" pitchFamily="34" charset="0"/>
                <a:ea typeface="+mj-ea"/>
                <a:cs typeface="+mj-cs"/>
              </a:rPr>
              <a:t>Recent RSV health impact modelling studies in LMICs</a:t>
            </a:r>
            <a:endParaRPr lang="en-US" dirty="0">
              <a:solidFill>
                <a:schemeClr val="accent1"/>
              </a:solidFill>
            </a:endParaRPr>
          </a:p>
        </p:txBody>
      </p:sp>
      <p:sp>
        <p:nvSpPr>
          <p:cNvPr id="12" name="Footer Placeholder 2">
            <a:extLst>
              <a:ext uri="{FF2B5EF4-FFF2-40B4-BE49-F238E27FC236}">
                <a16:creationId xmlns:a16="http://schemas.microsoft.com/office/drawing/2014/main" id="{90551E53-A276-046F-6AF4-52A80406DB8E}"/>
              </a:ext>
            </a:extLst>
          </p:cNvPr>
          <p:cNvSpPr txBox="1">
            <a:spLocks/>
          </p:cNvSpPr>
          <p:nvPr/>
        </p:nvSpPr>
        <p:spPr>
          <a:xfrm>
            <a:off x="981635" y="6569122"/>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
        <p:nvSpPr>
          <p:cNvPr id="253" name="Rectangle 252">
            <a:extLst>
              <a:ext uri="{FF2B5EF4-FFF2-40B4-BE49-F238E27FC236}">
                <a16:creationId xmlns:a16="http://schemas.microsoft.com/office/drawing/2014/main" id="{72073ACB-8FDC-EE07-4E14-057039F9D53A}"/>
              </a:ext>
            </a:extLst>
          </p:cNvPr>
          <p:cNvSpPr/>
          <p:nvPr/>
        </p:nvSpPr>
        <p:spPr>
          <a:xfrm>
            <a:off x="1491916" y="4078705"/>
            <a:ext cx="481263" cy="685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255" name="TextBox 254">
            <a:extLst>
              <a:ext uri="{FF2B5EF4-FFF2-40B4-BE49-F238E27FC236}">
                <a16:creationId xmlns:a16="http://schemas.microsoft.com/office/drawing/2014/main" id="{5FA3528A-F677-4A2A-DA38-FC65E6B04ECB}"/>
              </a:ext>
            </a:extLst>
          </p:cNvPr>
          <p:cNvSpPr txBox="1"/>
          <p:nvPr/>
        </p:nvSpPr>
        <p:spPr>
          <a:xfrm>
            <a:off x="5825608" y="5509160"/>
            <a:ext cx="5818636" cy="1348840"/>
          </a:xfrm>
          <a:prstGeom prst="rect">
            <a:avLst/>
          </a:prstGeom>
          <a:solidFill>
            <a:schemeClr val="bg1"/>
          </a:solidFill>
        </p:spPr>
        <p:txBody>
          <a:bodyPr wrap="square" lIns="0" tIns="0" rIns="0" bIns="0" rtlCol="0">
            <a:noAutofit/>
          </a:bodyPr>
          <a:lstStyle/>
          <a:p>
            <a:r>
              <a:rPr lang="en-US" sz="1000" dirty="0">
                <a:solidFill>
                  <a:srgbClr val="000000">
                    <a:tint val="75000"/>
                  </a:srgbClr>
                </a:solidFill>
                <a:latin typeface="Corbel" panose="020B0503020204020204" pitchFamily="34" charset="0"/>
              </a:rPr>
              <a:t>References </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Rave N, et al. </a:t>
            </a:r>
            <a:r>
              <a:rPr lang="en-US" sz="1000" i="1" dirty="0">
                <a:solidFill>
                  <a:srgbClr val="000000">
                    <a:tint val="75000"/>
                  </a:srgbClr>
                </a:solidFill>
                <a:latin typeface="Corbel" panose="020B0503020204020204" pitchFamily="34" charset="0"/>
              </a:rPr>
              <a:t>Journal of Global Health</a:t>
            </a:r>
            <a:r>
              <a:rPr lang="en-US" sz="1000" dirty="0">
                <a:solidFill>
                  <a:srgbClr val="000000">
                    <a:tint val="75000"/>
                  </a:srgbClr>
                </a:solidFill>
                <a:latin typeface="Corbel" panose="020B0503020204020204" pitchFamily="34" charset="0"/>
              </a:rPr>
              <a:t>. 2025. DOI:10.7189/jogh.15.04292 </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Mahmud S, et al. </a:t>
            </a:r>
            <a:r>
              <a:rPr lang="en-US" sz="1000" i="1" dirty="0">
                <a:solidFill>
                  <a:srgbClr val="000000">
                    <a:tint val="75000"/>
                  </a:srgbClr>
                </a:solidFill>
                <a:latin typeface="Corbel" panose="020B0503020204020204" pitchFamily="34" charset="0"/>
              </a:rPr>
              <a:t>BMC Medicine</a:t>
            </a:r>
            <a:r>
              <a:rPr lang="en-US" sz="1000" dirty="0">
                <a:solidFill>
                  <a:srgbClr val="000000">
                    <a:tint val="75000"/>
                  </a:srgbClr>
                </a:solidFill>
                <a:latin typeface="Corbel" panose="020B0503020204020204" pitchFamily="34" charset="0"/>
              </a:rPr>
              <a:t>. 2023. DOI: doi.org/10.1186/s12916-023-02827-5</a:t>
            </a:r>
          </a:p>
          <a:p>
            <a:pPr marL="171450" indent="-171450">
              <a:buFont typeface="Arial" panose="020B0604020202020204" pitchFamily="34" charset="0"/>
              <a:buChar char="•"/>
            </a:pPr>
            <a:r>
              <a:rPr lang="en-US" sz="1000" dirty="0" err="1">
                <a:solidFill>
                  <a:srgbClr val="000000">
                    <a:tint val="75000"/>
                  </a:srgbClr>
                </a:solidFill>
                <a:latin typeface="Corbel" panose="020B0503020204020204" pitchFamily="34" charset="0"/>
              </a:rPr>
              <a:t>Guiñazú</a:t>
            </a:r>
            <a:r>
              <a:rPr lang="en-US" sz="1000" dirty="0">
                <a:solidFill>
                  <a:srgbClr val="000000">
                    <a:tint val="75000"/>
                  </a:srgbClr>
                </a:solidFill>
                <a:latin typeface="Corbel" panose="020B0503020204020204" pitchFamily="34" charset="0"/>
              </a:rPr>
              <a:t> G, et al. </a:t>
            </a:r>
            <a:r>
              <a:rPr lang="en-US" sz="1000" i="1" dirty="0">
                <a:solidFill>
                  <a:srgbClr val="000000">
                    <a:tint val="75000"/>
                  </a:srgbClr>
                </a:solidFill>
                <a:latin typeface="Corbel" panose="020B0503020204020204" pitchFamily="34" charset="0"/>
              </a:rPr>
              <a:t>Vaccine. </a:t>
            </a:r>
            <a:r>
              <a:rPr lang="en-US" sz="1000" dirty="0">
                <a:solidFill>
                  <a:srgbClr val="000000">
                    <a:tint val="75000"/>
                  </a:srgbClr>
                </a:solidFill>
                <a:latin typeface="Corbel" panose="020B0503020204020204" pitchFamily="34" charset="0"/>
              </a:rPr>
              <a:t>2024. DOI: doi.org/10.1016/j.vaccine.2024.126234</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Anh Ha Do, L. et al, </a:t>
            </a:r>
            <a:r>
              <a:rPr lang="en-US" sz="1000" i="1" dirty="0">
                <a:solidFill>
                  <a:srgbClr val="000000">
                    <a:tint val="75000"/>
                  </a:srgbClr>
                </a:solidFill>
                <a:latin typeface="Corbel" panose="020B0503020204020204" pitchFamily="34" charset="0"/>
              </a:rPr>
              <a:t>Vaccine</a:t>
            </a:r>
            <a:r>
              <a:rPr lang="en-US" sz="1000" dirty="0">
                <a:solidFill>
                  <a:srgbClr val="000000">
                    <a:tint val="75000"/>
                  </a:srgbClr>
                </a:solidFill>
                <a:latin typeface="Corbel" panose="020B0503020204020204" pitchFamily="34" charset="0"/>
              </a:rPr>
              <a:t>. 2023. DOI: doi.org/10.1016/j.vaccine.2023.09.003</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Laufer R, et al. </a:t>
            </a:r>
            <a:r>
              <a:rPr lang="en-US" sz="1000" i="1" dirty="0">
                <a:solidFill>
                  <a:srgbClr val="000000">
                    <a:tint val="75000"/>
                  </a:srgbClr>
                </a:solidFill>
                <a:latin typeface="Corbel" panose="020B0503020204020204" pitchFamily="34" charset="0"/>
              </a:rPr>
              <a:t>PLOS Glob Public Health</a:t>
            </a:r>
            <a:r>
              <a:rPr lang="en-US" sz="1000" dirty="0">
                <a:solidFill>
                  <a:srgbClr val="000000">
                    <a:tint val="75000"/>
                  </a:srgbClr>
                </a:solidFill>
                <a:latin typeface="Corbel" panose="020B0503020204020204" pitchFamily="34" charset="0"/>
              </a:rPr>
              <a:t>. 2023. DOI: 10.1371/journal.pgph.0001432</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Ordoñez J, et al.</a:t>
            </a:r>
            <a:r>
              <a:rPr lang="en-US" sz="1000" i="1" dirty="0">
                <a:solidFill>
                  <a:srgbClr val="000000">
                    <a:tint val="75000"/>
                  </a:srgbClr>
                </a:solidFill>
                <a:latin typeface="Corbel" panose="020B0503020204020204" pitchFamily="34" charset="0"/>
              </a:rPr>
              <a:t> Value in Health</a:t>
            </a:r>
            <a:r>
              <a:rPr lang="en-US" sz="1000" dirty="0">
                <a:solidFill>
                  <a:srgbClr val="000000">
                    <a:tint val="75000"/>
                  </a:srgbClr>
                </a:solidFill>
                <a:latin typeface="Corbel" panose="020B0503020204020204" pitchFamily="34" charset="0"/>
              </a:rPr>
              <a:t>. 2026. DOI: https://doi.org/10.1016/j.jval.2026.03.702.</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Guimarães EL, et al. </a:t>
            </a:r>
            <a:r>
              <a:rPr lang="en-US" sz="1000" i="1" dirty="0">
                <a:solidFill>
                  <a:srgbClr val="000000">
                    <a:tint val="75000"/>
                  </a:srgbClr>
                </a:solidFill>
                <a:latin typeface="Corbel" panose="020B0503020204020204" pitchFamily="34" charset="0"/>
              </a:rPr>
              <a:t>Journal of Global Health Economics and Policy. </a:t>
            </a:r>
            <a:r>
              <a:rPr lang="en-US" sz="1000" dirty="0">
                <a:solidFill>
                  <a:srgbClr val="000000">
                    <a:tint val="75000"/>
                  </a:srgbClr>
                </a:solidFill>
                <a:latin typeface="Corbel" panose="020B0503020204020204" pitchFamily="34" charset="0"/>
              </a:rPr>
              <a:t>2025. DOI: doi.org/10.52872/001c.137870</a:t>
            </a:r>
            <a:endParaRPr lang="en-US" sz="1000" i="1" dirty="0">
              <a:solidFill>
                <a:srgbClr val="000000">
                  <a:tint val="75000"/>
                </a:srgbClr>
              </a:solidFill>
              <a:latin typeface="Corbel" panose="020B0503020204020204" pitchFamily="34" charset="0"/>
            </a:endParaRPr>
          </a:p>
        </p:txBody>
      </p:sp>
      <p:sp>
        <p:nvSpPr>
          <p:cNvPr id="3" name="TextBox 2">
            <a:extLst>
              <a:ext uri="{FF2B5EF4-FFF2-40B4-BE49-F238E27FC236}">
                <a16:creationId xmlns:a16="http://schemas.microsoft.com/office/drawing/2014/main" id="{5F347E91-F3C5-9BED-F8D4-DDB5D75A2143}"/>
              </a:ext>
            </a:extLst>
          </p:cNvPr>
          <p:cNvSpPr txBox="1"/>
          <p:nvPr/>
        </p:nvSpPr>
        <p:spPr>
          <a:xfrm>
            <a:off x="981635" y="5616840"/>
            <a:ext cx="2945301" cy="400110"/>
          </a:xfrm>
          <a:prstGeom prst="rect">
            <a:avLst/>
          </a:prstGeom>
          <a:noFill/>
        </p:spPr>
        <p:txBody>
          <a:bodyPr wrap="square">
            <a:spAutoFit/>
          </a:bodyPr>
          <a:lstStyle/>
          <a:p>
            <a:r>
              <a:rPr lang="en-US" sz="1000" dirty="0">
                <a:solidFill>
                  <a:srgbClr val="000000">
                    <a:tint val="75000"/>
                  </a:srgbClr>
                </a:solidFill>
                <a:latin typeface="Corbel" panose="020B0503020204020204" pitchFamily="34" charset="0"/>
              </a:rPr>
              <a:t>NOTE: Country-specific analyses may also be included in cross-country studies .</a:t>
            </a:r>
          </a:p>
        </p:txBody>
      </p:sp>
    </p:spTree>
    <p:extLst>
      <p:ext uri="{BB962C8B-B14F-4D97-AF65-F5344CB8AC3E}">
        <p14:creationId xmlns:p14="http://schemas.microsoft.com/office/powerpoint/2010/main" val="37013786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230923" y="458747"/>
            <a:ext cx="10740639" cy="1315450"/>
          </a:xfrm>
        </p:spPr>
        <p:txBody>
          <a:bodyPr lIns="0" tIns="0" rIns="0" bIns="0"/>
          <a:lstStyle/>
          <a:p>
            <a:pPr marL="0" indent="0">
              <a:buNone/>
            </a:pPr>
            <a:r>
              <a:rPr lang="en-US" sz="2400" b="1">
                <a:ea typeface="+mj-ea"/>
                <a:cs typeface="+mj-cs"/>
              </a:rPr>
              <a:t>RSV immunization can be highly impactful</a:t>
            </a:r>
            <a:br>
              <a:rPr lang="en-US" sz="2400" b="1">
                <a:ea typeface="+mj-ea"/>
                <a:cs typeface="+mj-cs"/>
              </a:rPr>
            </a:br>
            <a:r>
              <a:rPr lang="en-US" sz="1800">
                <a:ea typeface="+mj-ea"/>
                <a:cs typeface="+mj-cs"/>
              </a:rPr>
              <a:t>substantial annual RSV cases, hospitalizations, and deaths in LMICs can be averted</a:t>
            </a:r>
          </a:p>
        </p:txBody>
      </p:sp>
      <p:sp>
        <p:nvSpPr>
          <p:cNvPr id="6" name="Text Placeholder 5"/>
          <p:cNvSpPr>
            <a:spLocks noGrp="1"/>
          </p:cNvSpPr>
          <p:nvPr>
            <p:ph type="body" sz="quarter" idx="14"/>
          </p:nvPr>
        </p:nvSpPr>
        <p:spPr>
          <a:xfrm>
            <a:off x="1237164" y="1701102"/>
            <a:ext cx="10519564" cy="345498"/>
          </a:xfrm>
        </p:spPr>
        <p:txBody>
          <a:bodyPr vert="horz" lIns="0" tIns="0" rIns="0" bIns="0" rtlCol="0" anchor="t">
            <a:normAutofit/>
          </a:bodyPr>
          <a:lstStyle/>
          <a:p>
            <a:pPr marL="94615" indent="0">
              <a:buNone/>
            </a:pPr>
            <a:r>
              <a:rPr lang="en-US" sz="2000">
                <a:latin typeface="+mn-lt"/>
                <a:cs typeface="Arial"/>
              </a:rPr>
              <a:t>A recent health impact analysis across 133 LMICs demonstrates substantial potential for impact.</a:t>
            </a:r>
            <a:endParaRPr lang="en-US" sz="900" b="1">
              <a:solidFill>
                <a:srgbClr val="000000"/>
              </a:solidFill>
              <a:latin typeface="+mn-lt"/>
            </a:endParaRPr>
          </a:p>
        </p:txBody>
      </p:sp>
      <p:sp>
        <p:nvSpPr>
          <p:cNvPr id="3" name="TextBox 2">
            <a:extLst>
              <a:ext uri="{FF2B5EF4-FFF2-40B4-BE49-F238E27FC236}">
                <a16:creationId xmlns:a16="http://schemas.microsoft.com/office/drawing/2014/main" id="{40E56D41-2B91-8EC2-EE65-51D54DC0C2EC}"/>
              </a:ext>
            </a:extLst>
          </p:cNvPr>
          <p:cNvSpPr txBox="1"/>
          <p:nvPr/>
        </p:nvSpPr>
        <p:spPr>
          <a:xfrm>
            <a:off x="1230923" y="6536575"/>
            <a:ext cx="8966059" cy="914400"/>
          </a:xfrm>
          <a:prstGeom prst="rect">
            <a:avLst/>
          </a:prstGeom>
          <a:noFill/>
        </p:spPr>
        <p:txBody>
          <a:bodyPr wrap="none" lIns="0" tIns="0" rIns="0" bIns="0" rtlCol="0" anchor="t">
            <a:noAutofit/>
          </a:bodyPr>
          <a:lstStyle/>
          <a:p>
            <a:pPr algn="l"/>
            <a:r>
              <a:rPr lang="en-US" sz="1000">
                <a:solidFill>
                  <a:srgbClr val="000000">
                    <a:tint val="75000"/>
                  </a:srgbClr>
                </a:solidFill>
                <a:latin typeface="Corbel" panose="020B0503020204020204" pitchFamily="34" charset="0"/>
              </a:rPr>
              <a:t>References: </a:t>
            </a:r>
            <a:r>
              <a:rPr lang="en-US" sz="1000">
                <a:solidFill>
                  <a:srgbClr val="000000">
                    <a:tint val="75000"/>
                  </a:srgbClr>
                </a:solidFill>
                <a:latin typeface="Corbel" panose="020B0503020204020204" pitchFamily="34" charset="0"/>
                <a:hlinkClick r:id="rId4"/>
              </a:rPr>
              <a:t>Mahmud S, et al. </a:t>
            </a:r>
            <a:r>
              <a:rPr lang="en-US" sz="1000" i="1">
                <a:solidFill>
                  <a:srgbClr val="000000">
                    <a:tint val="75000"/>
                  </a:srgbClr>
                </a:solidFill>
                <a:latin typeface="Corbel" panose="020B0503020204020204" pitchFamily="34" charset="0"/>
                <a:hlinkClick r:id="rId4"/>
              </a:rPr>
              <a:t>BMC Medicine</a:t>
            </a:r>
            <a:r>
              <a:rPr lang="en-US" sz="1000">
                <a:solidFill>
                  <a:srgbClr val="000000">
                    <a:tint val="75000"/>
                  </a:srgbClr>
                </a:solidFill>
                <a:latin typeface="Corbel" panose="020B0503020204020204" pitchFamily="34" charset="0"/>
                <a:hlinkClick r:id="rId4"/>
              </a:rPr>
              <a:t>. 2023;21(138)</a:t>
            </a:r>
            <a:r>
              <a:rPr lang="en-US" sz="1000">
                <a:solidFill>
                  <a:srgbClr val="000000">
                    <a:tint val="75000"/>
                  </a:srgbClr>
                </a:solidFill>
                <a:latin typeface="Corbel" panose="020B0503020204020204" pitchFamily="34" charset="0"/>
              </a:rPr>
              <a:t>;</a:t>
            </a:r>
            <a:r>
              <a:rPr lang="en-US" sz="1000" i="1">
                <a:solidFill>
                  <a:srgbClr val="000000">
                    <a:tint val="75000"/>
                  </a:srgbClr>
                </a:solidFill>
                <a:latin typeface="Corbel" panose="020B0503020204020204" pitchFamily="34" charset="0"/>
              </a:rPr>
              <a:t> </a:t>
            </a:r>
            <a:r>
              <a:rPr lang="en-US" sz="1000">
                <a:solidFill>
                  <a:srgbClr val="000000">
                    <a:tint val="75000"/>
                  </a:srgbClr>
                </a:solidFill>
                <a:latin typeface="Corbel" panose="020B0503020204020204" pitchFamily="34" charset="0"/>
                <a:hlinkClick r:id="rId5"/>
              </a:rPr>
              <a:t>Baral R, et al </a:t>
            </a:r>
            <a:r>
              <a:rPr lang="en-US" sz="1000" i="1">
                <a:solidFill>
                  <a:srgbClr val="000000">
                    <a:tint val="75000"/>
                  </a:srgbClr>
                </a:solidFill>
                <a:latin typeface="Corbel" panose="020B0503020204020204" pitchFamily="34" charset="0"/>
                <a:hlinkClick r:id="rId5"/>
              </a:rPr>
              <a:t>BMJ Open</a:t>
            </a:r>
            <a:r>
              <a:rPr lang="en-US" sz="1000">
                <a:solidFill>
                  <a:srgbClr val="000000">
                    <a:tint val="75000"/>
                  </a:srgbClr>
                </a:solidFill>
                <a:latin typeface="Corbel" panose="020B0503020204020204" pitchFamily="34" charset="0"/>
                <a:hlinkClick r:id="rId5"/>
              </a:rPr>
              <a:t>. 2021;11:e046563</a:t>
            </a:r>
            <a:r>
              <a:rPr lang="en-US" sz="1000">
                <a:solidFill>
                  <a:srgbClr val="000000">
                    <a:tint val="75000"/>
                  </a:srgbClr>
                </a:solidFill>
                <a:latin typeface="Corbel" panose="020B0503020204020204" pitchFamily="34" charset="0"/>
              </a:rPr>
              <a:t>.</a:t>
            </a:r>
          </a:p>
        </p:txBody>
      </p:sp>
      <p:sp>
        <p:nvSpPr>
          <p:cNvPr id="7" name="TextBox 6">
            <a:extLst>
              <a:ext uri="{FF2B5EF4-FFF2-40B4-BE49-F238E27FC236}">
                <a16:creationId xmlns:a16="http://schemas.microsoft.com/office/drawing/2014/main" id="{ACE7523F-27BA-D032-CF94-D60D90F350AF}"/>
              </a:ext>
            </a:extLst>
          </p:cNvPr>
          <p:cNvSpPr txBox="1"/>
          <p:nvPr/>
        </p:nvSpPr>
        <p:spPr>
          <a:xfrm>
            <a:off x="1153712" y="5629201"/>
            <a:ext cx="10895060" cy="738664"/>
          </a:xfrm>
          <a:prstGeom prst="rect">
            <a:avLst/>
          </a:prstGeom>
          <a:noFill/>
        </p:spPr>
        <p:txBody>
          <a:bodyPr wrap="square">
            <a:spAutoFit/>
          </a:bodyPr>
          <a:lstStyle/>
          <a:p>
            <a:pPr marL="373063" lvl="1" indent="-373063"/>
            <a:r>
              <a:rPr lang="en-US" sz="1400" b="1">
                <a:cs typeface="Arial"/>
              </a:rPr>
              <a:t>Results are estimated based on:</a:t>
            </a:r>
          </a:p>
          <a:p>
            <a:pPr marL="176213" lvl="2" indent="-176213">
              <a:buClr>
                <a:schemeClr val="accent1"/>
              </a:buClr>
              <a:buFont typeface="Arial" panose="020B0604020202020204" pitchFamily="34" charset="0"/>
              <a:buChar char="•"/>
            </a:pPr>
            <a:r>
              <a:rPr lang="en-US" sz="1400">
                <a:cs typeface="Arial"/>
              </a:rPr>
              <a:t>a maternal vaccine efficacy of 69% against severe RSV and 6 months duration of protection.</a:t>
            </a:r>
            <a:endParaRPr lang="en-US" sz="1200">
              <a:cs typeface="Arial"/>
            </a:endParaRPr>
          </a:p>
          <a:p>
            <a:pPr marL="176213" lvl="2" indent="-176213">
              <a:buClr>
                <a:schemeClr val="accent1"/>
              </a:buClr>
              <a:buFont typeface="Arial" panose="020B0604020202020204" pitchFamily="34" charset="0"/>
              <a:buChar char="•"/>
            </a:pPr>
            <a:r>
              <a:rPr lang="en-US" sz="1400">
                <a:cs typeface="Arial"/>
              </a:rPr>
              <a:t>a </a:t>
            </a:r>
            <a:r>
              <a:rPr lang="en-US" sz="1400" err="1">
                <a:cs typeface="Arial"/>
              </a:rPr>
              <a:t>mAb</a:t>
            </a:r>
            <a:r>
              <a:rPr lang="en-US" sz="1400">
                <a:cs typeface="Arial"/>
              </a:rPr>
              <a:t> efficacy of 77% against severe RSV and 5 months duration of protection. </a:t>
            </a:r>
            <a:endParaRPr lang="en-US" sz="1200">
              <a:cs typeface="Arial"/>
            </a:endParaRPr>
          </a:p>
        </p:txBody>
      </p:sp>
      <p:sp>
        <p:nvSpPr>
          <p:cNvPr id="8" name="object 3">
            <a:extLst>
              <a:ext uri="{FF2B5EF4-FFF2-40B4-BE49-F238E27FC236}">
                <a16:creationId xmlns:a16="http://schemas.microsoft.com/office/drawing/2014/main" id="{145266F9-1490-0D07-3CF8-5D67ADB82A1C}"/>
              </a:ext>
            </a:extLst>
          </p:cNvPr>
          <p:cNvSpPr/>
          <p:nvPr/>
        </p:nvSpPr>
        <p:spPr>
          <a:xfrm>
            <a:off x="1230923" y="2465493"/>
            <a:ext cx="5035797" cy="2799539"/>
          </a:xfrm>
          <a:custGeom>
            <a:avLst/>
            <a:gdLst/>
            <a:ahLst/>
            <a:cxnLst/>
            <a:rect l="l" t="t" r="r" b="b"/>
            <a:pathLst>
              <a:path w="4085590" h="5333365">
                <a:moveTo>
                  <a:pt x="0" y="5333161"/>
                </a:moveTo>
                <a:lnTo>
                  <a:pt x="4085082" y="5333161"/>
                </a:lnTo>
                <a:lnTo>
                  <a:pt x="4085082" y="0"/>
                </a:lnTo>
                <a:lnTo>
                  <a:pt x="0" y="0"/>
                </a:lnTo>
                <a:lnTo>
                  <a:pt x="0" y="5333161"/>
                </a:lnTo>
                <a:close/>
              </a:path>
            </a:pathLst>
          </a:custGeom>
          <a:ln w="11658">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9" name="object 4">
            <a:extLst>
              <a:ext uri="{FF2B5EF4-FFF2-40B4-BE49-F238E27FC236}">
                <a16:creationId xmlns:a16="http://schemas.microsoft.com/office/drawing/2014/main" id="{D25DFF14-15E0-D278-69B8-15A3DF5C5F92}"/>
              </a:ext>
            </a:extLst>
          </p:cNvPr>
          <p:cNvSpPr txBox="1"/>
          <p:nvPr/>
        </p:nvSpPr>
        <p:spPr>
          <a:xfrm>
            <a:off x="1490460" y="2321718"/>
            <a:ext cx="4516095" cy="635191"/>
          </a:xfrm>
          <a:prstGeom prst="rect">
            <a:avLst/>
          </a:prstGeom>
          <a:solidFill>
            <a:schemeClr val="accent1"/>
          </a:solidFill>
        </p:spPr>
        <p:txBody>
          <a:bodyPr vert="horz" wrap="square" lIns="0" tIns="91440" rIns="0" bIns="0" rtlCol="0" anchor="ctr" anchorCtr="0">
            <a:noAutofit/>
          </a:bodyPr>
          <a:lstStyle/>
          <a:p>
            <a:pPr marL="457711" marR="347119" lvl="0" indent="-104771" algn="ctr" defTabSz="914400" rtl="0" eaLnBrk="1" fontAlgn="auto" latinLnBrk="0" hangingPunct="1">
              <a:lnSpc>
                <a:spcPts val="1375"/>
              </a:lnSpc>
              <a:spcBef>
                <a:spcPts val="0"/>
              </a:spcBef>
              <a:spcAft>
                <a:spcPts val="0"/>
              </a:spcAft>
              <a:buClrTx/>
              <a:buSzTx/>
              <a:buFontTx/>
              <a:buNone/>
              <a:tabLst/>
              <a:defRPr/>
            </a:pPr>
            <a:r>
              <a:rPr kumimoji="0" lang="en-US"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A maternal vaccine could avert</a:t>
            </a:r>
          </a:p>
        </p:txBody>
      </p:sp>
      <p:sp>
        <p:nvSpPr>
          <p:cNvPr id="15" name="object 3">
            <a:extLst>
              <a:ext uri="{FF2B5EF4-FFF2-40B4-BE49-F238E27FC236}">
                <a16:creationId xmlns:a16="http://schemas.microsoft.com/office/drawing/2014/main" id="{A4C01D5B-563F-6470-08E2-C4A5D4156D2B}"/>
              </a:ext>
            </a:extLst>
          </p:cNvPr>
          <p:cNvSpPr/>
          <p:nvPr/>
        </p:nvSpPr>
        <p:spPr>
          <a:xfrm>
            <a:off x="6527933" y="2465493"/>
            <a:ext cx="5035797" cy="2799539"/>
          </a:xfrm>
          <a:custGeom>
            <a:avLst/>
            <a:gdLst/>
            <a:ahLst/>
            <a:cxnLst/>
            <a:rect l="l" t="t" r="r" b="b"/>
            <a:pathLst>
              <a:path w="4085590" h="5333365">
                <a:moveTo>
                  <a:pt x="0" y="5333161"/>
                </a:moveTo>
                <a:lnTo>
                  <a:pt x="4085082" y="5333161"/>
                </a:lnTo>
                <a:lnTo>
                  <a:pt x="4085082" y="0"/>
                </a:lnTo>
                <a:lnTo>
                  <a:pt x="0" y="0"/>
                </a:lnTo>
                <a:lnTo>
                  <a:pt x="0" y="5333161"/>
                </a:lnTo>
                <a:close/>
              </a:path>
            </a:pathLst>
          </a:custGeom>
          <a:ln w="11658">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
        <p:nvSpPr>
          <p:cNvPr id="16" name="object 4">
            <a:extLst>
              <a:ext uri="{FF2B5EF4-FFF2-40B4-BE49-F238E27FC236}">
                <a16:creationId xmlns:a16="http://schemas.microsoft.com/office/drawing/2014/main" id="{EAEFE1D3-484B-4799-B2A0-567B03B3863C}"/>
              </a:ext>
            </a:extLst>
          </p:cNvPr>
          <p:cNvSpPr txBox="1"/>
          <p:nvPr/>
        </p:nvSpPr>
        <p:spPr>
          <a:xfrm>
            <a:off x="6787470" y="2321718"/>
            <a:ext cx="4516095" cy="635191"/>
          </a:xfrm>
          <a:prstGeom prst="rect">
            <a:avLst/>
          </a:prstGeom>
          <a:solidFill>
            <a:schemeClr val="accent5"/>
          </a:solidFill>
        </p:spPr>
        <p:txBody>
          <a:bodyPr vert="horz" wrap="square" lIns="0" tIns="91440" rIns="0" bIns="0" rtlCol="0" anchor="ctr" anchorCtr="0">
            <a:noAutofit/>
          </a:bodyPr>
          <a:lstStyle/>
          <a:p>
            <a:pPr marL="457711" marR="347119" lvl="0" indent="-104771" algn="ctr" defTabSz="914400" rtl="0" eaLnBrk="1" fontAlgn="auto" latinLnBrk="0" hangingPunct="1">
              <a:lnSpc>
                <a:spcPts val="1375"/>
              </a:lnSpc>
              <a:spcBef>
                <a:spcPts val="0"/>
              </a:spcBef>
              <a:spcAft>
                <a:spcPts val="0"/>
              </a:spcAft>
              <a:buClrTx/>
              <a:buSzTx/>
              <a:buFontTx/>
              <a:buNone/>
              <a:tabLst/>
              <a:defRPr/>
            </a:pPr>
            <a:r>
              <a:rPr kumimoji="0" lang="en-US"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A long-acting </a:t>
            </a:r>
            <a:r>
              <a:rPr kumimoji="0" lang="en-US" b="1" i="0" u="none" strike="noStrike" kern="1200" cap="none" spc="0" normalizeH="0" baseline="0" noProof="0" err="1">
                <a:ln>
                  <a:noFill/>
                </a:ln>
                <a:solidFill>
                  <a:srgbClr val="FFFFFF"/>
                </a:solidFill>
                <a:effectLst/>
                <a:uLnTx/>
                <a:uFillTx/>
                <a:latin typeface="Corbel" panose="020B0503020204020204" pitchFamily="34" charset="0"/>
                <a:ea typeface="+mn-ea"/>
                <a:cs typeface="Montserrat"/>
              </a:rPr>
              <a:t>mAb</a:t>
            </a:r>
            <a:r>
              <a:rPr kumimoji="0" lang="en-US"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 could avert</a:t>
            </a:r>
          </a:p>
        </p:txBody>
      </p:sp>
      <p:pic>
        <p:nvPicPr>
          <p:cNvPr id="18" name="Picture 17" descr="A green and black folder&#10;&#10;Description automatically generated">
            <a:extLst>
              <a:ext uri="{FF2B5EF4-FFF2-40B4-BE49-F238E27FC236}">
                <a16:creationId xmlns:a16="http://schemas.microsoft.com/office/drawing/2014/main" id="{1086BA6C-F865-0C92-D0C2-4C5B108C67B3}"/>
              </a:ext>
            </a:extLst>
          </p:cNvPr>
          <p:cNvPicPr>
            <a:picLocks noChangeAspect="1"/>
          </p:cNvPicPr>
          <p:nvPr/>
        </p:nvPicPr>
        <p:blipFill>
          <a:blip r:embed="rId6"/>
          <a:stretch>
            <a:fillRect/>
          </a:stretch>
        </p:blipFill>
        <p:spPr>
          <a:xfrm>
            <a:off x="7143832" y="3478297"/>
            <a:ext cx="314197" cy="242789"/>
          </a:xfrm>
          <a:prstGeom prst="rect">
            <a:avLst/>
          </a:prstGeom>
        </p:spPr>
      </p:pic>
      <p:pic>
        <p:nvPicPr>
          <p:cNvPr id="19" name="Picture 18" descr="A green circle with a heart and a line of pulse&#10;&#10;Description automatically generated">
            <a:extLst>
              <a:ext uri="{FF2B5EF4-FFF2-40B4-BE49-F238E27FC236}">
                <a16:creationId xmlns:a16="http://schemas.microsoft.com/office/drawing/2014/main" id="{C137DF34-B6DB-A795-E8EC-8E7DD6D0B425}"/>
              </a:ext>
            </a:extLst>
          </p:cNvPr>
          <p:cNvPicPr>
            <a:picLocks noChangeAspect="1"/>
          </p:cNvPicPr>
          <p:nvPr/>
        </p:nvPicPr>
        <p:blipFill>
          <a:blip r:embed="rId7"/>
          <a:stretch>
            <a:fillRect/>
          </a:stretch>
        </p:blipFill>
        <p:spPr>
          <a:xfrm>
            <a:off x="10489836" y="3426997"/>
            <a:ext cx="309365" cy="309365"/>
          </a:xfrm>
          <a:prstGeom prst="rect">
            <a:avLst/>
          </a:prstGeom>
        </p:spPr>
      </p:pic>
      <p:pic>
        <p:nvPicPr>
          <p:cNvPr id="20" name="Picture 19" descr="A green outline of a pharmacy&#10;&#10;Description automatically generated">
            <a:extLst>
              <a:ext uri="{FF2B5EF4-FFF2-40B4-BE49-F238E27FC236}">
                <a16:creationId xmlns:a16="http://schemas.microsoft.com/office/drawing/2014/main" id="{912B2656-9E03-5D6B-AF99-D7E83EE6FF84}"/>
              </a:ext>
            </a:extLst>
          </p:cNvPr>
          <p:cNvPicPr>
            <a:picLocks noChangeAspect="1"/>
          </p:cNvPicPr>
          <p:nvPr/>
        </p:nvPicPr>
        <p:blipFill>
          <a:blip r:embed="rId8"/>
          <a:stretch>
            <a:fillRect/>
          </a:stretch>
        </p:blipFill>
        <p:spPr>
          <a:xfrm>
            <a:off x="8846037" y="3413504"/>
            <a:ext cx="279190" cy="319074"/>
          </a:xfrm>
          <a:prstGeom prst="rect">
            <a:avLst/>
          </a:prstGeom>
        </p:spPr>
      </p:pic>
      <p:sp>
        <p:nvSpPr>
          <p:cNvPr id="24" name="TextBox 23">
            <a:extLst>
              <a:ext uri="{FF2B5EF4-FFF2-40B4-BE49-F238E27FC236}">
                <a16:creationId xmlns:a16="http://schemas.microsoft.com/office/drawing/2014/main" id="{E5F831E5-78CB-B984-6BD5-A72D01D8AAE8}"/>
              </a:ext>
            </a:extLst>
          </p:cNvPr>
          <p:cNvSpPr txBox="1"/>
          <p:nvPr/>
        </p:nvSpPr>
        <p:spPr>
          <a:xfrm>
            <a:off x="6590755" y="3721086"/>
            <a:ext cx="1420351" cy="923330"/>
          </a:xfrm>
          <a:prstGeom prst="rect">
            <a:avLst/>
          </a:prstGeom>
          <a:noFill/>
        </p:spPr>
        <p:txBody>
          <a:bodyPr wrap="square">
            <a:spAutoFit/>
          </a:bodyPr>
          <a:lstStyle/>
          <a:p>
            <a:pPr algn="ctr"/>
            <a:r>
              <a:rPr lang="en-US" sz="3600" b="1">
                <a:solidFill>
                  <a:schemeClr val="accent5"/>
                </a:solidFill>
              </a:rPr>
              <a:t>7.2M</a:t>
            </a:r>
          </a:p>
          <a:p>
            <a:pPr algn="ctr"/>
            <a:r>
              <a:rPr lang="en-US" sz="1800" b="1">
                <a:solidFill>
                  <a:schemeClr val="accent4"/>
                </a:solidFill>
              </a:rPr>
              <a:t>cases</a:t>
            </a:r>
            <a:endParaRPr lang="en-US">
              <a:solidFill>
                <a:schemeClr val="accent4"/>
              </a:solidFill>
            </a:endParaRPr>
          </a:p>
        </p:txBody>
      </p:sp>
      <p:sp>
        <p:nvSpPr>
          <p:cNvPr id="27" name="TextBox 26">
            <a:extLst>
              <a:ext uri="{FF2B5EF4-FFF2-40B4-BE49-F238E27FC236}">
                <a16:creationId xmlns:a16="http://schemas.microsoft.com/office/drawing/2014/main" id="{65D09940-7215-5A07-3828-30D4C1C74A4E}"/>
              </a:ext>
            </a:extLst>
          </p:cNvPr>
          <p:cNvSpPr txBox="1"/>
          <p:nvPr/>
        </p:nvSpPr>
        <p:spPr>
          <a:xfrm>
            <a:off x="8064029" y="3721086"/>
            <a:ext cx="1811533" cy="923330"/>
          </a:xfrm>
          <a:prstGeom prst="rect">
            <a:avLst/>
          </a:prstGeom>
          <a:noFill/>
        </p:spPr>
        <p:txBody>
          <a:bodyPr wrap="square">
            <a:spAutoFit/>
          </a:bodyPr>
          <a:lstStyle/>
          <a:p>
            <a:pPr algn="ctr"/>
            <a:r>
              <a:rPr lang="en-US" sz="3600" b="1">
                <a:solidFill>
                  <a:schemeClr val="accent5"/>
                </a:solidFill>
              </a:rPr>
              <a:t>2.3M</a:t>
            </a:r>
          </a:p>
          <a:p>
            <a:pPr algn="ctr"/>
            <a:r>
              <a:rPr lang="en-US" sz="1800" b="1">
                <a:solidFill>
                  <a:schemeClr val="accent4"/>
                </a:solidFill>
              </a:rPr>
              <a:t>hospitalizations</a:t>
            </a:r>
            <a:endParaRPr lang="en-US">
              <a:solidFill>
                <a:schemeClr val="accent4"/>
              </a:solidFill>
            </a:endParaRPr>
          </a:p>
        </p:txBody>
      </p:sp>
      <p:sp>
        <p:nvSpPr>
          <p:cNvPr id="28" name="TextBox 27">
            <a:extLst>
              <a:ext uri="{FF2B5EF4-FFF2-40B4-BE49-F238E27FC236}">
                <a16:creationId xmlns:a16="http://schemas.microsoft.com/office/drawing/2014/main" id="{29D18CBC-7E0C-19DD-5476-B87010F4207F}"/>
              </a:ext>
            </a:extLst>
          </p:cNvPr>
          <p:cNvSpPr txBox="1"/>
          <p:nvPr/>
        </p:nvSpPr>
        <p:spPr>
          <a:xfrm>
            <a:off x="9928486" y="3721086"/>
            <a:ext cx="1420351" cy="923330"/>
          </a:xfrm>
          <a:prstGeom prst="rect">
            <a:avLst/>
          </a:prstGeom>
          <a:noFill/>
        </p:spPr>
        <p:txBody>
          <a:bodyPr wrap="square">
            <a:spAutoFit/>
          </a:bodyPr>
          <a:lstStyle/>
          <a:p>
            <a:pPr algn="ctr"/>
            <a:r>
              <a:rPr lang="en-US" sz="3600" b="1">
                <a:solidFill>
                  <a:schemeClr val="accent5"/>
                </a:solidFill>
              </a:rPr>
              <a:t>38k</a:t>
            </a:r>
          </a:p>
          <a:p>
            <a:pPr algn="ctr"/>
            <a:r>
              <a:rPr lang="en-US" sz="1800" b="1">
                <a:solidFill>
                  <a:schemeClr val="accent4"/>
                </a:solidFill>
              </a:rPr>
              <a:t>deaths</a:t>
            </a:r>
            <a:endParaRPr lang="en-US">
              <a:solidFill>
                <a:schemeClr val="accent4"/>
              </a:solidFill>
            </a:endParaRPr>
          </a:p>
        </p:txBody>
      </p:sp>
      <p:pic>
        <p:nvPicPr>
          <p:cNvPr id="29" name="Picture 28" descr="A green and black folder&#10;&#10;Description automatically generated">
            <a:extLst>
              <a:ext uri="{FF2B5EF4-FFF2-40B4-BE49-F238E27FC236}">
                <a16:creationId xmlns:a16="http://schemas.microsoft.com/office/drawing/2014/main" id="{CB313F2F-BE30-76A9-E680-E82F722B8B5D}"/>
              </a:ext>
            </a:extLst>
          </p:cNvPr>
          <p:cNvPicPr>
            <a:picLocks noChangeAspect="1"/>
          </p:cNvPicPr>
          <p:nvPr/>
        </p:nvPicPr>
        <p:blipFill>
          <a:blip r:embed="rId6"/>
          <a:stretch>
            <a:fillRect/>
          </a:stretch>
        </p:blipFill>
        <p:spPr>
          <a:xfrm>
            <a:off x="1905463" y="3489789"/>
            <a:ext cx="314197" cy="242789"/>
          </a:xfrm>
          <a:prstGeom prst="rect">
            <a:avLst/>
          </a:prstGeom>
        </p:spPr>
      </p:pic>
      <p:pic>
        <p:nvPicPr>
          <p:cNvPr id="30" name="Picture 29" descr="A green circle with a heart and a line of pulse&#10;&#10;Description automatically generated">
            <a:extLst>
              <a:ext uri="{FF2B5EF4-FFF2-40B4-BE49-F238E27FC236}">
                <a16:creationId xmlns:a16="http://schemas.microsoft.com/office/drawing/2014/main" id="{B66CB3DD-9051-B42E-9F8A-C454E04AB61D}"/>
              </a:ext>
            </a:extLst>
          </p:cNvPr>
          <p:cNvPicPr>
            <a:picLocks noChangeAspect="1"/>
          </p:cNvPicPr>
          <p:nvPr/>
        </p:nvPicPr>
        <p:blipFill>
          <a:blip r:embed="rId7"/>
          <a:stretch>
            <a:fillRect/>
          </a:stretch>
        </p:blipFill>
        <p:spPr>
          <a:xfrm>
            <a:off x="5251467" y="3438489"/>
            <a:ext cx="309365" cy="309365"/>
          </a:xfrm>
          <a:prstGeom prst="rect">
            <a:avLst/>
          </a:prstGeom>
        </p:spPr>
      </p:pic>
      <p:pic>
        <p:nvPicPr>
          <p:cNvPr id="31" name="Picture 30" descr="A green outline of a pharmacy&#10;&#10;Description automatically generated">
            <a:extLst>
              <a:ext uri="{FF2B5EF4-FFF2-40B4-BE49-F238E27FC236}">
                <a16:creationId xmlns:a16="http://schemas.microsoft.com/office/drawing/2014/main" id="{00BD8B18-DE89-F2DE-5903-33791F900F95}"/>
              </a:ext>
            </a:extLst>
          </p:cNvPr>
          <p:cNvPicPr>
            <a:picLocks noChangeAspect="1"/>
          </p:cNvPicPr>
          <p:nvPr/>
        </p:nvPicPr>
        <p:blipFill>
          <a:blip r:embed="rId8"/>
          <a:stretch>
            <a:fillRect/>
          </a:stretch>
        </p:blipFill>
        <p:spPr>
          <a:xfrm>
            <a:off x="3607668" y="3424996"/>
            <a:ext cx="279190" cy="319074"/>
          </a:xfrm>
          <a:prstGeom prst="rect">
            <a:avLst/>
          </a:prstGeom>
        </p:spPr>
      </p:pic>
      <p:sp>
        <p:nvSpPr>
          <p:cNvPr id="32" name="TextBox 31">
            <a:extLst>
              <a:ext uri="{FF2B5EF4-FFF2-40B4-BE49-F238E27FC236}">
                <a16:creationId xmlns:a16="http://schemas.microsoft.com/office/drawing/2014/main" id="{E6E2D15D-0DC3-3085-B9EE-223BABE99965}"/>
              </a:ext>
            </a:extLst>
          </p:cNvPr>
          <p:cNvSpPr txBox="1"/>
          <p:nvPr/>
        </p:nvSpPr>
        <p:spPr>
          <a:xfrm>
            <a:off x="1352386" y="3732578"/>
            <a:ext cx="1420351" cy="923330"/>
          </a:xfrm>
          <a:prstGeom prst="rect">
            <a:avLst/>
          </a:prstGeom>
          <a:noFill/>
        </p:spPr>
        <p:txBody>
          <a:bodyPr wrap="square">
            <a:spAutoFit/>
          </a:bodyPr>
          <a:lstStyle/>
          <a:p>
            <a:pPr algn="ctr"/>
            <a:r>
              <a:rPr lang="en-US" sz="3600" b="1">
                <a:solidFill>
                  <a:schemeClr val="accent1"/>
                </a:solidFill>
              </a:rPr>
              <a:t>4.2M</a:t>
            </a:r>
          </a:p>
          <a:p>
            <a:pPr algn="ctr"/>
            <a:r>
              <a:rPr lang="en-US" sz="1800" b="1">
                <a:solidFill>
                  <a:schemeClr val="accent4"/>
                </a:solidFill>
              </a:rPr>
              <a:t>cases</a:t>
            </a:r>
            <a:endParaRPr lang="en-US">
              <a:solidFill>
                <a:schemeClr val="accent4"/>
              </a:solidFill>
            </a:endParaRPr>
          </a:p>
        </p:txBody>
      </p:sp>
      <p:sp>
        <p:nvSpPr>
          <p:cNvPr id="33" name="TextBox 32">
            <a:extLst>
              <a:ext uri="{FF2B5EF4-FFF2-40B4-BE49-F238E27FC236}">
                <a16:creationId xmlns:a16="http://schemas.microsoft.com/office/drawing/2014/main" id="{92A4426F-857D-8CE5-349A-E453A9D4E4E0}"/>
              </a:ext>
            </a:extLst>
          </p:cNvPr>
          <p:cNvSpPr txBox="1"/>
          <p:nvPr/>
        </p:nvSpPr>
        <p:spPr>
          <a:xfrm>
            <a:off x="2825660" y="3732578"/>
            <a:ext cx="1811533" cy="923330"/>
          </a:xfrm>
          <a:prstGeom prst="rect">
            <a:avLst/>
          </a:prstGeom>
          <a:noFill/>
        </p:spPr>
        <p:txBody>
          <a:bodyPr wrap="square">
            <a:spAutoFit/>
          </a:bodyPr>
          <a:lstStyle/>
          <a:p>
            <a:pPr algn="ctr"/>
            <a:r>
              <a:rPr lang="en-US" sz="3600" b="1">
                <a:solidFill>
                  <a:schemeClr val="accent1"/>
                </a:solidFill>
              </a:rPr>
              <a:t>1.8M</a:t>
            </a:r>
          </a:p>
          <a:p>
            <a:pPr algn="ctr"/>
            <a:r>
              <a:rPr lang="en-US" sz="1800" b="1">
                <a:solidFill>
                  <a:schemeClr val="accent4"/>
                </a:solidFill>
              </a:rPr>
              <a:t>hospitalizations</a:t>
            </a:r>
            <a:endParaRPr lang="en-US">
              <a:solidFill>
                <a:schemeClr val="accent4"/>
              </a:solidFill>
            </a:endParaRPr>
          </a:p>
        </p:txBody>
      </p:sp>
      <p:sp>
        <p:nvSpPr>
          <p:cNvPr id="34" name="TextBox 33">
            <a:extLst>
              <a:ext uri="{FF2B5EF4-FFF2-40B4-BE49-F238E27FC236}">
                <a16:creationId xmlns:a16="http://schemas.microsoft.com/office/drawing/2014/main" id="{2EC0F80A-5630-618B-FFD3-1DD83490EA8C}"/>
              </a:ext>
            </a:extLst>
          </p:cNvPr>
          <p:cNvSpPr txBox="1"/>
          <p:nvPr/>
        </p:nvSpPr>
        <p:spPr>
          <a:xfrm>
            <a:off x="4690117" y="3732578"/>
            <a:ext cx="1420351" cy="923330"/>
          </a:xfrm>
          <a:prstGeom prst="rect">
            <a:avLst/>
          </a:prstGeom>
          <a:noFill/>
        </p:spPr>
        <p:txBody>
          <a:bodyPr wrap="square">
            <a:spAutoFit/>
          </a:bodyPr>
          <a:lstStyle/>
          <a:p>
            <a:pPr algn="ctr"/>
            <a:r>
              <a:rPr lang="en-US" sz="3600" b="1">
                <a:solidFill>
                  <a:schemeClr val="accent1"/>
                </a:solidFill>
              </a:rPr>
              <a:t>22k</a:t>
            </a:r>
          </a:p>
          <a:p>
            <a:pPr algn="ctr"/>
            <a:r>
              <a:rPr lang="en-US" sz="1800" b="1">
                <a:solidFill>
                  <a:schemeClr val="accent4"/>
                </a:solidFill>
              </a:rPr>
              <a:t>deaths</a:t>
            </a:r>
            <a:endParaRPr lang="en-US">
              <a:solidFill>
                <a:schemeClr val="accent4"/>
              </a:solidFill>
            </a:endParaRPr>
          </a:p>
        </p:txBody>
      </p:sp>
      <p:sp>
        <p:nvSpPr>
          <p:cNvPr id="5" name="Footer Placeholder 2">
            <a:extLst>
              <a:ext uri="{FF2B5EF4-FFF2-40B4-BE49-F238E27FC236}">
                <a16:creationId xmlns:a16="http://schemas.microsoft.com/office/drawing/2014/main" id="{AD4C62BF-4045-8BCE-360C-1EA2A8F032FD}"/>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10574728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244885" y="442514"/>
            <a:ext cx="10740639" cy="636273"/>
          </a:xfrm>
        </p:spPr>
        <p:txBody>
          <a:bodyPr lIns="0" tIns="0" rIns="0" bIns="0"/>
          <a:lstStyle/>
          <a:p>
            <a:pPr marL="0" indent="0">
              <a:buNone/>
            </a:pPr>
            <a:r>
              <a:rPr lang="en-US" sz="2400" b="1">
                <a:ea typeface="+mj-ea"/>
                <a:cs typeface="+mj-cs"/>
              </a:rPr>
              <a:t>What to know about the potential health impacts of RSV immunization </a:t>
            </a:r>
          </a:p>
        </p:txBody>
      </p:sp>
      <p:sp>
        <p:nvSpPr>
          <p:cNvPr id="13" name="Text Placeholder 5">
            <a:extLst>
              <a:ext uri="{FF2B5EF4-FFF2-40B4-BE49-F238E27FC236}">
                <a16:creationId xmlns:a16="http://schemas.microsoft.com/office/drawing/2014/main" id="{C9E68B14-27F1-2BC1-05D3-A48B6CE935FB}"/>
              </a:ext>
            </a:extLst>
          </p:cNvPr>
          <p:cNvSpPr txBox="1">
            <a:spLocks/>
          </p:cNvSpPr>
          <p:nvPr/>
        </p:nvSpPr>
        <p:spPr>
          <a:xfrm>
            <a:off x="1244886" y="1270421"/>
            <a:ext cx="4718562" cy="4631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0"/>
              </a:spcBef>
              <a:spcAft>
                <a:spcPts val="1800"/>
              </a:spcAft>
              <a:buClr>
                <a:schemeClr val="accent1"/>
              </a:buClr>
              <a:buFont typeface="Arial" panose="020B0604020202020204" pitchFamily="34" charset="0"/>
              <a:buChar char="•"/>
              <a:defRPr sz="16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4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US" sz="1800" b="1">
                <a:solidFill>
                  <a:schemeClr val="accent4"/>
                </a:solidFill>
              </a:rPr>
              <a:t>What does existing evidence suggest?</a:t>
            </a:r>
          </a:p>
          <a:p>
            <a:pPr indent="-215900">
              <a:lnSpc>
                <a:spcPct val="100000"/>
              </a:lnSpc>
            </a:pPr>
            <a:r>
              <a:rPr lang="en-US" sz="1800"/>
              <a:t>The health impacts of RSV maternal vaccines and long-acting </a:t>
            </a:r>
            <a:r>
              <a:rPr lang="en-US" sz="1800" err="1"/>
              <a:t>mAbs</a:t>
            </a:r>
            <a:r>
              <a:rPr lang="en-US" sz="1800"/>
              <a:t> could be large.</a:t>
            </a:r>
          </a:p>
          <a:p>
            <a:pPr marL="0" indent="0">
              <a:lnSpc>
                <a:spcPct val="100000"/>
              </a:lnSpc>
              <a:spcAft>
                <a:spcPts val="600"/>
              </a:spcAft>
              <a:buFont typeface="Arial" panose="020B0604020202020204" pitchFamily="34" charset="0"/>
              <a:buNone/>
            </a:pPr>
            <a:r>
              <a:rPr lang="en-US" sz="1800" b="1">
                <a:solidFill>
                  <a:schemeClr val="accent4"/>
                </a:solidFill>
              </a:rPr>
              <a:t>What are the caveats?</a:t>
            </a:r>
          </a:p>
          <a:p>
            <a:pPr indent="-215900"/>
            <a:r>
              <a:rPr lang="en-US" sz="1800"/>
              <a:t>Cross-country impact analyses may not perfectly represent potential impact in specific countries.</a:t>
            </a:r>
          </a:p>
          <a:p>
            <a:pPr marL="0" indent="0">
              <a:lnSpc>
                <a:spcPct val="100000"/>
              </a:lnSpc>
              <a:spcAft>
                <a:spcPts val="600"/>
              </a:spcAft>
              <a:buNone/>
            </a:pPr>
            <a:r>
              <a:rPr lang="en-US" sz="1800" b="1">
                <a:solidFill>
                  <a:schemeClr val="accent4"/>
                </a:solidFill>
              </a:rPr>
              <a:t>What gaps will forthcoming data fill?</a:t>
            </a:r>
          </a:p>
          <a:p>
            <a:pPr indent="-215900"/>
            <a:r>
              <a:rPr lang="en-US" sz="1800"/>
              <a:t>Need for updated / expanded RSV health impact evidence with country-specific inputs and from different geographies / income groups.  </a:t>
            </a:r>
          </a:p>
          <a:p>
            <a:pPr marL="285750" indent="-285750">
              <a:spcAft>
                <a:spcPts val="900"/>
              </a:spcAft>
            </a:pPr>
            <a:endParaRPr lang="en-US" sz="1000" b="1"/>
          </a:p>
        </p:txBody>
      </p:sp>
      <p:sp>
        <p:nvSpPr>
          <p:cNvPr id="14" name="Text Placeholder 5">
            <a:extLst>
              <a:ext uri="{FF2B5EF4-FFF2-40B4-BE49-F238E27FC236}">
                <a16:creationId xmlns:a16="http://schemas.microsoft.com/office/drawing/2014/main" id="{2027191C-56B7-4CD2-9B26-041B9C01A748}"/>
              </a:ext>
            </a:extLst>
          </p:cNvPr>
          <p:cNvSpPr txBox="1">
            <a:spLocks/>
          </p:cNvSpPr>
          <p:nvPr/>
        </p:nvSpPr>
        <p:spPr>
          <a:xfrm>
            <a:off x="6318352" y="1270421"/>
            <a:ext cx="5667172" cy="489560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0"/>
              </a:spcBef>
              <a:spcAft>
                <a:spcPts val="1800"/>
              </a:spcAft>
              <a:buClr>
                <a:schemeClr val="accent1"/>
              </a:buClr>
              <a:buFont typeface="Arial" panose="020B0604020202020204" pitchFamily="34" charset="0"/>
              <a:buChar char="•"/>
              <a:defRPr sz="16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4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US" sz="1800" b="1" dirty="0">
                <a:solidFill>
                  <a:schemeClr val="accent4"/>
                </a:solidFill>
              </a:rPr>
              <a:t>How can countries use this information?</a:t>
            </a:r>
          </a:p>
          <a:p>
            <a:pPr marL="215900" indent="-215900">
              <a:lnSpc>
                <a:spcPct val="100000"/>
              </a:lnSpc>
            </a:pPr>
            <a:r>
              <a:rPr lang="en-US" sz="1800" dirty="0"/>
              <a:t>Gauge the potential scale of RSV immunization impact to inform public health agendas and prioritization. </a:t>
            </a:r>
          </a:p>
          <a:p>
            <a:pPr marL="0" indent="0">
              <a:lnSpc>
                <a:spcPct val="100000"/>
              </a:lnSpc>
              <a:spcAft>
                <a:spcPts val="600"/>
              </a:spcAft>
              <a:buNone/>
            </a:pPr>
            <a:r>
              <a:rPr lang="en-US" sz="1800" b="1" dirty="0">
                <a:solidFill>
                  <a:schemeClr val="accent4"/>
                </a:solidFill>
              </a:rPr>
              <a:t>Additional considerations</a:t>
            </a:r>
          </a:p>
          <a:p>
            <a:pPr indent="-215900">
              <a:lnSpc>
                <a:spcPct val="110000"/>
              </a:lnSpc>
              <a:spcAft>
                <a:spcPts val="600"/>
              </a:spcAft>
            </a:pPr>
            <a:r>
              <a:rPr lang="en-US" sz="1800" dirty="0">
                <a:latin typeface="Corbel"/>
              </a:rPr>
              <a:t>RSV immunization may also reduce</a:t>
            </a:r>
          </a:p>
          <a:p>
            <a:pPr marL="628650" lvl="1">
              <a:lnSpc>
                <a:spcPct val="110000"/>
              </a:lnSpc>
            </a:pPr>
            <a:r>
              <a:rPr lang="en-US" sz="1600" dirty="0">
                <a:latin typeface="Corbel"/>
              </a:rPr>
              <a:t>all-cause lower respiratory tract infection (LRTI), recurrent LRTI hospitalization, and wheeze.</a:t>
            </a:r>
          </a:p>
          <a:p>
            <a:pPr marL="628650" lvl="1">
              <a:lnSpc>
                <a:spcPct val="110000"/>
              </a:lnSpc>
            </a:pPr>
            <a:r>
              <a:rPr lang="en-US" sz="1600" dirty="0">
                <a:latin typeface="Corbel"/>
              </a:rPr>
              <a:t>antibiotic prescribing.</a:t>
            </a:r>
          </a:p>
          <a:p>
            <a:pPr marL="628650" lvl="1">
              <a:lnSpc>
                <a:spcPct val="110000"/>
              </a:lnSpc>
              <a:spcAft>
                <a:spcPts val="1200"/>
              </a:spcAft>
            </a:pPr>
            <a:r>
              <a:rPr lang="en-US" sz="1600" dirty="0">
                <a:latin typeface="Corbel"/>
              </a:rPr>
              <a:t>burden on the healthcare system.</a:t>
            </a:r>
          </a:p>
          <a:p>
            <a:pPr marL="215900" indent="-215900">
              <a:lnSpc>
                <a:spcPct val="110000"/>
              </a:lnSpc>
            </a:pPr>
            <a:r>
              <a:rPr lang="en-US" sz="1800" dirty="0">
                <a:latin typeface="Corbel"/>
              </a:rPr>
              <a:t>Providing maternal immunization through antenatal care (ANC) could enhance demand for ANC services.</a:t>
            </a:r>
          </a:p>
          <a:p>
            <a:pPr marL="171450">
              <a:lnSpc>
                <a:spcPct val="110000"/>
              </a:lnSpc>
            </a:pPr>
            <a:endParaRPr lang="en-US" sz="1800" dirty="0"/>
          </a:p>
          <a:p>
            <a:pPr marL="171450">
              <a:lnSpc>
                <a:spcPct val="100000"/>
              </a:lnSpc>
            </a:pPr>
            <a:endParaRPr lang="en-US" sz="1800" dirty="0">
              <a:highlight>
                <a:srgbClr val="FFFF00"/>
              </a:highlight>
            </a:endParaRPr>
          </a:p>
          <a:p>
            <a:pPr marL="0" indent="0">
              <a:lnSpc>
                <a:spcPct val="100000"/>
              </a:lnSpc>
              <a:buNone/>
            </a:pPr>
            <a:endParaRPr lang="en-US" sz="1800" dirty="0"/>
          </a:p>
          <a:p>
            <a:pPr marL="285750" indent="-285750">
              <a:spcAft>
                <a:spcPts val="900"/>
              </a:spcAft>
            </a:pPr>
            <a:endParaRPr lang="en-US" sz="1000" b="1" dirty="0"/>
          </a:p>
        </p:txBody>
      </p:sp>
      <p:sp>
        <p:nvSpPr>
          <p:cNvPr id="4" name="TextBox 3">
            <a:extLst>
              <a:ext uri="{FF2B5EF4-FFF2-40B4-BE49-F238E27FC236}">
                <a16:creationId xmlns:a16="http://schemas.microsoft.com/office/drawing/2014/main" id="{26FB485D-A3BE-976F-4B1F-EC9DAF7890CC}"/>
              </a:ext>
            </a:extLst>
          </p:cNvPr>
          <p:cNvSpPr txBox="1"/>
          <p:nvPr/>
        </p:nvSpPr>
        <p:spPr>
          <a:xfrm>
            <a:off x="1091714" y="1270421"/>
            <a:ext cx="4871733" cy="369332"/>
          </a:xfrm>
          <a:prstGeom prst="rect">
            <a:avLst/>
          </a:prstGeom>
          <a:solidFill>
            <a:schemeClr val="accent1"/>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What does existing evidence suggest?</a:t>
            </a:r>
          </a:p>
        </p:txBody>
      </p:sp>
      <p:sp>
        <p:nvSpPr>
          <p:cNvPr id="5" name="TextBox 4">
            <a:extLst>
              <a:ext uri="{FF2B5EF4-FFF2-40B4-BE49-F238E27FC236}">
                <a16:creationId xmlns:a16="http://schemas.microsoft.com/office/drawing/2014/main" id="{E52D71A8-212D-64E0-2B49-7523D1BC0EA0}"/>
              </a:ext>
            </a:extLst>
          </p:cNvPr>
          <p:cNvSpPr txBox="1"/>
          <p:nvPr/>
        </p:nvSpPr>
        <p:spPr>
          <a:xfrm>
            <a:off x="1091714" y="2364368"/>
            <a:ext cx="4871733" cy="369332"/>
          </a:xfrm>
          <a:prstGeom prst="rect">
            <a:avLst/>
          </a:prstGeom>
          <a:solidFill>
            <a:schemeClr val="accent1"/>
          </a:solidFill>
        </p:spPr>
        <p:txBody>
          <a:bodyPr wrap="square">
            <a:spAutoFit/>
          </a:bodyPr>
          <a:lstStyle/>
          <a:p>
            <a:pPr marL="465138">
              <a:spcAft>
                <a:spcPts val="600"/>
              </a:spcAft>
              <a:buFont typeface="Arial" panose="020B0604020202020204" pitchFamily="34" charset="0"/>
              <a:buNone/>
            </a:pPr>
            <a:r>
              <a:rPr lang="en-US" b="1">
                <a:solidFill>
                  <a:schemeClr val="bg1"/>
                </a:solidFill>
              </a:rPr>
              <a:t>C</a:t>
            </a:r>
            <a:r>
              <a:rPr lang="en-US" sz="1800" b="1">
                <a:solidFill>
                  <a:schemeClr val="bg1"/>
                </a:solidFill>
              </a:rPr>
              <a:t>aveats?</a:t>
            </a:r>
          </a:p>
        </p:txBody>
      </p:sp>
      <p:sp>
        <p:nvSpPr>
          <p:cNvPr id="6" name="TextBox 5">
            <a:extLst>
              <a:ext uri="{FF2B5EF4-FFF2-40B4-BE49-F238E27FC236}">
                <a16:creationId xmlns:a16="http://schemas.microsoft.com/office/drawing/2014/main" id="{BB7F858A-C95D-F711-A8C6-A6E0829E88A7}"/>
              </a:ext>
            </a:extLst>
          </p:cNvPr>
          <p:cNvSpPr txBox="1"/>
          <p:nvPr/>
        </p:nvSpPr>
        <p:spPr>
          <a:xfrm>
            <a:off x="1091714" y="3663742"/>
            <a:ext cx="4871733" cy="369332"/>
          </a:xfrm>
          <a:prstGeom prst="rect">
            <a:avLst/>
          </a:prstGeom>
          <a:solidFill>
            <a:schemeClr val="accent1"/>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What gaps will forthcoming data fill?</a:t>
            </a:r>
          </a:p>
        </p:txBody>
      </p:sp>
      <p:sp>
        <p:nvSpPr>
          <p:cNvPr id="7" name="TextBox 6">
            <a:extLst>
              <a:ext uri="{FF2B5EF4-FFF2-40B4-BE49-F238E27FC236}">
                <a16:creationId xmlns:a16="http://schemas.microsoft.com/office/drawing/2014/main" id="{406BFBE5-1DDF-24AA-451E-B2AD0E1702CB}"/>
              </a:ext>
            </a:extLst>
          </p:cNvPr>
          <p:cNvSpPr txBox="1"/>
          <p:nvPr/>
        </p:nvSpPr>
        <p:spPr>
          <a:xfrm>
            <a:off x="6349283" y="1270421"/>
            <a:ext cx="5549205" cy="369332"/>
          </a:xfrm>
          <a:prstGeom prst="rect">
            <a:avLst/>
          </a:prstGeom>
          <a:solidFill>
            <a:schemeClr val="accent1"/>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How can countries use this information?</a:t>
            </a:r>
          </a:p>
        </p:txBody>
      </p:sp>
      <p:sp>
        <p:nvSpPr>
          <p:cNvPr id="8" name="TextBox 7">
            <a:extLst>
              <a:ext uri="{FF2B5EF4-FFF2-40B4-BE49-F238E27FC236}">
                <a16:creationId xmlns:a16="http://schemas.microsoft.com/office/drawing/2014/main" id="{DA2E8994-3C86-730B-8706-A08D7195CE1F}"/>
              </a:ext>
            </a:extLst>
          </p:cNvPr>
          <p:cNvSpPr txBox="1"/>
          <p:nvPr/>
        </p:nvSpPr>
        <p:spPr>
          <a:xfrm>
            <a:off x="6349283" y="2364368"/>
            <a:ext cx="5549205" cy="369332"/>
          </a:xfrm>
          <a:prstGeom prst="rect">
            <a:avLst/>
          </a:prstGeom>
          <a:solidFill>
            <a:schemeClr val="accent1"/>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Additional considerations</a:t>
            </a:r>
          </a:p>
        </p:txBody>
      </p:sp>
      <p:pic>
        <p:nvPicPr>
          <p:cNvPr id="9" name="Picture 8" descr="A black and white flag&#10;&#10;Description automatically generated">
            <a:extLst>
              <a:ext uri="{FF2B5EF4-FFF2-40B4-BE49-F238E27FC236}">
                <a16:creationId xmlns:a16="http://schemas.microsoft.com/office/drawing/2014/main" id="{E8D8155E-7063-A6D1-CB69-F98195755A7F}"/>
              </a:ext>
            </a:extLst>
          </p:cNvPr>
          <p:cNvPicPr>
            <a:picLocks noChangeAspect="1"/>
          </p:cNvPicPr>
          <p:nvPr/>
        </p:nvPicPr>
        <p:blipFill>
          <a:blip r:embed="rId3"/>
          <a:stretch>
            <a:fillRect/>
          </a:stretch>
        </p:blipFill>
        <p:spPr>
          <a:xfrm>
            <a:off x="6506138" y="2434734"/>
            <a:ext cx="203200" cy="228600"/>
          </a:xfrm>
          <a:prstGeom prst="rect">
            <a:avLst/>
          </a:prstGeom>
        </p:spPr>
      </p:pic>
      <p:pic>
        <p:nvPicPr>
          <p:cNvPr id="10" name="Picture 9" descr="A white exclamation mark in a triangle&#10;&#10;Description automatically generated">
            <a:extLst>
              <a:ext uri="{FF2B5EF4-FFF2-40B4-BE49-F238E27FC236}">
                <a16:creationId xmlns:a16="http://schemas.microsoft.com/office/drawing/2014/main" id="{8C669CF5-87D9-1C64-A727-E4B67547E78B}"/>
              </a:ext>
            </a:extLst>
          </p:cNvPr>
          <p:cNvPicPr>
            <a:picLocks noChangeAspect="1"/>
          </p:cNvPicPr>
          <p:nvPr/>
        </p:nvPicPr>
        <p:blipFill>
          <a:blip r:embed="rId4"/>
          <a:stretch>
            <a:fillRect/>
          </a:stretch>
        </p:blipFill>
        <p:spPr>
          <a:xfrm>
            <a:off x="1192291" y="2460134"/>
            <a:ext cx="215900" cy="177800"/>
          </a:xfrm>
          <a:prstGeom prst="rect">
            <a:avLst/>
          </a:prstGeom>
        </p:spPr>
      </p:pic>
      <p:pic>
        <p:nvPicPr>
          <p:cNvPr id="11" name="Picture 10" descr="A white outline of a magnifying glass&#10;&#10;Description automatically generated">
            <a:extLst>
              <a:ext uri="{FF2B5EF4-FFF2-40B4-BE49-F238E27FC236}">
                <a16:creationId xmlns:a16="http://schemas.microsoft.com/office/drawing/2014/main" id="{709D2AC7-6049-7A9A-464B-EC9F7A9DA11B}"/>
              </a:ext>
            </a:extLst>
          </p:cNvPr>
          <p:cNvPicPr>
            <a:picLocks noChangeAspect="1"/>
          </p:cNvPicPr>
          <p:nvPr/>
        </p:nvPicPr>
        <p:blipFill>
          <a:blip r:embed="rId5"/>
          <a:stretch>
            <a:fillRect/>
          </a:stretch>
        </p:blipFill>
        <p:spPr>
          <a:xfrm>
            <a:off x="1179591" y="1349931"/>
            <a:ext cx="210312" cy="210312"/>
          </a:xfrm>
          <a:prstGeom prst="rect">
            <a:avLst/>
          </a:prstGeom>
        </p:spPr>
      </p:pic>
      <p:pic>
        <p:nvPicPr>
          <p:cNvPr id="15" name="Picture 14">
            <a:extLst>
              <a:ext uri="{FF2B5EF4-FFF2-40B4-BE49-F238E27FC236}">
                <a16:creationId xmlns:a16="http://schemas.microsoft.com/office/drawing/2014/main" id="{66C184A5-F026-68EA-4433-912CD44B58A0}"/>
              </a:ext>
            </a:extLst>
          </p:cNvPr>
          <p:cNvPicPr>
            <a:picLocks noChangeAspect="1"/>
          </p:cNvPicPr>
          <p:nvPr/>
        </p:nvPicPr>
        <p:blipFill>
          <a:blip r:embed="rId6"/>
          <a:stretch>
            <a:fillRect/>
          </a:stretch>
        </p:blipFill>
        <p:spPr>
          <a:xfrm>
            <a:off x="1174549" y="3765764"/>
            <a:ext cx="351239" cy="165289"/>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2C9BC4FE-D041-4436-44CD-BEB9AD5B83E6}"/>
              </a:ext>
            </a:extLst>
          </p:cNvPr>
          <p:cNvPicPr>
            <a:picLocks noChangeAspect="1"/>
          </p:cNvPicPr>
          <p:nvPr/>
        </p:nvPicPr>
        <p:blipFill>
          <a:blip r:embed="rId7"/>
          <a:stretch>
            <a:fillRect/>
          </a:stretch>
        </p:blipFill>
        <p:spPr>
          <a:xfrm>
            <a:off x="6499788" y="1367301"/>
            <a:ext cx="215900" cy="190500"/>
          </a:xfrm>
          <a:prstGeom prst="rect">
            <a:avLst/>
          </a:prstGeom>
        </p:spPr>
      </p:pic>
      <p:sp>
        <p:nvSpPr>
          <p:cNvPr id="12" name="Footer Placeholder 2">
            <a:extLst>
              <a:ext uri="{FF2B5EF4-FFF2-40B4-BE49-F238E27FC236}">
                <a16:creationId xmlns:a16="http://schemas.microsoft.com/office/drawing/2014/main" id="{63F16504-B433-8827-D4A5-E0BABC0A5047}"/>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8223103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BE532-C5A8-732C-71EA-2A9AC97D0F20}"/>
              </a:ext>
            </a:extLst>
          </p:cNvPr>
          <p:cNvSpPr>
            <a:spLocks noGrp="1"/>
          </p:cNvSpPr>
          <p:nvPr>
            <p:ph type="title"/>
          </p:nvPr>
        </p:nvSpPr>
        <p:spPr>
          <a:xfrm>
            <a:off x="831850" y="2131911"/>
            <a:ext cx="10767674" cy="2852737"/>
          </a:xfrm>
        </p:spPr>
        <p:txBody>
          <a:bodyPr/>
          <a:lstStyle/>
          <a:p>
            <a:r>
              <a:rPr lang="en-US">
                <a:effectLst/>
              </a:rPr>
              <a:t>What is the cost effectiveness of immunization?</a:t>
            </a:r>
            <a:endParaRPr lang="en-US"/>
          </a:p>
        </p:txBody>
      </p:sp>
      <p:sp>
        <p:nvSpPr>
          <p:cNvPr id="3" name="Text Placeholder 2">
            <a:extLst>
              <a:ext uri="{FF2B5EF4-FFF2-40B4-BE49-F238E27FC236}">
                <a16:creationId xmlns:a16="http://schemas.microsoft.com/office/drawing/2014/main" id="{BE5E00B4-C4C7-7405-2E11-6BE51ED614DA}"/>
              </a:ext>
            </a:extLst>
          </p:cNvPr>
          <p:cNvSpPr>
            <a:spLocks noGrp="1"/>
          </p:cNvSpPr>
          <p:nvPr>
            <p:ph type="body" idx="1"/>
          </p:nvPr>
        </p:nvSpPr>
        <p:spPr>
          <a:xfrm>
            <a:off x="831850" y="5136896"/>
            <a:ext cx="10515600" cy="1500187"/>
          </a:xfrm>
        </p:spPr>
        <p:txBody>
          <a:bodyPr/>
          <a:lstStyle/>
          <a:p>
            <a:r>
              <a:rPr lang="en-US"/>
              <a:t>analyzing public health value for amount paid</a:t>
            </a:r>
            <a:endParaRPr lang="en-US">
              <a:effectLst/>
            </a:endParaRPr>
          </a:p>
        </p:txBody>
      </p:sp>
    </p:spTree>
    <p:extLst>
      <p:ext uri="{BB962C8B-B14F-4D97-AF65-F5344CB8AC3E}">
        <p14:creationId xmlns:p14="http://schemas.microsoft.com/office/powerpoint/2010/main" val="19598012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965199" y="473336"/>
            <a:ext cx="10740639" cy="1315450"/>
          </a:xfrm>
        </p:spPr>
        <p:txBody>
          <a:bodyPr lIns="0" tIns="0" rIns="0" bIns="0"/>
          <a:lstStyle/>
          <a:p>
            <a:pPr marL="342900" lvl="1" indent="0">
              <a:buNone/>
            </a:pPr>
            <a:r>
              <a:rPr lang="en-US" sz="2400" b="1">
                <a:solidFill>
                  <a:schemeClr val="accent3"/>
                </a:solidFill>
                <a:ea typeface="+mj-ea"/>
                <a:cs typeface="+mj-cs"/>
              </a:rPr>
              <a:t>What is cost-effectiveness?</a:t>
            </a:r>
          </a:p>
        </p:txBody>
      </p:sp>
      <p:sp>
        <p:nvSpPr>
          <p:cNvPr id="3" name="Text Placeholder 5">
            <a:extLst>
              <a:ext uri="{FF2B5EF4-FFF2-40B4-BE49-F238E27FC236}">
                <a16:creationId xmlns:a16="http://schemas.microsoft.com/office/drawing/2014/main" id="{C2DC1A19-088D-DE9A-215B-1694B77E89B7}"/>
              </a:ext>
            </a:extLst>
          </p:cNvPr>
          <p:cNvSpPr>
            <a:spLocks noGrp="1"/>
          </p:cNvSpPr>
          <p:nvPr>
            <p:ph type="body" sz="quarter" idx="14"/>
          </p:nvPr>
        </p:nvSpPr>
        <p:spPr>
          <a:xfrm>
            <a:off x="6368074" y="710005"/>
            <a:ext cx="5420829" cy="5674659"/>
          </a:xfrm>
        </p:spPr>
        <p:txBody>
          <a:bodyPr vert="horz" lIns="91440" tIns="45720" rIns="91440" bIns="45720" rtlCol="0" anchor="t">
            <a:normAutofit lnSpcReduction="10000"/>
          </a:bodyPr>
          <a:lstStyle/>
          <a:p>
            <a:pPr marL="0" indent="-57150">
              <a:spcAft>
                <a:spcPts val="600"/>
              </a:spcAft>
              <a:buNone/>
            </a:pPr>
            <a:r>
              <a:rPr lang="en-US" sz="1800" b="1">
                <a:solidFill>
                  <a:schemeClr val="accent3"/>
                </a:solidFill>
              </a:rPr>
              <a:t>What does calculating cost effectiveness in a model entail?</a:t>
            </a:r>
          </a:p>
          <a:p>
            <a:pPr>
              <a:spcAft>
                <a:spcPts val="600"/>
              </a:spcAft>
            </a:pPr>
            <a:r>
              <a:rPr lang="en-US" sz="1800"/>
              <a:t>Assessing cost-effectiveness involves getting data on</a:t>
            </a:r>
          </a:p>
          <a:p>
            <a:pPr lvl="1"/>
            <a:r>
              <a:rPr lang="en-US" sz="1600"/>
              <a:t>disease burden</a:t>
            </a:r>
          </a:p>
          <a:p>
            <a:pPr lvl="1"/>
            <a:r>
              <a:rPr lang="en-US" sz="1600"/>
              <a:t>the impact of immunization</a:t>
            </a:r>
          </a:p>
          <a:p>
            <a:pPr lvl="1"/>
            <a:r>
              <a:rPr lang="en-US" sz="1600"/>
              <a:t>the costs of the immunization product and its delivery; treatment for the disease; and other parameters.</a:t>
            </a:r>
          </a:p>
          <a:p>
            <a:pPr marL="457200" lvl="1" indent="0">
              <a:buNone/>
            </a:pPr>
            <a:endParaRPr lang="en-US"/>
          </a:p>
          <a:p>
            <a:pPr>
              <a:spcAft>
                <a:spcPts val="600"/>
              </a:spcAft>
            </a:pPr>
            <a:r>
              <a:rPr lang="en-US" sz="1800">
                <a:latin typeface="Corbel"/>
              </a:rPr>
              <a:t>A calculation then helps identify differences in costs and benefits to produce a cost-effectiveness ratio.</a:t>
            </a:r>
          </a:p>
          <a:p>
            <a:pPr marL="400050" lvl="1" indent="0">
              <a:spcBef>
                <a:spcPts val="0"/>
              </a:spcBef>
              <a:spcAft>
                <a:spcPts val="600"/>
              </a:spcAft>
              <a:buNone/>
            </a:pPr>
            <a:endParaRPr lang="en-US"/>
          </a:p>
          <a:p>
            <a:pPr marL="279400" indent="-279400">
              <a:spcAft>
                <a:spcPts val="600"/>
              </a:spcAft>
            </a:pPr>
            <a:r>
              <a:rPr lang="en-US" sz="1800"/>
              <a:t>In LMICs, results are often presented as the cost to avert one </a:t>
            </a:r>
            <a:r>
              <a:rPr lang="en-US" sz="1800" b="1">
                <a:solidFill>
                  <a:schemeClr val="accent1"/>
                </a:solidFill>
              </a:rPr>
              <a:t>Disability Adjusted Life Year (DALY)</a:t>
            </a:r>
            <a:r>
              <a:rPr lang="en-US" sz="1800">
                <a:solidFill>
                  <a:schemeClr val="accent1"/>
                </a:solidFill>
              </a:rPr>
              <a:t>.</a:t>
            </a:r>
          </a:p>
          <a:p>
            <a:pPr marL="688975" lvl="1" indent="-288925">
              <a:spcBef>
                <a:spcPts val="600"/>
              </a:spcBef>
            </a:pPr>
            <a:r>
              <a:rPr lang="en-US" sz="1600" b="1">
                <a:solidFill>
                  <a:schemeClr val="accent1"/>
                </a:solidFill>
              </a:rPr>
              <a:t>DALY = </a:t>
            </a:r>
            <a:r>
              <a:rPr lang="en-US" sz="1600" b="1"/>
              <a:t>measure of losses in years of healthy life due to early death and/or illness, disability, and other long-term disease impacts. </a:t>
            </a:r>
          </a:p>
          <a:p>
            <a:pPr marL="688975" lvl="1" indent="-288925"/>
            <a:endParaRPr lang="en-US"/>
          </a:p>
          <a:p>
            <a:pPr marL="0" indent="0">
              <a:spcAft>
                <a:spcPts val="600"/>
              </a:spcAft>
              <a:buNone/>
            </a:pPr>
            <a:r>
              <a:rPr lang="en-US" sz="1800" b="1">
                <a:solidFill>
                  <a:schemeClr val="accent3"/>
                </a:solidFill>
              </a:rPr>
              <a:t>How can this inform decision-making?</a:t>
            </a:r>
          </a:p>
          <a:p>
            <a:pPr marL="279400" indent="-279400"/>
            <a:r>
              <a:rPr lang="en-US" sz="1800"/>
              <a:t>Helps discern if a product has good value compared to other vaccines, the status quo, or countries’ value thresholds. </a:t>
            </a:r>
            <a:endParaRPr lang="en-US" sz="1800">
              <a:highlight>
                <a:srgbClr val="FFFF00"/>
              </a:highlight>
            </a:endParaRPr>
          </a:p>
        </p:txBody>
      </p:sp>
      <p:sp>
        <p:nvSpPr>
          <p:cNvPr id="4" name="Text Placeholder 2">
            <a:extLst>
              <a:ext uri="{FF2B5EF4-FFF2-40B4-BE49-F238E27FC236}">
                <a16:creationId xmlns:a16="http://schemas.microsoft.com/office/drawing/2014/main" id="{A743E55B-A745-8797-1BE3-A71745834F07}"/>
              </a:ext>
            </a:extLst>
          </p:cNvPr>
          <p:cNvSpPr txBox="1">
            <a:spLocks/>
          </p:cNvSpPr>
          <p:nvPr/>
        </p:nvSpPr>
        <p:spPr>
          <a:xfrm>
            <a:off x="1026918" y="2020779"/>
            <a:ext cx="5105400" cy="131545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3200" kern="1200">
                <a:solidFill>
                  <a:schemeClr val="accent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p>
        </p:txBody>
      </p:sp>
      <p:sp>
        <p:nvSpPr>
          <p:cNvPr id="6" name="Text Placeholder 2">
            <a:extLst>
              <a:ext uri="{FF2B5EF4-FFF2-40B4-BE49-F238E27FC236}">
                <a16:creationId xmlns:a16="http://schemas.microsoft.com/office/drawing/2014/main" id="{522645CB-61F9-AE26-79F2-34D01E256D96}"/>
              </a:ext>
            </a:extLst>
          </p:cNvPr>
          <p:cNvSpPr txBox="1">
            <a:spLocks/>
          </p:cNvSpPr>
          <p:nvPr/>
        </p:nvSpPr>
        <p:spPr>
          <a:xfrm>
            <a:off x="1262674" y="2842411"/>
            <a:ext cx="4439626" cy="2031325"/>
          </a:xfrm>
          <a:prstGeom prst="rect">
            <a:avLst/>
          </a:prstGeom>
          <a:solidFill>
            <a:schemeClr val="accent3"/>
          </a:solidFill>
        </p:spPr>
        <p:txBody>
          <a:bodyPr vert="horz" wrap="square" lIns="182880" tIns="182880" rIns="182880" bIns="182880" rtlCol="0">
            <a:sp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3200" kern="1200">
                <a:solidFill>
                  <a:schemeClr val="accent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a:solidFill>
                  <a:schemeClr val="bg1"/>
                </a:solidFill>
              </a:rPr>
              <a:t>The comparative analysis of the costs and benefits of an intervention to determine whether it is a good use of resources. </a:t>
            </a:r>
          </a:p>
        </p:txBody>
      </p:sp>
      <p:sp>
        <p:nvSpPr>
          <p:cNvPr id="7" name="Text Placeholder 2">
            <a:extLst>
              <a:ext uri="{FF2B5EF4-FFF2-40B4-BE49-F238E27FC236}">
                <a16:creationId xmlns:a16="http://schemas.microsoft.com/office/drawing/2014/main" id="{3BD47645-9341-80AC-9DE2-2842414CDC98}"/>
              </a:ext>
            </a:extLst>
          </p:cNvPr>
          <p:cNvSpPr txBox="1">
            <a:spLocks/>
          </p:cNvSpPr>
          <p:nvPr/>
        </p:nvSpPr>
        <p:spPr>
          <a:xfrm>
            <a:off x="1262674" y="2052711"/>
            <a:ext cx="4427117" cy="649040"/>
          </a:xfrm>
          <a:prstGeom prst="rect">
            <a:avLst/>
          </a:prstGeom>
          <a:solidFill>
            <a:schemeClr val="accent3">
              <a:lumMod val="20000"/>
              <a:lumOff val="80000"/>
            </a:schemeClr>
          </a:solidFill>
        </p:spPr>
        <p:txBody>
          <a:bodyPr vert="horz" wrap="square" lIns="182880" tIns="182880" rIns="182880" bIns="182880" rtlCol="0" anchor="ctr" anchorCtr="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3200" kern="1200">
                <a:solidFill>
                  <a:schemeClr val="accent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a:solidFill>
                  <a:schemeClr val="accent3"/>
                </a:solidFill>
              </a:rPr>
              <a:t>COST-EFFECTIVENESS</a:t>
            </a:r>
          </a:p>
        </p:txBody>
      </p:sp>
      <p:sp>
        <p:nvSpPr>
          <p:cNvPr id="8" name="Footer Placeholder 2">
            <a:extLst>
              <a:ext uri="{FF2B5EF4-FFF2-40B4-BE49-F238E27FC236}">
                <a16:creationId xmlns:a16="http://schemas.microsoft.com/office/drawing/2014/main" id="{6EA3B5CA-8F4E-AB42-DFC9-75CE333F55B8}"/>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36685778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5ED19-2F03-4576-039F-D13117E5149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1908F80-7F95-C20E-AAE8-CB73EFBB96F4}"/>
              </a:ext>
            </a:extLst>
          </p:cNvPr>
          <p:cNvPicPr>
            <a:picLocks noChangeAspect="1"/>
          </p:cNvPicPr>
          <p:nvPr/>
        </p:nvPicPr>
        <p:blipFill>
          <a:blip r:embed="rId3"/>
          <a:srcRect l="3259" b="3830"/>
          <a:stretch>
            <a:fillRect/>
          </a:stretch>
        </p:blipFill>
        <p:spPr>
          <a:xfrm>
            <a:off x="1018770" y="434011"/>
            <a:ext cx="11173229" cy="5851102"/>
          </a:xfrm>
          <a:prstGeom prst="rect">
            <a:avLst/>
          </a:prstGeom>
        </p:spPr>
      </p:pic>
      <p:sp>
        <p:nvSpPr>
          <p:cNvPr id="254" name="Rectangle 253">
            <a:extLst>
              <a:ext uri="{FF2B5EF4-FFF2-40B4-BE49-F238E27FC236}">
                <a16:creationId xmlns:a16="http://schemas.microsoft.com/office/drawing/2014/main" id="{D0595844-BC1A-AAE5-083E-C2778DA1A23C}"/>
              </a:ext>
            </a:extLst>
          </p:cNvPr>
          <p:cNvSpPr/>
          <p:nvPr/>
        </p:nvSpPr>
        <p:spPr>
          <a:xfrm>
            <a:off x="880564" y="349921"/>
            <a:ext cx="11311435" cy="5323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1">
            <a:extLst>
              <a:ext uri="{FF2B5EF4-FFF2-40B4-BE49-F238E27FC236}">
                <a16:creationId xmlns:a16="http://schemas.microsoft.com/office/drawing/2014/main" id="{9DAD9893-D204-A0FF-1AC5-3AB8755AF77A}"/>
              </a:ext>
            </a:extLst>
          </p:cNvPr>
          <p:cNvSpPr txBox="1">
            <a:spLocks/>
          </p:cNvSpPr>
          <p:nvPr/>
        </p:nvSpPr>
        <p:spPr>
          <a:xfrm>
            <a:off x="725680" y="277022"/>
            <a:ext cx="10740639" cy="532312"/>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3200" kern="1200">
                <a:solidFill>
                  <a:schemeClr val="accent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Font typeface="Arial" panose="020B0604020202020204" pitchFamily="34" charset="0"/>
              <a:buNone/>
            </a:pPr>
            <a:r>
              <a:rPr lang="en-US" sz="2400" b="1">
                <a:solidFill>
                  <a:schemeClr val="accent3"/>
                </a:solidFill>
                <a:ea typeface="+mj-ea"/>
                <a:cs typeface="+mj-cs"/>
              </a:rPr>
              <a:t>Cost-effectiveness studies in LMICs</a:t>
            </a:r>
          </a:p>
        </p:txBody>
      </p:sp>
      <p:sp>
        <p:nvSpPr>
          <p:cNvPr id="250" name="Rectangle 249">
            <a:extLst>
              <a:ext uri="{FF2B5EF4-FFF2-40B4-BE49-F238E27FC236}">
                <a16:creationId xmlns:a16="http://schemas.microsoft.com/office/drawing/2014/main" id="{9FC47BD3-1CFB-F2FE-5C4B-055E1DF3C59B}"/>
              </a:ext>
            </a:extLst>
          </p:cNvPr>
          <p:cNvSpPr/>
          <p:nvPr/>
        </p:nvSpPr>
        <p:spPr>
          <a:xfrm>
            <a:off x="1039364" y="3994069"/>
            <a:ext cx="271604" cy="27160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TextBox 250">
            <a:extLst>
              <a:ext uri="{FF2B5EF4-FFF2-40B4-BE49-F238E27FC236}">
                <a16:creationId xmlns:a16="http://schemas.microsoft.com/office/drawing/2014/main" id="{1D125C05-487F-8086-22A6-21BC8F74B4A5}"/>
              </a:ext>
            </a:extLst>
          </p:cNvPr>
          <p:cNvSpPr txBox="1"/>
          <p:nvPr/>
        </p:nvSpPr>
        <p:spPr>
          <a:xfrm>
            <a:off x="1410506" y="3953740"/>
            <a:ext cx="2135582" cy="928117"/>
          </a:xfrm>
          <a:prstGeom prst="rect">
            <a:avLst/>
          </a:prstGeom>
          <a:solidFill>
            <a:schemeClr val="bg1"/>
          </a:solidFill>
        </p:spPr>
        <p:txBody>
          <a:bodyPr wrap="square" lIns="0" tIns="0" rIns="0" bIns="0" rtlCol="0">
            <a:noAutofit/>
          </a:bodyPr>
          <a:lstStyle/>
          <a:p>
            <a:pPr algn="l"/>
            <a:r>
              <a:rPr lang="en-US" sz="1400" b="1">
                <a:solidFill>
                  <a:schemeClr val="accent5"/>
                </a:solidFill>
                <a:latin typeface="Corbel" panose="020B0503020204020204" pitchFamily="34" charset="0"/>
              </a:rPr>
              <a:t>Completed country-specific analyses</a:t>
            </a:r>
          </a:p>
          <a:p>
            <a:r>
              <a:rPr lang="en-US" sz="1400" b="1">
                <a:solidFill>
                  <a:schemeClr val="accent4"/>
                </a:solidFill>
                <a:latin typeface="Corbel" panose="020B0503020204020204" pitchFamily="34" charset="0"/>
              </a:rPr>
              <a:t>Completed cross-country analyses</a:t>
            </a:r>
          </a:p>
          <a:p>
            <a:pPr algn="l"/>
            <a:endParaRPr lang="en-US" sz="1400" b="1">
              <a:solidFill>
                <a:schemeClr val="accent5"/>
              </a:solidFill>
              <a:latin typeface="Corbel" panose="020B0503020204020204" pitchFamily="34" charset="0"/>
            </a:endParaRPr>
          </a:p>
        </p:txBody>
      </p:sp>
      <p:sp>
        <p:nvSpPr>
          <p:cNvPr id="253" name="Rectangle 252">
            <a:extLst>
              <a:ext uri="{FF2B5EF4-FFF2-40B4-BE49-F238E27FC236}">
                <a16:creationId xmlns:a16="http://schemas.microsoft.com/office/drawing/2014/main" id="{811F3839-4FDE-FAB9-76E9-8FC9FCA967A0}"/>
              </a:ext>
            </a:extLst>
          </p:cNvPr>
          <p:cNvSpPr/>
          <p:nvPr/>
        </p:nvSpPr>
        <p:spPr>
          <a:xfrm>
            <a:off x="1039364" y="4433822"/>
            <a:ext cx="271604" cy="27160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3F6B606-C255-1174-8876-7ED63DDF63DC}"/>
              </a:ext>
            </a:extLst>
          </p:cNvPr>
          <p:cNvSpPr txBox="1">
            <a:spLocks/>
          </p:cNvSpPr>
          <p:nvPr/>
        </p:nvSpPr>
        <p:spPr>
          <a:xfrm>
            <a:off x="930328" y="6214207"/>
            <a:ext cx="2820408" cy="15499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
        <p:nvSpPr>
          <p:cNvPr id="7" name="TextBox 6">
            <a:extLst>
              <a:ext uri="{FF2B5EF4-FFF2-40B4-BE49-F238E27FC236}">
                <a16:creationId xmlns:a16="http://schemas.microsoft.com/office/drawing/2014/main" id="{148281AC-5911-814F-0065-896D81CDAB0B}"/>
              </a:ext>
            </a:extLst>
          </p:cNvPr>
          <p:cNvSpPr txBox="1"/>
          <p:nvPr/>
        </p:nvSpPr>
        <p:spPr>
          <a:xfrm>
            <a:off x="4875384" y="5460354"/>
            <a:ext cx="5818636" cy="1348840"/>
          </a:xfrm>
          <a:prstGeom prst="rect">
            <a:avLst/>
          </a:prstGeom>
          <a:solidFill>
            <a:schemeClr val="bg1"/>
          </a:solidFill>
        </p:spPr>
        <p:txBody>
          <a:bodyPr wrap="square" lIns="0" tIns="0" rIns="0" bIns="0" rtlCol="0">
            <a:noAutofit/>
          </a:bodyPr>
          <a:lstStyle/>
          <a:p>
            <a:r>
              <a:rPr lang="en-US" sz="1000" dirty="0">
                <a:solidFill>
                  <a:srgbClr val="000000">
                    <a:tint val="75000"/>
                  </a:srgbClr>
                </a:solidFill>
                <a:latin typeface="Corbel" panose="020B0503020204020204" pitchFamily="34" charset="0"/>
              </a:rPr>
              <a:t>References </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Rave N, et al. </a:t>
            </a:r>
            <a:r>
              <a:rPr lang="en-US" sz="1000" i="1" dirty="0">
                <a:solidFill>
                  <a:srgbClr val="000000">
                    <a:tint val="75000"/>
                  </a:srgbClr>
                </a:solidFill>
                <a:latin typeface="Corbel" panose="020B0503020204020204" pitchFamily="34" charset="0"/>
              </a:rPr>
              <a:t>Journal of Global Health</a:t>
            </a:r>
            <a:r>
              <a:rPr lang="en-US" sz="1000" dirty="0">
                <a:solidFill>
                  <a:srgbClr val="000000">
                    <a:tint val="75000"/>
                  </a:srgbClr>
                </a:solidFill>
                <a:latin typeface="Corbel" panose="020B0503020204020204" pitchFamily="34" charset="0"/>
              </a:rPr>
              <a:t>. 2025. DOI:10.7189/jogh.15.04292 </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Guimarães EL, et al. </a:t>
            </a:r>
            <a:r>
              <a:rPr lang="en-US" sz="1000" i="1" dirty="0">
                <a:solidFill>
                  <a:srgbClr val="000000">
                    <a:tint val="75000"/>
                  </a:srgbClr>
                </a:solidFill>
                <a:latin typeface="Corbel" panose="020B0503020204020204" pitchFamily="34" charset="0"/>
              </a:rPr>
              <a:t>Journal of Global Health Economics and Policy. </a:t>
            </a:r>
            <a:r>
              <a:rPr lang="en-US" sz="1000" dirty="0">
                <a:solidFill>
                  <a:srgbClr val="000000">
                    <a:tint val="75000"/>
                  </a:srgbClr>
                </a:solidFill>
                <a:latin typeface="Corbel" panose="020B0503020204020204" pitchFamily="34" charset="0"/>
              </a:rPr>
              <a:t>2025. DOI: doi.org/10.52872/001c.137870</a:t>
            </a:r>
            <a:endParaRPr lang="en-US" sz="1000" i="1" dirty="0">
              <a:solidFill>
                <a:srgbClr val="000000">
                  <a:tint val="75000"/>
                </a:srgbClr>
              </a:solidFill>
              <a:latin typeface="Corbel" panose="020B0503020204020204" pitchFamily="34" charset="0"/>
            </a:endParaRP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Mahmud S, et al. </a:t>
            </a:r>
            <a:r>
              <a:rPr lang="en-US" sz="1000" i="1" dirty="0">
                <a:solidFill>
                  <a:srgbClr val="000000">
                    <a:tint val="75000"/>
                  </a:srgbClr>
                </a:solidFill>
                <a:latin typeface="Corbel" panose="020B0503020204020204" pitchFamily="34" charset="0"/>
              </a:rPr>
              <a:t>BMC Medicine</a:t>
            </a:r>
            <a:r>
              <a:rPr lang="en-US" sz="1000" dirty="0">
                <a:solidFill>
                  <a:srgbClr val="000000">
                    <a:tint val="75000"/>
                  </a:srgbClr>
                </a:solidFill>
                <a:latin typeface="Corbel" panose="020B0503020204020204" pitchFamily="34" charset="0"/>
              </a:rPr>
              <a:t>. 2023. DOI: doi.org/10.1186/s12916-023-02827-5</a:t>
            </a:r>
            <a:br>
              <a:rPr lang="en-US" sz="1000" dirty="0">
                <a:solidFill>
                  <a:srgbClr val="000000">
                    <a:tint val="75000"/>
                  </a:srgbClr>
                </a:solidFill>
                <a:latin typeface="Corbel" panose="020B0503020204020204" pitchFamily="34" charset="0"/>
              </a:rPr>
            </a:br>
            <a:r>
              <a:rPr lang="en-US" sz="1000" dirty="0" err="1">
                <a:solidFill>
                  <a:srgbClr val="000000">
                    <a:tint val="75000"/>
                  </a:srgbClr>
                </a:solidFill>
                <a:latin typeface="Corbel" panose="020B0503020204020204" pitchFamily="34" charset="0"/>
              </a:rPr>
              <a:t>Guiñazú</a:t>
            </a:r>
            <a:r>
              <a:rPr lang="en-US" sz="1000" dirty="0">
                <a:solidFill>
                  <a:srgbClr val="000000">
                    <a:tint val="75000"/>
                  </a:srgbClr>
                </a:solidFill>
                <a:latin typeface="Corbel" panose="020B0503020204020204" pitchFamily="34" charset="0"/>
              </a:rPr>
              <a:t> G, et al. </a:t>
            </a:r>
            <a:r>
              <a:rPr lang="en-US" sz="1000" i="1" dirty="0">
                <a:solidFill>
                  <a:srgbClr val="000000">
                    <a:tint val="75000"/>
                  </a:srgbClr>
                </a:solidFill>
                <a:latin typeface="Corbel" panose="020B0503020204020204" pitchFamily="34" charset="0"/>
              </a:rPr>
              <a:t>Vaccine. </a:t>
            </a:r>
            <a:r>
              <a:rPr lang="en-US" sz="1000" dirty="0">
                <a:solidFill>
                  <a:srgbClr val="000000">
                    <a:tint val="75000"/>
                  </a:srgbClr>
                </a:solidFill>
                <a:latin typeface="Corbel" panose="020B0503020204020204" pitchFamily="34" charset="0"/>
              </a:rPr>
              <a:t>2024. DOI: doi.org/10.1016/j.vaccine.2024.126234</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Anh Ha Do, L. et al, </a:t>
            </a:r>
            <a:r>
              <a:rPr lang="en-US" sz="1000" i="1" dirty="0">
                <a:solidFill>
                  <a:srgbClr val="000000">
                    <a:tint val="75000"/>
                  </a:srgbClr>
                </a:solidFill>
                <a:latin typeface="Corbel" panose="020B0503020204020204" pitchFamily="34" charset="0"/>
              </a:rPr>
              <a:t>Vaccine</a:t>
            </a:r>
            <a:r>
              <a:rPr lang="en-US" sz="1000" dirty="0">
                <a:solidFill>
                  <a:srgbClr val="000000">
                    <a:tint val="75000"/>
                  </a:srgbClr>
                </a:solidFill>
                <a:latin typeface="Corbel" panose="020B0503020204020204" pitchFamily="34" charset="0"/>
              </a:rPr>
              <a:t>. 2023. DOI: doi.org/10.1016/j.vaccine.2023.09.003</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Laufer R, et al. </a:t>
            </a:r>
            <a:r>
              <a:rPr lang="en-US" sz="1000" i="1" dirty="0">
                <a:solidFill>
                  <a:srgbClr val="000000">
                    <a:tint val="75000"/>
                  </a:srgbClr>
                </a:solidFill>
                <a:latin typeface="Corbel" panose="020B0503020204020204" pitchFamily="34" charset="0"/>
              </a:rPr>
              <a:t>PLOS Glob Public Health</a:t>
            </a:r>
            <a:r>
              <a:rPr lang="en-US" sz="1000" dirty="0">
                <a:solidFill>
                  <a:srgbClr val="000000">
                    <a:tint val="75000"/>
                  </a:srgbClr>
                </a:solidFill>
                <a:latin typeface="Corbel" panose="020B0503020204020204" pitchFamily="34" charset="0"/>
              </a:rPr>
              <a:t>. 2023. DOI: 10.1371/journal.pgph.0001432</a:t>
            </a:r>
          </a:p>
          <a:p>
            <a:pPr marL="171450" indent="-171450">
              <a:buFont typeface="Arial" panose="020B0604020202020204" pitchFamily="34" charset="0"/>
              <a:buChar char="•"/>
            </a:pPr>
            <a:r>
              <a:rPr lang="en-US" sz="1000" dirty="0">
                <a:solidFill>
                  <a:srgbClr val="000000">
                    <a:tint val="75000"/>
                  </a:srgbClr>
                </a:solidFill>
                <a:latin typeface="Corbel" panose="020B0503020204020204" pitchFamily="34" charset="0"/>
              </a:rPr>
              <a:t>Ordoñez J, et al.</a:t>
            </a:r>
            <a:r>
              <a:rPr lang="en-US" sz="1000" i="1" dirty="0">
                <a:solidFill>
                  <a:srgbClr val="000000">
                    <a:tint val="75000"/>
                  </a:srgbClr>
                </a:solidFill>
                <a:latin typeface="Corbel" panose="020B0503020204020204" pitchFamily="34" charset="0"/>
              </a:rPr>
              <a:t> Value in Health</a:t>
            </a:r>
            <a:r>
              <a:rPr lang="en-US" sz="1000" dirty="0">
                <a:solidFill>
                  <a:srgbClr val="000000">
                    <a:tint val="75000"/>
                  </a:srgbClr>
                </a:solidFill>
                <a:latin typeface="Corbel" panose="020B0503020204020204" pitchFamily="34" charset="0"/>
              </a:rPr>
              <a:t>. 2026. DOI: https://doi.org/10.1016/j.jval.2026.03.702.</a:t>
            </a:r>
          </a:p>
        </p:txBody>
      </p:sp>
      <p:sp>
        <p:nvSpPr>
          <p:cNvPr id="6" name="TextBox 5">
            <a:extLst>
              <a:ext uri="{FF2B5EF4-FFF2-40B4-BE49-F238E27FC236}">
                <a16:creationId xmlns:a16="http://schemas.microsoft.com/office/drawing/2014/main" id="{CF1EC6B8-D648-FF36-C891-CA064CE97A46}"/>
              </a:ext>
            </a:extLst>
          </p:cNvPr>
          <p:cNvSpPr txBox="1"/>
          <p:nvPr/>
        </p:nvSpPr>
        <p:spPr>
          <a:xfrm>
            <a:off x="1039364" y="4947867"/>
            <a:ext cx="2945301" cy="400110"/>
          </a:xfrm>
          <a:prstGeom prst="rect">
            <a:avLst/>
          </a:prstGeom>
          <a:noFill/>
        </p:spPr>
        <p:txBody>
          <a:bodyPr wrap="square">
            <a:spAutoFit/>
          </a:bodyPr>
          <a:lstStyle/>
          <a:p>
            <a:r>
              <a:rPr lang="en-US" sz="1000" dirty="0">
                <a:solidFill>
                  <a:srgbClr val="000000">
                    <a:tint val="75000"/>
                  </a:srgbClr>
                </a:solidFill>
                <a:latin typeface="Corbel" panose="020B0503020204020204" pitchFamily="34" charset="0"/>
              </a:rPr>
              <a:t>NOTE: Country-specific analyses may also be included in cross-country studies .</a:t>
            </a:r>
          </a:p>
        </p:txBody>
      </p:sp>
    </p:spTree>
    <p:extLst>
      <p:ext uri="{BB962C8B-B14F-4D97-AF65-F5344CB8AC3E}">
        <p14:creationId xmlns:p14="http://schemas.microsoft.com/office/powerpoint/2010/main" val="16374256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53">
            <a:extLst>
              <a:ext uri="{FF2B5EF4-FFF2-40B4-BE49-F238E27FC236}">
                <a16:creationId xmlns:a16="http://schemas.microsoft.com/office/drawing/2014/main" id="{03EA8D87-C7E2-3F7C-196B-43E7565562A6}"/>
              </a:ext>
            </a:extLst>
          </p:cNvPr>
          <p:cNvPicPr>
            <a:picLocks noChangeAspect="1"/>
          </p:cNvPicPr>
          <p:nvPr/>
        </p:nvPicPr>
        <p:blipFill>
          <a:blip r:embed="rId3"/>
          <a:srcRect/>
          <a:stretch/>
        </p:blipFill>
        <p:spPr>
          <a:xfrm>
            <a:off x="7458588" y="1682879"/>
            <a:ext cx="3035885" cy="3035885"/>
          </a:xfrm>
          <a:prstGeom prst="rect">
            <a:avLst/>
          </a:prstGeom>
        </p:spPr>
      </p:pic>
      <p:sp>
        <p:nvSpPr>
          <p:cNvPr id="2" name="Text Placeholder 1"/>
          <p:cNvSpPr>
            <a:spLocks noGrp="1"/>
          </p:cNvSpPr>
          <p:nvPr>
            <p:ph type="body" sz="quarter" idx="13"/>
          </p:nvPr>
        </p:nvSpPr>
        <p:spPr>
          <a:xfrm>
            <a:off x="761999" y="473336"/>
            <a:ext cx="10740639" cy="1315450"/>
          </a:xfrm>
        </p:spPr>
        <p:txBody>
          <a:bodyPr lIns="0" tIns="0" rIns="0" bIns="0"/>
          <a:lstStyle/>
          <a:p>
            <a:pPr marL="342900" lvl="1" indent="0">
              <a:buNone/>
            </a:pPr>
            <a:r>
              <a:rPr lang="en-US" sz="2400" b="1">
                <a:solidFill>
                  <a:schemeClr val="accent3"/>
                </a:solidFill>
                <a:ea typeface="+mj-ea"/>
                <a:cs typeface="+mj-cs"/>
              </a:rPr>
              <a:t>Interpreting results on RSV immunization cost-effectiveness in LMICs</a:t>
            </a:r>
          </a:p>
        </p:txBody>
      </p:sp>
      <p:sp>
        <p:nvSpPr>
          <p:cNvPr id="6" name="Text Placeholder 5"/>
          <p:cNvSpPr>
            <a:spLocks noGrp="1"/>
          </p:cNvSpPr>
          <p:nvPr>
            <p:ph type="body" sz="quarter" idx="14"/>
          </p:nvPr>
        </p:nvSpPr>
        <p:spPr>
          <a:xfrm>
            <a:off x="761999" y="1273346"/>
            <a:ext cx="5875469" cy="4631820"/>
          </a:xfrm>
        </p:spPr>
        <p:txBody>
          <a:bodyPr vert="horz" lIns="0" tIns="0" rIns="0" bIns="0" rtlCol="0" anchor="t">
            <a:normAutofit/>
          </a:bodyPr>
          <a:lstStyle/>
          <a:p>
            <a:pPr marL="628650" lvl="1"/>
            <a:r>
              <a:rPr lang="en-US" sz="2000" b="1"/>
              <a:t>Cost saving means:</a:t>
            </a:r>
          </a:p>
          <a:p>
            <a:pPr marL="1085850" lvl="2"/>
            <a:r>
              <a:rPr lang="en-US" sz="1600"/>
              <a:t>Immunization generates health benefits </a:t>
            </a:r>
            <a:r>
              <a:rPr lang="en-US" sz="1600" u="sng"/>
              <a:t>AND</a:t>
            </a:r>
            <a:r>
              <a:rPr lang="en-US" sz="1600"/>
              <a:t> averts more treatment costs than an immunization program incurs.</a:t>
            </a:r>
          </a:p>
          <a:p>
            <a:pPr marL="628650" lvl="1"/>
            <a:r>
              <a:rPr lang="en-US" sz="2000" b="1"/>
              <a:t>Lower values for cost per DALY averted correspond to better cost-effectiveness. </a:t>
            </a:r>
          </a:p>
          <a:p>
            <a:pPr marL="628650" lvl="1"/>
            <a:r>
              <a:rPr lang="en-US" sz="2000" b="1">
                <a:latin typeface="Corbel"/>
              </a:rPr>
              <a:t>No </a:t>
            </a:r>
            <a:r>
              <a:rPr lang="en-US" sz="2000" b="1" u="sng">
                <a:latin typeface="Corbel"/>
              </a:rPr>
              <a:t>single</a:t>
            </a:r>
            <a:r>
              <a:rPr lang="en-US" sz="2000" b="1">
                <a:latin typeface="Corbel"/>
              </a:rPr>
              <a:t> cost per DALY threshold is available to demonstrate cost-effectiveness. </a:t>
            </a:r>
            <a:endParaRPr lang="en-US" sz="2000" b="1"/>
          </a:p>
          <a:p>
            <a:pPr marL="1085850" lvl="2"/>
            <a:r>
              <a:rPr lang="en-US" sz="1600">
                <a:latin typeface="Corbel"/>
              </a:rPr>
              <a:t>Although, a cost per DALY averted below 0.5 Gross Domestic Product (GDP) per capita could be considered cost-effective in LMICs.</a:t>
            </a:r>
            <a:endParaRPr lang="en-US" sz="1600"/>
          </a:p>
          <a:p>
            <a:pPr marL="628650" lvl="1"/>
            <a:r>
              <a:rPr lang="en-US" sz="2000" b="1">
                <a:latin typeface="Corbel"/>
              </a:rPr>
              <a:t>Cost-effectiveness is best assessed with respect to a country's current investments. </a:t>
            </a:r>
          </a:p>
          <a:p>
            <a:pPr marL="1085850" lvl="2"/>
            <a:r>
              <a:rPr lang="en-US" sz="1800">
                <a:latin typeface="Corbel"/>
              </a:rPr>
              <a:t>For example, the least cost-effective health intervention already in use. </a:t>
            </a:r>
            <a:endParaRPr lang="en-US" sz="1800"/>
          </a:p>
          <a:p>
            <a:pPr marL="400050" lvl="1" indent="0">
              <a:buNone/>
            </a:pPr>
            <a:endParaRPr lang="en-US"/>
          </a:p>
          <a:p>
            <a:pPr marL="342900" lvl="1" indent="0">
              <a:buNone/>
            </a:pPr>
            <a:endParaRPr lang="en-US" sz="1600"/>
          </a:p>
          <a:p>
            <a:pPr marL="285750" indent="-285750">
              <a:spcAft>
                <a:spcPts val="900"/>
              </a:spcAft>
            </a:pPr>
            <a:endParaRPr lang="en-US" sz="900"/>
          </a:p>
        </p:txBody>
      </p:sp>
      <p:sp>
        <p:nvSpPr>
          <p:cNvPr id="7" name="object 20">
            <a:extLst>
              <a:ext uri="{FF2B5EF4-FFF2-40B4-BE49-F238E27FC236}">
                <a16:creationId xmlns:a16="http://schemas.microsoft.com/office/drawing/2014/main" id="{EC51A921-221A-A77B-1FF5-6CAB73DEC08C}"/>
              </a:ext>
            </a:extLst>
          </p:cNvPr>
          <p:cNvSpPr/>
          <p:nvPr/>
        </p:nvSpPr>
        <p:spPr>
          <a:xfrm>
            <a:off x="7259052" y="3198402"/>
            <a:ext cx="3354382" cy="47459"/>
          </a:xfrm>
          <a:custGeom>
            <a:avLst/>
            <a:gdLst/>
            <a:ahLst/>
            <a:cxnLst/>
            <a:rect l="l" t="t" r="r" b="b"/>
            <a:pathLst>
              <a:path w="2687320">
                <a:moveTo>
                  <a:pt x="2686710" y="0"/>
                </a:moveTo>
                <a:lnTo>
                  <a:pt x="0" y="0"/>
                </a:lnTo>
              </a:path>
            </a:pathLst>
          </a:custGeom>
          <a:ln w="25400" cap="rnd">
            <a:solidFill>
              <a:srgbClr val="939598"/>
            </a:solidFill>
            <a:prstDash val="sysDot"/>
          </a:ln>
        </p:spPr>
        <p:txBody>
          <a:bodyPr wrap="square" lIns="0" tIns="0" rIns="0" bIns="0" rtlCol="0"/>
          <a:lstStyle/>
          <a:p>
            <a:endParaRPr/>
          </a:p>
        </p:txBody>
      </p:sp>
      <p:sp>
        <p:nvSpPr>
          <p:cNvPr id="8" name="object 23">
            <a:extLst>
              <a:ext uri="{FF2B5EF4-FFF2-40B4-BE49-F238E27FC236}">
                <a16:creationId xmlns:a16="http://schemas.microsoft.com/office/drawing/2014/main" id="{119814A5-FD5B-F8B0-3874-0E3D9A77B546}"/>
              </a:ext>
            </a:extLst>
          </p:cNvPr>
          <p:cNvSpPr/>
          <p:nvPr/>
        </p:nvSpPr>
        <p:spPr>
          <a:xfrm>
            <a:off x="8981702" y="1625375"/>
            <a:ext cx="45719" cy="3197331"/>
          </a:xfrm>
          <a:custGeom>
            <a:avLst/>
            <a:gdLst/>
            <a:ahLst/>
            <a:cxnLst/>
            <a:rect l="l" t="t" r="r" b="b"/>
            <a:pathLst>
              <a:path h="2571750">
                <a:moveTo>
                  <a:pt x="0" y="2571457"/>
                </a:moveTo>
                <a:lnTo>
                  <a:pt x="0" y="0"/>
                </a:lnTo>
              </a:path>
            </a:pathLst>
          </a:custGeom>
          <a:ln w="25400" cap="rnd">
            <a:solidFill>
              <a:srgbClr val="939598"/>
            </a:solidFill>
            <a:prstDash val="sysDot"/>
          </a:ln>
        </p:spPr>
        <p:txBody>
          <a:bodyPr wrap="square" lIns="0" tIns="0" rIns="0" bIns="0" rtlCol="0"/>
          <a:lstStyle/>
          <a:p>
            <a:endParaRPr/>
          </a:p>
        </p:txBody>
      </p:sp>
      <p:sp>
        <p:nvSpPr>
          <p:cNvPr id="13" name="object 21">
            <a:extLst>
              <a:ext uri="{FF2B5EF4-FFF2-40B4-BE49-F238E27FC236}">
                <a16:creationId xmlns:a16="http://schemas.microsoft.com/office/drawing/2014/main" id="{BC90D0A2-1738-EBE8-3DA8-0E09365472F7}"/>
              </a:ext>
            </a:extLst>
          </p:cNvPr>
          <p:cNvSpPr/>
          <p:nvPr/>
        </p:nvSpPr>
        <p:spPr>
          <a:xfrm>
            <a:off x="10613434" y="3135540"/>
            <a:ext cx="61324" cy="114617"/>
          </a:xfrm>
          <a:custGeom>
            <a:avLst/>
            <a:gdLst/>
            <a:ahLst/>
            <a:cxnLst/>
            <a:rect l="l" t="t" r="r" b="b"/>
            <a:pathLst>
              <a:path w="53340" h="99695">
                <a:moveTo>
                  <a:pt x="0" y="0"/>
                </a:moveTo>
                <a:lnTo>
                  <a:pt x="0" y="99186"/>
                </a:lnTo>
                <a:lnTo>
                  <a:pt x="53340" y="49593"/>
                </a:lnTo>
                <a:lnTo>
                  <a:pt x="0" y="0"/>
                </a:lnTo>
                <a:close/>
              </a:path>
            </a:pathLst>
          </a:custGeom>
          <a:solidFill>
            <a:srgbClr val="939598"/>
          </a:solidFill>
        </p:spPr>
        <p:txBody>
          <a:bodyPr wrap="square" lIns="0" tIns="0" rIns="0" bIns="0" rtlCol="0"/>
          <a:lstStyle/>
          <a:p>
            <a:endParaRPr/>
          </a:p>
        </p:txBody>
      </p:sp>
      <p:sp>
        <p:nvSpPr>
          <p:cNvPr id="14" name="object 22">
            <a:extLst>
              <a:ext uri="{FF2B5EF4-FFF2-40B4-BE49-F238E27FC236}">
                <a16:creationId xmlns:a16="http://schemas.microsoft.com/office/drawing/2014/main" id="{9093BA2D-DAE7-2CE6-4319-535905274C03}"/>
              </a:ext>
            </a:extLst>
          </p:cNvPr>
          <p:cNvSpPr/>
          <p:nvPr/>
        </p:nvSpPr>
        <p:spPr>
          <a:xfrm>
            <a:off x="7201492" y="3135540"/>
            <a:ext cx="61324" cy="114617"/>
          </a:xfrm>
          <a:custGeom>
            <a:avLst/>
            <a:gdLst/>
            <a:ahLst/>
            <a:cxnLst/>
            <a:rect l="l" t="t" r="r" b="b"/>
            <a:pathLst>
              <a:path w="53339" h="99695">
                <a:moveTo>
                  <a:pt x="53340" y="0"/>
                </a:moveTo>
                <a:lnTo>
                  <a:pt x="0" y="49593"/>
                </a:lnTo>
                <a:lnTo>
                  <a:pt x="53340" y="99186"/>
                </a:lnTo>
                <a:lnTo>
                  <a:pt x="53340" y="0"/>
                </a:lnTo>
                <a:close/>
              </a:path>
            </a:pathLst>
          </a:custGeom>
          <a:solidFill>
            <a:srgbClr val="939598"/>
          </a:solidFill>
        </p:spPr>
        <p:txBody>
          <a:bodyPr wrap="square" lIns="0" tIns="0" rIns="0" bIns="0" rtlCol="0"/>
          <a:lstStyle/>
          <a:p>
            <a:endParaRPr/>
          </a:p>
        </p:txBody>
      </p:sp>
      <p:sp>
        <p:nvSpPr>
          <p:cNvPr id="15" name="object 24">
            <a:extLst>
              <a:ext uri="{FF2B5EF4-FFF2-40B4-BE49-F238E27FC236}">
                <a16:creationId xmlns:a16="http://schemas.microsoft.com/office/drawing/2014/main" id="{32BB74B7-26F0-6876-CF61-1DCA8C11FADE}"/>
              </a:ext>
            </a:extLst>
          </p:cNvPr>
          <p:cNvSpPr/>
          <p:nvPr/>
        </p:nvSpPr>
        <p:spPr>
          <a:xfrm>
            <a:off x="8934853" y="4822713"/>
            <a:ext cx="114617" cy="61324"/>
          </a:xfrm>
          <a:custGeom>
            <a:avLst/>
            <a:gdLst/>
            <a:ahLst/>
            <a:cxnLst/>
            <a:rect l="l" t="t" r="r" b="b"/>
            <a:pathLst>
              <a:path w="99695" h="53339">
                <a:moveTo>
                  <a:pt x="99186" y="0"/>
                </a:moveTo>
                <a:lnTo>
                  <a:pt x="0" y="0"/>
                </a:lnTo>
                <a:lnTo>
                  <a:pt x="49593" y="53339"/>
                </a:lnTo>
                <a:lnTo>
                  <a:pt x="99186" y="0"/>
                </a:lnTo>
                <a:close/>
              </a:path>
            </a:pathLst>
          </a:custGeom>
          <a:solidFill>
            <a:srgbClr val="939598"/>
          </a:solidFill>
        </p:spPr>
        <p:txBody>
          <a:bodyPr wrap="square" lIns="0" tIns="0" rIns="0" bIns="0" rtlCol="0"/>
          <a:lstStyle/>
          <a:p>
            <a:endParaRPr/>
          </a:p>
        </p:txBody>
      </p:sp>
      <p:sp>
        <p:nvSpPr>
          <p:cNvPr id="16" name="object 25">
            <a:extLst>
              <a:ext uri="{FF2B5EF4-FFF2-40B4-BE49-F238E27FC236}">
                <a16:creationId xmlns:a16="http://schemas.microsoft.com/office/drawing/2014/main" id="{B3935915-2561-BAF1-C29D-3A5AB0F37255}"/>
              </a:ext>
            </a:extLst>
          </p:cNvPr>
          <p:cNvSpPr/>
          <p:nvPr/>
        </p:nvSpPr>
        <p:spPr>
          <a:xfrm>
            <a:off x="8926203" y="1564051"/>
            <a:ext cx="114617" cy="61324"/>
          </a:xfrm>
          <a:custGeom>
            <a:avLst/>
            <a:gdLst/>
            <a:ahLst/>
            <a:cxnLst/>
            <a:rect l="l" t="t" r="r" b="b"/>
            <a:pathLst>
              <a:path w="99695" h="53339">
                <a:moveTo>
                  <a:pt x="49593" y="0"/>
                </a:moveTo>
                <a:lnTo>
                  <a:pt x="0" y="53340"/>
                </a:lnTo>
                <a:lnTo>
                  <a:pt x="99186" y="53340"/>
                </a:lnTo>
                <a:lnTo>
                  <a:pt x="49593" y="0"/>
                </a:lnTo>
                <a:close/>
              </a:path>
            </a:pathLst>
          </a:custGeom>
          <a:solidFill>
            <a:srgbClr val="939598"/>
          </a:solidFill>
        </p:spPr>
        <p:txBody>
          <a:bodyPr wrap="square" lIns="0" tIns="0" rIns="0" bIns="0" rtlCol="0"/>
          <a:lstStyle/>
          <a:p>
            <a:endParaRPr/>
          </a:p>
        </p:txBody>
      </p:sp>
      <p:sp>
        <p:nvSpPr>
          <p:cNvPr id="17" name="object 29">
            <a:extLst>
              <a:ext uri="{FF2B5EF4-FFF2-40B4-BE49-F238E27FC236}">
                <a16:creationId xmlns:a16="http://schemas.microsoft.com/office/drawing/2014/main" id="{B0733A62-D97D-1614-0F3D-5C40F19B1995}"/>
              </a:ext>
            </a:extLst>
          </p:cNvPr>
          <p:cNvSpPr txBox="1"/>
          <p:nvPr/>
        </p:nvSpPr>
        <p:spPr>
          <a:xfrm>
            <a:off x="10760171" y="3053000"/>
            <a:ext cx="936227" cy="442203"/>
          </a:xfrm>
          <a:prstGeom prst="rect">
            <a:avLst/>
          </a:prstGeom>
        </p:spPr>
        <p:txBody>
          <a:bodyPr vert="horz" wrap="square" lIns="0" tIns="11206" rIns="0" bIns="0" rtlCol="0">
            <a:spAutoFit/>
          </a:bodyPr>
          <a:lstStyle/>
          <a:p>
            <a:pPr marR="4483">
              <a:spcBef>
                <a:spcPts val="88"/>
              </a:spcBef>
            </a:pPr>
            <a:r>
              <a:rPr sz="1400" b="1" spc="-4">
                <a:solidFill>
                  <a:srgbClr val="464F61"/>
                </a:solidFill>
                <a:cs typeface="Arial"/>
              </a:rPr>
              <a:t>more effective</a:t>
            </a:r>
            <a:endParaRPr sz="1400">
              <a:cs typeface="Arial"/>
            </a:endParaRPr>
          </a:p>
        </p:txBody>
      </p:sp>
      <p:sp>
        <p:nvSpPr>
          <p:cNvPr id="18" name="object 30">
            <a:extLst>
              <a:ext uri="{FF2B5EF4-FFF2-40B4-BE49-F238E27FC236}">
                <a16:creationId xmlns:a16="http://schemas.microsoft.com/office/drawing/2014/main" id="{87B181C9-1DC9-DC4E-932D-7BB99ADB67D6}"/>
              </a:ext>
            </a:extLst>
          </p:cNvPr>
          <p:cNvSpPr txBox="1"/>
          <p:nvPr/>
        </p:nvSpPr>
        <p:spPr>
          <a:xfrm>
            <a:off x="6361462" y="3068999"/>
            <a:ext cx="815217" cy="442203"/>
          </a:xfrm>
          <a:prstGeom prst="rect">
            <a:avLst/>
          </a:prstGeom>
        </p:spPr>
        <p:txBody>
          <a:bodyPr vert="horz" wrap="square" lIns="0" tIns="11206" rIns="0" bIns="0" rtlCol="0">
            <a:spAutoFit/>
          </a:bodyPr>
          <a:lstStyle/>
          <a:p>
            <a:pPr marL="11206" marR="4483" indent="94134" algn="r">
              <a:spcBef>
                <a:spcPts val="88"/>
              </a:spcBef>
            </a:pPr>
            <a:r>
              <a:rPr sz="1400" b="1">
                <a:solidFill>
                  <a:srgbClr val="464F61"/>
                </a:solidFill>
                <a:cs typeface="Arial"/>
              </a:rPr>
              <a:t>less  </a:t>
            </a:r>
            <a:r>
              <a:rPr sz="1400" b="1" spc="-4">
                <a:solidFill>
                  <a:srgbClr val="464F61"/>
                </a:solidFill>
                <a:cs typeface="Arial"/>
              </a:rPr>
              <a:t>effective</a:t>
            </a:r>
            <a:endParaRPr sz="1400">
              <a:cs typeface="Arial"/>
            </a:endParaRPr>
          </a:p>
        </p:txBody>
      </p:sp>
      <p:sp>
        <p:nvSpPr>
          <p:cNvPr id="19" name="object 31">
            <a:extLst>
              <a:ext uri="{FF2B5EF4-FFF2-40B4-BE49-F238E27FC236}">
                <a16:creationId xmlns:a16="http://schemas.microsoft.com/office/drawing/2014/main" id="{8F81CB39-F856-32A8-E8D5-EC66ED7373E9}"/>
              </a:ext>
            </a:extLst>
          </p:cNvPr>
          <p:cNvSpPr txBox="1"/>
          <p:nvPr/>
        </p:nvSpPr>
        <p:spPr>
          <a:xfrm>
            <a:off x="8293531" y="1308298"/>
            <a:ext cx="1360252" cy="226759"/>
          </a:xfrm>
          <a:prstGeom prst="rect">
            <a:avLst/>
          </a:prstGeom>
        </p:spPr>
        <p:txBody>
          <a:bodyPr vert="horz" wrap="square" lIns="0" tIns="11206" rIns="0" bIns="0" rtlCol="0">
            <a:spAutoFit/>
          </a:bodyPr>
          <a:lstStyle/>
          <a:p>
            <a:pPr marL="11206" algn="ctr">
              <a:spcBef>
                <a:spcPts val="88"/>
              </a:spcBef>
            </a:pPr>
            <a:r>
              <a:rPr sz="1400" b="1" spc="-4">
                <a:solidFill>
                  <a:srgbClr val="464F61"/>
                </a:solidFill>
                <a:cs typeface="Arial"/>
              </a:rPr>
              <a:t>more</a:t>
            </a:r>
            <a:r>
              <a:rPr sz="1400" b="1" spc="-53">
                <a:solidFill>
                  <a:srgbClr val="464F61"/>
                </a:solidFill>
                <a:cs typeface="Arial"/>
              </a:rPr>
              <a:t> </a:t>
            </a:r>
            <a:r>
              <a:rPr sz="1400" b="1" spc="-4">
                <a:solidFill>
                  <a:srgbClr val="464F61"/>
                </a:solidFill>
                <a:cs typeface="Arial"/>
              </a:rPr>
              <a:t>expensive</a:t>
            </a:r>
            <a:endParaRPr sz="1400">
              <a:cs typeface="Arial"/>
            </a:endParaRPr>
          </a:p>
        </p:txBody>
      </p:sp>
      <p:sp>
        <p:nvSpPr>
          <p:cNvPr id="20" name="object 32">
            <a:extLst>
              <a:ext uri="{FF2B5EF4-FFF2-40B4-BE49-F238E27FC236}">
                <a16:creationId xmlns:a16="http://schemas.microsoft.com/office/drawing/2014/main" id="{86E2A50E-046C-D261-BDB3-1BA93D8495E6}"/>
              </a:ext>
            </a:extLst>
          </p:cNvPr>
          <p:cNvSpPr txBox="1"/>
          <p:nvPr/>
        </p:nvSpPr>
        <p:spPr>
          <a:xfrm>
            <a:off x="8382861" y="4928957"/>
            <a:ext cx="1274354" cy="226759"/>
          </a:xfrm>
          <a:prstGeom prst="rect">
            <a:avLst/>
          </a:prstGeom>
        </p:spPr>
        <p:txBody>
          <a:bodyPr vert="horz" wrap="square" lIns="0" tIns="11206" rIns="0" bIns="0" rtlCol="0">
            <a:spAutoFit/>
          </a:bodyPr>
          <a:lstStyle/>
          <a:p>
            <a:pPr marL="11206" algn="ctr">
              <a:spcBef>
                <a:spcPts val="88"/>
              </a:spcBef>
            </a:pPr>
            <a:r>
              <a:rPr sz="1400" b="1">
                <a:solidFill>
                  <a:srgbClr val="464F61"/>
                </a:solidFill>
                <a:cs typeface="Arial"/>
              </a:rPr>
              <a:t>less</a:t>
            </a:r>
            <a:r>
              <a:rPr sz="1400" b="1" spc="-57">
                <a:solidFill>
                  <a:srgbClr val="464F61"/>
                </a:solidFill>
                <a:cs typeface="Arial"/>
              </a:rPr>
              <a:t> </a:t>
            </a:r>
            <a:r>
              <a:rPr sz="1400" b="1" spc="-4">
                <a:solidFill>
                  <a:srgbClr val="464F61"/>
                </a:solidFill>
                <a:cs typeface="Arial"/>
              </a:rPr>
              <a:t>expensive</a:t>
            </a:r>
            <a:endParaRPr sz="1400">
              <a:cs typeface="Arial"/>
            </a:endParaRPr>
          </a:p>
        </p:txBody>
      </p:sp>
      <p:sp>
        <p:nvSpPr>
          <p:cNvPr id="21" name="object 34">
            <a:extLst>
              <a:ext uri="{FF2B5EF4-FFF2-40B4-BE49-F238E27FC236}">
                <a16:creationId xmlns:a16="http://schemas.microsoft.com/office/drawing/2014/main" id="{012E28BE-5ECB-F8D2-FC73-D9C564428D09}"/>
              </a:ext>
            </a:extLst>
          </p:cNvPr>
          <p:cNvSpPr/>
          <p:nvPr/>
        </p:nvSpPr>
        <p:spPr>
          <a:xfrm>
            <a:off x="7218288" y="1459454"/>
            <a:ext cx="3501299" cy="3501299"/>
          </a:xfrm>
          <a:custGeom>
            <a:avLst/>
            <a:gdLst/>
            <a:ahLst/>
            <a:cxnLst/>
            <a:rect l="l" t="t" r="r" b="b"/>
            <a:pathLst>
              <a:path w="3045459" h="3045460">
                <a:moveTo>
                  <a:pt x="0" y="3044939"/>
                </a:moveTo>
                <a:lnTo>
                  <a:pt x="3044939" y="0"/>
                </a:lnTo>
              </a:path>
            </a:pathLst>
          </a:custGeom>
          <a:ln w="12700">
            <a:solidFill>
              <a:srgbClr val="464F61"/>
            </a:solidFill>
            <a:prstDash val="lgDash"/>
          </a:ln>
        </p:spPr>
        <p:txBody>
          <a:bodyPr wrap="square" lIns="0" tIns="0" rIns="0" bIns="0" rtlCol="0"/>
          <a:lstStyle/>
          <a:p>
            <a:endParaRPr/>
          </a:p>
        </p:txBody>
      </p:sp>
      <p:sp>
        <p:nvSpPr>
          <p:cNvPr id="23" name="object 36">
            <a:extLst>
              <a:ext uri="{FF2B5EF4-FFF2-40B4-BE49-F238E27FC236}">
                <a16:creationId xmlns:a16="http://schemas.microsoft.com/office/drawing/2014/main" id="{CF1B6924-7306-DA68-5BCE-EC5F1C0DD5F9}"/>
              </a:ext>
            </a:extLst>
          </p:cNvPr>
          <p:cNvSpPr txBox="1"/>
          <p:nvPr/>
        </p:nvSpPr>
        <p:spPr>
          <a:xfrm>
            <a:off x="7867709" y="4186139"/>
            <a:ext cx="646278" cy="257537"/>
          </a:xfrm>
          <a:prstGeom prst="rect">
            <a:avLst/>
          </a:prstGeom>
        </p:spPr>
        <p:txBody>
          <a:bodyPr vert="horz" wrap="square" lIns="0" tIns="11206" rIns="0" bIns="0" rtlCol="0">
            <a:spAutoFit/>
          </a:bodyPr>
          <a:lstStyle/>
          <a:p>
            <a:pPr marL="11206" algn="ctr">
              <a:spcBef>
                <a:spcPts val="88"/>
              </a:spcBef>
            </a:pPr>
            <a:r>
              <a:rPr sz="800" b="1" spc="-4">
                <a:solidFill>
                  <a:srgbClr val="464F61"/>
                </a:solidFill>
                <a:cs typeface="Arial"/>
              </a:rPr>
              <a:t>Analysis</a:t>
            </a:r>
            <a:r>
              <a:rPr sz="800" b="1" spc="-53">
                <a:solidFill>
                  <a:srgbClr val="464F61"/>
                </a:solidFill>
                <a:cs typeface="Arial"/>
              </a:rPr>
              <a:t> </a:t>
            </a:r>
            <a:r>
              <a:rPr sz="800" b="1">
                <a:solidFill>
                  <a:srgbClr val="464F61"/>
                </a:solidFill>
                <a:cs typeface="Arial"/>
              </a:rPr>
              <a:t>needed</a:t>
            </a:r>
            <a:endParaRPr sz="800">
              <a:cs typeface="Arial"/>
            </a:endParaRPr>
          </a:p>
        </p:txBody>
      </p:sp>
      <p:sp>
        <p:nvSpPr>
          <p:cNvPr id="24" name="object 38">
            <a:extLst>
              <a:ext uri="{FF2B5EF4-FFF2-40B4-BE49-F238E27FC236}">
                <a16:creationId xmlns:a16="http://schemas.microsoft.com/office/drawing/2014/main" id="{60C6F052-B262-7497-057F-A2E3F9518D05}"/>
              </a:ext>
            </a:extLst>
          </p:cNvPr>
          <p:cNvSpPr txBox="1"/>
          <p:nvPr/>
        </p:nvSpPr>
        <p:spPr>
          <a:xfrm>
            <a:off x="7952626" y="2373746"/>
            <a:ext cx="492050" cy="334481"/>
          </a:xfrm>
          <a:prstGeom prst="rect">
            <a:avLst/>
          </a:prstGeom>
        </p:spPr>
        <p:txBody>
          <a:bodyPr vert="horz" wrap="square" lIns="0" tIns="11206" rIns="0" bIns="0" rtlCol="0">
            <a:spAutoFit/>
          </a:bodyPr>
          <a:lstStyle/>
          <a:p>
            <a:pPr marL="11206" algn="ctr">
              <a:spcBef>
                <a:spcPts val="88"/>
              </a:spcBef>
            </a:pPr>
            <a:r>
              <a:rPr sz="1050" b="1" spc="-4">
                <a:solidFill>
                  <a:schemeClr val="bg1"/>
                </a:solidFill>
                <a:cs typeface="Arial"/>
              </a:rPr>
              <a:t>Do</a:t>
            </a:r>
            <a:r>
              <a:rPr sz="1050" b="1" spc="-66">
                <a:solidFill>
                  <a:schemeClr val="bg1"/>
                </a:solidFill>
                <a:cs typeface="Arial"/>
              </a:rPr>
              <a:t> </a:t>
            </a:r>
            <a:r>
              <a:rPr sz="1050" b="1">
                <a:solidFill>
                  <a:schemeClr val="bg1"/>
                </a:solidFill>
                <a:cs typeface="Arial"/>
              </a:rPr>
              <a:t>not</a:t>
            </a:r>
            <a:r>
              <a:rPr lang="en-US" sz="1050" b="1">
                <a:solidFill>
                  <a:schemeClr val="bg1"/>
                </a:solidFill>
                <a:cs typeface="Arial"/>
              </a:rPr>
              <a:t> </a:t>
            </a:r>
            <a:r>
              <a:rPr lang="en-US" sz="1050" b="1" spc="-4">
                <a:solidFill>
                  <a:schemeClr val="bg1"/>
                </a:solidFill>
                <a:cs typeface="Arial"/>
              </a:rPr>
              <a:t>Adopt!</a:t>
            </a:r>
            <a:endParaRPr lang="en-US" sz="1050">
              <a:solidFill>
                <a:schemeClr val="bg1"/>
              </a:solidFill>
              <a:cs typeface="Arial"/>
            </a:endParaRPr>
          </a:p>
        </p:txBody>
      </p:sp>
      <p:sp>
        <p:nvSpPr>
          <p:cNvPr id="26" name="object 41">
            <a:extLst>
              <a:ext uri="{FF2B5EF4-FFF2-40B4-BE49-F238E27FC236}">
                <a16:creationId xmlns:a16="http://schemas.microsoft.com/office/drawing/2014/main" id="{DBB16E6C-5ADD-8C7E-3F21-8603E1561362}"/>
              </a:ext>
            </a:extLst>
          </p:cNvPr>
          <p:cNvSpPr txBox="1"/>
          <p:nvPr/>
        </p:nvSpPr>
        <p:spPr>
          <a:xfrm>
            <a:off x="10859817" y="1612379"/>
            <a:ext cx="1157770" cy="1316737"/>
          </a:xfrm>
          <a:prstGeom prst="rect">
            <a:avLst/>
          </a:prstGeom>
        </p:spPr>
        <p:txBody>
          <a:bodyPr vert="horz" wrap="square" lIns="0" tIns="11206" rIns="0" bIns="0" rtlCol="0">
            <a:spAutoFit/>
          </a:bodyPr>
          <a:lstStyle/>
          <a:p>
            <a:pPr marL="11206" marR="4483">
              <a:lnSpc>
                <a:spcPct val="111100"/>
              </a:lnSpc>
              <a:spcBef>
                <a:spcPts val="88"/>
              </a:spcBef>
            </a:pPr>
            <a:r>
              <a:rPr lang="en-US" sz="1100" b="0" i="0" u="none" strike="noStrike">
                <a:solidFill>
                  <a:srgbClr val="212121"/>
                </a:solidFill>
                <a:effectLst/>
              </a:rPr>
              <a:t>Adoption</a:t>
            </a:r>
            <a:r>
              <a:rPr lang="en-US" sz="1100">
                <a:solidFill>
                  <a:srgbClr val="212121"/>
                </a:solidFill>
              </a:rPr>
              <a:t> (</a:t>
            </a:r>
            <a:r>
              <a:rPr lang="en-US" sz="1100" b="0" i="0" u="none" strike="noStrike">
                <a:solidFill>
                  <a:srgbClr val="212121"/>
                </a:solidFill>
                <a:effectLst/>
              </a:rPr>
              <a:t>including affordability) should be considered when interventions are more effective </a:t>
            </a:r>
            <a:r>
              <a:rPr lang="en-US" sz="1100" b="0" i="1" u="none" strike="noStrike">
                <a:solidFill>
                  <a:srgbClr val="212121"/>
                </a:solidFill>
                <a:effectLst/>
              </a:rPr>
              <a:t>and</a:t>
            </a:r>
            <a:r>
              <a:rPr lang="en-US" sz="1100" b="0" i="0" u="none" strike="noStrike">
                <a:solidFill>
                  <a:srgbClr val="212121"/>
                </a:solidFill>
                <a:effectLst/>
              </a:rPr>
              <a:t> more expensive.</a:t>
            </a:r>
            <a:endParaRPr lang="en-US" sz="1100">
              <a:cs typeface="Arial"/>
            </a:endParaRPr>
          </a:p>
        </p:txBody>
      </p:sp>
      <p:sp>
        <p:nvSpPr>
          <p:cNvPr id="27" name="object 42">
            <a:extLst>
              <a:ext uri="{FF2B5EF4-FFF2-40B4-BE49-F238E27FC236}">
                <a16:creationId xmlns:a16="http://schemas.microsoft.com/office/drawing/2014/main" id="{B0AE3D2E-9EEA-6581-A166-6CC39252B959}"/>
              </a:ext>
            </a:extLst>
          </p:cNvPr>
          <p:cNvSpPr txBox="1"/>
          <p:nvPr/>
        </p:nvSpPr>
        <p:spPr>
          <a:xfrm>
            <a:off x="7580237" y="5231813"/>
            <a:ext cx="4291346" cy="377378"/>
          </a:xfrm>
          <a:prstGeom prst="rect">
            <a:avLst/>
          </a:prstGeom>
        </p:spPr>
        <p:txBody>
          <a:bodyPr vert="horz" wrap="square" lIns="0" tIns="11206" rIns="0" bIns="0" rtlCol="0" anchor="t">
            <a:spAutoFit/>
          </a:bodyPr>
          <a:lstStyle/>
          <a:p>
            <a:pPr marL="10795" marR="4445">
              <a:lnSpc>
                <a:spcPct val="111100"/>
              </a:lnSpc>
              <a:spcBef>
                <a:spcPts val="88"/>
              </a:spcBef>
            </a:pPr>
            <a:r>
              <a:rPr sz="1100">
                <a:solidFill>
                  <a:srgbClr val="464F61"/>
                </a:solidFill>
                <a:cs typeface="Arial"/>
              </a:rPr>
              <a:t>Lower </a:t>
            </a:r>
            <a:r>
              <a:rPr lang="en-US" sz="1100">
                <a:solidFill>
                  <a:srgbClr val="464F61"/>
                </a:solidFill>
                <a:cs typeface="Arial"/>
              </a:rPr>
              <a:t>effectiveness </a:t>
            </a:r>
            <a:r>
              <a:rPr sz="1100">
                <a:solidFill>
                  <a:srgbClr val="464F61"/>
                </a:solidFill>
                <a:cs typeface="Arial"/>
              </a:rPr>
              <a:t>is a concern, but </a:t>
            </a:r>
            <a:r>
              <a:rPr sz="1100" spc="4">
                <a:solidFill>
                  <a:srgbClr val="464F61"/>
                </a:solidFill>
                <a:cs typeface="Arial"/>
              </a:rPr>
              <a:t>sometimes </a:t>
            </a:r>
            <a:r>
              <a:rPr sz="1100">
                <a:solidFill>
                  <a:srgbClr val="464F61"/>
                </a:solidFill>
                <a:cs typeface="Arial"/>
              </a:rPr>
              <a:t>countries decide to invest in</a:t>
            </a:r>
            <a:r>
              <a:rPr lang="en-US" sz="1100">
                <a:solidFill>
                  <a:srgbClr val="464F61"/>
                </a:solidFill>
                <a:cs typeface="Arial"/>
              </a:rPr>
              <a:t> fewer or lower cost</a:t>
            </a:r>
            <a:r>
              <a:rPr sz="1100">
                <a:solidFill>
                  <a:srgbClr val="464F61"/>
                </a:solidFill>
                <a:cs typeface="Arial"/>
              </a:rPr>
              <a:t> interventions when budgets are</a:t>
            </a:r>
            <a:r>
              <a:rPr sz="1100" spc="66">
                <a:solidFill>
                  <a:srgbClr val="464F61"/>
                </a:solidFill>
                <a:cs typeface="Arial"/>
              </a:rPr>
              <a:t> </a:t>
            </a:r>
            <a:r>
              <a:rPr sz="1100" spc="4">
                <a:solidFill>
                  <a:srgbClr val="464F61"/>
                </a:solidFill>
                <a:cs typeface="Arial"/>
              </a:rPr>
              <a:t>constrained.</a:t>
            </a:r>
            <a:endParaRPr lang="en-US" sz="1100">
              <a:cs typeface="Arial"/>
            </a:endParaRPr>
          </a:p>
        </p:txBody>
      </p:sp>
      <p:sp>
        <p:nvSpPr>
          <p:cNvPr id="30" name="object 48">
            <a:extLst>
              <a:ext uri="{FF2B5EF4-FFF2-40B4-BE49-F238E27FC236}">
                <a16:creationId xmlns:a16="http://schemas.microsoft.com/office/drawing/2014/main" id="{5FBE5297-47AD-0AFF-E955-C98767315A0B}"/>
              </a:ext>
            </a:extLst>
          </p:cNvPr>
          <p:cNvSpPr txBox="1"/>
          <p:nvPr/>
        </p:nvSpPr>
        <p:spPr>
          <a:xfrm>
            <a:off x="9426603" y="3979466"/>
            <a:ext cx="671642" cy="321846"/>
          </a:xfrm>
          <a:prstGeom prst="rect">
            <a:avLst/>
          </a:prstGeom>
        </p:spPr>
        <p:txBody>
          <a:bodyPr vert="horz" wrap="square" lIns="0" tIns="24093" rIns="0" bIns="0" rtlCol="0">
            <a:spAutoFit/>
          </a:bodyPr>
          <a:lstStyle/>
          <a:p>
            <a:pPr algn="ctr">
              <a:spcBef>
                <a:spcPts val="190"/>
              </a:spcBef>
            </a:pPr>
            <a:r>
              <a:rPr sz="1050" b="1" spc="-4">
                <a:solidFill>
                  <a:srgbClr val="FFFFFF"/>
                </a:solidFill>
                <a:cs typeface="Arial"/>
              </a:rPr>
              <a:t>Adopt!</a:t>
            </a:r>
            <a:endParaRPr sz="1050">
              <a:cs typeface="Arial"/>
            </a:endParaRPr>
          </a:p>
          <a:p>
            <a:pPr algn="ctr">
              <a:spcBef>
                <a:spcPts val="75"/>
              </a:spcBef>
            </a:pPr>
            <a:r>
              <a:rPr sz="800" b="1" spc="-4">
                <a:solidFill>
                  <a:srgbClr val="FFFFFF"/>
                </a:solidFill>
                <a:cs typeface="Arial"/>
              </a:rPr>
              <a:t>cost</a:t>
            </a:r>
            <a:r>
              <a:rPr sz="800" b="1" spc="-88">
                <a:solidFill>
                  <a:srgbClr val="FFFFFF"/>
                </a:solidFill>
                <a:cs typeface="Arial"/>
              </a:rPr>
              <a:t> </a:t>
            </a:r>
            <a:r>
              <a:rPr sz="800" b="1" spc="-4">
                <a:solidFill>
                  <a:srgbClr val="FFFFFF"/>
                </a:solidFill>
                <a:cs typeface="Arial"/>
              </a:rPr>
              <a:t>saving</a:t>
            </a:r>
            <a:endParaRPr sz="800">
              <a:cs typeface="Arial"/>
            </a:endParaRPr>
          </a:p>
        </p:txBody>
      </p:sp>
      <p:sp>
        <p:nvSpPr>
          <p:cNvPr id="31" name="object 49">
            <a:extLst>
              <a:ext uri="{FF2B5EF4-FFF2-40B4-BE49-F238E27FC236}">
                <a16:creationId xmlns:a16="http://schemas.microsoft.com/office/drawing/2014/main" id="{7D53B5F8-DE39-8D0A-C8C9-16DA9ABB0F6A}"/>
              </a:ext>
            </a:extLst>
          </p:cNvPr>
          <p:cNvSpPr/>
          <p:nvPr/>
        </p:nvSpPr>
        <p:spPr>
          <a:xfrm>
            <a:off x="9651455" y="3765061"/>
            <a:ext cx="222152" cy="173780"/>
          </a:xfrm>
          <a:prstGeom prst="rect">
            <a:avLst/>
          </a:prstGeom>
          <a:blipFill>
            <a:blip r:embed="rId4" cstate="print"/>
            <a:stretch>
              <a:fillRect/>
            </a:stretch>
          </a:blipFill>
        </p:spPr>
        <p:txBody>
          <a:bodyPr wrap="square" lIns="0" tIns="0" rIns="0" bIns="0" rtlCol="0"/>
          <a:lstStyle/>
          <a:p>
            <a:endParaRPr/>
          </a:p>
        </p:txBody>
      </p:sp>
      <p:grpSp>
        <p:nvGrpSpPr>
          <p:cNvPr id="55" name="Group 54">
            <a:extLst>
              <a:ext uri="{FF2B5EF4-FFF2-40B4-BE49-F238E27FC236}">
                <a16:creationId xmlns:a16="http://schemas.microsoft.com/office/drawing/2014/main" id="{B684556F-B2B5-0EFF-C4A7-02F3B7C96E75}"/>
              </a:ext>
            </a:extLst>
          </p:cNvPr>
          <p:cNvGrpSpPr/>
          <p:nvPr/>
        </p:nvGrpSpPr>
        <p:grpSpPr>
          <a:xfrm>
            <a:off x="8046320" y="3842119"/>
            <a:ext cx="268655" cy="268655"/>
            <a:chOff x="8414570" y="3879484"/>
            <a:chExt cx="268655" cy="268655"/>
          </a:xfrm>
        </p:grpSpPr>
        <p:sp>
          <p:nvSpPr>
            <p:cNvPr id="29" name="object 47">
              <a:extLst>
                <a:ext uri="{FF2B5EF4-FFF2-40B4-BE49-F238E27FC236}">
                  <a16:creationId xmlns:a16="http://schemas.microsoft.com/office/drawing/2014/main" id="{82F9D805-B815-CE4A-9C54-15ED3419506A}"/>
                </a:ext>
              </a:extLst>
            </p:cNvPr>
            <p:cNvSpPr/>
            <p:nvPr/>
          </p:nvSpPr>
          <p:spPr>
            <a:xfrm>
              <a:off x="8414570" y="3879484"/>
              <a:ext cx="268655" cy="268655"/>
            </a:xfrm>
            <a:custGeom>
              <a:avLst/>
              <a:gdLst/>
              <a:ahLst/>
              <a:cxnLst/>
              <a:rect l="l" t="t" r="r" b="b"/>
              <a:pathLst>
                <a:path w="233679" h="233679">
                  <a:moveTo>
                    <a:pt x="116839" y="0"/>
                  </a:moveTo>
                  <a:lnTo>
                    <a:pt x="71360" y="9181"/>
                  </a:lnTo>
                  <a:lnTo>
                    <a:pt x="34221" y="34221"/>
                  </a:lnTo>
                  <a:lnTo>
                    <a:pt x="9181" y="71360"/>
                  </a:lnTo>
                  <a:lnTo>
                    <a:pt x="0" y="116840"/>
                  </a:lnTo>
                  <a:lnTo>
                    <a:pt x="9181" y="162319"/>
                  </a:lnTo>
                  <a:lnTo>
                    <a:pt x="34221" y="199458"/>
                  </a:lnTo>
                  <a:lnTo>
                    <a:pt x="71360" y="224498"/>
                  </a:lnTo>
                  <a:lnTo>
                    <a:pt x="116839" y="233680"/>
                  </a:lnTo>
                  <a:lnTo>
                    <a:pt x="162319" y="224498"/>
                  </a:lnTo>
                  <a:lnTo>
                    <a:pt x="199458" y="199458"/>
                  </a:lnTo>
                  <a:lnTo>
                    <a:pt x="224498" y="162319"/>
                  </a:lnTo>
                  <a:lnTo>
                    <a:pt x="233679" y="116840"/>
                  </a:lnTo>
                  <a:lnTo>
                    <a:pt x="224498" y="71360"/>
                  </a:lnTo>
                  <a:lnTo>
                    <a:pt x="199458" y="34221"/>
                  </a:lnTo>
                  <a:lnTo>
                    <a:pt x="162319" y="9181"/>
                  </a:lnTo>
                  <a:lnTo>
                    <a:pt x="116839" y="0"/>
                  </a:lnTo>
                  <a:close/>
                </a:path>
              </a:pathLst>
            </a:custGeom>
            <a:solidFill>
              <a:srgbClr val="FFFFFF"/>
            </a:solidFill>
          </p:spPr>
          <p:txBody>
            <a:bodyPr wrap="square" lIns="0" tIns="0" rIns="0" bIns="0" rtlCol="0"/>
            <a:lstStyle/>
            <a:p>
              <a:endParaRPr/>
            </a:p>
          </p:txBody>
        </p:sp>
        <p:sp>
          <p:nvSpPr>
            <p:cNvPr id="42" name="object 60">
              <a:extLst>
                <a:ext uri="{FF2B5EF4-FFF2-40B4-BE49-F238E27FC236}">
                  <a16:creationId xmlns:a16="http://schemas.microsoft.com/office/drawing/2014/main" id="{46244390-CEE5-0000-68EC-C6A732B5F371}"/>
                </a:ext>
              </a:extLst>
            </p:cNvPr>
            <p:cNvSpPr/>
            <p:nvPr/>
          </p:nvSpPr>
          <p:spPr>
            <a:xfrm>
              <a:off x="8489279" y="3952974"/>
              <a:ext cx="45263" cy="6571"/>
            </a:xfrm>
            <a:custGeom>
              <a:avLst/>
              <a:gdLst/>
              <a:ahLst/>
              <a:cxnLst/>
              <a:rect l="l" t="t" r="r" b="b"/>
              <a:pathLst>
                <a:path w="39370" h="5714">
                  <a:moveTo>
                    <a:pt x="38988" y="0"/>
                  </a:moveTo>
                  <a:lnTo>
                    <a:pt x="29266" y="762"/>
                  </a:lnTo>
                  <a:lnTo>
                    <a:pt x="19575" y="1944"/>
                  </a:lnTo>
                  <a:lnTo>
                    <a:pt x="9930" y="3548"/>
                  </a:lnTo>
                  <a:lnTo>
                    <a:pt x="342" y="5575"/>
                  </a:lnTo>
                  <a:lnTo>
                    <a:pt x="0" y="5651"/>
                  </a:lnTo>
                </a:path>
              </a:pathLst>
            </a:custGeom>
            <a:ln w="7150">
              <a:solidFill>
                <a:srgbClr val="464F61"/>
              </a:solidFill>
            </a:ln>
          </p:spPr>
          <p:txBody>
            <a:bodyPr wrap="square" lIns="0" tIns="0" rIns="0" bIns="0" rtlCol="0"/>
            <a:lstStyle/>
            <a:p>
              <a:endParaRPr/>
            </a:p>
          </p:txBody>
        </p:sp>
        <p:sp>
          <p:nvSpPr>
            <p:cNvPr id="43" name="object 61">
              <a:extLst>
                <a:ext uri="{FF2B5EF4-FFF2-40B4-BE49-F238E27FC236}">
                  <a16:creationId xmlns:a16="http://schemas.microsoft.com/office/drawing/2014/main" id="{50E7BEB4-08FD-6DE0-BF04-36ECFAC9C7EE}"/>
                </a:ext>
              </a:extLst>
            </p:cNvPr>
            <p:cNvSpPr/>
            <p:nvPr/>
          </p:nvSpPr>
          <p:spPr>
            <a:xfrm>
              <a:off x="8564110" y="3952990"/>
              <a:ext cx="44533" cy="6571"/>
            </a:xfrm>
            <a:custGeom>
              <a:avLst/>
              <a:gdLst/>
              <a:ahLst/>
              <a:cxnLst/>
              <a:rect l="l" t="t" r="r" b="b"/>
              <a:pathLst>
                <a:path w="38735" h="5714">
                  <a:moveTo>
                    <a:pt x="38671" y="5638"/>
                  </a:moveTo>
                  <a:lnTo>
                    <a:pt x="29076" y="3600"/>
                  </a:lnTo>
                  <a:lnTo>
                    <a:pt x="19426" y="1981"/>
                  </a:lnTo>
                  <a:lnTo>
                    <a:pt x="9730" y="781"/>
                  </a:lnTo>
                  <a:lnTo>
                    <a:pt x="0" y="0"/>
                  </a:lnTo>
                </a:path>
              </a:pathLst>
            </a:custGeom>
            <a:ln w="7150">
              <a:solidFill>
                <a:srgbClr val="464F61"/>
              </a:solidFill>
            </a:ln>
          </p:spPr>
          <p:txBody>
            <a:bodyPr wrap="square" lIns="0" tIns="0" rIns="0" bIns="0" rtlCol="0"/>
            <a:lstStyle/>
            <a:p>
              <a:endParaRPr/>
            </a:p>
          </p:txBody>
        </p:sp>
        <p:sp>
          <p:nvSpPr>
            <p:cNvPr id="44" name="object 62">
              <a:extLst>
                <a:ext uri="{FF2B5EF4-FFF2-40B4-BE49-F238E27FC236}">
                  <a16:creationId xmlns:a16="http://schemas.microsoft.com/office/drawing/2014/main" id="{A46268EC-C6EA-D625-6063-4B3DF83E6DDB}"/>
                </a:ext>
              </a:extLst>
            </p:cNvPr>
            <p:cNvSpPr/>
            <p:nvPr/>
          </p:nvSpPr>
          <p:spPr>
            <a:xfrm>
              <a:off x="8548924" y="3968043"/>
              <a:ext cx="0" cy="102936"/>
            </a:xfrm>
            <a:custGeom>
              <a:avLst/>
              <a:gdLst/>
              <a:ahLst/>
              <a:cxnLst/>
              <a:rect l="l" t="t" r="r" b="b"/>
              <a:pathLst>
                <a:path h="89535">
                  <a:moveTo>
                    <a:pt x="0" y="0"/>
                  </a:moveTo>
                  <a:lnTo>
                    <a:pt x="0" y="88912"/>
                  </a:lnTo>
                </a:path>
              </a:pathLst>
            </a:custGeom>
            <a:ln w="7150">
              <a:solidFill>
                <a:srgbClr val="464F61"/>
              </a:solidFill>
            </a:ln>
          </p:spPr>
          <p:txBody>
            <a:bodyPr wrap="square" lIns="0" tIns="0" rIns="0" bIns="0" rtlCol="0"/>
            <a:lstStyle/>
            <a:p>
              <a:endParaRPr/>
            </a:p>
          </p:txBody>
        </p:sp>
        <p:sp>
          <p:nvSpPr>
            <p:cNvPr id="45" name="object 63">
              <a:extLst>
                <a:ext uri="{FF2B5EF4-FFF2-40B4-BE49-F238E27FC236}">
                  <a16:creationId xmlns:a16="http://schemas.microsoft.com/office/drawing/2014/main" id="{B73CF4D4-9507-F5C7-0489-9E05F5CE7E4F}"/>
                </a:ext>
              </a:extLst>
            </p:cNvPr>
            <p:cNvSpPr/>
            <p:nvPr/>
          </p:nvSpPr>
          <p:spPr>
            <a:xfrm>
              <a:off x="8590361" y="3959516"/>
              <a:ext cx="36503" cy="59862"/>
            </a:xfrm>
            <a:custGeom>
              <a:avLst/>
              <a:gdLst/>
              <a:ahLst/>
              <a:cxnLst/>
              <a:rect l="l" t="t" r="r" b="b"/>
              <a:pathLst>
                <a:path w="31750" h="52070">
                  <a:moveTo>
                    <a:pt x="15608" y="0"/>
                  </a:moveTo>
                  <a:lnTo>
                    <a:pt x="31216" y="51701"/>
                  </a:lnTo>
                  <a:lnTo>
                    <a:pt x="0" y="51689"/>
                  </a:lnTo>
                  <a:lnTo>
                    <a:pt x="15608" y="0"/>
                  </a:lnTo>
                  <a:close/>
                </a:path>
              </a:pathLst>
            </a:custGeom>
            <a:ln w="7150">
              <a:solidFill>
                <a:srgbClr val="464F61"/>
              </a:solidFill>
            </a:ln>
          </p:spPr>
          <p:txBody>
            <a:bodyPr wrap="square" lIns="0" tIns="0" rIns="0" bIns="0" rtlCol="0"/>
            <a:lstStyle/>
            <a:p>
              <a:endParaRPr/>
            </a:p>
          </p:txBody>
        </p:sp>
        <p:sp>
          <p:nvSpPr>
            <p:cNvPr id="46" name="object 64">
              <a:extLst>
                <a:ext uri="{FF2B5EF4-FFF2-40B4-BE49-F238E27FC236}">
                  <a16:creationId xmlns:a16="http://schemas.microsoft.com/office/drawing/2014/main" id="{C350AED5-4D8E-6516-90FF-279763E5A4A9}"/>
                </a:ext>
              </a:extLst>
            </p:cNvPr>
            <p:cNvSpPr/>
            <p:nvPr/>
          </p:nvSpPr>
          <p:spPr>
            <a:xfrm>
              <a:off x="8521547" y="4070271"/>
              <a:ext cx="54753" cy="19711"/>
            </a:xfrm>
            <a:custGeom>
              <a:avLst/>
              <a:gdLst/>
              <a:ahLst/>
              <a:cxnLst/>
              <a:rect l="l" t="t" r="r" b="b"/>
              <a:pathLst>
                <a:path w="47625" h="17145">
                  <a:moveTo>
                    <a:pt x="47625" y="3486"/>
                  </a:moveTo>
                  <a:lnTo>
                    <a:pt x="35825" y="871"/>
                  </a:lnTo>
                  <a:lnTo>
                    <a:pt x="23812" y="0"/>
                  </a:lnTo>
                  <a:lnTo>
                    <a:pt x="11799" y="871"/>
                  </a:lnTo>
                  <a:lnTo>
                    <a:pt x="0" y="3486"/>
                  </a:lnTo>
                  <a:lnTo>
                    <a:pt x="0" y="16795"/>
                  </a:lnTo>
                  <a:lnTo>
                    <a:pt x="47625" y="16795"/>
                  </a:lnTo>
                  <a:lnTo>
                    <a:pt x="47625" y="3486"/>
                  </a:lnTo>
                  <a:close/>
                </a:path>
              </a:pathLst>
            </a:custGeom>
            <a:ln w="7150">
              <a:solidFill>
                <a:srgbClr val="464F61"/>
              </a:solidFill>
            </a:ln>
          </p:spPr>
          <p:txBody>
            <a:bodyPr wrap="square" lIns="0" tIns="0" rIns="0" bIns="0" rtlCol="0"/>
            <a:lstStyle/>
            <a:p>
              <a:endParaRPr/>
            </a:p>
          </p:txBody>
        </p:sp>
        <p:sp>
          <p:nvSpPr>
            <p:cNvPr id="47" name="object 65">
              <a:extLst>
                <a:ext uri="{FF2B5EF4-FFF2-40B4-BE49-F238E27FC236}">
                  <a16:creationId xmlns:a16="http://schemas.microsoft.com/office/drawing/2014/main" id="{B72FEAC8-7DC0-3A4A-5793-AEF06A266269}"/>
                </a:ext>
              </a:extLst>
            </p:cNvPr>
            <p:cNvSpPr/>
            <p:nvPr/>
          </p:nvSpPr>
          <p:spPr>
            <a:xfrm>
              <a:off x="8583674" y="4018971"/>
              <a:ext cx="49643" cy="27012"/>
            </a:xfrm>
            <a:custGeom>
              <a:avLst/>
              <a:gdLst/>
              <a:ahLst/>
              <a:cxnLst/>
              <a:rect l="l" t="t" r="r" b="b"/>
              <a:pathLst>
                <a:path w="43179" h="23495">
                  <a:moveTo>
                    <a:pt x="42862" y="3429"/>
                  </a:moveTo>
                  <a:lnTo>
                    <a:pt x="42862" y="0"/>
                  </a:lnTo>
                  <a:lnTo>
                    <a:pt x="0" y="0"/>
                  </a:lnTo>
                  <a:lnTo>
                    <a:pt x="0" y="3429"/>
                  </a:lnTo>
                  <a:lnTo>
                    <a:pt x="1683" y="11538"/>
                  </a:lnTo>
                  <a:lnTo>
                    <a:pt x="6273" y="17764"/>
                  </a:lnTo>
                  <a:lnTo>
                    <a:pt x="13083" y="21756"/>
                  </a:lnTo>
                  <a:lnTo>
                    <a:pt x="21424" y="23164"/>
                  </a:lnTo>
                  <a:lnTo>
                    <a:pt x="29768" y="21756"/>
                  </a:lnTo>
                  <a:lnTo>
                    <a:pt x="36582" y="17764"/>
                  </a:lnTo>
                  <a:lnTo>
                    <a:pt x="41177" y="11538"/>
                  </a:lnTo>
                  <a:lnTo>
                    <a:pt x="42862" y="3429"/>
                  </a:lnTo>
                  <a:close/>
                </a:path>
              </a:pathLst>
            </a:custGeom>
            <a:ln w="7150">
              <a:solidFill>
                <a:srgbClr val="464F61"/>
              </a:solidFill>
            </a:ln>
          </p:spPr>
          <p:txBody>
            <a:bodyPr wrap="square" lIns="0" tIns="0" rIns="0" bIns="0" rtlCol="0"/>
            <a:lstStyle/>
            <a:p>
              <a:endParaRPr/>
            </a:p>
          </p:txBody>
        </p:sp>
        <p:sp>
          <p:nvSpPr>
            <p:cNvPr id="48" name="object 66">
              <a:extLst>
                <a:ext uri="{FF2B5EF4-FFF2-40B4-BE49-F238E27FC236}">
                  <a16:creationId xmlns:a16="http://schemas.microsoft.com/office/drawing/2014/main" id="{FE713B6E-C7E1-85E2-AFD7-1E532487B18E}"/>
                </a:ext>
              </a:extLst>
            </p:cNvPr>
            <p:cNvSpPr/>
            <p:nvPr/>
          </p:nvSpPr>
          <p:spPr>
            <a:xfrm>
              <a:off x="8471552" y="3959472"/>
              <a:ext cx="36503" cy="59862"/>
            </a:xfrm>
            <a:custGeom>
              <a:avLst/>
              <a:gdLst/>
              <a:ahLst/>
              <a:cxnLst/>
              <a:rect l="l" t="t" r="r" b="b"/>
              <a:pathLst>
                <a:path w="31750" h="52070">
                  <a:moveTo>
                    <a:pt x="15595" y="0"/>
                  </a:moveTo>
                  <a:lnTo>
                    <a:pt x="31203" y="51701"/>
                  </a:lnTo>
                  <a:lnTo>
                    <a:pt x="0" y="51689"/>
                  </a:lnTo>
                  <a:lnTo>
                    <a:pt x="15595" y="0"/>
                  </a:lnTo>
                  <a:close/>
                </a:path>
              </a:pathLst>
            </a:custGeom>
            <a:ln w="7150">
              <a:solidFill>
                <a:srgbClr val="464F61"/>
              </a:solidFill>
            </a:ln>
          </p:spPr>
          <p:txBody>
            <a:bodyPr wrap="square" lIns="0" tIns="0" rIns="0" bIns="0" rtlCol="0"/>
            <a:lstStyle/>
            <a:p>
              <a:endParaRPr/>
            </a:p>
          </p:txBody>
        </p:sp>
        <p:sp>
          <p:nvSpPr>
            <p:cNvPr id="49" name="object 67">
              <a:extLst>
                <a:ext uri="{FF2B5EF4-FFF2-40B4-BE49-F238E27FC236}">
                  <a16:creationId xmlns:a16="http://schemas.microsoft.com/office/drawing/2014/main" id="{BA820C10-5EBC-B2EB-17F7-0DD5B7F29418}"/>
                </a:ext>
              </a:extLst>
            </p:cNvPr>
            <p:cNvSpPr/>
            <p:nvPr/>
          </p:nvSpPr>
          <p:spPr>
            <a:xfrm>
              <a:off x="8464851" y="4018912"/>
              <a:ext cx="49643" cy="27012"/>
            </a:xfrm>
            <a:custGeom>
              <a:avLst/>
              <a:gdLst/>
              <a:ahLst/>
              <a:cxnLst/>
              <a:rect l="l" t="t" r="r" b="b"/>
              <a:pathLst>
                <a:path w="43179" h="23495">
                  <a:moveTo>
                    <a:pt x="42862" y="3416"/>
                  </a:moveTo>
                  <a:lnTo>
                    <a:pt x="42862" y="0"/>
                  </a:lnTo>
                  <a:lnTo>
                    <a:pt x="0" y="0"/>
                  </a:lnTo>
                  <a:lnTo>
                    <a:pt x="0" y="3416"/>
                  </a:lnTo>
                  <a:lnTo>
                    <a:pt x="1685" y="11527"/>
                  </a:lnTo>
                  <a:lnTo>
                    <a:pt x="6280" y="17757"/>
                  </a:lnTo>
                  <a:lnTo>
                    <a:pt x="13094" y="21754"/>
                  </a:lnTo>
                  <a:lnTo>
                    <a:pt x="21437" y="23164"/>
                  </a:lnTo>
                  <a:lnTo>
                    <a:pt x="29773" y="21754"/>
                  </a:lnTo>
                  <a:lnTo>
                    <a:pt x="36583" y="17757"/>
                  </a:lnTo>
                  <a:lnTo>
                    <a:pt x="41177" y="11527"/>
                  </a:lnTo>
                  <a:lnTo>
                    <a:pt x="42862" y="3416"/>
                  </a:lnTo>
                  <a:close/>
                </a:path>
              </a:pathLst>
            </a:custGeom>
            <a:ln w="7150">
              <a:solidFill>
                <a:srgbClr val="464F61"/>
              </a:solidFill>
            </a:ln>
          </p:spPr>
          <p:txBody>
            <a:bodyPr wrap="square" lIns="0" tIns="0" rIns="0" bIns="0" rtlCol="0"/>
            <a:lstStyle/>
            <a:p>
              <a:endParaRPr/>
            </a:p>
          </p:txBody>
        </p:sp>
        <p:sp>
          <p:nvSpPr>
            <p:cNvPr id="50" name="object 68">
              <a:extLst>
                <a:ext uri="{FF2B5EF4-FFF2-40B4-BE49-F238E27FC236}">
                  <a16:creationId xmlns:a16="http://schemas.microsoft.com/office/drawing/2014/main" id="{B967E79A-9C1D-1AD7-73A5-8D2F5024DB96}"/>
                </a:ext>
              </a:extLst>
            </p:cNvPr>
            <p:cNvSpPr/>
            <p:nvPr/>
          </p:nvSpPr>
          <p:spPr>
            <a:xfrm>
              <a:off x="8534104" y="3938052"/>
              <a:ext cx="30661" cy="30661"/>
            </a:xfrm>
            <a:custGeom>
              <a:avLst/>
              <a:gdLst/>
              <a:ahLst/>
              <a:cxnLst/>
              <a:rect l="l" t="t" r="r" b="b"/>
              <a:pathLst>
                <a:path w="26670" h="26670">
                  <a:moveTo>
                    <a:pt x="0" y="13042"/>
                  </a:moveTo>
                  <a:lnTo>
                    <a:pt x="0" y="5841"/>
                  </a:lnTo>
                  <a:lnTo>
                    <a:pt x="5842" y="0"/>
                  </a:lnTo>
                  <a:lnTo>
                    <a:pt x="13042" y="0"/>
                  </a:lnTo>
                  <a:lnTo>
                    <a:pt x="20256" y="0"/>
                  </a:lnTo>
                  <a:lnTo>
                    <a:pt x="26098" y="5841"/>
                  </a:lnTo>
                  <a:lnTo>
                    <a:pt x="26098" y="13042"/>
                  </a:lnTo>
                  <a:lnTo>
                    <a:pt x="26098" y="20243"/>
                  </a:lnTo>
                  <a:lnTo>
                    <a:pt x="20256" y="26085"/>
                  </a:lnTo>
                  <a:lnTo>
                    <a:pt x="13042" y="26085"/>
                  </a:lnTo>
                  <a:lnTo>
                    <a:pt x="5842" y="26085"/>
                  </a:lnTo>
                  <a:lnTo>
                    <a:pt x="0" y="20243"/>
                  </a:lnTo>
                  <a:lnTo>
                    <a:pt x="0" y="13042"/>
                  </a:lnTo>
                  <a:close/>
                </a:path>
              </a:pathLst>
            </a:custGeom>
            <a:ln w="7150">
              <a:solidFill>
                <a:srgbClr val="464F61"/>
              </a:solidFill>
            </a:ln>
          </p:spPr>
          <p:txBody>
            <a:bodyPr wrap="square" lIns="0" tIns="0" rIns="0" bIns="0" rtlCol="0"/>
            <a:lstStyle/>
            <a:p>
              <a:endParaRPr/>
            </a:p>
          </p:txBody>
        </p:sp>
      </p:grpSp>
      <p:sp>
        <p:nvSpPr>
          <p:cNvPr id="51" name="object 69">
            <a:extLst>
              <a:ext uri="{FF2B5EF4-FFF2-40B4-BE49-F238E27FC236}">
                <a16:creationId xmlns:a16="http://schemas.microsoft.com/office/drawing/2014/main" id="{B97C04A9-8A32-A829-986E-EC2934F0E750}"/>
              </a:ext>
            </a:extLst>
          </p:cNvPr>
          <p:cNvSpPr/>
          <p:nvPr/>
        </p:nvSpPr>
        <p:spPr>
          <a:xfrm>
            <a:off x="10155479" y="2451949"/>
            <a:ext cx="593527" cy="0"/>
          </a:xfrm>
          <a:custGeom>
            <a:avLst/>
            <a:gdLst/>
            <a:ahLst/>
            <a:cxnLst/>
            <a:rect l="l" t="t" r="r" b="b"/>
            <a:pathLst>
              <a:path w="516254">
                <a:moveTo>
                  <a:pt x="515785" y="0"/>
                </a:moveTo>
                <a:lnTo>
                  <a:pt x="0" y="0"/>
                </a:lnTo>
              </a:path>
            </a:pathLst>
          </a:custGeom>
          <a:ln w="12700">
            <a:solidFill>
              <a:srgbClr val="58595B"/>
            </a:solidFill>
          </a:ln>
          <a:effectLst>
            <a:outerShdw blurRad="50800" dist="38100" dir="2700000" algn="tl" rotWithShape="0">
              <a:prstClr val="black">
                <a:alpha val="40000"/>
              </a:prstClr>
            </a:outerShdw>
          </a:effectLst>
        </p:spPr>
        <p:txBody>
          <a:bodyPr wrap="square" lIns="0" tIns="0" rIns="0" bIns="0" rtlCol="0"/>
          <a:lstStyle/>
          <a:p>
            <a:endParaRPr/>
          </a:p>
        </p:txBody>
      </p:sp>
      <p:sp>
        <p:nvSpPr>
          <p:cNvPr id="52" name="object 70">
            <a:extLst>
              <a:ext uri="{FF2B5EF4-FFF2-40B4-BE49-F238E27FC236}">
                <a16:creationId xmlns:a16="http://schemas.microsoft.com/office/drawing/2014/main" id="{29BB5D6A-9898-AB5D-07CD-841FF999A45D}"/>
              </a:ext>
            </a:extLst>
          </p:cNvPr>
          <p:cNvSpPr/>
          <p:nvPr/>
        </p:nvSpPr>
        <p:spPr>
          <a:xfrm>
            <a:off x="7691776" y="4559414"/>
            <a:ext cx="45719" cy="598695"/>
          </a:xfrm>
          <a:custGeom>
            <a:avLst/>
            <a:gdLst/>
            <a:ahLst/>
            <a:cxnLst/>
            <a:rect l="l" t="t" r="r" b="b"/>
            <a:pathLst>
              <a:path h="728979">
                <a:moveTo>
                  <a:pt x="0" y="728395"/>
                </a:moveTo>
                <a:lnTo>
                  <a:pt x="0" y="0"/>
                </a:lnTo>
              </a:path>
            </a:pathLst>
          </a:custGeom>
          <a:ln w="12700">
            <a:solidFill>
              <a:srgbClr val="58595B"/>
            </a:solidFill>
          </a:ln>
          <a:effectLst>
            <a:outerShdw blurRad="50800" dist="38100" dir="2700000" algn="tl" rotWithShape="0">
              <a:prstClr val="black">
                <a:alpha val="40000"/>
              </a:prstClr>
            </a:outerShdw>
          </a:effectLst>
        </p:spPr>
        <p:txBody>
          <a:bodyPr wrap="square" lIns="0" tIns="0" rIns="0" bIns="0" rtlCol="0"/>
          <a:lstStyle/>
          <a:p>
            <a:endParaRPr/>
          </a:p>
        </p:txBody>
      </p:sp>
      <p:pic>
        <p:nvPicPr>
          <p:cNvPr id="58" name="Graphic 57" descr="Close with solid fill">
            <a:extLst>
              <a:ext uri="{FF2B5EF4-FFF2-40B4-BE49-F238E27FC236}">
                <a16:creationId xmlns:a16="http://schemas.microsoft.com/office/drawing/2014/main" id="{CDB86917-4D30-62A8-F84C-EB00691445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46320" y="2068889"/>
            <a:ext cx="304662" cy="304662"/>
          </a:xfrm>
          <a:prstGeom prst="rect">
            <a:avLst/>
          </a:prstGeom>
        </p:spPr>
      </p:pic>
      <p:sp>
        <p:nvSpPr>
          <p:cNvPr id="59" name="object 36">
            <a:extLst>
              <a:ext uri="{FF2B5EF4-FFF2-40B4-BE49-F238E27FC236}">
                <a16:creationId xmlns:a16="http://schemas.microsoft.com/office/drawing/2014/main" id="{5A3CA99A-7E9D-F866-B370-BA6356D676FF}"/>
              </a:ext>
            </a:extLst>
          </p:cNvPr>
          <p:cNvSpPr txBox="1"/>
          <p:nvPr/>
        </p:nvSpPr>
        <p:spPr>
          <a:xfrm>
            <a:off x="9418190" y="2652006"/>
            <a:ext cx="646278" cy="257537"/>
          </a:xfrm>
          <a:prstGeom prst="rect">
            <a:avLst/>
          </a:prstGeom>
        </p:spPr>
        <p:txBody>
          <a:bodyPr vert="horz" wrap="square" lIns="0" tIns="11206" rIns="0" bIns="0" rtlCol="0">
            <a:spAutoFit/>
          </a:bodyPr>
          <a:lstStyle/>
          <a:p>
            <a:pPr marL="11206" algn="ctr">
              <a:spcBef>
                <a:spcPts val="88"/>
              </a:spcBef>
            </a:pPr>
            <a:r>
              <a:rPr sz="800" b="1" spc="-4">
                <a:solidFill>
                  <a:srgbClr val="464F61"/>
                </a:solidFill>
                <a:cs typeface="Arial"/>
              </a:rPr>
              <a:t>Analysis</a:t>
            </a:r>
            <a:r>
              <a:rPr sz="800" b="1" spc="-53">
                <a:solidFill>
                  <a:srgbClr val="464F61"/>
                </a:solidFill>
                <a:cs typeface="Arial"/>
              </a:rPr>
              <a:t> </a:t>
            </a:r>
            <a:r>
              <a:rPr sz="800" b="1">
                <a:solidFill>
                  <a:srgbClr val="464F61"/>
                </a:solidFill>
                <a:cs typeface="Arial"/>
              </a:rPr>
              <a:t>needed</a:t>
            </a:r>
            <a:endParaRPr sz="800">
              <a:cs typeface="Arial"/>
            </a:endParaRPr>
          </a:p>
        </p:txBody>
      </p:sp>
      <p:grpSp>
        <p:nvGrpSpPr>
          <p:cNvPr id="60" name="Group 59">
            <a:extLst>
              <a:ext uri="{FF2B5EF4-FFF2-40B4-BE49-F238E27FC236}">
                <a16:creationId xmlns:a16="http://schemas.microsoft.com/office/drawing/2014/main" id="{810D6D77-9F57-65EB-E771-A4B4418C4A07}"/>
              </a:ext>
            </a:extLst>
          </p:cNvPr>
          <p:cNvGrpSpPr/>
          <p:nvPr/>
        </p:nvGrpSpPr>
        <p:grpSpPr>
          <a:xfrm>
            <a:off x="9596801" y="2307986"/>
            <a:ext cx="268655" cy="268655"/>
            <a:chOff x="8414570" y="3879484"/>
            <a:chExt cx="268655" cy="268655"/>
          </a:xfrm>
        </p:grpSpPr>
        <p:sp>
          <p:nvSpPr>
            <p:cNvPr id="61" name="object 47">
              <a:extLst>
                <a:ext uri="{FF2B5EF4-FFF2-40B4-BE49-F238E27FC236}">
                  <a16:creationId xmlns:a16="http://schemas.microsoft.com/office/drawing/2014/main" id="{EB70D968-E65A-2EA4-CD7C-79D9038C5CDA}"/>
                </a:ext>
              </a:extLst>
            </p:cNvPr>
            <p:cNvSpPr/>
            <p:nvPr/>
          </p:nvSpPr>
          <p:spPr>
            <a:xfrm>
              <a:off x="8414570" y="3879484"/>
              <a:ext cx="268655" cy="268655"/>
            </a:xfrm>
            <a:custGeom>
              <a:avLst/>
              <a:gdLst/>
              <a:ahLst/>
              <a:cxnLst/>
              <a:rect l="l" t="t" r="r" b="b"/>
              <a:pathLst>
                <a:path w="233679" h="233679">
                  <a:moveTo>
                    <a:pt x="116839" y="0"/>
                  </a:moveTo>
                  <a:lnTo>
                    <a:pt x="71360" y="9181"/>
                  </a:lnTo>
                  <a:lnTo>
                    <a:pt x="34221" y="34221"/>
                  </a:lnTo>
                  <a:lnTo>
                    <a:pt x="9181" y="71360"/>
                  </a:lnTo>
                  <a:lnTo>
                    <a:pt x="0" y="116840"/>
                  </a:lnTo>
                  <a:lnTo>
                    <a:pt x="9181" y="162319"/>
                  </a:lnTo>
                  <a:lnTo>
                    <a:pt x="34221" y="199458"/>
                  </a:lnTo>
                  <a:lnTo>
                    <a:pt x="71360" y="224498"/>
                  </a:lnTo>
                  <a:lnTo>
                    <a:pt x="116839" y="233680"/>
                  </a:lnTo>
                  <a:lnTo>
                    <a:pt x="162319" y="224498"/>
                  </a:lnTo>
                  <a:lnTo>
                    <a:pt x="199458" y="199458"/>
                  </a:lnTo>
                  <a:lnTo>
                    <a:pt x="224498" y="162319"/>
                  </a:lnTo>
                  <a:lnTo>
                    <a:pt x="233679" y="116840"/>
                  </a:lnTo>
                  <a:lnTo>
                    <a:pt x="224498" y="71360"/>
                  </a:lnTo>
                  <a:lnTo>
                    <a:pt x="199458" y="34221"/>
                  </a:lnTo>
                  <a:lnTo>
                    <a:pt x="162319" y="9181"/>
                  </a:lnTo>
                  <a:lnTo>
                    <a:pt x="116839" y="0"/>
                  </a:lnTo>
                  <a:close/>
                </a:path>
              </a:pathLst>
            </a:custGeom>
            <a:solidFill>
              <a:srgbClr val="FFFFFF"/>
            </a:solidFill>
          </p:spPr>
          <p:txBody>
            <a:bodyPr wrap="square" lIns="0" tIns="0" rIns="0" bIns="0" rtlCol="0"/>
            <a:lstStyle/>
            <a:p>
              <a:endParaRPr/>
            </a:p>
          </p:txBody>
        </p:sp>
        <p:sp>
          <p:nvSpPr>
            <p:cNvPr id="62" name="object 60">
              <a:extLst>
                <a:ext uri="{FF2B5EF4-FFF2-40B4-BE49-F238E27FC236}">
                  <a16:creationId xmlns:a16="http://schemas.microsoft.com/office/drawing/2014/main" id="{7A93BE58-E345-04EA-274D-AF29A3C08FF5}"/>
                </a:ext>
              </a:extLst>
            </p:cNvPr>
            <p:cNvSpPr/>
            <p:nvPr/>
          </p:nvSpPr>
          <p:spPr>
            <a:xfrm>
              <a:off x="8489279" y="3952974"/>
              <a:ext cx="45263" cy="6571"/>
            </a:xfrm>
            <a:custGeom>
              <a:avLst/>
              <a:gdLst/>
              <a:ahLst/>
              <a:cxnLst/>
              <a:rect l="l" t="t" r="r" b="b"/>
              <a:pathLst>
                <a:path w="39370" h="5714">
                  <a:moveTo>
                    <a:pt x="38988" y="0"/>
                  </a:moveTo>
                  <a:lnTo>
                    <a:pt x="29266" y="762"/>
                  </a:lnTo>
                  <a:lnTo>
                    <a:pt x="19575" y="1944"/>
                  </a:lnTo>
                  <a:lnTo>
                    <a:pt x="9930" y="3548"/>
                  </a:lnTo>
                  <a:lnTo>
                    <a:pt x="342" y="5575"/>
                  </a:lnTo>
                  <a:lnTo>
                    <a:pt x="0" y="5651"/>
                  </a:lnTo>
                </a:path>
              </a:pathLst>
            </a:custGeom>
            <a:ln w="7150">
              <a:solidFill>
                <a:srgbClr val="464F61"/>
              </a:solidFill>
            </a:ln>
          </p:spPr>
          <p:txBody>
            <a:bodyPr wrap="square" lIns="0" tIns="0" rIns="0" bIns="0" rtlCol="0"/>
            <a:lstStyle/>
            <a:p>
              <a:endParaRPr/>
            </a:p>
          </p:txBody>
        </p:sp>
        <p:sp>
          <p:nvSpPr>
            <p:cNvPr id="63" name="object 61">
              <a:extLst>
                <a:ext uri="{FF2B5EF4-FFF2-40B4-BE49-F238E27FC236}">
                  <a16:creationId xmlns:a16="http://schemas.microsoft.com/office/drawing/2014/main" id="{9CF6BCE3-AFAC-2336-6C07-95CE5F36D4AC}"/>
                </a:ext>
              </a:extLst>
            </p:cNvPr>
            <p:cNvSpPr/>
            <p:nvPr/>
          </p:nvSpPr>
          <p:spPr>
            <a:xfrm>
              <a:off x="8564110" y="3952990"/>
              <a:ext cx="44533" cy="6571"/>
            </a:xfrm>
            <a:custGeom>
              <a:avLst/>
              <a:gdLst/>
              <a:ahLst/>
              <a:cxnLst/>
              <a:rect l="l" t="t" r="r" b="b"/>
              <a:pathLst>
                <a:path w="38735" h="5714">
                  <a:moveTo>
                    <a:pt x="38671" y="5638"/>
                  </a:moveTo>
                  <a:lnTo>
                    <a:pt x="29076" y="3600"/>
                  </a:lnTo>
                  <a:lnTo>
                    <a:pt x="19426" y="1981"/>
                  </a:lnTo>
                  <a:lnTo>
                    <a:pt x="9730" y="781"/>
                  </a:lnTo>
                  <a:lnTo>
                    <a:pt x="0" y="0"/>
                  </a:lnTo>
                </a:path>
              </a:pathLst>
            </a:custGeom>
            <a:ln w="7150">
              <a:solidFill>
                <a:srgbClr val="464F61"/>
              </a:solidFill>
            </a:ln>
          </p:spPr>
          <p:txBody>
            <a:bodyPr wrap="square" lIns="0" tIns="0" rIns="0" bIns="0" rtlCol="0"/>
            <a:lstStyle/>
            <a:p>
              <a:endParaRPr/>
            </a:p>
          </p:txBody>
        </p:sp>
        <p:sp>
          <p:nvSpPr>
            <p:cNvPr id="64" name="object 62">
              <a:extLst>
                <a:ext uri="{FF2B5EF4-FFF2-40B4-BE49-F238E27FC236}">
                  <a16:creationId xmlns:a16="http://schemas.microsoft.com/office/drawing/2014/main" id="{A3010720-EBC1-5878-1113-0FDAACE61209}"/>
                </a:ext>
              </a:extLst>
            </p:cNvPr>
            <p:cNvSpPr/>
            <p:nvPr/>
          </p:nvSpPr>
          <p:spPr>
            <a:xfrm>
              <a:off x="8548924" y="3968043"/>
              <a:ext cx="0" cy="102936"/>
            </a:xfrm>
            <a:custGeom>
              <a:avLst/>
              <a:gdLst/>
              <a:ahLst/>
              <a:cxnLst/>
              <a:rect l="l" t="t" r="r" b="b"/>
              <a:pathLst>
                <a:path h="89535">
                  <a:moveTo>
                    <a:pt x="0" y="0"/>
                  </a:moveTo>
                  <a:lnTo>
                    <a:pt x="0" y="88912"/>
                  </a:lnTo>
                </a:path>
              </a:pathLst>
            </a:custGeom>
            <a:ln w="7150">
              <a:solidFill>
                <a:srgbClr val="464F61"/>
              </a:solidFill>
            </a:ln>
          </p:spPr>
          <p:txBody>
            <a:bodyPr wrap="square" lIns="0" tIns="0" rIns="0" bIns="0" rtlCol="0"/>
            <a:lstStyle/>
            <a:p>
              <a:endParaRPr/>
            </a:p>
          </p:txBody>
        </p:sp>
        <p:sp>
          <p:nvSpPr>
            <p:cNvPr id="65" name="object 63">
              <a:extLst>
                <a:ext uri="{FF2B5EF4-FFF2-40B4-BE49-F238E27FC236}">
                  <a16:creationId xmlns:a16="http://schemas.microsoft.com/office/drawing/2014/main" id="{EAF171D1-6B21-2F66-5DAE-BF047623D1DE}"/>
                </a:ext>
              </a:extLst>
            </p:cNvPr>
            <p:cNvSpPr/>
            <p:nvPr/>
          </p:nvSpPr>
          <p:spPr>
            <a:xfrm>
              <a:off x="8590361" y="3959516"/>
              <a:ext cx="36503" cy="59862"/>
            </a:xfrm>
            <a:custGeom>
              <a:avLst/>
              <a:gdLst/>
              <a:ahLst/>
              <a:cxnLst/>
              <a:rect l="l" t="t" r="r" b="b"/>
              <a:pathLst>
                <a:path w="31750" h="52070">
                  <a:moveTo>
                    <a:pt x="15608" y="0"/>
                  </a:moveTo>
                  <a:lnTo>
                    <a:pt x="31216" y="51701"/>
                  </a:lnTo>
                  <a:lnTo>
                    <a:pt x="0" y="51689"/>
                  </a:lnTo>
                  <a:lnTo>
                    <a:pt x="15608" y="0"/>
                  </a:lnTo>
                  <a:close/>
                </a:path>
              </a:pathLst>
            </a:custGeom>
            <a:ln w="7150">
              <a:solidFill>
                <a:srgbClr val="464F61"/>
              </a:solidFill>
            </a:ln>
          </p:spPr>
          <p:txBody>
            <a:bodyPr wrap="square" lIns="0" tIns="0" rIns="0" bIns="0" rtlCol="0"/>
            <a:lstStyle/>
            <a:p>
              <a:endParaRPr/>
            </a:p>
          </p:txBody>
        </p:sp>
        <p:sp>
          <p:nvSpPr>
            <p:cNvPr id="66" name="object 64">
              <a:extLst>
                <a:ext uri="{FF2B5EF4-FFF2-40B4-BE49-F238E27FC236}">
                  <a16:creationId xmlns:a16="http://schemas.microsoft.com/office/drawing/2014/main" id="{82210F06-D227-0F3B-2720-5BE035350707}"/>
                </a:ext>
              </a:extLst>
            </p:cNvPr>
            <p:cNvSpPr/>
            <p:nvPr/>
          </p:nvSpPr>
          <p:spPr>
            <a:xfrm>
              <a:off x="8521547" y="4070271"/>
              <a:ext cx="54753" cy="19711"/>
            </a:xfrm>
            <a:custGeom>
              <a:avLst/>
              <a:gdLst/>
              <a:ahLst/>
              <a:cxnLst/>
              <a:rect l="l" t="t" r="r" b="b"/>
              <a:pathLst>
                <a:path w="47625" h="17145">
                  <a:moveTo>
                    <a:pt x="47625" y="3486"/>
                  </a:moveTo>
                  <a:lnTo>
                    <a:pt x="35825" y="871"/>
                  </a:lnTo>
                  <a:lnTo>
                    <a:pt x="23812" y="0"/>
                  </a:lnTo>
                  <a:lnTo>
                    <a:pt x="11799" y="871"/>
                  </a:lnTo>
                  <a:lnTo>
                    <a:pt x="0" y="3486"/>
                  </a:lnTo>
                  <a:lnTo>
                    <a:pt x="0" y="16795"/>
                  </a:lnTo>
                  <a:lnTo>
                    <a:pt x="47625" y="16795"/>
                  </a:lnTo>
                  <a:lnTo>
                    <a:pt x="47625" y="3486"/>
                  </a:lnTo>
                  <a:close/>
                </a:path>
              </a:pathLst>
            </a:custGeom>
            <a:ln w="7150">
              <a:solidFill>
                <a:srgbClr val="464F61"/>
              </a:solidFill>
            </a:ln>
          </p:spPr>
          <p:txBody>
            <a:bodyPr wrap="square" lIns="0" tIns="0" rIns="0" bIns="0" rtlCol="0"/>
            <a:lstStyle/>
            <a:p>
              <a:endParaRPr/>
            </a:p>
          </p:txBody>
        </p:sp>
        <p:sp>
          <p:nvSpPr>
            <p:cNvPr id="67" name="object 65">
              <a:extLst>
                <a:ext uri="{FF2B5EF4-FFF2-40B4-BE49-F238E27FC236}">
                  <a16:creationId xmlns:a16="http://schemas.microsoft.com/office/drawing/2014/main" id="{49F95639-DAAF-1E7F-69D4-51062CF667D3}"/>
                </a:ext>
              </a:extLst>
            </p:cNvPr>
            <p:cNvSpPr/>
            <p:nvPr/>
          </p:nvSpPr>
          <p:spPr>
            <a:xfrm>
              <a:off x="8583674" y="4018971"/>
              <a:ext cx="49643" cy="27012"/>
            </a:xfrm>
            <a:custGeom>
              <a:avLst/>
              <a:gdLst/>
              <a:ahLst/>
              <a:cxnLst/>
              <a:rect l="l" t="t" r="r" b="b"/>
              <a:pathLst>
                <a:path w="43179" h="23495">
                  <a:moveTo>
                    <a:pt x="42862" y="3429"/>
                  </a:moveTo>
                  <a:lnTo>
                    <a:pt x="42862" y="0"/>
                  </a:lnTo>
                  <a:lnTo>
                    <a:pt x="0" y="0"/>
                  </a:lnTo>
                  <a:lnTo>
                    <a:pt x="0" y="3429"/>
                  </a:lnTo>
                  <a:lnTo>
                    <a:pt x="1683" y="11538"/>
                  </a:lnTo>
                  <a:lnTo>
                    <a:pt x="6273" y="17764"/>
                  </a:lnTo>
                  <a:lnTo>
                    <a:pt x="13083" y="21756"/>
                  </a:lnTo>
                  <a:lnTo>
                    <a:pt x="21424" y="23164"/>
                  </a:lnTo>
                  <a:lnTo>
                    <a:pt x="29768" y="21756"/>
                  </a:lnTo>
                  <a:lnTo>
                    <a:pt x="36582" y="17764"/>
                  </a:lnTo>
                  <a:lnTo>
                    <a:pt x="41177" y="11538"/>
                  </a:lnTo>
                  <a:lnTo>
                    <a:pt x="42862" y="3429"/>
                  </a:lnTo>
                  <a:close/>
                </a:path>
              </a:pathLst>
            </a:custGeom>
            <a:ln w="7150">
              <a:solidFill>
                <a:srgbClr val="464F61"/>
              </a:solidFill>
            </a:ln>
          </p:spPr>
          <p:txBody>
            <a:bodyPr wrap="square" lIns="0" tIns="0" rIns="0" bIns="0" rtlCol="0"/>
            <a:lstStyle/>
            <a:p>
              <a:endParaRPr/>
            </a:p>
          </p:txBody>
        </p:sp>
        <p:sp>
          <p:nvSpPr>
            <p:cNvPr id="68" name="object 66">
              <a:extLst>
                <a:ext uri="{FF2B5EF4-FFF2-40B4-BE49-F238E27FC236}">
                  <a16:creationId xmlns:a16="http://schemas.microsoft.com/office/drawing/2014/main" id="{827220E2-6F8B-E9ED-ADBE-F2E5755E33D1}"/>
                </a:ext>
              </a:extLst>
            </p:cNvPr>
            <p:cNvSpPr/>
            <p:nvPr/>
          </p:nvSpPr>
          <p:spPr>
            <a:xfrm>
              <a:off x="8471552" y="3959472"/>
              <a:ext cx="36503" cy="59862"/>
            </a:xfrm>
            <a:custGeom>
              <a:avLst/>
              <a:gdLst/>
              <a:ahLst/>
              <a:cxnLst/>
              <a:rect l="l" t="t" r="r" b="b"/>
              <a:pathLst>
                <a:path w="31750" h="52070">
                  <a:moveTo>
                    <a:pt x="15595" y="0"/>
                  </a:moveTo>
                  <a:lnTo>
                    <a:pt x="31203" y="51701"/>
                  </a:lnTo>
                  <a:lnTo>
                    <a:pt x="0" y="51689"/>
                  </a:lnTo>
                  <a:lnTo>
                    <a:pt x="15595" y="0"/>
                  </a:lnTo>
                  <a:close/>
                </a:path>
              </a:pathLst>
            </a:custGeom>
            <a:ln w="7150">
              <a:solidFill>
                <a:srgbClr val="464F61"/>
              </a:solidFill>
            </a:ln>
          </p:spPr>
          <p:txBody>
            <a:bodyPr wrap="square" lIns="0" tIns="0" rIns="0" bIns="0" rtlCol="0"/>
            <a:lstStyle/>
            <a:p>
              <a:endParaRPr/>
            </a:p>
          </p:txBody>
        </p:sp>
        <p:sp>
          <p:nvSpPr>
            <p:cNvPr id="69" name="object 67">
              <a:extLst>
                <a:ext uri="{FF2B5EF4-FFF2-40B4-BE49-F238E27FC236}">
                  <a16:creationId xmlns:a16="http://schemas.microsoft.com/office/drawing/2014/main" id="{B3CFFF53-0E37-4A4D-D036-469D8B1D950A}"/>
                </a:ext>
              </a:extLst>
            </p:cNvPr>
            <p:cNvSpPr/>
            <p:nvPr/>
          </p:nvSpPr>
          <p:spPr>
            <a:xfrm>
              <a:off x="8464851" y="4018912"/>
              <a:ext cx="49643" cy="27012"/>
            </a:xfrm>
            <a:custGeom>
              <a:avLst/>
              <a:gdLst/>
              <a:ahLst/>
              <a:cxnLst/>
              <a:rect l="l" t="t" r="r" b="b"/>
              <a:pathLst>
                <a:path w="43179" h="23495">
                  <a:moveTo>
                    <a:pt x="42862" y="3416"/>
                  </a:moveTo>
                  <a:lnTo>
                    <a:pt x="42862" y="0"/>
                  </a:lnTo>
                  <a:lnTo>
                    <a:pt x="0" y="0"/>
                  </a:lnTo>
                  <a:lnTo>
                    <a:pt x="0" y="3416"/>
                  </a:lnTo>
                  <a:lnTo>
                    <a:pt x="1685" y="11527"/>
                  </a:lnTo>
                  <a:lnTo>
                    <a:pt x="6280" y="17757"/>
                  </a:lnTo>
                  <a:lnTo>
                    <a:pt x="13094" y="21754"/>
                  </a:lnTo>
                  <a:lnTo>
                    <a:pt x="21437" y="23164"/>
                  </a:lnTo>
                  <a:lnTo>
                    <a:pt x="29773" y="21754"/>
                  </a:lnTo>
                  <a:lnTo>
                    <a:pt x="36583" y="17757"/>
                  </a:lnTo>
                  <a:lnTo>
                    <a:pt x="41177" y="11527"/>
                  </a:lnTo>
                  <a:lnTo>
                    <a:pt x="42862" y="3416"/>
                  </a:lnTo>
                  <a:close/>
                </a:path>
              </a:pathLst>
            </a:custGeom>
            <a:ln w="7150">
              <a:solidFill>
                <a:srgbClr val="464F61"/>
              </a:solidFill>
            </a:ln>
          </p:spPr>
          <p:txBody>
            <a:bodyPr wrap="square" lIns="0" tIns="0" rIns="0" bIns="0" rtlCol="0"/>
            <a:lstStyle/>
            <a:p>
              <a:endParaRPr/>
            </a:p>
          </p:txBody>
        </p:sp>
        <p:sp>
          <p:nvSpPr>
            <p:cNvPr id="70" name="object 68">
              <a:extLst>
                <a:ext uri="{FF2B5EF4-FFF2-40B4-BE49-F238E27FC236}">
                  <a16:creationId xmlns:a16="http://schemas.microsoft.com/office/drawing/2014/main" id="{A8D14675-17AE-03AA-2F77-0D29714386C9}"/>
                </a:ext>
              </a:extLst>
            </p:cNvPr>
            <p:cNvSpPr/>
            <p:nvPr/>
          </p:nvSpPr>
          <p:spPr>
            <a:xfrm>
              <a:off x="8534104" y="3938052"/>
              <a:ext cx="30661" cy="30661"/>
            </a:xfrm>
            <a:custGeom>
              <a:avLst/>
              <a:gdLst/>
              <a:ahLst/>
              <a:cxnLst/>
              <a:rect l="l" t="t" r="r" b="b"/>
              <a:pathLst>
                <a:path w="26670" h="26670">
                  <a:moveTo>
                    <a:pt x="0" y="13042"/>
                  </a:moveTo>
                  <a:lnTo>
                    <a:pt x="0" y="5841"/>
                  </a:lnTo>
                  <a:lnTo>
                    <a:pt x="5842" y="0"/>
                  </a:lnTo>
                  <a:lnTo>
                    <a:pt x="13042" y="0"/>
                  </a:lnTo>
                  <a:lnTo>
                    <a:pt x="20256" y="0"/>
                  </a:lnTo>
                  <a:lnTo>
                    <a:pt x="26098" y="5841"/>
                  </a:lnTo>
                  <a:lnTo>
                    <a:pt x="26098" y="13042"/>
                  </a:lnTo>
                  <a:lnTo>
                    <a:pt x="26098" y="20243"/>
                  </a:lnTo>
                  <a:lnTo>
                    <a:pt x="20256" y="26085"/>
                  </a:lnTo>
                  <a:lnTo>
                    <a:pt x="13042" y="26085"/>
                  </a:lnTo>
                  <a:lnTo>
                    <a:pt x="5842" y="26085"/>
                  </a:lnTo>
                  <a:lnTo>
                    <a:pt x="0" y="20243"/>
                  </a:lnTo>
                  <a:lnTo>
                    <a:pt x="0" y="13042"/>
                  </a:lnTo>
                  <a:close/>
                </a:path>
              </a:pathLst>
            </a:custGeom>
            <a:ln w="7150">
              <a:solidFill>
                <a:srgbClr val="464F61"/>
              </a:solidFill>
            </a:ln>
          </p:spPr>
          <p:txBody>
            <a:bodyPr wrap="square" lIns="0" tIns="0" rIns="0" bIns="0" rtlCol="0"/>
            <a:lstStyle/>
            <a:p>
              <a:endParaRPr/>
            </a:p>
          </p:txBody>
        </p:sp>
      </p:grpSp>
      <p:sp>
        <p:nvSpPr>
          <p:cNvPr id="3" name="object 70">
            <a:extLst>
              <a:ext uri="{FF2B5EF4-FFF2-40B4-BE49-F238E27FC236}">
                <a16:creationId xmlns:a16="http://schemas.microsoft.com/office/drawing/2014/main" id="{622F16C9-B6A3-A600-5768-B7B9AD894FAA}"/>
              </a:ext>
            </a:extLst>
          </p:cNvPr>
          <p:cNvSpPr/>
          <p:nvPr/>
        </p:nvSpPr>
        <p:spPr>
          <a:xfrm>
            <a:off x="7231700" y="5105753"/>
            <a:ext cx="45719" cy="598695"/>
          </a:xfrm>
          <a:custGeom>
            <a:avLst/>
            <a:gdLst/>
            <a:ahLst/>
            <a:cxnLst/>
            <a:rect l="l" t="t" r="r" b="b"/>
            <a:pathLst>
              <a:path h="728979">
                <a:moveTo>
                  <a:pt x="0" y="728395"/>
                </a:moveTo>
                <a:lnTo>
                  <a:pt x="0" y="0"/>
                </a:lnTo>
              </a:path>
            </a:pathLst>
          </a:custGeom>
          <a:ln w="12700">
            <a:solidFill>
              <a:srgbClr val="58595B"/>
            </a:solidFill>
          </a:ln>
          <a:effectLst>
            <a:outerShdw blurRad="50800" dist="38100" dir="2700000" algn="tl" rotWithShape="0">
              <a:prstClr val="black">
                <a:alpha val="40000"/>
              </a:prstClr>
            </a:outerShdw>
          </a:effectLst>
        </p:spPr>
        <p:txBody>
          <a:bodyPr wrap="square" lIns="0" tIns="0" rIns="0" bIns="0" rtlCol="0"/>
          <a:lstStyle/>
          <a:p>
            <a:endParaRPr/>
          </a:p>
        </p:txBody>
      </p:sp>
      <p:sp>
        <p:nvSpPr>
          <p:cNvPr id="10" name="object 42">
            <a:extLst>
              <a:ext uri="{FF2B5EF4-FFF2-40B4-BE49-F238E27FC236}">
                <a16:creationId xmlns:a16="http://schemas.microsoft.com/office/drawing/2014/main" id="{814FCBF1-43E1-5F52-770E-B4BC0F785468}"/>
              </a:ext>
            </a:extLst>
          </p:cNvPr>
          <p:cNvSpPr txBox="1"/>
          <p:nvPr/>
        </p:nvSpPr>
        <p:spPr>
          <a:xfrm>
            <a:off x="7177671" y="5806907"/>
            <a:ext cx="4220756" cy="578074"/>
          </a:xfrm>
          <a:prstGeom prst="rect">
            <a:avLst/>
          </a:prstGeom>
        </p:spPr>
        <p:txBody>
          <a:bodyPr vert="horz" wrap="square" lIns="0" tIns="11206" rIns="0" bIns="0" rtlCol="0" anchor="t">
            <a:spAutoFit/>
          </a:bodyPr>
          <a:lstStyle/>
          <a:p>
            <a:pPr marL="10795" marR="4445">
              <a:lnSpc>
                <a:spcPct val="111100"/>
              </a:lnSpc>
              <a:spcBef>
                <a:spcPts val="88"/>
              </a:spcBef>
            </a:pPr>
            <a:r>
              <a:rPr lang="en-US" sz="1100" b="1">
                <a:solidFill>
                  <a:srgbClr val="464F61"/>
                </a:solidFill>
                <a:cs typeface="Arial"/>
              </a:rPr>
              <a:t>Willingness-to pay (WTP) threshold (depicted illustratively)</a:t>
            </a:r>
          </a:p>
          <a:p>
            <a:pPr marL="10795" marR="4445">
              <a:lnSpc>
                <a:spcPct val="111100"/>
              </a:lnSpc>
              <a:spcBef>
                <a:spcPts val="88"/>
              </a:spcBef>
            </a:pPr>
            <a:r>
              <a:rPr lang="en-US" sz="1100">
                <a:solidFill>
                  <a:srgbClr val="464F61"/>
                </a:solidFill>
                <a:cs typeface="Arial"/>
              </a:rPr>
              <a:t>Actual orientation will depend on each country’s specific threshold and the scale of the axes. </a:t>
            </a:r>
          </a:p>
        </p:txBody>
      </p:sp>
      <p:sp>
        <p:nvSpPr>
          <p:cNvPr id="5" name="Footer Placeholder 2">
            <a:extLst>
              <a:ext uri="{FF2B5EF4-FFF2-40B4-BE49-F238E27FC236}">
                <a16:creationId xmlns:a16="http://schemas.microsoft.com/office/drawing/2014/main" id="{C130512F-85FB-A15E-D367-D281FED0DB19}"/>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25006896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60ACD-2266-1F7F-AE91-6BCAD5DEBF4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789EC1-1AE1-1904-C3F4-C49880E0F85F}"/>
              </a:ext>
            </a:extLst>
          </p:cNvPr>
          <p:cNvSpPr>
            <a:spLocks noGrp="1"/>
          </p:cNvSpPr>
          <p:nvPr>
            <p:ph type="body" sz="quarter" idx="13"/>
          </p:nvPr>
        </p:nvSpPr>
        <p:spPr>
          <a:xfrm>
            <a:off x="761999" y="473336"/>
            <a:ext cx="10740639" cy="1315450"/>
          </a:xfrm>
        </p:spPr>
        <p:txBody>
          <a:bodyPr lIns="0" tIns="0" rIns="0" bIns="0"/>
          <a:lstStyle/>
          <a:p>
            <a:pPr marL="342900" lvl="1" indent="0">
              <a:buNone/>
            </a:pPr>
            <a:r>
              <a:rPr lang="en-US" sz="2400" b="1">
                <a:solidFill>
                  <a:schemeClr val="accent3"/>
                </a:solidFill>
                <a:ea typeface="+mj-ea"/>
                <a:cs typeface="+mj-cs"/>
              </a:rPr>
              <a:t>Multiple models estimate RSV immunization cost-effectiveness across LMICs and in specific countries</a:t>
            </a:r>
          </a:p>
        </p:txBody>
      </p:sp>
      <p:sp>
        <p:nvSpPr>
          <p:cNvPr id="6" name="Text Placeholder 5">
            <a:extLst>
              <a:ext uri="{FF2B5EF4-FFF2-40B4-BE49-F238E27FC236}">
                <a16:creationId xmlns:a16="http://schemas.microsoft.com/office/drawing/2014/main" id="{7F24F3B1-B78B-1DBF-71B7-9E4E3F270734}"/>
              </a:ext>
            </a:extLst>
          </p:cNvPr>
          <p:cNvSpPr>
            <a:spLocks noGrp="1"/>
          </p:cNvSpPr>
          <p:nvPr>
            <p:ph type="body" sz="quarter" idx="14"/>
          </p:nvPr>
        </p:nvSpPr>
        <p:spPr>
          <a:xfrm>
            <a:off x="1078929" y="5405340"/>
            <a:ext cx="10740639" cy="504142"/>
          </a:xfrm>
        </p:spPr>
        <p:txBody>
          <a:bodyPr vert="horz" lIns="0" tIns="0" rIns="0" bIns="0" rtlCol="0" anchor="t">
            <a:normAutofit/>
          </a:bodyPr>
          <a:lstStyle/>
          <a:p>
            <a:pPr marL="0" lvl="1" indent="0" algn="ctr">
              <a:buNone/>
            </a:pPr>
            <a:r>
              <a:rPr lang="en-US" sz="2000" dirty="0">
                <a:solidFill>
                  <a:schemeClr val="accent3"/>
                </a:solidFill>
              </a:rPr>
              <a:t>Ongoing studies will provide additional insight in the near term. </a:t>
            </a:r>
          </a:p>
          <a:p>
            <a:pPr marL="628650" lvl="1" algn="ctr"/>
            <a:endParaRPr lang="en-US" sz="2000" b="1" dirty="0"/>
          </a:p>
          <a:p>
            <a:pPr marL="628650" lvl="1" algn="ctr"/>
            <a:endParaRPr lang="en-US" sz="2000" b="1" dirty="0"/>
          </a:p>
          <a:p>
            <a:pPr marL="628650" lvl="1" algn="ctr"/>
            <a:endParaRPr lang="en-US" sz="2000" b="1" dirty="0"/>
          </a:p>
          <a:p>
            <a:pPr marL="400050" lvl="1" indent="0" algn="ctr">
              <a:buNone/>
            </a:pPr>
            <a:endParaRPr lang="en-US" sz="1200" b="1" dirty="0"/>
          </a:p>
          <a:p>
            <a:pPr marL="342900" lvl="1" indent="0" algn="ctr">
              <a:buNone/>
            </a:pPr>
            <a:endParaRPr lang="en-US" b="1" dirty="0"/>
          </a:p>
          <a:p>
            <a:pPr marL="285750" indent="-285750" algn="ctr">
              <a:spcAft>
                <a:spcPts val="900"/>
              </a:spcAft>
              <a:buFont typeface="Arial" panose="020B0604020202020204" pitchFamily="34" charset="0"/>
              <a:buChar char="•"/>
            </a:pPr>
            <a:endParaRPr lang="en-US" sz="1000" b="1" dirty="0"/>
          </a:p>
        </p:txBody>
      </p:sp>
      <p:sp>
        <p:nvSpPr>
          <p:cNvPr id="3" name="TextBox 2">
            <a:extLst>
              <a:ext uri="{FF2B5EF4-FFF2-40B4-BE49-F238E27FC236}">
                <a16:creationId xmlns:a16="http://schemas.microsoft.com/office/drawing/2014/main" id="{DC6A2B0D-976C-DF19-2C83-E4FCD891269B}"/>
              </a:ext>
            </a:extLst>
          </p:cNvPr>
          <p:cNvSpPr txBox="1"/>
          <p:nvPr/>
        </p:nvSpPr>
        <p:spPr>
          <a:xfrm>
            <a:off x="1275048" y="5906007"/>
            <a:ext cx="8966059" cy="914400"/>
          </a:xfrm>
          <a:prstGeom prst="rect">
            <a:avLst/>
          </a:prstGeom>
          <a:noFill/>
        </p:spPr>
        <p:txBody>
          <a:bodyPr wrap="none" lIns="0" tIns="0" rIns="0" bIns="0" rtlCol="0" anchor="t">
            <a:noAutofit/>
          </a:bodyPr>
          <a:lstStyle/>
          <a:p>
            <a:r>
              <a:rPr lang="en-US" sz="1050" dirty="0">
                <a:solidFill>
                  <a:schemeClr val="bg2">
                    <a:lumMod val="50000"/>
                  </a:schemeClr>
                </a:solidFill>
              </a:rPr>
              <a:t>* Mahmud S, et al. </a:t>
            </a:r>
            <a:r>
              <a:rPr lang="en-US" sz="1050" i="1" dirty="0">
                <a:solidFill>
                  <a:schemeClr val="bg2">
                    <a:lumMod val="50000"/>
                  </a:schemeClr>
                </a:solidFill>
              </a:rPr>
              <a:t>BMC Medicine</a:t>
            </a:r>
            <a:r>
              <a:rPr lang="en-US" sz="1050" dirty="0">
                <a:solidFill>
                  <a:schemeClr val="bg2">
                    <a:lumMod val="50000"/>
                  </a:schemeClr>
                </a:solidFill>
              </a:rPr>
              <a:t>. 21(138): 2023. DOI: doi.org/10.1186/s12916-023-02827-5</a:t>
            </a:r>
          </a:p>
          <a:p>
            <a:r>
              <a:rPr lang="en-US" sz="1050" dirty="0">
                <a:solidFill>
                  <a:schemeClr val="bg2">
                    <a:lumMod val="50000"/>
                  </a:schemeClr>
                </a:solidFill>
              </a:rPr>
              <a:t>** Koltai M, et al. </a:t>
            </a:r>
            <a:r>
              <a:rPr lang="en-US" sz="1050" i="1" dirty="0">
                <a:solidFill>
                  <a:schemeClr val="bg2">
                    <a:lumMod val="50000"/>
                  </a:schemeClr>
                </a:solidFill>
              </a:rPr>
              <a:t>BMC Medicine</a:t>
            </a:r>
            <a:r>
              <a:rPr lang="en-US" sz="1050" dirty="0">
                <a:solidFill>
                  <a:schemeClr val="bg2">
                    <a:lumMod val="50000"/>
                  </a:schemeClr>
                </a:solidFill>
              </a:rPr>
              <a:t>. 21(120):2023.  DOI: 10.1186/s12916-023-02806-w</a:t>
            </a:r>
          </a:p>
          <a:p>
            <a:r>
              <a:rPr lang="en-US" sz="1050" dirty="0">
                <a:solidFill>
                  <a:schemeClr val="bg2">
                    <a:lumMod val="50000"/>
                  </a:schemeClr>
                </a:solidFill>
              </a:rPr>
              <a:t>*** Guimarães EL, et al. </a:t>
            </a:r>
            <a:r>
              <a:rPr lang="en-US" sz="1050" i="1" dirty="0">
                <a:solidFill>
                  <a:schemeClr val="bg2">
                    <a:lumMod val="50000"/>
                  </a:schemeClr>
                </a:solidFill>
              </a:rPr>
              <a:t>Journal of Global Health Economics and Policy</a:t>
            </a:r>
            <a:r>
              <a:rPr lang="en-US" sz="1050" dirty="0">
                <a:solidFill>
                  <a:schemeClr val="bg2">
                    <a:lumMod val="50000"/>
                  </a:schemeClr>
                </a:solidFill>
              </a:rPr>
              <a:t>.5: 2025. DOI: doi.org/10.52872/001c.137870</a:t>
            </a:r>
          </a:p>
          <a:p>
            <a:r>
              <a:rPr lang="en-US" sz="1050" dirty="0">
                <a:solidFill>
                  <a:schemeClr val="bg2">
                    <a:lumMod val="50000"/>
                  </a:schemeClr>
                </a:solidFill>
              </a:rPr>
              <a:t>Rave N, et al. </a:t>
            </a:r>
            <a:r>
              <a:rPr lang="en-US" sz="1050" i="1" dirty="0">
                <a:solidFill>
                  <a:schemeClr val="bg2">
                    <a:lumMod val="50000"/>
                  </a:schemeClr>
                </a:solidFill>
              </a:rPr>
              <a:t>Journal of Global Health</a:t>
            </a:r>
            <a:r>
              <a:rPr lang="en-US" sz="1050" dirty="0">
                <a:solidFill>
                  <a:schemeClr val="bg2">
                    <a:lumMod val="50000"/>
                  </a:schemeClr>
                </a:solidFill>
              </a:rPr>
              <a:t>. 2025. DOI:10.7189/jogh.15.04292 </a:t>
            </a:r>
          </a:p>
          <a:p>
            <a:r>
              <a:rPr lang="en-US" sz="1050" dirty="0">
                <a:solidFill>
                  <a:schemeClr val="bg2">
                    <a:lumMod val="50000"/>
                  </a:schemeClr>
                </a:solidFill>
              </a:rPr>
              <a:t>Shaaban F, et al. </a:t>
            </a:r>
            <a:r>
              <a:rPr lang="en-US" sz="1050" i="1" dirty="0">
                <a:solidFill>
                  <a:schemeClr val="bg2">
                    <a:lumMod val="50000"/>
                  </a:schemeClr>
                </a:solidFill>
              </a:rPr>
              <a:t>Journal of Global Health</a:t>
            </a:r>
            <a:r>
              <a:rPr lang="en-US" sz="1050" dirty="0">
                <a:solidFill>
                  <a:schemeClr val="bg2">
                    <a:lumMod val="50000"/>
                  </a:schemeClr>
                </a:solidFill>
              </a:rPr>
              <a:t>. 16: 2026.  DOI: 10.7189/jogh.16.04040  </a:t>
            </a:r>
          </a:p>
          <a:p>
            <a:endParaRPr lang="en-US" sz="1050" dirty="0"/>
          </a:p>
          <a:p>
            <a:endParaRPr lang="en-US" sz="1050" dirty="0"/>
          </a:p>
          <a:p>
            <a:endParaRPr lang="en-US" sz="1050" dirty="0">
              <a:solidFill>
                <a:srgbClr val="000000"/>
              </a:solidFill>
              <a:latin typeface="Corbel"/>
            </a:endParaRPr>
          </a:p>
          <a:p>
            <a:endParaRPr lang="en-US" sz="1050" dirty="0">
              <a:solidFill>
                <a:srgbClr val="000000"/>
              </a:solidFill>
              <a:latin typeface="Corbel"/>
            </a:endParaRPr>
          </a:p>
        </p:txBody>
      </p:sp>
      <p:graphicFrame>
        <p:nvGraphicFramePr>
          <p:cNvPr id="4" name="Table 3">
            <a:extLst>
              <a:ext uri="{FF2B5EF4-FFF2-40B4-BE49-F238E27FC236}">
                <a16:creationId xmlns:a16="http://schemas.microsoft.com/office/drawing/2014/main" id="{7C019D40-D2CA-876D-2610-AB2A78A1FFC7}"/>
              </a:ext>
            </a:extLst>
          </p:cNvPr>
          <p:cNvGraphicFramePr>
            <a:graphicFrameLocks noGrp="1"/>
          </p:cNvGraphicFramePr>
          <p:nvPr>
            <p:extLst>
              <p:ext uri="{D42A27DB-BD31-4B8C-83A1-F6EECF244321}">
                <p14:modId xmlns:p14="http://schemas.microsoft.com/office/powerpoint/2010/main" val="2795381227"/>
              </p:ext>
            </p:extLst>
          </p:nvPr>
        </p:nvGraphicFramePr>
        <p:xfrm>
          <a:off x="1275048" y="1880047"/>
          <a:ext cx="10348402" cy="3291840"/>
        </p:xfrm>
        <a:graphic>
          <a:graphicData uri="http://schemas.openxmlformats.org/drawingml/2006/table">
            <a:tbl>
              <a:tblPr firstRow="1" bandRow="1">
                <a:tableStyleId>{2D5ABB26-0587-4C30-8999-92F81FD0307C}</a:tableStyleId>
              </a:tblPr>
              <a:tblGrid>
                <a:gridCol w="2058632">
                  <a:extLst>
                    <a:ext uri="{9D8B030D-6E8A-4147-A177-3AD203B41FA5}">
                      <a16:colId xmlns:a16="http://schemas.microsoft.com/office/drawing/2014/main" val="1459295087"/>
                    </a:ext>
                  </a:extLst>
                </a:gridCol>
                <a:gridCol w="2277575">
                  <a:extLst>
                    <a:ext uri="{9D8B030D-6E8A-4147-A177-3AD203B41FA5}">
                      <a16:colId xmlns:a16="http://schemas.microsoft.com/office/drawing/2014/main" val="2513369856"/>
                    </a:ext>
                  </a:extLst>
                </a:gridCol>
                <a:gridCol w="2297699">
                  <a:extLst>
                    <a:ext uri="{9D8B030D-6E8A-4147-A177-3AD203B41FA5}">
                      <a16:colId xmlns:a16="http://schemas.microsoft.com/office/drawing/2014/main" val="401625008"/>
                    </a:ext>
                  </a:extLst>
                </a:gridCol>
                <a:gridCol w="1753158">
                  <a:extLst>
                    <a:ext uri="{9D8B030D-6E8A-4147-A177-3AD203B41FA5}">
                      <a16:colId xmlns:a16="http://schemas.microsoft.com/office/drawing/2014/main" val="1530780274"/>
                    </a:ext>
                  </a:extLst>
                </a:gridCol>
                <a:gridCol w="1961338">
                  <a:extLst>
                    <a:ext uri="{9D8B030D-6E8A-4147-A177-3AD203B41FA5}">
                      <a16:colId xmlns:a16="http://schemas.microsoft.com/office/drawing/2014/main" val="432648723"/>
                    </a:ext>
                  </a:extLst>
                </a:gridCol>
              </a:tblGrid>
              <a:tr h="0">
                <a:tc>
                  <a:txBody>
                    <a:bodyPr/>
                    <a:lstStyle/>
                    <a:p>
                      <a:endParaRPr lang="en-US" sz="1400" b="1"/>
                    </a:p>
                  </a:txBody>
                  <a:tcPr>
                    <a:lnB w="28575" cap="flat" cmpd="sng" algn="ctr">
                      <a:solidFill>
                        <a:schemeClr val="accent2"/>
                      </a:solidFill>
                      <a:prstDash val="solid"/>
                      <a:round/>
                      <a:headEnd type="none" w="med" len="med"/>
                      <a:tailEnd type="none" w="med" len="med"/>
                    </a:lnB>
                  </a:tcPr>
                </a:tc>
                <a:tc>
                  <a:txBody>
                    <a:bodyPr/>
                    <a:lstStyle/>
                    <a:p>
                      <a:endParaRPr lang="en-US" sz="1400" b="1"/>
                    </a:p>
                  </a:txBody>
                  <a:tcPr>
                    <a:lnB w="28575" cap="flat" cmpd="sng" algn="ctr">
                      <a:solidFill>
                        <a:schemeClr val="accent2"/>
                      </a:solidFill>
                      <a:prstDash val="solid"/>
                      <a:round/>
                      <a:headEnd type="none" w="med" len="med"/>
                      <a:tailEnd type="none" w="med" len="med"/>
                    </a:lnB>
                  </a:tcPr>
                </a:tc>
                <a:tc>
                  <a:txBody>
                    <a:bodyPr/>
                    <a:lstStyle/>
                    <a:p>
                      <a:endParaRPr lang="en-US" sz="1400" b="1"/>
                    </a:p>
                  </a:txBody>
                  <a:tcPr>
                    <a:lnB w="28575" cap="flat" cmpd="sng" algn="ctr">
                      <a:solidFill>
                        <a:schemeClr val="accent2"/>
                      </a:solidFill>
                      <a:prstDash val="solid"/>
                      <a:round/>
                      <a:headEnd type="none" w="med" len="med"/>
                      <a:tailEnd type="none" w="med" len="med"/>
                    </a:lnB>
                  </a:tcPr>
                </a:tc>
                <a:tc>
                  <a:txBody>
                    <a:bodyPr/>
                    <a:lstStyle/>
                    <a:p>
                      <a:endParaRPr lang="en-US" sz="1400" b="1"/>
                    </a:p>
                  </a:txBody>
                  <a:tcPr>
                    <a:lnB w="28575" cap="flat" cmpd="sng" algn="ctr">
                      <a:solidFill>
                        <a:schemeClr val="accent2"/>
                      </a:solidFill>
                      <a:prstDash val="solid"/>
                      <a:round/>
                      <a:headEnd type="none" w="med" len="med"/>
                      <a:tailEnd type="none" w="med" len="med"/>
                    </a:lnB>
                  </a:tcPr>
                </a:tc>
                <a:tc>
                  <a:txBody>
                    <a:bodyPr/>
                    <a:lstStyle/>
                    <a:p>
                      <a:endParaRPr lang="en-US" sz="1400" b="1"/>
                    </a:p>
                  </a:txBody>
                  <a:tcPr>
                    <a:lnB w="28575"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966541681"/>
                  </a:ext>
                </a:extLst>
              </a:tr>
              <a:tr h="640080">
                <a:tc rowSpan="2">
                  <a:txBody>
                    <a:bodyPr/>
                    <a:lstStyle/>
                    <a:p>
                      <a:pPr algn="ctr"/>
                      <a:r>
                        <a:rPr lang="en-US" sz="2000" b="1" kern="1200" dirty="0">
                          <a:solidFill>
                            <a:schemeClr val="accent2"/>
                          </a:solidFill>
                        </a:rPr>
                        <a:t>133-country study*</a:t>
                      </a:r>
                      <a:endParaRPr lang="en-US" sz="2000" b="1" kern="1200" dirty="0">
                        <a:solidFill>
                          <a:schemeClr val="accent2"/>
                        </a:solidFill>
                        <a:latin typeface="+mn-lt"/>
                        <a:ea typeface="+mn-ea"/>
                        <a:cs typeface="+mn-cs"/>
                      </a:endParaRPr>
                    </a:p>
                  </a:txBody>
                  <a:tcPr anchor="ct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algn="ctr"/>
                      <a:r>
                        <a:rPr lang="en-US" sz="1400" b="1">
                          <a:solidFill>
                            <a:schemeClr val="bg1"/>
                          </a:solidFill>
                        </a:rPr>
                        <a:t>RSV maternal vaccine</a:t>
                      </a:r>
                    </a:p>
                  </a:txBody>
                  <a:tcPr anchor="ctr">
                    <a:lnT w="28575" cap="flat" cmpd="sng" algn="ctr">
                      <a:solidFill>
                        <a:schemeClr val="accent2"/>
                      </a:solidFill>
                      <a:prstDash val="solid"/>
                      <a:round/>
                      <a:headEnd type="none" w="med" len="med"/>
                      <a:tailEnd type="none" w="med" len="med"/>
                    </a:lnT>
                    <a:solidFill>
                      <a:schemeClr val="accent1"/>
                    </a:solidFill>
                  </a:tcPr>
                </a:tc>
                <a:tc>
                  <a:txBody>
                    <a:bodyPr/>
                    <a:lstStyle/>
                    <a:p>
                      <a:pPr algn="ctr"/>
                      <a:r>
                        <a:rPr lang="en-US" sz="1800" b="1">
                          <a:solidFill>
                            <a:schemeClr val="accent1"/>
                          </a:solidFill>
                        </a:rPr>
                        <a:t>69% </a:t>
                      </a:r>
                      <a:r>
                        <a:rPr lang="en-US" sz="1400"/>
                        <a:t>(severe RSV)</a:t>
                      </a:r>
                    </a:p>
                  </a:txBody>
                  <a:tcPr anchor="ctr">
                    <a:lnR w="952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solidFill>
                      <a:schemeClr val="accent1">
                        <a:lumMod val="20000"/>
                        <a:lumOff val="80000"/>
                      </a:schemeClr>
                    </a:solidFill>
                  </a:tcPr>
                </a:tc>
                <a:tc>
                  <a:txBody>
                    <a:bodyPr/>
                    <a:lstStyle/>
                    <a:p>
                      <a:pPr algn="ctr"/>
                      <a:r>
                        <a:rPr lang="en-US" sz="1800" b="1">
                          <a:solidFill>
                            <a:schemeClr val="accent1"/>
                          </a:solidFill>
                        </a:rPr>
                        <a:t>6</a:t>
                      </a:r>
                      <a:r>
                        <a:rPr lang="en-US" sz="1800"/>
                        <a:t> months</a:t>
                      </a:r>
                    </a:p>
                  </a:txBody>
                  <a:tcPr anchor="ct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solidFill>
                      <a:schemeClr val="accent1">
                        <a:lumMod val="20000"/>
                        <a:lumOff val="80000"/>
                      </a:schemeClr>
                    </a:solidFill>
                  </a:tcPr>
                </a:tc>
                <a:tc>
                  <a:txBody>
                    <a:bodyPr/>
                    <a:lstStyle/>
                    <a:p>
                      <a:pPr algn="ctr"/>
                      <a:r>
                        <a:rPr lang="en-US" sz="1400" b="1">
                          <a:solidFill>
                            <a:schemeClr val="accent1"/>
                          </a:solidFill>
                        </a:rPr>
                        <a:t>$3.50 </a:t>
                      </a:r>
                      <a:r>
                        <a:rPr lang="en-US" sz="1400"/>
                        <a:t>in Gavi countries, </a:t>
                      </a:r>
                      <a:r>
                        <a:rPr lang="en-US" sz="1400" b="1">
                          <a:solidFill>
                            <a:schemeClr val="accent1"/>
                          </a:solidFill>
                        </a:rPr>
                        <a:t>$7 </a:t>
                      </a:r>
                      <a:r>
                        <a:rPr lang="en-US" sz="1400"/>
                        <a:t>in non-Gavi eligible</a:t>
                      </a:r>
                    </a:p>
                  </a:txBody>
                  <a:tcPr anchor="ctr">
                    <a:lnL w="9525" cap="flat" cmpd="sng" algn="ctr">
                      <a:solidFill>
                        <a:schemeClr val="accent2"/>
                      </a:solidFill>
                      <a:prstDash val="solid"/>
                      <a:round/>
                      <a:headEnd type="none" w="med" len="med"/>
                      <a:tailEnd type="none" w="med" len="med"/>
                    </a:lnL>
                    <a:lnT w="28575" cap="flat" cmpd="sng" algn="ctr">
                      <a:solidFill>
                        <a:schemeClr val="accent2"/>
                      </a:solidFill>
                      <a:prstDash val="solid"/>
                      <a:round/>
                      <a:headEnd type="none" w="med" len="med"/>
                      <a:tailEnd type="none" w="med" len="med"/>
                    </a:lnT>
                    <a:solidFill>
                      <a:schemeClr val="accent1">
                        <a:lumMod val="20000"/>
                        <a:lumOff val="80000"/>
                      </a:schemeClr>
                    </a:solidFill>
                  </a:tcPr>
                </a:tc>
                <a:extLst>
                  <a:ext uri="{0D108BD9-81ED-4DB2-BD59-A6C34878D82A}">
                    <a16:rowId xmlns:a16="http://schemas.microsoft.com/office/drawing/2014/main" val="2962462746"/>
                  </a:ext>
                </a:extLst>
              </a:tr>
              <a:tr h="640080">
                <a:tc vMerge="1">
                  <a:txBody>
                    <a:bodyPr/>
                    <a:lstStyle/>
                    <a:p>
                      <a:r>
                        <a:rPr lang="en-US" sz="1200">
                          <a:latin typeface="+mn-lt"/>
                          <a:cs typeface="Arial"/>
                        </a:rPr>
                        <a:t>Mahmud et al. 2023</a:t>
                      </a:r>
                      <a:endParaRPr lang="en-US" sz="1200"/>
                    </a:p>
                  </a:txBody>
                  <a:tcPr/>
                </a:tc>
                <a:tc>
                  <a:txBody>
                    <a:bodyPr/>
                    <a:lstStyle/>
                    <a:p>
                      <a:pPr algn="ctr"/>
                      <a:r>
                        <a:rPr lang="en-US" sz="1400" b="1" dirty="0">
                          <a:solidFill>
                            <a:schemeClr val="bg1"/>
                          </a:solidFill>
                        </a:rPr>
                        <a:t>RSV </a:t>
                      </a:r>
                      <a:r>
                        <a:rPr lang="en-US" sz="1400" b="1" dirty="0" err="1">
                          <a:solidFill>
                            <a:schemeClr val="bg1"/>
                          </a:solidFill>
                        </a:rPr>
                        <a:t>mAb</a:t>
                      </a:r>
                      <a:endParaRPr lang="en-US" sz="1400" b="1" dirty="0">
                        <a:solidFill>
                          <a:schemeClr val="bg1"/>
                        </a:solidFill>
                      </a:endParaRPr>
                    </a:p>
                  </a:txBody>
                  <a:tcPr anchor="ctr">
                    <a:lnB w="28575" cap="flat" cmpd="sng" algn="ctr">
                      <a:solidFill>
                        <a:schemeClr val="accent2"/>
                      </a:solidFill>
                      <a:prstDash val="solid"/>
                      <a:round/>
                      <a:headEnd type="none" w="med" len="med"/>
                      <a:tailEnd type="none" w="med" len="med"/>
                    </a:lnB>
                    <a:solidFill>
                      <a:schemeClr val="accent5"/>
                    </a:solidFill>
                  </a:tcPr>
                </a:tc>
                <a:tc>
                  <a:txBody>
                    <a:bodyPr/>
                    <a:lstStyle/>
                    <a:p>
                      <a:pPr algn="ctr"/>
                      <a:r>
                        <a:rPr lang="en-US" sz="1800" b="1">
                          <a:solidFill>
                            <a:schemeClr val="accent5"/>
                          </a:solidFill>
                        </a:rPr>
                        <a:t>77% </a:t>
                      </a:r>
                      <a:r>
                        <a:rPr lang="en-US" sz="1400"/>
                        <a:t>(severe RSV)</a:t>
                      </a:r>
                    </a:p>
                  </a:txBody>
                  <a:tcPr anchor="ctr">
                    <a:lnR w="9525" cap="flat" cmpd="sng" algn="ctr">
                      <a:solidFill>
                        <a:schemeClr val="accent2"/>
                      </a:solidFill>
                      <a:prstDash val="solid"/>
                      <a:round/>
                      <a:headEnd type="none" w="med" len="med"/>
                      <a:tailEnd type="none" w="med" len="med"/>
                    </a:lnR>
                    <a:lnB w="28575" cap="flat" cmpd="sng" algn="ctr">
                      <a:solidFill>
                        <a:schemeClr val="accent2"/>
                      </a:solidFill>
                      <a:prstDash val="solid"/>
                      <a:round/>
                      <a:headEnd type="none" w="med" len="med"/>
                      <a:tailEnd type="none" w="med" len="med"/>
                    </a:lnB>
                    <a:solidFill>
                      <a:schemeClr val="accent5">
                        <a:lumMod val="20000"/>
                        <a:lumOff val="80000"/>
                      </a:schemeClr>
                    </a:solidFill>
                  </a:tcPr>
                </a:tc>
                <a:tc>
                  <a:txBody>
                    <a:bodyPr/>
                    <a:lstStyle/>
                    <a:p>
                      <a:pPr algn="ctr"/>
                      <a:r>
                        <a:rPr lang="en-US" sz="1800" b="1">
                          <a:solidFill>
                            <a:schemeClr val="accent5"/>
                          </a:solidFill>
                        </a:rPr>
                        <a:t>5</a:t>
                      </a:r>
                      <a:r>
                        <a:rPr lang="en-US" sz="1800"/>
                        <a:t> months</a:t>
                      </a:r>
                    </a:p>
                  </a:txBody>
                  <a:tcPr anchor="ct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B w="28575" cap="flat" cmpd="sng" algn="ctr">
                      <a:solidFill>
                        <a:schemeClr val="accent2"/>
                      </a:solidFill>
                      <a:prstDash val="solid"/>
                      <a:round/>
                      <a:headEnd type="none" w="med" len="med"/>
                      <a:tailEnd type="none" w="med" len="med"/>
                    </a:lnB>
                    <a:solidFill>
                      <a:schemeClr val="accent5">
                        <a:lumMod val="20000"/>
                        <a:lumOff val="80000"/>
                      </a:schemeClr>
                    </a:solidFill>
                  </a:tcPr>
                </a:tc>
                <a:tc>
                  <a:txBody>
                    <a:bodyPr/>
                    <a:lstStyle/>
                    <a:p>
                      <a:pPr algn="ctr"/>
                      <a:r>
                        <a:rPr lang="en-US" sz="1400" b="1">
                          <a:solidFill>
                            <a:schemeClr val="accent5"/>
                          </a:solidFill>
                        </a:rPr>
                        <a:t>$3.50 </a:t>
                      </a:r>
                      <a:r>
                        <a:rPr lang="en-US" sz="1400"/>
                        <a:t>in Gavi countries, </a:t>
                      </a:r>
                      <a:r>
                        <a:rPr lang="en-US" sz="1400" b="1">
                          <a:solidFill>
                            <a:schemeClr val="accent5"/>
                          </a:solidFill>
                        </a:rPr>
                        <a:t>$7 </a:t>
                      </a:r>
                      <a:r>
                        <a:rPr lang="en-US" sz="1400"/>
                        <a:t>in non-Gavi eligible</a:t>
                      </a:r>
                    </a:p>
                  </a:txBody>
                  <a:tcPr anchor="ctr">
                    <a:lnL w="9525" cap="flat" cmpd="sng" algn="ctr">
                      <a:solidFill>
                        <a:schemeClr val="accent2"/>
                      </a:solidFill>
                      <a:prstDash val="solid"/>
                      <a:round/>
                      <a:headEnd type="none" w="med" len="med"/>
                      <a:tailEnd type="none" w="med" len="med"/>
                    </a:lnL>
                    <a:lnB w="28575" cap="flat" cmpd="sng" algn="ctr">
                      <a:solidFill>
                        <a:schemeClr val="accent2"/>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923504257"/>
                  </a:ext>
                </a:extLst>
              </a:tr>
              <a:tr h="6400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accent2"/>
                          </a:solidFill>
                        </a:rPr>
                        <a:t>Kenya and </a:t>
                      </a:r>
                      <a:br>
                        <a:rPr lang="en-US" sz="2000" b="1" kern="1200" dirty="0">
                          <a:solidFill>
                            <a:srgbClr val="304FA1"/>
                          </a:solidFill>
                        </a:rPr>
                      </a:br>
                      <a:r>
                        <a:rPr lang="en-US" sz="2000" b="1" kern="1200" dirty="0">
                          <a:solidFill>
                            <a:schemeClr val="accent2"/>
                          </a:solidFill>
                        </a:rPr>
                        <a:t>South Africa**</a:t>
                      </a:r>
                      <a:endParaRPr lang="en-US" sz="2000" b="1" kern="1200" dirty="0">
                        <a:solidFill>
                          <a:schemeClr val="accent2"/>
                        </a:solidFill>
                        <a:latin typeface="+mn-lt"/>
                        <a:ea typeface="+mn-ea"/>
                        <a:cs typeface="+mn-cs"/>
                      </a:endParaRPr>
                    </a:p>
                  </a:txBody>
                  <a:tcPr anchor="ct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RSV maternal vaccine</a:t>
                      </a:r>
                    </a:p>
                  </a:txBody>
                  <a:tcPr anchor="ct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accent1"/>
                          </a:solidFill>
                        </a:rPr>
                        <a:t>82% </a:t>
                      </a:r>
                      <a:r>
                        <a:rPr lang="en-US" sz="1400" dirty="0"/>
                        <a:t>(severe RSV)</a:t>
                      </a:r>
                    </a:p>
                  </a:txBody>
                  <a:tcPr anchor="ctr">
                    <a:lnR w="952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solidFill>
                      <a:schemeClr val="accent1">
                        <a:lumMod val="20000"/>
                        <a:lumOff val="80000"/>
                      </a:schemeClr>
                    </a:solidFill>
                  </a:tcPr>
                </a:tc>
                <a:tc>
                  <a:txBody>
                    <a:bodyPr/>
                    <a:lstStyle/>
                    <a:p>
                      <a:pPr algn="ctr"/>
                      <a:r>
                        <a:rPr lang="en-US" sz="1800" b="1" dirty="0">
                          <a:solidFill>
                            <a:schemeClr val="accent1"/>
                          </a:solidFill>
                        </a:rPr>
                        <a:t>90</a:t>
                      </a:r>
                      <a:r>
                        <a:rPr lang="en-US" sz="1800" dirty="0"/>
                        <a:t> days</a:t>
                      </a:r>
                    </a:p>
                  </a:txBody>
                  <a:tcPr anchor="ct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solidFill>
                      <a:schemeClr val="accent1">
                        <a:lumMod val="20000"/>
                        <a:lumOff val="80000"/>
                      </a:schemeClr>
                    </a:solidFill>
                  </a:tcPr>
                </a:tc>
                <a:tc>
                  <a:txBody>
                    <a:bodyPr/>
                    <a:lstStyle/>
                    <a:p>
                      <a:pPr algn="ctr"/>
                      <a:r>
                        <a:rPr lang="en-US" sz="1600" b="1" dirty="0">
                          <a:solidFill>
                            <a:schemeClr val="accent1"/>
                          </a:solidFill>
                        </a:rPr>
                        <a:t>$5</a:t>
                      </a:r>
                    </a:p>
                  </a:txBody>
                  <a:tcPr anchor="ctr">
                    <a:lnL w="9525" cap="flat" cmpd="sng" algn="ctr">
                      <a:solidFill>
                        <a:schemeClr val="accent2"/>
                      </a:solidFill>
                      <a:prstDash val="solid"/>
                      <a:round/>
                      <a:headEnd type="none" w="med" len="med"/>
                      <a:tailEnd type="none" w="med" len="med"/>
                    </a:lnL>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216525002"/>
                  </a:ext>
                </a:extLst>
              </a:tr>
              <a:tr h="640080">
                <a:tc>
                  <a:txBody>
                    <a:bodyPr/>
                    <a:lstStyle/>
                    <a:p>
                      <a:pPr algn="ctr"/>
                      <a:r>
                        <a:rPr lang="en-US" sz="2000" b="1" kern="1200" dirty="0">
                          <a:solidFill>
                            <a:schemeClr val="accent2"/>
                          </a:solidFill>
                          <a:latin typeface="+mn-lt"/>
                          <a:ea typeface="+mn-ea"/>
                          <a:cs typeface="+mn-cs"/>
                        </a:rPr>
                        <a:t>Mozambique, Nepal, Cameroon***</a:t>
                      </a:r>
                    </a:p>
                  </a:txBody>
                  <a:tcPr anchor="ct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endParaRPr lang="en-US" sz="1400" b="1" dirty="0">
                        <a:solidFill>
                          <a:schemeClr val="bg1"/>
                        </a:solidFill>
                      </a:endParaRPr>
                    </a:p>
                    <a:p>
                      <a:pPr marL="0" marR="0" lvl="0" indent="0" algn="ctr" defTabSz="609585"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RSV maternal vaccine</a:t>
                      </a:r>
                    </a:p>
                  </a:txBody>
                  <a:tcPr anchor="ct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accent1"/>
                          </a:solidFill>
                        </a:rPr>
                        <a:t>69% </a:t>
                      </a:r>
                      <a:r>
                        <a:rPr lang="en-US" sz="1400" dirty="0"/>
                        <a:t>(severe RSV)</a:t>
                      </a:r>
                    </a:p>
                  </a:txBody>
                  <a:tcPr anchor="ctr">
                    <a:lnR w="952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accent1"/>
                          </a:solidFill>
                        </a:rPr>
                        <a:t>6</a:t>
                      </a:r>
                      <a:r>
                        <a:rPr lang="en-US" sz="1800" dirty="0"/>
                        <a:t> months</a:t>
                      </a:r>
                    </a:p>
                  </a:txBody>
                  <a:tcPr anchor="ct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1"/>
                          </a:solidFill>
                        </a:rPr>
                        <a:t>$5</a:t>
                      </a:r>
                    </a:p>
                  </a:txBody>
                  <a:tcPr anchor="ctr">
                    <a:lnL w="9525" cap="flat" cmpd="sng" algn="ctr">
                      <a:solidFill>
                        <a:schemeClr val="accent2"/>
                      </a:solidFill>
                      <a:prstDash val="solid"/>
                      <a:round/>
                      <a:headEnd type="none" w="med" len="med"/>
                      <a:tailEnd type="none" w="med" len="med"/>
                    </a:lnL>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64227047"/>
                  </a:ext>
                </a:extLst>
              </a:tr>
            </a:tbl>
          </a:graphicData>
        </a:graphic>
      </p:graphicFrame>
      <p:sp>
        <p:nvSpPr>
          <p:cNvPr id="8" name="TextBox 7">
            <a:extLst>
              <a:ext uri="{FF2B5EF4-FFF2-40B4-BE49-F238E27FC236}">
                <a16:creationId xmlns:a16="http://schemas.microsoft.com/office/drawing/2014/main" id="{9AF3B1DB-CD5C-4A43-C361-931FA7E8FFDF}"/>
              </a:ext>
            </a:extLst>
          </p:cNvPr>
          <p:cNvSpPr txBox="1"/>
          <p:nvPr/>
        </p:nvSpPr>
        <p:spPr>
          <a:xfrm>
            <a:off x="1731557" y="1233585"/>
            <a:ext cx="9698444" cy="338554"/>
          </a:xfrm>
          <a:prstGeom prst="rect">
            <a:avLst/>
          </a:prstGeom>
          <a:noFill/>
        </p:spPr>
        <p:txBody>
          <a:bodyPr wrap="square">
            <a:spAutoFit/>
          </a:bodyPr>
          <a:lstStyle/>
          <a:p>
            <a:r>
              <a:rPr lang="en-US" sz="1600" b="1">
                <a:solidFill>
                  <a:schemeClr val="accent2"/>
                </a:solidFill>
              </a:rPr>
              <a:t>Recent RSV immunization cost-effectiveness analyses in LMICs</a:t>
            </a:r>
            <a:r>
              <a:rPr lang="en-US" sz="1600" b="1" dirty="0">
                <a:solidFill>
                  <a:schemeClr val="accent2"/>
                </a:solidFill>
              </a:rPr>
              <a:t>—</a:t>
            </a:r>
            <a:r>
              <a:rPr lang="en-US" sz="1600" b="1">
                <a:solidFill>
                  <a:schemeClr val="accent2"/>
                </a:solidFill>
              </a:rPr>
              <a:t>key data used for modelling</a:t>
            </a:r>
          </a:p>
        </p:txBody>
      </p:sp>
      <p:sp>
        <p:nvSpPr>
          <p:cNvPr id="9" name="TextBox 8">
            <a:extLst>
              <a:ext uri="{FF2B5EF4-FFF2-40B4-BE49-F238E27FC236}">
                <a16:creationId xmlns:a16="http://schemas.microsoft.com/office/drawing/2014/main" id="{38FDE5F1-CFB0-3678-EB11-398869DB5B45}"/>
              </a:ext>
            </a:extLst>
          </p:cNvPr>
          <p:cNvSpPr txBox="1"/>
          <p:nvPr/>
        </p:nvSpPr>
        <p:spPr>
          <a:xfrm>
            <a:off x="3520335" y="1657371"/>
            <a:ext cx="1681167" cy="430887"/>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Corbel" panose="020B0503020204020204" pitchFamily="34" charset="0"/>
                <a:ea typeface="+mn-ea"/>
                <a:cs typeface="+mn-cs"/>
              </a:rPr>
              <a:t>IMMUNIZATION PRODUCT</a:t>
            </a:r>
          </a:p>
        </p:txBody>
      </p:sp>
      <p:sp>
        <p:nvSpPr>
          <p:cNvPr id="10" name="TextBox 9">
            <a:extLst>
              <a:ext uri="{FF2B5EF4-FFF2-40B4-BE49-F238E27FC236}">
                <a16:creationId xmlns:a16="http://schemas.microsoft.com/office/drawing/2014/main" id="{169D1C2F-49C6-A185-C608-593B0A337A02}"/>
              </a:ext>
            </a:extLst>
          </p:cNvPr>
          <p:cNvSpPr txBox="1"/>
          <p:nvPr/>
        </p:nvSpPr>
        <p:spPr>
          <a:xfrm>
            <a:off x="5830319" y="1648431"/>
            <a:ext cx="1681167" cy="430887"/>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Corbel" panose="020B0503020204020204" pitchFamily="34" charset="0"/>
                <a:ea typeface="+mn-ea"/>
                <a:cs typeface="+mn-cs"/>
              </a:rPr>
              <a:t>VACCINE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Corbel" panose="020B0503020204020204" pitchFamily="34" charset="0"/>
                <a:ea typeface="+mn-ea"/>
                <a:cs typeface="+mn-cs"/>
              </a:rPr>
              <a:t>EFFICACY (OUTCOME)</a:t>
            </a:r>
          </a:p>
        </p:txBody>
      </p:sp>
      <p:sp>
        <p:nvSpPr>
          <p:cNvPr id="11" name="TextBox 10">
            <a:extLst>
              <a:ext uri="{FF2B5EF4-FFF2-40B4-BE49-F238E27FC236}">
                <a16:creationId xmlns:a16="http://schemas.microsoft.com/office/drawing/2014/main" id="{C78869F5-E611-BE32-049E-FA7B600DE684}"/>
              </a:ext>
            </a:extLst>
          </p:cNvPr>
          <p:cNvSpPr txBox="1"/>
          <p:nvPr/>
        </p:nvSpPr>
        <p:spPr>
          <a:xfrm>
            <a:off x="7959838" y="1639491"/>
            <a:ext cx="1681167" cy="430887"/>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Corbel" panose="020B0503020204020204" pitchFamily="34" charset="0"/>
                <a:ea typeface="+mn-ea"/>
                <a:cs typeface="+mn-cs"/>
              </a:rPr>
              <a:t> DURATION OF PROTECTION</a:t>
            </a:r>
          </a:p>
        </p:txBody>
      </p:sp>
      <p:sp>
        <p:nvSpPr>
          <p:cNvPr id="13" name="TextBox 12">
            <a:extLst>
              <a:ext uri="{FF2B5EF4-FFF2-40B4-BE49-F238E27FC236}">
                <a16:creationId xmlns:a16="http://schemas.microsoft.com/office/drawing/2014/main" id="{2CDA24ED-DD51-40E5-04F4-D16C807087B2}"/>
              </a:ext>
            </a:extLst>
          </p:cNvPr>
          <p:cNvSpPr txBox="1"/>
          <p:nvPr/>
        </p:nvSpPr>
        <p:spPr>
          <a:xfrm>
            <a:off x="9748834" y="1626108"/>
            <a:ext cx="1681167" cy="430887"/>
          </a:xfrm>
          <a:prstGeom prst="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Corbel" panose="020B0503020204020204" pitchFamily="34" charset="0"/>
                <a:ea typeface="+mn-ea"/>
                <a:cs typeface="+mn-cs"/>
              </a:rPr>
              <a:t>PRICE PER DOSE ASSUMPTION (USD)</a:t>
            </a:r>
          </a:p>
        </p:txBody>
      </p:sp>
      <p:sp>
        <p:nvSpPr>
          <p:cNvPr id="12" name="Footer Placeholder 2">
            <a:extLst>
              <a:ext uri="{FF2B5EF4-FFF2-40B4-BE49-F238E27FC236}">
                <a16:creationId xmlns:a16="http://schemas.microsoft.com/office/drawing/2014/main" id="{50D1BF29-DFF4-ACED-C07A-B16C32B7DC9C}"/>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
        <p:nvSpPr>
          <p:cNvPr id="7" name="TextBox 6">
            <a:extLst>
              <a:ext uri="{FF2B5EF4-FFF2-40B4-BE49-F238E27FC236}">
                <a16:creationId xmlns:a16="http://schemas.microsoft.com/office/drawing/2014/main" id="{091CF577-D32D-0605-D0EB-EE4B39600C7F}"/>
              </a:ext>
            </a:extLst>
          </p:cNvPr>
          <p:cNvSpPr txBox="1"/>
          <p:nvPr/>
        </p:nvSpPr>
        <p:spPr>
          <a:xfrm>
            <a:off x="7697450" y="5952538"/>
            <a:ext cx="4102768" cy="211060"/>
          </a:xfrm>
          <a:prstGeom prst="rect">
            <a:avLst/>
          </a:prstGeom>
          <a:noFill/>
        </p:spPr>
        <p:txBody>
          <a:bodyPr wrap="square" lIns="0" tIns="0" rIns="0" bIns="0" rtlCol="0">
            <a:noAutofit/>
          </a:bodyPr>
          <a:lstStyle/>
          <a:p>
            <a:r>
              <a:rPr lang="en-US" sz="1050" b="1" dirty="0">
                <a:solidFill>
                  <a:schemeClr val="bg2">
                    <a:lumMod val="50000"/>
                  </a:schemeClr>
                </a:solidFill>
              </a:rPr>
              <a:t>NOTE: </a:t>
            </a:r>
            <a:r>
              <a:rPr lang="en-US" sz="1050" dirty="0">
                <a:solidFill>
                  <a:schemeClr val="bg2">
                    <a:lumMod val="50000"/>
                  </a:schemeClr>
                </a:solidFill>
              </a:rPr>
              <a:t>RSV </a:t>
            </a:r>
            <a:r>
              <a:rPr lang="en-US" sz="1050" dirty="0" err="1">
                <a:solidFill>
                  <a:schemeClr val="bg2">
                    <a:lumMod val="50000"/>
                  </a:schemeClr>
                </a:solidFill>
              </a:rPr>
              <a:t>mAb</a:t>
            </a:r>
            <a:r>
              <a:rPr lang="en-US" sz="1050" dirty="0">
                <a:solidFill>
                  <a:schemeClr val="bg2">
                    <a:lumMod val="50000"/>
                  </a:schemeClr>
                </a:solidFill>
              </a:rPr>
              <a:t> analyses were conducted in individual country studies shown. These analyses are excluded from this slide because </a:t>
            </a:r>
            <a:r>
              <a:rPr lang="en-US" sz="1050" dirty="0" err="1">
                <a:solidFill>
                  <a:schemeClr val="bg2">
                    <a:lumMod val="50000"/>
                  </a:schemeClr>
                </a:solidFill>
              </a:rPr>
              <a:t>mAb</a:t>
            </a:r>
            <a:r>
              <a:rPr lang="en-US" sz="1050" dirty="0">
                <a:solidFill>
                  <a:schemeClr val="bg2">
                    <a:lumMod val="50000"/>
                  </a:schemeClr>
                </a:solidFill>
              </a:rPr>
              <a:t> pricing assumptions used in these studies are unlikely to be realized for LMICs.</a:t>
            </a:r>
            <a:endParaRPr lang="en-US" sz="900" b="1" dirty="0">
              <a:solidFill>
                <a:schemeClr val="bg2">
                  <a:lumMod val="50000"/>
                </a:schemeClr>
              </a:solidFill>
              <a:latin typeface="Corbel" panose="020B0503020204020204" pitchFamily="34" charset="0"/>
            </a:endParaRPr>
          </a:p>
        </p:txBody>
      </p:sp>
    </p:spTree>
    <p:extLst>
      <p:ext uri="{BB962C8B-B14F-4D97-AF65-F5344CB8AC3E}">
        <p14:creationId xmlns:p14="http://schemas.microsoft.com/office/powerpoint/2010/main" val="30536517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9B973-A9E8-699C-9407-0A58A31844C4}"/>
              </a:ext>
            </a:extLst>
          </p:cNvPr>
          <p:cNvSpPr>
            <a:spLocks noGrp="1"/>
          </p:cNvSpPr>
          <p:nvPr>
            <p:ph type="title"/>
          </p:nvPr>
        </p:nvSpPr>
        <p:spPr/>
        <p:txBody>
          <a:bodyPr/>
          <a:lstStyle/>
          <a:p>
            <a:r>
              <a:rPr lang="en-US">
                <a:solidFill>
                  <a:schemeClr val="accent3"/>
                </a:solidFill>
              </a:rPr>
              <a:t>RSV interventions are cost-effective </a:t>
            </a:r>
            <a:r>
              <a:rPr lang="en-US" i="1">
                <a:solidFill>
                  <a:schemeClr val="accent3"/>
                </a:solidFill>
              </a:rPr>
              <a:t>or</a:t>
            </a:r>
            <a:r>
              <a:rPr lang="en-US">
                <a:solidFill>
                  <a:schemeClr val="accent3"/>
                </a:solidFill>
              </a:rPr>
              <a:t> cost-saving (study in 133 LMICs)</a:t>
            </a:r>
          </a:p>
        </p:txBody>
      </p:sp>
      <p:sp>
        <p:nvSpPr>
          <p:cNvPr id="51" name="TextBox 50">
            <a:extLst>
              <a:ext uri="{FF2B5EF4-FFF2-40B4-BE49-F238E27FC236}">
                <a16:creationId xmlns:a16="http://schemas.microsoft.com/office/drawing/2014/main" id="{BE67DAAA-5016-C89A-F252-1E4E86E77197}"/>
              </a:ext>
            </a:extLst>
          </p:cNvPr>
          <p:cNvSpPr txBox="1"/>
          <p:nvPr/>
        </p:nvSpPr>
        <p:spPr>
          <a:xfrm>
            <a:off x="9231484" y="2980351"/>
            <a:ext cx="2655716" cy="1384995"/>
          </a:xfrm>
          <a:prstGeom prst="rect">
            <a:avLst/>
          </a:prstGeom>
          <a:noFill/>
        </p:spPr>
        <p:txBody>
          <a:bodyPr wrap="square" lIns="91440" tIns="45720" rIns="91440" bIns="45720" anchor="t">
            <a:spAutoFit/>
          </a:bodyPr>
          <a:lstStyle/>
          <a:p>
            <a:r>
              <a:rPr lang="en-US" sz="1400" i="1">
                <a:solidFill>
                  <a:srgbClr val="3F3F3F"/>
                </a:solidFill>
              </a:rPr>
              <a:t>Placement of points on figure are illustrative</a:t>
            </a:r>
            <a:r>
              <a:rPr lang="en-US" sz="1400" i="1">
                <a:solidFill>
                  <a:srgbClr val="3F3F3F"/>
                </a:solidFill>
                <a:effectLst/>
              </a:rPr>
              <a:t> </a:t>
            </a:r>
            <a:r>
              <a:rPr lang="en-US" sz="1400" i="1">
                <a:solidFill>
                  <a:srgbClr val="3F3F3F"/>
                </a:solidFill>
              </a:rPr>
              <a:t>and reflective of</a:t>
            </a:r>
            <a:r>
              <a:rPr lang="en-US" sz="1400" i="1">
                <a:solidFill>
                  <a:srgbClr val="3F3F3F"/>
                </a:solidFill>
                <a:effectLst/>
              </a:rPr>
              <a:t> model results and assumptions</a:t>
            </a:r>
            <a:r>
              <a:rPr lang="en-US" sz="1400" i="1">
                <a:solidFill>
                  <a:srgbClr val="3F3F3F"/>
                </a:solidFill>
              </a:rPr>
              <a:t> showing cost savings in ~1/3 of countries and cost-effective in ~2/3 of countries.</a:t>
            </a:r>
            <a:endParaRPr lang="en-US" sz="1400" i="1">
              <a:solidFill>
                <a:srgbClr val="3F3F3F"/>
              </a:solidFill>
              <a:effectLst/>
            </a:endParaRPr>
          </a:p>
        </p:txBody>
      </p:sp>
      <p:sp>
        <p:nvSpPr>
          <p:cNvPr id="3" name="TextBox 2">
            <a:extLst>
              <a:ext uri="{FF2B5EF4-FFF2-40B4-BE49-F238E27FC236}">
                <a16:creationId xmlns:a16="http://schemas.microsoft.com/office/drawing/2014/main" id="{875612BE-8C84-7795-BC8E-BB903BCEA21F}"/>
              </a:ext>
            </a:extLst>
          </p:cNvPr>
          <p:cNvSpPr txBox="1"/>
          <p:nvPr/>
        </p:nvSpPr>
        <p:spPr>
          <a:xfrm>
            <a:off x="8130693" y="1209969"/>
            <a:ext cx="1260345" cy="184666"/>
          </a:xfrm>
          <a:prstGeom prst="rect">
            <a:avLst/>
          </a:prstGeom>
          <a:noFill/>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r>
              <a:rPr lang="en-US" sz="1200" b="1">
                <a:solidFill>
                  <a:schemeClr val="accent3"/>
                </a:solidFill>
                <a:latin typeface="Corbel" panose="020B0503020204020204" pitchFamily="34" charset="0"/>
              </a:rPr>
              <a:t>0.5 GDP per capita</a:t>
            </a:r>
            <a:endParaRPr lang="en-US">
              <a:solidFill>
                <a:schemeClr val="accent3"/>
              </a:solidFill>
            </a:endParaRPr>
          </a:p>
        </p:txBody>
      </p:sp>
      <p:grpSp>
        <p:nvGrpSpPr>
          <p:cNvPr id="15" name="Group 14">
            <a:extLst>
              <a:ext uri="{FF2B5EF4-FFF2-40B4-BE49-F238E27FC236}">
                <a16:creationId xmlns:a16="http://schemas.microsoft.com/office/drawing/2014/main" id="{EE72F147-FC91-B4C6-E126-4848078CD9AB}"/>
              </a:ext>
            </a:extLst>
          </p:cNvPr>
          <p:cNvGrpSpPr/>
          <p:nvPr/>
        </p:nvGrpSpPr>
        <p:grpSpPr>
          <a:xfrm>
            <a:off x="961551" y="965943"/>
            <a:ext cx="8810116" cy="5892051"/>
            <a:chOff x="1097483" y="2645457"/>
            <a:chExt cx="5752866" cy="3847418"/>
          </a:xfrm>
        </p:grpSpPr>
        <p:pic>
          <p:nvPicPr>
            <p:cNvPr id="18" name="Picture 17">
              <a:extLst>
                <a:ext uri="{FF2B5EF4-FFF2-40B4-BE49-F238E27FC236}">
                  <a16:creationId xmlns:a16="http://schemas.microsoft.com/office/drawing/2014/main" id="{7EA2BCC6-E8BE-D7AD-8EF1-BEC7CB05F055}"/>
                </a:ext>
              </a:extLst>
            </p:cNvPr>
            <p:cNvPicPr>
              <a:picLocks noChangeAspect="1"/>
            </p:cNvPicPr>
            <p:nvPr/>
          </p:nvPicPr>
          <p:blipFill>
            <a:blip r:embed="rId3"/>
            <a:srcRect/>
            <a:stretch/>
          </p:blipFill>
          <p:spPr>
            <a:xfrm>
              <a:off x="2194609" y="3020038"/>
              <a:ext cx="3035885" cy="3035885"/>
            </a:xfrm>
            <a:prstGeom prst="rect">
              <a:avLst/>
            </a:prstGeom>
          </p:spPr>
        </p:pic>
        <p:sp>
          <p:nvSpPr>
            <p:cNvPr id="19" name="object 20">
              <a:extLst>
                <a:ext uri="{FF2B5EF4-FFF2-40B4-BE49-F238E27FC236}">
                  <a16:creationId xmlns:a16="http://schemas.microsoft.com/office/drawing/2014/main" id="{6EEF6768-9BA9-3983-E845-1E1B0C5B07B6}"/>
                </a:ext>
              </a:extLst>
            </p:cNvPr>
            <p:cNvSpPr/>
            <p:nvPr/>
          </p:nvSpPr>
          <p:spPr>
            <a:xfrm>
              <a:off x="1995073" y="4535561"/>
              <a:ext cx="3354382" cy="47459"/>
            </a:xfrm>
            <a:custGeom>
              <a:avLst/>
              <a:gdLst/>
              <a:ahLst/>
              <a:cxnLst/>
              <a:rect l="l" t="t" r="r" b="b"/>
              <a:pathLst>
                <a:path w="2687320">
                  <a:moveTo>
                    <a:pt x="2686710" y="0"/>
                  </a:moveTo>
                  <a:lnTo>
                    <a:pt x="0" y="0"/>
                  </a:lnTo>
                </a:path>
              </a:pathLst>
            </a:custGeom>
            <a:ln w="25400" cap="rnd">
              <a:solidFill>
                <a:srgbClr val="939598"/>
              </a:solidFill>
              <a:prstDash val="sysDot"/>
            </a:ln>
          </p:spPr>
          <p:txBody>
            <a:bodyPr wrap="square" lIns="0" tIns="0" rIns="0" bIns="0" rtlCol="0"/>
            <a:lstStyle/>
            <a:p>
              <a:endParaRPr/>
            </a:p>
          </p:txBody>
        </p:sp>
        <p:sp>
          <p:nvSpPr>
            <p:cNvPr id="36" name="object 23">
              <a:extLst>
                <a:ext uri="{FF2B5EF4-FFF2-40B4-BE49-F238E27FC236}">
                  <a16:creationId xmlns:a16="http://schemas.microsoft.com/office/drawing/2014/main" id="{C72A3B84-3925-5CCA-6039-7EAAFB27E69A}"/>
                </a:ext>
              </a:extLst>
            </p:cNvPr>
            <p:cNvSpPr/>
            <p:nvPr/>
          </p:nvSpPr>
          <p:spPr>
            <a:xfrm>
              <a:off x="3717723" y="2962534"/>
              <a:ext cx="45719" cy="3197331"/>
            </a:xfrm>
            <a:custGeom>
              <a:avLst/>
              <a:gdLst/>
              <a:ahLst/>
              <a:cxnLst/>
              <a:rect l="l" t="t" r="r" b="b"/>
              <a:pathLst>
                <a:path h="2571750">
                  <a:moveTo>
                    <a:pt x="0" y="2571457"/>
                  </a:moveTo>
                  <a:lnTo>
                    <a:pt x="0" y="0"/>
                  </a:lnTo>
                </a:path>
              </a:pathLst>
            </a:custGeom>
            <a:ln w="25400" cap="rnd">
              <a:solidFill>
                <a:srgbClr val="939598"/>
              </a:solidFill>
              <a:prstDash val="sysDot"/>
            </a:ln>
          </p:spPr>
          <p:txBody>
            <a:bodyPr wrap="square" lIns="0" tIns="0" rIns="0" bIns="0" rtlCol="0"/>
            <a:lstStyle/>
            <a:p>
              <a:endParaRPr/>
            </a:p>
          </p:txBody>
        </p:sp>
        <p:sp>
          <p:nvSpPr>
            <p:cNvPr id="50" name="object 21">
              <a:extLst>
                <a:ext uri="{FF2B5EF4-FFF2-40B4-BE49-F238E27FC236}">
                  <a16:creationId xmlns:a16="http://schemas.microsoft.com/office/drawing/2014/main" id="{4C17DE6B-A3D8-3683-32F9-C9DA93539CE4}"/>
                </a:ext>
              </a:extLst>
            </p:cNvPr>
            <p:cNvSpPr/>
            <p:nvPr/>
          </p:nvSpPr>
          <p:spPr>
            <a:xfrm>
              <a:off x="5349455" y="4472699"/>
              <a:ext cx="61324" cy="114617"/>
            </a:xfrm>
            <a:custGeom>
              <a:avLst/>
              <a:gdLst/>
              <a:ahLst/>
              <a:cxnLst/>
              <a:rect l="l" t="t" r="r" b="b"/>
              <a:pathLst>
                <a:path w="53340" h="99695">
                  <a:moveTo>
                    <a:pt x="0" y="0"/>
                  </a:moveTo>
                  <a:lnTo>
                    <a:pt x="0" y="99186"/>
                  </a:lnTo>
                  <a:lnTo>
                    <a:pt x="53340" y="49593"/>
                  </a:lnTo>
                  <a:lnTo>
                    <a:pt x="0" y="0"/>
                  </a:lnTo>
                  <a:close/>
                </a:path>
              </a:pathLst>
            </a:custGeom>
            <a:solidFill>
              <a:srgbClr val="939598"/>
            </a:solidFill>
          </p:spPr>
          <p:txBody>
            <a:bodyPr wrap="square" lIns="0" tIns="0" rIns="0" bIns="0" rtlCol="0"/>
            <a:lstStyle/>
            <a:p>
              <a:endParaRPr/>
            </a:p>
          </p:txBody>
        </p:sp>
        <p:sp>
          <p:nvSpPr>
            <p:cNvPr id="52" name="object 22">
              <a:extLst>
                <a:ext uri="{FF2B5EF4-FFF2-40B4-BE49-F238E27FC236}">
                  <a16:creationId xmlns:a16="http://schemas.microsoft.com/office/drawing/2014/main" id="{8739D1E1-2501-ABF2-28F5-1DDE3C28CF2F}"/>
                </a:ext>
              </a:extLst>
            </p:cNvPr>
            <p:cNvSpPr/>
            <p:nvPr/>
          </p:nvSpPr>
          <p:spPr>
            <a:xfrm>
              <a:off x="1937513" y="4472699"/>
              <a:ext cx="61324" cy="114617"/>
            </a:xfrm>
            <a:custGeom>
              <a:avLst/>
              <a:gdLst/>
              <a:ahLst/>
              <a:cxnLst/>
              <a:rect l="l" t="t" r="r" b="b"/>
              <a:pathLst>
                <a:path w="53339" h="99695">
                  <a:moveTo>
                    <a:pt x="53340" y="0"/>
                  </a:moveTo>
                  <a:lnTo>
                    <a:pt x="0" y="49593"/>
                  </a:lnTo>
                  <a:lnTo>
                    <a:pt x="53340" y="99186"/>
                  </a:lnTo>
                  <a:lnTo>
                    <a:pt x="53340" y="0"/>
                  </a:lnTo>
                  <a:close/>
                </a:path>
              </a:pathLst>
            </a:custGeom>
            <a:solidFill>
              <a:srgbClr val="939598"/>
            </a:solidFill>
          </p:spPr>
          <p:txBody>
            <a:bodyPr wrap="square" lIns="0" tIns="0" rIns="0" bIns="0" rtlCol="0"/>
            <a:lstStyle/>
            <a:p>
              <a:endParaRPr/>
            </a:p>
          </p:txBody>
        </p:sp>
        <p:sp>
          <p:nvSpPr>
            <p:cNvPr id="53" name="object 24">
              <a:extLst>
                <a:ext uri="{FF2B5EF4-FFF2-40B4-BE49-F238E27FC236}">
                  <a16:creationId xmlns:a16="http://schemas.microsoft.com/office/drawing/2014/main" id="{A36212AB-D19C-D7D4-A625-2C68A9BE32F8}"/>
                </a:ext>
              </a:extLst>
            </p:cNvPr>
            <p:cNvSpPr/>
            <p:nvPr/>
          </p:nvSpPr>
          <p:spPr>
            <a:xfrm>
              <a:off x="3670874" y="6159872"/>
              <a:ext cx="114617" cy="61324"/>
            </a:xfrm>
            <a:custGeom>
              <a:avLst/>
              <a:gdLst/>
              <a:ahLst/>
              <a:cxnLst/>
              <a:rect l="l" t="t" r="r" b="b"/>
              <a:pathLst>
                <a:path w="99695" h="53339">
                  <a:moveTo>
                    <a:pt x="99186" y="0"/>
                  </a:moveTo>
                  <a:lnTo>
                    <a:pt x="0" y="0"/>
                  </a:lnTo>
                  <a:lnTo>
                    <a:pt x="49593" y="53339"/>
                  </a:lnTo>
                  <a:lnTo>
                    <a:pt x="99186" y="0"/>
                  </a:lnTo>
                  <a:close/>
                </a:path>
              </a:pathLst>
            </a:custGeom>
            <a:solidFill>
              <a:srgbClr val="939598"/>
            </a:solidFill>
          </p:spPr>
          <p:txBody>
            <a:bodyPr wrap="square" lIns="0" tIns="0" rIns="0" bIns="0" rtlCol="0"/>
            <a:lstStyle/>
            <a:p>
              <a:endParaRPr/>
            </a:p>
          </p:txBody>
        </p:sp>
        <p:sp>
          <p:nvSpPr>
            <p:cNvPr id="54" name="object 25">
              <a:extLst>
                <a:ext uri="{FF2B5EF4-FFF2-40B4-BE49-F238E27FC236}">
                  <a16:creationId xmlns:a16="http://schemas.microsoft.com/office/drawing/2014/main" id="{0ED09A3D-A0A2-394C-CFB6-415DFB03BB30}"/>
                </a:ext>
              </a:extLst>
            </p:cNvPr>
            <p:cNvSpPr/>
            <p:nvPr/>
          </p:nvSpPr>
          <p:spPr>
            <a:xfrm>
              <a:off x="3662224" y="2901210"/>
              <a:ext cx="114617" cy="61324"/>
            </a:xfrm>
            <a:custGeom>
              <a:avLst/>
              <a:gdLst/>
              <a:ahLst/>
              <a:cxnLst/>
              <a:rect l="l" t="t" r="r" b="b"/>
              <a:pathLst>
                <a:path w="99695" h="53339">
                  <a:moveTo>
                    <a:pt x="49593" y="0"/>
                  </a:moveTo>
                  <a:lnTo>
                    <a:pt x="0" y="53340"/>
                  </a:lnTo>
                  <a:lnTo>
                    <a:pt x="99186" y="53340"/>
                  </a:lnTo>
                  <a:lnTo>
                    <a:pt x="49593" y="0"/>
                  </a:lnTo>
                  <a:close/>
                </a:path>
              </a:pathLst>
            </a:custGeom>
            <a:solidFill>
              <a:srgbClr val="939598"/>
            </a:solidFill>
          </p:spPr>
          <p:txBody>
            <a:bodyPr wrap="square" lIns="0" tIns="0" rIns="0" bIns="0" rtlCol="0"/>
            <a:lstStyle/>
            <a:p>
              <a:endParaRPr/>
            </a:p>
          </p:txBody>
        </p:sp>
        <p:sp>
          <p:nvSpPr>
            <p:cNvPr id="55" name="object 29">
              <a:extLst>
                <a:ext uri="{FF2B5EF4-FFF2-40B4-BE49-F238E27FC236}">
                  <a16:creationId xmlns:a16="http://schemas.microsoft.com/office/drawing/2014/main" id="{1A03E28D-1119-506B-D9F0-FD27B302D40C}"/>
                </a:ext>
              </a:extLst>
            </p:cNvPr>
            <p:cNvSpPr txBox="1"/>
            <p:nvPr/>
          </p:nvSpPr>
          <p:spPr>
            <a:xfrm>
              <a:off x="5496192" y="4454711"/>
              <a:ext cx="936227" cy="442203"/>
            </a:xfrm>
            <a:prstGeom prst="rect">
              <a:avLst/>
            </a:prstGeom>
          </p:spPr>
          <p:txBody>
            <a:bodyPr vert="horz" wrap="square" lIns="0" tIns="11206" rIns="0" bIns="0" rtlCol="0">
              <a:spAutoFit/>
            </a:bodyPr>
            <a:lstStyle/>
            <a:p>
              <a:pPr marR="4483">
                <a:spcBef>
                  <a:spcPts val="88"/>
                </a:spcBef>
              </a:pPr>
              <a:r>
                <a:rPr sz="1400" b="1" spc="-4">
                  <a:solidFill>
                    <a:srgbClr val="464F61"/>
                  </a:solidFill>
                  <a:cs typeface="Arial"/>
                </a:rPr>
                <a:t>more effective</a:t>
              </a:r>
              <a:endParaRPr sz="1400">
                <a:cs typeface="Arial"/>
              </a:endParaRPr>
            </a:p>
          </p:txBody>
        </p:sp>
        <p:sp>
          <p:nvSpPr>
            <p:cNvPr id="56" name="object 31">
              <a:extLst>
                <a:ext uri="{FF2B5EF4-FFF2-40B4-BE49-F238E27FC236}">
                  <a16:creationId xmlns:a16="http://schemas.microsoft.com/office/drawing/2014/main" id="{51322FB9-47C1-DD3A-BE30-78CF981A4D96}"/>
                </a:ext>
              </a:extLst>
            </p:cNvPr>
            <p:cNvSpPr txBox="1"/>
            <p:nvPr/>
          </p:nvSpPr>
          <p:spPr>
            <a:xfrm>
              <a:off x="3029552" y="2645457"/>
              <a:ext cx="1360252" cy="226759"/>
            </a:xfrm>
            <a:prstGeom prst="rect">
              <a:avLst/>
            </a:prstGeom>
          </p:spPr>
          <p:txBody>
            <a:bodyPr vert="horz" wrap="square" lIns="0" tIns="11206" rIns="0" bIns="0" rtlCol="0">
              <a:spAutoFit/>
            </a:bodyPr>
            <a:lstStyle/>
            <a:p>
              <a:pPr marL="11206" algn="ctr">
                <a:spcBef>
                  <a:spcPts val="88"/>
                </a:spcBef>
              </a:pPr>
              <a:r>
                <a:rPr sz="1400" b="1" spc="-4">
                  <a:solidFill>
                    <a:srgbClr val="464F61"/>
                  </a:solidFill>
                  <a:cs typeface="Arial"/>
                </a:rPr>
                <a:t>more</a:t>
              </a:r>
              <a:r>
                <a:rPr sz="1400" b="1" spc="-53">
                  <a:solidFill>
                    <a:srgbClr val="464F61"/>
                  </a:solidFill>
                  <a:cs typeface="Arial"/>
                </a:rPr>
                <a:t> </a:t>
              </a:r>
              <a:r>
                <a:rPr sz="1400" b="1" spc="-4">
                  <a:solidFill>
                    <a:srgbClr val="464F61"/>
                  </a:solidFill>
                  <a:cs typeface="Arial"/>
                </a:rPr>
                <a:t>expensive</a:t>
              </a:r>
              <a:endParaRPr sz="1400">
                <a:cs typeface="Arial"/>
              </a:endParaRPr>
            </a:p>
          </p:txBody>
        </p:sp>
        <p:sp>
          <p:nvSpPr>
            <p:cNvPr id="57" name="object 32">
              <a:extLst>
                <a:ext uri="{FF2B5EF4-FFF2-40B4-BE49-F238E27FC236}">
                  <a16:creationId xmlns:a16="http://schemas.microsoft.com/office/drawing/2014/main" id="{D143D5D5-6FAF-CA96-EE04-287C43EC3367}"/>
                </a:ext>
              </a:extLst>
            </p:cNvPr>
            <p:cNvSpPr txBox="1"/>
            <p:nvPr/>
          </p:nvSpPr>
          <p:spPr>
            <a:xfrm>
              <a:off x="3118882" y="6266116"/>
              <a:ext cx="1274354" cy="226759"/>
            </a:xfrm>
            <a:prstGeom prst="rect">
              <a:avLst/>
            </a:prstGeom>
          </p:spPr>
          <p:txBody>
            <a:bodyPr vert="horz" wrap="square" lIns="0" tIns="11206" rIns="0" bIns="0" rtlCol="0">
              <a:spAutoFit/>
            </a:bodyPr>
            <a:lstStyle/>
            <a:p>
              <a:pPr marL="11206" algn="ctr">
                <a:spcBef>
                  <a:spcPts val="88"/>
                </a:spcBef>
              </a:pPr>
              <a:r>
                <a:rPr sz="1400" b="1">
                  <a:solidFill>
                    <a:srgbClr val="464F61"/>
                  </a:solidFill>
                  <a:cs typeface="Arial"/>
                </a:rPr>
                <a:t>less</a:t>
              </a:r>
              <a:r>
                <a:rPr sz="1400" b="1" spc="-57">
                  <a:solidFill>
                    <a:srgbClr val="464F61"/>
                  </a:solidFill>
                  <a:cs typeface="Arial"/>
                </a:rPr>
                <a:t> </a:t>
              </a:r>
              <a:r>
                <a:rPr sz="1400" b="1" spc="-4">
                  <a:solidFill>
                    <a:srgbClr val="464F61"/>
                  </a:solidFill>
                  <a:cs typeface="Arial"/>
                </a:rPr>
                <a:t>expensive</a:t>
              </a:r>
              <a:endParaRPr sz="1400">
                <a:cs typeface="Arial"/>
              </a:endParaRPr>
            </a:p>
          </p:txBody>
        </p:sp>
        <p:sp>
          <p:nvSpPr>
            <p:cNvPr id="58" name="object 34">
              <a:extLst>
                <a:ext uri="{FF2B5EF4-FFF2-40B4-BE49-F238E27FC236}">
                  <a16:creationId xmlns:a16="http://schemas.microsoft.com/office/drawing/2014/main" id="{137C991E-B123-E302-576B-1B2AD178ACAC}"/>
                </a:ext>
              </a:extLst>
            </p:cNvPr>
            <p:cNvSpPr/>
            <p:nvPr/>
          </p:nvSpPr>
          <p:spPr>
            <a:xfrm>
              <a:off x="1954309" y="2796613"/>
              <a:ext cx="3501299" cy="3501299"/>
            </a:xfrm>
            <a:custGeom>
              <a:avLst/>
              <a:gdLst/>
              <a:ahLst/>
              <a:cxnLst/>
              <a:rect l="l" t="t" r="r" b="b"/>
              <a:pathLst>
                <a:path w="3045459" h="3045460">
                  <a:moveTo>
                    <a:pt x="0" y="3044939"/>
                  </a:moveTo>
                  <a:lnTo>
                    <a:pt x="3044939" y="0"/>
                  </a:lnTo>
                </a:path>
              </a:pathLst>
            </a:custGeom>
            <a:ln w="12700">
              <a:solidFill>
                <a:srgbClr val="464F61"/>
              </a:solidFill>
              <a:prstDash val="lgDash"/>
            </a:ln>
          </p:spPr>
          <p:txBody>
            <a:bodyPr wrap="square" lIns="0" tIns="0" rIns="0" bIns="0" rtlCol="0"/>
            <a:lstStyle/>
            <a:p>
              <a:endParaRPr/>
            </a:p>
          </p:txBody>
        </p:sp>
        <p:sp>
          <p:nvSpPr>
            <p:cNvPr id="59" name="object 38">
              <a:extLst>
                <a:ext uri="{FF2B5EF4-FFF2-40B4-BE49-F238E27FC236}">
                  <a16:creationId xmlns:a16="http://schemas.microsoft.com/office/drawing/2014/main" id="{B4CB3BD7-BC93-C880-09B5-89C7611789E9}"/>
                </a:ext>
              </a:extLst>
            </p:cNvPr>
            <p:cNvSpPr txBox="1"/>
            <p:nvPr/>
          </p:nvSpPr>
          <p:spPr>
            <a:xfrm>
              <a:off x="2688647" y="3710905"/>
              <a:ext cx="492050" cy="334481"/>
            </a:xfrm>
            <a:prstGeom prst="rect">
              <a:avLst/>
            </a:prstGeom>
          </p:spPr>
          <p:txBody>
            <a:bodyPr vert="horz" wrap="square" lIns="0" tIns="11206" rIns="0" bIns="0" rtlCol="0">
              <a:spAutoFit/>
            </a:bodyPr>
            <a:lstStyle/>
            <a:p>
              <a:pPr marL="11206" algn="ctr">
                <a:spcBef>
                  <a:spcPts val="88"/>
                </a:spcBef>
              </a:pPr>
              <a:r>
                <a:rPr sz="1050" b="1" spc="-4">
                  <a:solidFill>
                    <a:schemeClr val="bg1"/>
                  </a:solidFill>
                  <a:cs typeface="Arial"/>
                </a:rPr>
                <a:t>Do</a:t>
              </a:r>
              <a:r>
                <a:rPr sz="1050" b="1" spc="-66">
                  <a:solidFill>
                    <a:schemeClr val="bg1"/>
                  </a:solidFill>
                  <a:cs typeface="Arial"/>
                </a:rPr>
                <a:t> </a:t>
              </a:r>
              <a:r>
                <a:rPr sz="1050" b="1">
                  <a:solidFill>
                    <a:schemeClr val="bg1"/>
                  </a:solidFill>
                  <a:cs typeface="Arial"/>
                </a:rPr>
                <a:t>not</a:t>
              </a:r>
              <a:r>
                <a:rPr lang="en-US" sz="1050" b="1">
                  <a:solidFill>
                    <a:schemeClr val="bg1"/>
                  </a:solidFill>
                  <a:cs typeface="Arial"/>
                </a:rPr>
                <a:t> </a:t>
              </a:r>
              <a:r>
                <a:rPr lang="en-US" sz="1050" b="1" spc="-4">
                  <a:solidFill>
                    <a:schemeClr val="bg1"/>
                  </a:solidFill>
                  <a:cs typeface="Arial"/>
                </a:rPr>
                <a:t>Adopt!</a:t>
              </a:r>
              <a:endParaRPr lang="en-US" sz="1050">
                <a:solidFill>
                  <a:schemeClr val="bg1"/>
                </a:solidFill>
                <a:cs typeface="Arial"/>
              </a:endParaRPr>
            </a:p>
          </p:txBody>
        </p:sp>
        <p:sp>
          <p:nvSpPr>
            <p:cNvPr id="149" name="object 40">
              <a:extLst>
                <a:ext uri="{FF2B5EF4-FFF2-40B4-BE49-F238E27FC236}">
                  <a16:creationId xmlns:a16="http://schemas.microsoft.com/office/drawing/2014/main" id="{20090BEC-B13C-E505-7FF9-51B1FE77F183}"/>
                </a:ext>
              </a:extLst>
            </p:cNvPr>
            <p:cNvSpPr txBox="1"/>
            <p:nvPr/>
          </p:nvSpPr>
          <p:spPr>
            <a:xfrm>
              <a:off x="5410779" y="2661150"/>
              <a:ext cx="1439570" cy="380647"/>
            </a:xfrm>
            <a:prstGeom prst="rect">
              <a:avLst/>
            </a:prstGeom>
          </p:spPr>
          <p:txBody>
            <a:bodyPr vert="horz" wrap="square" lIns="0" tIns="11206" rIns="0" bIns="0" rtlCol="0">
              <a:spAutoFit/>
            </a:bodyPr>
            <a:lstStyle/>
            <a:p>
              <a:pPr marL="11206" marR="4483" algn="ctr">
                <a:spcBef>
                  <a:spcPts val="88"/>
                </a:spcBef>
              </a:pPr>
              <a:r>
                <a:rPr sz="1200" b="1" spc="-9">
                  <a:solidFill>
                    <a:srgbClr val="464F61"/>
                  </a:solidFill>
                  <a:cs typeface="Arial"/>
                </a:rPr>
                <a:t>W</a:t>
              </a:r>
              <a:r>
                <a:rPr sz="1200" b="1">
                  <a:solidFill>
                    <a:srgbClr val="464F61"/>
                  </a:solidFill>
                  <a:cs typeface="Arial"/>
                </a:rPr>
                <a:t>illingness-to-pay  threshold</a:t>
              </a:r>
              <a:endParaRPr sz="1200">
                <a:cs typeface="Arial"/>
              </a:endParaRPr>
            </a:p>
          </p:txBody>
        </p:sp>
        <p:sp>
          <p:nvSpPr>
            <p:cNvPr id="195" name="object 48">
              <a:extLst>
                <a:ext uri="{FF2B5EF4-FFF2-40B4-BE49-F238E27FC236}">
                  <a16:creationId xmlns:a16="http://schemas.microsoft.com/office/drawing/2014/main" id="{39DDA8FB-BF3C-EEE2-67EE-CDF4EB41FE9D}"/>
                </a:ext>
              </a:extLst>
            </p:cNvPr>
            <p:cNvSpPr txBox="1"/>
            <p:nvPr/>
          </p:nvSpPr>
          <p:spPr>
            <a:xfrm>
              <a:off x="5291302" y="3970895"/>
              <a:ext cx="1494788" cy="225233"/>
            </a:xfrm>
            <a:prstGeom prst="rect">
              <a:avLst/>
            </a:prstGeom>
          </p:spPr>
          <p:txBody>
            <a:bodyPr vert="horz" wrap="square" lIns="0" tIns="24093" rIns="0" bIns="0" rtlCol="0" anchor="t">
              <a:spAutoFit/>
            </a:bodyPr>
            <a:lstStyle/>
            <a:p>
              <a:pPr>
                <a:spcBef>
                  <a:spcPts val="75"/>
                </a:spcBef>
              </a:pPr>
              <a:r>
                <a:rPr lang="en-US" sz="1200" b="1">
                  <a:solidFill>
                    <a:srgbClr val="464F61"/>
                  </a:solidFill>
                  <a:cs typeface="Arial"/>
                </a:rPr>
                <a:t>Consider adopting</a:t>
              </a:r>
            </a:p>
            <a:p>
              <a:pPr>
                <a:spcBef>
                  <a:spcPts val="75"/>
                </a:spcBef>
              </a:pPr>
              <a:r>
                <a:rPr lang="en-US" sz="800" b="1">
                  <a:solidFill>
                    <a:srgbClr val="464F61"/>
                  </a:solidFill>
                  <a:cs typeface="Arial"/>
                </a:rPr>
                <a:t>cost-effective</a:t>
              </a:r>
            </a:p>
          </p:txBody>
        </p:sp>
        <p:sp>
          <p:nvSpPr>
            <p:cNvPr id="196" name="object 49">
              <a:extLst>
                <a:ext uri="{FF2B5EF4-FFF2-40B4-BE49-F238E27FC236}">
                  <a16:creationId xmlns:a16="http://schemas.microsoft.com/office/drawing/2014/main" id="{8A5710F8-7B92-8125-3F69-497AEF783F3E}"/>
                </a:ext>
              </a:extLst>
            </p:cNvPr>
            <p:cNvSpPr/>
            <p:nvPr/>
          </p:nvSpPr>
          <p:spPr>
            <a:xfrm>
              <a:off x="4387476" y="5102220"/>
              <a:ext cx="222152" cy="173780"/>
            </a:xfrm>
            <a:prstGeom prst="rect">
              <a:avLst/>
            </a:prstGeom>
            <a:blipFill>
              <a:blip r:embed="rId4" cstate="print"/>
              <a:stretch>
                <a:fillRect/>
              </a:stretch>
            </a:blipFill>
          </p:spPr>
          <p:txBody>
            <a:bodyPr wrap="square" lIns="0" tIns="0" rIns="0" bIns="0" rtlCol="0"/>
            <a:lstStyle/>
            <a:p>
              <a:endParaRPr/>
            </a:p>
          </p:txBody>
        </p:sp>
        <p:grpSp>
          <p:nvGrpSpPr>
            <p:cNvPr id="197" name="Group 196">
              <a:extLst>
                <a:ext uri="{FF2B5EF4-FFF2-40B4-BE49-F238E27FC236}">
                  <a16:creationId xmlns:a16="http://schemas.microsoft.com/office/drawing/2014/main" id="{27DD3A6F-880F-F36B-FA31-1EB8A79693C9}"/>
                </a:ext>
              </a:extLst>
            </p:cNvPr>
            <p:cNvGrpSpPr/>
            <p:nvPr/>
          </p:nvGrpSpPr>
          <p:grpSpPr>
            <a:xfrm>
              <a:off x="2782341" y="5179278"/>
              <a:ext cx="268655" cy="268655"/>
              <a:chOff x="8414570" y="3879484"/>
              <a:chExt cx="268655" cy="268655"/>
            </a:xfrm>
          </p:grpSpPr>
          <p:sp>
            <p:nvSpPr>
              <p:cNvPr id="211" name="object 47">
                <a:extLst>
                  <a:ext uri="{FF2B5EF4-FFF2-40B4-BE49-F238E27FC236}">
                    <a16:creationId xmlns:a16="http://schemas.microsoft.com/office/drawing/2014/main" id="{31C6E4B1-AB16-3297-CC63-E11BD27B1355}"/>
                  </a:ext>
                </a:extLst>
              </p:cNvPr>
              <p:cNvSpPr/>
              <p:nvPr/>
            </p:nvSpPr>
            <p:spPr>
              <a:xfrm>
                <a:off x="8414570" y="3879484"/>
                <a:ext cx="268655" cy="268655"/>
              </a:xfrm>
              <a:custGeom>
                <a:avLst/>
                <a:gdLst/>
                <a:ahLst/>
                <a:cxnLst/>
                <a:rect l="l" t="t" r="r" b="b"/>
                <a:pathLst>
                  <a:path w="233679" h="233679">
                    <a:moveTo>
                      <a:pt x="116839" y="0"/>
                    </a:moveTo>
                    <a:lnTo>
                      <a:pt x="71360" y="9181"/>
                    </a:lnTo>
                    <a:lnTo>
                      <a:pt x="34221" y="34221"/>
                    </a:lnTo>
                    <a:lnTo>
                      <a:pt x="9181" y="71360"/>
                    </a:lnTo>
                    <a:lnTo>
                      <a:pt x="0" y="116840"/>
                    </a:lnTo>
                    <a:lnTo>
                      <a:pt x="9181" y="162319"/>
                    </a:lnTo>
                    <a:lnTo>
                      <a:pt x="34221" y="199458"/>
                    </a:lnTo>
                    <a:lnTo>
                      <a:pt x="71360" y="224498"/>
                    </a:lnTo>
                    <a:lnTo>
                      <a:pt x="116839" y="233680"/>
                    </a:lnTo>
                    <a:lnTo>
                      <a:pt x="162319" y="224498"/>
                    </a:lnTo>
                    <a:lnTo>
                      <a:pt x="199458" y="199458"/>
                    </a:lnTo>
                    <a:lnTo>
                      <a:pt x="224498" y="162319"/>
                    </a:lnTo>
                    <a:lnTo>
                      <a:pt x="233679" y="116840"/>
                    </a:lnTo>
                    <a:lnTo>
                      <a:pt x="224498" y="71360"/>
                    </a:lnTo>
                    <a:lnTo>
                      <a:pt x="199458" y="34221"/>
                    </a:lnTo>
                    <a:lnTo>
                      <a:pt x="162319" y="9181"/>
                    </a:lnTo>
                    <a:lnTo>
                      <a:pt x="116839" y="0"/>
                    </a:lnTo>
                    <a:close/>
                  </a:path>
                </a:pathLst>
              </a:custGeom>
              <a:solidFill>
                <a:srgbClr val="FFFFFF"/>
              </a:solidFill>
            </p:spPr>
            <p:txBody>
              <a:bodyPr wrap="square" lIns="0" tIns="0" rIns="0" bIns="0" rtlCol="0"/>
              <a:lstStyle/>
              <a:p>
                <a:endParaRPr/>
              </a:p>
            </p:txBody>
          </p:sp>
          <p:sp>
            <p:nvSpPr>
              <p:cNvPr id="212" name="object 60">
                <a:extLst>
                  <a:ext uri="{FF2B5EF4-FFF2-40B4-BE49-F238E27FC236}">
                    <a16:creationId xmlns:a16="http://schemas.microsoft.com/office/drawing/2014/main" id="{4AF83E50-440F-5441-266C-4C0BE5C39A0E}"/>
                  </a:ext>
                </a:extLst>
              </p:cNvPr>
              <p:cNvSpPr/>
              <p:nvPr/>
            </p:nvSpPr>
            <p:spPr>
              <a:xfrm>
                <a:off x="8489279" y="3952974"/>
                <a:ext cx="45263" cy="6571"/>
              </a:xfrm>
              <a:custGeom>
                <a:avLst/>
                <a:gdLst/>
                <a:ahLst/>
                <a:cxnLst/>
                <a:rect l="l" t="t" r="r" b="b"/>
                <a:pathLst>
                  <a:path w="39370" h="5714">
                    <a:moveTo>
                      <a:pt x="38988" y="0"/>
                    </a:moveTo>
                    <a:lnTo>
                      <a:pt x="29266" y="762"/>
                    </a:lnTo>
                    <a:lnTo>
                      <a:pt x="19575" y="1944"/>
                    </a:lnTo>
                    <a:lnTo>
                      <a:pt x="9930" y="3548"/>
                    </a:lnTo>
                    <a:lnTo>
                      <a:pt x="342" y="5575"/>
                    </a:lnTo>
                    <a:lnTo>
                      <a:pt x="0" y="5651"/>
                    </a:lnTo>
                  </a:path>
                </a:pathLst>
              </a:custGeom>
              <a:ln w="7150">
                <a:solidFill>
                  <a:srgbClr val="464F61"/>
                </a:solidFill>
              </a:ln>
            </p:spPr>
            <p:txBody>
              <a:bodyPr wrap="square" lIns="0" tIns="0" rIns="0" bIns="0" rtlCol="0"/>
              <a:lstStyle/>
              <a:p>
                <a:endParaRPr/>
              </a:p>
            </p:txBody>
          </p:sp>
          <p:sp>
            <p:nvSpPr>
              <p:cNvPr id="213" name="object 61">
                <a:extLst>
                  <a:ext uri="{FF2B5EF4-FFF2-40B4-BE49-F238E27FC236}">
                    <a16:creationId xmlns:a16="http://schemas.microsoft.com/office/drawing/2014/main" id="{EAE6D11C-5C66-2346-FF95-9ACC01E06EBC}"/>
                  </a:ext>
                </a:extLst>
              </p:cNvPr>
              <p:cNvSpPr/>
              <p:nvPr/>
            </p:nvSpPr>
            <p:spPr>
              <a:xfrm>
                <a:off x="8564110" y="3952990"/>
                <a:ext cx="44533" cy="6571"/>
              </a:xfrm>
              <a:custGeom>
                <a:avLst/>
                <a:gdLst/>
                <a:ahLst/>
                <a:cxnLst/>
                <a:rect l="l" t="t" r="r" b="b"/>
                <a:pathLst>
                  <a:path w="38735" h="5714">
                    <a:moveTo>
                      <a:pt x="38671" y="5638"/>
                    </a:moveTo>
                    <a:lnTo>
                      <a:pt x="29076" y="3600"/>
                    </a:lnTo>
                    <a:lnTo>
                      <a:pt x="19426" y="1981"/>
                    </a:lnTo>
                    <a:lnTo>
                      <a:pt x="9730" y="781"/>
                    </a:lnTo>
                    <a:lnTo>
                      <a:pt x="0" y="0"/>
                    </a:lnTo>
                  </a:path>
                </a:pathLst>
              </a:custGeom>
              <a:ln w="7150">
                <a:solidFill>
                  <a:srgbClr val="464F61"/>
                </a:solidFill>
              </a:ln>
            </p:spPr>
            <p:txBody>
              <a:bodyPr wrap="square" lIns="0" tIns="0" rIns="0" bIns="0" rtlCol="0"/>
              <a:lstStyle/>
              <a:p>
                <a:endParaRPr/>
              </a:p>
            </p:txBody>
          </p:sp>
          <p:sp>
            <p:nvSpPr>
              <p:cNvPr id="214" name="object 62">
                <a:extLst>
                  <a:ext uri="{FF2B5EF4-FFF2-40B4-BE49-F238E27FC236}">
                    <a16:creationId xmlns:a16="http://schemas.microsoft.com/office/drawing/2014/main" id="{29346E4D-7539-6C2A-C1B1-8DFCD9E4DEF8}"/>
                  </a:ext>
                </a:extLst>
              </p:cNvPr>
              <p:cNvSpPr/>
              <p:nvPr/>
            </p:nvSpPr>
            <p:spPr>
              <a:xfrm>
                <a:off x="8548924" y="3968043"/>
                <a:ext cx="0" cy="102936"/>
              </a:xfrm>
              <a:custGeom>
                <a:avLst/>
                <a:gdLst/>
                <a:ahLst/>
                <a:cxnLst/>
                <a:rect l="l" t="t" r="r" b="b"/>
                <a:pathLst>
                  <a:path h="89535">
                    <a:moveTo>
                      <a:pt x="0" y="0"/>
                    </a:moveTo>
                    <a:lnTo>
                      <a:pt x="0" y="88912"/>
                    </a:lnTo>
                  </a:path>
                </a:pathLst>
              </a:custGeom>
              <a:ln w="7150">
                <a:solidFill>
                  <a:srgbClr val="464F61"/>
                </a:solidFill>
              </a:ln>
            </p:spPr>
            <p:txBody>
              <a:bodyPr wrap="square" lIns="0" tIns="0" rIns="0" bIns="0" rtlCol="0"/>
              <a:lstStyle/>
              <a:p>
                <a:endParaRPr/>
              </a:p>
            </p:txBody>
          </p:sp>
          <p:sp>
            <p:nvSpPr>
              <p:cNvPr id="215" name="object 63">
                <a:extLst>
                  <a:ext uri="{FF2B5EF4-FFF2-40B4-BE49-F238E27FC236}">
                    <a16:creationId xmlns:a16="http://schemas.microsoft.com/office/drawing/2014/main" id="{555210AC-B8AB-56AA-89CA-1BA205403AD7}"/>
                  </a:ext>
                </a:extLst>
              </p:cNvPr>
              <p:cNvSpPr/>
              <p:nvPr/>
            </p:nvSpPr>
            <p:spPr>
              <a:xfrm>
                <a:off x="8590361" y="3959516"/>
                <a:ext cx="36503" cy="59862"/>
              </a:xfrm>
              <a:custGeom>
                <a:avLst/>
                <a:gdLst/>
                <a:ahLst/>
                <a:cxnLst/>
                <a:rect l="l" t="t" r="r" b="b"/>
                <a:pathLst>
                  <a:path w="31750" h="52070">
                    <a:moveTo>
                      <a:pt x="15608" y="0"/>
                    </a:moveTo>
                    <a:lnTo>
                      <a:pt x="31216" y="51701"/>
                    </a:lnTo>
                    <a:lnTo>
                      <a:pt x="0" y="51689"/>
                    </a:lnTo>
                    <a:lnTo>
                      <a:pt x="15608" y="0"/>
                    </a:lnTo>
                    <a:close/>
                  </a:path>
                </a:pathLst>
              </a:custGeom>
              <a:ln w="7150">
                <a:solidFill>
                  <a:srgbClr val="464F61"/>
                </a:solidFill>
              </a:ln>
            </p:spPr>
            <p:txBody>
              <a:bodyPr wrap="square" lIns="0" tIns="0" rIns="0" bIns="0" rtlCol="0"/>
              <a:lstStyle/>
              <a:p>
                <a:endParaRPr/>
              </a:p>
            </p:txBody>
          </p:sp>
          <p:sp>
            <p:nvSpPr>
              <p:cNvPr id="216" name="object 64">
                <a:extLst>
                  <a:ext uri="{FF2B5EF4-FFF2-40B4-BE49-F238E27FC236}">
                    <a16:creationId xmlns:a16="http://schemas.microsoft.com/office/drawing/2014/main" id="{BBE54D2F-1211-978C-2BC0-EF360128A097}"/>
                  </a:ext>
                </a:extLst>
              </p:cNvPr>
              <p:cNvSpPr/>
              <p:nvPr/>
            </p:nvSpPr>
            <p:spPr>
              <a:xfrm>
                <a:off x="8521547" y="4070271"/>
                <a:ext cx="54753" cy="19711"/>
              </a:xfrm>
              <a:custGeom>
                <a:avLst/>
                <a:gdLst/>
                <a:ahLst/>
                <a:cxnLst/>
                <a:rect l="l" t="t" r="r" b="b"/>
                <a:pathLst>
                  <a:path w="47625" h="17145">
                    <a:moveTo>
                      <a:pt x="47625" y="3486"/>
                    </a:moveTo>
                    <a:lnTo>
                      <a:pt x="35825" y="871"/>
                    </a:lnTo>
                    <a:lnTo>
                      <a:pt x="23812" y="0"/>
                    </a:lnTo>
                    <a:lnTo>
                      <a:pt x="11799" y="871"/>
                    </a:lnTo>
                    <a:lnTo>
                      <a:pt x="0" y="3486"/>
                    </a:lnTo>
                    <a:lnTo>
                      <a:pt x="0" y="16795"/>
                    </a:lnTo>
                    <a:lnTo>
                      <a:pt x="47625" y="16795"/>
                    </a:lnTo>
                    <a:lnTo>
                      <a:pt x="47625" y="3486"/>
                    </a:lnTo>
                    <a:close/>
                  </a:path>
                </a:pathLst>
              </a:custGeom>
              <a:ln w="7150">
                <a:solidFill>
                  <a:srgbClr val="464F61"/>
                </a:solidFill>
              </a:ln>
            </p:spPr>
            <p:txBody>
              <a:bodyPr wrap="square" lIns="0" tIns="0" rIns="0" bIns="0" rtlCol="0"/>
              <a:lstStyle/>
              <a:p>
                <a:endParaRPr/>
              </a:p>
            </p:txBody>
          </p:sp>
          <p:sp>
            <p:nvSpPr>
              <p:cNvPr id="217" name="object 65">
                <a:extLst>
                  <a:ext uri="{FF2B5EF4-FFF2-40B4-BE49-F238E27FC236}">
                    <a16:creationId xmlns:a16="http://schemas.microsoft.com/office/drawing/2014/main" id="{2F010C0A-911C-167A-9C7F-B7429EE2CACF}"/>
                  </a:ext>
                </a:extLst>
              </p:cNvPr>
              <p:cNvSpPr/>
              <p:nvPr/>
            </p:nvSpPr>
            <p:spPr>
              <a:xfrm>
                <a:off x="8583674" y="4018971"/>
                <a:ext cx="49643" cy="27012"/>
              </a:xfrm>
              <a:custGeom>
                <a:avLst/>
                <a:gdLst/>
                <a:ahLst/>
                <a:cxnLst/>
                <a:rect l="l" t="t" r="r" b="b"/>
                <a:pathLst>
                  <a:path w="43179" h="23495">
                    <a:moveTo>
                      <a:pt x="42862" y="3429"/>
                    </a:moveTo>
                    <a:lnTo>
                      <a:pt x="42862" y="0"/>
                    </a:lnTo>
                    <a:lnTo>
                      <a:pt x="0" y="0"/>
                    </a:lnTo>
                    <a:lnTo>
                      <a:pt x="0" y="3429"/>
                    </a:lnTo>
                    <a:lnTo>
                      <a:pt x="1683" y="11538"/>
                    </a:lnTo>
                    <a:lnTo>
                      <a:pt x="6273" y="17764"/>
                    </a:lnTo>
                    <a:lnTo>
                      <a:pt x="13083" y="21756"/>
                    </a:lnTo>
                    <a:lnTo>
                      <a:pt x="21424" y="23164"/>
                    </a:lnTo>
                    <a:lnTo>
                      <a:pt x="29768" y="21756"/>
                    </a:lnTo>
                    <a:lnTo>
                      <a:pt x="36582" y="17764"/>
                    </a:lnTo>
                    <a:lnTo>
                      <a:pt x="41177" y="11538"/>
                    </a:lnTo>
                    <a:lnTo>
                      <a:pt x="42862" y="3429"/>
                    </a:lnTo>
                    <a:close/>
                  </a:path>
                </a:pathLst>
              </a:custGeom>
              <a:ln w="7150">
                <a:solidFill>
                  <a:srgbClr val="464F61"/>
                </a:solidFill>
              </a:ln>
            </p:spPr>
            <p:txBody>
              <a:bodyPr wrap="square" lIns="0" tIns="0" rIns="0" bIns="0" rtlCol="0"/>
              <a:lstStyle/>
              <a:p>
                <a:endParaRPr/>
              </a:p>
            </p:txBody>
          </p:sp>
          <p:sp>
            <p:nvSpPr>
              <p:cNvPr id="218" name="object 66">
                <a:extLst>
                  <a:ext uri="{FF2B5EF4-FFF2-40B4-BE49-F238E27FC236}">
                    <a16:creationId xmlns:a16="http://schemas.microsoft.com/office/drawing/2014/main" id="{88A0B875-0336-C44A-3B10-8214AD792433}"/>
                  </a:ext>
                </a:extLst>
              </p:cNvPr>
              <p:cNvSpPr/>
              <p:nvPr/>
            </p:nvSpPr>
            <p:spPr>
              <a:xfrm>
                <a:off x="8471552" y="3959472"/>
                <a:ext cx="36503" cy="59862"/>
              </a:xfrm>
              <a:custGeom>
                <a:avLst/>
                <a:gdLst/>
                <a:ahLst/>
                <a:cxnLst/>
                <a:rect l="l" t="t" r="r" b="b"/>
                <a:pathLst>
                  <a:path w="31750" h="52070">
                    <a:moveTo>
                      <a:pt x="15595" y="0"/>
                    </a:moveTo>
                    <a:lnTo>
                      <a:pt x="31203" y="51701"/>
                    </a:lnTo>
                    <a:lnTo>
                      <a:pt x="0" y="51689"/>
                    </a:lnTo>
                    <a:lnTo>
                      <a:pt x="15595" y="0"/>
                    </a:lnTo>
                    <a:close/>
                  </a:path>
                </a:pathLst>
              </a:custGeom>
              <a:ln w="7150">
                <a:solidFill>
                  <a:srgbClr val="464F61"/>
                </a:solidFill>
              </a:ln>
            </p:spPr>
            <p:txBody>
              <a:bodyPr wrap="square" lIns="0" tIns="0" rIns="0" bIns="0" rtlCol="0"/>
              <a:lstStyle/>
              <a:p>
                <a:endParaRPr/>
              </a:p>
            </p:txBody>
          </p:sp>
          <p:sp>
            <p:nvSpPr>
              <p:cNvPr id="219" name="object 67">
                <a:extLst>
                  <a:ext uri="{FF2B5EF4-FFF2-40B4-BE49-F238E27FC236}">
                    <a16:creationId xmlns:a16="http://schemas.microsoft.com/office/drawing/2014/main" id="{1594E698-1FAB-E062-EE15-B29850C44B92}"/>
                  </a:ext>
                </a:extLst>
              </p:cNvPr>
              <p:cNvSpPr/>
              <p:nvPr/>
            </p:nvSpPr>
            <p:spPr>
              <a:xfrm>
                <a:off x="8464851" y="4018912"/>
                <a:ext cx="49643" cy="27012"/>
              </a:xfrm>
              <a:custGeom>
                <a:avLst/>
                <a:gdLst/>
                <a:ahLst/>
                <a:cxnLst/>
                <a:rect l="l" t="t" r="r" b="b"/>
                <a:pathLst>
                  <a:path w="43179" h="23495">
                    <a:moveTo>
                      <a:pt x="42862" y="3416"/>
                    </a:moveTo>
                    <a:lnTo>
                      <a:pt x="42862" y="0"/>
                    </a:lnTo>
                    <a:lnTo>
                      <a:pt x="0" y="0"/>
                    </a:lnTo>
                    <a:lnTo>
                      <a:pt x="0" y="3416"/>
                    </a:lnTo>
                    <a:lnTo>
                      <a:pt x="1685" y="11527"/>
                    </a:lnTo>
                    <a:lnTo>
                      <a:pt x="6280" y="17757"/>
                    </a:lnTo>
                    <a:lnTo>
                      <a:pt x="13094" y="21754"/>
                    </a:lnTo>
                    <a:lnTo>
                      <a:pt x="21437" y="23164"/>
                    </a:lnTo>
                    <a:lnTo>
                      <a:pt x="29773" y="21754"/>
                    </a:lnTo>
                    <a:lnTo>
                      <a:pt x="36583" y="17757"/>
                    </a:lnTo>
                    <a:lnTo>
                      <a:pt x="41177" y="11527"/>
                    </a:lnTo>
                    <a:lnTo>
                      <a:pt x="42862" y="3416"/>
                    </a:lnTo>
                    <a:close/>
                  </a:path>
                </a:pathLst>
              </a:custGeom>
              <a:ln w="7150">
                <a:solidFill>
                  <a:srgbClr val="464F61"/>
                </a:solidFill>
              </a:ln>
            </p:spPr>
            <p:txBody>
              <a:bodyPr wrap="square" lIns="0" tIns="0" rIns="0" bIns="0" rtlCol="0"/>
              <a:lstStyle/>
              <a:p>
                <a:endParaRPr/>
              </a:p>
            </p:txBody>
          </p:sp>
          <p:sp>
            <p:nvSpPr>
              <p:cNvPr id="220" name="object 68">
                <a:extLst>
                  <a:ext uri="{FF2B5EF4-FFF2-40B4-BE49-F238E27FC236}">
                    <a16:creationId xmlns:a16="http://schemas.microsoft.com/office/drawing/2014/main" id="{EB7CA9C8-CAB0-A236-9A42-0941804FF899}"/>
                  </a:ext>
                </a:extLst>
              </p:cNvPr>
              <p:cNvSpPr/>
              <p:nvPr/>
            </p:nvSpPr>
            <p:spPr>
              <a:xfrm>
                <a:off x="8534104" y="3938052"/>
                <a:ext cx="30661" cy="30661"/>
              </a:xfrm>
              <a:custGeom>
                <a:avLst/>
                <a:gdLst/>
                <a:ahLst/>
                <a:cxnLst/>
                <a:rect l="l" t="t" r="r" b="b"/>
                <a:pathLst>
                  <a:path w="26670" h="26670">
                    <a:moveTo>
                      <a:pt x="0" y="13042"/>
                    </a:moveTo>
                    <a:lnTo>
                      <a:pt x="0" y="5841"/>
                    </a:lnTo>
                    <a:lnTo>
                      <a:pt x="5842" y="0"/>
                    </a:lnTo>
                    <a:lnTo>
                      <a:pt x="13042" y="0"/>
                    </a:lnTo>
                    <a:lnTo>
                      <a:pt x="20256" y="0"/>
                    </a:lnTo>
                    <a:lnTo>
                      <a:pt x="26098" y="5841"/>
                    </a:lnTo>
                    <a:lnTo>
                      <a:pt x="26098" y="13042"/>
                    </a:lnTo>
                    <a:lnTo>
                      <a:pt x="26098" y="20243"/>
                    </a:lnTo>
                    <a:lnTo>
                      <a:pt x="20256" y="26085"/>
                    </a:lnTo>
                    <a:lnTo>
                      <a:pt x="13042" y="26085"/>
                    </a:lnTo>
                    <a:lnTo>
                      <a:pt x="5842" y="26085"/>
                    </a:lnTo>
                    <a:lnTo>
                      <a:pt x="0" y="20243"/>
                    </a:lnTo>
                    <a:lnTo>
                      <a:pt x="0" y="13042"/>
                    </a:lnTo>
                    <a:close/>
                  </a:path>
                </a:pathLst>
              </a:custGeom>
              <a:ln w="7150">
                <a:solidFill>
                  <a:srgbClr val="464F61"/>
                </a:solidFill>
              </a:ln>
            </p:spPr>
            <p:txBody>
              <a:bodyPr wrap="square" lIns="0" tIns="0" rIns="0" bIns="0" rtlCol="0"/>
              <a:lstStyle/>
              <a:p>
                <a:endParaRPr/>
              </a:p>
            </p:txBody>
          </p:sp>
        </p:grpSp>
        <p:pic>
          <p:nvPicPr>
            <p:cNvPr id="198" name="Graphic 197" descr="Close with solid fill">
              <a:extLst>
                <a:ext uri="{FF2B5EF4-FFF2-40B4-BE49-F238E27FC236}">
                  <a16:creationId xmlns:a16="http://schemas.microsoft.com/office/drawing/2014/main" id="{0ED4EB11-AFBF-717C-5942-389B721AC1B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82341" y="3406048"/>
              <a:ext cx="304662" cy="304662"/>
            </a:xfrm>
            <a:prstGeom prst="rect">
              <a:avLst/>
            </a:prstGeom>
          </p:spPr>
        </p:pic>
        <p:grpSp>
          <p:nvGrpSpPr>
            <p:cNvPr id="199" name="Group 198">
              <a:extLst>
                <a:ext uri="{FF2B5EF4-FFF2-40B4-BE49-F238E27FC236}">
                  <a16:creationId xmlns:a16="http://schemas.microsoft.com/office/drawing/2014/main" id="{51073F62-67B3-7D8E-8AEF-55A49A3193B6}"/>
                </a:ext>
              </a:extLst>
            </p:cNvPr>
            <p:cNvGrpSpPr/>
            <p:nvPr/>
          </p:nvGrpSpPr>
          <p:grpSpPr>
            <a:xfrm>
              <a:off x="4332822" y="3645145"/>
              <a:ext cx="268655" cy="268655"/>
              <a:chOff x="8414570" y="3879484"/>
              <a:chExt cx="268655" cy="268655"/>
            </a:xfrm>
          </p:grpSpPr>
          <p:sp>
            <p:nvSpPr>
              <p:cNvPr id="201" name="object 47">
                <a:extLst>
                  <a:ext uri="{FF2B5EF4-FFF2-40B4-BE49-F238E27FC236}">
                    <a16:creationId xmlns:a16="http://schemas.microsoft.com/office/drawing/2014/main" id="{C6AC7E07-1B6C-9759-8A7A-C620EFF04252}"/>
                  </a:ext>
                </a:extLst>
              </p:cNvPr>
              <p:cNvSpPr/>
              <p:nvPr/>
            </p:nvSpPr>
            <p:spPr>
              <a:xfrm>
                <a:off x="8414570" y="3879484"/>
                <a:ext cx="268655" cy="268655"/>
              </a:xfrm>
              <a:custGeom>
                <a:avLst/>
                <a:gdLst/>
                <a:ahLst/>
                <a:cxnLst/>
                <a:rect l="l" t="t" r="r" b="b"/>
                <a:pathLst>
                  <a:path w="233679" h="233679">
                    <a:moveTo>
                      <a:pt x="116839" y="0"/>
                    </a:moveTo>
                    <a:lnTo>
                      <a:pt x="71360" y="9181"/>
                    </a:lnTo>
                    <a:lnTo>
                      <a:pt x="34221" y="34221"/>
                    </a:lnTo>
                    <a:lnTo>
                      <a:pt x="9181" y="71360"/>
                    </a:lnTo>
                    <a:lnTo>
                      <a:pt x="0" y="116840"/>
                    </a:lnTo>
                    <a:lnTo>
                      <a:pt x="9181" y="162319"/>
                    </a:lnTo>
                    <a:lnTo>
                      <a:pt x="34221" y="199458"/>
                    </a:lnTo>
                    <a:lnTo>
                      <a:pt x="71360" y="224498"/>
                    </a:lnTo>
                    <a:lnTo>
                      <a:pt x="116839" y="233680"/>
                    </a:lnTo>
                    <a:lnTo>
                      <a:pt x="162319" y="224498"/>
                    </a:lnTo>
                    <a:lnTo>
                      <a:pt x="199458" y="199458"/>
                    </a:lnTo>
                    <a:lnTo>
                      <a:pt x="224498" y="162319"/>
                    </a:lnTo>
                    <a:lnTo>
                      <a:pt x="233679" y="116840"/>
                    </a:lnTo>
                    <a:lnTo>
                      <a:pt x="224498" y="71360"/>
                    </a:lnTo>
                    <a:lnTo>
                      <a:pt x="199458" y="34221"/>
                    </a:lnTo>
                    <a:lnTo>
                      <a:pt x="162319" y="9181"/>
                    </a:lnTo>
                    <a:lnTo>
                      <a:pt x="116839" y="0"/>
                    </a:lnTo>
                    <a:close/>
                  </a:path>
                </a:pathLst>
              </a:custGeom>
              <a:solidFill>
                <a:srgbClr val="FFFFFF"/>
              </a:solidFill>
            </p:spPr>
            <p:txBody>
              <a:bodyPr wrap="square" lIns="0" tIns="0" rIns="0" bIns="0" rtlCol="0"/>
              <a:lstStyle/>
              <a:p>
                <a:endParaRPr/>
              </a:p>
            </p:txBody>
          </p:sp>
          <p:sp>
            <p:nvSpPr>
              <p:cNvPr id="202" name="object 60">
                <a:extLst>
                  <a:ext uri="{FF2B5EF4-FFF2-40B4-BE49-F238E27FC236}">
                    <a16:creationId xmlns:a16="http://schemas.microsoft.com/office/drawing/2014/main" id="{9A23A4B1-ECCA-FCB1-5ACA-744130E2D3A2}"/>
                  </a:ext>
                </a:extLst>
              </p:cNvPr>
              <p:cNvSpPr/>
              <p:nvPr/>
            </p:nvSpPr>
            <p:spPr>
              <a:xfrm>
                <a:off x="8489279" y="3952974"/>
                <a:ext cx="45263" cy="6571"/>
              </a:xfrm>
              <a:custGeom>
                <a:avLst/>
                <a:gdLst/>
                <a:ahLst/>
                <a:cxnLst/>
                <a:rect l="l" t="t" r="r" b="b"/>
                <a:pathLst>
                  <a:path w="39370" h="5714">
                    <a:moveTo>
                      <a:pt x="38988" y="0"/>
                    </a:moveTo>
                    <a:lnTo>
                      <a:pt x="29266" y="762"/>
                    </a:lnTo>
                    <a:lnTo>
                      <a:pt x="19575" y="1944"/>
                    </a:lnTo>
                    <a:lnTo>
                      <a:pt x="9930" y="3548"/>
                    </a:lnTo>
                    <a:lnTo>
                      <a:pt x="342" y="5575"/>
                    </a:lnTo>
                    <a:lnTo>
                      <a:pt x="0" y="5651"/>
                    </a:lnTo>
                  </a:path>
                </a:pathLst>
              </a:custGeom>
              <a:ln w="7150">
                <a:solidFill>
                  <a:srgbClr val="464F61"/>
                </a:solidFill>
              </a:ln>
            </p:spPr>
            <p:txBody>
              <a:bodyPr wrap="square" lIns="0" tIns="0" rIns="0" bIns="0" rtlCol="0"/>
              <a:lstStyle/>
              <a:p>
                <a:endParaRPr/>
              </a:p>
            </p:txBody>
          </p:sp>
          <p:sp>
            <p:nvSpPr>
              <p:cNvPr id="203" name="object 61">
                <a:extLst>
                  <a:ext uri="{FF2B5EF4-FFF2-40B4-BE49-F238E27FC236}">
                    <a16:creationId xmlns:a16="http://schemas.microsoft.com/office/drawing/2014/main" id="{34D650AA-5AF4-D261-2CC9-4E3C0D94EF06}"/>
                  </a:ext>
                </a:extLst>
              </p:cNvPr>
              <p:cNvSpPr/>
              <p:nvPr/>
            </p:nvSpPr>
            <p:spPr>
              <a:xfrm>
                <a:off x="8564110" y="3952990"/>
                <a:ext cx="44533" cy="6571"/>
              </a:xfrm>
              <a:custGeom>
                <a:avLst/>
                <a:gdLst/>
                <a:ahLst/>
                <a:cxnLst/>
                <a:rect l="l" t="t" r="r" b="b"/>
                <a:pathLst>
                  <a:path w="38735" h="5714">
                    <a:moveTo>
                      <a:pt x="38671" y="5638"/>
                    </a:moveTo>
                    <a:lnTo>
                      <a:pt x="29076" y="3600"/>
                    </a:lnTo>
                    <a:lnTo>
                      <a:pt x="19426" y="1981"/>
                    </a:lnTo>
                    <a:lnTo>
                      <a:pt x="9730" y="781"/>
                    </a:lnTo>
                    <a:lnTo>
                      <a:pt x="0" y="0"/>
                    </a:lnTo>
                  </a:path>
                </a:pathLst>
              </a:custGeom>
              <a:ln w="7150">
                <a:solidFill>
                  <a:srgbClr val="464F61"/>
                </a:solidFill>
              </a:ln>
            </p:spPr>
            <p:txBody>
              <a:bodyPr wrap="square" lIns="0" tIns="0" rIns="0" bIns="0" rtlCol="0"/>
              <a:lstStyle/>
              <a:p>
                <a:endParaRPr/>
              </a:p>
            </p:txBody>
          </p:sp>
          <p:sp>
            <p:nvSpPr>
              <p:cNvPr id="204" name="object 62">
                <a:extLst>
                  <a:ext uri="{FF2B5EF4-FFF2-40B4-BE49-F238E27FC236}">
                    <a16:creationId xmlns:a16="http://schemas.microsoft.com/office/drawing/2014/main" id="{7BCCE7BE-AB78-411E-815B-B6CDBF10A6D5}"/>
                  </a:ext>
                </a:extLst>
              </p:cNvPr>
              <p:cNvSpPr/>
              <p:nvPr/>
            </p:nvSpPr>
            <p:spPr>
              <a:xfrm>
                <a:off x="8548924" y="3968043"/>
                <a:ext cx="0" cy="102936"/>
              </a:xfrm>
              <a:custGeom>
                <a:avLst/>
                <a:gdLst/>
                <a:ahLst/>
                <a:cxnLst/>
                <a:rect l="l" t="t" r="r" b="b"/>
                <a:pathLst>
                  <a:path h="89535">
                    <a:moveTo>
                      <a:pt x="0" y="0"/>
                    </a:moveTo>
                    <a:lnTo>
                      <a:pt x="0" y="88912"/>
                    </a:lnTo>
                  </a:path>
                </a:pathLst>
              </a:custGeom>
              <a:ln w="7150">
                <a:solidFill>
                  <a:srgbClr val="464F61"/>
                </a:solidFill>
              </a:ln>
            </p:spPr>
            <p:txBody>
              <a:bodyPr wrap="square" lIns="0" tIns="0" rIns="0" bIns="0" rtlCol="0"/>
              <a:lstStyle/>
              <a:p>
                <a:endParaRPr/>
              </a:p>
            </p:txBody>
          </p:sp>
          <p:sp>
            <p:nvSpPr>
              <p:cNvPr id="205" name="object 63">
                <a:extLst>
                  <a:ext uri="{FF2B5EF4-FFF2-40B4-BE49-F238E27FC236}">
                    <a16:creationId xmlns:a16="http://schemas.microsoft.com/office/drawing/2014/main" id="{A4863240-FDC2-E952-3B7C-0FA12A93836E}"/>
                  </a:ext>
                </a:extLst>
              </p:cNvPr>
              <p:cNvSpPr/>
              <p:nvPr/>
            </p:nvSpPr>
            <p:spPr>
              <a:xfrm>
                <a:off x="8590361" y="3959516"/>
                <a:ext cx="36503" cy="59862"/>
              </a:xfrm>
              <a:custGeom>
                <a:avLst/>
                <a:gdLst/>
                <a:ahLst/>
                <a:cxnLst/>
                <a:rect l="l" t="t" r="r" b="b"/>
                <a:pathLst>
                  <a:path w="31750" h="52070">
                    <a:moveTo>
                      <a:pt x="15608" y="0"/>
                    </a:moveTo>
                    <a:lnTo>
                      <a:pt x="31216" y="51701"/>
                    </a:lnTo>
                    <a:lnTo>
                      <a:pt x="0" y="51689"/>
                    </a:lnTo>
                    <a:lnTo>
                      <a:pt x="15608" y="0"/>
                    </a:lnTo>
                    <a:close/>
                  </a:path>
                </a:pathLst>
              </a:custGeom>
              <a:ln w="7150">
                <a:solidFill>
                  <a:srgbClr val="464F61"/>
                </a:solidFill>
              </a:ln>
            </p:spPr>
            <p:txBody>
              <a:bodyPr wrap="square" lIns="0" tIns="0" rIns="0" bIns="0" rtlCol="0"/>
              <a:lstStyle/>
              <a:p>
                <a:endParaRPr/>
              </a:p>
            </p:txBody>
          </p:sp>
          <p:sp>
            <p:nvSpPr>
              <p:cNvPr id="206" name="object 64">
                <a:extLst>
                  <a:ext uri="{FF2B5EF4-FFF2-40B4-BE49-F238E27FC236}">
                    <a16:creationId xmlns:a16="http://schemas.microsoft.com/office/drawing/2014/main" id="{0DEE7CA5-793F-BB07-EEFF-791DCB9598C0}"/>
                  </a:ext>
                </a:extLst>
              </p:cNvPr>
              <p:cNvSpPr/>
              <p:nvPr/>
            </p:nvSpPr>
            <p:spPr>
              <a:xfrm>
                <a:off x="8521547" y="4070271"/>
                <a:ext cx="54753" cy="19711"/>
              </a:xfrm>
              <a:custGeom>
                <a:avLst/>
                <a:gdLst/>
                <a:ahLst/>
                <a:cxnLst/>
                <a:rect l="l" t="t" r="r" b="b"/>
                <a:pathLst>
                  <a:path w="47625" h="17145">
                    <a:moveTo>
                      <a:pt x="47625" y="3486"/>
                    </a:moveTo>
                    <a:lnTo>
                      <a:pt x="35825" y="871"/>
                    </a:lnTo>
                    <a:lnTo>
                      <a:pt x="23812" y="0"/>
                    </a:lnTo>
                    <a:lnTo>
                      <a:pt x="11799" y="871"/>
                    </a:lnTo>
                    <a:lnTo>
                      <a:pt x="0" y="3486"/>
                    </a:lnTo>
                    <a:lnTo>
                      <a:pt x="0" y="16795"/>
                    </a:lnTo>
                    <a:lnTo>
                      <a:pt x="47625" y="16795"/>
                    </a:lnTo>
                    <a:lnTo>
                      <a:pt x="47625" y="3486"/>
                    </a:lnTo>
                    <a:close/>
                  </a:path>
                </a:pathLst>
              </a:custGeom>
              <a:ln w="7150">
                <a:solidFill>
                  <a:srgbClr val="464F61"/>
                </a:solidFill>
              </a:ln>
            </p:spPr>
            <p:txBody>
              <a:bodyPr wrap="square" lIns="0" tIns="0" rIns="0" bIns="0" rtlCol="0"/>
              <a:lstStyle/>
              <a:p>
                <a:endParaRPr/>
              </a:p>
            </p:txBody>
          </p:sp>
          <p:sp>
            <p:nvSpPr>
              <p:cNvPr id="207" name="object 65">
                <a:extLst>
                  <a:ext uri="{FF2B5EF4-FFF2-40B4-BE49-F238E27FC236}">
                    <a16:creationId xmlns:a16="http://schemas.microsoft.com/office/drawing/2014/main" id="{F305FB68-D16F-BB1E-34BA-17B2D5661B53}"/>
                  </a:ext>
                </a:extLst>
              </p:cNvPr>
              <p:cNvSpPr/>
              <p:nvPr/>
            </p:nvSpPr>
            <p:spPr>
              <a:xfrm>
                <a:off x="8583674" y="4018971"/>
                <a:ext cx="49643" cy="27012"/>
              </a:xfrm>
              <a:custGeom>
                <a:avLst/>
                <a:gdLst/>
                <a:ahLst/>
                <a:cxnLst/>
                <a:rect l="l" t="t" r="r" b="b"/>
                <a:pathLst>
                  <a:path w="43179" h="23495">
                    <a:moveTo>
                      <a:pt x="42862" y="3429"/>
                    </a:moveTo>
                    <a:lnTo>
                      <a:pt x="42862" y="0"/>
                    </a:lnTo>
                    <a:lnTo>
                      <a:pt x="0" y="0"/>
                    </a:lnTo>
                    <a:lnTo>
                      <a:pt x="0" y="3429"/>
                    </a:lnTo>
                    <a:lnTo>
                      <a:pt x="1683" y="11538"/>
                    </a:lnTo>
                    <a:lnTo>
                      <a:pt x="6273" y="17764"/>
                    </a:lnTo>
                    <a:lnTo>
                      <a:pt x="13083" y="21756"/>
                    </a:lnTo>
                    <a:lnTo>
                      <a:pt x="21424" y="23164"/>
                    </a:lnTo>
                    <a:lnTo>
                      <a:pt x="29768" y="21756"/>
                    </a:lnTo>
                    <a:lnTo>
                      <a:pt x="36582" y="17764"/>
                    </a:lnTo>
                    <a:lnTo>
                      <a:pt x="41177" y="11538"/>
                    </a:lnTo>
                    <a:lnTo>
                      <a:pt x="42862" y="3429"/>
                    </a:lnTo>
                    <a:close/>
                  </a:path>
                </a:pathLst>
              </a:custGeom>
              <a:ln w="7150">
                <a:solidFill>
                  <a:srgbClr val="464F61"/>
                </a:solidFill>
              </a:ln>
            </p:spPr>
            <p:txBody>
              <a:bodyPr wrap="square" lIns="0" tIns="0" rIns="0" bIns="0" rtlCol="0"/>
              <a:lstStyle/>
              <a:p>
                <a:endParaRPr/>
              </a:p>
            </p:txBody>
          </p:sp>
          <p:sp>
            <p:nvSpPr>
              <p:cNvPr id="208" name="object 66">
                <a:extLst>
                  <a:ext uri="{FF2B5EF4-FFF2-40B4-BE49-F238E27FC236}">
                    <a16:creationId xmlns:a16="http://schemas.microsoft.com/office/drawing/2014/main" id="{A44BB728-88BE-288C-AF5F-4A4040AB1B74}"/>
                  </a:ext>
                </a:extLst>
              </p:cNvPr>
              <p:cNvSpPr/>
              <p:nvPr/>
            </p:nvSpPr>
            <p:spPr>
              <a:xfrm>
                <a:off x="8471552" y="3959472"/>
                <a:ext cx="36503" cy="59862"/>
              </a:xfrm>
              <a:custGeom>
                <a:avLst/>
                <a:gdLst/>
                <a:ahLst/>
                <a:cxnLst/>
                <a:rect l="l" t="t" r="r" b="b"/>
                <a:pathLst>
                  <a:path w="31750" h="52070">
                    <a:moveTo>
                      <a:pt x="15595" y="0"/>
                    </a:moveTo>
                    <a:lnTo>
                      <a:pt x="31203" y="51701"/>
                    </a:lnTo>
                    <a:lnTo>
                      <a:pt x="0" y="51689"/>
                    </a:lnTo>
                    <a:lnTo>
                      <a:pt x="15595" y="0"/>
                    </a:lnTo>
                    <a:close/>
                  </a:path>
                </a:pathLst>
              </a:custGeom>
              <a:ln w="7150">
                <a:solidFill>
                  <a:srgbClr val="464F61"/>
                </a:solidFill>
              </a:ln>
            </p:spPr>
            <p:txBody>
              <a:bodyPr wrap="square" lIns="0" tIns="0" rIns="0" bIns="0" rtlCol="0"/>
              <a:lstStyle/>
              <a:p>
                <a:endParaRPr/>
              </a:p>
            </p:txBody>
          </p:sp>
          <p:sp>
            <p:nvSpPr>
              <p:cNvPr id="209" name="object 67">
                <a:extLst>
                  <a:ext uri="{FF2B5EF4-FFF2-40B4-BE49-F238E27FC236}">
                    <a16:creationId xmlns:a16="http://schemas.microsoft.com/office/drawing/2014/main" id="{C016B5BB-96F7-8FD0-6A88-D41A609DA4F9}"/>
                  </a:ext>
                </a:extLst>
              </p:cNvPr>
              <p:cNvSpPr/>
              <p:nvPr/>
            </p:nvSpPr>
            <p:spPr>
              <a:xfrm>
                <a:off x="8464851" y="4018912"/>
                <a:ext cx="49643" cy="27012"/>
              </a:xfrm>
              <a:custGeom>
                <a:avLst/>
                <a:gdLst/>
                <a:ahLst/>
                <a:cxnLst/>
                <a:rect l="l" t="t" r="r" b="b"/>
                <a:pathLst>
                  <a:path w="43179" h="23495">
                    <a:moveTo>
                      <a:pt x="42862" y="3416"/>
                    </a:moveTo>
                    <a:lnTo>
                      <a:pt x="42862" y="0"/>
                    </a:lnTo>
                    <a:lnTo>
                      <a:pt x="0" y="0"/>
                    </a:lnTo>
                    <a:lnTo>
                      <a:pt x="0" y="3416"/>
                    </a:lnTo>
                    <a:lnTo>
                      <a:pt x="1685" y="11527"/>
                    </a:lnTo>
                    <a:lnTo>
                      <a:pt x="6280" y="17757"/>
                    </a:lnTo>
                    <a:lnTo>
                      <a:pt x="13094" y="21754"/>
                    </a:lnTo>
                    <a:lnTo>
                      <a:pt x="21437" y="23164"/>
                    </a:lnTo>
                    <a:lnTo>
                      <a:pt x="29773" y="21754"/>
                    </a:lnTo>
                    <a:lnTo>
                      <a:pt x="36583" y="17757"/>
                    </a:lnTo>
                    <a:lnTo>
                      <a:pt x="41177" y="11527"/>
                    </a:lnTo>
                    <a:lnTo>
                      <a:pt x="42862" y="3416"/>
                    </a:lnTo>
                    <a:close/>
                  </a:path>
                </a:pathLst>
              </a:custGeom>
              <a:ln w="7150">
                <a:solidFill>
                  <a:srgbClr val="464F61"/>
                </a:solidFill>
              </a:ln>
            </p:spPr>
            <p:txBody>
              <a:bodyPr wrap="square" lIns="0" tIns="0" rIns="0" bIns="0" rtlCol="0"/>
              <a:lstStyle/>
              <a:p>
                <a:endParaRPr/>
              </a:p>
            </p:txBody>
          </p:sp>
          <p:sp>
            <p:nvSpPr>
              <p:cNvPr id="210" name="object 68">
                <a:extLst>
                  <a:ext uri="{FF2B5EF4-FFF2-40B4-BE49-F238E27FC236}">
                    <a16:creationId xmlns:a16="http://schemas.microsoft.com/office/drawing/2014/main" id="{086E7700-362D-8973-383C-76BBE66926A7}"/>
                  </a:ext>
                </a:extLst>
              </p:cNvPr>
              <p:cNvSpPr/>
              <p:nvPr/>
            </p:nvSpPr>
            <p:spPr>
              <a:xfrm>
                <a:off x="8534104" y="3938052"/>
                <a:ext cx="30661" cy="30661"/>
              </a:xfrm>
              <a:custGeom>
                <a:avLst/>
                <a:gdLst/>
                <a:ahLst/>
                <a:cxnLst/>
                <a:rect l="l" t="t" r="r" b="b"/>
                <a:pathLst>
                  <a:path w="26670" h="26670">
                    <a:moveTo>
                      <a:pt x="0" y="13042"/>
                    </a:moveTo>
                    <a:lnTo>
                      <a:pt x="0" y="5841"/>
                    </a:lnTo>
                    <a:lnTo>
                      <a:pt x="5842" y="0"/>
                    </a:lnTo>
                    <a:lnTo>
                      <a:pt x="13042" y="0"/>
                    </a:lnTo>
                    <a:lnTo>
                      <a:pt x="20256" y="0"/>
                    </a:lnTo>
                    <a:lnTo>
                      <a:pt x="26098" y="5841"/>
                    </a:lnTo>
                    <a:lnTo>
                      <a:pt x="26098" y="13042"/>
                    </a:lnTo>
                    <a:lnTo>
                      <a:pt x="26098" y="20243"/>
                    </a:lnTo>
                    <a:lnTo>
                      <a:pt x="20256" y="26085"/>
                    </a:lnTo>
                    <a:lnTo>
                      <a:pt x="13042" y="26085"/>
                    </a:lnTo>
                    <a:lnTo>
                      <a:pt x="5842" y="26085"/>
                    </a:lnTo>
                    <a:lnTo>
                      <a:pt x="0" y="20243"/>
                    </a:lnTo>
                    <a:lnTo>
                      <a:pt x="0" y="13042"/>
                    </a:lnTo>
                    <a:close/>
                  </a:path>
                </a:pathLst>
              </a:custGeom>
              <a:ln w="7150">
                <a:solidFill>
                  <a:srgbClr val="464F61"/>
                </a:solidFill>
              </a:ln>
            </p:spPr>
            <p:txBody>
              <a:bodyPr wrap="square" lIns="0" tIns="0" rIns="0" bIns="0" rtlCol="0"/>
              <a:lstStyle/>
              <a:p>
                <a:endParaRPr/>
              </a:p>
            </p:txBody>
          </p:sp>
        </p:grpSp>
        <p:sp>
          <p:nvSpPr>
            <p:cNvPr id="200" name="object 30">
              <a:extLst>
                <a:ext uri="{FF2B5EF4-FFF2-40B4-BE49-F238E27FC236}">
                  <a16:creationId xmlns:a16="http://schemas.microsoft.com/office/drawing/2014/main" id="{D7E2C98C-C147-470A-E837-E7D4BDAAD7FF}"/>
                </a:ext>
              </a:extLst>
            </p:cNvPr>
            <p:cNvSpPr txBox="1"/>
            <p:nvPr/>
          </p:nvSpPr>
          <p:spPr>
            <a:xfrm>
              <a:off x="1097483" y="4454711"/>
              <a:ext cx="815217" cy="442203"/>
            </a:xfrm>
            <a:prstGeom prst="rect">
              <a:avLst/>
            </a:prstGeom>
          </p:spPr>
          <p:txBody>
            <a:bodyPr vert="horz" wrap="square" lIns="0" tIns="11206" rIns="0" bIns="0" rtlCol="0">
              <a:spAutoFit/>
            </a:bodyPr>
            <a:lstStyle/>
            <a:p>
              <a:pPr marL="11206" marR="4483" indent="94134" algn="r">
                <a:spcBef>
                  <a:spcPts val="88"/>
                </a:spcBef>
              </a:pPr>
              <a:r>
                <a:rPr sz="1400" b="1">
                  <a:solidFill>
                    <a:srgbClr val="464F61"/>
                  </a:solidFill>
                  <a:cs typeface="Arial"/>
                </a:rPr>
                <a:t>less  </a:t>
              </a:r>
              <a:r>
                <a:rPr sz="1400" b="1" spc="-4">
                  <a:solidFill>
                    <a:srgbClr val="464F61"/>
                  </a:solidFill>
                  <a:cs typeface="Arial"/>
                </a:rPr>
                <a:t>effective</a:t>
              </a:r>
              <a:endParaRPr sz="1400">
                <a:cs typeface="Arial"/>
              </a:endParaRPr>
            </a:p>
          </p:txBody>
        </p:sp>
      </p:grpSp>
      <p:sp>
        <p:nvSpPr>
          <p:cNvPr id="221" name="Oval 220">
            <a:extLst>
              <a:ext uri="{FF2B5EF4-FFF2-40B4-BE49-F238E27FC236}">
                <a16:creationId xmlns:a16="http://schemas.microsoft.com/office/drawing/2014/main" id="{3A01FBE8-8FC2-9390-991B-7E3FCAB78F1F}"/>
              </a:ext>
            </a:extLst>
          </p:cNvPr>
          <p:cNvSpPr>
            <a:spLocks noChangeAspect="1"/>
          </p:cNvSpPr>
          <p:nvPr/>
        </p:nvSpPr>
        <p:spPr>
          <a:xfrm>
            <a:off x="6845449" y="2217376"/>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Oval 221">
            <a:extLst>
              <a:ext uri="{FF2B5EF4-FFF2-40B4-BE49-F238E27FC236}">
                <a16:creationId xmlns:a16="http://schemas.microsoft.com/office/drawing/2014/main" id="{E0011224-2ED6-16B9-AA15-982C2BC2C839}"/>
              </a:ext>
            </a:extLst>
          </p:cNvPr>
          <p:cNvSpPr>
            <a:spLocks noChangeAspect="1"/>
          </p:cNvSpPr>
          <p:nvPr/>
        </p:nvSpPr>
        <p:spPr>
          <a:xfrm>
            <a:off x="6883467" y="203642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Oval 222">
            <a:extLst>
              <a:ext uri="{FF2B5EF4-FFF2-40B4-BE49-F238E27FC236}">
                <a16:creationId xmlns:a16="http://schemas.microsoft.com/office/drawing/2014/main" id="{316C8CF7-C8FF-8FC7-3B17-B7AD7F2007D2}"/>
              </a:ext>
            </a:extLst>
          </p:cNvPr>
          <p:cNvSpPr>
            <a:spLocks noChangeAspect="1"/>
          </p:cNvSpPr>
          <p:nvPr/>
        </p:nvSpPr>
        <p:spPr>
          <a:xfrm>
            <a:off x="7109194" y="2224728"/>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Oval 223">
            <a:extLst>
              <a:ext uri="{FF2B5EF4-FFF2-40B4-BE49-F238E27FC236}">
                <a16:creationId xmlns:a16="http://schemas.microsoft.com/office/drawing/2014/main" id="{C6CF21F2-AC62-4D05-B31E-45E8AF18BE84}"/>
              </a:ext>
            </a:extLst>
          </p:cNvPr>
          <p:cNvSpPr>
            <a:spLocks noChangeAspect="1"/>
          </p:cNvSpPr>
          <p:nvPr/>
        </p:nvSpPr>
        <p:spPr>
          <a:xfrm>
            <a:off x="7090920" y="2686215"/>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Oval 224">
            <a:extLst>
              <a:ext uri="{FF2B5EF4-FFF2-40B4-BE49-F238E27FC236}">
                <a16:creationId xmlns:a16="http://schemas.microsoft.com/office/drawing/2014/main" id="{B7606F6B-3508-5848-27AA-4E340C9F1FC7}"/>
              </a:ext>
            </a:extLst>
          </p:cNvPr>
          <p:cNvSpPr>
            <a:spLocks noChangeAspect="1"/>
          </p:cNvSpPr>
          <p:nvPr/>
        </p:nvSpPr>
        <p:spPr>
          <a:xfrm>
            <a:off x="6568728" y="276879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Oval 225">
            <a:extLst>
              <a:ext uri="{FF2B5EF4-FFF2-40B4-BE49-F238E27FC236}">
                <a16:creationId xmlns:a16="http://schemas.microsoft.com/office/drawing/2014/main" id="{3FEE4BFB-4B86-9728-18F4-998F84629D21}"/>
              </a:ext>
            </a:extLst>
          </p:cNvPr>
          <p:cNvSpPr>
            <a:spLocks noChangeAspect="1"/>
          </p:cNvSpPr>
          <p:nvPr/>
        </p:nvSpPr>
        <p:spPr>
          <a:xfrm>
            <a:off x="6605854" y="302196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Oval 226">
            <a:extLst>
              <a:ext uri="{FF2B5EF4-FFF2-40B4-BE49-F238E27FC236}">
                <a16:creationId xmlns:a16="http://schemas.microsoft.com/office/drawing/2014/main" id="{61B09C57-521E-8F1B-4DD5-22E84FDB290E}"/>
              </a:ext>
            </a:extLst>
          </p:cNvPr>
          <p:cNvSpPr>
            <a:spLocks noChangeAspect="1"/>
          </p:cNvSpPr>
          <p:nvPr/>
        </p:nvSpPr>
        <p:spPr>
          <a:xfrm>
            <a:off x="5547382" y="321027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Oval 227">
            <a:extLst>
              <a:ext uri="{FF2B5EF4-FFF2-40B4-BE49-F238E27FC236}">
                <a16:creationId xmlns:a16="http://schemas.microsoft.com/office/drawing/2014/main" id="{5AAD6266-5495-6A2F-1A84-27302CD219B8}"/>
              </a:ext>
            </a:extLst>
          </p:cNvPr>
          <p:cNvSpPr>
            <a:spLocks noChangeAspect="1"/>
          </p:cNvSpPr>
          <p:nvPr/>
        </p:nvSpPr>
        <p:spPr>
          <a:xfrm>
            <a:off x="5474868" y="3550477"/>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Oval 228">
            <a:extLst>
              <a:ext uri="{FF2B5EF4-FFF2-40B4-BE49-F238E27FC236}">
                <a16:creationId xmlns:a16="http://schemas.microsoft.com/office/drawing/2014/main" id="{FF29D008-6942-105A-722F-74E2EA18BC9F}"/>
              </a:ext>
            </a:extLst>
          </p:cNvPr>
          <p:cNvSpPr>
            <a:spLocks noChangeAspect="1"/>
          </p:cNvSpPr>
          <p:nvPr/>
        </p:nvSpPr>
        <p:spPr>
          <a:xfrm>
            <a:off x="6637850" y="271599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Oval 229">
            <a:extLst>
              <a:ext uri="{FF2B5EF4-FFF2-40B4-BE49-F238E27FC236}">
                <a16:creationId xmlns:a16="http://schemas.microsoft.com/office/drawing/2014/main" id="{D630475C-FBAB-CCF2-4E54-6652271371C5}"/>
              </a:ext>
            </a:extLst>
          </p:cNvPr>
          <p:cNvSpPr>
            <a:spLocks noChangeAspect="1"/>
          </p:cNvSpPr>
          <p:nvPr/>
        </p:nvSpPr>
        <p:spPr>
          <a:xfrm>
            <a:off x="6674976" y="296916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Oval 230">
            <a:extLst>
              <a:ext uri="{FF2B5EF4-FFF2-40B4-BE49-F238E27FC236}">
                <a16:creationId xmlns:a16="http://schemas.microsoft.com/office/drawing/2014/main" id="{AD8C6511-2949-AF8F-E0BB-82BE6CDAB630}"/>
              </a:ext>
            </a:extLst>
          </p:cNvPr>
          <p:cNvSpPr>
            <a:spLocks noChangeAspect="1"/>
          </p:cNvSpPr>
          <p:nvPr/>
        </p:nvSpPr>
        <p:spPr>
          <a:xfrm>
            <a:off x="6900703" y="315747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Oval 231">
            <a:extLst>
              <a:ext uri="{FF2B5EF4-FFF2-40B4-BE49-F238E27FC236}">
                <a16:creationId xmlns:a16="http://schemas.microsoft.com/office/drawing/2014/main" id="{17E9BEE1-47D3-4EB3-C551-F78548ED0D4D}"/>
              </a:ext>
            </a:extLst>
          </p:cNvPr>
          <p:cNvSpPr>
            <a:spLocks noChangeAspect="1"/>
          </p:cNvSpPr>
          <p:nvPr/>
        </p:nvSpPr>
        <p:spPr>
          <a:xfrm>
            <a:off x="6828189" y="3497677"/>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Oval 232">
            <a:extLst>
              <a:ext uri="{FF2B5EF4-FFF2-40B4-BE49-F238E27FC236}">
                <a16:creationId xmlns:a16="http://schemas.microsoft.com/office/drawing/2014/main" id="{1DE93790-4D77-8BF5-1ACA-876B1EBB259E}"/>
              </a:ext>
            </a:extLst>
          </p:cNvPr>
          <p:cNvSpPr>
            <a:spLocks noChangeAspect="1"/>
          </p:cNvSpPr>
          <p:nvPr/>
        </p:nvSpPr>
        <p:spPr>
          <a:xfrm>
            <a:off x="6135548" y="335506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Oval 233">
            <a:extLst>
              <a:ext uri="{FF2B5EF4-FFF2-40B4-BE49-F238E27FC236}">
                <a16:creationId xmlns:a16="http://schemas.microsoft.com/office/drawing/2014/main" id="{20190D06-C977-E38F-151B-C285EDCCDFFC}"/>
              </a:ext>
            </a:extLst>
          </p:cNvPr>
          <p:cNvSpPr>
            <a:spLocks noChangeAspect="1"/>
          </p:cNvSpPr>
          <p:nvPr/>
        </p:nvSpPr>
        <p:spPr>
          <a:xfrm>
            <a:off x="6172674" y="3608233"/>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Oval 234">
            <a:extLst>
              <a:ext uri="{FF2B5EF4-FFF2-40B4-BE49-F238E27FC236}">
                <a16:creationId xmlns:a16="http://schemas.microsoft.com/office/drawing/2014/main" id="{EF6A4CEE-3DCD-197C-7045-2B1FC3E91689}"/>
              </a:ext>
            </a:extLst>
          </p:cNvPr>
          <p:cNvSpPr>
            <a:spLocks noChangeAspect="1"/>
          </p:cNvSpPr>
          <p:nvPr/>
        </p:nvSpPr>
        <p:spPr>
          <a:xfrm>
            <a:off x="7057308" y="2519070"/>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Oval 235">
            <a:extLst>
              <a:ext uri="{FF2B5EF4-FFF2-40B4-BE49-F238E27FC236}">
                <a16:creationId xmlns:a16="http://schemas.microsoft.com/office/drawing/2014/main" id="{1DEE5296-533B-3384-5B71-39DA58EE0C06}"/>
              </a:ext>
            </a:extLst>
          </p:cNvPr>
          <p:cNvSpPr>
            <a:spLocks noChangeAspect="1"/>
          </p:cNvSpPr>
          <p:nvPr/>
        </p:nvSpPr>
        <p:spPr>
          <a:xfrm>
            <a:off x="6984794" y="2859276"/>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Oval 236">
            <a:extLst>
              <a:ext uri="{FF2B5EF4-FFF2-40B4-BE49-F238E27FC236}">
                <a16:creationId xmlns:a16="http://schemas.microsoft.com/office/drawing/2014/main" id="{2EFBA1F5-9C2D-5850-F59E-C522A1199AA2}"/>
              </a:ext>
            </a:extLst>
          </p:cNvPr>
          <p:cNvSpPr>
            <a:spLocks noChangeAspect="1"/>
          </p:cNvSpPr>
          <p:nvPr/>
        </p:nvSpPr>
        <p:spPr>
          <a:xfrm>
            <a:off x="6688855" y="2172008"/>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Oval 237">
            <a:extLst>
              <a:ext uri="{FF2B5EF4-FFF2-40B4-BE49-F238E27FC236}">
                <a16:creationId xmlns:a16="http://schemas.microsoft.com/office/drawing/2014/main" id="{C4B2D35D-7FFE-A4F9-D3CB-9B59264593E3}"/>
              </a:ext>
            </a:extLst>
          </p:cNvPr>
          <p:cNvSpPr>
            <a:spLocks noChangeAspect="1"/>
          </p:cNvSpPr>
          <p:nvPr/>
        </p:nvSpPr>
        <p:spPr>
          <a:xfrm>
            <a:off x="6686129" y="232431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Oval 238">
            <a:extLst>
              <a:ext uri="{FF2B5EF4-FFF2-40B4-BE49-F238E27FC236}">
                <a16:creationId xmlns:a16="http://schemas.microsoft.com/office/drawing/2014/main" id="{7404D3F8-71BB-5483-D285-C70DCC511AE7}"/>
              </a:ext>
            </a:extLst>
          </p:cNvPr>
          <p:cNvSpPr>
            <a:spLocks noChangeAspect="1"/>
          </p:cNvSpPr>
          <p:nvPr/>
        </p:nvSpPr>
        <p:spPr>
          <a:xfrm>
            <a:off x="6911856" y="2512619"/>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Oval 239">
            <a:extLst>
              <a:ext uri="{FF2B5EF4-FFF2-40B4-BE49-F238E27FC236}">
                <a16:creationId xmlns:a16="http://schemas.microsoft.com/office/drawing/2014/main" id="{082C0C0F-EBFB-B739-6763-D8D13C77410F}"/>
              </a:ext>
            </a:extLst>
          </p:cNvPr>
          <p:cNvSpPr>
            <a:spLocks noChangeAspect="1"/>
          </p:cNvSpPr>
          <p:nvPr/>
        </p:nvSpPr>
        <p:spPr>
          <a:xfrm>
            <a:off x="6839342" y="2852825"/>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Oval 240">
            <a:extLst>
              <a:ext uri="{FF2B5EF4-FFF2-40B4-BE49-F238E27FC236}">
                <a16:creationId xmlns:a16="http://schemas.microsoft.com/office/drawing/2014/main" id="{D4064C38-507E-FF7B-DD9C-88E33183E786}"/>
              </a:ext>
            </a:extLst>
          </p:cNvPr>
          <p:cNvSpPr>
            <a:spLocks noChangeAspect="1"/>
          </p:cNvSpPr>
          <p:nvPr/>
        </p:nvSpPr>
        <p:spPr>
          <a:xfrm>
            <a:off x="5829876" y="3071815"/>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Oval 241">
            <a:extLst>
              <a:ext uri="{FF2B5EF4-FFF2-40B4-BE49-F238E27FC236}">
                <a16:creationId xmlns:a16="http://schemas.microsoft.com/office/drawing/2014/main" id="{FCBC2DBC-0EFF-997F-C99D-615A772DE6A5}"/>
              </a:ext>
            </a:extLst>
          </p:cNvPr>
          <p:cNvSpPr>
            <a:spLocks noChangeAspect="1"/>
          </p:cNvSpPr>
          <p:nvPr/>
        </p:nvSpPr>
        <p:spPr>
          <a:xfrm>
            <a:off x="5867002" y="3324987"/>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Oval 242">
            <a:extLst>
              <a:ext uri="{FF2B5EF4-FFF2-40B4-BE49-F238E27FC236}">
                <a16:creationId xmlns:a16="http://schemas.microsoft.com/office/drawing/2014/main" id="{9F124FEB-D13C-F9B1-873B-9D4860BE298D}"/>
              </a:ext>
            </a:extLst>
          </p:cNvPr>
          <p:cNvSpPr>
            <a:spLocks noChangeAspect="1"/>
          </p:cNvSpPr>
          <p:nvPr/>
        </p:nvSpPr>
        <p:spPr>
          <a:xfrm>
            <a:off x="6684175" y="359344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Oval 243">
            <a:extLst>
              <a:ext uri="{FF2B5EF4-FFF2-40B4-BE49-F238E27FC236}">
                <a16:creationId xmlns:a16="http://schemas.microsoft.com/office/drawing/2014/main" id="{5AE02A01-6B73-7BE7-FA37-1FF0C94AA253}"/>
              </a:ext>
            </a:extLst>
          </p:cNvPr>
          <p:cNvSpPr>
            <a:spLocks noChangeAspect="1"/>
          </p:cNvSpPr>
          <p:nvPr/>
        </p:nvSpPr>
        <p:spPr>
          <a:xfrm>
            <a:off x="6380570" y="331784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Oval 244">
            <a:extLst>
              <a:ext uri="{FF2B5EF4-FFF2-40B4-BE49-F238E27FC236}">
                <a16:creationId xmlns:a16="http://schemas.microsoft.com/office/drawing/2014/main" id="{FB7759D9-CA9B-D436-71FB-84B655A4D8C3}"/>
              </a:ext>
            </a:extLst>
          </p:cNvPr>
          <p:cNvSpPr>
            <a:spLocks noChangeAspect="1"/>
          </p:cNvSpPr>
          <p:nvPr/>
        </p:nvSpPr>
        <p:spPr>
          <a:xfrm>
            <a:off x="6223495" y="3072388"/>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Oval 245">
            <a:extLst>
              <a:ext uri="{FF2B5EF4-FFF2-40B4-BE49-F238E27FC236}">
                <a16:creationId xmlns:a16="http://schemas.microsoft.com/office/drawing/2014/main" id="{0B04B831-672D-4B04-A71B-B71032ACB1FB}"/>
              </a:ext>
            </a:extLst>
          </p:cNvPr>
          <p:cNvSpPr>
            <a:spLocks noChangeAspect="1"/>
          </p:cNvSpPr>
          <p:nvPr/>
        </p:nvSpPr>
        <p:spPr>
          <a:xfrm>
            <a:off x="6150981" y="341259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Oval 246">
            <a:extLst>
              <a:ext uri="{FF2B5EF4-FFF2-40B4-BE49-F238E27FC236}">
                <a16:creationId xmlns:a16="http://schemas.microsoft.com/office/drawing/2014/main" id="{0F64831D-7067-EFC4-28A6-B3633EB4EC1C}"/>
              </a:ext>
            </a:extLst>
          </p:cNvPr>
          <p:cNvSpPr>
            <a:spLocks noChangeAspect="1"/>
          </p:cNvSpPr>
          <p:nvPr/>
        </p:nvSpPr>
        <p:spPr>
          <a:xfrm>
            <a:off x="5859273" y="3374419"/>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Oval 247">
            <a:extLst>
              <a:ext uri="{FF2B5EF4-FFF2-40B4-BE49-F238E27FC236}">
                <a16:creationId xmlns:a16="http://schemas.microsoft.com/office/drawing/2014/main" id="{3FF9F70B-93EA-F2BD-0154-C298D3BB6FF4}"/>
              </a:ext>
            </a:extLst>
          </p:cNvPr>
          <p:cNvSpPr>
            <a:spLocks noChangeAspect="1"/>
          </p:cNvSpPr>
          <p:nvPr/>
        </p:nvSpPr>
        <p:spPr>
          <a:xfrm>
            <a:off x="6147114" y="3178969"/>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Oval 248">
            <a:extLst>
              <a:ext uri="{FF2B5EF4-FFF2-40B4-BE49-F238E27FC236}">
                <a16:creationId xmlns:a16="http://schemas.microsoft.com/office/drawing/2014/main" id="{30183F37-3A5F-18F5-0610-1AAF0DE062C2}"/>
              </a:ext>
            </a:extLst>
          </p:cNvPr>
          <p:cNvSpPr>
            <a:spLocks noChangeAspect="1"/>
          </p:cNvSpPr>
          <p:nvPr/>
        </p:nvSpPr>
        <p:spPr>
          <a:xfrm>
            <a:off x="7142498" y="3081367"/>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Oval 249">
            <a:extLst>
              <a:ext uri="{FF2B5EF4-FFF2-40B4-BE49-F238E27FC236}">
                <a16:creationId xmlns:a16="http://schemas.microsoft.com/office/drawing/2014/main" id="{05907838-5A8E-58D5-A652-5A89F0822FCE}"/>
              </a:ext>
            </a:extLst>
          </p:cNvPr>
          <p:cNvSpPr>
            <a:spLocks noChangeAspect="1"/>
          </p:cNvSpPr>
          <p:nvPr/>
        </p:nvSpPr>
        <p:spPr>
          <a:xfrm>
            <a:off x="7069984" y="3421573"/>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Oval 250">
            <a:extLst>
              <a:ext uri="{FF2B5EF4-FFF2-40B4-BE49-F238E27FC236}">
                <a16:creationId xmlns:a16="http://schemas.microsoft.com/office/drawing/2014/main" id="{2D45414C-672A-1A0D-4256-A4F501E20320}"/>
              </a:ext>
            </a:extLst>
          </p:cNvPr>
          <p:cNvSpPr>
            <a:spLocks noChangeAspect="1"/>
          </p:cNvSpPr>
          <p:nvPr/>
        </p:nvSpPr>
        <p:spPr>
          <a:xfrm>
            <a:off x="6334524" y="3437190"/>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Oval 251">
            <a:extLst>
              <a:ext uri="{FF2B5EF4-FFF2-40B4-BE49-F238E27FC236}">
                <a16:creationId xmlns:a16="http://schemas.microsoft.com/office/drawing/2014/main" id="{FF637C89-4E88-BE1C-1832-6EEFBC2293E1}"/>
              </a:ext>
            </a:extLst>
          </p:cNvPr>
          <p:cNvSpPr>
            <a:spLocks noChangeAspect="1"/>
          </p:cNvSpPr>
          <p:nvPr/>
        </p:nvSpPr>
        <p:spPr>
          <a:xfrm>
            <a:off x="6622365" y="3241740"/>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Oval 252">
            <a:extLst>
              <a:ext uri="{FF2B5EF4-FFF2-40B4-BE49-F238E27FC236}">
                <a16:creationId xmlns:a16="http://schemas.microsoft.com/office/drawing/2014/main" id="{FC225466-4271-7DC0-448E-250643D667F0}"/>
              </a:ext>
            </a:extLst>
          </p:cNvPr>
          <p:cNvSpPr>
            <a:spLocks noChangeAspect="1"/>
          </p:cNvSpPr>
          <p:nvPr/>
        </p:nvSpPr>
        <p:spPr>
          <a:xfrm>
            <a:off x="7053103" y="330987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Oval 253">
            <a:extLst>
              <a:ext uri="{FF2B5EF4-FFF2-40B4-BE49-F238E27FC236}">
                <a16:creationId xmlns:a16="http://schemas.microsoft.com/office/drawing/2014/main" id="{5397DDB2-5C9D-EC76-50FF-07961FB92B8C}"/>
              </a:ext>
            </a:extLst>
          </p:cNvPr>
          <p:cNvSpPr>
            <a:spLocks noChangeAspect="1"/>
          </p:cNvSpPr>
          <p:nvPr/>
        </p:nvSpPr>
        <p:spPr>
          <a:xfrm>
            <a:off x="6980589" y="3650077"/>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Oval 254">
            <a:extLst>
              <a:ext uri="{FF2B5EF4-FFF2-40B4-BE49-F238E27FC236}">
                <a16:creationId xmlns:a16="http://schemas.microsoft.com/office/drawing/2014/main" id="{31C814D0-72E7-43E3-9861-07381A770582}"/>
              </a:ext>
            </a:extLst>
          </p:cNvPr>
          <p:cNvSpPr>
            <a:spLocks noChangeAspect="1"/>
          </p:cNvSpPr>
          <p:nvPr/>
        </p:nvSpPr>
        <p:spPr>
          <a:xfrm>
            <a:off x="6245129" y="366569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Oval 255">
            <a:extLst>
              <a:ext uri="{FF2B5EF4-FFF2-40B4-BE49-F238E27FC236}">
                <a16:creationId xmlns:a16="http://schemas.microsoft.com/office/drawing/2014/main" id="{87F042FD-EC86-3C97-DCC4-3BD5C15B8995}"/>
              </a:ext>
            </a:extLst>
          </p:cNvPr>
          <p:cNvSpPr>
            <a:spLocks noChangeAspect="1"/>
          </p:cNvSpPr>
          <p:nvPr/>
        </p:nvSpPr>
        <p:spPr>
          <a:xfrm>
            <a:off x="6532970" y="347024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Oval 256">
            <a:extLst>
              <a:ext uri="{FF2B5EF4-FFF2-40B4-BE49-F238E27FC236}">
                <a16:creationId xmlns:a16="http://schemas.microsoft.com/office/drawing/2014/main" id="{419AF07F-C8CA-E413-EA05-65590F102420}"/>
              </a:ext>
            </a:extLst>
          </p:cNvPr>
          <p:cNvSpPr>
            <a:spLocks noChangeAspect="1"/>
          </p:cNvSpPr>
          <p:nvPr/>
        </p:nvSpPr>
        <p:spPr>
          <a:xfrm>
            <a:off x="5977032" y="321843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Oval 257">
            <a:extLst>
              <a:ext uri="{FF2B5EF4-FFF2-40B4-BE49-F238E27FC236}">
                <a16:creationId xmlns:a16="http://schemas.microsoft.com/office/drawing/2014/main" id="{C5C83B0D-EBA6-4C82-2C97-39BDD1FED432}"/>
              </a:ext>
            </a:extLst>
          </p:cNvPr>
          <p:cNvSpPr>
            <a:spLocks noChangeAspect="1"/>
          </p:cNvSpPr>
          <p:nvPr/>
        </p:nvSpPr>
        <p:spPr>
          <a:xfrm>
            <a:off x="5904518" y="3558637"/>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Oval 258">
            <a:extLst>
              <a:ext uri="{FF2B5EF4-FFF2-40B4-BE49-F238E27FC236}">
                <a16:creationId xmlns:a16="http://schemas.microsoft.com/office/drawing/2014/main" id="{BAE1C74D-DEEA-298F-2A77-B42E2FED1333}"/>
              </a:ext>
            </a:extLst>
          </p:cNvPr>
          <p:cNvSpPr>
            <a:spLocks noChangeAspect="1"/>
          </p:cNvSpPr>
          <p:nvPr/>
        </p:nvSpPr>
        <p:spPr>
          <a:xfrm>
            <a:off x="5181112" y="3655598"/>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Oval 259">
            <a:extLst>
              <a:ext uri="{FF2B5EF4-FFF2-40B4-BE49-F238E27FC236}">
                <a16:creationId xmlns:a16="http://schemas.microsoft.com/office/drawing/2014/main" id="{C77995B9-B069-F443-D2FE-5E6FA3BBB6E4}"/>
              </a:ext>
            </a:extLst>
          </p:cNvPr>
          <p:cNvSpPr>
            <a:spLocks noChangeAspect="1"/>
          </p:cNvSpPr>
          <p:nvPr/>
        </p:nvSpPr>
        <p:spPr>
          <a:xfrm>
            <a:off x="5456899" y="337880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Oval 260">
            <a:extLst>
              <a:ext uri="{FF2B5EF4-FFF2-40B4-BE49-F238E27FC236}">
                <a16:creationId xmlns:a16="http://schemas.microsoft.com/office/drawing/2014/main" id="{88B25BB8-BE3E-E77C-69AD-3ABE87E0E658}"/>
              </a:ext>
            </a:extLst>
          </p:cNvPr>
          <p:cNvSpPr>
            <a:spLocks noChangeAspect="1"/>
          </p:cNvSpPr>
          <p:nvPr/>
        </p:nvSpPr>
        <p:spPr>
          <a:xfrm>
            <a:off x="6419007" y="2572740"/>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Oval 261">
            <a:extLst>
              <a:ext uri="{FF2B5EF4-FFF2-40B4-BE49-F238E27FC236}">
                <a16:creationId xmlns:a16="http://schemas.microsoft.com/office/drawing/2014/main" id="{BF9B2757-0E28-4AD7-DA00-13362E9E44DE}"/>
              </a:ext>
            </a:extLst>
          </p:cNvPr>
          <p:cNvSpPr>
            <a:spLocks noChangeAspect="1"/>
          </p:cNvSpPr>
          <p:nvPr/>
        </p:nvSpPr>
        <p:spPr>
          <a:xfrm>
            <a:off x="5916539" y="2637629"/>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Oval 262">
            <a:extLst>
              <a:ext uri="{FF2B5EF4-FFF2-40B4-BE49-F238E27FC236}">
                <a16:creationId xmlns:a16="http://schemas.microsoft.com/office/drawing/2014/main" id="{3D09C101-F4DE-B857-DCDE-A18F20677186}"/>
              </a:ext>
            </a:extLst>
          </p:cNvPr>
          <p:cNvSpPr>
            <a:spLocks noChangeAspect="1"/>
          </p:cNvSpPr>
          <p:nvPr/>
        </p:nvSpPr>
        <p:spPr>
          <a:xfrm>
            <a:off x="6465278" y="2653246"/>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Oval 263">
            <a:extLst>
              <a:ext uri="{FF2B5EF4-FFF2-40B4-BE49-F238E27FC236}">
                <a16:creationId xmlns:a16="http://schemas.microsoft.com/office/drawing/2014/main" id="{D4B99E16-E92C-A404-8519-1B8C3B8930F9}"/>
              </a:ext>
            </a:extLst>
          </p:cNvPr>
          <p:cNvSpPr>
            <a:spLocks noChangeAspect="1"/>
          </p:cNvSpPr>
          <p:nvPr/>
        </p:nvSpPr>
        <p:spPr>
          <a:xfrm>
            <a:off x="6691587" y="254950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Oval 264">
            <a:extLst>
              <a:ext uri="{FF2B5EF4-FFF2-40B4-BE49-F238E27FC236}">
                <a16:creationId xmlns:a16="http://schemas.microsoft.com/office/drawing/2014/main" id="{99272F98-B209-D16B-2A01-B1046232C7A3}"/>
              </a:ext>
            </a:extLst>
          </p:cNvPr>
          <p:cNvSpPr>
            <a:spLocks noChangeAspect="1"/>
          </p:cNvSpPr>
          <p:nvPr/>
        </p:nvSpPr>
        <p:spPr>
          <a:xfrm rot="5400000">
            <a:off x="6929622" y="328969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Oval 265">
            <a:extLst>
              <a:ext uri="{FF2B5EF4-FFF2-40B4-BE49-F238E27FC236}">
                <a16:creationId xmlns:a16="http://schemas.microsoft.com/office/drawing/2014/main" id="{41908E8E-D5DB-377C-63FC-EA232B9BD913}"/>
              </a:ext>
            </a:extLst>
          </p:cNvPr>
          <p:cNvSpPr>
            <a:spLocks noChangeAspect="1"/>
          </p:cNvSpPr>
          <p:nvPr/>
        </p:nvSpPr>
        <p:spPr>
          <a:xfrm rot="5400000">
            <a:off x="6676450" y="3326818"/>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Oval 266">
            <a:extLst>
              <a:ext uri="{FF2B5EF4-FFF2-40B4-BE49-F238E27FC236}">
                <a16:creationId xmlns:a16="http://schemas.microsoft.com/office/drawing/2014/main" id="{D80611AA-6105-320F-93F1-EA9C87F26EB2}"/>
              </a:ext>
            </a:extLst>
          </p:cNvPr>
          <p:cNvSpPr>
            <a:spLocks noChangeAspect="1"/>
          </p:cNvSpPr>
          <p:nvPr/>
        </p:nvSpPr>
        <p:spPr>
          <a:xfrm rot="5400000">
            <a:off x="6488143" y="3552545"/>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Oval 267">
            <a:extLst>
              <a:ext uri="{FF2B5EF4-FFF2-40B4-BE49-F238E27FC236}">
                <a16:creationId xmlns:a16="http://schemas.microsoft.com/office/drawing/2014/main" id="{594270AA-60A4-79C6-399A-16A62A85C74D}"/>
              </a:ext>
            </a:extLst>
          </p:cNvPr>
          <p:cNvSpPr>
            <a:spLocks noChangeAspect="1"/>
          </p:cNvSpPr>
          <p:nvPr/>
        </p:nvSpPr>
        <p:spPr>
          <a:xfrm rot="5400000">
            <a:off x="6147937" y="348003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Oval 268">
            <a:extLst>
              <a:ext uri="{FF2B5EF4-FFF2-40B4-BE49-F238E27FC236}">
                <a16:creationId xmlns:a16="http://schemas.microsoft.com/office/drawing/2014/main" id="{EB80C86E-1187-73B2-1F0B-6D3A2D9ACAE0}"/>
              </a:ext>
            </a:extLst>
          </p:cNvPr>
          <p:cNvSpPr>
            <a:spLocks noChangeAspect="1"/>
          </p:cNvSpPr>
          <p:nvPr/>
        </p:nvSpPr>
        <p:spPr>
          <a:xfrm rot="5400000">
            <a:off x="6125619" y="305914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Oval 269">
            <a:extLst>
              <a:ext uri="{FF2B5EF4-FFF2-40B4-BE49-F238E27FC236}">
                <a16:creationId xmlns:a16="http://schemas.microsoft.com/office/drawing/2014/main" id="{915A1E0E-D906-99EF-6D64-1423623C50AA}"/>
              </a:ext>
            </a:extLst>
          </p:cNvPr>
          <p:cNvSpPr>
            <a:spLocks noChangeAspect="1"/>
          </p:cNvSpPr>
          <p:nvPr/>
        </p:nvSpPr>
        <p:spPr>
          <a:xfrm rot="5400000">
            <a:off x="6316199" y="3042476"/>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Oval 270">
            <a:extLst>
              <a:ext uri="{FF2B5EF4-FFF2-40B4-BE49-F238E27FC236}">
                <a16:creationId xmlns:a16="http://schemas.microsoft.com/office/drawing/2014/main" id="{B820F86D-7CC0-6436-7433-869C37997321}"/>
              </a:ext>
            </a:extLst>
          </p:cNvPr>
          <p:cNvSpPr>
            <a:spLocks noChangeAspect="1"/>
          </p:cNvSpPr>
          <p:nvPr/>
        </p:nvSpPr>
        <p:spPr>
          <a:xfrm rot="5400000">
            <a:off x="6131636" y="296509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Oval 271">
            <a:extLst>
              <a:ext uri="{FF2B5EF4-FFF2-40B4-BE49-F238E27FC236}">
                <a16:creationId xmlns:a16="http://schemas.microsoft.com/office/drawing/2014/main" id="{A9D77897-C9CE-C387-92B3-894703977E74}"/>
              </a:ext>
            </a:extLst>
          </p:cNvPr>
          <p:cNvSpPr>
            <a:spLocks noChangeAspect="1"/>
          </p:cNvSpPr>
          <p:nvPr/>
        </p:nvSpPr>
        <p:spPr>
          <a:xfrm rot="5400000">
            <a:off x="5787686" y="3195689"/>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Oval 272">
            <a:extLst>
              <a:ext uri="{FF2B5EF4-FFF2-40B4-BE49-F238E27FC236}">
                <a16:creationId xmlns:a16="http://schemas.microsoft.com/office/drawing/2014/main" id="{4A66A066-7300-F899-BC99-25FE821C5AD6}"/>
              </a:ext>
            </a:extLst>
          </p:cNvPr>
          <p:cNvSpPr>
            <a:spLocks noChangeAspect="1"/>
          </p:cNvSpPr>
          <p:nvPr/>
        </p:nvSpPr>
        <p:spPr>
          <a:xfrm rot="5400000">
            <a:off x="5996879" y="308120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Oval 273">
            <a:extLst>
              <a:ext uri="{FF2B5EF4-FFF2-40B4-BE49-F238E27FC236}">
                <a16:creationId xmlns:a16="http://schemas.microsoft.com/office/drawing/2014/main" id="{C0C153D1-5BCA-E519-B64D-A05ABA9CA04C}"/>
              </a:ext>
            </a:extLst>
          </p:cNvPr>
          <p:cNvSpPr>
            <a:spLocks noChangeAspect="1"/>
          </p:cNvSpPr>
          <p:nvPr/>
        </p:nvSpPr>
        <p:spPr>
          <a:xfrm rot="5400000">
            <a:off x="5743707" y="3118327"/>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Oval 274">
            <a:extLst>
              <a:ext uri="{FF2B5EF4-FFF2-40B4-BE49-F238E27FC236}">
                <a16:creationId xmlns:a16="http://schemas.microsoft.com/office/drawing/2014/main" id="{A2713E8F-EB14-D4C2-C219-DBE9C39CDA7C}"/>
              </a:ext>
            </a:extLst>
          </p:cNvPr>
          <p:cNvSpPr>
            <a:spLocks noChangeAspect="1"/>
          </p:cNvSpPr>
          <p:nvPr/>
        </p:nvSpPr>
        <p:spPr>
          <a:xfrm rot="5400000">
            <a:off x="5555400" y="334405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Oval 275">
            <a:extLst>
              <a:ext uri="{FF2B5EF4-FFF2-40B4-BE49-F238E27FC236}">
                <a16:creationId xmlns:a16="http://schemas.microsoft.com/office/drawing/2014/main" id="{021AC74B-FDAC-3248-B4DF-A6BD9650A0B2}"/>
              </a:ext>
            </a:extLst>
          </p:cNvPr>
          <p:cNvSpPr>
            <a:spLocks noChangeAspect="1"/>
          </p:cNvSpPr>
          <p:nvPr/>
        </p:nvSpPr>
        <p:spPr>
          <a:xfrm rot="5400000">
            <a:off x="5685929" y="344125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Oval 276">
            <a:extLst>
              <a:ext uri="{FF2B5EF4-FFF2-40B4-BE49-F238E27FC236}">
                <a16:creationId xmlns:a16="http://schemas.microsoft.com/office/drawing/2014/main" id="{969FCE37-CF4B-7C82-7D95-9A183881610B}"/>
              </a:ext>
            </a:extLst>
          </p:cNvPr>
          <p:cNvSpPr>
            <a:spLocks noChangeAspect="1"/>
          </p:cNvSpPr>
          <p:nvPr/>
        </p:nvSpPr>
        <p:spPr>
          <a:xfrm rot="5400000">
            <a:off x="7046687" y="207354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Oval 277">
            <a:extLst>
              <a:ext uri="{FF2B5EF4-FFF2-40B4-BE49-F238E27FC236}">
                <a16:creationId xmlns:a16="http://schemas.microsoft.com/office/drawing/2014/main" id="{77566536-E6D8-81F5-8261-BE961892EEB6}"/>
              </a:ext>
            </a:extLst>
          </p:cNvPr>
          <p:cNvSpPr>
            <a:spLocks noChangeAspect="1"/>
          </p:cNvSpPr>
          <p:nvPr/>
        </p:nvSpPr>
        <p:spPr>
          <a:xfrm rot="5400000">
            <a:off x="6563648" y="3321995"/>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Oval 278">
            <a:extLst>
              <a:ext uri="{FF2B5EF4-FFF2-40B4-BE49-F238E27FC236}">
                <a16:creationId xmlns:a16="http://schemas.microsoft.com/office/drawing/2014/main" id="{9C4CFBA7-0FC5-265F-C13D-6167AFA94CA8}"/>
              </a:ext>
            </a:extLst>
          </p:cNvPr>
          <p:cNvSpPr>
            <a:spLocks noChangeAspect="1"/>
          </p:cNvSpPr>
          <p:nvPr/>
        </p:nvSpPr>
        <p:spPr>
          <a:xfrm rot="5400000">
            <a:off x="6375341" y="354772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Oval 279">
            <a:extLst>
              <a:ext uri="{FF2B5EF4-FFF2-40B4-BE49-F238E27FC236}">
                <a16:creationId xmlns:a16="http://schemas.microsoft.com/office/drawing/2014/main" id="{9273DE7C-0F36-A3FA-AF7B-656B502FC0BF}"/>
              </a:ext>
            </a:extLst>
          </p:cNvPr>
          <p:cNvSpPr>
            <a:spLocks noChangeAspect="1"/>
          </p:cNvSpPr>
          <p:nvPr/>
        </p:nvSpPr>
        <p:spPr>
          <a:xfrm rot="5400000">
            <a:off x="6035135" y="3475208"/>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Oval 280">
            <a:extLst>
              <a:ext uri="{FF2B5EF4-FFF2-40B4-BE49-F238E27FC236}">
                <a16:creationId xmlns:a16="http://schemas.microsoft.com/office/drawing/2014/main" id="{F5E29DA4-D550-A18B-5C26-6F2B15C0D573}"/>
              </a:ext>
            </a:extLst>
          </p:cNvPr>
          <p:cNvSpPr>
            <a:spLocks noChangeAspect="1"/>
          </p:cNvSpPr>
          <p:nvPr/>
        </p:nvSpPr>
        <p:spPr>
          <a:xfrm rot="5400000">
            <a:off x="6641731" y="309235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Oval 281">
            <a:extLst>
              <a:ext uri="{FF2B5EF4-FFF2-40B4-BE49-F238E27FC236}">
                <a16:creationId xmlns:a16="http://schemas.microsoft.com/office/drawing/2014/main" id="{653FC410-06A2-71E4-2778-52F7A2CBB4F5}"/>
              </a:ext>
            </a:extLst>
          </p:cNvPr>
          <p:cNvSpPr>
            <a:spLocks noChangeAspect="1"/>
          </p:cNvSpPr>
          <p:nvPr/>
        </p:nvSpPr>
        <p:spPr>
          <a:xfrm rot="5400000">
            <a:off x="6388559" y="3129480"/>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Oval 282">
            <a:extLst>
              <a:ext uri="{FF2B5EF4-FFF2-40B4-BE49-F238E27FC236}">
                <a16:creationId xmlns:a16="http://schemas.microsoft.com/office/drawing/2014/main" id="{B0A94907-5E23-2DA3-8708-EF8F8425E0BD}"/>
              </a:ext>
            </a:extLst>
          </p:cNvPr>
          <p:cNvSpPr>
            <a:spLocks noChangeAspect="1"/>
          </p:cNvSpPr>
          <p:nvPr/>
        </p:nvSpPr>
        <p:spPr>
          <a:xfrm rot="5400000">
            <a:off x="6253936" y="3235077"/>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Oval 283">
            <a:extLst>
              <a:ext uri="{FF2B5EF4-FFF2-40B4-BE49-F238E27FC236}">
                <a16:creationId xmlns:a16="http://schemas.microsoft.com/office/drawing/2014/main" id="{98EB4C3E-AD7B-5993-0F3E-EFC64DCC1BAB}"/>
              </a:ext>
            </a:extLst>
          </p:cNvPr>
          <p:cNvSpPr>
            <a:spLocks noChangeAspect="1"/>
          </p:cNvSpPr>
          <p:nvPr/>
        </p:nvSpPr>
        <p:spPr>
          <a:xfrm rot="5400000">
            <a:off x="6014556" y="3322458"/>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Oval 284">
            <a:extLst>
              <a:ext uri="{FF2B5EF4-FFF2-40B4-BE49-F238E27FC236}">
                <a16:creationId xmlns:a16="http://schemas.microsoft.com/office/drawing/2014/main" id="{B211B4CE-5311-284F-20D1-23C60F4F33A4}"/>
              </a:ext>
            </a:extLst>
          </p:cNvPr>
          <p:cNvSpPr>
            <a:spLocks noChangeAspect="1"/>
          </p:cNvSpPr>
          <p:nvPr/>
        </p:nvSpPr>
        <p:spPr>
          <a:xfrm rot="5400000">
            <a:off x="6266348" y="3550697"/>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Oval 285">
            <a:extLst>
              <a:ext uri="{FF2B5EF4-FFF2-40B4-BE49-F238E27FC236}">
                <a16:creationId xmlns:a16="http://schemas.microsoft.com/office/drawing/2014/main" id="{975019C1-A8FC-AE64-F5BD-7A648662D090}"/>
              </a:ext>
            </a:extLst>
          </p:cNvPr>
          <p:cNvSpPr>
            <a:spLocks noChangeAspect="1"/>
          </p:cNvSpPr>
          <p:nvPr/>
        </p:nvSpPr>
        <p:spPr>
          <a:xfrm rot="5400000">
            <a:off x="6013176" y="3587823"/>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Oval 286">
            <a:extLst>
              <a:ext uri="{FF2B5EF4-FFF2-40B4-BE49-F238E27FC236}">
                <a16:creationId xmlns:a16="http://schemas.microsoft.com/office/drawing/2014/main" id="{6EF1569A-D55D-8AC9-EAFA-640C3EB8FFC9}"/>
              </a:ext>
            </a:extLst>
          </p:cNvPr>
          <p:cNvSpPr>
            <a:spLocks noChangeAspect="1"/>
          </p:cNvSpPr>
          <p:nvPr/>
        </p:nvSpPr>
        <p:spPr>
          <a:xfrm rot="5400000">
            <a:off x="6792832" y="3241169"/>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Oval 287">
            <a:extLst>
              <a:ext uri="{FF2B5EF4-FFF2-40B4-BE49-F238E27FC236}">
                <a16:creationId xmlns:a16="http://schemas.microsoft.com/office/drawing/2014/main" id="{595B51E9-960E-1D77-0DA5-71B016A13FB5}"/>
              </a:ext>
            </a:extLst>
          </p:cNvPr>
          <p:cNvSpPr>
            <a:spLocks noChangeAspect="1"/>
          </p:cNvSpPr>
          <p:nvPr/>
        </p:nvSpPr>
        <p:spPr>
          <a:xfrm rot="5400000">
            <a:off x="6679226" y="282392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Oval 288">
            <a:extLst>
              <a:ext uri="{FF2B5EF4-FFF2-40B4-BE49-F238E27FC236}">
                <a16:creationId xmlns:a16="http://schemas.microsoft.com/office/drawing/2014/main" id="{00A4A748-B079-1CD8-CAE2-E072CA3321CF}"/>
              </a:ext>
            </a:extLst>
          </p:cNvPr>
          <p:cNvSpPr>
            <a:spLocks noChangeAspect="1"/>
          </p:cNvSpPr>
          <p:nvPr/>
        </p:nvSpPr>
        <p:spPr>
          <a:xfrm rot="5400000">
            <a:off x="6962475" y="2243873"/>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Oval 289">
            <a:extLst>
              <a:ext uri="{FF2B5EF4-FFF2-40B4-BE49-F238E27FC236}">
                <a16:creationId xmlns:a16="http://schemas.microsoft.com/office/drawing/2014/main" id="{469A3C27-5CFF-4754-C6C0-C0879B2A9B5C}"/>
              </a:ext>
            </a:extLst>
          </p:cNvPr>
          <p:cNvSpPr>
            <a:spLocks noChangeAspect="1"/>
          </p:cNvSpPr>
          <p:nvPr/>
        </p:nvSpPr>
        <p:spPr>
          <a:xfrm rot="5400000">
            <a:off x="6631539" y="241279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Oval 290">
            <a:extLst>
              <a:ext uri="{FF2B5EF4-FFF2-40B4-BE49-F238E27FC236}">
                <a16:creationId xmlns:a16="http://schemas.microsoft.com/office/drawing/2014/main" id="{415B98C4-C441-1B11-56C3-DD91EF4605D2}"/>
              </a:ext>
            </a:extLst>
          </p:cNvPr>
          <p:cNvSpPr>
            <a:spLocks noChangeAspect="1"/>
          </p:cNvSpPr>
          <p:nvPr/>
        </p:nvSpPr>
        <p:spPr>
          <a:xfrm rot="5400000">
            <a:off x="7106341" y="1926156"/>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Oval 291">
            <a:extLst>
              <a:ext uri="{FF2B5EF4-FFF2-40B4-BE49-F238E27FC236}">
                <a16:creationId xmlns:a16="http://schemas.microsoft.com/office/drawing/2014/main" id="{EDD1FFF3-4A1C-3601-3BAF-AE3228C1C781}"/>
              </a:ext>
            </a:extLst>
          </p:cNvPr>
          <p:cNvSpPr>
            <a:spLocks noChangeAspect="1"/>
          </p:cNvSpPr>
          <p:nvPr/>
        </p:nvSpPr>
        <p:spPr>
          <a:xfrm rot="5400000">
            <a:off x="6811372" y="1965173"/>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Oval 292">
            <a:extLst>
              <a:ext uri="{FF2B5EF4-FFF2-40B4-BE49-F238E27FC236}">
                <a16:creationId xmlns:a16="http://schemas.microsoft.com/office/drawing/2014/main" id="{39828B34-8C70-3C0C-67DA-3E121DECA6D8}"/>
              </a:ext>
            </a:extLst>
          </p:cNvPr>
          <p:cNvSpPr>
            <a:spLocks noChangeAspect="1"/>
          </p:cNvSpPr>
          <p:nvPr/>
        </p:nvSpPr>
        <p:spPr>
          <a:xfrm rot="5400000">
            <a:off x="5631504" y="3585849"/>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Oval 293">
            <a:extLst>
              <a:ext uri="{FF2B5EF4-FFF2-40B4-BE49-F238E27FC236}">
                <a16:creationId xmlns:a16="http://schemas.microsoft.com/office/drawing/2014/main" id="{98DC4F15-1E2E-010A-519F-088B90102FC5}"/>
              </a:ext>
            </a:extLst>
          </p:cNvPr>
          <p:cNvSpPr>
            <a:spLocks noChangeAspect="1"/>
          </p:cNvSpPr>
          <p:nvPr/>
        </p:nvSpPr>
        <p:spPr>
          <a:xfrm rot="5400000">
            <a:off x="5291298" y="3513335"/>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Oval 294">
            <a:extLst>
              <a:ext uri="{FF2B5EF4-FFF2-40B4-BE49-F238E27FC236}">
                <a16:creationId xmlns:a16="http://schemas.microsoft.com/office/drawing/2014/main" id="{0C86D52D-20FB-17E3-3C4C-C3FA0745586E}"/>
              </a:ext>
            </a:extLst>
          </p:cNvPr>
          <p:cNvSpPr>
            <a:spLocks noChangeAspect="1"/>
          </p:cNvSpPr>
          <p:nvPr/>
        </p:nvSpPr>
        <p:spPr>
          <a:xfrm rot="5400000">
            <a:off x="7066585" y="238613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Oval 295">
            <a:extLst>
              <a:ext uri="{FF2B5EF4-FFF2-40B4-BE49-F238E27FC236}">
                <a16:creationId xmlns:a16="http://schemas.microsoft.com/office/drawing/2014/main" id="{BDE424E5-D88B-73BE-E813-D036D89FE195}"/>
              </a:ext>
            </a:extLst>
          </p:cNvPr>
          <p:cNvSpPr>
            <a:spLocks noChangeAspect="1"/>
          </p:cNvSpPr>
          <p:nvPr/>
        </p:nvSpPr>
        <p:spPr>
          <a:xfrm rot="5400000">
            <a:off x="6869385" y="3024645"/>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Oval 296">
            <a:extLst>
              <a:ext uri="{FF2B5EF4-FFF2-40B4-BE49-F238E27FC236}">
                <a16:creationId xmlns:a16="http://schemas.microsoft.com/office/drawing/2014/main" id="{5998C4A3-9BDA-021F-6CF7-1C85A437412E}"/>
              </a:ext>
            </a:extLst>
          </p:cNvPr>
          <p:cNvSpPr>
            <a:spLocks noChangeAspect="1"/>
          </p:cNvSpPr>
          <p:nvPr/>
        </p:nvSpPr>
        <p:spPr>
          <a:xfrm rot="5400000">
            <a:off x="5403000" y="349645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Oval 297">
            <a:extLst>
              <a:ext uri="{FF2B5EF4-FFF2-40B4-BE49-F238E27FC236}">
                <a16:creationId xmlns:a16="http://schemas.microsoft.com/office/drawing/2014/main" id="{5880C5D9-1FF7-1725-5952-CA0C4CD41735}"/>
              </a:ext>
            </a:extLst>
          </p:cNvPr>
          <p:cNvSpPr>
            <a:spLocks noChangeAspect="1"/>
          </p:cNvSpPr>
          <p:nvPr/>
        </p:nvSpPr>
        <p:spPr>
          <a:xfrm rot="5400000">
            <a:off x="5349732" y="3648850"/>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Oval 298">
            <a:extLst>
              <a:ext uri="{FF2B5EF4-FFF2-40B4-BE49-F238E27FC236}">
                <a16:creationId xmlns:a16="http://schemas.microsoft.com/office/drawing/2014/main" id="{F534F223-01C8-28F7-719B-89B26F9BDE37}"/>
              </a:ext>
            </a:extLst>
          </p:cNvPr>
          <p:cNvSpPr>
            <a:spLocks noChangeAspect="1"/>
          </p:cNvSpPr>
          <p:nvPr/>
        </p:nvSpPr>
        <p:spPr>
          <a:xfrm rot="5400000">
            <a:off x="6920538" y="265428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Oval 299">
            <a:extLst>
              <a:ext uri="{FF2B5EF4-FFF2-40B4-BE49-F238E27FC236}">
                <a16:creationId xmlns:a16="http://schemas.microsoft.com/office/drawing/2014/main" id="{27387C0B-6144-F891-61C2-070E1640D164}"/>
              </a:ext>
            </a:extLst>
          </p:cNvPr>
          <p:cNvSpPr>
            <a:spLocks noChangeAspect="1"/>
          </p:cNvSpPr>
          <p:nvPr/>
        </p:nvSpPr>
        <p:spPr>
          <a:xfrm rot="5400000">
            <a:off x="6526826" y="297632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Oval 300">
            <a:extLst>
              <a:ext uri="{FF2B5EF4-FFF2-40B4-BE49-F238E27FC236}">
                <a16:creationId xmlns:a16="http://schemas.microsoft.com/office/drawing/2014/main" id="{57FCCF10-1DAD-A42A-AADF-89C7B29E47CB}"/>
              </a:ext>
            </a:extLst>
          </p:cNvPr>
          <p:cNvSpPr>
            <a:spLocks noChangeAspect="1"/>
          </p:cNvSpPr>
          <p:nvPr/>
        </p:nvSpPr>
        <p:spPr>
          <a:xfrm rot="5400000">
            <a:off x="6778639" y="2420383"/>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Oval 301">
            <a:extLst>
              <a:ext uri="{FF2B5EF4-FFF2-40B4-BE49-F238E27FC236}">
                <a16:creationId xmlns:a16="http://schemas.microsoft.com/office/drawing/2014/main" id="{0044E9BB-5E96-A627-CED6-0669CB04CF61}"/>
              </a:ext>
            </a:extLst>
          </p:cNvPr>
          <p:cNvSpPr>
            <a:spLocks noChangeAspect="1"/>
          </p:cNvSpPr>
          <p:nvPr/>
        </p:nvSpPr>
        <p:spPr>
          <a:xfrm rot="5400000">
            <a:off x="5779526" y="3625339"/>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Oval 302">
            <a:extLst>
              <a:ext uri="{FF2B5EF4-FFF2-40B4-BE49-F238E27FC236}">
                <a16:creationId xmlns:a16="http://schemas.microsoft.com/office/drawing/2014/main" id="{102A43C6-9A30-72E5-288F-F7C9953D18EE}"/>
              </a:ext>
            </a:extLst>
          </p:cNvPr>
          <p:cNvSpPr>
            <a:spLocks noChangeAspect="1"/>
          </p:cNvSpPr>
          <p:nvPr/>
        </p:nvSpPr>
        <p:spPr>
          <a:xfrm rot="5400000">
            <a:off x="6448876" y="2858148"/>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Oval 303">
            <a:extLst>
              <a:ext uri="{FF2B5EF4-FFF2-40B4-BE49-F238E27FC236}">
                <a16:creationId xmlns:a16="http://schemas.microsoft.com/office/drawing/2014/main" id="{63D0BFFD-5017-F697-DC94-4EBED2988B32}"/>
              </a:ext>
            </a:extLst>
          </p:cNvPr>
          <p:cNvSpPr>
            <a:spLocks noChangeAspect="1"/>
          </p:cNvSpPr>
          <p:nvPr/>
        </p:nvSpPr>
        <p:spPr>
          <a:xfrm rot="5400000">
            <a:off x="5986829" y="3009536"/>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Oval 304">
            <a:extLst>
              <a:ext uri="{FF2B5EF4-FFF2-40B4-BE49-F238E27FC236}">
                <a16:creationId xmlns:a16="http://schemas.microsoft.com/office/drawing/2014/main" id="{263CB393-BB15-D795-1A5C-DA87B9DDFC57}"/>
              </a:ext>
            </a:extLst>
          </p:cNvPr>
          <p:cNvSpPr>
            <a:spLocks noChangeAspect="1"/>
          </p:cNvSpPr>
          <p:nvPr/>
        </p:nvSpPr>
        <p:spPr>
          <a:xfrm rot="5400000">
            <a:off x="6415448" y="243240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Oval 305">
            <a:extLst>
              <a:ext uri="{FF2B5EF4-FFF2-40B4-BE49-F238E27FC236}">
                <a16:creationId xmlns:a16="http://schemas.microsoft.com/office/drawing/2014/main" id="{6310452B-EFB3-D8CA-4528-B01F0AEDFF77}"/>
              </a:ext>
            </a:extLst>
          </p:cNvPr>
          <p:cNvSpPr>
            <a:spLocks noChangeAspect="1"/>
          </p:cNvSpPr>
          <p:nvPr/>
        </p:nvSpPr>
        <p:spPr>
          <a:xfrm rot="5400000">
            <a:off x="6452839" y="363298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Oval 306">
            <a:extLst>
              <a:ext uri="{FF2B5EF4-FFF2-40B4-BE49-F238E27FC236}">
                <a16:creationId xmlns:a16="http://schemas.microsoft.com/office/drawing/2014/main" id="{0FA0BB5B-4A29-5822-F9AA-99F5E16E90A8}"/>
              </a:ext>
            </a:extLst>
          </p:cNvPr>
          <p:cNvSpPr>
            <a:spLocks noChangeAspect="1"/>
          </p:cNvSpPr>
          <p:nvPr/>
        </p:nvSpPr>
        <p:spPr>
          <a:xfrm rot="5400000">
            <a:off x="6241165" y="295569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Oval 307">
            <a:extLst>
              <a:ext uri="{FF2B5EF4-FFF2-40B4-BE49-F238E27FC236}">
                <a16:creationId xmlns:a16="http://schemas.microsoft.com/office/drawing/2014/main" id="{5C65321D-AC60-6EC6-CFAD-B95F1C830862}"/>
              </a:ext>
            </a:extLst>
          </p:cNvPr>
          <p:cNvSpPr>
            <a:spLocks noChangeAspect="1"/>
          </p:cNvSpPr>
          <p:nvPr/>
        </p:nvSpPr>
        <p:spPr>
          <a:xfrm rot="5400000">
            <a:off x="6436615" y="3243533"/>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Oval 308">
            <a:extLst>
              <a:ext uri="{FF2B5EF4-FFF2-40B4-BE49-F238E27FC236}">
                <a16:creationId xmlns:a16="http://schemas.microsoft.com/office/drawing/2014/main" id="{081E3E0E-644B-DC71-188D-95FFE32EB7B2}"/>
              </a:ext>
            </a:extLst>
          </p:cNvPr>
          <p:cNvSpPr>
            <a:spLocks noChangeAspect="1"/>
          </p:cNvSpPr>
          <p:nvPr/>
        </p:nvSpPr>
        <p:spPr>
          <a:xfrm rot="5400000">
            <a:off x="6923740" y="5598809"/>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Oval 309">
            <a:extLst>
              <a:ext uri="{FF2B5EF4-FFF2-40B4-BE49-F238E27FC236}">
                <a16:creationId xmlns:a16="http://schemas.microsoft.com/office/drawing/2014/main" id="{9C1597FA-5B36-78B0-B042-310790045CA6}"/>
              </a:ext>
            </a:extLst>
          </p:cNvPr>
          <p:cNvSpPr>
            <a:spLocks noChangeAspect="1"/>
          </p:cNvSpPr>
          <p:nvPr/>
        </p:nvSpPr>
        <p:spPr>
          <a:xfrm rot="5400000">
            <a:off x="5059847" y="4674055"/>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Oval 310">
            <a:extLst>
              <a:ext uri="{FF2B5EF4-FFF2-40B4-BE49-F238E27FC236}">
                <a16:creationId xmlns:a16="http://schemas.microsoft.com/office/drawing/2014/main" id="{691FB2A3-6EFA-F8FE-4E50-AF08E1F13ABE}"/>
              </a:ext>
            </a:extLst>
          </p:cNvPr>
          <p:cNvSpPr>
            <a:spLocks noChangeAspect="1"/>
          </p:cNvSpPr>
          <p:nvPr/>
        </p:nvSpPr>
        <p:spPr>
          <a:xfrm rot="5400000">
            <a:off x="6482261" y="586166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Oval 311">
            <a:extLst>
              <a:ext uri="{FF2B5EF4-FFF2-40B4-BE49-F238E27FC236}">
                <a16:creationId xmlns:a16="http://schemas.microsoft.com/office/drawing/2014/main" id="{4DB86A93-9E83-7ECD-7D7C-EABAC9A580B8}"/>
              </a:ext>
            </a:extLst>
          </p:cNvPr>
          <p:cNvSpPr>
            <a:spLocks noChangeAspect="1"/>
          </p:cNvSpPr>
          <p:nvPr/>
        </p:nvSpPr>
        <p:spPr>
          <a:xfrm rot="5400000">
            <a:off x="6142055" y="5789148"/>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Oval 312">
            <a:extLst>
              <a:ext uri="{FF2B5EF4-FFF2-40B4-BE49-F238E27FC236}">
                <a16:creationId xmlns:a16="http://schemas.microsoft.com/office/drawing/2014/main" id="{20EB53DA-8429-FC89-9289-578C2E0367C1}"/>
              </a:ext>
            </a:extLst>
          </p:cNvPr>
          <p:cNvSpPr>
            <a:spLocks noChangeAspect="1"/>
          </p:cNvSpPr>
          <p:nvPr/>
        </p:nvSpPr>
        <p:spPr>
          <a:xfrm rot="5400000">
            <a:off x="6914396" y="577623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Oval 313">
            <a:extLst>
              <a:ext uri="{FF2B5EF4-FFF2-40B4-BE49-F238E27FC236}">
                <a16:creationId xmlns:a16="http://schemas.microsoft.com/office/drawing/2014/main" id="{9B5541D2-632D-639E-03AC-21549F422D0C}"/>
              </a:ext>
            </a:extLst>
          </p:cNvPr>
          <p:cNvSpPr>
            <a:spLocks noChangeAspect="1"/>
          </p:cNvSpPr>
          <p:nvPr/>
        </p:nvSpPr>
        <p:spPr>
          <a:xfrm rot="5400000">
            <a:off x="6661224" y="5813358"/>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Oval 314">
            <a:extLst>
              <a:ext uri="{FF2B5EF4-FFF2-40B4-BE49-F238E27FC236}">
                <a16:creationId xmlns:a16="http://schemas.microsoft.com/office/drawing/2014/main" id="{0867B7FD-E028-36FE-9C45-8D422CB54010}"/>
              </a:ext>
            </a:extLst>
          </p:cNvPr>
          <p:cNvSpPr>
            <a:spLocks noChangeAspect="1"/>
          </p:cNvSpPr>
          <p:nvPr/>
        </p:nvSpPr>
        <p:spPr>
          <a:xfrm rot="5400000">
            <a:off x="6104616" y="418761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Oval 315">
            <a:extLst>
              <a:ext uri="{FF2B5EF4-FFF2-40B4-BE49-F238E27FC236}">
                <a16:creationId xmlns:a16="http://schemas.microsoft.com/office/drawing/2014/main" id="{7D6B5D37-EA7A-4B7A-6B52-90E53CC32CF5}"/>
              </a:ext>
            </a:extLst>
          </p:cNvPr>
          <p:cNvSpPr>
            <a:spLocks noChangeAspect="1"/>
          </p:cNvSpPr>
          <p:nvPr/>
        </p:nvSpPr>
        <p:spPr>
          <a:xfrm rot="5400000">
            <a:off x="5263172" y="4281266"/>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 name="Oval 316">
            <a:extLst>
              <a:ext uri="{FF2B5EF4-FFF2-40B4-BE49-F238E27FC236}">
                <a16:creationId xmlns:a16="http://schemas.microsoft.com/office/drawing/2014/main" id="{04E2BF97-4C53-AC5E-9078-75279CBB245B}"/>
              </a:ext>
            </a:extLst>
          </p:cNvPr>
          <p:cNvSpPr>
            <a:spLocks noChangeAspect="1"/>
          </p:cNvSpPr>
          <p:nvPr/>
        </p:nvSpPr>
        <p:spPr>
          <a:xfrm rot="5400000">
            <a:off x="5784156" y="4119435"/>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Oval 317">
            <a:extLst>
              <a:ext uri="{FF2B5EF4-FFF2-40B4-BE49-F238E27FC236}">
                <a16:creationId xmlns:a16="http://schemas.microsoft.com/office/drawing/2014/main" id="{29B36D34-53EF-761B-BEFD-94380F2EC955}"/>
              </a:ext>
            </a:extLst>
          </p:cNvPr>
          <p:cNvSpPr>
            <a:spLocks noChangeAspect="1"/>
          </p:cNvSpPr>
          <p:nvPr/>
        </p:nvSpPr>
        <p:spPr>
          <a:xfrm rot="5400000">
            <a:off x="5737825" y="542744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Oval 318">
            <a:extLst>
              <a:ext uri="{FF2B5EF4-FFF2-40B4-BE49-F238E27FC236}">
                <a16:creationId xmlns:a16="http://schemas.microsoft.com/office/drawing/2014/main" id="{DF936DF9-6000-ABE5-3EBF-89E2A69D298B}"/>
              </a:ext>
            </a:extLst>
          </p:cNvPr>
          <p:cNvSpPr>
            <a:spLocks noChangeAspect="1"/>
          </p:cNvSpPr>
          <p:nvPr/>
        </p:nvSpPr>
        <p:spPr>
          <a:xfrm rot="5400000">
            <a:off x="5180303" y="5458100"/>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Oval 319">
            <a:extLst>
              <a:ext uri="{FF2B5EF4-FFF2-40B4-BE49-F238E27FC236}">
                <a16:creationId xmlns:a16="http://schemas.microsoft.com/office/drawing/2014/main" id="{6B9579C5-6CB8-4396-A89F-4F07860F79FF}"/>
              </a:ext>
            </a:extLst>
          </p:cNvPr>
          <p:cNvSpPr>
            <a:spLocks noChangeAspect="1"/>
          </p:cNvSpPr>
          <p:nvPr/>
        </p:nvSpPr>
        <p:spPr>
          <a:xfrm rot="5400000">
            <a:off x="5794650" y="5742386"/>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Oval 320">
            <a:extLst>
              <a:ext uri="{FF2B5EF4-FFF2-40B4-BE49-F238E27FC236}">
                <a16:creationId xmlns:a16="http://schemas.microsoft.com/office/drawing/2014/main" id="{7CC56EC9-5961-04E9-9E8E-A97BC1898540}"/>
              </a:ext>
            </a:extLst>
          </p:cNvPr>
          <p:cNvSpPr>
            <a:spLocks noChangeAspect="1"/>
          </p:cNvSpPr>
          <p:nvPr/>
        </p:nvSpPr>
        <p:spPr>
          <a:xfrm rot="5400000">
            <a:off x="7088611" y="458234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Oval 321">
            <a:extLst>
              <a:ext uri="{FF2B5EF4-FFF2-40B4-BE49-F238E27FC236}">
                <a16:creationId xmlns:a16="http://schemas.microsoft.com/office/drawing/2014/main" id="{42FFE3E0-43B6-B0EE-7660-A4E6BB798BBC}"/>
              </a:ext>
            </a:extLst>
          </p:cNvPr>
          <p:cNvSpPr>
            <a:spLocks noChangeAspect="1"/>
          </p:cNvSpPr>
          <p:nvPr/>
        </p:nvSpPr>
        <p:spPr>
          <a:xfrm rot="5400000">
            <a:off x="6147198" y="4373050"/>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Oval 322">
            <a:extLst>
              <a:ext uri="{FF2B5EF4-FFF2-40B4-BE49-F238E27FC236}">
                <a16:creationId xmlns:a16="http://schemas.microsoft.com/office/drawing/2014/main" id="{061D410B-CF4F-3CF3-BF8F-BBDB84FA499D}"/>
              </a:ext>
            </a:extLst>
          </p:cNvPr>
          <p:cNvSpPr>
            <a:spLocks noChangeAspect="1"/>
          </p:cNvSpPr>
          <p:nvPr/>
        </p:nvSpPr>
        <p:spPr>
          <a:xfrm rot="5400000">
            <a:off x="6460334" y="5088548"/>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Oval 323">
            <a:extLst>
              <a:ext uri="{FF2B5EF4-FFF2-40B4-BE49-F238E27FC236}">
                <a16:creationId xmlns:a16="http://schemas.microsoft.com/office/drawing/2014/main" id="{0E1C7FE6-BBFB-3851-4990-D1CDA18A3DC2}"/>
              </a:ext>
            </a:extLst>
          </p:cNvPr>
          <p:cNvSpPr>
            <a:spLocks noChangeAspect="1"/>
          </p:cNvSpPr>
          <p:nvPr/>
        </p:nvSpPr>
        <p:spPr>
          <a:xfrm rot="5400000">
            <a:off x="5893969" y="585776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Oval 324">
            <a:extLst>
              <a:ext uri="{FF2B5EF4-FFF2-40B4-BE49-F238E27FC236}">
                <a16:creationId xmlns:a16="http://schemas.microsoft.com/office/drawing/2014/main" id="{8DC2C651-A1C1-8ADA-A11B-3170F2556DF7}"/>
              </a:ext>
            </a:extLst>
          </p:cNvPr>
          <p:cNvSpPr>
            <a:spLocks noChangeAspect="1"/>
          </p:cNvSpPr>
          <p:nvPr/>
        </p:nvSpPr>
        <p:spPr>
          <a:xfrm rot="5400000">
            <a:off x="6635849" y="540147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Oval 325">
            <a:extLst>
              <a:ext uri="{FF2B5EF4-FFF2-40B4-BE49-F238E27FC236}">
                <a16:creationId xmlns:a16="http://schemas.microsoft.com/office/drawing/2014/main" id="{6D4165AE-D13E-7A5C-FE37-11F34CC58BE5}"/>
              </a:ext>
            </a:extLst>
          </p:cNvPr>
          <p:cNvSpPr>
            <a:spLocks noChangeAspect="1"/>
          </p:cNvSpPr>
          <p:nvPr/>
        </p:nvSpPr>
        <p:spPr>
          <a:xfrm rot="5400000">
            <a:off x="6382677" y="5438597"/>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Oval 326">
            <a:extLst>
              <a:ext uri="{FF2B5EF4-FFF2-40B4-BE49-F238E27FC236}">
                <a16:creationId xmlns:a16="http://schemas.microsoft.com/office/drawing/2014/main" id="{2D0DB546-FE11-8776-288D-3A4B44A8B0D6}"/>
              </a:ext>
            </a:extLst>
          </p:cNvPr>
          <p:cNvSpPr>
            <a:spLocks noChangeAspect="1"/>
          </p:cNvSpPr>
          <p:nvPr/>
        </p:nvSpPr>
        <p:spPr>
          <a:xfrm rot="5400000">
            <a:off x="5302554" y="4524366"/>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Oval 327">
            <a:extLst>
              <a:ext uri="{FF2B5EF4-FFF2-40B4-BE49-F238E27FC236}">
                <a16:creationId xmlns:a16="http://schemas.microsoft.com/office/drawing/2014/main" id="{E3DD7C4C-34F8-9F4B-B81B-2FA022F9FC43}"/>
              </a:ext>
            </a:extLst>
          </p:cNvPr>
          <p:cNvSpPr>
            <a:spLocks noChangeAspect="1"/>
          </p:cNvSpPr>
          <p:nvPr/>
        </p:nvSpPr>
        <p:spPr>
          <a:xfrm rot="5400000">
            <a:off x="5854164" y="5591810"/>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Oval 328">
            <a:extLst>
              <a:ext uri="{FF2B5EF4-FFF2-40B4-BE49-F238E27FC236}">
                <a16:creationId xmlns:a16="http://schemas.microsoft.com/office/drawing/2014/main" id="{8C22C1BA-0DB9-AD4D-9047-CC6A287F450C}"/>
              </a:ext>
            </a:extLst>
          </p:cNvPr>
          <p:cNvSpPr>
            <a:spLocks noChangeAspect="1"/>
          </p:cNvSpPr>
          <p:nvPr/>
        </p:nvSpPr>
        <p:spPr>
          <a:xfrm rot="5400000">
            <a:off x="5090888" y="3970067"/>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Oval 329">
            <a:extLst>
              <a:ext uri="{FF2B5EF4-FFF2-40B4-BE49-F238E27FC236}">
                <a16:creationId xmlns:a16="http://schemas.microsoft.com/office/drawing/2014/main" id="{A5659691-AA9C-7D70-8327-3387898A7477}"/>
              </a:ext>
            </a:extLst>
          </p:cNvPr>
          <p:cNvSpPr>
            <a:spLocks noChangeAspect="1"/>
          </p:cNvSpPr>
          <p:nvPr/>
        </p:nvSpPr>
        <p:spPr>
          <a:xfrm rot="5400000">
            <a:off x="6388559" y="4188923"/>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Oval 330">
            <a:extLst>
              <a:ext uri="{FF2B5EF4-FFF2-40B4-BE49-F238E27FC236}">
                <a16:creationId xmlns:a16="http://schemas.microsoft.com/office/drawing/2014/main" id="{3665CD99-3CA3-D355-B321-D9656529FD73}"/>
              </a:ext>
            </a:extLst>
          </p:cNvPr>
          <p:cNvSpPr>
            <a:spLocks noChangeAspect="1"/>
          </p:cNvSpPr>
          <p:nvPr/>
        </p:nvSpPr>
        <p:spPr>
          <a:xfrm rot="5400000">
            <a:off x="5354612" y="4686413"/>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Oval 331">
            <a:extLst>
              <a:ext uri="{FF2B5EF4-FFF2-40B4-BE49-F238E27FC236}">
                <a16:creationId xmlns:a16="http://schemas.microsoft.com/office/drawing/2014/main" id="{DDE604E3-4339-FFDC-F354-0A7D54DFBAC5}"/>
              </a:ext>
            </a:extLst>
          </p:cNvPr>
          <p:cNvSpPr>
            <a:spLocks noChangeAspect="1"/>
          </p:cNvSpPr>
          <p:nvPr/>
        </p:nvSpPr>
        <p:spPr>
          <a:xfrm rot="5400000">
            <a:off x="5370264" y="515744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Oval 332">
            <a:extLst>
              <a:ext uri="{FF2B5EF4-FFF2-40B4-BE49-F238E27FC236}">
                <a16:creationId xmlns:a16="http://schemas.microsoft.com/office/drawing/2014/main" id="{E79C7B24-3F48-2499-1440-C5C6A4063238}"/>
              </a:ext>
            </a:extLst>
          </p:cNvPr>
          <p:cNvSpPr>
            <a:spLocks noChangeAspect="1"/>
          </p:cNvSpPr>
          <p:nvPr/>
        </p:nvSpPr>
        <p:spPr>
          <a:xfrm rot="5400000">
            <a:off x="6491912" y="3975260"/>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Oval 333">
            <a:extLst>
              <a:ext uri="{FF2B5EF4-FFF2-40B4-BE49-F238E27FC236}">
                <a16:creationId xmlns:a16="http://schemas.microsoft.com/office/drawing/2014/main" id="{3000CC2F-D4D1-43DE-342B-7CDE894C5501}"/>
              </a:ext>
            </a:extLst>
          </p:cNvPr>
          <p:cNvSpPr>
            <a:spLocks noChangeAspect="1"/>
          </p:cNvSpPr>
          <p:nvPr/>
        </p:nvSpPr>
        <p:spPr>
          <a:xfrm rot="5400000">
            <a:off x="6625657" y="4721909"/>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Oval 334">
            <a:extLst>
              <a:ext uri="{FF2B5EF4-FFF2-40B4-BE49-F238E27FC236}">
                <a16:creationId xmlns:a16="http://schemas.microsoft.com/office/drawing/2014/main" id="{EBE3D933-E86A-466E-5474-2931228669F2}"/>
              </a:ext>
            </a:extLst>
          </p:cNvPr>
          <p:cNvSpPr>
            <a:spLocks noChangeAspect="1"/>
          </p:cNvSpPr>
          <p:nvPr/>
        </p:nvSpPr>
        <p:spPr>
          <a:xfrm rot="5400000">
            <a:off x="7069253" y="4306069"/>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Oval 335">
            <a:extLst>
              <a:ext uri="{FF2B5EF4-FFF2-40B4-BE49-F238E27FC236}">
                <a16:creationId xmlns:a16="http://schemas.microsoft.com/office/drawing/2014/main" id="{B6459F2E-87F0-9FB8-0FC3-CCE0A751CF2E}"/>
              </a:ext>
            </a:extLst>
          </p:cNvPr>
          <p:cNvSpPr>
            <a:spLocks noChangeAspect="1"/>
          </p:cNvSpPr>
          <p:nvPr/>
        </p:nvSpPr>
        <p:spPr>
          <a:xfrm rot="5400000">
            <a:off x="6805490" y="4274290"/>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Oval 336">
            <a:extLst>
              <a:ext uri="{FF2B5EF4-FFF2-40B4-BE49-F238E27FC236}">
                <a16:creationId xmlns:a16="http://schemas.microsoft.com/office/drawing/2014/main" id="{44192412-C185-6EB0-5D69-8688C2FE4D09}"/>
              </a:ext>
            </a:extLst>
          </p:cNvPr>
          <p:cNvSpPr>
            <a:spLocks noChangeAspect="1"/>
          </p:cNvSpPr>
          <p:nvPr/>
        </p:nvSpPr>
        <p:spPr>
          <a:xfrm rot="5400000">
            <a:off x="5625622" y="5894966"/>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Oval 337">
            <a:extLst>
              <a:ext uri="{FF2B5EF4-FFF2-40B4-BE49-F238E27FC236}">
                <a16:creationId xmlns:a16="http://schemas.microsoft.com/office/drawing/2014/main" id="{AC1A2D64-D063-B26E-8891-5C500FBCBA41}"/>
              </a:ext>
            </a:extLst>
          </p:cNvPr>
          <p:cNvSpPr>
            <a:spLocks noChangeAspect="1"/>
          </p:cNvSpPr>
          <p:nvPr/>
        </p:nvSpPr>
        <p:spPr>
          <a:xfrm rot="5400000">
            <a:off x="5285416" y="582245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Oval 338">
            <a:extLst>
              <a:ext uri="{FF2B5EF4-FFF2-40B4-BE49-F238E27FC236}">
                <a16:creationId xmlns:a16="http://schemas.microsoft.com/office/drawing/2014/main" id="{3E935818-6CCF-152D-90CC-52C2985B87C1}"/>
              </a:ext>
            </a:extLst>
          </p:cNvPr>
          <p:cNvSpPr>
            <a:spLocks noChangeAspect="1"/>
          </p:cNvSpPr>
          <p:nvPr/>
        </p:nvSpPr>
        <p:spPr>
          <a:xfrm rot="5400000">
            <a:off x="7075662" y="5419880"/>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Oval 339">
            <a:extLst>
              <a:ext uri="{FF2B5EF4-FFF2-40B4-BE49-F238E27FC236}">
                <a16:creationId xmlns:a16="http://schemas.microsoft.com/office/drawing/2014/main" id="{B7D393B0-88AA-F3CE-4EDB-4BE51C8CAF9A}"/>
              </a:ext>
            </a:extLst>
          </p:cNvPr>
          <p:cNvSpPr>
            <a:spLocks noChangeAspect="1"/>
          </p:cNvSpPr>
          <p:nvPr/>
        </p:nvSpPr>
        <p:spPr>
          <a:xfrm rot="5400000">
            <a:off x="5685929" y="4499596"/>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Oval 340">
            <a:extLst>
              <a:ext uri="{FF2B5EF4-FFF2-40B4-BE49-F238E27FC236}">
                <a16:creationId xmlns:a16="http://schemas.microsoft.com/office/drawing/2014/main" id="{E8CD819D-9B79-834B-1B56-189F0C83CA0A}"/>
              </a:ext>
            </a:extLst>
          </p:cNvPr>
          <p:cNvSpPr>
            <a:spLocks noChangeAspect="1"/>
          </p:cNvSpPr>
          <p:nvPr/>
        </p:nvSpPr>
        <p:spPr>
          <a:xfrm rot="5400000">
            <a:off x="5499775" y="5658132"/>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 name="Oval 341">
            <a:extLst>
              <a:ext uri="{FF2B5EF4-FFF2-40B4-BE49-F238E27FC236}">
                <a16:creationId xmlns:a16="http://schemas.microsoft.com/office/drawing/2014/main" id="{4F6AC77F-745E-8D13-5CFB-D0B7CA2A4577}"/>
              </a:ext>
            </a:extLst>
          </p:cNvPr>
          <p:cNvSpPr>
            <a:spLocks noChangeAspect="1"/>
          </p:cNvSpPr>
          <p:nvPr/>
        </p:nvSpPr>
        <p:spPr>
          <a:xfrm rot="5400000">
            <a:off x="5174661" y="594136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 name="Oval 342">
            <a:extLst>
              <a:ext uri="{FF2B5EF4-FFF2-40B4-BE49-F238E27FC236}">
                <a16:creationId xmlns:a16="http://schemas.microsoft.com/office/drawing/2014/main" id="{5E6F6295-CE37-68B1-39CF-5D5CC004D894}"/>
              </a:ext>
            </a:extLst>
          </p:cNvPr>
          <p:cNvSpPr>
            <a:spLocks noChangeAspect="1"/>
          </p:cNvSpPr>
          <p:nvPr/>
        </p:nvSpPr>
        <p:spPr>
          <a:xfrm rot="5400000">
            <a:off x="6953606" y="5072164"/>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 name="Oval 343">
            <a:extLst>
              <a:ext uri="{FF2B5EF4-FFF2-40B4-BE49-F238E27FC236}">
                <a16:creationId xmlns:a16="http://schemas.microsoft.com/office/drawing/2014/main" id="{4641801C-3FCB-EB01-F26F-1D218E8EC364}"/>
              </a:ext>
            </a:extLst>
          </p:cNvPr>
          <p:cNvSpPr>
            <a:spLocks noChangeAspect="1"/>
          </p:cNvSpPr>
          <p:nvPr/>
        </p:nvSpPr>
        <p:spPr>
          <a:xfrm rot="5400000">
            <a:off x="5091957" y="5296638"/>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 name="Oval 344">
            <a:extLst>
              <a:ext uri="{FF2B5EF4-FFF2-40B4-BE49-F238E27FC236}">
                <a16:creationId xmlns:a16="http://schemas.microsoft.com/office/drawing/2014/main" id="{FFE7E865-66B5-820E-29AC-FDF787EA628D}"/>
              </a:ext>
            </a:extLst>
          </p:cNvPr>
          <p:cNvSpPr>
            <a:spLocks noChangeAspect="1"/>
          </p:cNvSpPr>
          <p:nvPr/>
        </p:nvSpPr>
        <p:spPr>
          <a:xfrm rot="5400000">
            <a:off x="5644551" y="4854223"/>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Oval 345">
            <a:extLst>
              <a:ext uri="{FF2B5EF4-FFF2-40B4-BE49-F238E27FC236}">
                <a16:creationId xmlns:a16="http://schemas.microsoft.com/office/drawing/2014/main" id="{6AD288A8-4857-3720-342A-083DEBD805DC}"/>
              </a:ext>
            </a:extLst>
          </p:cNvPr>
          <p:cNvSpPr>
            <a:spLocks noChangeAspect="1"/>
          </p:cNvSpPr>
          <p:nvPr/>
        </p:nvSpPr>
        <p:spPr>
          <a:xfrm rot="5400000">
            <a:off x="6513451" y="492557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 name="Oval 346">
            <a:extLst>
              <a:ext uri="{FF2B5EF4-FFF2-40B4-BE49-F238E27FC236}">
                <a16:creationId xmlns:a16="http://schemas.microsoft.com/office/drawing/2014/main" id="{FE33AD62-CCE9-E0F9-8775-37A72D798813}"/>
              </a:ext>
            </a:extLst>
          </p:cNvPr>
          <p:cNvSpPr>
            <a:spLocks noChangeAspect="1"/>
          </p:cNvSpPr>
          <p:nvPr/>
        </p:nvSpPr>
        <p:spPr>
          <a:xfrm rot="5400000">
            <a:off x="6699286" y="4996637"/>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Oval 347">
            <a:extLst>
              <a:ext uri="{FF2B5EF4-FFF2-40B4-BE49-F238E27FC236}">
                <a16:creationId xmlns:a16="http://schemas.microsoft.com/office/drawing/2014/main" id="{2298218D-B7F2-34E3-2CC5-2AB718ECF3E2}"/>
              </a:ext>
            </a:extLst>
          </p:cNvPr>
          <p:cNvSpPr>
            <a:spLocks noChangeAspect="1"/>
          </p:cNvSpPr>
          <p:nvPr/>
        </p:nvSpPr>
        <p:spPr>
          <a:xfrm rot="5400000">
            <a:off x="6894736" y="5284478"/>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Oval 348">
            <a:extLst>
              <a:ext uri="{FF2B5EF4-FFF2-40B4-BE49-F238E27FC236}">
                <a16:creationId xmlns:a16="http://schemas.microsoft.com/office/drawing/2014/main" id="{6B8120C4-D1C5-0471-D818-73535061932E}"/>
              </a:ext>
            </a:extLst>
          </p:cNvPr>
          <p:cNvSpPr>
            <a:spLocks noChangeAspect="1"/>
          </p:cNvSpPr>
          <p:nvPr/>
        </p:nvSpPr>
        <p:spPr>
          <a:xfrm rot="5400000">
            <a:off x="5810087" y="444735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Oval 349">
            <a:extLst>
              <a:ext uri="{FF2B5EF4-FFF2-40B4-BE49-F238E27FC236}">
                <a16:creationId xmlns:a16="http://schemas.microsoft.com/office/drawing/2014/main" id="{8A310C0A-7EEB-0801-EB98-DEC8B7534E90}"/>
              </a:ext>
            </a:extLst>
          </p:cNvPr>
          <p:cNvSpPr>
            <a:spLocks noChangeAspect="1"/>
          </p:cNvSpPr>
          <p:nvPr/>
        </p:nvSpPr>
        <p:spPr>
          <a:xfrm rot="5400000">
            <a:off x="7029942" y="4128248"/>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Oval 350">
            <a:extLst>
              <a:ext uri="{FF2B5EF4-FFF2-40B4-BE49-F238E27FC236}">
                <a16:creationId xmlns:a16="http://schemas.microsoft.com/office/drawing/2014/main" id="{250CF0AD-5C97-436A-CD8F-2D1E4D3C6B0B}"/>
              </a:ext>
            </a:extLst>
          </p:cNvPr>
          <p:cNvSpPr>
            <a:spLocks noChangeAspect="1"/>
          </p:cNvSpPr>
          <p:nvPr/>
        </p:nvSpPr>
        <p:spPr>
          <a:xfrm rot="5400000">
            <a:off x="7117802" y="5987081"/>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Oval 351">
            <a:extLst>
              <a:ext uri="{FF2B5EF4-FFF2-40B4-BE49-F238E27FC236}">
                <a16:creationId xmlns:a16="http://schemas.microsoft.com/office/drawing/2014/main" id="{8657D3A7-3602-91DD-54C7-35A2FCB514CB}"/>
              </a:ext>
            </a:extLst>
          </p:cNvPr>
          <p:cNvSpPr>
            <a:spLocks noChangeAspect="1"/>
          </p:cNvSpPr>
          <p:nvPr/>
        </p:nvSpPr>
        <p:spPr>
          <a:xfrm rot="5400000">
            <a:off x="6708406" y="4541008"/>
            <a:ext cx="91440" cy="914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TextBox 352">
            <a:extLst>
              <a:ext uri="{FF2B5EF4-FFF2-40B4-BE49-F238E27FC236}">
                <a16:creationId xmlns:a16="http://schemas.microsoft.com/office/drawing/2014/main" id="{F6443222-2E86-4778-EE9C-79FC97277B9F}"/>
              </a:ext>
            </a:extLst>
          </p:cNvPr>
          <p:cNvSpPr txBox="1"/>
          <p:nvPr/>
        </p:nvSpPr>
        <p:spPr>
          <a:xfrm>
            <a:off x="8085101" y="833008"/>
            <a:ext cx="0" cy="0"/>
          </a:xfrm>
          <a:prstGeom prst="rect">
            <a:avLst/>
          </a:prstGeom>
          <a:noFill/>
        </p:spPr>
        <p:txBody>
          <a:bodyPr wrap="none" lIns="0" tIns="0" rIns="0" bIns="0" rtlCol="0">
            <a:noAutofit/>
          </a:bodyPr>
          <a:lstStyle/>
          <a:p>
            <a:pPr algn="l"/>
            <a:endParaRPr lang="en-US" sz="1400" b="1">
              <a:latin typeface="Corbel" panose="020B0503020204020204" pitchFamily="34" charset="0"/>
            </a:endParaRPr>
          </a:p>
        </p:txBody>
      </p:sp>
      <p:sp>
        <p:nvSpPr>
          <p:cNvPr id="5" name="object 48">
            <a:extLst>
              <a:ext uri="{FF2B5EF4-FFF2-40B4-BE49-F238E27FC236}">
                <a16:creationId xmlns:a16="http://schemas.microsoft.com/office/drawing/2014/main" id="{BD1C5574-DD8A-C986-134F-BA53287A2200}"/>
              </a:ext>
            </a:extLst>
          </p:cNvPr>
          <p:cNvSpPr txBox="1"/>
          <p:nvPr/>
        </p:nvSpPr>
        <p:spPr>
          <a:xfrm>
            <a:off x="7470300" y="4728308"/>
            <a:ext cx="2345609" cy="344929"/>
          </a:xfrm>
          <a:prstGeom prst="rect">
            <a:avLst/>
          </a:prstGeom>
        </p:spPr>
        <p:txBody>
          <a:bodyPr vert="horz" wrap="square" lIns="0" tIns="24093" rIns="0" bIns="0" rtlCol="0" anchor="t">
            <a:spAutoFit/>
          </a:bodyPr>
          <a:lstStyle/>
          <a:p>
            <a:pPr>
              <a:spcBef>
                <a:spcPts val="190"/>
              </a:spcBef>
            </a:pPr>
            <a:r>
              <a:rPr sz="1200" b="1">
                <a:solidFill>
                  <a:srgbClr val="464F61"/>
                </a:solidFill>
                <a:cs typeface="Arial"/>
              </a:rPr>
              <a:t>Adopt!</a:t>
            </a:r>
            <a:endParaRPr lang="en-US" sz="1200" b="1">
              <a:solidFill>
                <a:srgbClr val="464F61"/>
              </a:solidFill>
              <a:cs typeface="Arial"/>
            </a:endParaRPr>
          </a:p>
          <a:p>
            <a:pPr>
              <a:spcBef>
                <a:spcPts val="75"/>
              </a:spcBef>
            </a:pPr>
            <a:r>
              <a:rPr sz="800" b="1">
                <a:solidFill>
                  <a:srgbClr val="464F61"/>
                </a:solidFill>
                <a:cs typeface="Arial"/>
              </a:rPr>
              <a:t>cost saving</a:t>
            </a:r>
          </a:p>
        </p:txBody>
      </p:sp>
      <p:sp>
        <p:nvSpPr>
          <p:cNvPr id="4" name="TextBox 3">
            <a:extLst>
              <a:ext uri="{FF2B5EF4-FFF2-40B4-BE49-F238E27FC236}">
                <a16:creationId xmlns:a16="http://schemas.microsoft.com/office/drawing/2014/main" id="{4F61EF0B-A985-9A26-0D32-AFC133A21CB4}"/>
              </a:ext>
            </a:extLst>
          </p:cNvPr>
          <p:cNvSpPr txBox="1"/>
          <p:nvPr/>
        </p:nvSpPr>
        <p:spPr>
          <a:xfrm>
            <a:off x="1044093" y="6571622"/>
            <a:ext cx="7086600" cy="548640"/>
          </a:xfrm>
          <a:prstGeom prst="rect">
            <a:avLst/>
          </a:prstGeom>
          <a:noFill/>
        </p:spPr>
        <p:txBody>
          <a:bodyPr wrap="square" lIns="0" tIns="0" rIns="0" bIns="0" rtlCol="0">
            <a:noAutofit/>
          </a:bodyPr>
          <a:lstStyle/>
          <a:p>
            <a:r>
              <a:rPr lang="en-US" sz="1000">
                <a:solidFill>
                  <a:srgbClr val="000000">
                    <a:tint val="75000"/>
                  </a:srgbClr>
                </a:solidFill>
                <a:latin typeface="Corbel" panose="020B0503020204020204" pitchFamily="34" charset="0"/>
              </a:rPr>
              <a:t>Reference: </a:t>
            </a:r>
            <a:r>
              <a:rPr lang="en-US" sz="1000">
                <a:solidFill>
                  <a:srgbClr val="000000">
                    <a:tint val="75000"/>
                  </a:srgbClr>
                </a:solidFill>
                <a:latin typeface="Corbel" panose="020B0503020204020204" pitchFamily="34" charset="0"/>
                <a:hlinkClick r:id="rId6"/>
              </a:rPr>
              <a:t>Mahmud S, et al. </a:t>
            </a:r>
            <a:r>
              <a:rPr lang="en-US" sz="1000" i="1">
                <a:solidFill>
                  <a:srgbClr val="000000">
                    <a:tint val="75000"/>
                  </a:srgbClr>
                </a:solidFill>
                <a:latin typeface="Corbel" panose="020B0503020204020204" pitchFamily="34" charset="0"/>
                <a:hlinkClick r:id="rId6"/>
              </a:rPr>
              <a:t>BMC Medicine</a:t>
            </a:r>
            <a:r>
              <a:rPr lang="en-US" sz="1000">
                <a:solidFill>
                  <a:srgbClr val="000000">
                    <a:tint val="75000"/>
                  </a:srgbClr>
                </a:solidFill>
                <a:latin typeface="Corbel" panose="020B0503020204020204" pitchFamily="34" charset="0"/>
                <a:hlinkClick r:id="rId6"/>
              </a:rPr>
              <a:t>. 2023;21(138)</a:t>
            </a:r>
            <a:r>
              <a:rPr lang="en-US" sz="1000">
                <a:solidFill>
                  <a:srgbClr val="000000">
                    <a:tint val="75000"/>
                  </a:srgbClr>
                </a:solidFill>
                <a:latin typeface="Corbel" panose="020B0503020204020204" pitchFamily="34" charset="0"/>
              </a:rPr>
              <a:t>.</a:t>
            </a:r>
          </a:p>
        </p:txBody>
      </p:sp>
      <p:sp>
        <p:nvSpPr>
          <p:cNvPr id="7" name="Footer Placeholder 2">
            <a:extLst>
              <a:ext uri="{FF2B5EF4-FFF2-40B4-BE49-F238E27FC236}">
                <a16:creationId xmlns:a16="http://schemas.microsoft.com/office/drawing/2014/main" id="{24B8EF26-96D5-B858-1724-6CB445219422}"/>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2775404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A8C5C-CE0D-C247-AB34-796BD4BF00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208860-345B-6EF0-D1D9-25CC255310ED}"/>
              </a:ext>
            </a:extLst>
          </p:cNvPr>
          <p:cNvSpPr>
            <a:spLocks noGrp="1"/>
          </p:cNvSpPr>
          <p:nvPr>
            <p:ph type="title"/>
          </p:nvPr>
        </p:nvSpPr>
        <p:spPr>
          <a:xfrm>
            <a:off x="1224280" y="365125"/>
            <a:ext cx="10967720" cy="884555"/>
          </a:xfrm>
        </p:spPr>
        <p:txBody>
          <a:bodyPr/>
          <a:lstStyle/>
          <a:p>
            <a:r>
              <a:rPr lang="en-US">
                <a:solidFill>
                  <a:schemeClr val="accent3"/>
                </a:solidFill>
              </a:rPr>
              <a:t>RSV vaccine cost-effective </a:t>
            </a:r>
            <a:r>
              <a:rPr lang="en-US" i="1">
                <a:solidFill>
                  <a:schemeClr val="accent3"/>
                </a:solidFill>
              </a:rPr>
              <a:t>or</a:t>
            </a:r>
            <a:r>
              <a:rPr lang="en-US">
                <a:solidFill>
                  <a:schemeClr val="accent3"/>
                </a:solidFill>
              </a:rPr>
              <a:t> cost-saving (various countries)</a:t>
            </a:r>
            <a:br>
              <a:rPr lang="en-US">
                <a:solidFill>
                  <a:schemeClr val="accent3"/>
                </a:solidFill>
              </a:rPr>
            </a:br>
            <a:endParaRPr lang="en-US" b="0">
              <a:solidFill>
                <a:schemeClr val="accent3"/>
              </a:solidFill>
            </a:endParaRPr>
          </a:p>
        </p:txBody>
      </p:sp>
      <p:grpSp>
        <p:nvGrpSpPr>
          <p:cNvPr id="49" name="Group 48">
            <a:extLst>
              <a:ext uri="{FF2B5EF4-FFF2-40B4-BE49-F238E27FC236}">
                <a16:creationId xmlns:a16="http://schemas.microsoft.com/office/drawing/2014/main" id="{F3035BC8-37DF-96E4-DE4F-AACA7950B0A5}"/>
              </a:ext>
            </a:extLst>
          </p:cNvPr>
          <p:cNvGrpSpPr/>
          <p:nvPr/>
        </p:nvGrpSpPr>
        <p:grpSpPr>
          <a:xfrm>
            <a:off x="2283730" y="965943"/>
            <a:ext cx="8810116" cy="5892051"/>
            <a:chOff x="1097483" y="2645457"/>
            <a:chExt cx="5752866" cy="3847418"/>
          </a:xfrm>
        </p:grpSpPr>
        <p:pic>
          <p:nvPicPr>
            <p:cNvPr id="4" name="Picture 3">
              <a:extLst>
                <a:ext uri="{FF2B5EF4-FFF2-40B4-BE49-F238E27FC236}">
                  <a16:creationId xmlns:a16="http://schemas.microsoft.com/office/drawing/2014/main" id="{DD2ADDA2-8010-31E8-C25A-E3BB0C434F3B}"/>
                </a:ext>
              </a:extLst>
            </p:cNvPr>
            <p:cNvPicPr>
              <a:picLocks noChangeAspect="1"/>
            </p:cNvPicPr>
            <p:nvPr/>
          </p:nvPicPr>
          <p:blipFill>
            <a:blip r:embed="rId3"/>
            <a:srcRect/>
            <a:stretch/>
          </p:blipFill>
          <p:spPr>
            <a:xfrm>
              <a:off x="2194609" y="3020038"/>
              <a:ext cx="3035885" cy="3035885"/>
            </a:xfrm>
            <a:prstGeom prst="rect">
              <a:avLst/>
            </a:prstGeom>
          </p:spPr>
        </p:pic>
        <p:sp>
          <p:nvSpPr>
            <p:cNvPr id="5" name="object 20">
              <a:extLst>
                <a:ext uri="{FF2B5EF4-FFF2-40B4-BE49-F238E27FC236}">
                  <a16:creationId xmlns:a16="http://schemas.microsoft.com/office/drawing/2014/main" id="{7324B35C-835E-3572-E9BB-AB30DE06205A}"/>
                </a:ext>
              </a:extLst>
            </p:cNvPr>
            <p:cNvSpPr/>
            <p:nvPr/>
          </p:nvSpPr>
          <p:spPr>
            <a:xfrm>
              <a:off x="1995073" y="4535561"/>
              <a:ext cx="3354382" cy="47459"/>
            </a:xfrm>
            <a:custGeom>
              <a:avLst/>
              <a:gdLst/>
              <a:ahLst/>
              <a:cxnLst/>
              <a:rect l="l" t="t" r="r" b="b"/>
              <a:pathLst>
                <a:path w="2687320">
                  <a:moveTo>
                    <a:pt x="2686710" y="0"/>
                  </a:moveTo>
                  <a:lnTo>
                    <a:pt x="0" y="0"/>
                  </a:lnTo>
                </a:path>
              </a:pathLst>
            </a:custGeom>
            <a:ln w="25400" cap="rnd">
              <a:solidFill>
                <a:srgbClr val="939598"/>
              </a:solidFill>
              <a:prstDash val="sysDot"/>
            </a:ln>
          </p:spPr>
          <p:txBody>
            <a:bodyPr wrap="square" lIns="0" tIns="0" rIns="0" bIns="0" rtlCol="0"/>
            <a:lstStyle/>
            <a:p>
              <a:endParaRPr/>
            </a:p>
          </p:txBody>
        </p:sp>
        <p:sp>
          <p:nvSpPr>
            <p:cNvPr id="6" name="object 23">
              <a:extLst>
                <a:ext uri="{FF2B5EF4-FFF2-40B4-BE49-F238E27FC236}">
                  <a16:creationId xmlns:a16="http://schemas.microsoft.com/office/drawing/2014/main" id="{6BCE89AE-2A15-73AF-1A19-1994DA432F58}"/>
                </a:ext>
              </a:extLst>
            </p:cNvPr>
            <p:cNvSpPr/>
            <p:nvPr/>
          </p:nvSpPr>
          <p:spPr>
            <a:xfrm>
              <a:off x="3717723" y="2962534"/>
              <a:ext cx="45719" cy="3197331"/>
            </a:xfrm>
            <a:custGeom>
              <a:avLst/>
              <a:gdLst/>
              <a:ahLst/>
              <a:cxnLst/>
              <a:rect l="l" t="t" r="r" b="b"/>
              <a:pathLst>
                <a:path h="2571750">
                  <a:moveTo>
                    <a:pt x="0" y="2571457"/>
                  </a:moveTo>
                  <a:lnTo>
                    <a:pt x="0" y="0"/>
                  </a:lnTo>
                </a:path>
              </a:pathLst>
            </a:custGeom>
            <a:ln w="25400" cap="rnd">
              <a:solidFill>
                <a:srgbClr val="939598"/>
              </a:solidFill>
              <a:prstDash val="sysDot"/>
            </a:ln>
          </p:spPr>
          <p:txBody>
            <a:bodyPr wrap="square" lIns="0" tIns="0" rIns="0" bIns="0" rtlCol="0"/>
            <a:lstStyle/>
            <a:p>
              <a:endParaRPr/>
            </a:p>
          </p:txBody>
        </p:sp>
        <p:sp>
          <p:nvSpPr>
            <p:cNvPr id="7" name="object 21">
              <a:extLst>
                <a:ext uri="{FF2B5EF4-FFF2-40B4-BE49-F238E27FC236}">
                  <a16:creationId xmlns:a16="http://schemas.microsoft.com/office/drawing/2014/main" id="{7BC87C28-B23E-DF13-7447-1C61CA3D3B92}"/>
                </a:ext>
              </a:extLst>
            </p:cNvPr>
            <p:cNvSpPr/>
            <p:nvPr/>
          </p:nvSpPr>
          <p:spPr>
            <a:xfrm>
              <a:off x="5349455" y="4472699"/>
              <a:ext cx="61324" cy="114617"/>
            </a:xfrm>
            <a:custGeom>
              <a:avLst/>
              <a:gdLst/>
              <a:ahLst/>
              <a:cxnLst/>
              <a:rect l="l" t="t" r="r" b="b"/>
              <a:pathLst>
                <a:path w="53340" h="99695">
                  <a:moveTo>
                    <a:pt x="0" y="0"/>
                  </a:moveTo>
                  <a:lnTo>
                    <a:pt x="0" y="99186"/>
                  </a:lnTo>
                  <a:lnTo>
                    <a:pt x="53340" y="49593"/>
                  </a:lnTo>
                  <a:lnTo>
                    <a:pt x="0" y="0"/>
                  </a:lnTo>
                  <a:close/>
                </a:path>
              </a:pathLst>
            </a:custGeom>
            <a:solidFill>
              <a:srgbClr val="939598"/>
            </a:solidFill>
          </p:spPr>
          <p:txBody>
            <a:bodyPr wrap="square" lIns="0" tIns="0" rIns="0" bIns="0" rtlCol="0"/>
            <a:lstStyle/>
            <a:p>
              <a:endParaRPr/>
            </a:p>
          </p:txBody>
        </p:sp>
        <p:sp>
          <p:nvSpPr>
            <p:cNvPr id="8" name="object 22">
              <a:extLst>
                <a:ext uri="{FF2B5EF4-FFF2-40B4-BE49-F238E27FC236}">
                  <a16:creationId xmlns:a16="http://schemas.microsoft.com/office/drawing/2014/main" id="{C2F1C175-3ACE-3689-7FCF-31866F210BEE}"/>
                </a:ext>
              </a:extLst>
            </p:cNvPr>
            <p:cNvSpPr/>
            <p:nvPr/>
          </p:nvSpPr>
          <p:spPr>
            <a:xfrm>
              <a:off x="1937513" y="4472699"/>
              <a:ext cx="61324" cy="114617"/>
            </a:xfrm>
            <a:custGeom>
              <a:avLst/>
              <a:gdLst/>
              <a:ahLst/>
              <a:cxnLst/>
              <a:rect l="l" t="t" r="r" b="b"/>
              <a:pathLst>
                <a:path w="53339" h="99695">
                  <a:moveTo>
                    <a:pt x="53340" y="0"/>
                  </a:moveTo>
                  <a:lnTo>
                    <a:pt x="0" y="49593"/>
                  </a:lnTo>
                  <a:lnTo>
                    <a:pt x="53340" y="99186"/>
                  </a:lnTo>
                  <a:lnTo>
                    <a:pt x="53340" y="0"/>
                  </a:lnTo>
                  <a:close/>
                </a:path>
              </a:pathLst>
            </a:custGeom>
            <a:solidFill>
              <a:srgbClr val="939598"/>
            </a:solidFill>
          </p:spPr>
          <p:txBody>
            <a:bodyPr wrap="square" lIns="0" tIns="0" rIns="0" bIns="0" rtlCol="0"/>
            <a:lstStyle/>
            <a:p>
              <a:endParaRPr/>
            </a:p>
          </p:txBody>
        </p:sp>
        <p:sp>
          <p:nvSpPr>
            <p:cNvPr id="9" name="object 24">
              <a:extLst>
                <a:ext uri="{FF2B5EF4-FFF2-40B4-BE49-F238E27FC236}">
                  <a16:creationId xmlns:a16="http://schemas.microsoft.com/office/drawing/2014/main" id="{B518C7EE-40A4-0381-0F8B-F5A32247AF63}"/>
                </a:ext>
              </a:extLst>
            </p:cNvPr>
            <p:cNvSpPr/>
            <p:nvPr/>
          </p:nvSpPr>
          <p:spPr>
            <a:xfrm>
              <a:off x="3670874" y="6159872"/>
              <a:ext cx="114617" cy="61324"/>
            </a:xfrm>
            <a:custGeom>
              <a:avLst/>
              <a:gdLst/>
              <a:ahLst/>
              <a:cxnLst/>
              <a:rect l="l" t="t" r="r" b="b"/>
              <a:pathLst>
                <a:path w="99695" h="53339">
                  <a:moveTo>
                    <a:pt x="99186" y="0"/>
                  </a:moveTo>
                  <a:lnTo>
                    <a:pt x="0" y="0"/>
                  </a:lnTo>
                  <a:lnTo>
                    <a:pt x="49593" y="53339"/>
                  </a:lnTo>
                  <a:lnTo>
                    <a:pt x="99186" y="0"/>
                  </a:lnTo>
                  <a:close/>
                </a:path>
              </a:pathLst>
            </a:custGeom>
            <a:solidFill>
              <a:srgbClr val="939598"/>
            </a:solidFill>
          </p:spPr>
          <p:txBody>
            <a:bodyPr wrap="square" lIns="0" tIns="0" rIns="0" bIns="0" rtlCol="0"/>
            <a:lstStyle/>
            <a:p>
              <a:endParaRPr/>
            </a:p>
          </p:txBody>
        </p:sp>
        <p:sp>
          <p:nvSpPr>
            <p:cNvPr id="10" name="object 25">
              <a:extLst>
                <a:ext uri="{FF2B5EF4-FFF2-40B4-BE49-F238E27FC236}">
                  <a16:creationId xmlns:a16="http://schemas.microsoft.com/office/drawing/2014/main" id="{859760CE-4063-2244-3739-952EFBEB7F79}"/>
                </a:ext>
              </a:extLst>
            </p:cNvPr>
            <p:cNvSpPr/>
            <p:nvPr/>
          </p:nvSpPr>
          <p:spPr>
            <a:xfrm>
              <a:off x="3662224" y="2901210"/>
              <a:ext cx="114617" cy="61324"/>
            </a:xfrm>
            <a:custGeom>
              <a:avLst/>
              <a:gdLst/>
              <a:ahLst/>
              <a:cxnLst/>
              <a:rect l="l" t="t" r="r" b="b"/>
              <a:pathLst>
                <a:path w="99695" h="53339">
                  <a:moveTo>
                    <a:pt x="49593" y="0"/>
                  </a:moveTo>
                  <a:lnTo>
                    <a:pt x="0" y="53340"/>
                  </a:lnTo>
                  <a:lnTo>
                    <a:pt x="99186" y="53340"/>
                  </a:lnTo>
                  <a:lnTo>
                    <a:pt x="49593" y="0"/>
                  </a:lnTo>
                  <a:close/>
                </a:path>
              </a:pathLst>
            </a:custGeom>
            <a:solidFill>
              <a:srgbClr val="939598"/>
            </a:solidFill>
          </p:spPr>
          <p:txBody>
            <a:bodyPr wrap="square" lIns="0" tIns="0" rIns="0" bIns="0" rtlCol="0"/>
            <a:lstStyle/>
            <a:p>
              <a:endParaRPr/>
            </a:p>
          </p:txBody>
        </p:sp>
        <p:sp>
          <p:nvSpPr>
            <p:cNvPr id="11" name="object 29">
              <a:extLst>
                <a:ext uri="{FF2B5EF4-FFF2-40B4-BE49-F238E27FC236}">
                  <a16:creationId xmlns:a16="http://schemas.microsoft.com/office/drawing/2014/main" id="{CAAFEA06-EE21-B4D8-BAAA-5A9A8E6B12CF}"/>
                </a:ext>
              </a:extLst>
            </p:cNvPr>
            <p:cNvSpPr txBox="1"/>
            <p:nvPr/>
          </p:nvSpPr>
          <p:spPr>
            <a:xfrm>
              <a:off x="5496192" y="4454711"/>
              <a:ext cx="936227" cy="442203"/>
            </a:xfrm>
            <a:prstGeom prst="rect">
              <a:avLst/>
            </a:prstGeom>
          </p:spPr>
          <p:txBody>
            <a:bodyPr vert="horz" wrap="square" lIns="0" tIns="11206" rIns="0" bIns="0" rtlCol="0">
              <a:spAutoFit/>
            </a:bodyPr>
            <a:lstStyle/>
            <a:p>
              <a:pPr marR="4483">
                <a:spcBef>
                  <a:spcPts val="88"/>
                </a:spcBef>
              </a:pPr>
              <a:r>
                <a:rPr sz="1400" b="1" spc="-4">
                  <a:solidFill>
                    <a:srgbClr val="464F61"/>
                  </a:solidFill>
                  <a:cs typeface="Arial"/>
                </a:rPr>
                <a:t>more effective</a:t>
              </a:r>
              <a:endParaRPr sz="1400">
                <a:cs typeface="Arial"/>
              </a:endParaRPr>
            </a:p>
          </p:txBody>
        </p:sp>
        <p:sp>
          <p:nvSpPr>
            <p:cNvPr id="12" name="object 31">
              <a:extLst>
                <a:ext uri="{FF2B5EF4-FFF2-40B4-BE49-F238E27FC236}">
                  <a16:creationId xmlns:a16="http://schemas.microsoft.com/office/drawing/2014/main" id="{1D4FBE3B-1658-B030-A7D9-9FEA0D4BEEA7}"/>
                </a:ext>
              </a:extLst>
            </p:cNvPr>
            <p:cNvSpPr txBox="1"/>
            <p:nvPr/>
          </p:nvSpPr>
          <p:spPr>
            <a:xfrm>
              <a:off x="3029552" y="2645457"/>
              <a:ext cx="1360252" cy="226759"/>
            </a:xfrm>
            <a:prstGeom prst="rect">
              <a:avLst/>
            </a:prstGeom>
          </p:spPr>
          <p:txBody>
            <a:bodyPr vert="horz" wrap="square" lIns="0" tIns="11206" rIns="0" bIns="0" rtlCol="0">
              <a:spAutoFit/>
            </a:bodyPr>
            <a:lstStyle/>
            <a:p>
              <a:pPr marL="11206" algn="ctr">
                <a:spcBef>
                  <a:spcPts val="88"/>
                </a:spcBef>
              </a:pPr>
              <a:r>
                <a:rPr sz="1400" b="1" spc="-4">
                  <a:solidFill>
                    <a:srgbClr val="464F61"/>
                  </a:solidFill>
                  <a:cs typeface="Arial"/>
                </a:rPr>
                <a:t>more</a:t>
              </a:r>
              <a:r>
                <a:rPr sz="1400" b="1" spc="-53">
                  <a:solidFill>
                    <a:srgbClr val="464F61"/>
                  </a:solidFill>
                  <a:cs typeface="Arial"/>
                </a:rPr>
                <a:t> </a:t>
              </a:r>
              <a:r>
                <a:rPr sz="1400" b="1" spc="-4">
                  <a:solidFill>
                    <a:srgbClr val="464F61"/>
                  </a:solidFill>
                  <a:cs typeface="Arial"/>
                </a:rPr>
                <a:t>expensive</a:t>
              </a:r>
              <a:endParaRPr sz="1400">
                <a:cs typeface="Arial"/>
              </a:endParaRPr>
            </a:p>
          </p:txBody>
        </p:sp>
        <p:sp>
          <p:nvSpPr>
            <p:cNvPr id="13" name="object 32">
              <a:extLst>
                <a:ext uri="{FF2B5EF4-FFF2-40B4-BE49-F238E27FC236}">
                  <a16:creationId xmlns:a16="http://schemas.microsoft.com/office/drawing/2014/main" id="{3BEF5436-3264-3137-77F2-484A466A38F9}"/>
                </a:ext>
              </a:extLst>
            </p:cNvPr>
            <p:cNvSpPr txBox="1"/>
            <p:nvPr/>
          </p:nvSpPr>
          <p:spPr>
            <a:xfrm>
              <a:off x="3118882" y="6266116"/>
              <a:ext cx="1274354" cy="226759"/>
            </a:xfrm>
            <a:prstGeom prst="rect">
              <a:avLst/>
            </a:prstGeom>
          </p:spPr>
          <p:txBody>
            <a:bodyPr vert="horz" wrap="square" lIns="0" tIns="11206" rIns="0" bIns="0" rtlCol="0">
              <a:spAutoFit/>
            </a:bodyPr>
            <a:lstStyle/>
            <a:p>
              <a:pPr marL="11206" algn="ctr">
                <a:spcBef>
                  <a:spcPts val="88"/>
                </a:spcBef>
              </a:pPr>
              <a:r>
                <a:rPr sz="1400" b="1">
                  <a:solidFill>
                    <a:srgbClr val="464F61"/>
                  </a:solidFill>
                  <a:cs typeface="Arial"/>
                </a:rPr>
                <a:t>less</a:t>
              </a:r>
              <a:r>
                <a:rPr sz="1400" b="1" spc="-57">
                  <a:solidFill>
                    <a:srgbClr val="464F61"/>
                  </a:solidFill>
                  <a:cs typeface="Arial"/>
                </a:rPr>
                <a:t> </a:t>
              </a:r>
              <a:r>
                <a:rPr sz="1400" b="1" spc="-4">
                  <a:solidFill>
                    <a:srgbClr val="464F61"/>
                  </a:solidFill>
                  <a:cs typeface="Arial"/>
                </a:rPr>
                <a:t>expensive</a:t>
              </a:r>
              <a:endParaRPr sz="1400">
                <a:cs typeface="Arial"/>
              </a:endParaRPr>
            </a:p>
          </p:txBody>
        </p:sp>
        <p:sp>
          <p:nvSpPr>
            <p:cNvPr id="14" name="object 34">
              <a:extLst>
                <a:ext uri="{FF2B5EF4-FFF2-40B4-BE49-F238E27FC236}">
                  <a16:creationId xmlns:a16="http://schemas.microsoft.com/office/drawing/2014/main" id="{55FD5B4B-EBD5-CFE8-943E-5E6B5C4DA07C}"/>
                </a:ext>
              </a:extLst>
            </p:cNvPr>
            <p:cNvSpPr/>
            <p:nvPr/>
          </p:nvSpPr>
          <p:spPr>
            <a:xfrm>
              <a:off x="1954309" y="2796613"/>
              <a:ext cx="3501299" cy="3501299"/>
            </a:xfrm>
            <a:custGeom>
              <a:avLst/>
              <a:gdLst/>
              <a:ahLst/>
              <a:cxnLst/>
              <a:rect l="l" t="t" r="r" b="b"/>
              <a:pathLst>
                <a:path w="3045459" h="3045460">
                  <a:moveTo>
                    <a:pt x="0" y="3044939"/>
                  </a:moveTo>
                  <a:lnTo>
                    <a:pt x="3044939" y="0"/>
                  </a:lnTo>
                </a:path>
              </a:pathLst>
            </a:custGeom>
            <a:ln w="12700">
              <a:solidFill>
                <a:srgbClr val="464F61"/>
              </a:solidFill>
              <a:prstDash val="lgDash"/>
            </a:ln>
          </p:spPr>
          <p:txBody>
            <a:bodyPr wrap="square" lIns="0" tIns="0" rIns="0" bIns="0" rtlCol="0"/>
            <a:lstStyle/>
            <a:p>
              <a:endParaRPr/>
            </a:p>
          </p:txBody>
        </p:sp>
        <p:sp>
          <p:nvSpPr>
            <p:cNvPr id="16" name="object 38">
              <a:extLst>
                <a:ext uri="{FF2B5EF4-FFF2-40B4-BE49-F238E27FC236}">
                  <a16:creationId xmlns:a16="http://schemas.microsoft.com/office/drawing/2014/main" id="{8C6AB86E-FA2E-5F74-70FC-46F6703C8448}"/>
                </a:ext>
              </a:extLst>
            </p:cNvPr>
            <p:cNvSpPr txBox="1"/>
            <p:nvPr/>
          </p:nvSpPr>
          <p:spPr>
            <a:xfrm>
              <a:off x="2688647" y="3710905"/>
              <a:ext cx="492050" cy="334481"/>
            </a:xfrm>
            <a:prstGeom prst="rect">
              <a:avLst/>
            </a:prstGeom>
          </p:spPr>
          <p:txBody>
            <a:bodyPr vert="horz" wrap="square" lIns="0" tIns="11206" rIns="0" bIns="0" rtlCol="0">
              <a:spAutoFit/>
            </a:bodyPr>
            <a:lstStyle/>
            <a:p>
              <a:pPr marL="11206" algn="ctr">
                <a:spcBef>
                  <a:spcPts val="88"/>
                </a:spcBef>
              </a:pPr>
              <a:r>
                <a:rPr sz="1050" b="1" spc="-4">
                  <a:solidFill>
                    <a:schemeClr val="bg1"/>
                  </a:solidFill>
                  <a:cs typeface="Arial"/>
                </a:rPr>
                <a:t>Do</a:t>
              </a:r>
              <a:r>
                <a:rPr sz="1050" b="1" spc="-66">
                  <a:solidFill>
                    <a:schemeClr val="bg1"/>
                  </a:solidFill>
                  <a:cs typeface="Arial"/>
                </a:rPr>
                <a:t> </a:t>
              </a:r>
              <a:r>
                <a:rPr sz="1050" b="1">
                  <a:solidFill>
                    <a:schemeClr val="bg1"/>
                  </a:solidFill>
                  <a:cs typeface="Arial"/>
                </a:rPr>
                <a:t>not</a:t>
              </a:r>
              <a:r>
                <a:rPr lang="en-US" sz="1050" b="1">
                  <a:solidFill>
                    <a:schemeClr val="bg1"/>
                  </a:solidFill>
                  <a:cs typeface="Arial"/>
                </a:rPr>
                <a:t> </a:t>
              </a:r>
              <a:r>
                <a:rPr lang="en-US" sz="1050" b="1" spc="-4">
                  <a:solidFill>
                    <a:schemeClr val="bg1"/>
                  </a:solidFill>
                  <a:cs typeface="Arial"/>
                </a:rPr>
                <a:t>Adopt!</a:t>
              </a:r>
              <a:endParaRPr lang="en-US" sz="1050">
                <a:solidFill>
                  <a:schemeClr val="bg1"/>
                </a:solidFill>
                <a:cs typeface="Arial"/>
              </a:endParaRPr>
            </a:p>
          </p:txBody>
        </p:sp>
        <p:sp>
          <p:nvSpPr>
            <p:cNvPr id="17" name="object 40">
              <a:extLst>
                <a:ext uri="{FF2B5EF4-FFF2-40B4-BE49-F238E27FC236}">
                  <a16:creationId xmlns:a16="http://schemas.microsoft.com/office/drawing/2014/main" id="{62A2C795-8EC5-CD82-525C-250858C2C7CF}"/>
                </a:ext>
              </a:extLst>
            </p:cNvPr>
            <p:cNvSpPr txBox="1"/>
            <p:nvPr/>
          </p:nvSpPr>
          <p:spPr>
            <a:xfrm>
              <a:off x="5410779" y="2661150"/>
              <a:ext cx="1439570" cy="385888"/>
            </a:xfrm>
            <a:prstGeom prst="rect">
              <a:avLst/>
            </a:prstGeom>
          </p:spPr>
          <p:txBody>
            <a:bodyPr vert="horz" wrap="square" lIns="0" tIns="11206" rIns="0" bIns="0" rtlCol="0" anchor="t">
              <a:spAutoFit/>
            </a:bodyPr>
            <a:lstStyle/>
            <a:p>
              <a:pPr marL="11206" marR="4483" algn="ctr">
                <a:spcBef>
                  <a:spcPts val="88"/>
                </a:spcBef>
              </a:pPr>
              <a:r>
                <a:rPr sz="1200" b="1" spc="-9">
                  <a:solidFill>
                    <a:srgbClr val="464F61"/>
                  </a:solidFill>
                  <a:cs typeface="Arial"/>
                </a:rPr>
                <a:t>W</a:t>
              </a:r>
              <a:r>
                <a:rPr sz="1200" b="1">
                  <a:solidFill>
                    <a:srgbClr val="464F61"/>
                  </a:solidFill>
                  <a:cs typeface="Arial"/>
                </a:rPr>
                <a:t>illingness-to-pay  threshold</a:t>
              </a:r>
              <a:endParaRPr lang="en-US" sz="1200" b="1">
                <a:solidFill>
                  <a:srgbClr val="464F61"/>
                </a:solidFill>
                <a:cs typeface="Arial"/>
              </a:endParaRPr>
            </a:p>
            <a:p>
              <a:pPr marL="10795" marR="4445" algn="ctr">
                <a:spcBef>
                  <a:spcPts val="88"/>
                </a:spcBef>
              </a:pPr>
              <a:r>
                <a:rPr lang="en-US" sz="1200" b="1">
                  <a:solidFill>
                    <a:srgbClr val="464F61"/>
                  </a:solidFill>
                  <a:cs typeface="Arial"/>
                </a:rPr>
                <a:t>(illustrative)</a:t>
              </a:r>
            </a:p>
            <a:p>
              <a:pPr marL="10795" marR="4445" algn="ctr">
                <a:spcBef>
                  <a:spcPts val="88"/>
                </a:spcBef>
              </a:pPr>
              <a:endParaRPr lang="en-US" sz="1200" b="1">
                <a:solidFill>
                  <a:schemeClr val="accent4"/>
                </a:solidFill>
                <a:cs typeface="Arial"/>
              </a:endParaRPr>
            </a:p>
          </p:txBody>
        </p:sp>
        <p:sp>
          <p:nvSpPr>
            <p:cNvPr id="20" name="object 48">
              <a:extLst>
                <a:ext uri="{FF2B5EF4-FFF2-40B4-BE49-F238E27FC236}">
                  <a16:creationId xmlns:a16="http://schemas.microsoft.com/office/drawing/2014/main" id="{9EFC60E5-0350-CE73-E37F-A997F1B06C6D}"/>
                </a:ext>
              </a:extLst>
            </p:cNvPr>
            <p:cNvSpPr txBox="1"/>
            <p:nvPr/>
          </p:nvSpPr>
          <p:spPr>
            <a:xfrm>
              <a:off x="4162624" y="5400080"/>
              <a:ext cx="671642" cy="121397"/>
            </a:xfrm>
            <a:prstGeom prst="rect">
              <a:avLst/>
            </a:prstGeom>
          </p:spPr>
          <p:txBody>
            <a:bodyPr vert="horz" wrap="square" lIns="0" tIns="24093" rIns="0" bIns="0" rtlCol="0">
              <a:spAutoFit/>
            </a:bodyPr>
            <a:lstStyle/>
            <a:p>
              <a:pPr algn="ctr">
                <a:spcBef>
                  <a:spcPts val="190"/>
                </a:spcBef>
              </a:pPr>
              <a:r>
                <a:rPr sz="1050" b="1" spc="-4">
                  <a:solidFill>
                    <a:srgbClr val="FFFFFF"/>
                  </a:solidFill>
                  <a:cs typeface="Arial"/>
                </a:rPr>
                <a:t>Adopt!</a:t>
              </a:r>
              <a:endParaRPr sz="1050">
                <a:cs typeface="Arial"/>
              </a:endParaRPr>
            </a:p>
          </p:txBody>
        </p:sp>
        <p:sp>
          <p:nvSpPr>
            <p:cNvPr id="21" name="object 49">
              <a:extLst>
                <a:ext uri="{FF2B5EF4-FFF2-40B4-BE49-F238E27FC236}">
                  <a16:creationId xmlns:a16="http://schemas.microsoft.com/office/drawing/2014/main" id="{C5AB54B2-C0CA-54A0-8321-7587BE42074E}"/>
                </a:ext>
              </a:extLst>
            </p:cNvPr>
            <p:cNvSpPr/>
            <p:nvPr/>
          </p:nvSpPr>
          <p:spPr>
            <a:xfrm>
              <a:off x="4387476" y="5185674"/>
              <a:ext cx="222152" cy="173780"/>
            </a:xfrm>
            <a:prstGeom prst="rect">
              <a:avLst/>
            </a:prstGeom>
            <a:blipFill>
              <a:blip r:embed="rId4" cstate="print"/>
              <a:stretch>
                <a:fillRect/>
              </a:stretch>
            </a:blipFill>
          </p:spPr>
          <p:txBody>
            <a:bodyPr wrap="square" lIns="0" tIns="0" rIns="0" bIns="0" rtlCol="0"/>
            <a:lstStyle/>
            <a:p>
              <a:endParaRPr/>
            </a:p>
          </p:txBody>
        </p:sp>
        <p:grpSp>
          <p:nvGrpSpPr>
            <p:cNvPr id="22" name="Group 21">
              <a:extLst>
                <a:ext uri="{FF2B5EF4-FFF2-40B4-BE49-F238E27FC236}">
                  <a16:creationId xmlns:a16="http://schemas.microsoft.com/office/drawing/2014/main" id="{07AB9DA1-05E5-1DE8-B983-B39E5F7D6B99}"/>
                </a:ext>
              </a:extLst>
            </p:cNvPr>
            <p:cNvGrpSpPr/>
            <p:nvPr/>
          </p:nvGrpSpPr>
          <p:grpSpPr>
            <a:xfrm>
              <a:off x="2782341" y="5179278"/>
              <a:ext cx="268655" cy="268655"/>
              <a:chOff x="8414570" y="3879484"/>
              <a:chExt cx="268655" cy="268655"/>
            </a:xfrm>
          </p:grpSpPr>
          <p:sp>
            <p:nvSpPr>
              <p:cNvPr id="23" name="object 47">
                <a:extLst>
                  <a:ext uri="{FF2B5EF4-FFF2-40B4-BE49-F238E27FC236}">
                    <a16:creationId xmlns:a16="http://schemas.microsoft.com/office/drawing/2014/main" id="{CB59A63B-AB8E-66B4-EBDB-CB7B544FAA2A}"/>
                  </a:ext>
                </a:extLst>
              </p:cNvPr>
              <p:cNvSpPr/>
              <p:nvPr/>
            </p:nvSpPr>
            <p:spPr>
              <a:xfrm>
                <a:off x="8414570" y="3879484"/>
                <a:ext cx="268655" cy="268655"/>
              </a:xfrm>
              <a:custGeom>
                <a:avLst/>
                <a:gdLst/>
                <a:ahLst/>
                <a:cxnLst/>
                <a:rect l="l" t="t" r="r" b="b"/>
                <a:pathLst>
                  <a:path w="233679" h="233679">
                    <a:moveTo>
                      <a:pt x="116839" y="0"/>
                    </a:moveTo>
                    <a:lnTo>
                      <a:pt x="71360" y="9181"/>
                    </a:lnTo>
                    <a:lnTo>
                      <a:pt x="34221" y="34221"/>
                    </a:lnTo>
                    <a:lnTo>
                      <a:pt x="9181" y="71360"/>
                    </a:lnTo>
                    <a:lnTo>
                      <a:pt x="0" y="116840"/>
                    </a:lnTo>
                    <a:lnTo>
                      <a:pt x="9181" y="162319"/>
                    </a:lnTo>
                    <a:lnTo>
                      <a:pt x="34221" y="199458"/>
                    </a:lnTo>
                    <a:lnTo>
                      <a:pt x="71360" y="224498"/>
                    </a:lnTo>
                    <a:lnTo>
                      <a:pt x="116839" y="233680"/>
                    </a:lnTo>
                    <a:lnTo>
                      <a:pt x="162319" y="224498"/>
                    </a:lnTo>
                    <a:lnTo>
                      <a:pt x="199458" y="199458"/>
                    </a:lnTo>
                    <a:lnTo>
                      <a:pt x="224498" y="162319"/>
                    </a:lnTo>
                    <a:lnTo>
                      <a:pt x="233679" y="116840"/>
                    </a:lnTo>
                    <a:lnTo>
                      <a:pt x="224498" y="71360"/>
                    </a:lnTo>
                    <a:lnTo>
                      <a:pt x="199458" y="34221"/>
                    </a:lnTo>
                    <a:lnTo>
                      <a:pt x="162319" y="9181"/>
                    </a:lnTo>
                    <a:lnTo>
                      <a:pt x="116839" y="0"/>
                    </a:lnTo>
                    <a:close/>
                  </a:path>
                </a:pathLst>
              </a:custGeom>
              <a:solidFill>
                <a:srgbClr val="FFFFFF"/>
              </a:solidFill>
            </p:spPr>
            <p:txBody>
              <a:bodyPr wrap="square" lIns="0" tIns="0" rIns="0" bIns="0" rtlCol="0"/>
              <a:lstStyle/>
              <a:p>
                <a:endParaRPr/>
              </a:p>
            </p:txBody>
          </p:sp>
          <p:sp>
            <p:nvSpPr>
              <p:cNvPr id="24" name="object 60">
                <a:extLst>
                  <a:ext uri="{FF2B5EF4-FFF2-40B4-BE49-F238E27FC236}">
                    <a16:creationId xmlns:a16="http://schemas.microsoft.com/office/drawing/2014/main" id="{D5EEC39D-47C0-8D33-4AD7-FD4AA53F708C}"/>
                  </a:ext>
                </a:extLst>
              </p:cNvPr>
              <p:cNvSpPr/>
              <p:nvPr/>
            </p:nvSpPr>
            <p:spPr>
              <a:xfrm>
                <a:off x="8489279" y="3952974"/>
                <a:ext cx="45263" cy="6571"/>
              </a:xfrm>
              <a:custGeom>
                <a:avLst/>
                <a:gdLst/>
                <a:ahLst/>
                <a:cxnLst/>
                <a:rect l="l" t="t" r="r" b="b"/>
                <a:pathLst>
                  <a:path w="39370" h="5714">
                    <a:moveTo>
                      <a:pt x="38988" y="0"/>
                    </a:moveTo>
                    <a:lnTo>
                      <a:pt x="29266" y="762"/>
                    </a:lnTo>
                    <a:lnTo>
                      <a:pt x="19575" y="1944"/>
                    </a:lnTo>
                    <a:lnTo>
                      <a:pt x="9930" y="3548"/>
                    </a:lnTo>
                    <a:lnTo>
                      <a:pt x="342" y="5575"/>
                    </a:lnTo>
                    <a:lnTo>
                      <a:pt x="0" y="5651"/>
                    </a:lnTo>
                  </a:path>
                </a:pathLst>
              </a:custGeom>
              <a:ln w="7150">
                <a:solidFill>
                  <a:srgbClr val="464F61"/>
                </a:solidFill>
              </a:ln>
            </p:spPr>
            <p:txBody>
              <a:bodyPr wrap="square" lIns="0" tIns="0" rIns="0" bIns="0" rtlCol="0"/>
              <a:lstStyle/>
              <a:p>
                <a:endParaRPr/>
              </a:p>
            </p:txBody>
          </p:sp>
          <p:sp>
            <p:nvSpPr>
              <p:cNvPr id="25" name="object 61">
                <a:extLst>
                  <a:ext uri="{FF2B5EF4-FFF2-40B4-BE49-F238E27FC236}">
                    <a16:creationId xmlns:a16="http://schemas.microsoft.com/office/drawing/2014/main" id="{2B18542C-A9DA-58DF-04D8-4649A1DD5EF7}"/>
                  </a:ext>
                </a:extLst>
              </p:cNvPr>
              <p:cNvSpPr/>
              <p:nvPr/>
            </p:nvSpPr>
            <p:spPr>
              <a:xfrm>
                <a:off x="8564110" y="3952990"/>
                <a:ext cx="44533" cy="6571"/>
              </a:xfrm>
              <a:custGeom>
                <a:avLst/>
                <a:gdLst/>
                <a:ahLst/>
                <a:cxnLst/>
                <a:rect l="l" t="t" r="r" b="b"/>
                <a:pathLst>
                  <a:path w="38735" h="5714">
                    <a:moveTo>
                      <a:pt x="38671" y="5638"/>
                    </a:moveTo>
                    <a:lnTo>
                      <a:pt x="29076" y="3600"/>
                    </a:lnTo>
                    <a:lnTo>
                      <a:pt x="19426" y="1981"/>
                    </a:lnTo>
                    <a:lnTo>
                      <a:pt x="9730" y="781"/>
                    </a:lnTo>
                    <a:lnTo>
                      <a:pt x="0" y="0"/>
                    </a:lnTo>
                  </a:path>
                </a:pathLst>
              </a:custGeom>
              <a:ln w="7150">
                <a:solidFill>
                  <a:srgbClr val="464F61"/>
                </a:solidFill>
              </a:ln>
            </p:spPr>
            <p:txBody>
              <a:bodyPr wrap="square" lIns="0" tIns="0" rIns="0" bIns="0" rtlCol="0"/>
              <a:lstStyle/>
              <a:p>
                <a:endParaRPr/>
              </a:p>
            </p:txBody>
          </p:sp>
          <p:sp>
            <p:nvSpPr>
              <p:cNvPr id="26" name="object 62">
                <a:extLst>
                  <a:ext uri="{FF2B5EF4-FFF2-40B4-BE49-F238E27FC236}">
                    <a16:creationId xmlns:a16="http://schemas.microsoft.com/office/drawing/2014/main" id="{F0B747C1-CDF6-A366-2782-279A9D58A72D}"/>
                  </a:ext>
                </a:extLst>
              </p:cNvPr>
              <p:cNvSpPr/>
              <p:nvPr/>
            </p:nvSpPr>
            <p:spPr>
              <a:xfrm>
                <a:off x="8548924" y="3968043"/>
                <a:ext cx="0" cy="102936"/>
              </a:xfrm>
              <a:custGeom>
                <a:avLst/>
                <a:gdLst/>
                <a:ahLst/>
                <a:cxnLst/>
                <a:rect l="l" t="t" r="r" b="b"/>
                <a:pathLst>
                  <a:path h="89535">
                    <a:moveTo>
                      <a:pt x="0" y="0"/>
                    </a:moveTo>
                    <a:lnTo>
                      <a:pt x="0" y="88912"/>
                    </a:lnTo>
                  </a:path>
                </a:pathLst>
              </a:custGeom>
              <a:ln w="7150">
                <a:solidFill>
                  <a:srgbClr val="464F61"/>
                </a:solidFill>
              </a:ln>
            </p:spPr>
            <p:txBody>
              <a:bodyPr wrap="square" lIns="0" tIns="0" rIns="0" bIns="0" rtlCol="0"/>
              <a:lstStyle/>
              <a:p>
                <a:endParaRPr/>
              </a:p>
            </p:txBody>
          </p:sp>
          <p:sp>
            <p:nvSpPr>
              <p:cNvPr id="27" name="object 63">
                <a:extLst>
                  <a:ext uri="{FF2B5EF4-FFF2-40B4-BE49-F238E27FC236}">
                    <a16:creationId xmlns:a16="http://schemas.microsoft.com/office/drawing/2014/main" id="{B87A33EB-D01C-57E8-5FBD-6EBE9CBC83D2}"/>
                  </a:ext>
                </a:extLst>
              </p:cNvPr>
              <p:cNvSpPr/>
              <p:nvPr/>
            </p:nvSpPr>
            <p:spPr>
              <a:xfrm>
                <a:off x="8590361" y="3959516"/>
                <a:ext cx="36503" cy="59862"/>
              </a:xfrm>
              <a:custGeom>
                <a:avLst/>
                <a:gdLst/>
                <a:ahLst/>
                <a:cxnLst/>
                <a:rect l="l" t="t" r="r" b="b"/>
                <a:pathLst>
                  <a:path w="31750" h="52070">
                    <a:moveTo>
                      <a:pt x="15608" y="0"/>
                    </a:moveTo>
                    <a:lnTo>
                      <a:pt x="31216" y="51701"/>
                    </a:lnTo>
                    <a:lnTo>
                      <a:pt x="0" y="51689"/>
                    </a:lnTo>
                    <a:lnTo>
                      <a:pt x="15608" y="0"/>
                    </a:lnTo>
                    <a:close/>
                  </a:path>
                </a:pathLst>
              </a:custGeom>
              <a:ln w="7150">
                <a:solidFill>
                  <a:srgbClr val="464F61"/>
                </a:solidFill>
              </a:ln>
            </p:spPr>
            <p:txBody>
              <a:bodyPr wrap="square" lIns="0" tIns="0" rIns="0" bIns="0" rtlCol="0"/>
              <a:lstStyle/>
              <a:p>
                <a:endParaRPr/>
              </a:p>
            </p:txBody>
          </p:sp>
          <p:sp>
            <p:nvSpPr>
              <p:cNvPr id="28" name="object 64">
                <a:extLst>
                  <a:ext uri="{FF2B5EF4-FFF2-40B4-BE49-F238E27FC236}">
                    <a16:creationId xmlns:a16="http://schemas.microsoft.com/office/drawing/2014/main" id="{C6E542CD-6A60-C12D-FDD9-27ABE17530E6}"/>
                  </a:ext>
                </a:extLst>
              </p:cNvPr>
              <p:cNvSpPr/>
              <p:nvPr/>
            </p:nvSpPr>
            <p:spPr>
              <a:xfrm>
                <a:off x="8521547" y="4070271"/>
                <a:ext cx="54753" cy="19711"/>
              </a:xfrm>
              <a:custGeom>
                <a:avLst/>
                <a:gdLst/>
                <a:ahLst/>
                <a:cxnLst/>
                <a:rect l="l" t="t" r="r" b="b"/>
                <a:pathLst>
                  <a:path w="47625" h="17145">
                    <a:moveTo>
                      <a:pt x="47625" y="3486"/>
                    </a:moveTo>
                    <a:lnTo>
                      <a:pt x="35825" y="871"/>
                    </a:lnTo>
                    <a:lnTo>
                      <a:pt x="23812" y="0"/>
                    </a:lnTo>
                    <a:lnTo>
                      <a:pt x="11799" y="871"/>
                    </a:lnTo>
                    <a:lnTo>
                      <a:pt x="0" y="3486"/>
                    </a:lnTo>
                    <a:lnTo>
                      <a:pt x="0" y="16795"/>
                    </a:lnTo>
                    <a:lnTo>
                      <a:pt x="47625" y="16795"/>
                    </a:lnTo>
                    <a:lnTo>
                      <a:pt x="47625" y="3486"/>
                    </a:lnTo>
                    <a:close/>
                  </a:path>
                </a:pathLst>
              </a:custGeom>
              <a:ln w="7150">
                <a:solidFill>
                  <a:srgbClr val="464F61"/>
                </a:solidFill>
              </a:ln>
            </p:spPr>
            <p:txBody>
              <a:bodyPr wrap="square" lIns="0" tIns="0" rIns="0" bIns="0" rtlCol="0"/>
              <a:lstStyle/>
              <a:p>
                <a:endParaRPr/>
              </a:p>
            </p:txBody>
          </p:sp>
          <p:sp>
            <p:nvSpPr>
              <p:cNvPr id="29" name="object 65">
                <a:extLst>
                  <a:ext uri="{FF2B5EF4-FFF2-40B4-BE49-F238E27FC236}">
                    <a16:creationId xmlns:a16="http://schemas.microsoft.com/office/drawing/2014/main" id="{30721C09-6C2C-29EC-257B-26DACE1A8690}"/>
                  </a:ext>
                </a:extLst>
              </p:cNvPr>
              <p:cNvSpPr/>
              <p:nvPr/>
            </p:nvSpPr>
            <p:spPr>
              <a:xfrm>
                <a:off x="8583674" y="4018971"/>
                <a:ext cx="49643" cy="27012"/>
              </a:xfrm>
              <a:custGeom>
                <a:avLst/>
                <a:gdLst/>
                <a:ahLst/>
                <a:cxnLst/>
                <a:rect l="l" t="t" r="r" b="b"/>
                <a:pathLst>
                  <a:path w="43179" h="23495">
                    <a:moveTo>
                      <a:pt x="42862" y="3429"/>
                    </a:moveTo>
                    <a:lnTo>
                      <a:pt x="42862" y="0"/>
                    </a:lnTo>
                    <a:lnTo>
                      <a:pt x="0" y="0"/>
                    </a:lnTo>
                    <a:lnTo>
                      <a:pt x="0" y="3429"/>
                    </a:lnTo>
                    <a:lnTo>
                      <a:pt x="1683" y="11538"/>
                    </a:lnTo>
                    <a:lnTo>
                      <a:pt x="6273" y="17764"/>
                    </a:lnTo>
                    <a:lnTo>
                      <a:pt x="13083" y="21756"/>
                    </a:lnTo>
                    <a:lnTo>
                      <a:pt x="21424" y="23164"/>
                    </a:lnTo>
                    <a:lnTo>
                      <a:pt x="29768" y="21756"/>
                    </a:lnTo>
                    <a:lnTo>
                      <a:pt x="36582" y="17764"/>
                    </a:lnTo>
                    <a:lnTo>
                      <a:pt x="41177" y="11538"/>
                    </a:lnTo>
                    <a:lnTo>
                      <a:pt x="42862" y="3429"/>
                    </a:lnTo>
                    <a:close/>
                  </a:path>
                </a:pathLst>
              </a:custGeom>
              <a:ln w="7150">
                <a:solidFill>
                  <a:srgbClr val="464F61"/>
                </a:solidFill>
              </a:ln>
            </p:spPr>
            <p:txBody>
              <a:bodyPr wrap="square" lIns="0" tIns="0" rIns="0" bIns="0" rtlCol="0"/>
              <a:lstStyle/>
              <a:p>
                <a:endParaRPr/>
              </a:p>
            </p:txBody>
          </p:sp>
          <p:sp>
            <p:nvSpPr>
              <p:cNvPr id="30" name="object 66">
                <a:extLst>
                  <a:ext uri="{FF2B5EF4-FFF2-40B4-BE49-F238E27FC236}">
                    <a16:creationId xmlns:a16="http://schemas.microsoft.com/office/drawing/2014/main" id="{0BC8D0AD-ED39-E85B-A1EF-1E1117505312}"/>
                  </a:ext>
                </a:extLst>
              </p:cNvPr>
              <p:cNvSpPr/>
              <p:nvPr/>
            </p:nvSpPr>
            <p:spPr>
              <a:xfrm>
                <a:off x="8471552" y="3959472"/>
                <a:ext cx="36503" cy="59862"/>
              </a:xfrm>
              <a:custGeom>
                <a:avLst/>
                <a:gdLst/>
                <a:ahLst/>
                <a:cxnLst/>
                <a:rect l="l" t="t" r="r" b="b"/>
                <a:pathLst>
                  <a:path w="31750" h="52070">
                    <a:moveTo>
                      <a:pt x="15595" y="0"/>
                    </a:moveTo>
                    <a:lnTo>
                      <a:pt x="31203" y="51701"/>
                    </a:lnTo>
                    <a:lnTo>
                      <a:pt x="0" y="51689"/>
                    </a:lnTo>
                    <a:lnTo>
                      <a:pt x="15595" y="0"/>
                    </a:lnTo>
                    <a:close/>
                  </a:path>
                </a:pathLst>
              </a:custGeom>
              <a:ln w="7150">
                <a:solidFill>
                  <a:srgbClr val="464F61"/>
                </a:solidFill>
              </a:ln>
            </p:spPr>
            <p:txBody>
              <a:bodyPr wrap="square" lIns="0" tIns="0" rIns="0" bIns="0" rtlCol="0"/>
              <a:lstStyle/>
              <a:p>
                <a:endParaRPr/>
              </a:p>
            </p:txBody>
          </p:sp>
          <p:sp>
            <p:nvSpPr>
              <p:cNvPr id="31" name="object 67">
                <a:extLst>
                  <a:ext uri="{FF2B5EF4-FFF2-40B4-BE49-F238E27FC236}">
                    <a16:creationId xmlns:a16="http://schemas.microsoft.com/office/drawing/2014/main" id="{65C9F1E2-1808-089D-D982-B8544B9140C2}"/>
                  </a:ext>
                </a:extLst>
              </p:cNvPr>
              <p:cNvSpPr/>
              <p:nvPr/>
            </p:nvSpPr>
            <p:spPr>
              <a:xfrm>
                <a:off x="8464851" y="4018912"/>
                <a:ext cx="49643" cy="27012"/>
              </a:xfrm>
              <a:custGeom>
                <a:avLst/>
                <a:gdLst/>
                <a:ahLst/>
                <a:cxnLst/>
                <a:rect l="l" t="t" r="r" b="b"/>
                <a:pathLst>
                  <a:path w="43179" h="23495">
                    <a:moveTo>
                      <a:pt x="42862" y="3416"/>
                    </a:moveTo>
                    <a:lnTo>
                      <a:pt x="42862" y="0"/>
                    </a:lnTo>
                    <a:lnTo>
                      <a:pt x="0" y="0"/>
                    </a:lnTo>
                    <a:lnTo>
                      <a:pt x="0" y="3416"/>
                    </a:lnTo>
                    <a:lnTo>
                      <a:pt x="1685" y="11527"/>
                    </a:lnTo>
                    <a:lnTo>
                      <a:pt x="6280" y="17757"/>
                    </a:lnTo>
                    <a:lnTo>
                      <a:pt x="13094" y="21754"/>
                    </a:lnTo>
                    <a:lnTo>
                      <a:pt x="21437" y="23164"/>
                    </a:lnTo>
                    <a:lnTo>
                      <a:pt x="29773" y="21754"/>
                    </a:lnTo>
                    <a:lnTo>
                      <a:pt x="36583" y="17757"/>
                    </a:lnTo>
                    <a:lnTo>
                      <a:pt x="41177" y="11527"/>
                    </a:lnTo>
                    <a:lnTo>
                      <a:pt x="42862" y="3416"/>
                    </a:lnTo>
                    <a:close/>
                  </a:path>
                </a:pathLst>
              </a:custGeom>
              <a:ln w="7150">
                <a:solidFill>
                  <a:srgbClr val="464F61"/>
                </a:solidFill>
              </a:ln>
            </p:spPr>
            <p:txBody>
              <a:bodyPr wrap="square" lIns="0" tIns="0" rIns="0" bIns="0" rtlCol="0"/>
              <a:lstStyle/>
              <a:p>
                <a:endParaRPr/>
              </a:p>
            </p:txBody>
          </p:sp>
          <p:sp>
            <p:nvSpPr>
              <p:cNvPr id="32" name="object 68">
                <a:extLst>
                  <a:ext uri="{FF2B5EF4-FFF2-40B4-BE49-F238E27FC236}">
                    <a16:creationId xmlns:a16="http://schemas.microsoft.com/office/drawing/2014/main" id="{58BD4752-6ED4-A8D2-AC25-B3AFC8DD5339}"/>
                  </a:ext>
                </a:extLst>
              </p:cNvPr>
              <p:cNvSpPr/>
              <p:nvPr/>
            </p:nvSpPr>
            <p:spPr>
              <a:xfrm>
                <a:off x="8534104" y="3938052"/>
                <a:ext cx="30661" cy="30661"/>
              </a:xfrm>
              <a:custGeom>
                <a:avLst/>
                <a:gdLst/>
                <a:ahLst/>
                <a:cxnLst/>
                <a:rect l="l" t="t" r="r" b="b"/>
                <a:pathLst>
                  <a:path w="26670" h="26670">
                    <a:moveTo>
                      <a:pt x="0" y="13042"/>
                    </a:moveTo>
                    <a:lnTo>
                      <a:pt x="0" y="5841"/>
                    </a:lnTo>
                    <a:lnTo>
                      <a:pt x="5842" y="0"/>
                    </a:lnTo>
                    <a:lnTo>
                      <a:pt x="13042" y="0"/>
                    </a:lnTo>
                    <a:lnTo>
                      <a:pt x="20256" y="0"/>
                    </a:lnTo>
                    <a:lnTo>
                      <a:pt x="26098" y="5841"/>
                    </a:lnTo>
                    <a:lnTo>
                      <a:pt x="26098" y="13042"/>
                    </a:lnTo>
                    <a:lnTo>
                      <a:pt x="26098" y="20243"/>
                    </a:lnTo>
                    <a:lnTo>
                      <a:pt x="20256" y="26085"/>
                    </a:lnTo>
                    <a:lnTo>
                      <a:pt x="13042" y="26085"/>
                    </a:lnTo>
                    <a:lnTo>
                      <a:pt x="5842" y="26085"/>
                    </a:lnTo>
                    <a:lnTo>
                      <a:pt x="0" y="20243"/>
                    </a:lnTo>
                    <a:lnTo>
                      <a:pt x="0" y="13042"/>
                    </a:lnTo>
                    <a:close/>
                  </a:path>
                </a:pathLst>
              </a:custGeom>
              <a:ln w="7150">
                <a:solidFill>
                  <a:srgbClr val="464F61"/>
                </a:solidFill>
              </a:ln>
            </p:spPr>
            <p:txBody>
              <a:bodyPr wrap="square" lIns="0" tIns="0" rIns="0" bIns="0" rtlCol="0"/>
              <a:lstStyle/>
              <a:p>
                <a:endParaRPr/>
              </a:p>
            </p:txBody>
          </p:sp>
        </p:grpSp>
        <p:pic>
          <p:nvPicPr>
            <p:cNvPr id="35" name="Graphic 34" descr="Close with solid fill">
              <a:extLst>
                <a:ext uri="{FF2B5EF4-FFF2-40B4-BE49-F238E27FC236}">
                  <a16:creationId xmlns:a16="http://schemas.microsoft.com/office/drawing/2014/main" id="{0FA3F1D8-EC3C-E7F4-5216-C40AA36A56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82341" y="3406048"/>
              <a:ext cx="304662" cy="304662"/>
            </a:xfrm>
            <a:prstGeom prst="rect">
              <a:avLst/>
            </a:prstGeom>
          </p:spPr>
        </p:pic>
        <p:grpSp>
          <p:nvGrpSpPr>
            <p:cNvPr id="37" name="Group 36">
              <a:extLst>
                <a:ext uri="{FF2B5EF4-FFF2-40B4-BE49-F238E27FC236}">
                  <a16:creationId xmlns:a16="http://schemas.microsoft.com/office/drawing/2014/main" id="{CE41C042-E31F-D75A-4145-6EAFC0E9F762}"/>
                </a:ext>
              </a:extLst>
            </p:cNvPr>
            <p:cNvGrpSpPr/>
            <p:nvPr/>
          </p:nvGrpSpPr>
          <p:grpSpPr>
            <a:xfrm>
              <a:off x="4332822" y="3645145"/>
              <a:ext cx="268655" cy="268655"/>
              <a:chOff x="8414570" y="3879484"/>
              <a:chExt cx="268655" cy="268655"/>
            </a:xfrm>
          </p:grpSpPr>
          <p:sp>
            <p:nvSpPr>
              <p:cNvPr id="38" name="object 47">
                <a:extLst>
                  <a:ext uri="{FF2B5EF4-FFF2-40B4-BE49-F238E27FC236}">
                    <a16:creationId xmlns:a16="http://schemas.microsoft.com/office/drawing/2014/main" id="{86873A94-7B7D-9C65-B53F-D81E34DA288E}"/>
                  </a:ext>
                </a:extLst>
              </p:cNvPr>
              <p:cNvSpPr/>
              <p:nvPr/>
            </p:nvSpPr>
            <p:spPr>
              <a:xfrm>
                <a:off x="8414570" y="3879484"/>
                <a:ext cx="268655" cy="268655"/>
              </a:xfrm>
              <a:custGeom>
                <a:avLst/>
                <a:gdLst/>
                <a:ahLst/>
                <a:cxnLst/>
                <a:rect l="l" t="t" r="r" b="b"/>
                <a:pathLst>
                  <a:path w="233679" h="233679">
                    <a:moveTo>
                      <a:pt x="116839" y="0"/>
                    </a:moveTo>
                    <a:lnTo>
                      <a:pt x="71360" y="9181"/>
                    </a:lnTo>
                    <a:lnTo>
                      <a:pt x="34221" y="34221"/>
                    </a:lnTo>
                    <a:lnTo>
                      <a:pt x="9181" y="71360"/>
                    </a:lnTo>
                    <a:lnTo>
                      <a:pt x="0" y="116840"/>
                    </a:lnTo>
                    <a:lnTo>
                      <a:pt x="9181" y="162319"/>
                    </a:lnTo>
                    <a:lnTo>
                      <a:pt x="34221" y="199458"/>
                    </a:lnTo>
                    <a:lnTo>
                      <a:pt x="71360" y="224498"/>
                    </a:lnTo>
                    <a:lnTo>
                      <a:pt x="116839" y="233680"/>
                    </a:lnTo>
                    <a:lnTo>
                      <a:pt x="162319" y="224498"/>
                    </a:lnTo>
                    <a:lnTo>
                      <a:pt x="199458" y="199458"/>
                    </a:lnTo>
                    <a:lnTo>
                      <a:pt x="224498" y="162319"/>
                    </a:lnTo>
                    <a:lnTo>
                      <a:pt x="233679" y="116840"/>
                    </a:lnTo>
                    <a:lnTo>
                      <a:pt x="224498" y="71360"/>
                    </a:lnTo>
                    <a:lnTo>
                      <a:pt x="199458" y="34221"/>
                    </a:lnTo>
                    <a:lnTo>
                      <a:pt x="162319" y="9181"/>
                    </a:lnTo>
                    <a:lnTo>
                      <a:pt x="116839" y="0"/>
                    </a:lnTo>
                    <a:close/>
                  </a:path>
                </a:pathLst>
              </a:custGeom>
              <a:solidFill>
                <a:srgbClr val="FFFFFF"/>
              </a:solidFill>
            </p:spPr>
            <p:txBody>
              <a:bodyPr wrap="square" lIns="0" tIns="0" rIns="0" bIns="0" rtlCol="0"/>
              <a:lstStyle/>
              <a:p>
                <a:endParaRPr/>
              </a:p>
            </p:txBody>
          </p:sp>
          <p:sp>
            <p:nvSpPr>
              <p:cNvPr id="39" name="object 60">
                <a:extLst>
                  <a:ext uri="{FF2B5EF4-FFF2-40B4-BE49-F238E27FC236}">
                    <a16:creationId xmlns:a16="http://schemas.microsoft.com/office/drawing/2014/main" id="{3E7109DC-AF35-9BBF-745F-E1A0E768AF67}"/>
                  </a:ext>
                </a:extLst>
              </p:cNvPr>
              <p:cNvSpPr/>
              <p:nvPr/>
            </p:nvSpPr>
            <p:spPr>
              <a:xfrm>
                <a:off x="8489279" y="3952974"/>
                <a:ext cx="45263" cy="6571"/>
              </a:xfrm>
              <a:custGeom>
                <a:avLst/>
                <a:gdLst/>
                <a:ahLst/>
                <a:cxnLst/>
                <a:rect l="l" t="t" r="r" b="b"/>
                <a:pathLst>
                  <a:path w="39370" h="5714">
                    <a:moveTo>
                      <a:pt x="38988" y="0"/>
                    </a:moveTo>
                    <a:lnTo>
                      <a:pt x="29266" y="762"/>
                    </a:lnTo>
                    <a:lnTo>
                      <a:pt x="19575" y="1944"/>
                    </a:lnTo>
                    <a:lnTo>
                      <a:pt x="9930" y="3548"/>
                    </a:lnTo>
                    <a:lnTo>
                      <a:pt x="342" y="5575"/>
                    </a:lnTo>
                    <a:lnTo>
                      <a:pt x="0" y="5651"/>
                    </a:lnTo>
                  </a:path>
                </a:pathLst>
              </a:custGeom>
              <a:ln w="7150">
                <a:solidFill>
                  <a:srgbClr val="464F61"/>
                </a:solidFill>
              </a:ln>
            </p:spPr>
            <p:txBody>
              <a:bodyPr wrap="square" lIns="0" tIns="0" rIns="0" bIns="0" rtlCol="0"/>
              <a:lstStyle/>
              <a:p>
                <a:endParaRPr/>
              </a:p>
            </p:txBody>
          </p:sp>
          <p:sp>
            <p:nvSpPr>
              <p:cNvPr id="40" name="object 61">
                <a:extLst>
                  <a:ext uri="{FF2B5EF4-FFF2-40B4-BE49-F238E27FC236}">
                    <a16:creationId xmlns:a16="http://schemas.microsoft.com/office/drawing/2014/main" id="{BB4DB95B-736A-E800-C364-552A2377A86E}"/>
                  </a:ext>
                </a:extLst>
              </p:cNvPr>
              <p:cNvSpPr/>
              <p:nvPr/>
            </p:nvSpPr>
            <p:spPr>
              <a:xfrm>
                <a:off x="8564110" y="3952990"/>
                <a:ext cx="44533" cy="6571"/>
              </a:xfrm>
              <a:custGeom>
                <a:avLst/>
                <a:gdLst/>
                <a:ahLst/>
                <a:cxnLst/>
                <a:rect l="l" t="t" r="r" b="b"/>
                <a:pathLst>
                  <a:path w="38735" h="5714">
                    <a:moveTo>
                      <a:pt x="38671" y="5638"/>
                    </a:moveTo>
                    <a:lnTo>
                      <a:pt x="29076" y="3600"/>
                    </a:lnTo>
                    <a:lnTo>
                      <a:pt x="19426" y="1981"/>
                    </a:lnTo>
                    <a:lnTo>
                      <a:pt x="9730" y="781"/>
                    </a:lnTo>
                    <a:lnTo>
                      <a:pt x="0" y="0"/>
                    </a:lnTo>
                  </a:path>
                </a:pathLst>
              </a:custGeom>
              <a:ln w="7150">
                <a:solidFill>
                  <a:srgbClr val="464F61"/>
                </a:solidFill>
              </a:ln>
            </p:spPr>
            <p:txBody>
              <a:bodyPr wrap="square" lIns="0" tIns="0" rIns="0" bIns="0" rtlCol="0"/>
              <a:lstStyle/>
              <a:p>
                <a:endParaRPr/>
              </a:p>
            </p:txBody>
          </p:sp>
          <p:sp>
            <p:nvSpPr>
              <p:cNvPr id="41" name="object 62">
                <a:extLst>
                  <a:ext uri="{FF2B5EF4-FFF2-40B4-BE49-F238E27FC236}">
                    <a16:creationId xmlns:a16="http://schemas.microsoft.com/office/drawing/2014/main" id="{4E749E56-4370-EED0-A777-4DC629900C95}"/>
                  </a:ext>
                </a:extLst>
              </p:cNvPr>
              <p:cNvSpPr/>
              <p:nvPr/>
            </p:nvSpPr>
            <p:spPr>
              <a:xfrm>
                <a:off x="8548924" y="3968043"/>
                <a:ext cx="0" cy="102936"/>
              </a:xfrm>
              <a:custGeom>
                <a:avLst/>
                <a:gdLst/>
                <a:ahLst/>
                <a:cxnLst/>
                <a:rect l="l" t="t" r="r" b="b"/>
                <a:pathLst>
                  <a:path h="89535">
                    <a:moveTo>
                      <a:pt x="0" y="0"/>
                    </a:moveTo>
                    <a:lnTo>
                      <a:pt x="0" y="88912"/>
                    </a:lnTo>
                  </a:path>
                </a:pathLst>
              </a:custGeom>
              <a:ln w="7150">
                <a:solidFill>
                  <a:srgbClr val="464F61"/>
                </a:solidFill>
              </a:ln>
            </p:spPr>
            <p:txBody>
              <a:bodyPr wrap="square" lIns="0" tIns="0" rIns="0" bIns="0" rtlCol="0"/>
              <a:lstStyle/>
              <a:p>
                <a:endParaRPr/>
              </a:p>
            </p:txBody>
          </p:sp>
          <p:sp>
            <p:nvSpPr>
              <p:cNvPr id="42" name="object 63">
                <a:extLst>
                  <a:ext uri="{FF2B5EF4-FFF2-40B4-BE49-F238E27FC236}">
                    <a16:creationId xmlns:a16="http://schemas.microsoft.com/office/drawing/2014/main" id="{1815E344-5693-850C-FB39-19317F470A60}"/>
                  </a:ext>
                </a:extLst>
              </p:cNvPr>
              <p:cNvSpPr/>
              <p:nvPr/>
            </p:nvSpPr>
            <p:spPr>
              <a:xfrm>
                <a:off x="8590361" y="3959516"/>
                <a:ext cx="36503" cy="59862"/>
              </a:xfrm>
              <a:custGeom>
                <a:avLst/>
                <a:gdLst/>
                <a:ahLst/>
                <a:cxnLst/>
                <a:rect l="l" t="t" r="r" b="b"/>
                <a:pathLst>
                  <a:path w="31750" h="52070">
                    <a:moveTo>
                      <a:pt x="15608" y="0"/>
                    </a:moveTo>
                    <a:lnTo>
                      <a:pt x="31216" y="51701"/>
                    </a:lnTo>
                    <a:lnTo>
                      <a:pt x="0" y="51689"/>
                    </a:lnTo>
                    <a:lnTo>
                      <a:pt x="15608" y="0"/>
                    </a:lnTo>
                    <a:close/>
                  </a:path>
                </a:pathLst>
              </a:custGeom>
              <a:ln w="7150">
                <a:solidFill>
                  <a:srgbClr val="464F61"/>
                </a:solidFill>
              </a:ln>
            </p:spPr>
            <p:txBody>
              <a:bodyPr wrap="square" lIns="0" tIns="0" rIns="0" bIns="0" rtlCol="0"/>
              <a:lstStyle/>
              <a:p>
                <a:endParaRPr/>
              </a:p>
            </p:txBody>
          </p:sp>
          <p:sp>
            <p:nvSpPr>
              <p:cNvPr id="43" name="object 64">
                <a:extLst>
                  <a:ext uri="{FF2B5EF4-FFF2-40B4-BE49-F238E27FC236}">
                    <a16:creationId xmlns:a16="http://schemas.microsoft.com/office/drawing/2014/main" id="{AACE8986-9D89-7A0E-78AE-0BF64522510E}"/>
                  </a:ext>
                </a:extLst>
              </p:cNvPr>
              <p:cNvSpPr/>
              <p:nvPr/>
            </p:nvSpPr>
            <p:spPr>
              <a:xfrm>
                <a:off x="8521547" y="4070271"/>
                <a:ext cx="54753" cy="19711"/>
              </a:xfrm>
              <a:custGeom>
                <a:avLst/>
                <a:gdLst/>
                <a:ahLst/>
                <a:cxnLst/>
                <a:rect l="l" t="t" r="r" b="b"/>
                <a:pathLst>
                  <a:path w="47625" h="17145">
                    <a:moveTo>
                      <a:pt x="47625" y="3486"/>
                    </a:moveTo>
                    <a:lnTo>
                      <a:pt x="35825" y="871"/>
                    </a:lnTo>
                    <a:lnTo>
                      <a:pt x="23812" y="0"/>
                    </a:lnTo>
                    <a:lnTo>
                      <a:pt x="11799" y="871"/>
                    </a:lnTo>
                    <a:lnTo>
                      <a:pt x="0" y="3486"/>
                    </a:lnTo>
                    <a:lnTo>
                      <a:pt x="0" y="16795"/>
                    </a:lnTo>
                    <a:lnTo>
                      <a:pt x="47625" y="16795"/>
                    </a:lnTo>
                    <a:lnTo>
                      <a:pt x="47625" y="3486"/>
                    </a:lnTo>
                    <a:close/>
                  </a:path>
                </a:pathLst>
              </a:custGeom>
              <a:ln w="7150">
                <a:solidFill>
                  <a:srgbClr val="464F61"/>
                </a:solidFill>
              </a:ln>
            </p:spPr>
            <p:txBody>
              <a:bodyPr wrap="square" lIns="0" tIns="0" rIns="0" bIns="0" rtlCol="0"/>
              <a:lstStyle/>
              <a:p>
                <a:endParaRPr/>
              </a:p>
            </p:txBody>
          </p:sp>
          <p:sp>
            <p:nvSpPr>
              <p:cNvPr id="44" name="object 65">
                <a:extLst>
                  <a:ext uri="{FF2B5EF4-FFF2-40B4-BE49-F238E27FC236}">
                    <a16:creationId xmlns:a16="http://schemas.microsoft.com/office/drawing/2014/main" id="{5F4396D9-F406-B5BD-FAA4-0FD0AF1B8EAA}"/>
                  </a:ext>
                </a:extLst>
              </p:cNvPr>
              <p:cNvSpPr/>
              <p:nvPr/>
            </p:nvSpPr>
            <p:spPr>
              <a:xfrm>
                <a:off x="8583674" y="4018971"/>
                <a:ext cx="49643" cy="27012"/>
              </a:xfrm>
              <a:custGeom>
                <a:avLst/>
                <a:gdLst/>
                <a:ahLst/>
                <a:cxnLst/>
                <a:rect l="l" t="t" r="r" b="b"/>
                <a:pathLst>
                  <a:path w="43179" h="23495">
                    <a:moveTo>
                      <a:pt x="42862" y="3429"/>
                    </a:moveTo>
                    <a:lnTo>
                      <a:pt x="42862" y="0"/>
                    </a:lnTo>
                    <a:lnTo>
                      <a:pt x="0" y="0"/>
                    </a:lnTo>
                    <a:lnTo>
                      <a:pt x="0" y="3429"/>
                    </a:lnTo>
                    <a:lnTo>
                      <a:pt x="1683" y="11538"/>
                    </a:lnTo>
                    <a:lnTo>
                      <a:pt x="6273" y="17764"/>
                    </a:lnTo>
                    <a:lnTo>
                      <a:pt x="13083" y="21756"/>
                    </a:lnTo>
                    <a:lnTo>
                      <a:pt x="21424" y="23164"/>
                    </a:lnTo>
                    <a:lnTo>
                      <a:pt x="29768" y="21756"/>
                    </a:lnTo>
                    <a:lnTo>
                      <a:pt x="36582" y="17764"/>
                    </a:lnTo>
                    <a:lnTo>
                      <a:pt x="41177" y="11538"/>
                    </a:lnTo>
                    <a:lnTo>
                      <a:pt x="42862" y="3429"/>
                    </a:lnTo>
                    <a:close/>
                  </a:path>
                </a:pathLst>
              </a:custGeom>
              <a:ln w="7150">
                <a:solidFill>
                  <a:srgbClr val="464F61"/>
                </a:solidFill>
              </a:ln>
            </p:spPr>
            <p:txBody>
              <a:bodyPr wrap="square" lIns="0" tIns="0" rIns="0" bIns="0" rtlCol="0"/>
              <a:lstStyle/>
              <a:p>
                <a:endParaRPr/>
              </a:p>
            </p:txBody>
          </p:sp>
          <p:sp>
            <p:nvSpPr>
              <p:cNvPr id="45" name="object 66">
                <a:extLst>
                  <a:ext uri="{FF2B5EF4-FFF2-40B4-BE49-F238E27FC236}">
                    <a16:creationId xmlns:a16="http://schemas.microsoft.com/office/drawing/2014/main" id="{3556A229-89B3-3539-A354-DACE32CEDBB8}"/>
                  </a:ext>
                </a:extLst>
              </p:cNvPr>
              <p:cNvSpPr/>
              <p:nvPr/>
            </p:nvSpPr>
            <p:spPr>
              <a:xfrm>
                <a:off x="8471552" y="3959472"/>
                <a:ext cx="36503" cy="59862"/>
              </a:xfrm>
              <a:custGeom>
                <a:avLst/>
                <a:gdLst/>
                <a:ahLst/>
                <a:cxnLst/>
                <a:rect l="l" t="t" r="r" b="b"/>
                <a:pathLst>
                  <a:path w="31750" h="52070">
                    <a:moveTo>
                      <a:pt x="15595" y="0"/>
                    </a:moveTo>
                    <a:lnTo>
                      <a:pt x="31203" y="51701"/>
                    </a:lnTo>
                    <a:lnTo>
                      <a:pt x="0" y="51689"/>
                    </a:lnTo>
                    <a:lnTo>
                      <a:pt x="15595" y="0"/>
                    </a:lnTo>
                    <a:close/>
                  </a:path>
                </a:pathLst>
              </a:custGeom>
              <a:ln w="7150">
                <a:solidFill>
                  <a:srgbClr val="464F61"/>
                </a:solidFill>
              </a:ln>
            </p:spPr>
            <p:txBody>
              <a:bodyPr wrap="square" lIns="0" tIns="0" rIns="0" bIns="0" rtlCol="0"/>
              <a:lstStyle/>
              <a:p>
                <a:endParaRPr/>
              </a:p>
            </p:txBody>
          </p:sp>
          <p:sp>
            <p:nvSpPr>
              <p:cNvPr id="46" name="object 67">
                <a:extLst>
                  <a:ext uri="{FF2B5EF4-FFF2-40B4-BE49-F238E27FC236}">
                    <a16:creationId xmlns:a16="http://schemas.microsoft.com/office/drawing/2014/main" id="{015CFDC9-BF60-D6B8-9BC6-38BFD326C1AA}"/>
                  </a:ext>
                </a:extLst>
              </p:cNvPr>
              <p:cNvSpPr/>
              <p:nvPr/>
            </p:nvSpPr>
            <p:spPr>
              <a:xfrm>
                <a:off x="8464851" y="4018912"/>
                <a:ext cx="49643" cy="27012"/>
              </a:xfrm>
              <a:custGeom>
                <a:avLst/>
                <a:gdLst/>
                <a:ahLst/>
                <a:cxnLst/>
                <a:rect l="l" t="t" r="r" b="b"/>
                <a:pathLst>
                  <a:path w="43179" h="23495">
                    <a:moveTo>
                      <a:pt x="42862" y="3416"/>
                    </a:moveTo>
                    <a:lnTo>
                      <a:pt x="42862" y="0"/>
                    </a:lnTo>
                    <a:lnTo>
                      <a:pt x="0" y="0"/>
                    </a:lnTo>
                    <a:lnTo>
                      <a:pt x="0" y="3416"/>
                    </a:lnTo>
                    <a:lnTo>
                      <a:pt x="1685" y="11527"/>
                    </a:lnTo>
                    <a:lnTo>
                      <a:pt x="6280" y="17757"/>
                    </a:lnTo>
                    <a:lnTo>
                      <a:pt x="13094" y="21754"/>
                    </a:lnTo>
                    <a:lnTo>
                      <a:pt x="21437" y="23164"/>
                    </a:lnTo>
                    <a:lnTo>
                      <a:pt x="29773" y="21754"/>
                    </a:lnTo>
                    <a:lnTo>
                      <a:pt x="36583" y="17757"/>
                    </a:lnTo>
                    <a:lnTo>
                      <a:pt x="41177" y="11527"/>
                    </a:lnTo>
                    <a:lnTo>
                      <a:pt x="42862" y="3416"/>
                    </a:lnTo>
                    <a:close/>
                  </a:path>
                </a:pathLst>
              </a:custGeom>
              <a:ln w="7150">
                <a:solidFill>
                  <a:srgbClr val="464F61"/>
                </a:solidFill>
              </a:ln>
            </p:spPr>
            <p:txBody>
              <a:bodyPr wrap="square" lIns="0" tIns="0" rIns="0" bIns="0" rtlCol="0"/>
              <a:lstStyle/>
              <a:p>
                <a:endParaRPr/>
              </a:p>
            </p:txBody>
          </p:sp>
          <p:sp>
            <p:nvSpPr>
              <p:cNvPr id="47" name="object 68">
                <a:extLst>
                  <a:ext uri="{FF2B5EF4-FFF2-40B4-BE49-F238E27FC236}">
                    <a16:creationId xmlns:a16="http://schemas.microsoft.com/office/drawing/2014/main" id="{9E3686DF-8B6E-1FAA-6BB3-3E74B807B11D}"/>
                  </a:ext>
                </a:extLst>
              </p:cNvPr>
              <p:cNvSpPr/>
              <p:nvPr/>
            </p:nvSpPr>
            <p:spPr>
              <a:xfrm>
                <a:off x="8534104" y="3938052"/>
                <a:ext cx="30661" cy="30661"/>
              </a:xfrm>
              <a:custGeom>
                <a:avLst/>
                <a:gdLst/>
                <a:ahLst/>
                <a:cxnLst/>
                <a:rect l="l" t="t" r="r" b="b"/>
                <a:pathLst>
                  <a:path w="26670" h="26670">
                    <a:moveTo>
                      <a:pt x="0" y="13042"/>
                    </a:moveTo>
                    <a:lnTo>
                      <a:pt x="0" y="5841"/>
                    </a:lnTo>
                    <a:lnTo>
                      <a:pt x="5842" y="0"/>
                    </a:lnTo>
                    <a:lnTo>
                      <a:pt x="13042" y="0"/>
                    </a:lnTo>
                    <a:lnTo>
                      <a:pt x="20256" y="0"/>
                    </a:lnTo>
                    <a:lnTo>
                      <a:pt x="26098" y="5841"/>
                    </a:lnTo>
                    <a:lnTo>
                      <a:pt x="26098" y="13042"/>
                    </a:lnTo>
                    <a:lnTo>
                      <a:pt x="26098" y="20243"/>
                    </a:lnTo>
                    <a:lnTo>
                      <a:pt x="20256" y="26085"/>
                    </a:lnTo>
                    <a:lnTo>
                      <a:pt x="13042" y="26085"/>
                    </a:lnTo>
                    <a:lnTo>
                      <a:pt x="5842" y="26085"/>
                    </a:lnTo>
                    <a:lnTo>
                      <a:pt x="0" y="20243"/>
                    </a:lnTo>
                    <a:lnTo>
                      <a:pt x="0" y="13042"/>
                    </a:lnTo>
                    <a:close/>
                  </a:path>
                </a:pathLst>
              </a:custGeom>
              <a:ln w="7150">
                <a:solidFill>
                  <a:srgbClr val="464F61"/>
                </a:solidFill>
              </a:ln>
            </p:spPr>
            <p:txBody>
              <a:bodyPr wrap="square" lIns="0" tIns="0" rIns="0" bIns="0" rtlCol="0"/>
              <a:lstStyle/>
              <a:p>
                <a:endParaRPr/>
              </a:p>
            </p:txBody>
          </p:sp>
        </p:grpSp>
        <p:sp>
          <p:nvSpPr>
            <p:cNvPr id="48" name="object 30">
              <a:extLst>
                <a:ext uri="{FF2B5EF4-FFF2-40B4-BE49-F238E27FC236}">
                  <a16:creationId xmlns:a16="http://schemas.microsoft.com/office/drawing/2014/main" id="{13EC2B0C-E307-587A-7FC6-A1FE66C657DA}"/>
                </a:ext>
              </a:extLst>
            </p:cNvPr>
            <p:cNvSpPr txBox="1"/>
            <p:nvPr/>
          </p:nvSpPr>
          <p:spPr>
            <a:xfrm>
              <a:off x="1097483" y="4454711"/>
              <a:ext cx="815217" cy="442203"/>
            </a:xfrm>
            <a:prstGeom prst="rect">
              <a:avLst/>
            </a:prstGeom>
          </p:spPr>
          <p:txBody>
            <a:bodyPr vert="horz" wrap="square" lIns="0" tIns="11206" rIns="0" bIns="0" rtlCol="0">
              <a:spAutoFit/>
            </a:bodyPr>
            <a:lstStyle/>
            <a:p>
              <a:pPr marL="11206" marR="4483" indent="94134" algn="r">
                <a:spcBef>
                  <a:spcPts val="88"/>
                </a:spcBef>
              </a:pPr>
              <a:r>
                <a:rPr sz="1400" b="1">
                  <a:solidFill>
                    <a:srgbClr val="464F61"/>
                  </a:solidFill>
                  <a:cs typeface="Arial"/>
                </a:rPr>
                <a:t>less  </a:t>
              </a:r>
              <a:r>
                <a:rPr sz="1400" b="1" spc="-4">
                  <a:solidFill>
                    <a:srgbClr val="464F61"/>
                  </a:solidFill>
                  <a:cs typeface="Arial"/>
                </a:rPr>
                <a:t>effective</a:t>
              </a:r>
              <a:endParaRPr sz="1400">
                <a:cs typeface="Arial"/>
              </a:endParaRPr>
            </a:p>
          </p:txBody>
        </p:sp>
      </p:grpSp>
      <p:sp>
        <p:nvSpPr>
          <p:cNvPr id="194" name="TextBox 193">
            <a:extLst>
              <a:ext uri="{FF2B5EF4-FFF2-40B4-BE49-F238E27FC236}">
                <a16:creationId xmlns:a16="http://schemas.microsoft.com/office/drawing/2014/main" id="{EE8DA8AB-FF1A-C224-B4EA-679C8E2744F3}"/>
              </a:ext>
            </a:extLst>
          </p:cNvPr>
          <p:cNvSpPr txBox="1"/>
          <p:nvPr/>
        </p:nvSpPr>
        <p:spPr>
          <a:xfrm>
            <a:off x="8085101" y="833008"/>
            <a:ext cx="0" cy="0"/>
          </a:xfrm>
          <a:prstGeom prst="rect">
            <a:avLst/>
          </a:prstGeom>
          <a:noFill/>
        </p:spPr>
        <p:txBody>
          <a:bodyPr wrap="none" lIns="0" tIns="0" rIns="0" bIns="0" rtlCol="0">
            <a:noAutofit/>
          </a:bodyPr>
          <a:lstStyle/>
          <a:p>
            <a:pPr algn="l"/>
            <a:endParaRPr lang="en-US" sz="1400" b="1">
              <a:latin typeface="Corbel" panose="020B0503020204020204" pitchFamily="34" charset="0"/>
            </a:endParaRPr>
          </a:p>
        </p:txBody>
      </p:sp>
      <p:sp>
        <p:nvSpPr>
          <p:cNvPr id="202" name="Isosceles Triangle 12">
            <a:extLst>
              <a:ext uri="{FF2B5EF4-FFF2-40B4-BE49-F238E27FC236}">
                <a16:creationId xmlns:a16="http://schemas.microsoft.com/office/drawing/2014/main" id="{A16645E4-C5D9-64A6-8417-260A729C5AFA}"/>
              </a:ext>
            </a:extLst>
          </p:cNvPr>
          <p:cNvSpPr/>
          <p:nvPr/>
        </p:nvSpPr>
        <p:spPr>
          <a:xfrm>
            <a:off x="7675074" y="3570597"/>
            <a:ext cx="161598" cy="148737"/>
          </a:xfrm>
          <a:prstGeom prst="triangle">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TextBox 205">
            <a:extLst>
              <a:ext uri="{FF2B5EF4-FFF2-40B4-BE49-F238E27FC236}">
                <a16:creationId xmlns:a16="http://schemas.microsoft.com/office/drawing/2014/main" id="{27E53F74-B26F-95F8-F044-1C9285246159}"/>
              </a:ext>
            </a:extLst>
          </p:cNvPr>
          <p:cNvSpPr txBox="1"/>
          <p:nvPr/>
        </p:nvSpPr>
        <p:spPr>
          <a:xfrm>
            <a:off x="7884354" y="3426910"/>
            <a:ext cx="1004890" cy="338554"/>
          </a:xfrm>
          <a:prstGeom prst="rect">
            <a:avLst/>
          </a:prstGeom>
          <a:noFill/>
        </p:spPr>
        <p:txBody>
          <a:bodyPr wrap="square" lIns="0" tIns="0" rIns="0" bIns="0">
            <a:spAutoFit/>
          </a:bodyPr>
          <a:lstStyle/>
          <a:p>
            <a:r>
              <a:rPr lang="en-US" sz="1100" b="1">
                <a:latin typeface="+mn-lt"/>
              </a:rPr>
              <a:t>Kenya: $179/DALY</a:t>
            </a:r>
            <a:endParaRPr lang="en-US" sz="1100" b="1"/>
          </a:p>
        </p:txBody>
      </p:sp>
      <p:sp>
        <p:nvSpPr>
          <p:cNvPr id="211" name="TextBox 210">
            <a:extLst>
              <a:ext uri="{FF2B5EF4-FFF2-40B4-BE49-F238E27FC236}">
                <a16:creationId xmlns:a16="http://schemas.microsoft.com/office/drawing/2014/main" id="{CDFFF663-1101-3D42-69E1-35B1BD4FA9A5}"/>
              </a:ext>
            </a:extLst>
          </p:cNvPr>
          <p:cNvSpPr txBox="1"/>
          <p:nvPr/>
        </p:nvSpPr>
        <p:spPr>
          <a:xfrm>
            <a:off x="6755820" y="4010723"/>
            <a:ext cx="1245916" cy="338554"/>
          </a:xfrm>
          <a:prstGeom prst="rect">
            <a:avLst/>
          </a:prstGeom>
          <a:noFill/>
        </p:spPr>
        <p:txBody>
          <a:bodyPr wrap="square" lIns="0" tIns="0" rIns="0" bIns="0">
            <a:spAutoFit/>
          </a:bodyPr>
          <a:lstStyle/>
          <a:p>
            <a:pPr algn="r"/>
            <a:r>
              <a:rPr lang="en-US" sz="1100" b="1">
                <a:latin typeface="+mn-lt"/>
              </a:rPr>
              <a:t>South Africa: </a:t>
            </a:r>
            <a:br>
              <a:rPr lang="en-US" sz="1100" b="1">
                <a:latin typeface="+mn-lt"/>
              </a:rPr>
            </a:br>
            <a:r>
              <a:rPr lang="en-US" sz="1100" b="1">
                <a:latin typeface="+mn-lt"/>
              </a:rPr>
              <a:t>Cost saving</a:t>
            </a:r>
            <a:endParaRPr lang="en-US" sz="1100" b="1"/>
          </a:p>
        </p:txBody>
      </p:sp>
      <p:sp>
        <p:nvSpPr>
          <p:cNvPr id="212" name="TextBox 211">
            <a:extLst>
              <a:ext uri="{FF2B5EF4-FFF2-40B4-BE49-F238E27FC236}">
                <a16:creationId xmlns:a16="http://schemas.microsoft.com/office/drawing/2014/main" id="{CF62C2D0-F670-E233-6B81-4AA7D2800E23}"/>
              </a:ext>
            </a:extLst>
          </p:cNvPr>
          <p:cNvSpPr txBox="1"/>
          <p:nvPr/>
        </p:nvSpPr>
        <p:spPr>
          <a:xfrm>
            <a:off x="8865914" y="5495684"/>
            <a:ext cx="2078322" cy="307777"/>
          </a:xfrm>
          <a:prstGeom prst="rect">
            <a:avLst/>
          </a:prstGeom>
          <a:solidFill>
            <a:schemeClr val="accent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orbel" panose="020B0503020204020204" pitchFamily="34" charset="0"/>
                <a:ea typeface="+mn-ea"/>
                <a:cs typeface="+mn-cs"/>
              </a:rPr>
              <a:t>RSV maternal vaccine </a:t>
            </a:r>
          </a:p>
        </p:txBody>
      </p:sp>
      <p:sp>
        <p:nvSpPr>
          <p:cNvPr id="15" name="TextBox 14">
            <a:extLst>
              <a:ext uri="{FF2B5EF4-FFF2-40B4-BE49-F238E27FC236}">
                <a16:creationId xmlns:a16="http://schemas.microsoft.com/office/drawing/2014/main" id="{91080063-7D21-3AA7-9FE3-9DC9062D299B}"/>
              </a:ext>
            </a:extLst>
          </p:cNvPr>
          <p:cNvSpPr txBox="1"/>
          <p:nvPr/>
        </p:nvSpPr>
        <p:spPr>
          <a:xfrm>
            <a:off x="813917" y="6080665"/>
            <a:ext cx="6096000" cy="1061829"/>
          </a:xfrm>
          <a:prstGeom prst="rect">
            <a:avLst/>
          </a:prstGeom>
          <a:noFill/>
        </p:spPr>
        <p:txBody>
          <a:bodyPr wrap="square">
            <a:spAutoFit/>
          </a:bodyPr>
          <a:lstStyle/>
          <a:p>
            <a:r>
              <a:rPr lang="en-US" sz="1050">
                <a:solidFill>
                  <a:srgbClr val="000000">
                    <a:tint val="75000"/>
                  </a:srgbClr>
                </a:solidFill>
              </a:rPr>
              <a:t>Reference: </a:t>
            </a:r>
            <a:r>
              <a:rPr kumimoji="0" lang="en-US" sz="1050" b="0" i="0" u="none" strike="noStrike" kern="1200" cap="none" spc="0" normalizeH="0" baseline="0" noProof="0" err="1">
                <a:ln>
                  <a:noFill/>
                </a:ln>
                <a:solidFill>
                  <a:srgbClr val="000000"/>
                </a:solidFill>
                <a:effectLst/>
                <a:uLnTx/>
                <a:uFillTx/>
                <a:ea typeface="+mn-ea"/>
                <a:cs typeface="+mn-cs"/>
                <a:hlinkClick r:id="rId6"/>
              </a:rPr>
              <a:t>Koltai</a:t>
            </a:r>
            <a:r>
              <a:rPr kumimoji="0" lang="en-US" sz="1050" b="0" i="0" u="none" strike="noStrike" kern="1200" cap="none" spc="0" normalizeH="0" baseline="0" noProof="0">
                <a:ln>
                  <a:noFill/>
                </a:ln>
                <a:solidFill>
                  <a:srgbClr val="000000"/>
                </a:solidFill>
                <a:effectLst/>
                <a:uLnTx/>
                <a:uFillTx/>
                <a:ea typeface="+mn-ea"/>
                <a:cs typeface="+mn-cs"/>
                <a:hlinkClick r:id="rId6"/>
              </a:rPr>
              <a:t> M, et al. </a:t>
            </a:r>
            <a:r>
              <a:rPr kumimoji="0" lang="en-US" sz="1050" b="0" i="1" u="none" strike="noStrike" kern="1200" cap="none" spc="0" normalizeH="0" baseline="0" noProof="0">
                <a:ln>
                  <a:noFill/>
                </a:ln>
                <a:solidFill>
                  <a:srgbClr val="000000"/>
                </a:solidFill>
                <a:effectLst/>
                <a:uLnTx/>
                <a:uFillTx/>
                <a:ea typeface="+mn-ea"/>
                <a:cs typeface="+mn-cs"/>
                <a:hlinkClick r:id="rId6"/>
              </a:rPr>
              <a:t>BMC Medicine. </a:t>
            </a:r>
            <a:r>
              <a:rPr kumimoji="0" lang="en-US" sz="1050" b="0" i="0" u="none" strike="noStrike" kern="1200" cap="none" spc="0" normalizeH="0" baseline="0" noProof="0">
                <a:ln>
                  <a:noFill/>
                </a:ln>
                <a:solidFill>
                  <a:srgbClr val="000000"/>
                </a:solidFill>
                <a:effectLst/>
                <a:uLnTx/>
                <a:uFillTx/>
                <a:ea typeface="+mn-ea"/>
                <a:cs typeface="+mn-cs"/>
                <a:hlinkClick r:id="rId6"/>
              </a:rPr>
              <a:t>21(120):2023.</a:t>
            </a:r>
          </a:p>
          <a:p>
            <a:r>
              <a:rPr lang="en-US" sz="1050">
                <a:hlinkClick r:id="rId7"/>
              </a:rPr>
              <a:t>Guimarães EL, et al. </a:t>
            </a:r>
            <a:r>
              <a:rPr lang="en-US" sz="1050" i="1">
                <a:hlinkClick r:id="rId7"/>
              </a:rPr>
              <a:t>Journal of Global Health Economics and Policy</a:t>
            </a:r>
            <a:r>
              <a:rPr lang="en-US" sz="1050">
                <a:hlinkClick r:id="rId7"/>
              </a:rPr>
              <a:t>.5: 2025</a:t>
            </a:r>
            <a:r>
              <a:rPr lang="en-US" sz="1050"/>
              <a:t>.</a:t>
            </a:r>
          </a:p>
          <a:p>
            <a:r>
              <a:rPr lang="en-US" sz="1050">
                <a:hlinkClick r:id="rId8"/>
              </a:rPr>
              <a:t>Rave N, et al. </a:t>
            </a:r>
            <a:r>
              <a:rPr lang="en-US" sz="1050" i="1">
                <a:hlinkClick r:id="rId8"/>
              </a:rPr>
              <a:t>Journal of Global Health</a:t>
            </a:r>
            <a:r>
              <a:rPr lang="en-US" sz="1050">
                <a:hlinkClick r:id="rId8"/>
              </a:rPr>
              <a:t>. 15: 2025. </a:t>
            </a:r>
            <a:endParaRPr lang="en-US" sz="1050"/>
          </a:p>
          <a:p>
            <a:r>
              <a:rPr lang="en-US" sz="1050">
                <a:hlinkClick r:id="rId9"/>
              </a:rPr>
              <a:t>Shaaban F, et al. </a:t>
            </a:r>
            <a:r>
              <a:rPr lang="en-US" sz="1050" i="1">
                <a:hlinkClick r:id="rId9"/>
              </a:rPr>
              <a:t>Journal of Global Health</a:t>
            </a:r>
            <a:r>
              <a:rPr lang="en-US" sz="1050">
                <a:hlinkClick r:id="rId9"/>
              </a:rPr>
              <a:t>. 16: 2026. </a:t>
            </a:r>
            <a:endParaRPr lang="en-US" sz="1050"/>
          </a:p>
          <a:p>
            <a:endParaRPr lang="en-US" sz="1050"/>
          </a:p>
          <a:p>
            <a:r>
              <a:rPr kumimoji="0" lang="en-US" sz="1050" i="0" u="none" strike="noStrike" kern="1200" cap="none" spc="0" normalizeH="0" baseline="0" noProof="0">
                <a:ln>
                  <a:noFill/>
                </a:ln>
                <a:solidFill>
                  <a:srgbClr val="000000"/>
                </a:solidFill>
                <a:effectLst/>
                <a:uLnTx/>
                <a:uFillTx/>
                <a:ea typeface="+mn-ea"/>
                <a:cs typeface="+mn-cs"/>
                <a:hlinkClick r:id="rId6"/>
              </a:rPr>
              <a:t> </a:t>
            </a:r>
            <a:endParaRPr lang="en-US" sz="1050"/>
          </a:p>
        </p:txBody>
      </p:sp>
      <p:sp>
        <p:nvSpPr>
          <p:cNvPr id="36" name="TextBox 35">
            <a:extLst>
              <a:ext uri="{FF2B5EF4-FFF2-40B4-BE49-F238E27FC236}">
                <a16:creationId xmlns:a16="http://schemas.microsoft.com/office/drawing/2014/main" id="{28365973-1989-D378-A034-102980003135}"/>
              </a:ext>
            </a:extLst>
          </p:cNvPr>
          <p:cNvSpPr txBox="1"/>
          <p:nvPr/>
        </p:nvSpPr>
        <p:spPr>
          <a:xfrm>
            <a:off x="1314257" y="1513248"/>
            <a:ext cx="2247876" cy="923330"/>
          </a:xfrm>
          <a:prstGeom prst="rect">
            <a:avLst/>
          </a:prstGeom>
          <a:noFill/>
        </p:spPr>
        <p:txBody>
          <a:bodyPr wrap="square">
            <a:spAutoFit/>
          </a:bodyPr>
          <a:lstStyle/>
          <a:p>
            <a:pPr algn="r"/>
            <a:r>
              <a:rPr lang="en-US" i="1">
                <a:solidFill>
                  <a:srgbClr val="3F3F3F"/>
                </a:solidFill>
              </a:rPr>
              <a:t>Studies looked at costs per DALY averted.</a:t>
            </a:r>
          </a:p>
        </p:txBody>
      </p:sp>
      <p:sp>
        <p:nvSpPr>
          <p:cNvPr id="33" name="object 48">
            <a:extLst>
              <a:ext uri="{FF2B5EF4-FFF2-40B4-BE49-F238E27FC236}">
                <a16:creationId xmlns:a16="http://schemas.microsoft.com/office/drawing/2014/main" id="{B127773F-9BAD-754D-4BB3-039AA387C73F}"/>
              </a:ext>
            </a:extLst>
          </p:cNvPr>
          <p:cNvSpPr txBox="1"/>
          <p:nvPr/>
        </p:nvSpPr>
        <p:spPr>
          <a:xfrm>
            <a:off x="8707585" y="4714913"/>
            <a:ext cx="2345609" cy="344929"/>
          </a:xfrm>
          <a:prstGeom prst="rect">
            <a:avLst/>
          </a:prstGeom>
        </p:spPr>
        <p:txBody>
          <a:bodyPr vert="horz" wrap="square" lIns="0" tIns="24093" rIns="0" bIns="0" rtlCol="0" anchor="t">
            <a:spAutoFit/>
          </a:bodyPr>
          <a:lstStyle/>
          <a:p>
            <a:pPr>
              <a:spcBef>
                <a:spcPts val="190"/>
              </a:spcBef>
            </a:pPr>
            <a:r>
              <a:rPr sz="1200" b="1">
                <a:solidFill>
                  <a:srgbClr val="464F61"/>
                </a:solidFill>
                <a:cs typeface="Arial"/>
              </a:rPr>
              <a:t>Adopt!</a:t>
            </a:r>
            <a:endParaRPr lang="en-US" sz="1200" b="1">
              <a:solidFill>
                <a:srgbClr val="464F61"/>
              </a:solidFill>
              <a:cs typeface="Arial"/>
            </a:endParaRPr>
          </a:p>
          <a:p>
            <a:pPr>
              <a:spcBef>
                <a:spcPts val="75"/>
              </a:spcBef>
            </a:pPr>
            <a:r>
              <a:rPr sz="800" b="1">
                <a:solidFill>
                  <a:srgbClr val="464F61"/>
                </a:solidFill>
                <a:cs typeface="Arial"/>
              </a:rPr>
              <a:t>cost saving</a:t>
            </a:r>
          </a:p>
        </p:txBody>
      </p:sp>
      <p:sp>
        <p:nvSpPr>
          <p:cNvPr id="34" name="object 48">
            <a:extLst>
              <a:ext uri="{FF2B5EF4-FFF2-40B4-BE49-F238E27FC236}">
                <a16:creationId xmlns:a16="http://schemas.microsoft.com/office/drawing/2014/main" id="{1D505D35-61F5-9AB2-0CC6-3D8471088C60}"/>
              </a:ext>
            </a:extLst>
          </p:cNvPr>
          <p:cNvSpPr txBox="1"/>
          <p:nvPr/>
        </p:nvSpPr>
        <p:spPr>
          <a:xfrm>
            <a:off x="8754870" y="2474333"/>
            <a:ext cx="2289164" cy="344929"/>
          </a:xfrm>
          <a:prstGeom prst="rect">
            <a:avLst/>
          </a:prstGeom>
        </p:spPr>
        <p:txBody>
          <a:bodyPr vert="horz" wrap="square" lIns="0" tIns="24093" rIns="0" bIns="0" rtlCol="0" anchor="t">
            <a:spAutoFit/>
          </a:bodyPr>
          <a:lstStyle/>
          <a:p>
            <a:pPr>
              <a:spcBef>
                <a:spcPts val="75"/>
              </a:spcBef>
            </a:pPr>
            <a:r>
              <a:rPr lang="en-US" sz="1200" b="1">
                <a:solidFill>
                  <a:srgbClr val="464F61"/>
                </a:solidFill>
                <a:cs typeface="Arial"/>
              </a:rPr>
              <a:t>Consider adopting</a:t>
            </a:r>
          </a:p>
          <a:p>
            <a:pPr>
              <a:spcBef>
                <a:spcPts val="75"/>
              </a:spcBef>
            </a:pPr>
            <a:r>
              <a:rPr lang="en-US" sz="800" b="1">
                <a:solidFill>
                  <a:srgbClr val="464F61"/>
                </a:solidFill>
                <a:cs typeface="Arial"/>
              </a:rPr>
              <a:t>cost-effective</a:t>
            </a:r>
          </a:p>
        </p:txBody>
      </p:sp>
      <p:sp>
        <p:nvSpPr>
          <p:cNvPr id="18" name="Isosceles Triangle 12">
            <a:extLst>
              <a:ext uri="{FF2B5EF4-FFF2-40B4-BE49-F238E27FC236}">
                <a16:creationId xmlns:a16="http://schemas.microsoft.com/office/drawing/2014/main" id="{77E9D650-C210-8845-A678-4F38BE34004F}"/>
              </a:ext>
            </a:extLst>
          </p:cNvPr>
          <p:cNvSpPr/>
          <p:nvPr/>
        </p:nvSpPr>
        <p:spPr>
          <a:xfrm>
            <a:off x="6778531" y="3220888"/>
            <a:ext cx="161598" cy="148737"/>
          </a:xfrm>
          <a:prstGeom prst="triangle">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072D8211-4711-758B-1DCF-4F68ED2009D6}"/>
              </a:ext>
            </a:extLst>
          </p:cNvPr>
          <p:cNvSpPr txBox="1"/>
          <p:nvPr/>
        </p:nvSpPr>
        <p:spPr>
          <a:xfrm>
            <a:off x="6070960" y="3073616"/>
            <a:ext cx="1004890" cy="338554"/>
          </a:xfrm>
          <a:prstGeom prst="rect">
            <a:avLst/>
          </a:prstGeom>
          <a:noFill/>
        </p:spPr>
        <p:txBody>
          <a:bodyPr wrap="square" lIns="0" tIns="0" rIns="0" bIns="0">
            <a:spAutoFit/>
          </a:bodyPr>
          <a:lstStyle/>
          <a:p>
            <a:r>
              <a:rPr lang="en-US" sz="1100" b="1">
                <a:latin typeface="+mn-lt"/>
              </a:rPr>
              <a:t>Mozambique: $</a:t>
            </a:r>
            <a:r>
              <a:rPr lang="en-US" sz="1100" b="1"/>
              <a:t>288</a:t>
            </a:r>
            <a:r>
              <a:rPr lang="en-US" sz="1100" b="1">
                <a:latin typeface="+mn-lt"/>
              </a:rPr>
              <a:t>/DALY</a:t>
            </a:r>
            <a:endParaRPr lang="en-US" sz="1100" b="1"/>
          </a:p>
        </p:txBody>
      </p:sp>
      <p:sp>
        <p:nvSpPr>
          <p:cNvPr id="55" name="TextBox 54">
            <a:extLst>
              <a:ext uri="{FF2B5EF4-FFF2-40B4-BE49-F238E27FC236}">
                <a16:creationId xmlns:a16="http://schemas.microsoft.com/office/drawing/2014/main" id="{731FDE1B-33B1-3F63-79FA-F82159E2A655}"/>
              </a:ext>
            </a:extLst>
          </p:cNvPr>
          <p:cNvSpPr txBox="1"/>
          <p:nvPr/>
        </p:nvSpPr>
        <p:spPr>
          <a:xfrm>
            <a:off x="6720091" y="3548531"/>
            <a:ext cx="1004890" cy="338554"/>
          </a:xfrm>
          <a:prstGeom prst="rect">
            <a:avLst/>
          </a:prstGeom>
          <a:noFill/>
        </p:spPr>
        <p:txBody>
          <a:bodyPr wrap="square" lIns="0" tIns="0" rIns="0" bIns="0">
            <a:spAutoFit/>
          </a:bodyPr>
          <a:lstStyle/>
          <a:p>
            <a:r>
              <a:rPr lang="en-US" sz="1100" b="1">
                <a:latin typeface="+mn-lt"/>
              </a:rPr>
              <a:t>Nepal: $</a:t>
            </a:r>
            <a:r>
              <a:rPr lang="en-US" sz="1100" b="1"/>
              <a:t>387</a:t>
            </a:r>
            <a:r>
              <a:rPr lang="en-US" sz="1100" b="1">
                <a:latin typeface="+mn-lt"/>
              </a:rPr>
              <a:t>/DALY</a:t>
            </a:r>
            <a:endParaRPr lang="en-US" sz="1100" b="1"/>
          </a:p>
        </p:txBody>
      </p:sp>
      <p:sp>
        <p:nvSpPr>
          <p:cNvPr id="57" name="Isosceles Triangle 12">
            <a:extLst>
              <a:ext uri="{FF2B5EF4-FFF2-40B4-BE49-F238E27FC236}">
                <a16:creationId xmlns:a16="http://schemas.microsoft.com/office/drawing/2014/main" id="{40598190-5A95-2DBF-FEE6-F24A887F2823}"/>
              </a:ext>
            </a:extLst>
          </p:cNvPr>
          <p:cNvSpPr/>
          <p:nvPr/>
        </p:nvSpPr>
        <p:spPr>
          <a:xfrm>
            <a:off x="7214126" y="3521657"/>
            <a:ext cx="161598" cy="148737"/>
          </a:xfrm>
          <a:prstGeom prst="triangle">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Isosceles Triangle 12">
            <a:extLst>
              <a:ext uri="{FF2B5EF4-FFF2-40B4-BE49-F238E27FC236}">
                <a16:creationId xmlns:a16="http://schemas.microsoft.com/office/drawing/2014/main" id="{142BC90C-3E6C-EE27-ED71-0C01E09F2FBA}"/>
              </a:ext>
            </a:extLst>
          </p:cNvPr>
          <p:cNvSpPr/>
          <p:nvPr/>
        </p:nvSpPr>
        <p:spPr>
          <a:xfrm>
            <a:off x="8058983" y="4100943"/>
            <a:ext cx="161598" cy="148737"/>
          </a:xfrm>
          <a:prstGeom prst="triangle">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Isosceles Triangle 12">
            <a:extLst>
              <a:ext uri="{FF2B5EF4-FFF2-40B4-BE49-F238E27FC236}">
                <a16:creationId xmlns:a16="http://schemas.microsoft.com/office/drawing/2014/main" id="{F3ED5773-08BC-1DA6-9EB1-F027D3D58E09}"/>
              </a:ext>
            </a:extLst>
          </p:cNvPr>
          <p:cNvSpPr/>
          <p:nvPr/>
        </p:nvSpPr>
        <p:spPr>
          <a:xfrm>
            <a:off x="7484909" y="3409348"/>
            <a:ext cx="161598" cy="148737"/>
          </a:xfrm>
          <a:prstGeom prst="triangle">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TextBox 195">
            <a:extLst>
              <a:ext uri="{FF2B5EF4-FFF2-40B4-BE49-F238E27FC236}">
                <a16:creationId xmlns:a16="http://schemas.microsoft.com/office/drawing/2014/main" id="{190AB50F-B25B-D542-247D-038475E24E71}"/>
              </a:ext>
            </a:extLst>
          </p:cNvPr>
          <p:cNvSpPr txBox="1"/>
          <p:nvPr/>
        </p:nvSpPr>
        <p:spPr>
          <a:xfrm>
            <a:off x="7507714" y="3051611"/>
            <a:ext cx="1004890" cy="338554"/>
          </a:xfrm>
          <a:prstGeom prst="rect">
            <a:avLst/>
          </a:prstGeom>
          <a:noFill/>
        </p:spPr>
        <p:txBody>
          <a:bodyPr wrap="square" lIns="0" tIns="0" rIns="0" bIns="0">
            <a:spAutoFit/>
          </a:bodyPr>
          <a:lstStyle/>
          <a:p>
            <a:r>
              <a:rPr lang="en-US" sz="1100" b="1">
                <a:latin typeface="+mn-lt"/>
              </a:rPr>
              <a:t>Cameroon: $500/DALY</a:t>
            </a:r>
            <a:endParaRPr lang="en-US" sz="1100" b="1"/>
          </a:p>
        </p:txBody>
      </p:sp>
      <p:sp>
        <p:nvSpPr>
          <p:cNvPr id="19" name="Footer Placeholder 2">
            <a:extLst>
              <a:ext uri="{FF2B5EF4-FFF2-40B4-BE49-F238E27FC236}">
                <a16:creationId xmlns:a16="http://schemas.microsoft.com/office/drawing/2014/main" id="{C820ADEE-F223-7869-7529-B2D2D25AFEDD}"/>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37720277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244885" y="442514"/>
            <a:ext cx="10740639" cy="636273"/>
          </a:xfrm>
        </p:spPr>
        <p:txBody>
          <a:bodyPr lIns="0" tIns="0" rIns="0" bIns="0"/>
          <a:lstStyle/>
          <a:p>
            <a:pPr marL="0" indent="0">
              <a:buNone/>
            </a:pPr>
            <a:r>
              <a:rPr lang="en-US" sz="2400" b="1">
                <a:solidFill>
                  <a:schemeClr val="accent3"/>
                </a:solidFill>
                <a:ea typeface="+mj-ea"/>
                <a:cs typeface="+mj-cs"/>
              </a:rPr>
              <a:t>What to know about the cost-effectiveness of RSV immunization </a:t>
            </a:r>
          </a:p>
        </p:txBody>
      </p:sp>
      <p:sp>
        <p:nvSpPr>
          <p:cNvPr id="13" name="Text Placeholder 5">
            <a:extLst>
              <a:ext uri="{FF2B5EF4-FFF2-40B4-BE49-F238E27FC236}">
                <a16:creationId xmlns:a16="http://schemas.microsoft.com/office/drawing/2014/main" id="{C9E68B14-27F1-2BC1-05D3-A48B6CE935FB}"/>
              </a:ext>
            </a:extLst>
          </p:cNvPr>
          <p:cNvSpPr txBox="1">
            <a:spLocks/>
          </p:cNvSpPr>
          <p:nvPr/>
        </p:nvSpPr>
        <p:spPr>
          <a:xfrm>
            <a:off x="1317492" y="1623701"/>
            <a:ext cx="4933447" cy="4631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0"/>
              </a:spcBef>
              <a:spcAft>
                <a:spcPts val="1800"/>
              </a:spcAft>
              <a:buClr>
                <a:schemeClr val="accent1"/>
              </a:buClr>
              <a:buFont typeface="Arial" panose="020B0604020202020204" pitchFamily="34" charset="0"/>
              <a:buChar char="•"/>
              <a:defRPr sz="16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4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a:solidFill>
                  <a:schemeClr val="accent4"/>
                </a:solidFill>
              </a:rPr>
              <a:t>What do the models suggest?</a:t>
            </a:r>
          </a:p>
          <a:p>
            <a:pPr marL="234950" indent="-223838"/>
            <a:r>
              <a:rPr lang="en-US"/>
              <a:t>RSV immunization is likely to be cost-effective in LMICs and may be cost-saving in many. </a:t>
            </a:r>
          </a:p>
          <a:p>
            <a:pPr marL="0" indent="0">
              <a:lnSpc>
                <a:spcPct val="100000"/>
              </a:lnSpc>
              <a:buFont typeface="Arial" panose="020B0604020202020204" pitchFamily="34" charset="0"/>
              <a:buNone/>
            </a:pPr>
            <a:r>
              <a:rPr lang="en-US" b="1">
                <a:solidFill>
                  <a:schemeClr val="accent4"/>
                </a:solidFill>
              </a:rPr>
              <a:t>What are the caveats?</a:t>
            </a:r>
          </a:p>
          <a:p>
            <a:pPr marL="234950" indent="-223838"/>
            <a:r>
              <a:rPr lang="en-US"/>
              <a:t>Product prices are unknown, so cost-effectiveness results remain uncertain.</a:t>
            </a:r>
          </a:p>
          <a:p>
            <a:pPr marL="234950" indent="-223838"/>
            <a:r>
              <a:rPr lang="en-US"/>
              <a:t>Results may vary by country based on varying data such as disease burden, costs and other data inputs.</a:t>
            </a:r>
          </a:p>
          <a:p>
            <a:pPr marL="0" indent="0">
              <a:buNone/>
            </a:pPr>
            <a:endParaRPr lang="en-US"/>
          </a:p>
          <a:p>
            <a:pPr marL="285750" indent="-285750">
              <a:spcAft>
                <a:spcPts val="900"/>
              </a:spcAft>
            </a:pPr>
            <a:endParaRPr lang="en-US" b="1"/>
          </a:p>
        </p:txBody>
      </p:sp>
      <p:sp>
        <p:nvSpPr>
          <p:cNvPr id="14" name="Text Placeholder 5">
            <a:extLst>
              <a:ext uri="{FF2B5EF4-FFF2-40B4-BE49-F238E27FC236}">
                <a16:creationId xmlns:a16="http://schemas.microsoft.com/office/drawing/2014/main" id="{2027191C-56B7-4CD2-9B26-041B9C01A748}"/>
              </a:ext>
            </a:extLst>
          </p:cNvPr>
          <p:cNvSpPr txBox="1">
            <a:spLocks/>
          </p:cNvSpPr>
          <p:nvPr/>
        </p:nvSpPr>
        <p:spPr>
          <a:xfrm>
            <a:off x="6554375" y="1637877"/>
            <a:ext cx="5164818" cy="4631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0"/>
              </a:spcBef>
              <a:spcAft>
                <a:spcPts val="1800"/>
              </a:spcAft>
              <a:buClr>
                <a:schemeClr val="accent1"/>
              </a:buClr>
              <a:buFont typeface="Arial" panose="020B0604020202020204" pitchFamily="34" charset="0"/>
              <a:buChar char="•"/>
              <a:defRPr sz="16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4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4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a:solidFill>
                  <a:schemeClr val="accent4"/>
                </a:solidFill>
              </a:rPr>
              <a:t>What data gaps will forthcoming studies fill?</a:t>
            </a:r>
          </a:p>
          <a:p>
            <a:pPr marL="234950" indent="-223838"/>
            <a:r>
              <a:rPr lang="en-US"/>
              <a:t>Expand health impact evidence with updated modelling data and country-specific data inputs.</a:t>
            </a:r>
          </a:p>
          <a:p>
            <a:pPr marL="234950" indent="-223838"/>
            <a:r>
              <a:rPr lang="en-US"/>
              <a:t>Tools are available to help countries determine the impact and cost-effectiveness of RSV immunization in their settings (e.g., UNIVAC model).   </a:t>
            </a:r>
          </a:p>
          <a:p>
            <a:pPr marL="0" indent="0">
              <a:buFont typeface="Arial" panose="020B0604020202020204" pitchFamily="34" charset="0"/>
              <a:buNone/>
            </a:pPr>
            <a:endParaRPr lang="en-US" b="1">
              <a:solidFill>
                <a:schemeClr val="accent4"/>
              </a:solidFill>
            </a:endParaRPr>
          </a:p>
          <a:p>
            <a:pPr marL="234950" indent="-223838">
              <a:lnSpc>
                <a:spcPct val="100000"/>
              </a:lnSpc>
            </a:pPr>
            <a:r>
              <a:rPr lang="en-US"/>
              <a:t>Understand that RSV immunization is likely to be cost-effective in most LMICs as well as a good use of public health resources.</a:t>
            </a:r>
          </a:p>
          <a:p>
            <a:pPr marL="234950" indent="-223838">
              <a:lnSpc>
                <a:spcPct val="100000"/>
              </a:lnSpc>
            </a:pPr>
            <a:r>
              <a:rPr lang="en-US"/>
              <a:t>Consider using cost-effectiveness results from cross-country studies or studies from neighboring countries / similar income groups to inform decision making.</a:t>
            </a:r>
          </a:p>
          <a:p>
            <a:pPr marL="0" indent="0">
              <a:lnSpc>
                <a:spcPct val="100000"/>
              </a:lnSpc>
              <a:buNone/>
            </a:pPr>
            <a:endParaRPr lang="en-US"/>
          </a:p>
          <a:p>
            <a:pPr marL="285750" indent="-285750">
              <a:spcAft>
                <a:spcPts val="900"/>
              </a:spcAft>
            </a:pPr>
            <a:endParaRPr lang="en-US" sz="900" b="1"/>
          </a:p>
        </p:txBody>
      </p:sp>
      <p:sp>
        <p:nvSpPr>
          <p:cNvPr id="4" name="TextBox 3">
            <a:extLst>
              <a:ext uri="{FF2B5EF4-FFF2-40B4-BE49-F238E27FC236}">
                <a16:creationId xmlns:a16="http://schemas.microsoft.com/office/drawing/2014/main" id="{32FE8EDA-C6D9-62A2-213C-BC956A5B8DFA}"/>
              </a:ext>
            </a:extLst>
          </p:cNvPr>
          <p:cNvSpPr txBox="1"/>
          <p:nvPr/>
        </p:nvSpPr>
        <p:spPr>
          <a:xfrm>
            <a:off x="1317492" y="1623700"/>
            <a:ext cx="4871733" cy="369332"/>
          </a:xfrm>
          <a:prstGeom prst="rect">
            <a:avLst/>
          </a:prstGeom>
          <a:solidFill>
            <a:schemeClr val="accent3"/>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What do the models suggest?</a:t>
            </a:r>
          </a:p>
        </p:txBody>
      </p:sp>
      <p:sp>
        <p:nvSpPr>
          <p:cNvPr id="5" name="TextBox 4">
            <a:extLst>
              <a:ext uri="{FF2B5EF4-FFF2-40B4-BE49-F238E27FC236}">
                <a16:creationId xmlns:a16="http://schemas.microsoft.com/office/drawing/2014/main" id="{15C1EC90-0594-7A91-5C82-183D6A506D64}"/>
              </a:ext>
            </a:extLst>
          </p:cNvPr>
          <p:cNvSpPr txBox="1"/>
          <p:nvPr/>
        </p:nvSpPr>
        <p:spPr>
          <a:xfrm>
            <a:off x="1317492" y="2814527"/>
            <a:ext cx="4871733" cy="369332"/>
          </a:xfrm>
          <a:prstGeom prst="rect">
            <a:avLst/>
          </a:prstGeom>
          <a:solidFill>
            <a:schemeClr val="accent3"/>
          </a:solidFill>
        </p:spPr>
        <p:txBody>
          <a:bodyPr wrap="square">
            <a:spAutoFit/>
          </a:bodyPr>
          <a:lstStyle/>
          <a:p>
            <a:pPr marL="465138">
              <a:spcAft>
                <a:spcPts val="600"/>
              </a:spcAft>
              <a:buFont typeface="Arial" panose="020B0604020202020204" pitchFamily="34" charset="0"/>
              <a:buNone/>
            </a:pPr>
            <a:r>
              <a:rPr lang="en-US" b="1">
                <a:solidFill>
                  <a:schemeClr val="bg1"/>
                </a:solidFill>
              </a:rPr>
              <a:t>C</a:t>
            </a:r>
            <a:r>
              <a:rPr lang="en-US" sz="1800" b="1">
                <a:solidFill>
                  <a:schemeClr val="bg1"/>
                </a:solidFill>
              </a:rPr>
              <a:t>aveats?</a:t>
            </a:r>
          </a:p>
        </p:txBody>
      </p:sp>
      <p:sp>
        <p:nvSpPr>
          <p:cNvPr id="6" name="TextBox 5">
            <a:extLst>
              <a:ext uri="{FF2B5EF4-FFF2-40B4-BE49-F238E27FC236}">
                <a16:creationId xmlns:a16="http://schemas.microsoft.com/office/drawing/2014/main" id="{AF67CC5B-95DC-8290-EAB4-655B09CF4E8A}"/>
              </a:ext>
            </a:extLst>
          </p:cNvPr>
          <p:cNvSpPr txBox="1"/>
          <p:nvPr/>
        </p:nvSpPr>
        <p:spPr>
          <a:xfrm>
            <a:off x="6575062" y="1623700"/>
            <a:ext cx="5164818" cy="369332"/>
          </a:xfrm>
          <a:prstGeom prst="rect">
            <a:avLst/>
          </a:prstGeom>
          <a:solidFill>
            <a:schemeClr val="accent3"/>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What data gaps will forthcoming studies fill?</a:t>
            </a:r>
          </a:p>
        </p:txBody>
      </p:sp>
      <p:sp>
        <p:nvSpPr>
          <p:cNvPr id="7" name="TextBox 6">
            <a:extLst>
              <a:ext uri="{FF2B5EF4-FFF2-40B4-BE49-F238E27FC236}">
                <a16:creationId xmlns:a16="http://schemas.microsoft.com/office/drawing/2014/main" id="{590525F2-29C5-7055-9862-1F2FD8A9ADEB}"/>
              </a:ext>
            </a:extLst>
          </p:cNvPr>
          <p:cNvSpPr txBox="1"/>
          <p:nvPr/>
        </p:nvSpPr>
        <p:spPr>
          <a:xfrm>
            <a:off x="6575062" y="3598148"/>
            <a:ext cx="5164818" cy="369332"/>
          </a:xfrm>
          <a:prstGeom prst="rect">
            <a:avLst/>
          </a:prstGeom>
          <a:solidFill>
            <a:schemeClr val="accent3"/>
          </a:solidFill>
        </p:spPr>
        <p:txBody>
          <a:bodyPr wrap="square">
            <a:spAutoFit/>
          </a:bodyPr>
          <a:lstStyle/>
          <a:p>
            <a:pPr marL="465138">
              <a:spcAft>
                <a:spcPts val="600"/>
              </a:spcAft>
              <a:buFont typeface="Arial" panose="020B0604020202020204" pitchFamily="34" charset="0"/>
              <a:buNone/>
            </a:pPr>
            <a:r>
              <a:rPr lang="en-US" sz="1800" b="1">
                <a:solidFill>
                  <a:schemeClr val="bg1"/>
                </a:solidFill>
              </a:rPr>
              <a:t>How can countries use this information?</a:t>
            </a:r>
          </a:p>
        </p:txBody>
      </p:sp>
      <p:pic>
        <p:nvPicPr>
          <p:cNvPr id="10" name="Picture 9" descr="A white exclamation mark in a triangle&#10;&#10;Description automatically generated">
            <a:extLst>
              <a:ext uri="{FF2B5EF4-FFF2-40B4-BE49-F238E27FC236}">
                <a16:creationId xmlns:a16="http://schemas.microsoft.com/office/drawing/2014/main" id="{2396141E-6F2F-A5EE-5751-0CE150F2ABB3}"/>
              </a:ext>
            </a:extLst>
          </p:cNvPr>
          <p:cNvPicPr>
            <a:picLocks noChangeAspect="1"/>
          </p:cNvPicPr>
          <p:nvPr/>
        </p:nvPicPr>
        <p:blipFill>
          <a:blip r:embed="rId3"/>
          <a:stretch>
            <a:fillRect/>
          </a:stretch>
        </p:blipFill>
        <p:spPr>
          <a:xfrm>
            <a:off x="1418069" y="2910293"/>
            <a:ext cx="215900" cy="177800"/>
          </a:xfrm>
          <a:prstGeom prst="rect">
            <a:avLst/>
          </a:prstGeom>
        </p:spPr>
      </p:pic>
      <p:pic>
        <p:nvPicPr>
          <p:cNvPr id="11" name="Picture 10" descr="A white outline of a magnifying glass&#10;&#10;Description automatically generated">
            <a:extLst>
              <a:ext uri="{FF2B5EF4-FFF2-40B4-BE49-F238E27FC236}">
                <a16:creationId xmlns:a16="http://schemas.microsoft.com/office/drawing/2014/main" id="{77E783CC-1D3C-0D5B-9091-A297088FEB26}"/>
              </a:ext>
            </a:extLst>
          </p:cNvPr>
          <p:cNvPicPr>
            <a:picLocks noChangeAspect="1"/>
          </p:cNvPicPr>
          <p:nvPr/>
        </p:nvPicPr>
        <p:blipFill>
          <a:blip r:embed="rId4"/>
          <a:stretch>
            <a:fillRect/>
          </a:stretch>
        </p:blipFill>
        <p:spPr>
          <a:xfrm>
            <a:off x="1405369" y="1703210"/>
            <a:ext cx="210312" cy="210312"/>
          </a:xfrm>
          <a:prstGeom prst="rect">
            <a:avLst/>
          </a:prstGeom>
        </p:spPr>
      </p:pic>
      <p:pic>
        <p:nvPicPr>
          <p:cNvPr id="15" name="Picture 14">
            <a:extLst>
              <a:ext uri="{FF2B5EF4-FFF2-40B4-BE49-F238E27FC236}">
                <a16:creationId xmlns:a16="http://schemas.microsoft.com/office/drawing/2014/main" id="{3F1C1609-BA9B-D5EC-A078-5D82862D3345}"/>
              </a:ext>
            </a:extLst>
          </p:cNvPr>
          <p:cNvPicPr>
            <a:picLocks noChangeAspect="1"/>
          </p:cNvPicPr>
          <p:nvPr/>
        </p:nvPicPr>
        <p:blipFill>
          <a:blip r:embed="rId5"/>
          <a:stretch>
            <a:fillRect/>
          </a:stretch>
        </p:blipFill>
        <p:spPr>
          <a:xfrm>
            <a:off x="6657897" y="1725722"/>
            <a:ext cx="351239" cy="165289"/>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DA343319-A779-E985-BCD3-689387A95ACE}"/>
              </a:ext>
            </a:extLst>
          </p:cNvPr>
          <p:cNvPicPr>
            <a:picLocks noChangeAspect="1"/>
          </p:cNvPicPr>
          <p:nvPr/>
        </p:nvPicPr>
        <p:blipFill>
          <a:blip r:embed="rId6"/>
          <a:stretch>
            <a:fillRect/>
          </a:stretch>
        </p:blipFill>
        <p:spPr>
          <a:xfrm>
            <a:off x="6725566" y="3692133"/>
            <a:ext cx="215900" cy="190500"/>
          </a:xfrm>
          <a:prstGeom prst="rect">
            <a:avLst/>
          </a:prstGeom>
        </p:spPr>
      </p:pic>
      <p:sp>
        <p:nvSpPr>
          <p:cNvPr id="8" name="Footer Placeholder 2">
            <a:extLst>
              <a:ext uri="{FF2B5EF4-FFF2-40B4-BE49-F238E27FC236}">
                <a16:creationId xmlns:a16="http://schemas.microsoft.com/office/drawing/2014/main" id="{1486FF3A-508A-E083-99AF-4BAB525396CB}"/>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11606519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BE532-C5A8-732C-71EA-2A9AC97D0F20}"/>
              </a:ext>
            </a:extLst>
          </p:cNvPr>
          <p:cNvSpPr>
            <a:spLocks noGrp="1"/>
          </p:cNvSpPr>
          <p:nvPr>
            <p:ph type="title"/>
          </p:nvPr>
        </p:nvSpPr>
        <p:spPr>
          <a:xfrm>
            <a:off x="712163" y="2887866"/>
            <a:ext cx="10767674" cy="1082268"/>
          </a:xfrm>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7200">
                <a:solidFill>
                  <a:schemeClr val="bg1"/>
                </a:solidFill>
              </a:rPr>
              <a:t>Conclusion and additional considerations</a:t>
            </a:r>
          </a:p>
        </p:txBody>
      </p:sp>
    </p:spTree>
    <p:extLst>
      <p:ext uri="{BB962C8B-B14F-4D97-AF65-F5344CB8AC3E}">
        <p14:creationId xmlns:p14="http://schemas.microsoft.com/office/powerpoint/2010/main" val="449762743"/>
      </p:ext>
    </p:extLst>
  </p:cSld>
  <p:clrMapOvr>
    <a:masterClrMapping/>
  </p:clrMapOvr>
  <mc:AlternateContent xmlns:mc="http://schemas.openxmlformats.org/markup-compatibility/2006" xmlns:p14="http://schemas.microsoft.com/office/powerpoint/2010/main">
    <mc:Choice Requires="p14">
      <p:transition spd="slow" p14:dur="2000" advTm="8061"/>
    </mc:Choice>
    <mc:Fallback xmlns="">
      <p:transition spd="slow" advTm="8061"/>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66B69-43C4-C359-06B7-15EE7B0C82C3}"/>
              </a:ext>
            </a:extLst>
          </p:cNvPr>
          <p:cNvSpPr>
            <a:spLocks noGrp="1"/>
          </p:cNvSpPr>
          <p:nvPr>
            <p:ph type="title"/>
          </p:nvPr>
        </p:nvSpPr>
        <p:spPr>
          <a:xfrm>
            <a:off x="1224280" y="301625"/>
            <a:ext cx="10515600" cy="884555"/>
          </a:xfrm>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2400">
                <a:solidFill>
                  <a:schemeClr val="accent1"/>
                </a:solidFill>
              </a:rPr>
              <a:t>Pricing and seasonality</a:t>
            </a:r>
            <a:br>
              <a:rPr lang="en-US" sz="2400">
                <a:solidFill>
                  <a:schemeClr val="accent1"/>
                </a:solidFill>
              </a:rPr>
            </a:br>
            <a:endParaRPr lang="en-US" sz="2400">
              <a:solidFill>
                <a:schemeClr val="accent1"/>
              </a:solidFill>
            </a:endParaRPr>
          </a:p>
        </p:txBody>
      </p:sp>
      <p:sp>
        <p:nvSpPr>
          <p:cNvPr id="3" name="Content Placeholder 2">
            <a:extLst>
              <a:ext uri="{FF2B5EF4-FFF2-40B4-BE49-F238E27FC236}">
                <a16:creationId xmlns:a16="http://schemas.microsoft.com/office/drawing/2014/main" id="{110B8DD5-6FE0-64A1-59A1-ACB25A5C865B}"/>
              </a:ext>
            </a:extLst>
          </p:cNvPr>
          <p:cNvSpPr>
            <a:spLocks noGrp="1"/>
          </p:cNvSpPr>
          <p:nvPr>
            <p:ph idx="1"/>
          </p:nvPr>
        </p:nvSpPr>
        <p:spPr>
          <a:xfrm>
            <a:off x="1318873" y="983051"/>
            <a:ext cx="10515600" cy="4785043"/>
          </a:xfrm>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indent="0">
              <a:buNone/>
            </a:pPr>
            <a:r>
              <a:rPr lang="en-US" sz="1800" b="1"/>
              <a:t>Product pricing</a:t>
            </a:r>
          </a:p>
          <a:p>
            <a:pPr marL="457200" indent="-457200">
              <a:lnSpc>
                <a:spcPct val="100000"/>
              </a:lnSpc>
            </a:pPr>
            <a:r>
              <a:rPr lang="en-US" sz="2000"/>
              <a:t>RSV maternal vaccines and </a:t>
            </a:r>
            <a:r>
              <a:rPr lang="en-US" sz="2000" err="1"/>
              <a:t>mAbs</a:t>
            </a:r>
            <a:r>
              <a:rPr lang="en-US" sz="2000"/>
              <a:t> are likely </a:t>
            </a:r>
            <a:r>
              <a:rPr lang="en-US" sz="2000" b="1"/>
              <a:t>both cost-effective</a:t>
            </a:r>
            <a:r>
              <a:rPr lang="en-US" sz="2000"/>
              <a:t> at “moderate” prices</a:t>
            </a:r>
          </a:p>
          <a:p>
            <a:pPr marL="457200" indent="-457200">
              <a:lnSpc>
                <a:spcPct val="100000"/>
              </a:lnSpc>
            </a:pPr>
            <a:r>
              <a:rPr lang="en-US" sz="2000" err="1"/>
              <a:t>mAbs</a:t>
            </a:r>
            <a:r>
              <a:rPr lang="en-US" sz="2000"/>
              <a:t> are anticipated to cost more to produce </a:t>
            </a:r>
          </a:p>
          <a:p>
            <a:pPr marL="457200" indent="-457200">
              <a:lnSpc>
                <a:spcPct val="100000"/>
              </a:lnSpc>
            </a:pPr>
            <a:r>
              <a:rPr lang="en-US" sz="2000"/>
              <a:t>There is no current </a:t>
            </a:r>
            <a:r>
              <a:rPr lang="en-US" sz="2000" err="1"/>
              <a:t>mAb</a:t>
            </a:r>
            <a:r>
              <a:rPr lang="en-US" sz="2000"/>
              <a:t> pricing agreement potentially making LMIC access difficult in the medium term </a:t>
            </a:r>
          </a:p>
          <a:p>
            <a:pPr marL="457200" indent="-457200">
              <a:lnSpc>
                <a:spcPct val="100000"/>
              </a:lnSpc>
            </a:pPr>
            <a:r>
              <a:rPr lang="en-US" sz="2000"/>
              <a:t>Countries should carefully consider potential product prices and economic implications during introduction decision making</a:t>
            </a:r>
          </a:p>
          <a:p>
            <a:pPr indent="0">
              <a:buNone/>
            </a:pPr>
            <a:r>
              <a:rPr lang="en-US" sz="1800" b="1"/>
              <a:t>Seasonal administration </a:t>
            </a:r>
          </a:p>
          <a:p>
            <a:pPr marL="457200" indent="-457200">
              <a:lnSpc>
                <a:spcPct val="100000"/>
              </a:lnSpc>
            </a:pPr>
            <a:r>
              <a:rPr lang="en-US" sz="2000"/>
              <a:t>While RSV is often a seasonal virus, many countries have year-round circulation or variable seasons within a country.</a:t>
            </a:r>
          </a:p>
          <a:p>
            <a:pPr marL="457200" indent="-457200">
              <a:lnSpc>
                <a:spcPct val="100000"/>
              </a:lnSpc>
            </a:pPr>
            <a:r>
              <a:rPr lang="en-US" sz="2000"/>
              <a:t>Yet, seasonal administration has potential to lower costs in seasonal settings</a:t>
            </a:r>
          </a:p>
          <a:p>
            <a:pPr marL="457200" indent="-457200">
              <a:lnSpc>
                <a:spcPct val="100000"/>
              </a:lnSpc>
            </a:pPr>
            <a:r>
              <a:rPr lang="en-US" sz="2000"/>
              <a:t>May result in similar or lower health impact depending on administration timing relative to RSV season.</a:t>
            </a:r>
          </a:p>
          <a:p>
            <a:pPr marL="457200" indent="-457200">
              <a:lnSpc>
                <a:spcPct val="100000"/>
              </a:lnSpc>
            </a:pPr>
            <a:r>
              <a:rPr lang="en-US" sz="2000"/>
              <a:t>Should be weighed against logistical challenges of starting and stopping; may be “easier” for </a:t>
            </a:r>
            <a:r>
              <a:rPr lang="en-US" sz="2000" err="1"/>
              <a:t>mAbs</a:t>
            </a:r>
            <a:r>
              <a:rPr lang="en-US" sz="2000"/>
              <a:t> than maternal vaccination.  </a:t>
            </a:r>
          </a:p>
          <a:p>
            <a:endParaRPr lang="en-US" sz="1800"/>
          </a:p>
          <a:p>
            <a:endParaRPr lang="en-US" sz="2000"/>
          </a:p>
        </p:txBody>
      </p:sp>
      <p:sp>
        <p:nvSpPr>
          <p:cNvPr id="5" name="Footer Placeholder 2">
            <a:extLst>
              <a:ext uri="{FF2B5EF4-FFF2-40B4-BE49-F238E27FC236}">
                <a16:creationId xmlns:a16="http://schemas.microsoft.com/office/drawing/2014/main" id="{A6A93D81-4BED-95E4-B21C-AAD853F7FAC2}"/>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1988996440"/>
      </p:ext>
    </p:extLst>
  </p:cSld>
  <p:clrMapOvr>
    <a:masterClrMapping/>
  </p:clrMapOvr>
  <mc:AlternateContent xmlns:mc="http://schemas.openxmlformats.org/markup-compatibility/2006" xmlns:p14="http://schemas.microsoft.com/office/powerpoint/2010/main">
    <mc:Choice Requires="p14">
      <p:transition spd="slow" p14:dur="2000" advTm="94174"/>
    </mc:Choice>
    <mc:Fallback xmlns="">
      <p:transition spd="slow" advTm="94174"/>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66B69-43C4-C359-06B7-15EE7B0C82C3}"/>
              </a:ext>
            </a:extLst>
          </p:cNvPr>
          <p:cNvSpPr>
            <a:spLocks noGrp="1"/>
          </p:cNvSpPr>
          <p:nvPr>
            <p:ph type="title"/>
          </p:nvPr>
        </p:nvSpPr>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2400">
                <a:solidFill>
                  <a:schemeClr val="accent1"/>
                </a:solidFill>
              </a:rPr>
              <a:t>Scenarios that would change economic assumptions</a:t>
            </a:r>
          </a:p>
        </p:txBody>
      </p:sp>
      <p:sp>
        <p:nvSpPr>
          <p:cNvPr id="3" name="Content Placeholder 2">
            <a:extLst>
              <a:ext uri="{FF2B5EF4-FFF2-40B4-BE49-F238E27FC236}">
                <a16:creationId xmlns:a16="http://schemas.microsoft.com/office/drawing/2014/main" id="{110B8DD5-6FE0-64A1-59A1-ACB25A5C865B}"/>
              </a:ext>
            </a:extLst>
          </p:cNvPr>
          <p:cNvSpPr>
            <a:spLocks noGrp="1"/>
          </p:cNvSpPr>
          <p:nvPr>
            <p:ph idx="1"/>
          </p:nvPr>
        </p:nvSpPr>
        <p:spPr>
          <a:xfrm>
            <a:off x="1224280" y="1391921"/>
            <a:ext cx="9761220" cy="4785043"/>
          </a:xfrm>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indent="0">
              <a:buNone/>
            </a:pPr>
            <a:r>
              <a:rPr lang="en-US" sz="2000">
                <a:solidFill>
                  <a:schemeClr val="accent1"/>
                </a:solidFill>
                <a:ea typeface="Aptos" panose="020B0004020202020204" pitchFamily="34" charset="0"/>
                <a:cs typeface="Aptos" panose="020B0004020202020204" pitchFamily="34" charset="0"/>
              </a:rPr>
              <a:t>Ongoing studies may change economic assumptions as we learn more about real world safety and effectiveness of products.</a:t>
            </a:r>
          </a:p>
          <a:p>
            <a:r>
              <a:rPr lang="en-US" sz="2000">
                <a:ea typeface="Aptos" panose="020B0004020202020204" pitchFamily="34" charset="0"/>
                <a:cs typeface="Aptos" panose="020B0004020202020204" pitchFamily="34" charset="0"/>
              </a:rPr>
              <a:t>An impact study is planned in four African countries</a:t>
            </a:r>
          </a:p>
          <a:p>
            <a:r>
              <a:rPr lang="en-US" sz="2000">
                <a:ea typeface="Aptos" panose="020B0004020202020204" pitchFamily="34" charset="0"/>
                <a:cs typeface="Aptos" panose="020B0004020202020204" pitchFamily="34" charset="0"/>
              </a:rPr>
              <a:t>Post-market surveillance and effectiveness studies are ongoing</a:t>
            </a:r>
            <a:endParaRPr lang="en-US" sz="2000"/>
          </a:p>
          <a:p>
            <a:pPr indent="0">
              <a:buNone/>
            </a:pPr>
            <a:endParaRPr lang="en-US" sz="2000">
              <a:latin typeface="Aptos" panose="020B0004020202020204" pitchFamily="34" charset="0"/>
              <a:ea typeface="Aptos" panose="020B0004020202020204" pitchFamily="34" charset="0"/>
              <a:cs typeface="Aptos" panose="020B0004020202020204" pitchFamily="34" charset="0"/>
            </a:endParaRPr>
          </a:p>
          <a:p>
            <a:pPr indent="0">
              <a:buNone/>
            </a:pPr>
            <a:r>
              <a:rPr lang="en-US" sz="2000">
                <a:solidFill>
                  <a:schemeClr val="accent1"/>
                </a:solidFill>
              </a:rPr>
              <a:t>If RSV prevention products prevent long-term airway disease … </a:t>
            </a:r>
          </a:p>
          <a:p>
            <a:r>
              <a:rPr lang="en-US" sz="2000"/>
              <a:t>Higher impact and enhanced cost-effectiveness</a:t>
            </a:r>
          </a:p>
          <a:p>
            <a:endParaRPr lang="en-US" sz="2000"/>
          </a:p>
          <a:p>
            <a:pPr indent="0">
              <a:buNone/>
            </a:pPr>
            <a:r>
              <a:rPr lang="en-US" sz="2000">
                <a:solidFill>
                  <a:schemeClr val="accent1"/>
                </a:solidFill>
              </a:rPr>
              <a:t>If RSV prevention products prevent all-cause lower-respiratory tract infection …</a:t>
            </a:r>
          </a:p>
          <a:p>
            <a:r>
              <a:rPr lang="en-US" sz="2000"/>
              <a:t>Higher impact and enhanced cost-effectiveness</a:t>
            </a:r>
          </a:p>
          <a:p>
            <a:endParaRPr lang="en-US" sz="2000"/>
          </a:p>
        </p:txBody>
      </p:sp>
      <p:sp>
        <p:nvSpPr>
          <p:cNvPr id="5" name="Footer Placeholder 2">
            <a:extLst>
              <a:ext uri="{FF2B5EF4-FFF2-40B4-BE49-F238E27FC236}">
                <a16:creationId xmlns:a16="http://schemas.microsoft.com/office/drawing/2014/main" id="{7FDC78E0-8C6F-4501-A5C1-F1FEAC82D87B}"/>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633077922"/>
      </p:ext>
    </p:extLst>
  </p:cSld>
  <p:clrMapOvr>
    <a:masterClrMapping/>
  </p:clrMapOvr>
  <mc:AlternateContent xmlns:mc="http://schemas.openxmlformats.org/markup-compatibility/2006" xmlns:p14="http://schemas.microsoft.com/office/powerpoint/2010/main">
    <mc:Choice Requires="p14">
      <p:transition spd="slow" p14:dur="2000" advTm="83538"/>
    </mc:Choice>
    <mc:Fallback xmlns="">
      <p:transition spd="slow" advTm="83538"/>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66B69-43C4-C359-06B7-15EE7B0C82C3}"/>
              </a:ext>
            </a:extLst>
          </p:cNvPr>
          <p:cNvSpPr>
            <a:spLocks noGrp="1"/>
          </p:cNvSpPr>
          <p:nvPr>
            <p:ph type="title"/>
          </p:nvPr>
        </p:nvSpPr>
        <p:spPr/>
        <p:txBody>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n-US" sz="2400">
                <a:solidFill>
                  <a:schemeClr val="accent1"/>
                </a:solidFill>
              </a:rPr>
              <a:t>Key takeaways</a:t>
            </a:r>
            <a:br>
              <a:rPr lang="en-US" sz="2400">
                <a:solidFill>
                  <a:schemeClr val="accent1"/>
                </a:solidFill>
              </a:rPr>
            </a:br>
            <a:endParaRPr lang="en-US" sz="2400">
              <a:solidFill>
                <a:schemeClr val="accent1"/>
              </a:solidFill>
            </a:endParaRPr>
          </a:p>
        </p:txBody>
      </p:sp>
      <p:sp>
        <p:nvSpPr>
          <p:cNvPr id="3" name="Content Placeholder 2">
            <a:extLst>
              <a:ext uri="{FF2B5EF4-FFF2-40B4-BE49-F238E27FC236}">
                <a16:creationId xmlns:a16="http://schemas.microsoft.com/office/drawing/2014/main" id="{110B8DD5-6FE0-64A1-59A1-ACB25A5C865B}"/>
              </a:ext>
            </a:extLst>
          </p:cNvPr>
          <p:cNvSpPr>
            <a:spLocks noGrp="1"/>
          </p:cNvSpPr>
          <p:nvPr>
            <p:ph idx="1"/>
          </p:nvPr>
        </p:nvSpPr>
        <p:spPr>
          <a:xfrm>
            <a:off x="1224280" y="1249681"/>
            <a:ext cx="10515600" cy="4785043"/>
          </a:xfrm>
        </p:spPr>
        <p:txBody>
          <a:bodyPr vert="horz" lIns="91440" tIns="45720" rIns="91440" bIns="45720" rtlCol="0" anchor="t">
            <a:no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342900" indent="-342900">
              <a:lnSpc>
                <a:spcPct val="100000"/>
              </a:lnSpc>
            </a:pPr>
            <a:r>
              <a:rPr lang="en-US" sz="2000"/>
              <a:t>The burden and cost of </a:t>
            </a:r>
            <a:r>
              <a:rPr lang="en-US" sz="2000" b="1">
                <a:solidFill>
                  <a:schemeClr val="accent4"/>
                </a:solidFill>
              </a:rPr>
              <a:t>RSV illness </a:t>
            </a:r>
            <a:r>
              <a:rPr lang="en-US" sz="2000"/>
              <a:t>and associated care are high in LMICs.</a:t>
            </a:r>
          </a:p>
          <a:p>
            <a:pPr marL="342900" indent="-342900">
              <a:lnSpc>
                <a:spcPct val="100000"/>
              </a:lnSpc>
            </a:pPr>
            <a:r>
              <a:rPr lang="en-US" sz="2000"/>
              <a:t>The cost of RSV </a:t>
            </a:r>
            <a:r>
              <a:rPr lang="en-US" sz="2000" b="1">
                <a:solidFill>
                  <a:schemeClr val="accent4"/>
                </a:solidFill>
              </a:rPr>
              <a:t>program delivery </a:t>
            </a:r>
            <a:r>
              <a:rPr lang="en-US" sz="2000"/>
              <a:t>may be similar to costs for other childhood vaccines.</a:t>
            </a:r>
          </a:p>
          <a:p>
            <a:pPr marL="342900" indent="-342900">
              <a:lnSpc>
                <a:spcPct val="100000"/>
              </a:lnSpc>
            </a:pPr>
            <a:r>
              <a:rPr lang="en-US" sz="2000"/>
              <a:t>The cost of </a:t>
            </a:r>
            <a:r>
              <a:rPr lang="en-US" sz="2000" b="1">
                <a:solidFill>
                  <a:schemeClr val="accent4"/>
                </a:solidFill>
              </a:rPr>
              <a:t>RSV maternal vaccines </a:t>
            </a:r>
            <a:r>
              <a:rPr lang="en-US" sz="2000"/>
              <a:t>may be similar to other childhood vaccines, especially for Gavi-eligible countries; however, </a:t>
            </a:r>
            <a:r>
              <a:rPr lang="en-US" sz="2000" b="1">
                <a:solidFill>
                  <a:schemeClr val="accent4"/>
                </a:solidFill>
              </a:rPr>
              <a:t>RSV </a:t>
            </a:r>
            <a:r>
              <a:rPr lang="en-US" sz="2000" b="1" err="1">
                <a:solidFill>
                  <a:schemeClr val="accent4"/>
                </a:solidFill>
              </a:rPr>
              <a:t>mAbs</a:t>
            </a:r>
            <a:r>
              <a:rPr lang="en-US" sz="2000" b="1">
                <a:solidFill>
                  <a:schemeClr val="accent4"/>
                </a:solidFill>
              </a:rPr>
              <a:t> </a:t>
            </a:r>
            <a:r>
              <a:rPr lang="en-US" sz="2000"/>
              <a:t>may be more costly since no LMIC pricing agreement has been reached. </a:t>
            </a:r>
          </a:p>
          <a:p>
            <a:pPr marL="342900" indent="-342900">
              <a:lnSpc>
                <a:spcPct val="100000"/>
              </a:lnSpc>
            </a:pPr>
            <a:r>
              <a:rPr lang="en-US" sz="2000"/>
              <a:t>RSV </a:t>
            </a:r>
            <a:r>
              <a:rPr lang="en-US" sz="2000" b="1">
                <a:solidFill>
                  <a:schemeClr val="accent4"/>
                </a:solidFill>
              </a:rPr>
              <a:t>maternal immunization </a:t>
            </a:r>
            <a:r>
              <a:rPr lang="en-US" sz="2000"/>
              <a:t>is likely to be cost-effective in LMICs and may be cost-saving in many. </a:t>
            </a:r>
          </a:p>
          <a:p>
            <a:pPr marL="342900" indent="-342900">
              <a:lnSpc>
                <a:spcPct val="100000"/>
              </a:lnSpc>
            </a:pPr>
            <a:r>
              <a:rPr lang="en-US" sz="2000"/>
              <a:t>RSV </a:t>
            </a:r>
            <a:r>
              <a:rPr lang="en-US" sz="2000" b="1" err="1">
                <a:solidFill>
                  <a:schemeClr val="accent4"/>
                </a:solidFill>
              </a:rPr>
              <a:t>mAbs</a:t>
            </a:r>
            <a:r>
              <a:rPr lang="en-US" sz="2000"/>
              <a:t> could be cost-effective in LMICs at moderate product prices. </a:t>
            </a:r>
          </a:p>
          <a:p>
            <a:pPr marL="342900" indent="-342900">
              <a:lnSpc>
                <a:spcPct val="100000"/>
              </a:lnSpc>
            </a:pPr>
            <a:r>
              <a:rPr lang="en-US" sz="2000"/>
              <a:t>Forthcoming and future studies will continue to enhance our knowledge of RSV health economics!</a:t>
            </a:r>
            <a:endParaRPr lang="en-US" sz="2000">
              <a:solidFill>
                <a:schemeClr val="accent4"/>
              </a:solidFill>
            </a:endParaRPr>
          </a:p>
          <a:p>
            <a:pPr>
              <a:lnSpc>
                <a:spcPct val="100000"/>
              </a:lnSpc>
            </a:pPr>
            <a:endParaRPr lang="en-US" sz="2000"/>
          </a:p>
        </p:txBody>
      </p:sp>
      <p:sp>
        <p:nvSpPr>
          <p:cNvPr id="5" name="Footer Placeholder 2">
            <a:extLst>
              <a:ext uri="{FF2B5EF4-FFF2-40B4-BE49-F238E27FC236}">
                <a16:creationId xmlns:a16="http://schemas.microsoft.com/office/drawing/2014/main" id="{21A0CB11-203D-AD17-8D59-827A32701EC7}"/>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2563207992"/>
      </p:ext>
    </p:extLst>
  </p:cSld>
  <p:clrMapOvr>
    <a:masterClrMapping/>
  </p:clrMapOvr>
  <mc:AlternateContent xmlns:mc="http://schemas.openxmlformats.org/markup-compatibility/2006" xmlns:p14="http://schemas.microsoft.com/office/powerpoint/2010/main">
    <mc:Choice Requires="p14">
      <p:transition spd="slow" p14:dur="2000" advTm="52103"/>
    </mc:Choice>
    <mc:Fallback xmlns="">
      <p:transition spd="slow" advTm="52103"/>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761999" y="473336"/>
            <a:ext cx="10740639" cy="1315450"/>
          </a:xfrm>
        </p:spPr>
        <p:txBody>
          <a:bodyPr lIns="0" tIns="0" rIns="0" bIns="0"/>
          <a:lstStyle/>
          <a:p>
            <a:pPr marL="342900" lvl="1" indent="0">
              <a:buNone/>
            </a:pPr>
            <a:r>
              <a:rPr lang="en-US" sz="2400" b="1">
                <a:solidFill>
                  <a:schemeClr val="accent1"/>
                </a:solidFill>
                <a:ea typeface="+mj-ea"/>
                <a:cs typeface="+mj-cs"/>
              </a:rPr>
              <a:t>Summary</a:t>
            </a:r>
          </a:p>
        </p:txBody>
      </p:sp>
      <p:graphicFrame>
        <p:nvGraphicFramePr>
          <p:cNvPr id="8" name="object 2">
            <a:extLst>
              <a:ext uri="{FF2B5EF4-FFF2-40B4-BE49-F238E27FC236}">
                <a16:creationId xmlns:a16="http://schemas.microsoft.com/office/drawing/2014/main" id="{8D8F74F1-AF66-1CF6-260F-86FD81D3B355}"/>
              </a:ext>
            </a:extLst>
          </p:cNvPr>
          <p:cNvGraphicFramePr>
            <a:graphicFrameLocks noGrp="1"/>
          </p:cNvGraphicFramePr>
          <p:nvPr>
            <p:extLst>
              <p:ext uri="{D42A27DB-BD31-4B8C-83A1-F6EECF244321}">
                <p14:modId xmlns:p14="http://schemas.microsoft.com/office/powerpoint/2010/main" val="274451499"/>
              </p:ext>
            </p:extLst>
          </p:nvPr>
        </p:nvGraphicFramePr>
        <p:xfrm>
          <a:off x="1184910" y="1199303"/>
          <a:ext cx="10607673" cy="4906568"/>
        </p:xfrm>
        <a:graphic>
          <a:graphicData uri="http://schemas.openxmlformats.org/drawingml/2006/table">
            <a:tbl>
              <a:tblPr firstRow="1" bandRow="1">
                <a:tableStyleId>{2D5ABB26-0587-4C30-8999-92F81FD0307C}</a:tableStyleId>
              </a:tblPr>
              <a:tblGrid>
                <a:gridCol w="1375303">
                  <a:extLst>
                    <a:ext uri="{9D8B030D-6E8A-4147-A177-3AD203B41FA5}">
                      <a16:colId xmlns:a16="http://schemas.microsoft.com/office/drawing/2014/main" val="20000"/>
                    </a:ext>
                  </a:extLst>
                </a:gridCol>
                <a:gridCol w="9232370">
                  <a:extLst>
                    <a:ext uri="{9D8B030D-6E8A-4147-A177-3AD203B41FA5}">
                      <a16:colId xmlns:a16="http://schemas.microsoft.com/office/drawing/2014/main" val="20001"/>
                    </a:ext>
                  </a:extLst>
                </a:gridCol>
              </a:tblGrid>
              <a:tr h="1213697">
                <a:tc>
                  <a:txBody>
                    <a:bodyPr/>
                    <a:lstStyle/>
                    <a:p>
                      <a:pPr>
                        <a:lnSpc>
                          <a:spcPct val="100000"/>
                        </a:lnSpc>
                      </a:pPr>
                      <a:endParaRPr sz="2000">
                        <a:latin typeface="Times New Roman"/>
                        <a:cs typeface="Times New Roman"/>
                      </a:endParaRPr>
                    </a:p>
                  </a:txBody>
                  <a:tcPr marL="0" marR="0" marT="0" marB="0">
                    <a:lnR w="6350">
                      <a:solidFill>
                        <a:srgbClr val="0093D5"/>
                      </a:solidFill>
                      <a:prstDash val="solid"/>
                    </a:lnR>
                    <a:lnB w="6350">
                      <a:solidFill>
                        <a:srgbClr val="0093D5"/>
                      </a:solidFill>
                      <a:prstDash val="solid"/>
                    </a:lnB>
                  </a:tcPr>
                </a:tc>
                <a:tc>
                  <a:txBody>
                    <a:bodyPr/>
                    <a:lstStyle/>
                    <a:p>
                      <a:pPr marL="457200" lvl="1" indent="-228600">
                        <a:spcAft>
                          <a:spcPts val="1600"/>
                        </a:spcAft>
                        <a:buFont typeface="Arial" panose="020B0604020202020204" pitchFamily="34" charset="0"/>
                        <a:buChar char="•"/>
                        <a:tabLst/>
                      </a:pPr>
                      <a:r>
                        <a:rPr lang="en-US" sz="2600">
                          <a:solidFill>
                            <a:schemeClr val="accent4"/>
                          </a:solidFill>
                        </a:rPr>
                        <a:t>The burden and cost of RSV illness and associated care can be very high in LMICs.</a:t>
                      </a:r>
                    </a:p>
                  </a:txBody>
                  <a:tcPr marL="0" marR="0" marT="4233" marB="0" anchor="ctr">
                    <a:lnL w="6350">
                      <a:solidFill>
                        <a:srgbClr val="0093D5"/>
                      </a:solidFill>
                      <a:prstDash val="solid"/>
                    </a:lnL>
                    <a:lnB w="6350">
                      <a:solidFill>
                        <a:srgbClr val="0093D5"/>
                      </a:solidFill>
                      <a:prstDash val="solid"/>
                    </a:lnB>
                  </a:tcPr>
                </a:tc>
                <a:extLst>
                  <a:ext uri="{0D108BD9-81ED-4DB2-BD59-A6C34878D82A}">
                    <a16:rowId xmlns:a16="http://schemas.microsoft.com/office/drawing/2014/main" val="10000"/>
                  </a:ext>
                </a:extLst>
              </a:tr>
              <a:tr h="1714500">
                <a:tc>
                  <a:txBody>
                    <a:bodyPr/>
                    <a:lstStyle/>
                    <a:p>
                      <a:pPr>
                        <a:lnSpc>
                          <a:spcPct val="100000"/>
                        </a:lnSpc>
                      </a:pPr>
                      <a:endParaRPr sz="2000">
                        <a:latin typeface="Times New Roman"/>
                        <a:cs typeface="Times New Roman"/>
                      </a:endParaRPr>
                    </a:p>
                  </a:txBody>
                  <a:tcPr marL="0" marR="0" marT="0" marB="0">
                    <a:lnR w="6350">
                      <a:solidFill>
                        <a:srgbClr val="0093D5"/>
                      </a:solidFill>
                      <a:prstDash val="solid"/>
                    </a:lnR>
                    <a:lnT w="6350">
                      <a:solidFill>
                        <a:srgbClr val="0093D5"/>
                      </a:solidFill>
                      <a:prstDash val="solid"/>
                    </a:lnT>
                    <a:lnB w="6350">
                      <a:solidFill>
                        <a:srgbClr val="0093D5"/>
                      </a:solidFill>
                      <a:prstDash val="solid"/>
                    </a:lnB>
                  </a:tcPr>
                </a:tc>
                <a:tc>
                  <a:txBody>
                    <a:bodyPr/>
                    <a:lstStyle/>
                    <a:p>
                      <a:pPr marL="457200" lvl="1" indent="-228600">
                        <a:spcAft>
                          <a:spcPts val="1600"/>
                        </a:spcAft>
                        <a:buFont typeface="Arial" panose="020B0604020202020204" pitchFamily="34" charset="0"/>
                        <a:buChar char="•"/>
                        <a:tabLst/>
                      </a:pPr>
                      <a:r>
                        <a:rPr lang="en-US" sz="2600">
                          <a:solidFill>
                            <a:schemeClr val="accent1"/>
                          </a:solidFill>
                        </a:rPr>
                        <a:t>Averting this burden and cost through RSV immunizations could have large health impacts and save significant healthcare resources.</a:t>
                      </a:r>
                    </a:p>
                  </a:txBody>
                  <a:tcPr marL="0" marR="0" marT="4233" marB="0" anchor="ctr">
                    <a:lnL w="6350">
                      <a:solidFill>
                        <a:srgbClr val="0093D5"/>
                      </a:solidFill>
                      <a:prstDash val="solid"/>
                    </a:lnL>
                    <a:lnT w="6350">
                      <a:solidFill>
                        <a:srgbClr val="0093D5"/>
                      </a:solidFill>
                      <a:prstDash val="solid"/>
                    </a:lnT>
                    <a:lnB w="6350">
                      <a:solidFill>
                        <a:srgbClr val="0093D5"/>
                      </a:solidFill>
                      <a:prstDash val="solid"/>
                    </a:lnB>
                  </a:tcPr>
                </a:tc>
                <a:extLst>
                  <a:ext uri="{0D108BD9-81ED-4DB2-BD59-A6C34878D82A}">
                    <a16:rowId xmlns:a16="http://schemas.microsoft.com/office/drawing/2014/main" val="10001"/>
                  </a:ext>
                </a:extLst>
              </a:tr>
              <a:tr h="1978371">
                <a:tc>
                  <a:txBody>
                    <a:bodyPr/>
                    <a:lstStyle/>
                    <a:p>
                      <a:pPr>
                        <a:lnSpc>
                          <a:spcPct val="100000"/>
                        </a:lnSpc>
                      </a:pPr>
                      <a:endParaRPr sz="2000">
                        <a:solidFill>
                          <a:schemeClr val="accent3"/>
                        </a:solidFill>
                        <a:latin typeface="Times New Roman"/>
                        <a:cs typeface="Times New Roman"/>
                      </a:endParaRPr>
                    </a:p>
                  </a:txBody>
                  <a:tcPr marL="0" marR="0" marT="0" marB="0">
                    <a:lnR w="6350">
                      <a:solidFill>
                        <a:srgbClr val="0093D5"/>
                      </a:solidFill>
                      <a:prstDash val="solid"/>
                    </a:lnR>
                    <a:lnT w="6350">
                      <a:solidFill>
                        <a:srgbClr val="0093D5"/>
                      </a:solidFill>
                      <a:prstDash val="solid"/>
                    </a:lnT>
                  </a:tcPr>
                </a:tc>
                <a:tc>
                  <a:txBody>
                    <a:bodyPr/>
                    <a:lstStyle/>
                    <a:p>
                      <a:pPr marL="457200" lvl="1" indent="-228600">
                        <a:spcAft>
                          <a:spcPts val="1600"/>
                        </a:spcAft>
                        <a:buFont typeface="Arial" panose="020B0604020202020204" pitchFamily="34" charset="0"/>
                        <a:buChar char="•"/>
                        <a:tabLst/>
                      </a:pPr>
                      <a:r>
                        <a:rPr lang="en-US" sz="2600">
                          <a:solidFill>
                            <a:schemeClr val="accent3"/>
                          </a:solidFill>
                        </a:rPr>
                        <a:t>RSV immunization program costs may be similar to costs for other childhood vaccines.</a:t>
                      </a:r>
                    </a:p>
                    <a:p>
                      <a:pPr marL="457200" lvl="1" indent="-228600">
                        <a:spcAft>
                          <a:spcPts val="1600"/>
                        </a:spcAft>
                        <a:buFont typeface="Arial" panose="020B0604020202020204" pitchFamily="34" charset="0"/>
                        <a:buChar char="•"/>
                        <a:tabLst/>
                      </a:pPr>
                      <a:r>
                        <a:rPr lang="en-US" sz="2600">
                          <a:solidFill>
                            <a:schemeClr val="accent3"/>
                          </a:solidFill>
                        </a:rPr>
                        <a:t>RSV immunization is likely to be cost-effective in LMICs and may be cost-saving in many. </a:t>
                      </a:r>
                    </a:p>
                  </a:txBody>
                  <a:tcPr marL="0" marR="0" marT="4233" marB="0" anchor="ctr">
                    <a:lnL w="6350">
                      <a:solidFill>
                        <a:srgbClr val="0093D5"/>
                      </a:solidFill>
                      <a:prstDash val="solid"/>
                    </a:lnL>
                    <a:lnT w="6350">
                      <a:solidFill>
                        <a:srgbClr val="0093D5"/>
                      </a:solidFill>
                      <a:prstDash val="solid"/>
                    </a:lnT>
                  </a:tcPr>
                </a:tc>
                <a:extLst>
                  <a:ext uri="{0D108BD9-81ED-4DB2-BD59-A6C34878D82A}">
                    <a16:rowId xmlns:a16="http://schemas.microsoft.com/office/drawing/2014/main" val="10002"/>
                  </a:ext>
                </a:extLst>
              </a:tr>
            </a:tbl>
          </a:graphicData>
        </a:graphic>
      </p:graphicFrame>
      <p:pic>
        <p:nvPicPr>
          <p:cNvPr id="9" name="Picture 8" descr="A purple check mark in a crosshair&#10;&#10;Description automatically generated">
            <a:extLst>
              <a:ext uri="{FF2B5EF4-FFF2-40B4-BE49-F238E27FC236}">
                <a16:creationId xmlns:a16="http://schemas.microsoft.com/office/drawing/2014/main" id="{644884CC-A7A2-9C23-F04D-1AC41A93D540}"/>
              </a:ext>
            </a:extLst>
          </p:cNvPr>
          <p:cNvPicPr>
            <a:picLocks noChangeAspect="1"/>
          </p:cNvPicPr>
          <p:nvPr/>
        </p:nvPicPr>
        <p:blipFill>
          <a:blip r:embed="rId3"/>
          <a:stretch>
            <a:fillRect/>
          </a:stretch>
        </p:blipFill>
        <p:spPr>
          <a:xfrm>
            <a:off x="1390440" y="4584500"/>
            <a:ext cx="812800" cy="812800"/>
          </a:xfrm>
          <a:prstGeom prst="rect">
            <a:avLst/>
          </a:prstGeom>
        </p:spPr>
      </p:pic>
      <p:pic>
        <p:nvPicPr>
          <p:cNvPr id="10" name="Picture 9" descr="A blue and white logo&#10;&#10;Description automatically generated">
            <a:extLst>
              <a:ext uri="{FF2B5EF4-FFF2-40B4-BE49-F238E27FC236}">
                <a16:creationId xmlns:a16="http://schemas.microsoft.com/office/drawing/2014/main" id="{B6F46949-7024-1F7C-FCB2-DEAA1B567E7E}"/>
              </a:ext>
            </a:extLst>
          </p:cNvPr>
          <p:cNvPicPr>
            <a:picLocks noChangeAspect="1"/>
          </p:cNvPicPr>
          <p:nvPr/>
        </p:nvPicPr>
        <p:blipFill>
          <a:blip r:embed="rId4"/>
          <a:stretch>
            <a:fillRect/>
          </a:stretch>
        </p:blipFill>
        <p:spPr>
          <a:xfrm>
            <a:off x="1428540" y="2880263"/>
            <a:ext cx="736600" cy="812800"/>
          </a:xfrm>
          <a:prstGeom prst="rect">
            <a:avLst/>
          </a:prstGeom>
        </p:spPr>
      </p:pic>
      <p:pic>
        <p:nvPicPr>
          <p:cNvPr id="11" name="Picture 10" descr="A green dollar bill with arrows&#10;&#10;Description automatically generated">
            <a:extLst>
              <a:ext uri="{FF2B5EF4-FFF2-40B4-BE49-F238E27FC236}">
                <a16:creationId xmlns:a16="http://schemas.microsoft.com/office/drawing/2014/main" id="{B72D0D99-E799-8AED-27CA-FB06B7F1162A}"/>
              </a:ext>
            </a:extLst>
          </p:cNvPr>
          <p:cNvPicPr>
            <a:picLocks noChangeAspect="1"/>
          </p:cNvPicPr>
          <p:nvPr/>
        </p:nvPicPr>
        <p:blipFill>
          <a:blip r:embed="rId5"/>
          <a:stretch>
            <a:fillRect/>
          </a:stretch>
        </p:blipFill>
        <p:spPr>
          <a:xfrm>
            <a:off x="1460290" y="1460700"/>
            <a:ext cx="673100" cy="736600"/>
          </a:xfrm>
          <a:prstGeom prst="rect">
            <a:avLst/>
          </a:prstGeom>
        </p:spPr>
      </p:pic>
      <p:sp>
        <p:nvSpPr>
          <p:cNvPr id="4" name="Footer Placeholder 2">
            <a:extLst>
              <a:ext uri="{FF2B5EF4-FFF2-40B4-BE49-F238E27FC236}">
                <a16:creationId xmlns:a16="http://schemas.microsoft.com/office/drawing/2014/main" id="{878440B6-9658-393A-AF57-F765CABBD6F5}"/>
              </a:ext>
            </a:extLst>
          </p:cNvPr>
          <p:cNvSpPr txBox="1">
            <a:spLocks/>
          </p:cNvSpPr>
          <p:nvPr/>
        </p:nvSpPr>
        <p:spPr>
          <a:xfrm>
            <a:off x="6722076" y="6548086"/>
            <a:ext cx="5017804" cy="21106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a:solidFill>
                  <a:srgbClr val="000000">
                    <a:tint val="75000"/>
                  </a:srgbClr>
                </a:solidFill>
                <a:latin typeface="Corbel" panose="020B0503020204020204" pitchFamily="34" charset="0"/>
              </a:rPr>
              <a:t>Original slide developed by PATH, UMC Utrecht, and the World Health Organization. Version: September 2026</a:t>
            </a:r>
          </a:p>
        </p:txBody>
      </p:sp>
    </p:spTree>
    <p:extLst>
      <p:ext uri="{BB962C8B-B14F-4D97-AF65-F5344CB8AC3E}">
        <p14:creationId xmlns:p14="http://schemas.microsoft.com/office/powerpoint/2010/main" val="7681964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Disease Burden Section">
  <a:themeElements>
    <a:clrScheme name="RSV">
      <a:dk1>
        <a:srgbClr val="000000"/>
      </a:dk1>
      <a:lt1>
        <a:srgbClr val="FFFFFF"/>
      </a:lt1>
      <a:dk2>
        <a:srgbClr val="25245B"/>
      </a:dk2>
      <a:lt2>
        <a:srgbClr val="E7E6E6"/>
      </a:lt2>
      <a:accent1>
        <a:srgbClr val="0092D4"/>
      </a:accent1>
      <a:accent2>
        <a:srgbClr val="304FA1"/>
      </a:accent2>
      <a:accent3>
        <a:srgbClr val="672572"/>
      </a:accent3>
      <a:accent4>
        <a:srgbClr val="51A847"/>
      </a:accent4>
      <a:accent5>
        <a:srgbClr val="D61E62"/>
      </a:accent5>
      <a:accent6>
        <a:srgbClr val="0A4747"/>
      </a:accent6>
      <a:hlink>
        <a:srgbClr val="304FA1"/>
      </a:hlink>
      <a:folHlink>
        <a:srgbClr val="6725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coming Products Section">
  <a:themeElements>
    <a:clrScheme name="RSV">
      <a:dk1>
        <a:srgbClr val="000000"/>
      </a:dk1>
      <a:lt1>
        <a:srgbClr val="FFFFFF"/>
      </a:lt1>
      <a:dk2>
        <a:srgbClr val="25245B"/>
      </a:dk2>
      <a:lt2>
        <a:srgbClr val="E7E6E6"/>
      </a:lt2>
      <a:accent1>
        <a:srgbClr val="0092D4"/>
      </a:accent1>
      <a:accent2>
        <a:srgbClr val="304FA1"/>
      </a:accent2>
      <a:accent3>
        <a:srgbClr val="672572"/>
      </a:accent3>
      <a:accent4>
        <a:srgbClr val="51A847"/>
      </a:accent4>
      <a:accent5>
        <a:srgbClr val="D61E62"/>
      </a:accent5>
      <a:accent6>
        <a:srgbClr val="0A4747"/>
      </a:accent6>
      <a:hlink>
        <a:srgbClr val="304FA1"/>
      </a:hlink>
      <a:folHlink>
        <a:srgbClr val="6725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oad to Prevention Section">
  <a:themeElements>
    <a:clrScheme name="RSV">
      <a:dk1>
        <a:srgbClr val="000000"/>
      </a:dk1>
      <a:lt1>
        <a:srgbClr val="FFFFFF"/>
      </a:lt1>
      <a:dk2>
        <a:srgbClr val="25245B"/>
      </a:dk2>
      <a:lt2>
        <a:srgbClr val="E7E6E6"/>
      </a:lt2>
      <a:accent1>
        <a:srgbClr val="0092D4"/>
      </a:accent1>
      <a:accent2>
        <a:srgbClr val="304FA1"/>
      </a:accent2>
      <a:accent3>
        <a:srgbClr val="672572"/>
      </a:accent3>
      <a:accent4>
        <a:srgbClr val="51A847"/>
      </a:accent4>
      <a:accent5>
        <a:srgbClr val="D61E62"/>
      </a:accent5>
      <a:accent6>
        <a:srgbClr val="0A4747"/>
      </a:accent6>
      <a:hlink>
        <a:srgbClr val="304FA1"/>
      </a:hlink>
      <a:folHlink>
        <a:srgbClr val="6725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0" tIns="0" rIns="0" bIns="0" rtlCol="0">
        <a:noAutofit/>
      </a:bodyPr>
      <a:lstStyle>
        <a:defPPr algn="l">
          <a:defRPr sz="1400" b="1" dirty="0" smtClean="0">
            <a:latin typeface="Corbel" panose="020B0503020204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RSV">
    <a:dk1>
      <a:srgbClr val="000000"/>
    </a:dk1>
    <a:lt1>
      <a:srgbClr val="FFFFFF"/>
    </a:lt1>
    <a:dk2>
      <a:srgbClr val="25245B"/>
    </a:dk2>
    <a:lt2>
      <a:srgbClr val="E7E6E6"/>
    </a:lt2>
    <a:accent1>
      <a:srgbClr val="0092D4"/>
    </a:accent1>
    <a:accent2>
      <a:srgbClr val="304FA1"/>
    </a:accent2>
    <a:accent3>
      <a:srgbClr val="672572"/>
    </a:accent3>
    <a:accent4>
      <a:srgbClr val="51A847"/>
    </a:accent4>
    <a:accent5>
      <a:srgbClr val="D61E62"/>
    </a:accent5>
    <a:accent6>
      <a:srgbClr val="0A4747"/>
    </a:accent6>
    <a:hlink>
      <a:srgbClr val="304FA1"/>
    </a:hlink>
    <a:folHlink>
      <a:srgbClr val="6725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da943652-0ca4-4277-9b07-e00ff644d88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231982A3B43454FB7A84A992F7EC541" ma:contentTypeVersion="9" ma:contentTypeDescription="Create a new document." ma:contentTypeScope="" ma:versionID="ae40bc3d49f91e8d2a10c851ebe972d8">
  <xsd:schema xmlns:xsd="http://www.w3.org/2001/XMLSchema" xmlns:xs="http://www.w3.org/2001/XMLSchema" xmlns:p="http://schemas.microsoft.com/office/2006/metadata/properties" xmlns:ns3="521a1177-ec0b-47eb-81ef-4c139f1183d5" xmlns:ns4="da943652-0ca4-4277-9b07-e00ff644d882" targetNamespace="http://schemas.microsoft.com/office/2006/metadata/properties" ma:root="true" ma:fieldsID="03b5be535a52e89d8c51fc0c6300dc3e" ns3:_="" ns4:_="">
    <xsd:import namespace="521a1177-ec0b-47eb-81ef-4c139f1183d5"/>
    <xsd:import namespace="da943652-0ca4-4277-9b07-e00ff644d88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LengthInSeconds"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1a1177-ec0b-47eb-81ef-4c139f1183d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a943652-0ca4-4277-9b07-e00ff644d88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_activity" ma:index="16"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180E6D3-F0A0-4740-838A-D3CBE8E7A26E}">
  <ds:schemaRefs>
    <ds:schemaRef ds:uri="521a1177-ec0b-47eb-81ef-4c139f1183d5"/>
    <ds:schemaRef ds:uri="da943652-0ca4-4277-9b07-e00ff644d88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D75A391-B211-4BE3-99E5-B89C3BD0F0D2}">
  <ds:schemaRefs>
    <ds:schemaRef ds:uri="521a1177-ec0b-47eb-81ef-4c139f1183d5"/>
    <ds:schemaRef ds:uri="da943652-0ca4-4277-9b07-e00ff644d88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AE6DAA7-4A2A-4870-A12A-0ED6619436D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9276</Words>
  <Application>Microsoft Office PowerPoint</Application>
  <PresentationFormat>Widescreen</PresentationFormat>
  <Paragraphs>771</Paragraphs>
  <Slides>38</Slides>
  <Notes>29</Notes>
  <HiddenSlides>0</HiddenSlides>
  <MMClips>0</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38</vt:i4>
      </vt:variant>
    </vt:vector>
  </HeadingPairs>
  <TitlesOfParts>
    <vt:vector size="56" baseType="lpstr">
      <vt:lpstr>Aptos</vt:lpstr>
      <vt:lpstr>Arial</vt:lpstr>
      <vt:lpstr>Calibri</vt:lpstr>
      <vt:lpstr>Corbel</vt:lpstr>
      <vt:lpstr>Courier New</vt:lpstr>
      <vt:lpstr>ElsevierGulliver</vt:lpstr>
      <vt:lpstr>Helvetica</vt:lpstr>
      <vt:lpstr>Montserrat</vt:lpstr>
      <vt:lpstr>Montserrat Light</vt:lpstr>
      <vt:lpstr>Montserrat Medium</vt:lpstr>
      <vt:lpstr>Poppins</vt:lpstr>
      <vt:lpstr>Segoe UI</vt:lpstr>
      <vt:lpstr>Symbol</vt:lpstr>
      <vt:lpstr>Times New Roman</vt:lpstr>
      <vt:lpstr>WorkSans-Light</vt:lpstr>
      <vt:lpstr>Disease Burden Section</vt:lpstr>
      <vt:lpstr>Incoming Products Section</vt:lpstr>
      <vt:lpstr>Road to Prevention Section</vt:lpstr>
      <vt:lpstr>The economics of  RSV prevention</vt:lpstr>
      <vt:lpstr>Agenda respiratory syncytial virus (RSV) health economics and primary questions</vt:lpstr>
      <vt:lpstr>RSV prevention and health economics</vt:lpstr>
      <vt:lpstr>Why focus on respiratory syncytial virus (RSV)? And why now?</vt:lpstr>
      <vt:lpstr>Annual global pediatric RSV disease burden (&lt; 5 years of age)</vt:lpstr>
      <vt:lpstr>New immunization products emerging for RSV disease prevention in early life</vt:lpstr>
      <vt:lpstr>PowerPoint Presentation</vt:lpstr>
      <vt:lpstr>PowerPoint Presentation</vt:lpstr>
      <vt:lpstr>How much will RSV immunization cost?</vt:lpstr>
      <vt:lpstr>PowerPoint Presentation</vt:lpstr>
      <vt:lpstr>PowerPoint Presentation</vt:lpstr>
      <vt:lpstr>PowerPoint Presentation</vt:lpstr>
      <vt:lpstr>PowerPoint Presentation</vt:lpstr>
      <vt:lpstr>RSV immunization cost calculator—a tool to inform decision-making in low- and middle-income economies</vt:lpstr>
      <vt:lpstr>PowerPoint Presentation</vt:lpstr>
      <vt:lpstr>PowerPoint Presentation</vt:lpstr>
      <vt:lpstr>PowerPoint Presentation</vt:lpstr>
      <vt:lpstr>PowerPoint Presentation</vt:lpstr>
      <vt:lpstr>PowerPoint Presentation</vt:lpstr>
      <vt:lpstr>What is the impact of immunization?</vt:lpstr>
      <vt:lpstr>PowerPoint Presentation</vt:lpstr>
      <vt:lpstr>Efficacy determines potential health impact efficacy data for RSV prevention products for protecting infants informing health economics modelling</vt:lpstr>
      <vt:lpstr>PowerPoint Presentation</vt:lpstr>
      <vt:lpstr>PowerPoint Presentation</vt:lpstr>
      <vt:lpstr>PowerPoint Presentation</vt:lpstr>
      <vt:lpstr>What is the cost effectiveness of immunization?</vt:lpstr>
      <vt:lpstr>PowerPoint Presentation</vt:lpstr>
      <vt:lpstr>PowerPoint Presentation</vt:lpstr>
      <vt:lpstr>PowerPoint Presentation</vt:lpstr>
      <vt:lpstr>PowerPoint Presentation</vt:lpstr>
      <vt:lpstr>RSV interventions are cost-effective or cost-saving (study in 133 LMICs)</vt:lpstr>
      <vt:lpstr>RSV vaccine cost-effective or cost-saving (various countries) </vt:lpstr>
      <vt:lpstr>PowerPoint Presentation</vt:lpstr>
      <vt:lpstr>Conclusion and additional considerations</vt:lpstr>
      <vt:lpstr>Pricing and seasonality </vt:lpstr>
      <vt:lpstr>Scenarios that would change economic assumptions</vt:lpstr>
      <vt:lpstr>Key takeaways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33</cp:revision>
  <cp:lastPrinted>2023-07-17T16:30:31Z</cp:lastPrinted>
  <dcterms:created xsi:type="dcterms:W3CDTF">2022-11-28T19:56:04Z</dcterms:created>
  <dcterms:modified xsi:type="dcterms:W3CDTF">2026-09-24T18:15:41Z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0x010100A231982A3B43454FB7A84A992F7EC541</vt:lpwstr>
  </property>
</Properties>
</file>