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comments/modernComment_7FFFCB4B_551CBEC7.xml" ContentType="application/vnd.ms-powerpoint.comment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tags/tag68.xml" ContentType="application/vnd.openxmlformats-officedocument.presentationml.tags+xml"/>
  <Override PartName="/ppt/notesSlides/notesSlide1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4.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2.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7" r:id="rId2"/>
  </p:sldMasterIdLst>
  <p:notesMasterIdLst>
    <p:notesMasterId r:id="rId63"/>
  </p:notesMasterIdLst>
  <p:handoutMasterIdLst>
    <p:handoutMasterId r:id="rId64"/>
  </p:handoutMasterIdLst>
  <p:sldIdLst>
    <p:sldId id="597" r:id="rId3"/>
    <p:sldId id="2338" r:id="rId4"/>
    <p:sldId id="2147470162" r:id="rId5"/>
    <p:sldId id="2147470173" r:id="rId6"/>
    <p:sldId id="2147470187" r:id="rId7"/>
    <p:sldId id="2147470176" r:id="rId8"/>
    <p:sldId id="2147470164" r:id="rId9"/>
    <p:sldId id="516" r:id="rId10"/>
    <p:sldId id="314" r:id="rId11"/>
    <p:sldId id="583" r:id="rId12"/>
    <p:sldId id="2147470122" r:id="rId13"/>
    <p:sldId id="2147479040" r:id="rId14"/>
    <p:sldId id="2147470155" r:id="rId15"/>
    <p:sldId id="2147479055" r:id="rId16"/>
    <p:sldId id="2134959542" r:id="rId17"/>
    <p:sldId id="2335" r:id="rId18"/>
    <p:sldId id="2147470184" r:id="rId19"/>
    <p:sldId id="2147470174" r:id="rId20"/>
    <p:sldId id="2147470183" r:id="rId21"/>
    <p:sldId id="2147470111" r:id="rId22"/>
    <p:sldId id="2147479064" r:id="rId23"/>
    <p:sldId id="2134959570" r:id="rId24"/>
    <p:sldId id="2147470132" r:id="rId25"/>
    <p:sldId id="2134959573" r:id="rId26"/>
    <p:sldId id="2147479071" r:id="rId27"/>
    <p:sldId id="2147479068" r:id="rId28"/>
    <p:sldId id="2147479072" r:id="rId29"/>
    <p:sldId id="2147479069" r:id="rId30"/>
    <p:sldId id="2147470182" r:id="rId31"/>
    <p:sldId id="2147470156" r:id="rId32"/>
    <p:sldId id="2147479062" r:id="rId33"/>
    <p:sldId id="2147479061" r:id="rId34"/>
    <p:sldId id="2134959582" r:id="rId35"/>
    <p:sldId id="2147470186" r:id="rId36"/>
    <p:sldId id="2147470181" r:id="rId37"/>
    <p:sldId id="2147479051" r:id="rId38"/>
    <p:sldId id="2147479058" r:id="rId39"/>
    <p:sldId id="2147479059" r:id="rId40"/>
    <p:sldId id="2147470168" r:id="rId41"/>
    <p:sldId id="2134959516" r:id="rId42"/>
    <p:sldId id="268" r:id="rId43"/>
    <p:sldId id="2147470185" r:id="rId44"/>
    <p:sldId id="2147479045" r:id="rId45"/>
    <p:sldId id="2147479046" r:id="rId46"/>
    <p:sldId id="2147470131" r:id="rId47"/>
    <p:sldId id="2147470157" r:id="rId48"/>
    <p:sldId id="2134959549" r:id="rId49"/>
    <p:sldId id="2147479060" r:id="rId50"/>
    <p:sldId id="2147479054" r:id="rId51"/>
    <p:sldId id="2147470160" r:id="rId52"/>
    <p:sldId id="2147479065" r:id="rId53"/>
    <p:sldId id="2134959529" r:id="rId54"/>
    <p:sldId id="2147470161" r:id="rId55"/>
    <p:sldId id="2147479048" r:id="rId56"/>
    <p:sldId id="1024" r:id="rId57"/>
    <p:sldId id="1422" r:id="rId58"/>
    <p:sldId id="2147479057" r:id="rId59"/>
    <p:sldId id="2147479049" r:id="rId60"/>
    <p:sldId id="2147479041" r:id="rId61"/>
    <p:sldId id="2147470172" r:id="rId62"/>
  </p:sldIdLst>
  <p:sldSz cx="12192000" cy="6858000"/>
  <p:notesSz cx="7077075" cy="9363075"/>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0" userDrawn="1">
          <p15:clr>
            <a:srgbClr val="A4A3A4"/>
          </p15:clr>
        </p15:guide>
        <p15:guide id="2" pos="3936" userDrawn="1">
          <p15:clr>
            <a:srgbClr val="A4A3A4"/>
          </p15:clr>
        </p15:guide>
        <p15:guide id="3" orient="horz" pos="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E79B08-A086-D1F5-706D-D922E2BD2FB8}" name="Evan Simpson" initials="ES" userId="S::esimpson@path.org::af941038-00d0-469d-9d0d-d3c2e5ce1487" providerId="AD"/>
  <p188:author id="{92FAE008-1B30-8994-AD8D-69379D9168FD}" name="Anne Schuind" initials="AS" userId="S::aschuind@path.org::8a673046-61d9-4387-8272-3c9567b71073" providerId="AD"/>
  <p188:author id="{7CAF2A0D-1FC8-EF50-2B29-A51DB50AAEED}" name="Jenny Johnson" initials="JJ" userId="S::jjohnson@path.org::7635160b-1914-48e5-accf-a20be361975e" providerId="AD"/>
  <p188:author id="{3BC71811-0CB2-7E52-AD16-A15A02D95CAB}" name="Amber Brown" initials="AB" userId="S::abrown@path.org::df440313-b5f2-49a6-b60c-ef3ec7f95dbf" providerId="AD"/>
  <p188:author id="{E7F92A15-BA11-4050-4EE7-28BC2ADB7EA8}" name="Monica Graham" initials="MG" userId="S::mgraham@path.org::ca041633-ef9c-47ac-a199-24a14d7fbff3" providerId="AD"/>
  <p188:author id="{21B9E54B-53B9-A439-B1FF-1170DCF24A87}" name="Amber Brown" initials="AB" userId="mFmy9BzlqyQu0RFAs8Gv6yk3XUyXsUf9QZSn3RSS8t8=" providerId="None"/>
  <p188:author id="{9DB16567-1EB6-DE20-F71A-597AACA63B9F}" name="Hope Randall" initials="HR" userId="ypujR0Kxdt2XOn+N63l+Ob/40CgFktq+fjTKbbS4jfg=" providerId="None"/>
  <p188:author id="{81DB438A-1CE5-0279-A3DF-0E976C4CF5E4}" name="Monica Graham" initials="MG" userId="G//hsklN0dchx4gv8hXtnESTw1+9G3ra96ZzqmtTqJc=" providerId="None"/>
  <p188:author id="{21AA6E8B-95C2-51A7-B1CB-2D739FCAF98A}" name="Ruth Gebreselassie" initials="RG" userId="Ruth Gebreselassie" providerId="None"/>
  <p188:author id="{EC5F29A1-456E-616C-5E38-44B7CAE1B341}" name="Mercy Mvundura" initials="MM" userId="S::mmvundura@path.org::cd5af906-b9c4-49c2-a36c-f196f97c75ce" providerId="AD"/>
  <p188:author id="{9842ADB8-78D4-C9D4-D2A2-822150AC14B4}" name="Cathy  Ndiaye" initials="CN" userId="Mr2fkvPgztwBmIlyFgumvlQmTNqqNhjW+FsuOteMg98=" providerId="None"/>
  <p188:author id="{2D90B4DD-DE69-8784-42B5-B3FE2AFA6337}" name="Hope Randall" initials="HR" userId="S::hrandall@path.org::9d9d9550-65b6-489c-a291-0027347db8d7" providerId="AD"/>
  <p188:author id="{2AC374E1-A149-51DC-385E-C87D27863BA6}" name="Lisa Maynard" initials="LM" userId="a69a152f2c32f42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uth Gebreselassie" initials="RG" lastIdx="23" clrIdx="6">
    <p:extLst>
      <p:ext uri="{19B8F6BF-5375-455C-9EA6-DF929625EA0E}">
        <p15:presenceInfo xmlns:p15="http://schemas.microsoft.com/office/powerpoint/2012/main" userId="S::rgebreselassie@path.org::13febb00-0a99-411a-a410-fea4ffa2a541" providerId="AD"/>
      </p:ext>
    </p:extLst>
  </p:cmAuthor>
  <p:cmAuthor id="1" name="Newton, Tara" initials="NT" lastIdx="4" clrIdx="0">
    <p:extLst>
      <p:ext uri="{19B8F6BF-5375-455C-9EA6-DF929625EA0E}">
        <p15:presenceInfo xmlns:p15="http://schemas.microsoft.com/office/powerpoint/2012/main" userId="S-1-5-21-1559300689-131104032-281947949-25439" providerId="AD"/>
      </p:ext>
    </p:extLst>
  </p:cmAuthor>
  <p:cmAuthor id="8" name="Monica Graham" initials="MG" lastIdx="6" clrIdx="7">
    <p:extLst>
      <p:ext uri="{19B8F6BF-5375-455C-9EA6-DF929625EA0E}">
        <p15:presenceInfo xmlns:p15="http://schemas.microsoft.com/office/powerpoint/2012/main" userId="S::mgraham@path.org::ca041633-ef9c-47ac-a199-24a14d7fbff3" providerId="AD"/>
      </p:ext>
    </p:extLst>
  </p:cmAuthor>
  <p:cmAuthor id="2" name="LaMontagne, Scott" initials="LS" lastIdx="19" clrIdx="1">
    <p:extLst>
      <p:ext uri="{19B8F6BF-5375-455C-9EA6-DF929625EA0E}">
        <p15:presenceInfo xmlns:p15="http://schemas.microsoft.com/office/powerpoint/2012/main" userId="S-1-5-21-1559300689-131104032-281947949-9855" providerId="AD"/>
      </p:ext>
    </p:extLst>
  </p:cmAuthor>
  <p:cmAuthor id="9" name="Kreimer, Aimee (NIH/NCI) [E]" initials="KA([" lastIdx="4" clrIdx="8">
    <p:extLst>
      <p:ext uri="{19B8F6BF-5375-455C-9EA6-DF929625EA0E}">
        <p15:presenceInfo xmlns:p15="http://schemas.microsoft.com/office/powerpoint/2012/main" userId="S::kreimera@nih.gov::e83aebb3-99b0-41bf-9c3f-8c9fb28e3c6c" providerId="AD"/>
      </p:ext>
    </p:extLst>
  </p:cmAuthor>
  <p:cmAuthor id="3" name="Newton, Tara" initials="NT [2]" lastIdx="5" clrIdx="2">
    <p:extLst>
      <p:ext uri="{19B8F6BF-5375-455C-9EA6-DF929625EA0E}">
        <p15:presenceInfo xmlns:p15="http://schemas.microsoft.com/office/powerpoint/2012/main" userId="S::tnewton@path.org::b2938472-d2b0-4aac-9731-4ee5fbd2a509" providerId="AD"/>
      </p:ext>
    </p:extLst>
  </p:cmAuthor>
  <p:cmAuthor id="10" name="Naglaa" initials="N" lastIdx="2" clrIdx="9">
    <p:extLst>
      <p:ext uri="{19B8F6BF-5375-455C-9EA6-DF929625EA0E}">
        <p15:presenceInfo xmlns:p15="http://schemas.microsoft.com/office/powerpoint/2012/main" userId="df70d0d4e3e50aa4" providerId="Windows Live"/>
      </p:ext>
    </p:extLst>
  </p:cmAuthor>
  <p:cmAuthor id="4" name="Simpson, Evan" initials="SE" lastIdx="5" clrIdx="3">
    <p:extLst>
      <p:ext uri="{19B8F6BF-5375-455C-9EA6-DF929625EA0E}">
        <p15:presenceInfo xmlns:p15="http://schemas.microsoft.com/office/powerpoint/2012/main" userId="S::esimpson@path.org::af941038-00d0-469d-9d0d-d3c2e5ce1487" providerId="AD"/>
      </p:ext>
    </p:extLst>
  </p:cmAuthor>
  <p:cmAuthor id="5" name="Schuind, Anne" initials="SA" lastIdx="72" clrIdx="4">
    <p:extLst>
      <p:ext uri="{19B8F6BF-5375-455C-9EA6-DF929625EA0E}">
        <p15:presenceInfo xmlns:p15="http://schemas.microsoft.com/office/powerpoint/2012/main" userId="S::aschuind@path.org::8a673046-61d9-4387-8272-3c9567b71073" providerId="AD"/>
      </p:ext>
    </p:extLst>
  </p:cmAuthor>
  <p:cmAuthor id="6" name="Kreimer, Aimee (NIH/NCI) [E]" initials="AK" lastIdx="11" clrIdx="5">
    <p:extLst>
      <p:ext uri="{19B8F6BF-5375-455C-9EA6-DF929625EA0E}">
        <p15:presenceInfo xmlns:p15="http://schemas.microsoft.com/office/powerpoint/2012/main" userId="Kreimer, Aimee (NIH/NCI)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493"/>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74" autoAdjust="0"/>
    <p:restoredTop sz="92373" autoAdjust="0"/>
  </p:normalViewPr>
  <p:slideViewPr>
    <p:cSldViewPr snapToGrid="0">
      <p:cViewPr varScale="1">
        <p:scale>
          <a:sx n="147" d="100"/>
          <a:sy n="147" d="100"/>
        </p:scale>
        <p:origin x="3192" y="114"/>
      </p:cViewPr>
      <p:guideLst>
        <p:guide pos="240"/>
        <p:guide pos="3936"/>
        <p:guide orient="horz" pos="72"/>
      </p:guideLst>
    </p:cSldViewPr>
  </p:slideViewPr>
  <p:notesTextViewPr>
    <p:cViewPr>
      <p:scale>
        <a:sx n="1" d="1"/>
        <a:sy n="1" d="1"/>
      </p:scale>
      <p:origin x="0" y="0"/>
    </p:cViewPr>
  </p:notesTextViewPr>
  <p:sorterViewPr>
    <p:cViewPr>
      <p:scale>
        <a:sx n="100" d="100"/>
        <a:sy n="100" d="100"/>
      </p:scale>
      <p:origin x="0" y="-69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2.2857142857142857E-2"/>
          <c:w val="0.95454545454545459"/>
          <c:h val="0.95428571428571429"/>
        </c:manualLayout>
      </c:layout>
      <c:barChart>
        <c:barDir val="col"/>
        <c:grouping val="clustered"/>
        <c:varyColors val="0"/>
        <c:ser>
          <c:idx val="0"/>
          <c:order val="0"/>
          <c:spPr>
            <a:solidFill>
              <a:srgbClr val="4D4D4D"/>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02E-4D32-9909-38238CE173B5}"/>
                </c:ext>
              </c:extLst>
            </c:dLbl>
            <c:spPr>
              <a:noFill/>
              <a:ln>
                <a:noFill/>
              </a:ln>
              <a:effectLst/>
            </c:spPr>
            <c:txPr>
              <a:bodyPr wrap="square" lIns="38100" tIns="19050" rIns="38100" bIns="19050" anchor="ctr">
                <a:spAutoFit/>
              </a:bodyPr>
              <a:lstStyle/>
              <a:p>
                <a:pPr>
                  <a:defRPr>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c:v>
                </c:pt>
              </c:numCache>
            </c:numRef>
          </c:val>
          <c:extLst>
            <c:ext xmlns:c16="http://schemas.microsoft.com/office/drawing/2014/chart" uri="{C3380CC4-5D6E-409C-BE32-E72D297353CC}">
              <c16:uniqueId val="{00000001-102E-4D32-9909-38238CE173B5}"/>
            </c:ext>
          </c:extLst>
        </c:ser>
        <c:ser>
          <c:idx val="1"/>
          <c:order val="1"/>
          <c:spPr>
            <a:solidFill>
              <a:srgbClr val="7F7F7F"/>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4.8899999999999997</c:v>
                </c:pt>
              </c:numCache>
            </c:numRef>
          </c:val>
          <c:extLst>
            <c:ext xmlns:c16="http://schemas.microsoft.com/office/drawing/2014/chart" uri="{C3380CC4-5D6E-409C-BE32-E72D297353CC}">
              <c16:uniqueId val="{00000003-102E-4D32-9909-38238CE173B5}"/>
            </c:ext>
          </c:extLst>
        </c:ser>
        <c:ser>
          <c:idx val="2"/>
          <c:order val="2"/>
          <c:spPr>
            <a:solidFill>
              <a:srgbClr val="B3B3B3"/>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6.78</c:v>
                </c:pt>
              </c:numCache>
            </c:numRef>
          </c:val>
          <c:extLst>
            <c:ext xmlns:c16="http://schemas.microsoft.com/office/drawing/2014/chart" uri="{C3380CC4-5D6E-409C-BE32-E72D297353CC}">
              <c16:uniqueId val="{00000005-102E-4D32-9909-38238CE173B5}"/>
            </c:ext>
          </c:extLst>
        </c:ser>
        <c:ser>
          <c:idx val="3"/>
          <c:order val="3"/>
          <c:spPr>
            <a:solidFill>
              <a:srgbClr val="D0D0D0"/>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10</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6-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8.85</c:v>
                </c:pt>
              </c:numCache>
            </c:numRef>
          </c:val>
          <c:extLst>
            <c:ext xmlns:c16="http://schemas.microsoft.com/office/drawing/2014/chart" uri="{C3380CC4-5D6E-409C-BE32-E72D297353CC}">
              <c16:uniqueId val="{00000007-102E-4D32-9909-38238CE173B5}"/>
            </c:ext>
          </c:extLst>
        </c:ser>
        <c:ser>
          <c:idx val="4"/>
          <c:order val="4"/>
          <c:spPr>
            <a:solidFill>
              <a:srgbClr val="E6E6E6"/>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16</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8-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15.05</c:v>
                </c:pt>
              </c:numCache>
            </c:numRef>
          </c:val>
          <c:extLst>
            <c:ext xmlns:c16="http://schemas.microsoft.com/office/drawing/2014/chart" uri="{C3380CC4-5D6E-409C-BE32-E72D297353CC}">
              <c16:uniqueId val="{00000009-102E-4D32-9909-38238CE173B5}"/>
            </c:ext>
          </c:extLst>
        </c:ser>
        <c:dLbls>
          <c:showLegendKey val="0"/>
          <c:showVal val="0"/>
          <c:showCatName val="0"/>
          <c:showSerName val="0"/>
          <c:showPercent val="0"/>
          <c:showBubbleSize val="0"/>
        </c:dLbls>
        <c:gapWidth val="40"/>
        <c:axId val="736646271"/>
        <c:axId val="1"/>
      </c:barChart>
      <c:catAx>
        <c:axId val="736646271"/>
        <c:scaling>
          <c:orientation val="minMax"/>
        </c:scaling>
        <c:delete val="0"/>
        <c:axPos val="b"/>
        <c:majorGridlines>
          <c:spPr>
            <a:ln>
              <a:noFill/>
            </a:ln>
          </c:spPr>
        </c:majorGridlines>
        <c:majorTickMark val="none"/>
        <c:minorTickMark val="none"/>
        <c:tickLblPos val="none"/>
        <c:spPr>
          <a:ln w="9525" cap="flat" algn="ctr">
            <a:solidFill>
              <a:schemeClr val="tx2"/>
            </a:solidFill>
            <a:prstDash val="solid"/>
          </a:ln>
        </c:spPr>
        <c:crossAx val="1"/>
        <c:crosses val="min"/>
        <c:auto val="0"/>
        <c:lblAlgn val="ctr"/>
        <c:lblOffset val="100"/>
        <c:noMultiLvlLbl val="0"/>
      </c:catAx>
      <c:valAx>
        <c:axId val="1"/>
        <c:scaling>
          <c:orientation val="minMax"/>
          <c:max val="15.05"/>
          <c:min val="0"/>
        </c:scaling>
        <c:delete val="1"/>
        <c:axPos val="l"/>
        <c:numFmt formatCode="General" sourceLinked="1"/>
        <c:majorTickMark val="out"/>
        <c:minorTickMark val="none"/>
        <c:tickLblPos val="nextTo"/>
        <c:crossAx val="736646271"/>
        <c:crosses val="min"/>
        <c:crossBetween val="between"/>
      </c:valAx>
      <c:spPr>
        <a:solidFill>
          <a:schemeClr val="accent3"/>
        </a:solidFill>
      </c:spPr>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High-income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General</c:formatCode>
                <c:ptCount val="15"/>
                <c:pt idx="0">
                  <c:v>27</c:v>
                </c:pt>
                <c:pt idx="1">
                  <c:v>29</c:v>
                </c:pt>
                <c:pt idx="2">
                  <c:v>32</c:v>
                </c:pt>
                <c:pt idx="3">
                  <c:v>37</c:v>
                </c:pt>
                <c:pt idx="4">
                  <c:v>38</c:v>
                </c:pt>
                <c:pt idx="5">
                  <c:v>41</c:v>
                </c:pt>
                <c:pt idx="6">
                  <c:v>43</c:v>
                </c:pt>
                <c:pt idx="7">
                  <c:v>46</c:v>
                </c:pt>
                <c:pt idx="8">
                  <c:v>47</c:v>
                </c:pt>
                <c:pt idx="9">
                  <c:v>51</c:v>
                </c:pt>
                <c:pt idx="10">
                  <c:v>52</c:v>
                </c:pt>
                <c:pt idx="11">
                  <c:v>55</c:v>
                </c:pt>
                <c:pt idx="12">
                  <c:v>58</c:v>
                </c:pt>
                <c:pt idx="13">
                  <c:v>56</c:v>
                </c:pt>
                <c:pt idx="14">
                  <c:v>58</c:v>
                </c:pt>
              </c:numCache>
            </c:numRef>
          </c:val>
          <c:smooth val="0"/>
          <c:extLst>
            <c:ext xmlns:c16="http://schemas.microsoft.com/office/drawing/2014/chart" uri="{C3380CC4-5D6E-409C-BE32-E72D297353CC}">
              <c16:uniqueId val="{00000000-107E-374B-858C-B22247C5751F}"/>
            </c:ext>
          </c:extLst>
        </c:ser>
        <c:ser>
          <c:idx val="1"/>
          <c:order val="1"/>
          <c:tx>
            <c:strRef>
              <c:f>Sheet1!$C$1</c:f>
              <c:strCache>
                <c:ptCount val="1"/>
                <c:pt idx="0">
                  <c:v>Low-income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General</c:formatCode>
                <c:ptCount val="15"/>
                <c:pt idx="0">
                  <c:v>0</c:v>
                </c:pt>
                <c:pt idx="1">
                  <c:v>1</c:v>
                </c:pt>
                <c:pt idx="2">
                  <c:v>1</c:v>
                </c:pt>
                <c:pt idx="3">
                  <c:v>1</c:v>
                </c:pt>
                <c:pt idx="4">
                  <c:v>1</c:v>
                </c:pt>
                <c:pt idx="5">
                  <c:v>1</c:v>
                </c:pt>
                <c:pt idx="6">
                  <c:v>9</c:v>
                </c:pt>
                <c:pt idx="7">
                  <c:v>9</c:v>
                </c:pt>
                <c:pt idx="8">
                  <c:v>18</c:v>
                </c:pt>
                <c:pt idx="9">
                  <c:v>21</c:v>
                </c:pt>
                <c:pt idx="10">
                  <c:v>19</c:v>
                </c:pt>
                <c:pt idx="11">
                  <c:v>20</c:v>
                </c:pt>
                <c:pt idx="12">
                  <c:v>28</c:v>
                </c:pt>
                <c:pt idx="13">
                  <c:v>30</c:v>
                </c:pt>
                <c:pt idx="14">
                  <c:v>24</c:v>
                </c:pt>
              </c:numCache>
            </c:numRef>
          </c:val>
          <c:smooth val="0"/>
          <c:extLst>
            <c:ext xmlns:c16="http://schemas.microsoft.com/office/drawing/2014/chart" uri="{C3380CC4-5D6E-409C-BE32-E72D297353CC}">
              <c16:uniqueId val="{00000001-107E-374B-858C-B22247C5751F}"/>
            </c:ext>
          </c:extLst>
        </c:ser>
        <c:dLbls>
          <c:showLegendKey val="0"/>
          <c:showVal val="0"/>
          <c:showCatName val="0"/>
          <c:showSerName val="0"/>
          <c:showPercent val="0"/>
          <c:showBubbleSize val="0"/>
        </c:dLbls>
        <c:marker val="1"/>
        <c:smooth val="0"/>
        <c:axId val="1789333024"/>
        <c:axId val="1789334736"/>
      </c:lineChart>
      <c:catAx>
        <c:axId val="1789333024"/>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4736"/>
        <c:crosses val="autoZero"/>
        <c:auto val="1"/>
        <c:lblAlgn val="ctr"/>
        <c:lblOffset val="100"/>
        <c:noMultiLvlLbl val="0"/>
      </c:catAx>
      <c:valAx>
        <c:axId val="1789334736"/>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3024"/>
        <c:crosses val="autoZero"/>
        <c:crossBetween val="between"/>
      </c:valAx>
      <c:spPr>
        <a:noFill/>
        <a:ln>
          <a:noFill/>
        </a:ln>
        <a:effectLst/>
      </c:spPr>
    </c:plotArea>
    <c:legend>
      <c:legendPos val="b"/>
      <c:layout>
        <c:manualLayout>
          <c:xMode val="edge"/>
          <c:yMode val="edge"/>
          <c:x val="0.05"/>
          <c:y val="0.95439284237248756"/>
          <c:w val="0.9"/>
          <c:h val="4.560715762751245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F2-4DC8-97C5-425A085F294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F2-4DC8-97C5-425A085F294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F2-4DC8-97C5-425A085F294A}"/>
              </c:ext>
            </c:extLst>
          </c:dPt>
          <c:dLbls>
            <c:dLbl>
              <c:idx val="1"/>
              <c:layout>
                <c:manualLayout>
                  <c:x val="-1.7516990631521939E-2"/>
                  <c:y val="-0.170301049181866"/>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6.5749788310054638E-2"/>
                      <c:h val="0.15825139866182275"/>
                    </c:manualLayout>
                  </c15:layout>
                </c:ext>
                <c:ext xmlns:c16="http://schemas.microsoft.com/office/drawing/2014/chart" uri="{C3380CC4-5D6E-409C-BE32-E72D297353CC}">
                  <c16:uniqueId val="{00000003-3CF2-4DC8-97C5-425A085F294A}"/>
                </c:ext>
              </c:extLst>
            </c:dLbl>
            <c:dLbl>
              <c:idx val="2"/>
              <c:tx>
                <c:rich>
                  <a:bodyPr/>
                  <a:lstStyle/>
                  <a:p>
                    <a:r>
                      <a:rPr lang="en-US" baseline="0"/>
                      <a:t>91
</a:t>
                    </a:r>
                    <a:fld id="{B6DDAFD6-2896-42C7-8B0D-4D72F99D4AF0}" type="PERCENTAGE">
                      <a:rPr lang="en-US" baseline="0"/>
                      <a:pPr/>
                      <a:t>[PERCENTAGE]</a:t>
                    </a:fld>
                    <a:endParaRPr lang="en-US" baseline="0"/>
                  </a:p>
                </c:rich>
              </c:tx>
              <c:dLblPos val="ctr"/>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CF2-4DC8-97C5-425A085F294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2 doses (6 months)</c:v>
                </c:pt>
                <c:pt idx="1">
                  <c:v>2 doses (12 months)</c:v>
                </c:pt>
                <c:pt idx="2">
                  <c:v>1 dose</c:v>
                </c:pt>
              </c:strCache>
            </c:strRef>
          </c:cat>
          <c:val>
            <c:numRef>
              <c:f>Sheet1!$B$2:$B$4</c:f>
              <c:numCache>
                <c:formatCode>General</c:formatCode>
                <c:ptCount val="3"/>
                <c:pt idx="0">
                  <c:v>70</c:v>
                </c:pt>
                <c:pt idx="1">
                  <c:v>1</c:v>
                </c:pt>
                <c:pt idx="2">
                  <c:v>90</c:v>
                </c:pt>
              </c:numCache>
            </c:numRef>
          </c:val>
          <c:extLst>
            <c:ext xmlns:c16="http://schemas.microsoft.com/office/drawing/2014/chart" uri="{C3380CC4-5D6E-409C-BE32-E72D297353CC}">
              <c16:uniqueId val="{00000006-3CF2-4DC8-97C5-425A085F294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Sheet1!$A$33</c:f>
              <c:strCache>
                <c:ptCount val="1"/>
                <c:pt idx="0">
                  <c:v>Delivery costs (o)</c:v>
                </c:pt>
              </c:strCache>
            </c:strRef>
          </c:tx>
          <c:spPr>
            <a:solidFill>
              <a:schemeClr val="bg2">
                <a:lumMod val="75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Sheet1!$B$33:$K$33</c:f>
              <c:numCache>
                <c:formatCode>_("$"* #,##0.00_);_("$"* \(#,##0.00\);_("$"* "-"??_);_(@_)</c:formatCode>
                <c:ptCount val="10"/>
                <c:pt idx="0">
                  <c:v>9.9200000000000017</c:v>
                </c:pt>
                <c:pt idx="1">
                  <c:v>6.4665293041816936</c:v>
                </c:pt>
                <c:pt idx="2">
                  <c:v>30.2</c:v>
                </c:pt>
                <c:pt idx="3">
                  <c:v>16.196462700000005</c:v>
                </c:pt>
                <c:pt idx="4">
                  <c:v>4.1199999999999992</c:v>
                </c:pt>
                <c:pt idx="5">
                  <c:v>2.1443938</c:v>
                </c:pt>
                <c:pt idx="6">
                  <c:v>7.2200000000000006</c:v>
                </c:pt>
                <c:pt idx="7">
                  <c:v>4.0409658999999998</c:v>
                </c:pt>
                <c:pt idx="8">
                  <c:v>8.52</c:v>
                </c:pt>
                <c:pt idx="9">
                  <c:v>3.9604070000000009</c:v>
                </c:pt>
              </c:numCache>
            </c:numRef>
          </c:val>
          <c:extLst>
            <c:ext xmlns:c16="http://schemas.microsoft.com/office/drawing/2014/chart" uri="{C3380CC4-5D6E-409C-BE32-E72D297353CC}">
              <c16:uniqueId val="{00000000-BB4C-467D-98DD-79533F3D590E}"/>
            </c:ext>
          </c:extLst>
        </c:ser>
        <c:ser>
          <c:idx val="1"/>
          <c:order val="1"/>
          <c:tx>
            <c:strRef>
              <c:f>Sheet1!$A$34</c:f>
              <c:strCache>
                <c:ptCount val="1"/>
                <c:pt idx="0">
                  <c:v>Delivery costs (f)</c:v>
                </c:pt>
              </c:strCache>
            </c:strRef>
          </c:tx>
          <c:spPr>
            <a:solidFill>
              <a:schemeClr val="accent1">
                <a:lumMod val="40000"/>
                <a:lumOff val="6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Sheet1!$B$34:$K$34</c:f>
              <c:numCache>
                <c:formatCode>_("$"* #,##0.00_);_("$"* \(#,##0.00\);_("$"* "-"??_);_(@_)</c:formatCode>
                <c:ptCount val="10"/>
                <c:pt idx="0">
                  <c:v>4.46</c:v>
                </c:pt>
                <c:pt idx="1">
                  <c:v>3.1485869317525887</c:v>
                </c:pt>
                <c:pt idx="2">
                  <c:v>4.2</c:v>
                </c:pt>
                <c:pt idx="3">
                  <c:v>2.7203252999999998</c:v>
                </c:pt>
                <c:pt idx="4">
                  <c:v>2.06</c:v>
                </c:pt>
                <c:pt idx="5">
                  <c:v>1.1458993999999998</c:v>
                </c:pt>
                <c:pt idx="6">
                  <c:v>0.54</c:v>
                </c:pt>
                <c:pt idx="7">
                  <c:v>0.29432959999999997</c:v>
                </c:pt>
                <c:pt idx="8">
                  <c:v>6.6400000000000006</c:v>
                </c:pt>
                <c:pt idx="9">
                  <c:v>3.9366497999999996</c:v>
                </c:pt>
              </c:numCache>
            </c:numRef>
          </c:val>
          <c:extLst>
            <c:ext xmlns:c16="http://schemas.microsoft.com/office/drawing/2014/chart" uri="{C3380CC4-5D6E-409C-BE32-E72D297353CC}">
              <c16:uniqueId val="{00000001-BB4C-467D-98DD-79533F3D590E}"/>
            </c:ext>
          </c:extLst>
        </c:ser>
        <c:ser>
          <c:idx val="2"/>
          <c:order val="2"/>
          <c:tx>
            <c:strRef>
              <c:f>Sheet1!$A$35</c:f>
              <c:strCache>
                <c:ptCount val="1"/>
                <c:pt idx="0">
                  <c:v>Procurement costs (f)</c:v>
                </c:pt>
              </c:strCache>
            </c:strRef>
          </c:tx>
          <c:spPr>
            <a:solidFill>
              <a:schemeClr val="tx2">
                <a:lumMod val="50000"/>
                <a:lumOff val="5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Sheet1!$B$35:$K$35</c:f>
              <c:numCache>
                <c:formatCode>_("$"* #,##0.00_);_("$"* \(#,##0.00\);_("$"* "-"??_);_(@_)</c:formatCode>
                <c:ptCount val="10"/>
                <c:pt idx="0">
                  <c:v>9.0892527894817263</c:v>
                </c:pt>
                <c:pt idx="1">
                  <c:v>4.5446263947408641</c:v>
                </c:pt>
                <c:pt idx="2">
                  <c:v>19.230397314617029</c:v>
                </c:pt>
                <c:pt idx="3">
                  <c:v>9.615199981040762</c:v>
                </c:pt>
                <c:pt idx="4">
                  <c:v>9.1319999863430894</c:v>
                </c:pt>
                <c:pt idx="5">
                  <c:v>4.5660010979298891</c:v>
                </c:pt>
                <c:pt idx="6">
                  <c:v>9.09847021266458</c:v>
                </c:pt>
                <c:pt idx="7">
                  <c:v>4.5492340238978652</c:v>
                </c:pt>
                <c:pt idx="8">
                  <c:v>9.132000977523715</c:v>
                </c:pt>
                <c:pt idx="9">
                  <c:v>4.5660003778071845</c:v>
                </c:pt>
              </c:numCache>
            </c:numRef>
          </c:val>
          <c:extLst>
            <c:ext xmlns:c16="http://schemas.microsoft.com/office/drawing/2014/chart" uri="{C3380CC4-5D6E-409C-BE32-E72D297353CC}">
              <c16:uniqueId val="{00000002-BB4C-467D-98DD-79533F3D590E}"/>
            </c:ext>
          </c:extLst>
        </c:ser>
        <c:dLbls>
          <c:showLegendKey val="0"/>
          <c:showVal val="0"/>
          <c:showCatName val="0"/>
          <c:showSerName val="0"/>
          <c:showPercent val="0"/>
          <c:showBubbleSize val="0"/>
        </c:dLbls>
        <c:gapWidth val="150"/>
        <c:overlap val="100"/>
        <c:axId val="1084884640"/>
        <c:axId val="1084885120"/>
      </c:barChart>
      <c:lineChart>
        <c:grouping val="standard"/>
        <c:varyColors val="0"/>
        <c:ser>
          <c:idx val="3"/>
          <c:order val="3"/>
          <c:tx>
            <c:strRef>
              <c:f>Sheet1!$A$36</c:f>
              <c:strCache>
                <c:ptCount val="1"/>
                <c:pt idx="0">
                  <c:v>Total costs</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Sheet1!$B$36:$K$36</c:f>
              <c:numCache>
                <c:formatCode>_("$"* #,##0.00_);_("$"* \(#,##0.00\);_("$"* "-"??_);_(@_)</c:formatCode>
                <c:ptCount val="10"/>
                <c:pt idx="0">
                  <c:v>23.469252789481729</c:v>
                </c:pt>
                <c:pt idx="1">
                  <c:v>14.159742630675147</c:v>
                </c:pt>
                <c:pt idx="2">
                  <c:v>53.630397314617028</c:v>
                </c:pt>
                <c:pt idx="3">
                  <c:v>28.531987981040764</c:v>
                </c:pt>
                <c:pt idx="4">
                  <c:v>15.311999986343089</c:v>
                </c:pt>
                <c:pt idx="5">
                  <c:v>7.8562942979298889</c:v>
                </c:pt>
                <c:pt idx="6">
                  <c:v>16.858470212664582</c:v>
                </c:pt>
                <c:pt idx="7">
                  <c:v>8.8845295238978643</c:v>
                </c:pt>
                <c:pt idx="8">
                  <c:v>24.292000977523713</c:v>
                </c:pt>
                <c:pt idx="9">
                  <c:v>12.463057177807185</c:v>
                </c:pt>
              </c:numCache>
            </c:numRef>
          </c:val>
          <c:smooth val="0"/>
          <c:extLst>
            <c:ext xmlns:c16="http://schemas.microsoft.com/office/drawing/2014/chart" uri="{C3380CC4-5D6E-409C-BE32-E72D297353CC}">
              <c16:uniqueId val="{00000003-BB4C-467D-98DD-79533F3D590E}"/>
            </c:ext>
          </c:extLst>
        </c:ser>
        <c:dLbls>
          <c:showLegendKey val="0"/>
          <c:showVal val="0"/>
          <c:showCatName val="0"/>
          <c:showSerName val="0"/>
          <c:showPercent val="0"/>
          <c:showBubbleSize val="0"/>
        </c:dLbls>
        <c:marker val="1"/>
        <c:smooth val="0"/>
        <c:axId val="1084884640"/>
        <c:axId val="1084885120"/>
      </c:lineChart>
      <c:catAx>
        <c:axId val="1084884640"/>
        <c:scaling>
          <c:orientation val="maxMin"/>
        </c:scaling>
        <c:delete val="0"/>
        <c:axPos val="b"/>
        <c:numFmt formatCode="General" sourceLinked="1"/>
        <c:majorTickMark val="none"/>
        <c:minorTickMark val="none"/>
        <c:tickLblPos val="nextTo"/>
        <c:spPr>
          <a:noFill/>
          <a:ln w="19050" cap="flat" cmpd="sng" algn="ctr">
            <a:solidFill>
              <a:srgbClr val="FFFFFF">
                <a:lumMod val="75000"/>
              </a:srgb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084885120"/>
        <c:crosses val="autoZero"/>
        <c:auto val="1"/>
        <c:lblAlgn val="ctr"/>
        <c:lblOffset val="100"/>
        <c:noMultiLvlLbl val="0"/>
      </c:catAx>
      <c:valAx>
        <c:axId val="1084885120"/>
        <c:scaling>
          <c:orientation val="minMax"/>
        </c:scaling>
        <c:delete val="0"/>
        <c:axPos val="r"/>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4884640"/>
        <c:crosses val="autoZero"/>
        <c:crossBetween val="between"/>
      </c:valAx>
      <c:spPr>
        <a:noFill/>
        <a:ln>
          <a:gradFill>
            <a:gsLst>
              <a:gs pos="0">
                <a:srgbClr val="3D5567">
                  <a:lumMod val="5000"/>
                  <a:lumOff val="95000"/>
                </a:srgbClr>
              </a:gs>
              <a:gs pos="74000">
                <a:srgbClr val="3D5567">
                  <a:lumMod val="45000"/>
                  <a:lumOff val="55000"/>
                </a:srgbClr>
              </a:gs>
              <a:gs pos="83000">
                <a:srgbClr val="3D5567">
                  <a:lumMod val="45000"/>
                  <a:lumOff val="55000"/>
                </a:srgbClr>
              </a:gs>
              <a:gs pos="100000">
                <a:srgbClr val="3D5567">
                  <a:lumMod val="30000"/>
                  <a:lumOff val="70000"/>
                </a:srgbClr>
              </a:gs>
            </a:gsLst>
            <a:lin ang="5400000" scaled="1"/>
          </a:grad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CB4B_551CBEC7.xml><?xml version="1.0" encoding="utf-8"?>
<p188:cmLst xmlns:a="http://schemas.openxmlformats.org/drawingml/2006/main" xmlns:r="http://schemas.openxmlformats.org/officeDocument/2006/relationships" xmlns:p188="http://schemas.microsoft.com/office/powerpoint/2018/8/main">
  <p188:cm id="{4CA24E85-DFEC-45B3-9C2F-9AECFD7D8E7B}" authorId="{2D90B4DD-DE69-8784-42B5-B3FE2AFA6337}" created="2025-11-26T20:12:38.580">
    <ac:deMkLst xmlns:ac="http://schemas.microsoft.com/office/drawing/2013/main/command">
      <pc:docMk xmlns:pc="http://schemas.microsoft.com/office/powerpoint/2013/main/command"/>
      <pc:sldMk xmlns:pc="http://schemas.microsoft.com/office/powerpoint/2013/main/command" cId="1427947207" sldId="2147470155"/>
      <ac:graphicFrameMk id="2" creationId="{B52711C4-B0B6-7701-CA8B-D6CB802FEF84}"/>
    </ac:deMkLst>
    <p188:txBody>
      <a:bodyPr/>
      <a:lstStyle/>
      <a:p>
        <a:r>
          <a:rPr lang="en-US"/>
          <a:t>For translators: Please add this updated chart to the translated deck.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A5A853-CEC7-3E56-23A5-106F4EBF242A}"/>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r">
              <a:defRPr sz="1200"/>
            </a:lvl1pPr>
          </a:lstStyle>
          <a:p>
            <a:endParaRPr lang="en-US"/>
          </a:p>
        </p:txBody>
      </p:sp>
      <p:sp>
        <p:nvSpPr>
          <p:cNvPr id="3" name="Date Placeholder 2">
            <a:extLst>
              <a:ext uri="{FF2B5EF4-FFF2-40B4-BE49-F238E27FC236}">
                <a16:creationId xmlns:a16="http://schemas.microsoft.com/office/drawing/2014/main" id="{1A468808-75C8-BA27-331E-9CDC9D26BD5F}"/>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A8E48917-46E1-4112-8FBE-9F6E0BF03FA0}" type="datetimeFigureOut">
              <a:rPr lang="en-US" smtClean="0"/>
              <a:t>3/10/2026</a:t>
            </a:fld>
            <a:endParaRPr lang="en-US"/>
          </a:p>
        </p:txBody>
      </p:sp>
      <p:sp>
        <p:nvSpPr>
          <p:cNvPr id="4" name="Footer Placeholder 3">
            <a:extLst>
              <a:ext uri="{FF2B5EF4-FFF2-40B4-BE49-F238E27FC236}">
                <a16:creationId xmlns:a16="http://schemas.microsoft.com/office/drawing/2014/main" id="{D5FF2E15-7E1D-4C1A-86E8-5D3D7259136E}"/>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r">
              <a:defRPr sz="1200"/>
            </a:lvl1pPr>
          </a:lstStyle>
          <a:p>
            <a:endParaRPr lang="en-US"/>
          </a:p>
        </p:txBody>
      </p:sp>
      <p:sp>
        <p:nvSpPr>
          <p:cNvPr id="5" name="Slide Number Placeholder 4">
            <a:extLst>
              <a:ext uri="{FF2B5EF4-FFF2-40B4-BE49-F238E27FC236}">
                <a16:creationId xmlns:a16="http://schemas.microsoft.com/office/drawing/2014/main" id="{E19089E3-6767-0E60-CBE0-ECE461D07521}"/>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15A5DE5B-CCA8-4F20-A5C7-947AD70C86B7}" type="slidenum">
              <a:rPr lang="en-US" smtClean="0"/>
              <a:t>‹#›</a:t>
            </a:fld>
            <a:endParaRPr lang="en-US"/>
          </a:p>
        </p:txBody>
      </p:sp>
    </p:spTree>
    <p:extLst>
      <p:ext uri="{BB962C8B-B14F-4D97-AF65-F5344CB8AC3E}">
        <p14:creationId xmlns:p14="http://schemas.microsoft.com/office/powerpoint/2010/main" val="3292282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2" cy="469779"/>
          </a:xfrm>
          <a:prstGeom prst="rect">
            <a:avLst/>
          </a:prstGeom>
        </p:spPr>
        <p:txBody>
          <a:bodyPr vert="horz" lIns="93940" tIns="46970" rIns="93940" bIns="46970" rtlCol="0"/>
          <a:lstStyle>
            <a:lvl1pPr algn="r">
              <a:defRPr sz="1200"/>
            </a:lvl1pPr>
          </a:lstStyle>
          <a:p>
            <a:endParaRPr lang="en-US"/>
          </a:p>
        </p:txBody>
      </p:sp>
      <p:sp>
        <p:nvSpPr>
          <p:cNvPr id="3" name="Date Placeholder 2"/>
          <p:cNvSpPr>
            <a:spLocks noGrp="1"/>
          </p:cNvSpPr>
          <p:nvPr>
            <p:ph type="dt" idx="1"/>
          </p:nvPr>
        </p:nvSpPr>
        <p:spPr>
          <a:xfrm>
            <a:off x="4008706" y="1"/>
            <a:ext cx="3066732" cy="469779"/>
          </a:xfrm>
          <a:prstGeom prst="rect">
            <a:avLst/>
          </a:prstGeom>
        </p:spPr>
        <p:txBody>
          <a:bodyPr vert="horz" lIns="93940" tIns="46970" rIns="93940" bIns="46970" rtlCol="0"/>
          <a:lstStyle>
            <a:lvl1pPr algn="r">
              <a:defRPr sz="1200"/>
            </a:lvl1pPr>
          </a:lstStyle>
          <a:p>
            <a:fld id="{56D53E6B-78F7-4A7F-A4E6-CD2F8E07BA38}" type="datetimeFigureOut">
              <a:rPr lang="en-US" smtClean="0"/>
              <a:t>3/10/2026</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40" tIns="46970" rIns="93940" bIns="46970"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40" tIns="46970" rIns="93940" bIns="469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9"/>
            <a:ext cx="3066732" cy="469779"/>
          </a:xfrm>
          <a:prstGeom prst="rect">
            <a:avLst/>
          </a:prstGeom>
        </p:spPr>
        <p:txBody>
          <a:bodyPr vert="horz" lIns="93940" tIns="46970" rIns="93940" bIns="46970" rtlCol="0" anchor="b"/>
          <a:lstStyle>
            <a:lvl1pPr algn="r">
              <a:defRPr sz="1200"/>
            </a:lvl1pPr>
          </a:lstStyle>
          <a:p>
            <a:endParaRPr lang="en-US"/>
          </a:p>
        </p:txBody>
      </p:sp>
      <p:sp>
        <p:nvSpPr>
          <p:cNvPr id="7" name="Slide Number Placeholder 6"/>
          <p:cNvSpPr>
            <a:spLocks noGrp="1"/>
          </p:cNvSpPr>
          <p:nvPr>
            <p:ph type="sldNum" sz="quarter" idx="5"/>
          </p:nvPr>
        </p:nvSpPr>
        <p:spPr>
          <a:xfrm>
            <a:off x="4008706" y="8893299"/>
            <a:ext cx="3066732" cy="469779"/>
          </a:xfrm>
          <a:prstGeom prst="rect">
            <a:avLst/>
          </a:prstGeom>
        </p:spPr>
        <p:txBody>
          <a:bodyPr vert="horz" lIns="93940" tIns="46970" rIns="93940" bIns="46970" rtlCol="0" anchor="b"/>
          <a:lstStyle>
            <a:lvl1pPr algn="r">
              <a:defRPr sz="1200"/>
            </a:lvl1pPr>
          </a:lstStyle>
          <a:p>
            <a:fld id="{AFAC0320-111F-4C09-8C7C-B3759D94ED03}" type="slidenum">
              <a:rPr lang="en-US" smtClean="0"/>
              <a:t>‹#›</a:t>
            </a:fld>
            <a:endParaRPr lang="en-US"/>
          </a:p>
        </p:txBody>
      </p:sp>
    </p:spTree>
    <p:extLst>
      <p:ext uri="{BB962C8B-B14F-4D97-AF65-F5344CB8AC3E}">
        <p14:creationId xmlns:p14="http://schemas.microsoft.com/office/powerpoint/2010/main" val="452657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FAC0320-111F-4C09-8C7C-B3759D94ED03}" type="slidenum">
              <a:rPr lang="en-US" smtClean="0"/>
              <a:t>1</a:t>
            </a:fld>
            <a:endParaRPr lang="en-US"/>
          </a:p>
        </p:txBody>
      </p:sp>
    </p:spTree>
    <p:extLst>
      <p:ext uri="{BB962C8B-B14F-4D97-AF65-F5344CB8AC3E}">
        <p14:creationId xmlns:p14="http://schemas.microsoft.com/office/powerpoint/2010/main" val="2780921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12</a:t>
            </a:fld>
            <a:endParaRPr lang="en-US" dirty="0"/>
          </a:p>
        </p:txBody>
      </p:sp>
    </p:spTree>
    <p:extLst>
      <p:ext uri="{BB962C8B-B14F-4D97-AF65-F5344CB8AC3E}">
        <p14:creationId xmlns:p14="http://schemas.microsoft.com/office/powerpoint/2010/main" val="143257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14</a:t>
            </a:fld>
            <a:endParaRPr lang="en-US"/>
          </a:p>
        </p:txBody>
      </p:sp>
    </p:spTree>
    <p:extLst>
      <p:ext uri="{BB962C8B-B14F-4D97-AF65-F5344CB8AC3E}">
        <p14:creationId xmlns:p14="http://schemas.microsoft.com/office/powerpoint/2010/main" val="1595229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15</a:t>
            </a:fld>
            <a:endParaRPr lang="en-US" dirty="0"/>
          </a:p>
        </p:txBody>
      </p:sp>
    </p:spTree>
    <p:extLst>
      <p:ext uri="{BB962C8B-B14F-4D97-AF65-F5344CB8AC3E}">
        <p14:creationId xmlns:p14="http://schemas.microsoft.com/office/powerpoint/2010/main" val="1748963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18</a:t>
            </a:fld>
            <a:endParaRPr lang="en-US" dirty="0"/>
          </a:p>
        </p:txBody>
      </p:sp>
    </p:spTree>
    <p:extLst>
      <p:ext uri="{BB962C8B-B14F-4D97-AF65-F5344CB8AC3E}">
        <p14:creationId xmlns:p14="http://schemas.microsoft.com/office/powerpoint/2010/main" val="1921017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HPV9 (Gardasil 9, MSD)</a:t>
            </a:r>
          </a:p>
        </p:txBody>
      </p:sp>
      <p:sp>
        <p:nvSpPr>
          <p:cNvPr id="4" name="Slide Number Placeholder 3"/>
          <p:cNvSpPr>
            <a:spLocks noGrp="1"/>
          </p:cNvSpPr>
          <p:nvPr>
            <p:ph type="sldNum" sz="quarter" idx="5"/>
          </p:nvPr>
        </p:nvSpPr>
        <p:spPr/>
        <p:txBody>
          <a:bodyPr/>
          <a:lstStyle/>
          <a:p>
            <a:fld id="{DBF2C4BC-BAE4-4C85-BCED-8B1289E8C637}" type="slidenum">
              <a:rPr lang="en-US" smtClean="0"/>
              <a:t>20</a:t>
            </a:fld>
            <a:endParaRPr lang="en-US" dirty="0"/>
          </a:p>
        </p:txBody>
      </p:sp>
    </p:spTree>
    <p:extLst>
      <p:ext uri="{BB962C8B-B14F-4D97-AF65-F5344CB8AC3E}">
        <p14:creationId xmlns:p14="http://schemas.microsoft.com/office/powerpoint/2010/main" val="2746714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45DE3-CE5C-0059-6D04-8F91B8386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16234-5CB0-F891-DFC3-753208639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43042-D741-BA36-B62D-FC43163DC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A8F4EE-5651-A83F-2037-ED3534BB636E}"/>
              </a:ext>
            </a:extLst>
          </p:cNvPr>
          <p:cNvSpPr>
            <a:spLocks noGrp="1"/>
          </p:cNvSpPr>
          <p:nvPr>
            <p:ph type="sldNum" sz="quarter" idx="5"/>
          </p:nvPr>
        </p:nvSpPr>
        <p:spPr/>
        <p:txBody>
          <a:bodyPr/>
          <a:lstStyle/>
          <a:p>
            <a:fld id="{DBF2C4BC-BAE4-4C85-BCED-8B1289E8C637}" type="slidenum">
              <a:rPr lang="en-US" smtClean="0"/>
              <a:t>21</a:t>
            </a:fld>
            <a:endParaRPr lang="en-US" dirty="0"/>
          </a:p>
        </p:txBody>
      </p:sp>
    </p:spTree>
    <p:extLst>
      <p:ext uri="{BB962C8B-B14F-4D97-AF65-F5344CB8AC3E}">
        <p14:creationId xmlns:p14="http://schemas.microsoft.com/office/powerpoint/2010/main" val="2777408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22</a:t>
            </a:fld>
            <a:endParaRPr lang="en-US" dirty="0"/>
          </a:p>
        </p:txBody>
      </p:sp>
    </p:spTree>
    <p:extLst>
      <p:ext uri="{BB962C8B-B14F-4D97-AF65-F5344CB8AC3E}">
        <p14:creationId xmlns:p14="http://schemas.microsoft.com/office/powerpoint/2010/main" val="2148992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23</a:t>
            </a:fld>
            <a:endParaRPr lang="en-US" dirty="0"/>
          </a:p>
        </p:txBody>
      </p:sp>
    </p:spTree>
    <p:extLst>
      <p:ext uri="{BB962C8B-B14F-4D97-AF65-F5344CB8AC3E}">
        <p14:creationId xmlns:p14="http://schemas.microsoft.com/office/powerpoint/2010/main" val="4191564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24</a:t>
            </a:fld>
            <a:endParaRPr lang="en-US" dirty="0"/>
          </a:p>
        </p:txBody>
      </p:sp>
    </p:spTree>
    <p:extLst>
      <p:ext uri="{BB962C8B-B14F-4D97-AF65-F5344CB8AC3E}">
        <p14:creationId xmlns:p14="http://schemas.microsoft.com/office/powerpoint/2010/main" val="298637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D9CC-40CE-214D-E11B-0F3093846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04890-0744-62C3-29CB-0ACA25726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A52E4-F11A-706D-E85E-7FFD7971314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236EE57B-F614-E8B0-6A17-B3CE0242D1E5}"/>
              </a:ext>
            </a:extLst>
          </p:cNvPr>
          <p:cNvSpPr>
            <a:spLocks noGrp="1"/>
          </p:cNvSpPr>
          <p:nvPr>
            <p:ph type="sldNum" sz="quarter" idx="10"/>
          </p:nvPr>
        </p:nvSpPr>
        <p:spPr/>
        <p:txBody>
          <a:bodyPr/>
          <a:lstStyle/>
          <a:p>
            <a:fld id="{46722F34-A52E-496D-9D87-9207080F2870}" type="slidenum">
              <a:rPr lang="en-US" smtClean="0"/>
              <a:t>25</a:t>
            </a:fld>
            <a:endParaRPr lang="en-US"/>
          </a:p>
        </p:txBody>
      </p:sp>
    </p:spTree>
    <p:extLst>
      <p:ext uri="{BB962C8B-B14F-4D97-AF65-F5344CB8AC3E}">
        <p14:creationId xmlns:p14="http://schemas.microsoft.com/office/powerpoint/2010/main" val="2154320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2</a:t>
            </a:fld>
            <a:endParaRPr lang="en-US" dirty="0"/>
          </a:p>
        </p:txBody>
      </p:sp>
    </p:spTree>
    <p:extLst>
      <p:ext uri="{BB962C8B-B14F-4D97-AF65-F5344CB8AC3E}">
        <p14:creationId xmlns:p14="http://schemas.microsoft.com/office/powerpoint/2010/main" val="3562622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30C4-4C47-9054-2C84-6F898765B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0912A-C275-6B03-7ADA-6F2BAE633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E5B99-470E-AFBD-AB4B-2A83F47F0587}"/>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C3E96C1C-FC70-67AD-EB69-82CDD3EE19ED}"/>
              </a:ext>
            </a:extLst>
          </p:cNvPr>
          <p:cNvSpPr>
            <a:spLocks noGrp="1"/>
          </p:cNvSpPr>
          <p:nvPr>
            <p:ph type="sldNum" sz="quarter" idx="10"/>
          </p:nvPr>
        </p:nvSpPr>
        <p:spPr/>
        <p:txBody>
          <a:bodyPr/>
          <a:lstStyle/>
          <a:p>
            <a:fld id="{46722F34-A52E-496D-9D87-9207080F2870}" type="slidenum">
              <a:rPr lang="en-US" smtClean="0"/>
              <a:t>26</a:t>
            </a:fld>
            <a:endParaRPr lang="en-US" dirty="0"/>
          </a:p>
        </p:txBody>
      </p:sp>
    </p:spTree>
    <p:extLst>
      <p:ext uri="{BB962C8B-B14F-4D97-AF65-F5344CB8AC3E}">
        <p14:creationId xmlns:p14="http://schemas.microsoft.com/office/powerpoint/2010/main" val="3938365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067C-4A7C-D394-0170-E32873A5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FF1AA-A828-D97B-F2B8-3F57976E6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14CE-0D91-2F96-554F-328D82BE3BF3}"/>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5A205FF4-AEFB-F0F6-DFC4-511C2285191B}"/>
              </a:ext>
            </a:extLst>
          </p:cNvPr>
          <p:cNvSpPr>
            <a:spLocks noGrp="1"/>
          </p:cNvSpPr>
          <p:nvPr>
            <p:ph type="sldNum" sz="quarter" idx="10"/>
          </p:nvPr>
        </p:nvSpPr>
        <p:spPr/>
        <p:txBody>
          <a:bodyPr/>
          <a:lstStyle/>
          <a:p>
            <a:fld id="{46722F34-A52E-496D-9D87-9207080F2870}" type="slidenum">
              <a:rPr lang="en-US" smtClean="0"/>
              <a:t>27</a:t>
            </a:fld>
            <a:endParaRPr lang="en-US" dirty="0"/>
          </a:p>
        </p:txBody>
      </p:sp>
    </p:spTree>
    <p:extLst>
      <p:ext uri="{BB962C8B-B14F-4D97-AF65-F5344CB8AC3E}">
        <p14:creationId xmlns:p14="http://schemas.microsoft.com/office/powerpoint/2010/main" val="687762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94C2-84A7-C4EE-F2BB-0F6A09664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91B86-13F1-F11D-B737-9702DAA53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22A80-1A34-E702-56F3-749A3897866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7E43AF8C-3DE8-5358-6936-9A4D6403BBB4}"/>
              </a:ext>
            </a:extLst>
          </p:cNvPr>
          <p:cNvSpPr>
            <a:spLocks noGrp="1"/>
          </p:cNvSpPr>
          <p:nvPr>
            <p:ph type="sldNum" sz="quarter" idx="10"/>
          </p:nvPr>
        </p:nvSpPr>
        <p:spPr/>
        <p:txBody>
          <a:bodyPr/>
          <a:lstStyle/>
          <a:p>
            <a:fld id="{46722F34-A52E-496D-9D87-9207080F2870}" type="slidenum">
              <a:rPr lang="en-US" smtClean="0"/>
              <a:t>28</a:t>
            </a:fld>
            <a:endParaRPr lang="en-US" dirty="0"/>
          </a:p>
        </p:txBody>
      </p:sp>
    </p:spTree>
    <p:extLst>
      <p:ext uri="{BB962C8B-B14F-4D97-AF65-F5344CB8AC3E}">
        <p14:creationId xmlns:p14="http://schemas.microsoft.com/office/powerpoint/2010/main" val="1263080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30</a:t>
            </a:fld>
            <a:endParaRPr lang="en-US" dirty="0"/>
          </a:p>
        </p:txBody>
      </p:sp>
    </p:spTree>
    <p:extLst>
      <p:ext uri="{BB962C8B-B14F-4D97-AF65-F5344CB8AC3E}">
        <p14:creationId xmlns:p14="http://schemas.microsoft.com/office/powerpoint/2010/main" val="2053570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79E7-E5CD-CEF9-C98C-CD7981567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09541-C328-7F57-664C-B57EDA69E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7A5A-1719-F997-4AFC-C645CBF87574}"/>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6A1CBF14-F266-57F6-FE2B-2066DB36B692}"/>
              </a:ext>
            </a:extLst>
          </p:cNvPr>
          <p:cNvSpPr>
            <a:spLocks noGrp="1"/>
          </p:cNvSpPr>
          <p:nvPr>
            <p:ph type="sldNum" sz="quarter" idx="10"/>
          </p:nvPr>
        </p:nvSpPr>
        <p:spPr/>
        <p:txBody>
          <a:bodyPr/>
          <a:lstStyle/>
          <a:p>
            <a:fld id="{46722F34-A52E-496D-9D87-9207080F2870}" type="slidenum">
              <a:rPr lang="en-US" smtClean="0"/>
              <a:t>31</a:t>
            </a:fld>
            <a:endParaRPr lang="en-US" dirty="0"/>
          </a:p>
        </p:txBody>
      </p:sp>
    </p:spTree>
    <p:extLst>
      <p:ext uri="{BB962C8B-B14F-4D97-AF65-F5344CB8AC3E}">
        <p14:creationId xmlns:p14="http://schemas.microsoft.com/office/powerpoint/2010/main" val="1306823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8E46-E18D-0DE7-A7E1-9E2191540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B45F1-23E5-B51D-AD50-DE9285DAF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1F968-A637-963E-E246-C34205C4BB5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A868E683-BFB3-F487-6C00-0B89BEF3800B}"/>
              </a:ext>
            </a:extLst>
          </p:cNvPr>
          <p:cNvSpPr>
            <a:spLocks noGrp="1"/>
          </p:cNvSpPr>
          <p:nvPr>
            <p:ph type="sldNum" sz="quarter" idx="10"/>
          </p:nvPr>
        </p:nvSpPr>
        <p:spPr/>
        <p:txBody>
          <a:bodyPr/>
          <a:lstStyle/>
          <a:p>
            <a:fld id="{46722F34-A52E-496D-9D87-9207080F2870}" type="slidenum">
              <a:rPr lang="en-US" smtClean="0"/>
              <a:t>32</a:t>
            </a:fld>
            <a:endParaRPr lang="en-US" dirty="0"/>
          </a:p>
        </p:txBody>
      </p:sp>
    </p:spTree>
    <p:extLst>
      <p:ext uri="{BB962C8B-B14F-4D97-AF65-F5344CB8AC3E}">
        <p14:creationId xmlns:p14="http://schemas.microsoft.com/office/powerpoint/2010/main" val="1424910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33</a:t>
            </a:fld>
            <a:endParaRPr lang="en-US" dirty="0"/>
          </a:p>
        </p:txBody>
      </p:sp>
    </p:spTree>
    <p:extLst>
      <p:ext uri="{BB962C8B-B14F-4D97-AF65-F5344CB8AC3E}">
        <p14:creationId xmlns:p14="http://schemas.microsoft.com/office/powerpoint/2010/main" val="4252343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34</a:t>
            </a:fld>
            <a:endParaRPr lang="en-US" dirty="0"/>
          </a:p>
        </p:txBody>
      </p:sp>
    </p:spTree>
    <p:extLst>
      <p:ext uri="{BB962C8B-B14F-4D97-AF65-F5344CB8AC3E}">
        <p14:creationId xmlns:p14="http://schemas.microsoft.com/office/powerpoint/2010/main" val="3427308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6B8205-6768-1B45-BFA0-99CDECC3F7F8}" type="slidenum">
              <a:rPr lang="en-US" altLang="en-US" smtClean="0"/>
              <a:pPr>
                <a:defRPr/>
              </a:pPr>
              <a:t>35</a:t>
            </a:fld>
            <a:endParaRPr lang="en-US" altLang="en-US" dirty="0"/>
          </a:p>
        </p:txBody>
      </p:sp>
    </p:spTree>
    <p:extLst>
      <p:ext uri="{BB962C8B-B14F-4D97-AF65-F5344CB8AC3E}">
        <p14:creationId xmlns:p14="http://schemas.microsoft.com/office/powerpoint/2010/main" val="3857359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B9DA-604B-FED7-DF15-E57588D3C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EE6F-1121-1A9D-C529-4435FBC5D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E04CB-1F4B-5B44-85CA-D1D2C7F973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831D69-9DD1-D240-6B92-905DA2F5ECA7}"/>
              </a:ext>
            </a:extLst>
          </p:cNvPr>
          <p:cNvSpPr>
            <a:spLocks noGrp="1"/>
          </p:cNvSpPr>
          <p:nvPr>
            <p:ph type="sldNum" sz="quarter" idx="5"/>
          </p:nvPr>
        </p:nvSpPr>
        <p:spPr/>
        <p:txBody>
          <a:bodyPr/>
          <a:lstStyle/>
          <a:p>
            <a:pPr>
              <a:defRPr/>
            </a:pPr>
            <a:fld id="{E16B8205-6768-1B45-BFA0-99CDECC3F7F8}" type="slidenum">
              <a:rPr lang="en-US" altLang="en-US" smtClean="0"/>
              <a:pPr>
                <a:defRPr/>
              </a:pPr>
              <a:t>36</a:t>
            </a:fld>
            <a:endParaRPr lang="en-US" altLang="en-US" dirty="0"/>
          </a:p>
        </p:txBody>
      </p:sp>
    </p:spTree>
    <p:extLst>
      <p:ext uri="{BB962C8B-B14F-4D97-AF65-F5344CB8AC3E}">
        <p14:creationId xmlns:p14="http://schemas.microsoft.com/office/powerpoint/2010/main" val="313771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4</a:t>
            </a:fld>
            <a:endParaRPr lang="en-US" dirty="0"/>
          </a:p>
        </p:txBody>
      </p:sp>
    </p:spTree>
    <p:extLst>
      <p:ext uri="{BB962C8B-B14F-4D97-AF65-F5344CB8AC3E}">
        <p14:creationId xmlns:p14="http://schemas.microsoft.com/office/powerpoint/2010/main" val="1987745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4319-69F1-6716-1E8C-B9AD92C2F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D70BF-EB54-B6B2-9EF7-8484CF77D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673C2-4890-46DF-AD9F-B67F24EB3A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5AC6E8-0E60-DD1F-B5B1-A61F5FFB837D}"/>
              </a:ext>
            </a:extLst>
          </p:cNvPr>
          <p:cNvSpPr>
            <a:spLocks noGrp="1"/>
          </p:cNvSpPr>
          <p:nvPr>
            <p:ph type="sldNum" sz="quarter" idx="5"/>
          </p:nvPr>
        </p:nvSpPr>
        <p:spPr/>
        <p:txBody>
          <a:bodyPr/>
          <a:lstStyle/>
          <a:p>
            <a:pPr>
              <a:defRPr/>
            </a:pPr>
            <a:fld id="{E16B8205-6768-1B45-BFA0-99CDECC3F7F8}" type="slidenum">
              <a:rPr lang="en-US" altLang="en-US" smtClean="0"/>
              <a:pPr>
                <a:defRPr/>
              </a:pPr>
              <a:t>37</a:t>
            </a:fld>
            <a:endParaRPr lang="en-US" altLang="en-US" dirty="0"/>
          </a:p>
        </p:txBody>
      </p:sp>
    </p:spTree>
    <p:extLst>
      <p:ext uri="{BB962C8B-B14F-4D97-AF65-F5344CB8AC3E}">
        <p14:creationId xmlns:p14="http://schemas.microsoft.com/office/powerpoint/2010/main" val="2196232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6EBF-BDEE-C209-52CF-F2E004408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8371C-6B04-2FE7-AB3B-AF59364CD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7FC63-D596-6DFE-C2B9-140BC3D8AF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3355A-A2E8-B0BF-D7ED-4834F801440B}"/>
              </a:ext>
            </a:extLst>
          </p:cNvPr>
          <p:cNvSpPr>
            <a:spLocks noGrp="1"/>
          </p:cNvSpPr>
          <p:nvPr>
            <p:ph type="sldNum" sz="quarter" idx="5"/>
          </p:nvPr>
        </p:nvSpPr>
        <p:spPr/>
        <p:txBody>
          <a:bodyPr/>
          <a:lstStyle/>
          <a:p>
            <a:pPr>
              <a:defRPr/>
            </a:pPr>
            <a:fld id="{E16B8205-6768-1B45-BFA0-99CDECC3F7F8}" type="slidenum">
              <a:rPr lang="en-US" altLang="en-US" smtClean="0"/>
              <a:pPr>
                <a:defRPr/>
              </a:pPr>
              <a:t>38</a:t>
            </a:fld>
            <a:endParaRPr lang="en-US" altLang="en-US" dirty="0"/>
          </a:p>
        </p:txBody>
      </p:sp>
    </p:spTree>
    <p:extLst>
      <p:ext uri="{BB962C8B-B14F-4D97-AF65-F5344CB8AC3E}">
        <p14:creationId xmlns:p14="http://schemas.microsoft.com/office/powerpoint/2010/main" val="4212522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5CEF76-3309-6345-B903-F154BAAB351B}" type="slidenum">
              <a:rPr lang="en-US" smtClean="0"/>
              <a:t>41</a:t>
            </a:fld>
            <a:endParaRPr lang="en-US" dirty="0"/>
          </a:p>
        </p:txBody>
      </p:sp>
    </p:spTree>
    <p:extLst>
      <p:ext uri="{BB962C8B-B14F-4D97-AF65-F5344CB8AC3E}">
        <p14:creationId xmlns:p14="http://schemas.microsoft.com/office/powerpoint/2010/main" val="2173226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42</a:t>
            </a:fld>
            <a:endParaRPr lang="en-US" dirty="0"/>
          </a:p>
        </p:txBody>
      </p:sp>
    </p:spTree>
    <p:extLst>
      <p:ext uri="{BB962C8B-B14F-4D97-AF65-F5344CB8AC3E}">
        <p14:creationId xmlns:p14="http://schemas.microsoft.com/office/powerpoint/2010/main" val="2840095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43</a:t>
            </a:fld>
            <a:endParaRPr lang="en-US" dirty="0"/>
          </a:p>
        </p:txBody>
      </p:sp>
    </p:spTree>
    <p:extLst>
      <p:ext uri="{BB962C8B-B14F-4D97-AF65-F5344CB8AC3E}">
        <p14:creationId xmlns:p14="http://schemas.microsoft.com/office/powerpoint/2010/main" val="95419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44</a:t>
            </a:fld>
            <a:endParaRPr lang="en-US" dirty="0"/>
          </a:p>
        </p:txBody>
      </p:sp>
    </p:spTree>
    <p:extLst>
      <p:ext uri="{BB962C8B-B14F-4D97-AF65-F5344CB8AC3E}">
        <p14:creationId xmlns:p14="http://schemas.microsoft.com/office/powerpoint/2010/main" val="2362171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46</a:t>
            </a:fld>
            <a:endParaRPr lang="en-US" dirty="0"/>
          </a:p>
        </p:txBody>
      </p:sp>
    </p:spTree>
    <p:extLst>
      <p:ext uri="{BB962C8B-B14F-4D97-AF65-F5344CB8AC3E}">
        <p14:creationId xmlns:p14="http://schemas.microsoft.com/office/powerpoint/2010/main" val="3828890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95966-E073-F4EB-2BEC-2E5593ABA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C4C69-CA7F-1E5A-0F89-1B4368DBB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D1B7B-BF7B-0DE2-F2E1-273842EBB2A0}"/>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B0ADE105-6924-453E-89CC-BE1FE79FDF44}"/>
              </a:ext>
            </a:extLst>
          </p:cNvPr>
          <p:cNvSpPr>
            <a:spLocks noGrp="1"/>
          </p:cNvSpPr>
          <p:nvPr>
            <p:ph type="sldNum" sz="quarter" idx="10"/>
          </p:nvPr>
        </p:nvSpPr>
        <p:spPr/>
        <p:txBody>
          <a:bodyPr/>
          <a:lstStyle/>
          <a:p>
            <a:fld id="{46722F34-A52E-496D-9D87-9207080F2870}" type="slidenum">
              <a:rPr lang="en-US" smtClean="0"/>
              <a:t>49</a:t>
            </a:fld>
            <a:endParaRPr lang="en-US" dirty="0"/>
          </a:p>
        </p:txBody>
      </p:sp>
    </p:spTree>
    <p:extLst>
      <p:ext uri="{BB962C8B-B14F-4D97-AF65-F5344CB8AC3E}">
        <p14:creationId xmlns:p14="http://schemas.microsoft.com/office/powerpoint/2010/main" val="1960146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50</a:t>
            </a:fld>
            <a:endParaRPr lang="en-US" dirty="0"/>
          </a:p>
        </p:txBody>
      </p:sp>
    </p:spTree>
    <p:extLst>
      <p:ext uri="{BB962C8B-B14F-4D97-AF65-F5344CB8AC3E}">
        <p14:creationId xmlns:p14="http://schemas.microsoft.com/office/powerpoint/2010/main" val="3447973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420E0-9165-2785-7B04-AF0C71B2E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A9D23-6909-7CBA-128B-ADE9FEAC1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BA2B8-38EE-1D49-E9EB-3F38EBB06EB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D212379E-6191-28B5-91E7-52472782E35F}"/>
              </a:ext>
            </a:extLst>
          </p:cNvPr>
          <p:cNvSpPr>
            <a:spLocks noGrp="1"/>
          </p:cNvSpPr>
          <p:nvPr>
            <p:ph type="sldNum" sz="quarter" idx="10"/>
          </p:nvPr>
        </p:nvSpPr>
        <p:spPr/>
        <p:txBody>
          <a:bodyPr/>
          <a:lstStyle/>
          <a:p>
            <a:fld id="{46722F34-A52E-496D-9D87-9207080F2870}" type="slidenum">
              <a:rPr lang="en-US" smtClean="0"/>
              <a:t>51</a:t>
            </a:fld>
            <a:endParaRPr lang="en-US" dirty="0"/>
          </a:p>
        </p:txBody>
      </p:sp>
    </p:spTree>
    <p:extLst>
      <p:ext uri="{BB962C8B-B14F-4D97-AF65-F5344CB8AC3E}">
        <p14:creationId xmlns:p14="http://schemas.microsoft.com/office/powerpoint/2010/main" val="3833640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5</a:t>
            </a:fld>
            <a:endParaRPr lang="en-US"/>
          </a:p>
        </p:txBody>
      </p:sp>
    </p:spTree>
    <p:extLst>
      <p:ext uri="{BB962C8B-B14F-4D97-AF65-F5344CB8AC3E}">
        <p14:creationId xmlns:p14="http://schemas.microsoft.com/office/powerpoint/2010/main" val="437905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54</a:t>
            </a:fld>
            <a:endParaRPr lang="en-US" dirty="0"/>
          </a:p>
        </p:txBody>
      </p:sp>
    </p:spTree>
    <p:extLst>
      <p:ext uri="{BB962C8B-B14F-4D97-AF65-F5344CB8AC3E}">
        <p14:creationId xmlns:p14="http://schemas.microsoft.com/office/powerpoint/2010/main" val="3240796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EEB51-EA7E-EE8A-F608-9E6F2FC0A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3EF4D-D5FC-1925-9739-0E2B8AD4B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D2996-E1C6-A219-87DC-A1C120492B1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70B4A94-CBF9-E142-4382-82462ECEDECF}"/>
              </a:ext>
            </a:extLst>
          </p:cNvPr>
          <p:cNvSpPr>
            <a:spLocks noGrp="1"/>
          </p:cNvSpPr>
          <p:nvPr>
            <p:ph type="sldNum" sz="quarter" idx="5"/>
          </p:nvPr>
        </p:nvSpPr>
        <p:spPr/>
        <p:txBody>
          <a:bodyPr/>
          <a:lstStyle/>
          <a:p>
            <a:fld id="{B838E87E-A215-E540-AFC2-0633ECA4A682}" type="slidenum">
              <a:rPr lang="en-US" smtClean="0"/>
              <a:t>56</a:t>
            </a:fld>
            <a:endParaRPr lang="en-US" dirty="0"/>
          </a:p>
        </p:txBody>
      </p:sp>
    </p:spTree>
    <p:extLst>
      <p:ext uri="{BB962C8B-B14F-4D97-AF65-F5344CB8AC3E}">
        <p14:creationId xmlns:p14="http://schemas.microsoft.com/office/powerpoint/2010/main" val="845740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58</a:t>
            </a:fld>
            <a:endParaRPr lang="en-US" dirty="0"/>
          </a:p>
        </p:txBody>
      </p:sp>
    </p:spTree>
    <p:extLst>
      <p:ext uri="{BB962C8B-B14F-4D97-AF65-F5344CB8AC3E}">
        <p14:creationId xmlns:p14="http://schemas.microsoft.com/office/powerpoint/2010/main" val="2528829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60</a:t>
            </a:fld>
            <a:endParaRPr lang="en-US" dirty="0"/>
          </a:p>
        </p:txBody>
      </p:sp>
    </p:spTree>
    <p:extLst>
      <p:ext uri="{BB962C8B-B14F-4D97-AF65-F5344CB8AC3E}">
        <p14:creationId xmlns:p14="http://schemas.microsoft.com/office/powerpoint/2010/main" val="55541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a:t>
            </a:fld>
            <a:endParaRPr lang="en-US" dirty="0"/>
          </a:p>
        </p:txBody>
      </p:sp>
    </p:spTree>
    <p:extLst>
      <p:ext uri="{BB962C8B-B14F-4D97-AF65-F5344CB8AC3E}">
        <p14:creationId xmlns:p14="http://schemas.microsoft.com/office/powerpoint/2010/main" val="345372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8</a:t>
            </a:fld>
            <a:endParaRPr lang="en-US" dirty="0"/>
          </a:p>
        </p:txBody>
      </p:sp>
    </p:spTree>
    <p:extLst>
      <p:ext uri="{BB962C8B-B14F-4D97-AF65-F5344CB8AC3E}">
        <p14:creationId xmlns:p14="http://schemas.microsoft.com/office/powerpoint/2010/main" val="1204489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2C4BC-BAE4-4C85-BCED-8B1289E8C637}" type="slidenum">
              <a:rPr lang="en-US" smtClean="0"/>
              <a:t>9</a:t>
            </a:fld>
            <a:endParaRPr lang="en-US" dirty="0"/>
          </a:p>
        </p:txBody>
      </p:sp>
    </p:spTree>
    <p:extLst>
      <p:ext uri="{BB962C8B-B14F-4D97-AF65-F5344CB8AC3E}">
        <p14:creationId xmlns:p14="http://schemas.microsoft.com/office/powerpoint/2010/main" val="4015640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10</a:t>
            </a:fld>
            <a:endParaRPr lang="en-US" dirty="0"/>
          </a:p>
        </p:txBody>
      </p:sp>
    </p:spTree>
    <p:extLst>
      <p:ext uri="{BB962C8B-B14F-4D97-AF65-F5344CB8AC3E}">
        <p14:creationId xmlns:p14="http://schemas.microsoft.com/office/powerpoint/2010/main" val="4170560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10 March 2026</a:t>
            </a:fld>
            <a:endParaRPr lang="en-US" dirty="0"/>
          </a:p>
        </p:txBody>
      </p:sp>
      <p:sp>
        <p:nvSpPr>
          <p:cNvPr id="5" name="Slide Number Placeholder 4"/>
          <p:cNvSpPr>
            <a:spLocks noGrp="1"/>
          </p:cNvSpPr>
          <p:nvPr>
            <p:ph type="sldNum" sz="quarter" idx="5"/>
          </p:nvPr>
        </p:nvSpPr>
        <p:spPr/>
        <p:txBody>
          <a:bodyPr/>
          <a:lstStyle/>
          <a:p>
            <a:fld id="{CF5EBCF4-26FC-4F76-8DA1-52FDDC328D44}" type="slidenum">
              <a:rPr lang="en-US" smtClean="0"/>
              <a:pPr/>
              <a:t>11</a:t>
            </a:fld>
            <a:endParaRPr lang="en-US" dirty="0"/>
          </a:p>
        </p:txBody>
      </p:sp>
    </p:spTree>
    <p:extLst>
      <p:ext uri="{BB962C8B-B14F-4D97-AF65-F5344CB8AC3E}">
        <p14:creationId xmlns:p14="http://schemas.microsoft.com/office/powerpoint/2010/main" val="3826881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2.emf"/><Relationship Id="rId4" Type="http://schemas.openxmlformats.org/officeDocument/2006/relationships/tags" Target="../tags/tag10.xml"/><Relationship Id="rId9"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Rectangle 8"/>
          <p:cNvSpPr/>
          <p:nvPr userDrawn="1"/>
        </p:nvSpPr>
        <p:spPr>
          <a:xfrm>
            <a:off x="0" y="6380777"/>
            <a:ext cx="12192000" cy="47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32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r" defTabSz="609585" rtl="1"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r>
              <a:rPr lang="en-US"/>
              <a:t>Presentation Title | Section Title</a:t>
            </a:r>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r>
              <a:rPr lang="en-US"/>
              <a:t>*HPV types 16 and 18 are responsible for ov over 70% of cases. </a:t>
            </a:r>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A53495-C55A-27EF-4CC6-54E4611130A7}"/>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4023360"/>
          </a:xfrm>
          <a:prstGeom prst="rect">
            <a:avLst/>
          </a:prstGeom>
        </p:spPr>
      </p:pic>
      <p:sp>
        <p:nvSpPr>
          <p:cNvPr id="4" name="Rectangle 3">
            <a:extLst>
              <a:ext uri="{FF2B5EF4-FFF2-40B4-BE49-F238E27FC236}">
                <a16:creationId xmlns:a16="http://schemas.microsoft.com/office/drawing/2014/main" id="{FD422A26-6AA1-8CC1-A8C6-22569B87B0EA}"/>
              </a:ext>
            </a:extLst>
          </p:cNvPr>
          <p:cNvSpPr/>
          <p:nvPr userDrawn="1"/>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16D652-1CA8-9171-5A2A-2D14EF585A8D}"/>
              </a:ext>
            </a:extLst>
          </p:cNvPr>
          <p:cNvSpPr/>
          <p:nvPr userDrawn="1"/>
        </p:nvSpPr>
        <p:spPr>
          <a:xfrm>
            <a:off x="1334310" y="1979139"/>
            <a:ext cx="9523379" cy="3093397"/>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F91E3A-C200-9073-ABBB-35458DC77E12}"/>
              </a:ext>
            </a:extLst>
          </p:cNvPr>
          <p:cNvSpPr>
            <a:spLocks noGrp="1"/>
          </p:cNvSpPr>
          <p:nvPr>
            <p:ph type="title"/>
          </p:nvPr>
        </p:nvSpPr>
        <p:spPr>
          <a:xfrm>
            <a:off x="2193586" y="2268098"/>
            <a:ext cx="8200480" cy="2523280"/>
          </a:xfrm>
          <a:prstGeom prst="rect">
            <a:avLst/>
          </a:prstGeom>
        </p:spPr>
        <p:txBody>
          <a:bodyPr anchor="ctr" anchorCtr="0"/>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1793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r" defTabSz="609585" rtl="1"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2E6-2DA0-44C8-94BF-062FE5093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4C03D-BC51-4DC2-AB6E-26134C1120E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C3C23B0-A1E1-40A3-B956-7823B235F3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E42C8-14B5-4B13-B63A-5EA6E9E13284}"/>
              </a:ext>
            </a:extLst>
          </p:cNvPr>
          <p:cNvSpPr>
            <a:spLocks noGrp="1"/>
          </p:cNvSpPr>
          <p:nvPr>
            <p:ph type="sldNum" sz="quarter" idx="12"/>
          </p:nvPr>
        </p:nvSpPr>
        <p:spPr/>
        <p:txBody>
          <a:bodyPr/>
          <a:lstStyle/>
          <a:p>
            <a:fld id="{9ED050CE-88F4-4309-A6F8-1F5FAF547AC3}" type="slidenum">
              <a:rPr lang="en-US" smtClean="0"/>
              <a:t>‹#›</a:t>
            </a:fld>
            <a:endParaRPr lang="en-US"/>
          </a:p>
        </p:txBody>
      </p:sp>
    </p:spTree>
    <p:extLst>
      <p:ext uri="{BB962C8B-B14F-4D97-AF65-F5344CB8AC3E}">
        <p14:creationId xmlns:p14="http://schemas.microsoft.com/office/powerpoint/2010/main" val="3552827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fld id="{44A95500-5D0F-4CE5-87C5-C2E3B4EDDA60}" type="datetimeFigureOut">
              <a:rPr lang="en-US" smtClean="0"/>
              <a:t>3/10/2026</a:t>
            </a:fld>
            <a:endParaRPr lang="en-US"/>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ilerplat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154" y="2089871"/>
            <a:ext cx="4393692" cy="649224"/>
          </a:xfrm>
          <a:prstGeom prst="rect">
            <a:avLst/>
          </a:prstGeom>
        </p:spPr>
      </p:pic>
      <p:sp>
        <p:nvSpPr>
          <p:cNvPr id="12" name="TextBox 11"/>
          <p:cNvSpPr txBox="1"/>
          <p:nvPr userDrawn="1"/>
        </p:nvSpPr>
        <p:spPr>
          <a:xfrm>
            <a:off x="2418377" y="3163690"/>
            <a:ext cx="7355246" cy="124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30000" dirty="0">
                <a:solidFill>
                  <a:schemeClr val="tx1"/>
                </a:solidFill>
                <a:latin typeface="+mn-lt"/>
                <a:ea typeface="+mn-ea"/>
                <a:cs typeface="+mn-cs"/>
              </a:rPr>
              <a:t>The Single-Dose HPV Vaccine Evaluation Consortium encompasses nine leading health and research institutions working together to collate and synthesize existing evidence and evaluate new data on the potential for single-dose HPV vaccination.</a:t>
            </a:r>
          </a:p>
        </p:txBody>
      </p:sp>
    </p:spTree>
    <p:extLst>
      <p:ext uri="{BB962C8B-B14F-4D97-AF65-F5344CB8AC3E}">
        <p14:creationId xmlns:p14="http://schemas.microsoft.com/office/powerpoint/2010/main" val="1682608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PATH: DataVis - full page graphic">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2"/>
          <p:cNvSpPr>
            <a:spLocks noGrp="1"/>
          </p:cNvSpPr>
          <p:nvPr>
            <p:ph sz="quarter" idx="14"/>
          </p:nvPr>
        </p:nvSpPr>
        <p:spPr>
          <a:xfrm>
            <a:off x="762000" y="2019300"/>
            <a:ext cx="10718799" cy="4099923"/>
          </a:xfrm>
          <a:prstGeom prst="rect">
            <a:avLst/>
          </a:prstGeom>
        </p:spPr>
        <p:txBody>
          <a:bodyPr/>
          <a:lstStyle>
            <a:lvl1pPr marL="0" indent="0">
              <a:spcBef>
                <a:spcPts val="0"/>
              </a:spcBef>
              <a:spcAft>
                <a:spcPts val="1800"/>
              </a:spcAft>
              <a:buNone/>
              <a:defRPr sz="1600"/>
            </a:lvl1pPr>
          </a:lstStyle>
          <a:p>
            <a:pPr lvl="0"/>
            <a:r>
              <a:rPr lang="en-US"/>
              <a:t>Click to edit Master text styles</a:t>
            </a:r>
          </a:p>
        </p:txBody>
      </p:sp>
      <p:sp>
        <p:nvSpPr>
          <p:cNvPr id="7"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large full page data visual graphic</a:t>
            </a:r>
          </a:p>
        </p:txBody>
      </p:sp>
    </p:spTree>
    <p:extLst>
      <p:ext uri="{BB962C8B-B14F-4D97-AF65-F5344CB8AC3E}">
        <p14:creationId xmlns:p14="http://schemas.microsoft.com/office/powerpoint/2010/main" val="76622095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ATH: DataVis -  Small tabl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*HPV types 16 and 18 are responsible for </a:t>
            </a:r>
            <a:r>
              <a:rPr lang="en-US" dirty="0" err="1"/>
              <a:t>ov</a:t>
            </a:r>
            <a:r>
              <a:rPr lang="en-US" dirty="0"/>
              <a:t> over 70% of cases. </a:t>
            </a:r>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able Placeholder 3"/>
          <p:cNvSpPr>
            <a:spLocks noGrp="1"/>
          </p:cNvSpPr>
          <p:nvPr>
            <p:ph type="tbl" sz="quarter" idx="16" hasCustomPrompt="1"/>
          </p:nvPr>
        </p:nvSpPr>
        <p:spPr>
          <a:xfrm>
            <a:off x="762000" y="2743200"/>
            <a:ext cx="10718800" cy="3200400"/>
          </a:xfrm>
          <a:prstGeom prst="rect">
            <a:avLst/>
          </a:prstGeom>
        </p:spPr>
        <p:txBody>
          <a:bodyPr/>
          <a:lstStyle>
            <a:lvl1pPr marL="0" indent="0">
              <a:buNone/>
              <a:defRPr baseline="0">
                <a:solidFill>
                  <a:schemeClr val="tx1"/>
                </a:solidFill>
              </a:defRPr>
            </a:lvl1pPr>
          </a:lstStyle>
          <a:p>
            <a:r>
              <a:rPr lang="en-US" dirty="0"/>
              <a:t>Small Table – Red is the preferred color for tables; however, you can change the color within the data visualization palette if needed</a:t>
            </a:r>
          </a:p>
        </p:txBody>
      </p:sp>
      <p:sp>
        <p:nvSpPr>
          <p:cNvPr id="7" name="Text Placeholder 5"/>
          <p:cNvSpPr>
            <a:spLocks noGrp="1"/>
          </p:cNvSpPr>
          <p:nvPr>
            <p:ph type="body" sz="quarter" idx="17" hasCustomPrompt="1"/>
          </p:nvPr>
        </p:nvSpPr>
        <p:spPr>
          <a:xfrm>
            <a:off x="762000" y="2019300"/>
            <a:ext cx="10718800" cy="647700"/>
          </a:xfrm>
          <a:prstGeom prst="rect">
            <a:avLst/>
          </a:prstGeom>
        </p:spPr>
        <p:txBody>
          <a:bodyPr anchor="b" anchorCtr="0"/>
          <a:lstStyle>
            <a:lvl1pPr marL="0" indent="0">
              <a:spcBef>
                <a:spcPts val="0"/>
              </a:spcBef>
              <a:spcAft>
                <a:spcPts val="1800"/>
              </a:spcAft>
              <a:buNone/>
              <a:defRPr sz="1600" baseline="0">
                <a:solidFill>
                  <a:schemeClr val="tx1"/>
                </a:solidFill>
                <a:latin typeface="+mn-lt"/>
              </a:defRPr>
            </a:lvl1pPr>
            <a:lvl2pPr marL="457200" indent="0">
              <a:buNone/>
              <a:defRPr sz="2000">
                <a:latin typeface="+mn-lt"/>
              </a:defRPr>
            </a:lvl2pPr>
            <a:lvl3pPr marL="914400" indent="0">
              <a:buNone/>
              <a:defRPr sz="1800">
                <a:latin typeface="+mn-lt"/>
              </a:defRPr>
            </a:lvl3pPr>
            <a:lvl4pPr marL="1371600" indent="0">
              <a:buNone/>
              <a:defRPr sz="1600">
                <a:latin typeface="+mn-lt"/>
              </a:defRPr>
            </a:lvl4pPr>
            <a:lvl5pPr marL="1828800" indent="0">
              <a:buNone/>
              <a:defRPr sz="1600">
                <a:latin typeface="+mn-lt"/>
              </a:defRPr>
            </a:lvl5pPr>
          </a:lstStyle>
          <a:p>
            <a:pPr lvl="0"/>
            <a:r>
              <a:rPr lang="en-US" dirty="0"/>
              <a:t>Body text – Arial 16 pt., black, 18 pt. paragraph spacing after: This text is used for a small description or title to accompany the table below. The page should look clear and concise. </a:t>
            </a:r>
          </a:p>
        </p:txBody>
      </p:sp>
      <p:sp>
        <p:nvSpPr>
          <p:cNvPr id="8" name="Text Placeholder 4"/>
          <p:cNvSpPr>
            <a:spLocks noGrp="1"/>
          </p:cNvSpPr>
          <p:nvPr>
            <p:ph type="body" sz="quarter" idx="18"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Title with body text and small table graphic</a:t>
            </a:r>
          </a:p>
        </p:txBody>
      </p:sp>
    </p:spTree>
    <p:extLst>
      <p:ext uri="{BB962C8B-B14F-4D97-AF65-F5344CB8AC3E}">
        <p14:creationId xmlns:p14="http://schemas.microsoft.com/office/powerpoint/2010/main" val="298027090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PATH: Two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0" y="847224"/>
            <a:ext cx="10718800" cy="1045371"/>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Two column with dense body copy. The header can fit on two lines if needed</a:t>
            </a:r>
          </a:p>
        </p:txBody>
      </p:sp>
      <p:sp>
        <p:nvSpPr>
          <p:cNvPr id="7" name="Text Placeholder 6"/>
          <p:cNvSpPr>
            <a:spLocks noGrp="1"/>
          </p:cNvSpPr>
          <p:nvPr>
            <p:ph type="body" sz="quarter" idx="14" hasCustomPrompt="1"/>
          </p:nvPr>
        </p:nvSpPr>
        <p:spPr>
          <a:xfrm>
            <a:off x="762001" y="2019300"/>
            <a:ext cx="10706100" cy="3924300"/>
          </a:xfrm>
          <a:prstGeom prst="rect">
            <a:avLst/>
          </a:prstGeom>
        </p:spPr>
        <p:txBody>
          <a:bodyPr lIns="0" tIns="0" rIns="0" bIns="0" numCol="2" spcCol="457200"/>
          <a:lstStyle>
            <a:lvl1pPr marL="0" marR="0" indent="0" algn="r" defTabSz="609585" rtl="1" eaLnBrk="1" fontAlgn="base" latinLnBrk="0" hangingPunct="1">
              <a:lnSpc>
                <a:spcPts val="18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a:lnSpc>
                <a:spcPts val="1800"/>
              </a:lnSpc>
              <a:spcAft>
                <a:spcPts val="1800"/>
              </a:spcAft>
            </a:pPr>
            <a:r>
              <a:rPr lang="en-US" dirty="0"/>
              <a:t>Body text – Arial 16 pt., black, 18 pt. paragraph spacing after: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p>
          <a:p>
            <a:pPr>
              <a:lnSpc>
                <a:spcPts val="1800"/>
              </a:lnSpc>
              <a:spcAft>
                <a:spcPts val="1800"/>
              </a:spcAft>
            </a:pPr>
            <a:r>
              <a:rPr lang="en-US" dirty="0"/>
              <a:t>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45120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4130113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2212"/>
            <a:ext cx="11082528" cy="989512"/>
          </a:xfrm>
        </p:spPr>
        <p:txBody>
          <a:bodyPr vert="horz">
            <a:noAutofit/>
          </a:bodyPr>
          <a:lstStyle>
            <a:lvl1pPr rtl="1">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1">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765911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5386917"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PATH: One column text box, Half page phot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2"/>
          <p:cNvSpPr>
            <a:spLocks noGrp="1"/>
          </p:cNvSpPr>
          <p:nvPr>
            <p:ph type="pic" sz="quarter" idx="15"/>
          </p:nvPr>
        </p:nvSpPr>
        <p:spPr>
          <a:xfrm>
            <a:off x="6324600" y="0"/>
            <a:ext cx="5867400" cy="6858000"/>
          </a:xfrm>
          <a:prstGeom prst="rect">
            <a:avLst/>
          </a:prstGeom>
        </p:spPr>
        <p:txBody>
          <a:bodyPr/>
          <a:lstStyle/>
          <a:p>
            <a:r>
              <a:rPr lang="en-US"/>
              <a:t>Click icon to add picture</a:t>
            </a:r>
          </a:p>
        </p:txBody>
      </p:sp>
      <p:sp>
        <p:nvSpPr>
          <p:cNvPr id="7" name="Text Placeholder 4"/>
          <p:cNvSpPr>
            <a:spLocks noGrp="1"/>
          </p:cNvSpPr>
          <p:nvPr>
            <p:ph type="body" sz="quarter" idx="16" hasCustomPrompt="1"/>
          </p:nvPr>
        </p:nvSpPr>
        <p:spPr>
          <a:xfrm>
            <a:off x="762001" y="837815"/>
            <a:ext cx="5105400" cy="1014891"/>
          </a:xfrm>
          <a:prstGeom prst="rect">
            <a:avLst/>
          </a:prstGeom>
        </p:spPr>
        <p:txBody>
          <a:bodyPr lIns="0" tIns="0" rIns="0" bIns="0"/>
          <a:lstStyle>
            <a:lvl1pPr>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Single col of </a:t>
            </a:r>
            <a:r>
              <a:rPr lang="en-US" dirty="0" err="1"/>
              <a:t>text,half</a:t>
            </a:r>
            <a:r>
              <a:rPr lang="en-US" dirty="0"/>
              <a:t>-page photo</a:t>
            </a:r>
          </a:p>
        </p:txBody>
      </p:sp>
      <p:sp>
        <p:nvSpPr>
          <p:cNvPr id="8" name="Text Placeholder 6"/>
          <p:cNvSpPr>
            <a:spLocks noGrp="1"/>
          </p:cNvSpPr>
          <p:nvPr>
            <p:ph type="body" sz="quarter" idx="17" hasCustomPrompt="1"/>
          </p:nvPr>
        </p:nvSpPr>
        <p:spPr>
          <a:xfrm>
            <a:off x="762000" y="2019299"/>
            <a:ext cx="5105401" cy="3905251"/>
          </a:xfrm>
          <a:prstGeom prst="rect">
            <a:avLst/>
          </a:prstGeom>
        </p:spPr>
        <p:txBody>
          <a:bodyPr lIns="0" tIns="0" rIns="0" bIns="0"/>
          <a:lstStyle>
            <a:lvl1pPr marL="0" marR="0" indent="0" algn="r" defTabSz="609585" rtl="1" eaLnBrk="1" fontAlgn="base" latinLnBrk="0" hangingPunct="1">
              <a:lnSpc>
                <a:spcPct val="100000"/>
              </a:lnSpc>
              <a:spcBef>
                <a:spcPts val="0"/>
              </a:spcBef>
              <a:spcAft>
                <a:spcPts val="1800"/>
              </a:spcAft>
              <a:buClrTx/>
              <a:buSzTx/>
              <a:buFont typeface="Arial" panose="020B0604020202020204" pitchFamily="34" charset="0"/>
              <a:buNone/>
              <a:tabLst/>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to accompany an image. It’s intended to hold a few talking points. Aim for clear and concise.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smaller amount of text to accompany an image. It’s intended to hold a few talking points. Aim for clear and concise. This is used for a smaller amount of text to accompany an image. It’s intended to hold a few talking points. Aim for clear and concise.  </a:t>
            </a:r>
          </a:p>
        </p:txBody>
      </p:sp>
    </p:spTree>
    <p:extLst>
      <p:ext uri="{BB962C8B-B14F-4D97-AF65-F5344CB8AC3E}">
        <p14:creationId xmlns:p14="http://schemas.microsoft.com/office/powerpoint/2010/main" val="46857176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8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85765C15-050B-3F46-BA7D-23E9D746CA77}"/>
              </a:ext>
            </a:extLst>
          </p:cNvPr>
          <p:cNvSpPr>
            <a:spLocks noGrp="1"/>
          </p:cNvSpPr>
          <p:nvPr>
            <p:ph type="ftr" sz="quarter" idx="13"/>
          </p:nvPr>
        </p:nvSpPr>
        <p:spPr>
          <a:xfrm>
            <a:off x="2553909" y="6225493"/>
            <a:ext cx="1314983" cy="168059"/>
          </a:xfrm>
        </p:spPr>
        <p:txBody>
          <a:bodyPr/>
          <a:lstStyle>
            <a:lvl1pPr marL="0" marR="0" indent="0" algn="r" defTabSz="554492" rtl="1" eaLnBrk="1" fontAlgn="auto" latinLnBrk="0" hangingPunct="1">
              <a:lnSpc>
                <a:spcPct val="100000"/>
              </a:lnSpc>
              <a:spcBef>
                <a:spcPts val="0"/>
              </a:spcBef>
              <a:spcAft>
                <a:spcPts val="0"/>
              </a:spcAft>
              <a:buClrTx/>
              <a:buSzTx/>
              <a:buFontTx/>
              <a:buNone/>
              <a:tabLst/>
              <a:defRPr>
                <a:solidFill>
                  <a:srgbClr val="999999"/>
                </a:solidFill>
              </a:defRPr>
            </a:lvl1pPr>
          </a:lstStyle>
          <a:p>
            <a:r>
              <a:rPr lang="en-GB" sz="1092">
                <a:latin typeface="Poppins Medium" pitchFamily="2" charset="77"/>
                <a:cs typeface="Poppins Medium" pitchFamily="2" charset="77"/>
              </a:rPr>
              <a:t>WUENIC 2021</a:t>
            </a:r>
          </a:p>
        </p:txBody>
      </p:sp>
      <p:sp>
        <p:nvSpPr>
          <p:cNvPr id="4" name="Slide Number Placeholder 3">
            <a:extLst>
              <a:ext uri="{FF2B5EF4-FFF2-40B4-BE49-F238E27FC236}">
                <a16:creationId xmlns:a16="http://schemas.microsoft.com/office/drawing/2014/main" id="{B5DAFA51-0F1A-9D4E-BF85-8D1047C752BC}"/>
              </a:ext>
            </a:extLst>
          </p:cNvPr>
          <p:cNvSpPr>
            <a:spLocks noGrp="1"/>
          </p:cNvSpPr>
          <p:nvPr>
            <p:ph type="sldNum" sz="quarter" idx="11"/>
          </p:nvPr>
        </p:nvSpPr>
        <p:spPr>
          <a:xfrm>
            <a:off x="506396" y="6225493"/>
            <a:ext cx="1048051" cy="167972"/>
          </a:xfrm>
        </p:spPr>
        <p:txBody>
          <a:bodyPr/>
          <a:lstStyle>
            <a:lvl1pPr algn="r">
              <a:defRPr sz="1092" b="0" i="0">
                <a:solidFill>
                  <a:srgbClr val="999999"/>
                </a:solidFill>
                <a:latin typeface="Poppins Medium" pitchFamily="2" charset="77"/>
                <a:cs typeface="Poppins Medium" pitchFamily="2" charset="77"/>
              </a:defRPr>
            </a:lvl1pPr>
          </a:lstStyle>
          <a:p>
            <a:fld id="{E2E31AFC-DF42-41A5-B57C-06A83BBA6616}" type="slidenum">
              <a:rPr lang="en-GB" smtClean="0"/>
              <a:pPr/>
              <a:t>‹#›</a:t>
            </a:fld>
            <a:r>
              <a:rPr lang="en-GB"/>
              <a:t> of 28</a:t>
            </a:r>
          </a:p>
        </p:txBody>
      </p:sp>
      <p:sp>
        <p:nvSpPr>
          <p:cNvPr id="8" name="Title 1">
            <a:extLst>
              <a:ext uri="{FF2B5EF4-FFF2-40B4-BE49-F238E27FC236}">
                <a16:creationId xmlns:a16="http://schemas.microsoft.com/office/drawing/2014/main" id="{98868AC3-E71E-584E-95BA-49ED20AC6B30}"/>
              </a:ext>
            </a:extLst>
          </p:cNvPr>
          <p:cNvSpPr>
            <a:spLocks noGrp="1"/>
          </p:cNvSpPr>
          <p:nvPr>
            <p:ph type="ctrTitle"/>
          </p:nvPr>
        </p:nvSpPr>
        <p:spPr>
          <a:xfrm>
            <a:off x="506396" y="467566"/>
            <a:ext cx="3493502" cy="996476"/>
          </a:xfrm>
        </p:spPr>
        <p:txBody>
          <a:bodyPr lIns="0" tIns="0" rIns="0" bIns="0" anchor="t" anchorCtr="0">
            <a:noAutofit/>
          </a:bodyPr>
          <a:lstStyle>
            <a:lvl1pPr algn="r">
              <a:lnSpc>
                <a:spcPts val="2456"/>
              </a:lnSpc>
              <a:defRPr sz="2062">
                <a:solidFill>
                  <a:schemeClr val="tx1"/>
                </a:solidFill>
              </a:defRPr>
            </a:lvl1pPr>
          </a:lstStyle>
          <a:p>
            <a:r>
              <a:rPr lang="en-GB"/>
              <a:t>Click to edit Master title style</a:t>
            </a:r>
          </a:p>
        </p:txBody>
      </p:sp>
    </p:spTree>
    <p:extLst>
      <p:ext uri="{BB962C8B-B14F-4D97-AF65-F5344CB8AC3E}">
        <p14:creationId xmlns:p14="http://schemas.microsoft.com/office/powerpoint/2010/main" val="12361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r">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r">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95303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r">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r">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8091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268857" y="220516"/>
            <a:ext cx="10971811" cy="869909"/>
          </a:xfrm>
          <a:prstGeom prst="rect">
            <a:avLst/>
          </a:prstGeom>
        </p:spPr>
        <p:txBody>
          <a:bodyPr/>
          <a:lstStyle>
            <a:lvl1pPr>
              <a:defRPr sz="3200">
                <a:solidFill>
                  <a:schemeClr val="accent1"/>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r">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r">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27425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r">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r">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401449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r">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r">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85047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r">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r">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332883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r">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r">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39212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r">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r">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294468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r">
              <a:defRPr sz="4245">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r">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Tree>
    <p:extLst>
      <p:ext uri="{BB962C8B-B14F-4D97-AF65-F5344CB8AC3E}">
        <p14:creationId xmlns:p14="http://schemas.microsoft.com/office/powerpoint/2010/main" val="1537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93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13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11860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612568" y="175120"/>
            <a:ext cx="10971811" cy="869909"/>
          </a:xfrm>
          <a:prstGeom prst="rect">
            <a:avLst/>
          </a:prstGeom>
        </p:spPr>
        <p:txBody>
          <a:bodyPr/>
          <a:lstStyle>
            <a:lvl1pPr>
              <a:defRPr sz="2800">
                <a:solidFill>
                  <a:schemeClr val="accent6"/>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466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Tree>
    <p:extLst>
      <p:ext uri="{BB962C8B-B14F-4D97-AF65-F5344CB8AC3E}">
        <p14:creationId xmlns:p14="http://schemas.microsoft.com/office/powerpoint/2010/main" val="240382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30371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0762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223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00000"/>
              <a:buFont typeface="Wingdings" pitchFamily="2" charset="2"/>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40933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5420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39923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33331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27571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658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36759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217931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035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882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Tree>
    <p:extLst>
      <p:ext uri="{BB962C8B-B14F-4D97-AF65-F5344CB8AC3E}">
        <p14:creationId xmlns:p14="http://schemas.microsoft.com/office/powerpoint/2010/main" val="25782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9069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15361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80071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r" defTabSz="554492" rtl="1"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60617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rtl="1"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181522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556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rtl="1"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Tree>
    <p:extLst>
      <p:ext uri="{BB962C8B-B14F-4D97-AF65-F5344CB8AC3E}">
        <p14:creationId xmlns:p14="http://schemas.microsoft.com/office/powerpoint/2010/main" val="406687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rtl="1"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9973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rtl="1"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r" defTabSz="914400" rtl="1"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GB" sz="970" b="0" i="0">
                <a:solidFill>
                  <a:schemeClr val="tx1"/>
                </a:solidFill>
              </a:rPr>
              <a:t>Click to edit Master text styles</a:t>
            </a:r>
          </a:p>
        </p:txBody>
      </p:sp>
    </p:spTree>
    <p:extLst>
      <p:ext uri="{BB962C8B-B14F-4D97-AF65-F5344CB8AC3E}">
        <p14:creationId xmlns:p14="http://schemas.microsoft.com/office/powerpoint/2010/main" val="136480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rtl="1"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r" defTabSz="914400" rtl="1"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Tree>
    <p:extLst>
      <p:ext uri="{BB962C8B-B14F-4D97-AF65-F5344CB8AC3E}">
        <p14:creationId xmlns:p14="http://schemas.microsoft.com/office/powerpoint/2010/main" val="392488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524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684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48126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GB"/>
              <a:t>Click to edit Master text styles</a:t>
            </a:r>
          </a:p>
        </p:txBody>
      </p:sp>
    </p:spTree>
    <p:extLst>
      <p:ext uri="{BB962C8B-B14F-4D97-AF65-F5344CB8AC3E}">
        <p14:creationId xmlns:p14="http://schemas.microsoft.com/office/powerpoint/2010/main" val="236803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58506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347014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Rectangle 1"/>
          <p:cNvSpPr/>
          <p:nvPr userDrawn="1"/>
        </p:nvSpPr>
        <p:spPr>
          <a:xfrm>
            <a:off x="0" y="2"/>
            <a:ext cx="12192000" cy="6388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1"/>
          <p:cNvSpPr>
            <a:spLocks noGrp="1"/>
          </p:cNvSpPr>
          <p:nvPr>
            <p:ph type="title" hasCustomPrompt="1"/>
          </p:nvPr>
        </p:nvSpPr>
        <p:spPr>
          <a:xfrm>
            <a:off x="459427" y="2655360"/>
            <a:ext cx="10971811" cy="869909"/>
          </a:xfrm>
          <a:prstGeom prst="rect">
            <a:avLst/>
          </a:prstGeom>
        </p:spPr>
        <p:txBody>
          <a:bodyPr/>
          <a:lstStyle>
            <a:lvl1pPr algn="ctr">
              <a:defRPr sz="2700">
                <a:solidFill>
                  <a:schemeClr val="bg1"/>
                </a:solidFill>
                <a:latin typeface="+mj-lt"/>
              </a:defRPr>
            </a:lvl1pPr>
          </a:lstStyle>
          <a:p>
            <a:r>
              <a:rPr lang="en-US" dirty="0"/>
              <a:t>Click to edit section break title</a:t>
            </a:r>
          </a:p>
        </p:txBody>
      </p:sp>
    </p:spTree>
    <p:extLst>
      <p:ext uri="{BB962C8B-B14F-4D97-AF65-F5344CB8AC3E}">
        <p14:creationId xmlns:p14="http://schemas.microsoft.com/office/powerpoint/2010/main" val="2854074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r">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69643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99776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Tree>
    <p:extLst>
      <p:ext uri="{BB962C8B-B14F-4D97-AF65-F5344CB8AC3E}">
        <p14:creationId xmlns:p14="http://schemas.microsoft.com/office/powerpoint/2010/main" val="12865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8192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162776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68243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8554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69843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29270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33770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r">
              <a:defRPr sz="327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r">
              <a:defRPr sz="1698">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9212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36168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158383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51830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r>
              <a:rPr lang="en-US"/>
              <a:t>Presentation Title | Section Title</a:t>
            </a:r>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r>
              <a:rPr lang="en-US"/>
              <a:t>*HPV types 16 and 18 are responsible for ov over 70% of cases. </a:t>
            </a:r>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5" Type="http://schemas.openxmlformats.org/officeDocument/2006/relationships/slideLayout" Target="../slideLayouts/slideLayout30.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56" Type="http://schemas.openxmlformats.org/officeDocument/2006/relationships/slideLayout" Target="../slideLayouts/slideLayout81.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59" Type="http://schemas.openxmlformats.org/officeDocument/2006/relationships/theme" Target="../theme/theme2.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430488"/>
            <a:ext cx="9589325" cy="4275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6634" y="6567968"/>
            <a:ext cx="3981450" cy="200055"/>
          </a:xfrm>
          <a:prstGeom prst="rect">
            <a:avLst/>
          </a:prstGeom>
          <a:noFill/>
        </p:spPr>
        <p:txBody>
          <a:bodyPr wrap="square" rtlCol="0" anchor="ctr" anchorCtr="0">
            <a:spAutoFit/>
          </a:bodyPr>
          <a:lstStyle/>
          <a:p>
            <a:pPr marR="0" algn="l" rtl="0"/>
            <a:r>
              <a:rPr lang="en-US" sz="700" b="1" i="0" u="none" strike="noStrike" kern="1200" baseline="0" dirty="0">
                <a:solidFill>
                  <a:schemeClr val="bg1"/>
                </a:solidFill>
                <a:latin typeface="+mj-lt"/>
                <a:ea typeface="+mn-ea"/>
                <a:cs typeface="+mn-cs"/>
              </a:rPr>
              <a:t>SINGLE-DOSE HPV VACCINE EVALUATION CONSORTIUM</a:t>
            </a:r>
            <a:endParaRPr lang="en-US" sz="700" b="1" i="0" u="none" strike="noStrike" baseline="30000" dirty="0">
              <a:solidFill>
                <a:schemeClr val="bg1"/>
              </a:solidFill>
              <a:latin typeface="+mj-lt"/>
              <a:cs typeface="Segoe UI Semilight" panose="020B0402040204020203" pitchFamily="34" charset="0"/>
            </a:endParaRPr>
          </a:p>
        </p:txBody>
      </p:sp>
      <p:sp>
        <p:nvSpPr>
          <p:cNvPr id="10" name="Rectangle 9"/>
          <p:cNvSpPr/>
          <p:nvPr userDrawn="1"/>
        </p:nvSpPr>
        <p:spPr>
          <a:xfrm>
            <a:off x="9636826" y="6430488"/>
            <a:ext cx="2555174" cy="42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0118514" y="6597658"/>
            <a:ext cx="1476375" cy="205184"/>
          </a:xfrm>
          <a:prstGeom prst="rect">
            <a:avLst/>
          </a:prstGeom>
          <a:noFill/>
        </p:spPr>
        <p:txBody>
          <a:bodyPr wrap="square" rtlCol="0">
            <a:spAutoFit/>
          </a:bodyPr>
          <a:lstStyle/>
          <a:p>
            <a:pPr marR="0" algn="r" rtl="0"/>
            <a:r>
              <a:rPr lang="en-US" sz="1100" b="1" i="0" u="none" strike="noStrike" baseline="30000" dirty="0">
                <a:solidFill>
                  <a:schemeClr val="bg1"/>
                </a:solidFill>
                <a:latin typeface="+mj-lt"/>
                <a:cs typeface="Segoe UI Semilight" panose="020B0402040204020203" pitchFamily="34" charset="0"/>
              </a:rPr>
              <a:t>PAGE </a:t>
            </a:r>
            <a:fld id="{252F06CA-F47E-4C43-B6B6-694C015A4EC6}" type="slidenum">
              <a:rPr lang="en-US" sz="1100" b="1" i="0" u="none" strike="noStrike" baseline="30000" smtClean="0">
                <a:solidFill>
                  <a:schemeClr val="bg1"/>
                </a:solidFill>
                <a:latin typeface="+mj-lt"/>
                <a:cs typeface="Segoe UI Semilight" panose="020B0402040204020203" pitchFamily="34" charset="0"/>
              </a:rPr>
              <a:pPr marR="0" algn="r" rtl="0"/>
              <a:t>‹#›</a:t>
            </a:fld>
            <a:endParaRPr lang="en-US" sz="1100" b="1" i="0" u="none" strike="noStrike" baseline="30000" dirty="0">
              <a:solidFill>
                <a:schemeClr val="bg1"/>
              </a:solidFill>
              <a:latin typeface="+mj-lt"/>
              <a:cs typeface="Segoe UI Semilight" panose="020B0402040204020203" pitchFamily="34" charset="0"/>
            </a:endParaRPr>
          </a:p>
        </p:txBody>
      </p:sp>
    </p:spTree>
    <p:extLst>
      <p:ext uri="{BB962C8B-B14F-4D97-AF65-F5344CB8AC3E}">
        <p14:creationId xmlns:p14="http://schemas.microsoft.com/office/powerpoint/2010/main" val="314040876"/>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3" r:id="rId3"/>
    <p:sldLayoutId id="2147483752" r:id="rId4"/>
    <p:sldLayoutId id="2147483650" r:id="rId5"/>
    <p:sldLayoutId id="2147483652" r:id="rId6"/>
    <p:sldLayoutId id="2147483706" r:id="rId7"/>
    <p:sldLayoutId id="2147483757" r:id="rId8"/>
    <p:sldLayoutId id="2147483721" r:id="rId9"/>
    <p:sldLayoutId id="2147483737" r:id="rId10"/>
    <p:sldLayoutId id="2147483739" r:id="rId11"/>
    <p:sldLayoutId id="2147483742" r:id="rId12"/>
    <p:sldLayoutId id="2147483745" r:id="rId13"/>
    <p:sldLayoutId id="2147483762" r:id="rId14"/>
    <p:sldLayoutId id="2147483761" r:id="rId15"/>
    <p:sldLayoutId id="2147483749" r:id="rId16"/>
    <p:sldLayoutId id="2147483758" r:id="rId17"/>
    <p:sldLayoutId id="2147483759" r:id="rId18"/>
    <p:sldLayoutId id="2147483760" r:id="rId19"/>
    <p:sldLayoutId id="2147483741" r:id="rId20"/>
    <p:sldLayoutId id="2147483754" r:id="rId21"/>
    <p:sldLayoutId id="2147483755" r:id="rId22"/>
    <p:sldLayoutId id="2147483756" r:id="rId23"/>
    <p:sldLayoutId id="2147483763" r:id="rId24"/>
    <p:sldLayoutId id="2147483764" r:id="rId25"/>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24">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748852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r" defTabSz="554492" rtl="1"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r" defTabSz="554492" rtl="1"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r" defTabSz="554492" rtl="1"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r" defTabSz="554492" rtl="1"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r" defTabSz="554492" rtl="1"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r" defTabSz="554492" rtl="1"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r" defTabSz="554492" rtl="1"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r" defTabSz="554492" rtl="1"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r" defTabSz="554492" rtl="1"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r" defTabSz="554492" rtl="1"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r" defTabSz="554492" rtl="1" eaLnBrk="1" latinLnBrk="0" hangingPunct="1">
        <a:defRPr sz="1092" kern="1200">
          <a:solidFill>
            <a:schemeClr val="tx1"/>
          </a:solidFill>
          <a:latin typeface="+mn-lt"/>
          <a:ea typeface="+mn-ea"/>
          <a:cs typeface="+mn-cs"/>
        </a:defRPr>
      </a:lvl1pPr>
      <a:lvl2pPr marL="277246" algn="r" defTabSz="554492" rtl="1" eaLnBrk="1" latinLnBrk="0" hangingPunct="1">
        <a:defRPr sz="1092" kern="1200">
          <a:solidFill>
            <a:schemeClr val="tx1"/>
          </a:solidFill>
          <a:latin typeface="+mn-lt"/>
          <a:ea typeface="+mn-ea"/>
          <a:cs typeface="+mn-cs"/>
        </a:defRPr>
      </a:lvl2pPr>
      <a:lvl3pPr marL="554492" algn="r" defTabSz="554492" rtl="1" eaLnBrk="1" latinLnBrk="0" hangingPunct="1">
        <a:defRPr sz="1092" kern="1200">
          <a:solidFill>
            <a:schemeClr val="tx1"/>
          </a:solidFill>
          <a:latin typeface="+mn-lt"/>
          <a:ea typeface="+mn-ea"/>
          <a:cs typeface="+mn-cs"/>
        </a:defRPr>
      </a:lvl3pPr>
      <a:lvl4pPr marL="831738" algn="r" defTabSz="554492" rtl="1" eaLnBrk="1" latinLnBrk="0" hangingPunct="1">
        <a:defRPr sz="1092" kern="1200">
          <a:solidFill>
            <a:schemeClr val="tx1"/>
          </a:solidFill>
          <a:latin typeface="+mn-lt"/>
          <a:ea typeface="+mn-ea"/>
          <a:cs typeface="+mn-cs"/>
        </a:defRPr>
      </a:lvl4pPr>
      <a:lvl5pPr marL="1108984" algn="r" defTabSz="554492" rtl="1" eaLnBrk="1" latinLnBrk="0" hangingPunct="1">
        <a:defRPr sz="1092" kern="1200">
          <a:solidFill>
            <a:schemeClr val="tx1"/>
          </a:solidFill>
          <a:latin typeface="+mn-lt"/>
          <a:ea typeface="+mn-ea"/>
          <a:cs typeface="+mn-cs"/>
        </a:defRPr>
      </a:lvl5pPr>
      <a:lvl6pPr marL="1386230" algn="r" defTabSz="554492" rtl="1" eaLnBrk="1" latinLnBrk="0" hangingPunct="1">
        <a:defRPr sz="1092" kern="1200">
          <a:solidFill>
            <a:schemeClr val="tx1"/>
          </a:solidFill>
          <a:latin typeface="+mn-lt"/>
          <a:ea typeface="+mn-ea"/>
          <a:cs typeface="+mn-cs"/>
        </a:defRPr>
      </a:lvl6pPr>
      <a:lvl7pPr marL="1663476" algn="r" defTabSz="554492" rtl="1" eaLnBrk="1" latinLnBrk="0" hangingPunct="1">
        <a:defRPr sz="1092" kern="1200">
          <a:solidFill>
            <a:schemeClr val="tx1"/>
          </a:solidFill>
          <a:latin typeface="+mn-lt"/>
          <a:ea typeface="+mn-ea"/>
          <a:cs typeface="+mn-cs"/>
        </a:defRPr>
      </a:lvl7pPr>
      <a:lvl8pPr marL="1940723" algn="r" defTabSz="554492" rtl="1" eaLnBrk="1" latinLnBrk="0" hangingPunct="1">
        <a:defRPr sz="1092" kern="1200">
          <a:solidFill>
            <a:schemeClr val="tx1"/>
          </a:solidFill>
          <a:latin typeface="+mn-lt"/>
          <a:ea typeface="+mn-ea"/>
          <a:cs typeface="+mn-cs"/>
        </a:defRPr>
      </a:lvl8pPr>
      <a:lvl9pPr marL="2217969" algn="r" defTabSz="554492" rtl="1"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21" Type="http://schemas.openxmlformats.org/officeDocument/2006/relationships/tags" Target="../tags/tag60.xml"/><Relationship Id="rId34" Type="http://schemas.openxmlformats.org/officeDocument/2006/relationships/image" Target="../media/image53.png"/><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33" Type="http://schemas.openxmlformats.org/officeDocument/2006/relationships/image" Target="../media/image52.svg"/><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29" Type="http://schemas.openxmlformats.org/officeDocument/2006/relationships/hyperlink" Target="https://extranet.who.int/prequal/vaccines/prequalified-vaccines" TargetMode="Externa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notesSlide" Target="../notesSlides/notesSlide9.xml"/><Relationship Id="rId36" Type="http://schemas.openxmlformats.org/officeDocument/2006/relationships/image" Target="../media/image55.png"/><Relationship Id="rId10" Type="http://schemas.openxmlformats.org/officeDocument/2006/relationships/tags" Target="../tags/tag49.xml"/><Relationship Id="rId19" Type="http://schemas.openxmlformats.org/officeDocument/2006/relationships/tags" Target="../tags/tag58.xml"/><Relationship Id="rId31" Type="http://schemas.openxmlformats.org/officeDocument/2006/relationships/image" Target="../media/image50.sv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slideLayout" Target="../slideLayouts/slideLayout20.xml"/><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tags" Target="../tags/tag47.xml"/><Relationship Id="rId3" Type="http://schemas.openxmlformats.org/officeDocument/2006/relationships/tags" Target="../tags/tag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chart" Target="../charts/chart2.xml"/><Relationship Id="rId4" Type="http://schemas.microsoft.com/office/2018/10/relationships/comments" Target="../comments/modernComment_7FFFCB4B_551CBEC7.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68.xml"/><Relationship Id="rId5" Type="http://schemas.openxmlformats.org/officeDocument/2006/relationships/hyperlink" Target="https://app.powerbi.com/view?r=eyJrIjoiNDIxZTFkZGUtMDQ1Ny00MDZkLThiZDktYWFlYTdkOGU2NDcwIiwidCI6ImY2MTBjMGI3LWJkMjQtNGIzOS04MTBiLTNkYzI4MGFmYjU5MCIsImMiOjh9" TargetMode="Externa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path.org/singledosehpv"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tags" Target="../tags/tag86.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notesSlide" Target="../notesSlides/notesSlide14.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tags" Target="../tags/tag83.xml"/><Relationship Id="rId10" Type="http://schemas.openxmlformats.org/officeDocument/2006/relationships/tags" Target="../tags/tag78.xml"/><Relationship Id="rId19" Type="http://schemas.openxmlformats.org/officeDocument/2006/relationships/slideLayout" Target="../slideLayouts/slideLayout21.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s>
</file>

<file path=ppt/slides/_rels/slide21.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notesSlide" Target="../notesSlides/notesSlide15.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slideLayout" Target="../slideLayouts/slideLayout21.xml"/><Relationship Id="rId2" Type="http://schemas.openxmlformats.org/officeDocument/2006/relationships/tags" Target="../tags/tag88.xml"/><Relationship Id="rId16" Type="http://schemas.openxmlformats.org/officeDocument/2006/relationships/tags" Target="../tags/tag102.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tags" Target="../tags/tag101.xml"/><Relationship Id="rId10" Type="http://schemas.openxmlformats.org/officeDocument/2006/relationships/tags" Target="../tags/tag96.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hyperlink" Target="https://www.who.int/initiatives/cervical-cancer-elimination-initiativ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tags" Target="../tags/tag23.xml"/><Relationship Id="rId21" Type="http://schemas.openxmlformats.org/officeDocument/2006/relationships/image" Target="../media/image40.sv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6.svg"/><Relationship Id="rId2" Type="http://schemas.openxmlformats.org/officeDocument/2006/relationships/tags" Target="../tags/tag22.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ags" Target="../tags/tag21.xml"/><Relationship Id="rId6" Type="http://schemas.openxmlformats.org/officeDocument/2006/relationships/notesSlide" Target="../notesSlides/notesSlide4.xml"/><Relationship Id="rId11" Type="http://schemas.openxmlformats.org/officeDocument/2006/relationships/image" Target="../media/image31.png"/><Relationship Id="rId5" Type="http://schemas.openxmlformats.org/officeDocument/2006/relationships/slideLayout" Target="../slideLayouts/slideLayout12.xml"/><Relationship Id="rId15" Type="http://schemas.openxmlformats.org/officeDocument/2006/relationships/hyperlink" Target="https://www.path.org/our-impact/resources/project-brief-insights-from-seven-low-and-middle-income-countries-on-reaching-out-of-school-girls-with-hpv-vaccination/" TargetMode="External"/><Relationship Id="rId10" Type="http://schemas.openxmlformats.org/officeDocument/2006/relationships/image" Target="../media/image30.svg"/><Relationship Id="rId19" Type="http://schemas.openxmlformats.org/officeDocument/2006/relationships/image" Target="../media/image38.svg"/><Relationship Id="rId4" Type="http://schemas.openxmlformats.org/officeDocument/2006/relationships/tags" Target="../tags/tag24.xml"/><Relationship Id="rId9" Type="http://schemas.openxmlformats.org/officeDocument/2006/relationships/image" Target="../media/image29.png"/><Relationship Id="rId14" Type="http://schemas.openxmlformats.org/officeDocument/2006/relationships/image" Target="../media/image34.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apps.who.int/iris/bitstream/handle/10665/365350/WER9750-eng-fre.pdf"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who.int/news/item/11-04-2022-one-dose-human-papillomavirus-(hpv)-vaccine-offers-solid-protection-against-cervical-cancer"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slideLayout" Target="../slideLayouts/slideLayout10.xml"/><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notesSlide" Target="../notesSlides/notesSlide43.xml"/><Relationship Id="rId9"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www.who.int/publications/i/item/9789240014107" TargetMode="External"/><Relationship Id="rId4" Type="http://schemas.openxmlformats.org/officeDocument/2006/relationships/hyperlink" Target="https://gco.iarc.who.int/media/globocan/factsheets/cancers/23-cervix-uteri-fact-sheet.pdf" TargetMode="External"/></Relationships>
</file>

<file path=ppt/slides/_rels/slide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image" Target="../media/image42.png"/><Relationship Id="rId26" Type="http://schemas.openxmlformats.org/officeDocument/2006/relationships/hyperlink" Target="https://gco.iarc.who.int/media/globocan/factsheets/cancers/23-cervix-uteri-fact-sheet.pdf" TargetMode="External"/><Relationship Id="rId3" Type="http://schemas.openxmlformats.org/officeDocument/2006/relationships/tags" Target="../tags/tag27.xml"/><Relationship Id="rId21" Type="http://schemas.openxmlformats.org/officeDocument/2006/relationships/image" Target="../media/image45.svg"/><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notesSlide" Target="../notesSlides/notesSlide7.xml"/><Relationship Id="rId25" Type="http://schemas.openxmlformats.org/officeDocument/2006/relationships/hyperlink" Target="https://acsjournals.onlinelibrary.wiley.com/doi/10.3322/caac.21660" TargetMode="External"/><Relationship Id="rId2" Type="http://schemas.openxmlformats.org/officeDocument/2006/relationships/tags" Target="../tags/tag26.xml"/><Relationship Id="rId16" Type="http://schemas.openxmlformats.org/officeDocument/2006/relationships/slideLayout" Target="../slideLayouts/slideLayout25.xml"/><Relationship Id="rId20" Type="http://schemas.openxmlformats.org/officeDocument/2006/relationships/image" Target="../media/image44.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chart" Target="../charts/chart1.xml"/><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image" Target="../media/image47.svg"/><Relationship Id="rId10" Type="http://schemas.openxmlformats.org/officeDocument/2006/relationships/tags" Target="../tags/tag34.xml"/><Relationship Id="rId19" Type="http://schemas.openxmlformats.org/officeDocument/2006/relationships/image" Target="../media/image43.svg"/><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a bench&#10;&#10;Description automatically generated with low confidence">
            <a:extLst>
              <a:ext uri="{FF2B5EF4-FFF2-40B4-BE49-F238E27FC236}">
                <a16:creationId xmlns:a16="http://schemas.microsoft.com/office/drawing/2014/main" id="{A9AE2389-9B3B-E8F6-7D28-9A4661321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3547"/>
            <a:ext cx="12192000" cy="8111547"/>
          </a:xfrm>
          <a:prstGeom prst="rect">
            <a:avLst/>
          </a:prstGeom>
        </p:spPr>
      </p:pic>
      <p:sp>
        <p:nvSpPr>
          <p:cNvPr id="5" name="Rectangle 4">
            <a:extLst>
              <a:ext uri="{FF2B5EF4-FFF2-40B4-BE49-F238E27FC236}">
                <a16:creationId xmlns:a16="http://schemas.microsoft.com/office/drawing/2014/main" id="{87762B41-8674-25BC-4775-14B8ED8DBF1E}"/>
              </a:ext>
            </a:extLst>
          </p:cNvPr>
          <p:cNvSpPr/>
          <p:nvPr/>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a:t>
            </a:r>
          </a:p>
        </p:txBody>
      </p:sp>
      <p:sp>
        <p:nvSpPr>
          <p:cNvPr id="6" name="Rectangle 5">
            <a:extLst>
              <a:ext uri="{FF2B5EF4-FFF2-40B4-BE49-F238E27FC236}">
                <a16:creationId xmlns:a16="http://schemas.microsoft.com/office/drawing/2014/main" id="{19D496A2-32A3-B251-8CDD-725626B5516C}"/>
              </a:ext>
            </a:extLst>
          </p:cNvPr>
          <p:cNvSpPr/>
          <p:nvPr/>
        </p:nvSpPr>
        <p:spPr>
          <a:xfrm>
            <a:off x="1334310" y="2639437"/>
            <a:ext cx="9523379" cy="3093397"/>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1AD50B-2B64-4CAE-A532-389CB27854A3}"/>
              </a:ext>
            </a:extLst>
          </p:cNvPr>
          <p:cNvSpPr>
            <a:spLocks noGrp="1"/>
          </p:cNvSpPr>
          <p:nvPr>
            <p:ph type="title" idx="4294967295"/>
          </p:nvPr>
        </p:nvSpPr>
        <p:spPr>
          <a:xfrm>
            <a:off x="3574711" y="2890942"/>
            <a:ext cx="6640749" cy="1754326"/>
          </a:xfrm>
          <a:prstGeom prst="rect">
            <a:avLst/>
          </a:prstGeom>
        </p:spPr>
        <p:txBody>
          <a:bodyPr>
            <a:spAutoFit/>
          </a:bodyPr>
          <a:lstStyle/>
          <a:p>
            <a:r>
              <a:rPr lang="ar-EG" sz="4000" b="1" dirty="0">
                <a:solidFill>
                  <a:schemeClr val="bg1"/>
                </a:solidFill>
              </a:rPr>
              <a:t>استعراض </a:t>
            </a:r>
            <a:br>
              <a:rPr lang="ar-EG" sz="4000" b="1" dirty="0">
                <a:solidFill>
                  <a:schemeClr val="bg1"/>
                </a:solidFill>
              </a:rPr>
            </a:br>
            <a:r>
              <a:rPr lang="ar-EG" sz="4000" b="1" dirty="0">
                <a:solidFill>
                  <a:schemeClr val="bg1"/>
                </a:solidFill>
              </a:rPr>
              <a:t>للأدلة الموجودة</a:t>
            </a:r>
            <a:br>
              <a:rPr lang="ar-EG" sz="4000" b="1" dirty="0">
                <a:solidFill>
                  <a:schemeClr val="bg1"/>
                </a:solidFill>
              </a:rPr>
            </a:br>
            <a:r>
              <a:rPr lang="ar-EG" sz="4000" b="1" dirty="0">
                <a:solidFill>
                  <a:schemeClr val="bg1"/>
                </a:solidFill>
              </a:rPr>
              <a:t>على التطعيم بجرعة واحدة ضد فيروس الورم </a:t>
            </a:r>
            <a:r>
              <a:rPr lang="ar-EG" sz="4000" b="1" dirty="0" err="1">
                <a:solidFill>
                  <a:schemeClr val="bg1"/>
                </a:solidFill>
              </a:rPr>
              <a:t>الحليمي</a:t>
            </a:r>
            <a:r>
              <a:rPr lang="ar-EG" sz="4000" b="1" dirty="0">
                <a:solidFill>
                  <a:schemeClr val="bg1"/>
                </a:solidFill>
              </a:rPr>
              <a:t> البشري</a:t>
            </a:r>
          </a:p>
        </p:txBody>
      </p:sp>
      <p:sp>
        <p:nvSpPr>
          <p:cNvPr id="9" name="Rectangle 8">
            <a:extLst>
              <a:ext uri="{FF2B5EF4-FFF2-40B4-BE49-F238E27FC236}">
                <a16:creationId xmlns:a16="http://schemas.microsoft.com/office/drawing/2014/main" id="{6C620CAE-7FCA-DBCA-E1D4-EDF1BDF2B81C}"/>
              </a:ext>
            </a:extLst>
          </p:cNvPr>
          <p:cNvSpPr/>
          <p:nvPr/>
        </p:nvSpPr>
        <p:spPr>
          <a:xfrm>
            <a:off x="1714500" y="5467911"/>
            <a:ext cx="2553105" cy="5674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732FFF9-0429-D297-BB2B-0A13F1EEF764}"/>
              </a:ext>
            </a:extLst>
          </p:cNvPr>
          <p:cNvSpPr txBox="1"/>
          <p:nvPr/>
        </p:nvSpPr>
        <p:spPr>
          <a:xfrm>
            <a:off x="10635343" y="6434569"/>
            <a:ext cx="1389739" cy="369332"/>
          </a:xfrm>
          <a:prstGeom prst="rect">
            <a:avLst/>
          </a:prstGeom>
          <a:noFill/>
        </p:spPr>
        <p:txBody>
          <a:bodyPr wrap="none" rtlCol="0">
            <a:spAutoFit/>
          </a:bodyPr>
          <a:lstStyle/>
          <a:p>
            <a:r>
              <a:rPr lang="en-US">
                <a:solidFill>
                  <a:schemeClr val="bg1"/>
                </a:solidFill>
              </a:rPr>
              <a:t>Photo: PATH.</a:t>
            </a:r>
          </a:p>
        </p:txBody>
      </p:sp>
      <p:pic>
        <p:nvPicPr>
          <p:cNvPr id="12" name="Image 11" descr="Une image contenant texte, Police, écriture manuscrite, blanc&#10;&#10;Le contenu généré par l’IA peut être incorrect.">
            <a:extLst>
              <a:ext uri="{FF2B5EF4-FFF2-40B4-BE49-F238E27FC236}">
                <a16:creationId xmlns:a16="http://schemas.microsoft.com/office/drawing/2014/main" id="{80CD1F53-54DC-20AC-D84F-25222505358C}"/>
              </a:ext>
            </a:extLst>
          </p:cNvPr>
          <p:cNvPicPr>
            <a:picLocks noChangeAspect="1"/>
          </p:cNvPicPr>
          <p:nvPr/>
        </p:nvPicPr>
        <p:blipFill>
          <a:blip r:embed="rId4"/>
          <a:stretch>
            <a:fillRect/>
          </a:stretch>
        </p:blipFill>
        <p:spPr>
          <a:xfrm>
            <a:off x="1737077" y="5467912"/>
            <a:ext cx="2530528" cy="507328"/>
          </a:xfrm>
          <a:prstGeom prst="rect">
            <a:avLst/>
          </a:prstGeom>
        </p:spPr>
      </p:pic>
    </p:spTree>
    <p:extLst>
      <p:ext uri="{BB962C8B-B14F-4D97-AF65-F5344CB8AC3E}">
        <p14:creationId xmlns:p14="http://schemas.microsoft.com/office/powerpoint/2010/main" val="423395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122129" y="586581"/>
            <a:ext cx="5895859" cy="5394618"/>
          </a:xfrm>
          <a:prstGeom prst="rect">
            <a:avLst/>
          </a:prstGeom>
        </p:spPr>
        <p:txBody>
          <a:bodyPr wrap="square" lIns="91440" tIns="45720" rIns="91440" bIns="45720" anchor="t">
            <a:spAutoFit/>
          </a:bodyPr>
          <a:lstStyle/>
          <a:p>
            <a:pPr marL="339725" indent="-339725">
              <a:lnSpc>
                <a:spcPct val="107000"/>
              </a:lnSpc>
              <a:spcBef>
                <a:spcPts val="300"/>
              </a:spcBef>
              <a:spcAft>
                <a:spcPts val="100"/>
              </a:spcAft>
              <a:buFont typeface="Arial" panose="020B0604020202020204" pitchFamily="34" charset="0"/>
              <a:buChar char="•"/>
            </a:pPr>
            <a:r>
              <a:rPr lang="ar-EG" sz="1900">
                <a:solidFill>
                  <a:srgbClr val="212B32"/>
                </a:solidFill>
              </a:rPr>
              <a:t>تعتبر لقاحات فيروس الورم الحليمي البشري الحالية وقائية، ومعدَّة ليتم إعطاؤها قبل التعرض للفيروس</a:t>
            </a:r>
          </a:p>
          <a:p>
            <a:pPr marL="339725" indent="-339725">
              <a:lnSpc>
                <a:spcPct val="107000"/>
              </a:lnSpc>
              <a:spcBef>
                <a:spcPts val="300"/>
              </a:spcBef>
              <a:spcAft>
                <a:spcPts val="100"/>
              </a:spcAft>
              <a:buFont typeface="Arial" panose="020B0604020202020204" pitchFamily="34" charset="0"/>
              <a:buChar char="•"/>
            </a:pPr>
            <a:r>
              <a:rPr lang="ar-EG" sz="1900">
                <a:solidFill>
                  <a:srgbClr val="212B32"/>
                </a:solidFill>
              </a:rPr>
              <a:t>تم تقديم لقاحات فيروس الورم الحليمي البشري لأول مرة في عام 2006 وفق جدول زمني ثلاثي الجرعات</a:t>
            </a:r>
          </a:p>
          <a:p>
            <a:pPr marL="339725" indent="-339725">
              <a:lnSpc>
                <a:spcPct val="107000"/>
              </a:lnSpc>
              <a:spcBef>
                <a:spcPts val="300"/>
              </a:spcBef>
              <a:spcAft>
                <a:spcPts val="100"/>
              </a:spcAft>
              <a:buFont typeface="Arial" panose="020B0604020202020204" pitchFamily="34" charset="0"/>
              <a:buChar char="•"/>
            </a:pPr>
            <a:r>
              <a:rPr lang="ar-EG" sz="1900">
                <a:solidFill>
                  <a:srgbClr val="212B32"/>
                </a:solidFill>
              </a:rPr>
              <a:t>خفضت منظمة الصحة العالمية في عام 2014 الجرعات من ثلاث جرعات إلى جرعتين في مرحلة ما قبل المراهقة/ المراهقة، بعد مراجعة فريق الخبراء الاستشاري الإستراتيجي المعني بالتمنيع لكل الأدلة.</a:t>
            </a:r>
          </a:p>
          <a:p>
            <a:pPr marL="342900" indent="-342900">
              <a:lnSpc>
                <a:spcPct val="107000"/>
              </a:lnSpc>
              <a:spcBef>
                <a:spcPts val="300"/>
              </a:spcBef>
              <a:spcAft>
                <a:spcPts val="100"/>
              </a:spcAft>
              <a:buFont typeface="Arial" panose="020B0604020202020204" pitchFamily="34" charset="0"/>
              <a:buChar char="•"/>
            </a:pPr>
            <a:r>
              <a:rPr lang="ar-EG" sz="1900">
                <a:solidFill>
                  <a:srgbClr val="212B32"/>
                </a:solidFill>
              </a:rPr>
              <a:t>تُظهر الأدلة اليوم كفاءة وفاعلية ميدانية متقاربة بين جداول الجرعات الفردية والمتعددة في الوقاية من الإصابة بفيروس الورم الحليمي البشري بنوعيه 16 و18، التي تستمر لمدة تصل إلى 14 عامًا بعد التطعيم.</a:t>
            </a:r>
            <a:r>
              <a:rPr lang="ar-EG" sz="1900" baseline="30000">
                <a:solidFill>
                  <a:srgbClr val="212B32"/>
                </a:solidFill>
              </a:rPr>
              <a:t>1</a:t>
            </a:r>
          </a:p>
          <a:p>
            <a:pPr marL="342900" indent="-342900">
              <a:lnSpc>
                <a:spcPct val="107000"/>
              </a:lnSpc>
              <a:spcBef>
                <a:spcPts val="300"/>
              </a:spcBef>
              <a:spcAft>
                <a:spcPts val="100"/>
              </a:spcAft>
              <a:buFont typeface="Arial" panose="020B0604020202020204" pitchFamily="34" charset="0"/>
              <a:buChar char="•"/>
            </a:pPr>
            <a:r>
              <a:rPr lang="ar-EG" sz="1900">
                <a:solidFill>
                  <a:srgbClr val="212B32"/>
                </a:solidFill>
              </a:rPr>
              <a:t>في ديسمبر 2022، أقرت منظمة الصحة العالمية جدولًا زمنيًا للقاح بجرعة واحدة استنادًا إلى الأدلة التي تشير إلى أنه يوفر حماية قوية ضد سرطان عنق الرحم</a:t>
            </a:r>
          </a:p>
          <a:p>
            <a:pPr marL="342900" indent="-342900">
              <a:lnSpc>
                <a:spcPct val="107000"/>
              </a:lnSpc>
              <a:spcBef>
                <a:spcPts val="600"/>
              </a:spcBef>
              <a:spcAft>
                <a:spcPts val="600"/>
              </a:spcAft>
              <a:buFont typeface="Arial" panose="020B0604020202020204" pitchFamily="34" charset="0"/>
              <a:buChar char="•"/>
            </a:pPr>
            <a:endParaRPr lang="en-US" sz="2000" dirty="0">
              <a:solidFill>
                <a:srgbClr val="212B32"/>
              </a:solidFill>
            </a:endParaRPr>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944562"/>
          </a:xfr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EG" sz="3200">
                <a:solidFill>
                  <a:schemeClr val="accent1"/>
                </a:solidFill>
                <a:ea typeface="+mn-ea"/>
                <a:cs typeface="+mn-cs"/>
              </a:rPr>
              <a:t>لقاحات فيروس الورم الحليمي البشري</a:t>
            </a:r>
          </a:p>
        </p:txBody>
      </p:sp>
      <p:pic>
        <p:nvPicPr>
          <p:cNvPr id="5" name="Picture 4">
            <a:extLst>
              <a:ext uri="{FF2B5EF4-FFF2-40B4-BE49-F238E27FC236}">
                <a16:creationId xmlns:a16="http://schemas.microsoft.com/office/drawing/2014/main" id="{99074EC5-9A27-4960-815A-8AD1A9A7921D}"/>
              </a:ext>
            </a:extLst>
          </p:cNvPr>
          <p:cNvPicPr>
            <a:picLocks noChangeAspect="1"/>
          </p:cNvPicPr>
          <p:nvPr/>
        </p:nvPicPr>
        <p:blipFill>
          <a:blip r:embed="rId3">
            <a:extLst>
              <a:ext uri="{28A0092B-C50C-407E-A947-70E740481C1C}">
                <a14:useLocalDpi xmlns:a14="http://schemas.microsoft.com/office/drawing/2010/main" val="0"/>
              </a:ext>
            </a:extLst>
          </a:blip>
          <a:srcRect l="19093" r="19093"/>
          <a:stretch/>
        </p:blipFill>
        <p:spPr>
          <a:xfrm>
            <a:off x="6174013" y="0"/>
            <a:ext cx="6017987" cy="6412832"/>
          </a:xfrm>
          <a:prstGeom prst="rect">
            <a:avLst/>
          </a:prstGeom>
        </p:spPr>
      </p:pic>
      <p:sp>
        <p:nvSpPr>
          <p:cNvPr id="4" name="TextBox 3">
            <a:extLst>
              <a:ext uri="{FF2B5EF4-FFF2-40B4-BE49-F238E27FC236}">
                <a16:creationId xmlns:a16="http://schemas.microsoft.com/office/drawing/2014/main" id="{FD318CD4-CB2F-D739-7D93-C604CEFB9235}"/>
              </a:ext>
            </a:extLst>
          </p:cNvPr>
          <p:cNvSpPr txBox="1"/>
          <p:nvPr/>
        </p:nvSpPr>
        <p:spPr>
          <a:xfrm>
            <a:off x="200141" y="6002021"/>
            <a:ext cx="5895859" cy="202556"/>
          </a:xfrm>
          <a:prstGeom prst="rect">
            <a:avLst/>
          </a:prstGeom>
          <a:noFill/>
        </p:spPr>
        <p:txBody>
          <a:bodyPr wrap="square" lIns="91440" tIns="45720" rIns="91440" bIns="45720" rtlCol="0" anchor="t">
            <a:spAutoFit/>
          </a:bodyPr>
          <a:lstStyle/>
          <a:p>
            <a:pPr>
              <a:lnSpc>
                <a:spcPct val="107000"/>
              </a:lnSpc>
              <a:spcAft>
                <a:spcPts val="800"/>
              </a:spcAft>
            </a:pPr>
            <a:r>
              <a:rPr lang="ar-EG" sz="700">
                <a:effectLst/>
                <a:ea typeface="Aptos" panose="020B0004020202020204" pitchFamily="34" charset="0"/>
                <a:cs typeface="Arial" panose="020B0604020202020204" pitchFamily="34" charset="0"/>
              </a:rPr>
              <a:t>1. </a:t>
            </a:r>
            <a:r>
              <a:rPr lang="en-US" sz="700">
                <a:effectLst/>
                <a:ea typeface="Aptos" panose="020B0004020202020204" pitchFamily="34" charset="0"/>
                <a:cs typeface="Arial" panose="020B0604020202020204" pitchFamily="34" charset="0"/>
              </a:rPr>
              <a:t>Basu et al. Vaccine Efficacy of a single-dose versus Two or Three Doses of the HPV Vaccine, 15 years after Vaccination IPVC abstract O057/ #956</a:t>
            </a:r>
          </a:p>
        </p:txBody>
      </p:sp>
    </p:spTree>
    <p:extLst>
      <p:ext uri="{BB962C8B-B14F-4D97-AF65-F5344CB8AC3E}">
        <p14:creationId xmlns:p14="http://schemas.microsoft.com/office/powerpoint/2010/main" val="377820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B6413F6-2DA0-48C9-8792-2B830AEA7931}"/>
              </a:ext>
            </a:extLst>
          </p:cNvPr>
          <p:cNvSpPr>
            <a:spLocks noGrp="1"/>
          </p:cNvSpPr>
          <p:nvPr>
            <p:ph type="body" sz="quarter" idx="16"/>
          </p:nvPr>
        </p:nvSpPr>
        <p:spPr>
          <a:xfrm>
            <a:off x="374832" y="373805"/>
            <a:ext cx="11157097" cy="534910"/>
          </a:xfrm>
        </p:spPr>
        <p:txBody>
          <a:bodyPr>
            <a:noAutofit/>
          </a:bodyPr>
          <a:lstStyle/>
          <a:p>
            <a:r>
              <a:rPr lang="ar-EG" dirty="0"/>
              <a:t>خمسة لقاحات آمنة وفعالة للغاية ضد فيروس الورم </a:t>
            </a:r>
            <a:r>
              <a:rPr lang="ar-EG" dirty="0" err="1"/>
              <a:t>الحليمي</a:t>
            </a:r>
            <a:r>
              <a:rPr lang="ar-EG" dirty="0"/>
              <a:t> البشري ومعتمدة مسبقًا من منظمة الصحة العالمية</a:t>
            </a:r>
          </a:p>
        </p:txBody>
      </p:sp>
      <p:sp>
        <p:nvSpPr>
          <p:cNvPr id="50" name="4. Footnote">
            <a:extLst>
              <a:ext uri="{FF2B5EF4-FFF2-40B4-BE49-F238E27FC236}">
                <a16:creationId xmlns:a16="http://schemas.microsoft.com/office/drawing/2014/main" id="{5C47BA56-D4C7-4F1B-B5AF-5AFE6B8EC6B5}"/>
              </a:ext>
            </a:extLst>
          </p:cNvPr>
          <p:cNvSpPr txBox="1">
            <a:spLocks/>
          </p:cNvSpPr>
          <p:nvPr>
            <p:custDataLst>
              <p:tags r:id="rId1"/>
            </p:custDataLst>
          </p:nvPr>
        </p:nvSpPr>
        <p:spPr>
          <a:xfrm>
            <a:off x="884736" y="5941443"/>
            <a:ext cx="10289177"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marR="0" lvl="0" indent="0" defTabSz="914400" rtl="1" eaLnBrk="1" fontAlgn="auto" latinLnBrk="0" hangingPunct="1">
              <a:lnSpc>
                <a:spcPct val="100000"/>
              </a:lnSpc>
              <a:spcBef>
                <a:spcPts val="0"/>
              </a:spcBef>
              <a:spcAft>
                <a:spcPts val="0"/>
              </a:spcAft>
              <a:buClrTx/>
              <a:buSzTx/>
              <a:buNone/>
              <a:tabLst/>
              <a:defRPr/>
            </a:pPr>
            <a:r>
              <a:rPr kumimoji="0" lang="ar-EG" sz="700" strike="noStrike" normalizeH="0" noProof="0" dirty="0">
                <a:ln>
                  <a:noFill/>
                </a:ln>
                <a:solidFill>
                  <a:schemeClr val="tx1">
                    <a:lumMod val="65000"/>
                    <a:lumOff val="35000"/>
                  </a:schemeClr>
                </a:solidFill>
                <a:effectLst/>
                <a:uLnTx/>
                <a:uFillTx/>
              </a:rPr>
              <a:t> </a:t>
            </a:r>
          </a:p>
          <a:p>
            <a:pPr marL="0" marR="0" lvl="0" indent="0" defTabSz="914400" rtl="0" eaLnBrk="1" fontAlgn="auto" latinLnBrk="0" hangingPunct="1">
              <a:lnSpc>
                <a:spcPct val="100000"/>
              </a:lnSpc>
              <a:spcBef>
                <a:spcPts val="0"/>
              </a:spcBef>
              <a:spcAft>
                <a:spcPts val="0"/>
              </a:spcAft>
              <a:buClrTx/>
              <a:buSzTx/>
              <a:buNone/>
              <a:tabLst/>
              <a:defRPr/>
            </a:pPr>
            <a:endParaRPr kumimoji="0" lang="en-US" sz="700" strike="noStrike" kern="1200" spc="0" normalizeH="0" noProof="0" dirty="0">
              <a:ln>
                <a:noFill/>
              </a:ln>
              <a:solidFill>
                <a:schemeClr val="tx1">
                  <a:lumMod val="65000"/>
                  <a:lumOff val="35000"/>
                </a:schemeClr>
              </a:solidFill>
              <a:effectLst/>
              <a:uLnTx/>
              <a:uFillTx/>
            </a:endParaRPr>
          </a:p>
          <a:p>
            <a:pPr marL="0" marR="0" lvl="0" indent="0" defTabSz="914400" rtl="1" eaLnBrk="1" fontAlgn="auto" latinLnBrk="0" hangingPunct="1">
              <a:lnSpc>
                <a:spcPct val="100000"/>
              </a:lnSpc>
              <a:spcBef>
                <a:spcPts val="0"/>
              </a:spcBef>
              <a:spcAft>
                <a:spcPts val="0"/>
              </a:spcAft>
              <a:buClrTx/>
              <a:buSzTx/>
              <a:buNone/>
              <a:tabLst/>
              <a:defRPr/>
            </a:pPr>
            <a:r>
              <a:rPr kumimoji="0" lang="ar-EG" sz="700" strike="noStrike" normalizeH="0" noProof="0" dirty="0">
                <a:ln>
                  <a:noFill/>
                </a:ln>
                <a:solidFill>
                  <a:schemeClr val="tx1">
                    <a:lumMod val="65000"/>
                    <a:lumOff val="35000"/>
                  </a:schemeClr>
                </a:solidFill>
                <a:effectLst/>
                <a:uLnTx/>
                <a:uFillTx/>
              </a:rPr>
              <a:t> 1. قائمة اللقاحات المعتمدة مسبقًا من منظمة الصحة العالمية. </a:t>
            </a:r>
            <a:r>
              <a:rPr kumimoji="0" lang="en-US" sz="700" strike="noStrike" normalizeH="0" noProof="0" dirty="0">
                <a:ln>
                  <a:noFill/>
                </a:ln>
                <a:solidFill>
                  <a:schemeClr val="tx1">
                    <a:lumMod val="65000"/>
                    <a:lumOff val="35000"/>
                  </a:schemeClr>
                </a:solidFill>
                <a:effectLst/>
                <a:uLnTx/>
                <a:uFillTx/>
                <a:hlinkClick r:id="rId29"/>
              </a:rPr>
              <a:t>https://extranet.who.int/prequal/vaccines/prequalified-vaccines</a:t>
            </a:r>
            <a:r>
              <a:rPr kumimoji="0" lang="en-US" sz="700" strike="noStrike" normalizeH="0" noProof="0" dirty="0">
                <a:ln>
                  <a:noFill/>
                </a:ln>
                <a:solidFill>
                  <a:schemeClr val="tx1">
                    <a:lumMod val="65000"/>
                    <a:lumOff val="35000"/>
                  </a:schemeClr>
                </a:solidFill>
                <a:effectLst/>
                <a:uLnTx/>
                <a:uFillTx/>
              </a:rPr>
              <a:t>.</a:t>
            </a:r>
          </a:p>
          <a:p>
            <a:pPr marL="0" marR="0" lvl="0" indent="0" defTabSz="914400" rtl="1" eaLnBrk="1" fontAlgn="auto" latinLnBrk="0" hangingPunct="1">
              <a:lnSpc>
                <a:spcPct val="100000"/>
              </a:lnSpc>
              <a:spcBef>
                <a:spcPts val="0"/>
              </a:spcBef>
              <a:spcAft>
                <a:spcPts val="0"/>
              </a:spcAft>
              <a:buClrTx/>
              <a:buSzTx/>
              <a:buNone/>
              <a:tabLst/>
              <a:defRPr/>
            </a:pPr>
            <a:r>
              <a:rPr kumimoji="0" lang="ar-EG" sz="700" strike="noStrike" normalizeH="0" noProof="0" dirty="0">
                <a:ln>
                  <a:noFill/>
                </a:ln>
                <a:solidFill>
                  <a:schemeClr val="tx1">
                    <a:lumMod val="65000"/>
                    <a:lumOff val="35000"/>
                  </a:schemeClr>
                </a:solidFill>
                <a:effectLst/>
                <a:uLnTx/>
                <a:uFillTx/>
              </a:rPr>
              <a:t>2. منظمة الصحة العالمية (</a:t>
            </a:r>
            <a:r>
              <a:rPr kumimoji="0" lang="en-US" sz="700" strike="noStrike" normalizeH="0" noProof="0" dirty="0">
                <a:ln>
                  <a:noFill/>
                </a:ln>
                <a:solidFill>
                  <a:schemeClr val="tx1">
                    <a:lumMod val="65000"/>
                    <a:lumOff val="35000"/>
                  </a:schemeClr>
                </a:solidFill>
                <a:effectLst/>
                <a:uLnTx/>
                <a:uFillTx/>
              </a:rPr>
              <a:t>WHO</a:t>
            </a:r>
            <a:r>
              <a:rPr kumimoji="0" lang="ar-EG" sz="700" strike="noStrike" normalizeH="0" noProof="0" dirty="0">
                <a:ln>
                  <a:noFill/>
                </a:ln>
                <a:solidFill>
                  <a:schemeClr val="tx1">
                    <a:lumMod val="65000"/>
                    <a:lumOff val="35000"/>
                  </a:schemeClr>
                </a:solidFill>
                <a:effectLst/>
                <a:uLnTx/>
                <a:uFillTx/>
              </a:rPr>
              <a:t>).</a:t>
            </a:r>
            <a:r>
              <a:rPr kumimoji="0" lang="ar-EG" sz="700" i="1" strike="noStrike" normalizeH="0" noProof="0" dirty="0">
                <a:ln>
                  <a:noFill/>
                </a:ln>
                <a:solidFill>
                  <a:schemeClr val="tx1">
                    <a:lumMod val="65000"/>
                    <a:lumOff val="35000"/>
                  </a:schemeClr>
                </a:solidFill>
                <a:effectLst/>
                <a:uLnTx/>
                <a:uFillTx/>
              </a:rPr>
              <a:t> </a:t>
            </a:r>
            <a:r>
              <a:rPr kumimoji="0" lang="en-US" sz="700" i="1" strike="noStrike" normalizeH="0" noProof="0" dirty="0">
                <a:ln>
                  <a:noFill/>
                </a:ln>
                <a:solidFill>
                  <a:schemeClr val="tx1">
                    <a:lumMod val="65000"/>
                    <a:lumOff val="35000"/>
                  </a:schemeClr>
                </a:solidFill>
                <a:effectLst/>
                <a:uLnTx/>
                <a:uFillTx/>
              </a:rPr>
              <a:t>Considerations for Human Papillomavirus (HPV) Vaccine Product Choice, Second Edition</a:t>
            </a:r>
            <a:r>
              <a:rPr kumimoji="0" lang="en-US" sz="700" strike="noStrike" normalizeH="0" noProof="0" dirty="0">
                <a:ln>
                  <a:noFill/>
                </a:ln>
                <a:solidFill>
                  <a:schemeClr val="tx1">
                    <a:lumMod val="65000"/>
                    <a:lumOff val="35000"/>
                  </a:schemeClr>
                </a:solidFill>
                <a:effectLst/>
                <a:uLnTx/>
                <a:uFillTx/>
              </a:rPr>
              <a:t>. </a:t>
            </a:r>
            <a:r>
              <a:rPr kumimoji="0" lang="ar-EG" sz="700" strike="noStrike" normalizeH="0" noProof="0" dirty="0">
                <a:ln>
                  <a:noFill/>
                </a:ln>
                <a:solidFill>
                  <a:schemeClr val="tx1">
                    <a:lumMod val="65000"/>
                    <a:lumOff val="35000"/>
                  </a:schemeClr>
                </a:solidFill>
                <a:effectLst/>
                <a:uLnTx/>
                <a:uFillTx/>
              </a:rPr>
              <a:t>جنيف: منظمة الصحة العالمية </a:t>
            </a:r>
            <a:r>
              <a:rPr kumimoji="0" lang="en-US" sz="700" strike="noStrike" normalizeH="0" noProof="0" dirty="0">
                <a:ln>
                  <a:noFill/>
                </a:ln>
                <a:solidFill>
                  <a:schemeClr val="tx1">
                    <a:lumMod val="65000"/>
                    <a:lumOff val="35000"/>
                  </a:schemeClr>
                </a:solidFill>
                <a:effectLst/>
                <a:uLnTx/>
                <a:uFillTx/>
              </a:rPr>
              <a:t>(WHO)، 2024</a:t>
            </a:r>
            <a:r>
              <a:rPr kumimoji="0" lang="ar-EG" sz="700" strike="noStrike" normalizeH="0" noProof="0" dirty="0">
                <a:ln>
                  <a:noFill/>
                </a:ln>
                <a:solidFill>
                  <a:schemeClr val="tx1">
                    <a:lumMod val="65000"/>
                    <a:lumOff val="35000"/>
                  </a:schemeClr>
                </a:solidFill>
                <a:effectLst/>
                <a:uLnTx/>
                <a:uFillTx/>
              </a:rPr>
              <a:t>. الترخيص: </a:t>
            </a:r>
            <a:r>
              <a:rPr kumimoji="0" lang="en-US" sz="700" strike="noStrike" normalizeH="0" noProof="0" dirty="0">
                <a:ln>
                  <a:noFill/>
                </a:ln>
                <a:solidFill>
                  <a:schemeClr val="tx1">
                    <a:lumMod val="65000"/>
                    <a:lumOff val="35000"/>
                  </a:schemeClr>
                </a:solidFill>
                <a:effectLst/>
                <a:uLnTx/>
                <a:uFillTx/>
              </a:rPr>
              <a:t>CC BY-NC-SA 3.0 IGO.</a:t>
            </a:r>
          </a:p>
        </p:txBody>
      </p:sp>
      <p:cxnSp>
        <p:nvCxnSpPr>
          <p:cNvPr id="55" name="Straight Connector 54">
            <a:extLst>
              <a:ext uri="{FF2B5EF4-FFF2-40B4-BE49-F238E27FC236}">
                <a16:creationId xmlns:a16="http://schemas.microsoft.com/office/drawing/2014/main" id="{2D6A4E34-1284-465D-BA17-91AC57F1940A}"/>
              </a:ext>
            </a:extLst>
          </p:cNvPr>
          <p:cNvCxnSpPr>
            <a:cxnSpLocks/>
          </p:cNvCxnSpPr>
          <p:nvPr/>
        </p:nvCxnSpPr>
        <p:spPr>
          <a:xfrm>
            <a:off x="3175937" y="5162390"/>
            <a:ext cx="7918704"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FDB2CBD7-11BE-4A35-80DC-89EA6DE35E41}"/>
              </a:ext>
            </a:extLst>
          </p:cNvPr>
          <p:cNvSpPr txBox="1">
            <a:spLocks/>
          </p:cNvSpPr>
          <p:nvPr>
            <p:custDataLst>
              <p:tags r:id="rId2"/>
            </p:custDataLst>
          </p:nvPr>
        </p:nvSpPr>
        <p:spPr>
          <a:xfrm>
            <a:off x="9187130" y="2977261"/>
            <a:ext cx="1383904" cy="63094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ar-EG" sz="1200" b="1" dirty="0">
                <a:solidFill>
                  <a:schemeClr val="accent1"/>
                </a:solidFill>
                <a:latin typeface="+mj-lt"/>
              </a:rPr>
              <a:t>الجرع</a:t>
            </a:r>
            <a:endParaRPr lang="es-ES" sz="1200" b="1" dirty="0">
              <a:solidFill>
                <a:schemeClr val="accent1"/>
              </a:solidFill>
              <a:latin typeface="+mj-lt"/>
            </a:endParaRPr>
          </a:p>
          <a:p>
            <a:pPr marL="0" marR="0" lvl="0" indent="0" algn="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ar-EG" sz="1200" b="1" dirty="0">
                <a:solidFill>
                  <a:schemeClr val="accent1"/>
                </a:solidFill>
                <a:latin typeface="+mj-lt"/>
              </a:rPr>
              <a:t>ة </a:t>
            </a:r>
            <a:r>
              <a:rPr lang="ar-EG" sz="1200" b="1" dirty="0" err="1">
                <a:solidFill>
                  <a:schemeClr val="accent1"/>
                </a:solidFill>
                <a:latin typeface="+mj-lt"/>
              </a:rPr>
              <a:t>الموصى</a:t>
            </a:r>
            <a:r>
              <a:rPr lang="ar-EG" sz="1200" b="1" dirty="0">
                <a:solidFill>
                  <a:schemeClr val="accent1"/>
                </a:solidFill>
                <a:latin typeface="+mj-lt"/>
              </a:rPr>
              <a:t> بها من منظمة الصحة العالمية</a:t>
            </a:r>
          </a:p>
        </p:txBody>
      </p:sp>
      <p:sp>
        <p:nvSpPr>
          <p:cNvPr id="53" name="TextBox 52">
            <a:extLst>
              <a:ext uri="{FF2B5EF4-FFF2-40B4-BE49-F238E27FC236}">
                <a16:creationId xmlns:a16="http://schemas.microsoft.com/office/drawing/2014/main" id="{E052483D-AE00-4FCC-B0B4-DEC34D52F270}"/>
              </a:ext>
            </a:extLst>
          </p:cNvPr>
          <p:cNvSpPr txBox="1">
            <a:spLocks/>
          </p:cNvSpPr>
          <p:nvPr>
            <p:custDataLst>
              <p:tags r:id="rId3"/>
            </p:custDataLst>
          </p:nvPr>
        </p:nvSpPr>
        <p:spPr>
          <a:xfrm>
            <a:off x="9300816" y="5227833"/>
            <a:ext cx="1270218" cy="55399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ar-EG" sz="1200" b="1" i="0" u="none" strike="noStrike" cap="none" normalizeH="0" baseline="0" noProof="0" dirty="0">
                <a:ln>
                  <a:noFill/>
                </a:ln>
                <a:solidFill>
                  <a:schemeClr val="accent1"/>
                </a:solidFill>
                <a:effectLst/>
                <a:uLnTx/>
                <a:uFillTx/>
                <a:latin typeface="+mj-lt"/>
                <a:ea typeface="+mn-ea"/>
                <a:cs typeface="Arial" panose="020B0604020202020204" pitchFamily="34" charset="0"/>
              </a:rPr>
              <a:t>وزعها</a:t>
            </a:r>
            <a:br>
              <a:rPr kumimoji="0" lang="ar-EG" sz="1200" b="1" i="0" u="none" strike="noStrike" cap="none" normalizeH="0" baseline="0" noProof="0" dirty="0">
                <a:ln>
                  <a:noFill/>
                </a:ln>
                <a:solidFill>
                  <a:schemeClr val="accent1"/>
                </a:solidFill>
                <a:effectLst/>
                <a:uLnTx/>
                <a:uFillTx/>
                <a:latin typeface="+mj-lt"/>
                <a:ea typeface="+mn-ea"/>
                <a:cs typeface="Arial" panose="020B0604020202020204" pitchFamily="34" charset="0"/>
              </a:rPr>
            </a:br>
            <a:r>
              <a:rPr kumimoji="0" lang="ar-EG" sz="1200" b="1" i="0" u="none" strike="noStrike" cap="none" normalizeH="0" baseline="0" noProof="0" dirty="0">
                <a:ln>
                  <a:noFill/>
                </a:ln>
                <a:solidFill>
                  <a:schemeClr val="accent1"/>
                </a:solidFill>
                <a:effectLst/>
                <a:uLnTx/>
                <a:uFillTx/>
                <a:latin typeface="+mj-lt"/>
                <a:ea typeface="+mn-ea"/>
                <a:cs typeface="Arial" panose="020B0604020202020204" pitchFamily="34" charset="0"/>
              </a:rPr>
              <a:t>التحالف العالمي للقاحات والتحصين (</a:t>
            </a:r>
            <a:r>
              <a:rPr kumimoji="0" lang="en-US" sz="1200" b="1" i="0" u="none" strike="noStrike" cap="none" normalizeH="0" baseline="0" noProof="0" dirty="0">
                <a:ln>
                  <a:noFill/>
                </a:ln>
                <a:solidFill>
                  <a:schemeClr val="accent1"/>
                </a:solidFill>
                <a:effectLst/>
                <a:uLnTx/>
                <a:uFillTx/>
                <a:latin typeface="+mj-lt"/>
                <a:ea typeface="+mn-ea"/>
                <a:cs typeface="Arial" panose="020B0604020202020204" pitchFamily="34" charset="0"/>
              </a:rPr>
              <a:t>Gavi</a:t>
            </a:r>
            <a:r>
              <a:rPr kumimoji="0" lang="ar-EG" sz="1200" b="1" i="0" u="none" strike="noStrike" cap="none" normalizeH="0" baseline="0" noProof="0" dirty="0">
                <a:ln>
                  <a:noFill/>
                </a:ln>
                <a:solidFill>
                  <a:schemeClr val="accent1"/>
                </a:solidFill>
                <a:effectLst/>
                <a:uLnTx/>
                <a:uFillTx/>
                <a:latin typeface="+mj-lt"/>
                <a:ea typeface="+mn-ea"/>
                <a:cs typeface="Arial" panose="020B0604020202020204" pitchFamily="34" charset="0"/>
              </a:rPr>
              <a:t>)</a:t>
            </a:r>
          </a:p>
        </p:txBody>
      </p:sp>
      <p:sp>
        <p:nvSpPr>
          <p:cNvPr id="79" name="TextBox 78">
            <a:extLst>
              <a:ext uri="{FF2B5EF4-FFF2-40B4-BE49-F238E27FC236}">
                <a16:creationId xmlns:a16="http://schemas.microsoft.com/office/drawing/2014/main" id="{BA22DDD5-06C2-40AA-89A5-0538E1379994}"/>
              </a:ext>
            </a:extLst>
          </p:cNvPr>
          <p:cNvSpPr txBox="1">
            <a:spLocks/>
          </p:cNvSpPr>
          <p:nvPr>
            <p:custDataLst>
              <p:tags r:id="rId4"/>
            </p:custDataLst>
          </p:nvPr>
        </p:nvSpPr>
        <p:spPr>
          <a:xfrm>
            <a:off x="9300816" y="4635860"/>
            <a:ext cx="1263650"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ar-EG" sz="1200" b="1" i="0" u="none" strike="noStrike" cap="none" normalizeH="0" baseline="0" noProof="0" dirty="0">
                <a:ln>
                  <a:noFill/>
                </a:ln>
                <a:solidFill>
                  <a:schemeClr val="accent1"/>
                </a:solidFill>
                <a:effectLst/>
                <a:uLnTx/>
                <a:uFillTx/>
                <a:latin typeface="+mj-lt"/>
                <a:ea typeface="+mn-ea"/>
                <a:cs typeface="Arial" panose="020B0604020202020204" pitchFamily="34" charset="0"/>
              </a:rPr>
              <a:t>الاعتماد المسبق من منظمة الصحة العالمية</a:t>
            </a:r>
          </a:p>
        </p:txBody>
      </p:sp>
      <p:sp>
        <p:nvSpPr>
          <p:cNvPr id="102" name="TextBox 101">
            <a:extLst>
              <a:ext uri="{FF2B5EF4-FFF2-40B4-BE49-F238E27FC236}">
                <a16:creationId xmlns:a16="http://schemas.microsoft.com/office/drawing/2014/main" id="{83F3CF98-332B-4422-BD06-98558327EE09}"/>
              </a:ext>
            </a:extLst>
          </p:cNvPr>
          <p:cNvSpPr txBox="1">
            <a:spLocks/>
          </p:cNvSpPr>
          <p:nvPr>
            <p:custDataLst>
              <p:tags r:id="rId5"/>
            </p:custDataLst>
          </p:nvPr>
        </p:nvSpPr>
        <p:spPr>
          <a:xfrm>
            <a:off x="9184104" y="2483672"/>
            <a:ext cx="1380362"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ar-EG" sz="1200" b="1" i="0" u="none" strike="noStrike" cap="none" normalizeH="0" baseline="0" noProof="0" dirty="0">
                <a:ln>
                  <a:noFill/>
                </a:ln>
                <a:solidFill>
                  <a:schemeClr val="accent1"/>
                </a:solidFill>
                <a:effectLst/>
                <a:uLnTx/>
                <a:uFillTx/>
                <a:latin typeface="+mj-lt"/>
                <a:ea typeface="+mn-ea"/>
                <a:cs typeface="Arial" panose="020B0604020202020204" pitchFamily="34" charset="0"/>
              </a:rPr>
              <a:t>أنواع فيروس الورم </a:t>
            </a:r>
            <a:r>
              <a:rPr kumimoji="0" lang="ar-EG" sz="1200" b="1" i="0" u="none" strike="noStrike" cap="none" normalizeH="0" baseline="0" noProof="0" dirty="0" err="1">
                <a:ln>
                  <a:noFill/>
                </a:ln>
                <a:solidFill>
                  <a:schemeClr val="accent1"/>
                </a:solidFill>
                <a:effectLst/>
                <a:uLnTx/>
                <a:uFillTx/>
                <a:latin typeface="+mj-lt"/>
                <a:ea typeface="+mn-ea"/>
                <a:cs typeface="Arial" panose="020B0604020202020204" pitchFamily="34" charset="0"/>
              </a:rPr>
              <a:t>الحليمي</a:t>
            </a:r>
            <a:r>
              <a:rPr kumimoji="0" lang="ar-EG" sz="1200" b="1" i="0" u="none" strike="noStrike" cap="none" normalizeH="0" baseline="0" noProof="0" dirty="0">
                <a:ln>
                  <a:noFill/>
                </a:ln>
                <a:solidFill>
                  <a:schemeClr val="accent1"/>
                </a:solidFill>
                <a:effectLst/>
                <a:uLnTx/>
                <a:uFillTx/>
                <a:latin typeface="+mj-lt"/>
                <a:ea typeface="+mn-ea"/>
                <a:cs typeface="Arial" panose="020B0604020202020204" pitchFamily="34" charset="0"/>
              </a:rPr>
              <a:t> البشري المغطاة</a:t>
            </a:r>
          </a:p>
        </p:txBody>
      </p:sp>
      <p:sp>
        <p:nvSpPr>
          <p:cNvPr id="73" name="TextBox 72">
            <a:extLst>
              <a:ext uri="{FF2B5EF4-FFF2-40B4-BE49-F238E27FC236}">
                <a16:creationId xmlns:a16="http://schemas.microsoft.com/office/drawing/2014/main" id="{CEA7A18B-9390-4B96-AAFD-734976ED4039}"/>
              </a:ext>
            </a:extLst>
          </p:cNvPr>
          <p:cNvSpPr txBox="1">
            <a:spLocks/>
          </p:cNvSpPr>
          <p:nvPr>
            <p:custDataLst>
              <p:tags r:id="rId6"/>
            </p:custDataLst>
          </p:nvPr>
        </p:nvSpPr>
        <p:spPr>
          <a:xfrm>
            <a:off x="9409853" y="3968569"/>
            <a:ext cx="1155567"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ar-EG" sz="1200" b="1" i="0" u="none" strike="noStrike" cap="none" normalizeH="0" baseline="0" noProof="0" dirty="0">
                <a:ln>
                  <a:noFill/>
                </a:ln>
                <a:solidFill>
                  <a:schemeClr val="accent1"/>
                </a:solidFill>
                <a:effectLst/>
                <a:uLnTx/>
                <a:uFillTx/>
                <a:latin typeface="+mj-lt"/>
                <a:ea typeface="+mn-ea"/>
                <a:cs typeface="Arial" panose="020B0604020202020204" pitchFamily="34" charset="0"/>
              </a:rPr>
              <a:t>سنة التسجيل الأولي</a:t>
            </a:r>
          </a:p>
        </p:txBody>
      </p:sp>
      <p:pic>
        <p:nvPicPr>
          <p:cNvPr id="153" name="CustomIcon">
            <a:extLst>
              <a:ext uri="{FF2B5EF4-FFF2-40B4-BE49-F238E27FC236}">
                <a16:creationId xmlns:a16="http://schemas.microsoft.com/office/drawing/2014/main" id="{5AAF3CED-703B-48CC-A350-DAD46BAA885B}"/>
              </a:ext>
            </a:extLst>
          </p:cNvPr>
          <p:cNvPicPr>
            <a:picLocks/>
          </p:cNvPicPr>
          <p:nvPr>
            <p:custDataLst>
              <p:tags r:id="rId7"/>
            </p:custDataLst>
          </p:nvPr>
        </p:nvPicPr>
        <p:blipFill>
          <a:blip r:embed="rId30">
            <a:extLst>
              <a:ext uri="{96DAC541-7B7A-43D3-8B79-37D633B846F1}">
                <asvg:svgBlip xmlns:asvg="http://schemas.microsoft.com/office/drawing/2016/SVG/main" r:embed="rId31"/>
              </a:ext>
            </a:extLst>
          </a:blip>
          <a:stretch>
            <a:fillRect/>
          </a:stretch>
        </p:blipFill>
        <p:spPr>
          <a:xfrm>
            <a:off x="10695053" y="3151265"/>
            <a:ext cx="320040" cy="320040"/>
          </a:xfrm>
          <a:prstGeom prst="rect">
            <a:avLst/>
          </a:prstGeom>
        </p:spPr>
      </p:pic>
      <p:pic>
        <p:nvPicPr>
          <p:cNvPr id="52" name="CustomIcon">
            <a:extLst>
              <a:ext uri="{FF2B5EF4-FFF2-40B4-BE49-F238E27FC236}">
                <a16:creationId xmlns:a16="http://schemas.microsoft.com/office/drawing/2014/main" id="{AC5F9089-65C5-4FA0-9A03-FFF358E3A2E3}"/>
              </a:ext>
            </a:extLst>
          </p:cNvPr>
          <p:cNvPicPr>
            <a:picLocks/>
          </p:cNvPicPr>
          <p:nvPr>
            <p:custDataLst>
              <p:tags r:id="rId8"/>
            </p:custDataLst>
          </p:nvPr>
        </p:nvPicPr>
        <p:blipFill>
          <a:blip r:embed="rId30">
            <a:extLst>
              <a:ext uri="{96DAC541-7B7A-43D3-8B79-37D633B846F1}">
                <asvg:svgBlip xmlns:asvg="http://schemas.microsoft.com/office/drawing/2016/SVG/main" r:embed="rId31"/>
              </a:ext>
            </a:extLst>
          </a:blip>
          <a:stretch>
            <a:fillRect/>
          </a:stretch>
        </p:blipFill>
        <p:spPr>
          <a:xfrm>
            <a:off x="10695053" y="5344812"/>
            <a:ext cx="320040" cy="320040"/>
          </a:xfrm>
          <a:prstGeom prst="rect">
            <a:avLst/>
          </a:prstGeom>
        </p:spPr>
      </p:pic>
      <p:pic>
        <p:nvPicPr>
          <p:cNvPr id="78" name="CustomIcon">
            <a:extLst>
              <a:ext uri="{FF2B5EF4-FFF2-40B4-BE49-F238E27FC236}">
                <a16:creationId xmlns:a16="http://schemas.microsoft.com/office/drawing/2014/main" id="{6E87F27B-F071-4132-A3AE-207550E0626E}"/>
              </a:ext>
            </a:extLst>
          </p:cNvPr>
          <p:cNvPicPr>
            <a:picLocks/>
          </p:cNvPicPr>
          <p:nvPr>
            <p:custDataLst>
              <p:tags r:id="rId9"/>
            </p:custDataLst>
          </p:nvPr>
        </p:nvPicPr>
        <p:blipFill>
          <a:blip r:embed="rId32">
            <a:extLst>
              <a:ext uri="{96DAC541-7B7A-43D3-8B79-37D633B846F1}">
                <asvg:svgBlip xmlns:asvg="http://schemas.microsoft.com/office/drawing/2016/SVG/main" r:embed="rId33"/>
              </a:ext>
            </a:extLst>
          </a:blip>
          <a:stretch>
            <a:fillRect/>
          </a:stretch>
        </p:blipFill>
        <p:spPr>
          <a:xfrm>
            <a:off x="10695053" y="4660506"/>
            <a:ext cx="320040" cy="320040"/>
          </a:xfrm>
          <a:prstGeom prst="rect">
            <a:avLst/>
          </a:prstGeom>
        </p:spPr>
      </p:pic>
      <p:pic>
        <p:nvPicPr>
          <p:cNvPr id="17" name="CustomIcon">
            <a:extLst>
              <a:ext uri="{FF2B5EF4-FFF2-40B4-BE49-F238E27FC236}">
                <a16:creationId xmlns:a16="http://schemas.microsoft.com/office/drawing/2014/main" id="{ABF933B9-9E82-40B5-A125-95E91A382F7A}"/>
              </a:ext>
            </a:extLst>
          </p:cNvPr>
          <p:cNvPicPr>
            <a:picLocks/>
          </p:cNvPicPr>
          <p:nvPr>
            <p:custDataLst>
              <p:tags r:id="rId10"/>
            </p:custDataLst>
          </p:nvPr>
        </p:nvPicPr>
        <p:blipFill>
          <a:blip r:embed="rId34">
            <a:extLst>
              <a:ext uri="{96DAC541-7B7A-43D3-8B79-37D633B846F1}">
                <asvg:svgBlip xmlns:asvg="http://schemas.microsoft.com/office/drawing/2016/SVG/main" r:embed="rId35"/>
              </a:ext>
            </a:extLst>
          </a:blip>
          <a:stretch>
            <a:fillRect/>
          </a:stretch>
        </p:blipFill>
        <p:spPr>
          <a:xfrm>
            <a:off x="10695053" y="2511667"/>
            <a:ext cx="320040" cy="320040"/>
          </a:xfrm>
          <a:prstGeom prst="rect">
            <a:avLst/>
          </a:prstGeom>
        </p:spPr>
      </p:pic>
      <p:pic>
        <p:nvPicPr>
          <p:cNvPr id="21" name="CustomIcon">
            <a:extLst>
              <a:ext uri="{FF2B5EF4-FFF2-40B4-BE49-F238E27FC236}">
                <a16:creationId xmlns:a16="http://schemas.microsoft.com/office/drawing/2014/main" id="{EE68BF7A-102C-4BD9-9C5D-AE942FBC36C3}"/>
              </a:ext>
            </a:extLst>
          </p:cNvPr>
          <p:cNvPicPr>
            <a:picLocks/>
          </p:cNvPicPr>
          <p:nvPr>
            <p:custDataLst>
              <p:tags r:id="rId11"/>
            </p:custDataLst>
          </p:nvPr>
        </p:nvPicPr>
        <p:blipFill>
          <a:blip r:embed="rId36">
            <a:extLst>
              <a:ext uri="{96DAC541-7B7A-43D3-8B79-37D633B846F1}">
                <asvg:svgBlip xmlns:asvg="http://schemas.microsoft.com/office/drawing/2016/SVG/main" r:embed="rId37"/>
              </a:ext>
            </a:extLst>
          </a:blip>
          <a:stretch>
            <a:fillRect/>
          </a:stretch>
        </p:blipFill>
        <p:spPr>
          <a:xfrm>
            <a:off x="10679151" y="3900882"/>
            <a:ext cx="320040" cy="320040"/>
          </a:xfrm>
          <a:prstGeom prst="rect">
            <a:avLst/>
          </a:prstGeom>
        </p:spPr>
      </p:pic>
      <p:cxnSp>
        <p:nvCxnSpPr>
          <p:cNvPr id="72" name="Straight Connector 71">
            <a:extLst>
              <a:ext uri="{FF2B5EF4-FFF2-40B4-BE49-F238E27FC236}">
                <a16:creationId xmlns:a16="http://schemas.microsoft.com/office/drawing/2014/main" id="{0656CB2C-C19D-4AA5-9BC2-8BC2C3AE2AFE}"/>
              </a:ext>
            </a:extLst>
          </p:cNvPr>
          <p:cNvCxnSpPr>
            <a:cxnSpLocks/>
          </p:cNvCxnSpPr>
          <p:nvPr/>
        </p:nvCxnSpPr>
        <p:spPr>
          <a:xfrm>
            <a:off x="1779854" y="2356764"/>
            <a:ext cx="9314787" cy="19092"/>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7707549-F615-4356-BC9C-F697A50A8D14}"/>
              </a:ext>
            </a:extLst>
          </p:cNvPr>
          <p:cNvSpPr txBox="1">
            <a:spLocks/>
          </p:cNvSpPr>
          <p:nvPr>
            <p:custDataLst>
              <p:tags r:id="rId12"/>
            </p:custDataLst>
          </p:nvPr>
        </p:nvSpPr>
        <p:spPr>
          <a:xfrm>
            <a:off x="8273441" y="5054225"/>
            <a:ext cx="1253361"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endParaRPr>
          </a:p>
        </p:txBody>
      </p:sp>
      <p:cxnSp>
        <p:nvCxnSpPr>
          <p:cNvPr id="64" name="Straight Connector 63">
            <a:extLst>
              <a:ext uri="{FF2B5EF4-FFF2-40B4-BE49-F238E27FC236}">
                <a16:creationId xmlns:a16="http://schemas.microsoft.com/office/drawing/2014/main" id="{48AC1789-F14F-4C03-B5B0-6079F335B65C}"/>
              </a:ext>
            </a:extLst>
          </p:cNvPr>
          <p:cNvCxnSpPr>
            <a:cxnSpLocks/>
          </p:cNvCxnSpPr>
          <p:nvPr/>
        </p:nvCxnSpPr>
        <p:spPr>
          <a:xfrm flipV="1">
            <a:off x="1769566" y="1738699"/>
            <a:ext cx="9325075" cy="9920"/>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158669D-D3C0-4CDD-9C04-DC33171EADCE}"/>
              </a:ext>
            </a:extLst>
          </p:cNvPr>
          <p:cNvSpPr/>
          <p:nvPr/>
        </p:nvSpPr>
        <p:spPr>
          <a:xfrm>
            <a:off x="1864822" y="1315295"/>
            <a:ext cx="7363621" cy="4395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EG"/>
              <a:t>لقاحات منظمة الصحة العالمية لفيروس الورم الحليمي البشري المعتمدة مسبقًا</a:t>
            </a:r>
            <a:r>
              <a:rPr lang="ar-EG" b="1" baseline="30000"/>
              <a:t>1،2</a:t>
            </a:r>
          </a:p>
        </p:txBody>
      </p:sp>
      <p:sp>
        <p:nvSpPr>
          <p:cNvPr id="74" name="Rectangle 73">
            <a:extLst>
              <a:ext uri="{FF2B5EF4-FFF2-40B4-BE49-F238E27FC236}">
                <a16:creationId xmlns:a16="http://schemas.microsoft.com/office/drawing/2014/main" id="{4673ED2F-6351-ADBA-D912-3480C933CA4A}"/>
              </a:ext>
            </a:extLst>
          </p:cNvPr>
          <p:cNvSpPr/>
          <p:nvPr/>
        </p:nvSpPr>
        <p:spPr>
          <a:xfrm>
            <a:off x="4891017" y="2370983"/>
            <a:ext cx="1352467" cy="34839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6A6F8C73-A6C3-9221-760E-2B6967CA98E5}"/>
              </a:ext>
            </a:extLst>
          </p:cNvPr>
          <p:cNvSpPr/>
          <p:nvPr/>
        </p:nvSpPr>
        <p:spPr>
          <a:xfrm>
            <a:off x="4891017" y="1750853"/>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21C5410B-199B-4B99-B044-B03277EF319B}"/>
              </a:ext>
            </a:extLst>
          </p:cNvPr>
          <p:cNvSpPr txBox="1">
            <a:spLocks/>
          </p:cNvSpPr>
          <p:nvPr>
            <p:custDataLst>
              <p:tags r:id="rId13"/>
            </p:custDataLst>
          </p:nvPr>
        </p:nvSpPr>
        <p:spPr>
          <a:xfrm>
            <a:off x="4890859" y="4727505"/>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ar-EG" sz="1000" b="0" i="0" u="none" strike="noStrike" cap="none" normalizeH="0" baseline="0" noProof="0">
                <a:ln>
                  <a:noFill/>
                </a:ln>
                <a:solidFill>
                  <a:srgbClr val="000000"/>
                </a:solidFill>
                <a:effectLst/>
                <a:uLnTx/>
                <a:uFillTx/>
                <a:latin typeface="+mj-lt"/>
                <a:ea typeface="+mn-ea"/>
                <a:cs typeface="Arial" panose="020B0604020202020204" pitchFamily="34" charset="0"/>
              </a:rPr>
              <a:t>2018</a:t>
            </a:r>
          </a:p>
        </p:txBody>
      </p:sp>
      <p:sp>
        <p:nvSpPr>
          <p:cNvPr id="100" name="TextBox 99">
            <a:extLst>
              <a:ext uri="{FF2B5EF4-FFF2-40B4-BE49-F238E27FC236}">
                <a16:creationId xmlns:a16="http://schemas.microsoft.com/office/drawing/2014/main" id="{401CA1CC-0690-4A73-A8CE-B9D57DD3A5D3}"/>
              </a:ext>
            </a:extLst>
          </p:cNvPr>
          <p:cNvSpPr txBox="1">
            <a:spLocks/>
          </p:cNvSpPr>
          <p:nvPr>
            <p:custDataLst>
              <p:tags r:id="rId14"/>
            </p:custDataLst>
          </p:nvPr>
        </p:nvSpPr>
        <p:spPr>
          <a:xfrm>
            <a:off x="4890859" y="2511437"/>
            <a:ext cx="1263650" cy="307777"/>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ar-EG" sz="1000" b="0" i="0" u="none" strike="noStrike" cap="none" normalizeH="0" baseline="0" noProof="0">
                <a:ln>
                  <a:noFill/>
                </a:ln>
                <a:solidFill>
                  <a:srgbClr val="000000"/>
                </a:solidFill>
                <a:effectLst/>
                <a:uLnTx/>
                <a:uFillTx/>
                <a:latin typeface="+mj-lt"/>
                <a:ea typeface="+mn-ea"/>
                <a:cs typeface="Arial" panose="020B0604020202020204" pitchFamily="34" charset="0"/>
              </a:rPr>
              <a:t>6، 11، 16، 18، 31، 33، 45، 52، 58</a:t>
            </a:r>
          </a:p>
        </p:txBody>
      </p:sp>
      <p:sp>
        <p:nvSpPr>
          <p:cNvPr id="88" name="TextBox 87">
            <a:extLst>
              <a:ext uri="{FF2B5EF4-FFF2-40B4-BE49-F238E27FC236}">
                <a16:creationId xmlns:a16="http://schemas.microsoft.com/office/drawing/2014/main" id="{72B1396B-191E-4188-BA0D-803EC3F5EB11}"/>
              </a:ext>
            </a:extLst>
          </p:cNvPr>
          <p:cNvSpPr txBox="1">
            <a:spLocks/>
          </p:cNvSpPr>
          <p:nvPr>
            <p:custDataLst>
              <p:tags r:id="rId15"/>
            </p:custDataLst>
          </p:nvPr>
        </p:nvSpPr>
        <p:spPr>
          <a:xfrm>
            <a:off x="4890859" y="3984831"/>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ar-EG" sz="1000" b="0" i="0" u="none" strike="noStrike" cap="none" normalizeH="0" baseline="0" noProof="0">
                <a:ln>
                  <a:noFill/>
                </a:ln>
                <a:solidFill>
                  <a:srgbClr val="000000"/>
                </a:solidFill>
                <a:effectLst/>
                <a:uLnTx/>
                <a:uFillTx/>
                <a:latin typeface="+mj-lt"/>
                <a:ea typeface="+mn-ea"/>
                <a:cs typeface="Arial" panose="020B0604020202020204" pitchFamily="34" charset="0"/>
              </a:rPr>
              <a:t>2014</a:t>
            </a:r>
          </a:p>
        </p:txBody>
      </p:sp>
      <p:sp>
        <p:nvSpPr>
          <p:cNvPr id="10" name="TextBox 9">
            <a:extLst>
              <a:ext uri="{FF2B5EF4-FFF2-40B4-BE49-F238E27FC236}">
                <a16:creationId xmlns:a16="http://schemas.microsoft.com/office/drawing/2014/main" id="{9C58D3B8-A55E-43D8-8E29-5435A1305C76}"/>
              </a:ext>
            </a:extLst>
          </p:cNvPr>
          <p:cNvSpPr txBox="1"/>
          <p:nvPr/>
        </p:nvSpPr>
        <p:spPr>
          <a:xfrm>
            <a:off x="4966612" y="1882171"/>
            <a:ext cx="1187897"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solidFill>
                  <a:schemeClr val="accent1"/>
                </a:solidFill>
              </a:rPr>
              <a:t>Gardasil®</a:t>
            </a:r>
            <a:r>
              <a:rPr lang="ar-EG" sz="1200" b="1" dirty="0">
                <a:solidFill>
                  <a:schemeClr val="accent1"/>
                </a:solidFill>
              </a:rPr>
              <a:t>9 (</a:t>
            </a:r>
            <a:r>
              <a:rPr lang="en-US" sz="1200" b="1" dirty="0">
                <a:solidFill>
                  <a:schemeClr val="accent1"/>
                </a:solidFill>
              </a:rPr>
              <a:t>HPV9</a:t>
            </a:r>
            <a:r>
              <a:rPr lang="ar-EG" sz="1200" b="1" dirty="0">
                <a:solidFill>
                  <a:schemeClr val="accent1"/>
                </a:solidFill>
              </a:rPr>
              <a:t>، من إنتاج شركة </a:t>
            </a:r>
            <a:r>
              <a:rPr lang="en-US" sz="1200" b="1" dirty="0">
                <a:solidFill>
                  <a:schemeClr val="accent1"/>
                </a:solidFill>
              </a:rPr>
              <a:t>MSD</a:t>
            </a:r>
            <a:r>
              <a:rPr lang="ar-EG" sz="1200" b="1" dirty="0">
                <a:solidFill>
                  <a:schemeClr val="accent1"/>
                </a:solidFill>
              </a:rPr>
              <a:t>)</a:t>
            </a:r>
          </a:p>
        </p:txBody>
      </p:sp>
      <p:sp>
        <p:nvSpPr>
          <p:cNvPr id="58" name="TextBox 57">
            <a:extLst>
              <a:ext uri="{FF2B5EF4-FFF2-40B4-BE49-F238E27FC236}">
                <a16:creationId xmlns:a16="http://schemas.microsoft.com/office/drawing/2014/main" id="{42029C92-39EF-4D9C-9F91-FF7F25FC11C1}"/>
              </a:ext>
            </a:extLst>
          </p:cNvPr>
          <p:cNvSpPr txBox="1">
            <a:spLocks/>
          </p:cNvSpPr>
          <p:nvPr>
            <p:custDataLst>
              <p:tags r:id="rId16"/>
            </p:custDataLst>
          </p:nvPr>
        </p:nvSpPr>
        <p:spPr>
          <a:xfrm>
            <a:off x="4789372" y="5173841"/>
            <a:ext cx="1365137"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ar-EG" sz="1000" b="1" i="0" u="none" strike="noStrike" cap="none" normalizeH="0" baseline="0" noProof="0">
                <a:ln>
                  <a:noFill/>
                </a:ln>
                <a:solidFill>
                  <a:schemeClr val="accent1"/>
                </a:solidFill>
                <a:effectLst/>
                <a:uLnTx/>
                <a:uFillTx/>
                <a:ea typeface="+mn-ea"/>
                <a:cs typeface="Arial" panose="020B0604020202020204" pitchFamily="34" charset="0"/>
              </a:rPr>
              <a:t> غير متاح حاليًا</a:t>
            </a:r>
          </a:p>
        </p:txBody>
      </p:sp>
      <p:sp>
        <p:nvSpPr>
          <p:cNvPr id="68" name="TextBox 67">
            <a:extLst>
              <a:ext uri="{FF2B5EF4-FFF2-40B4-BE49-F238E27FC236}">
                <a16:creationId xmlns:a16="http://schemas.microsoft.com/office/drawing/2014/main" id="{51DDCB59-4B37-48D3-A99E-B6EA3420EB65}"/>
              </a:ext>
            </a:extLst>
          </p:cNvPr>
          <p:cNvSpPr txBox="1"/>
          <p:nvPr/>
        </p:nvSpPr>
        <p:spPr>
          <a:xfrm>
            <a:off x="4994093" y="3225207"/>
            <a:ext cx="1154802"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ar-EG" sz="1000" b="1" dirty="0">
                <a:solidFill>
                  <a:schemeClr val="accent1"/>
                </a:solidFill>
                <a:latin typeface="+mj-lt"/>
                <a:cs typeface="Arial"/>
              </a:rPr>
              <a:t>جرعة واحدة أو جرعتان</a:t>
            </a:r>
          </a:p>
        </p:txBody>
      </p:sp>
      <p:cxnSp>
        <p:nvCxnSpPr>
          <p:cNvPr id="85" name="Straight Connector 84">
            <a:extLst>
              <a:ext uri="{FF2B5EF4-FFF2-40B4-BE49-F238E27FC236}">
                <a16:creationId xmlns:a16="http://schemas.microsoft.com/office/drawing/2014/main" id="{FB950230-6DDB-4837-A32A-47D33A8CE8DF}"/>
              </a:ext>
            </a:extLst>
          </p:cNvPr>
          <p:cNvCxnSpPr>
            <a:cxnSpLocks/>
          </p:cNvCxnSpPr>
          <p:nvPr/>
        </p:nvCxnSpPr>
        <p:spPr>
          <a:xfrm>
            <a:off x="1813094" y="4475370"/>
            <a:ext cx="928154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F6956B-853E-4EB6-8309-F79A31EBD9AE}"/>
              </a:ext>
            </a:extLst>
          </p:cNvPr>
          <p:cNvCxnSpPr>
            <a:cxnSpLocks/>
          </p:cNvCxnSpPr>
          <p:nvPr/>
        </p:nvCxnSpPr>
        <p:spPr>
          <a:xfrm>
            <a:off x="1830845" y="3644623"/>
            <a:ext cx="9263796"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F225EB-8F97-471E-8D09-6E88BF015D92}"/>
              </a:ext>
            </a:extLst>
          </p:cNvPr>
          <p:cNvCxnSpPr>
            <a:cxnSpLocks/>
          </p:cNvCxnSpPr>
          <p:nvPr/>
        </p:nvCxnSpPr>
        <p:spPr>
          <a:xfrm>
            <a:off x="1779854" y="2934649"/>
            <a:ext cx="931478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E4E060C-C351-43B1-2B1A-A53248B7D4A1}"/>
              </a:ext>
            </a:extLst>
          </p:cNvPr>
          <p:cNvSpPr/>
          <p:nvPr/>
        </p:nvSpPr>
        <p:spPr>
          <a:xfrm>
            <a:off x="1866308" y="1757768"/>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B3585F3-36BC-B8A8-CABD-BB1DB4AD4894}"/>
              </a:ext>
            </a:extLst>
          </p:cNvPr>
          <p:cNvSpPr txBox="1"/>
          <p:nvPr/>
        </p:nvSpPr>
        <p:spPr>
          <a:xfrm>
            <a:off x="1811687" y="1738891"/>
            <a:ext cx="1399072" cy="830997"/>
          </a:xfrm>
          <a:prstGeom prst="rect">
            <a:avLst/>
          </a:prstGeom>
          <a:noFill/>
        </p:spPr>
        <p:txBody>
          <a:bodyPr wrap="square" rtlCol="0">
            <a:spAutoFit/>
          </a:bodyPr>
          <a:lstStyle/>
          <a:p>
            <a:r>
              <a:rPr lang="ar-EG" sz="1200" b="1" dirty="0">
                <a:solidFill>
                  <a:schemeClr val="accent1"/>
                </a:solidFill>
              </a:rPr>
              <a:t> </a:t>
            </a:r>
            <a:r>
              <a:rPr lang="en-US" sz="1200" b="1" dirty="0" err="1">
                <a:solidFill>
                  <a:schemeClr val="accent1"/>
                </a:solidFill>
              </a:rPr>
              <a:t>Walrinvax</a:t>
            </a:r>
            <a:r>
              <a:rPr lang="en-US" sz="1200" b="1" dirty="0">
                <a:solidFill>
                  <a:schemeClr val="accent1"/>
                </a:solidFill>
              </a:rPr>
              <a:t>® (HPV2</a:t>
            </a:r>
            <a:r>
              <a:rPr lang="ar-EG" sz="1200" b="1" dirty="0">
                <a:solidFill>
                  <a:schemeClr val="accent1"/>
                </a:solidFill>
              </a:rPr>
              <a:t>، من إنتاج شركة </a:t>
            </a:r>
            <a:r>
              <a:rPr lang="en-US" sz="1200" b="1" dirty="0" err="1">
                <a:solidFill>
                  <a:schemeClr val="accent1"/>
                </a:solidFill>
              </a:rPr>
              <a:t>Zerun</a:t>
            </a:r>
            <a:r>
              <a:rPr lang="en-US" sz="1200" b="1" dirty="0">
                <a:solidFill>
                  <a:schemeClr val="accent1"/>
                </a:solidFill>
              </a:rPr>
              <a:t> Bio</a:t>
            </a:r>
            <a:r>
              <a:rPr lang="ar-EG" sz="1200" b="1" dirty="0">
                <a:solidFill>
                  <a:schemeClr val="accent1"/>
                </a:solidFill>
              </a:rPr>
              <a:t>)</a:t>
            </a:r>
            <a:br>
              <a:rPr lang="ar-EG" sz="1200" dirty="0"/>
            </a:br>
            <a:endParaRPr lang="ar-EG" sz="1200" dirty="0"/>
          </a:p>
        </p:txBody>
      </p:sp>
      <p:sp>
        <p:nvSpPr>
          <p:cNvPr id="23" name="Rectangle 22">
            <a:extLst>
              <a:ext uri="{FF2B5EF4-FFF2-40B4-BE49-F238E27FC236}">
                <a16:creationId xmlns:a16="http://schemas.microsoft.com/office/drawing/2014/main" id="{16F6DBB7-F968-DE78-1FB0-2026E0B47837}"/>
              </a:ext>
            </a:extLst>
          </p:cNvPr>
          <p:cNvSpPr/>
          <p:nvPr/>
        </p:nvSpPr>
        <p:spPr>
          <a:xfrm>
            <a:off x="1884059" y="2383513"/>
            <a:ext cx="1352467" cy="348394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300"/>
              </a:spcBef>
              <a:spcAft>
                <a:spcPts val="300"/>
              </a:spcAft>
              <a:buClr>
                <a:srgbClr val="FFFFFF"/>
              </a:buClr>
              <a:buSzPct val="100000"/>
              <a:tabLst/>
              <a:defRPr/>
            </a:pPr>
            <a:r>
              <a:rPr kumimoji="0" lang="ar-EG" sz="1000" b="0" i="0" u="none" strike="noStrike" cap="none" normalizeH="0" baseline="0" noProof="0">
                <a:ln>
                  <a:noFill/>
                </a:ln>
                <a:solidFill>
                  <a:srgbClr val="000000"/>
                </a:solidFill>
                <a:effectLst/>
                <a:uLnTx/>
                <a:uFillTx/>
                <a:latin typeface="+mj-lt"/>
                <a:ea typeface="+mn-ea"/>
                <a:cs typeface="Arial" panose="020B0604020202020204" pitchFamily="34" charset="0"/>
              </a:rPr>
              <a:t>	</a:t>
            </a:r>
          </a:p>
        </p:txBody>
      </p:sp>
      <p:sp>
        <p:nvSpPr>
          <p:cNvPr id="7" name="TextBox 6">
            <a:extLst>
              <a:ext uri="{FF2B5EF4-FFF2-40B4-BE49-F238E27FC236}">
                <a16:creationId xmlns:a16="http://schemas.microsoft.com/office/drawing/2014/main" id="{287565BD-7EDC-C7A5-393B-FA46DE261617}"/>
              </a:ext>
            </a:extLst>
          </p:cNvPr>
          <p:cNvSpPr txBox="1"/>
          <p:nvPr/>
        </p:nvSpPr>
        <p:spPr>
          <a:xfrm>
            <a:off x="2385535" y="2542215"/>
            <a:ext cx="825223" cy="246221"/>
          </a:xfrm>
          <a:prstGeom prst="rect">
            <a:avLst/>
          </a:prstGeom>
          <a:noFill/>
        </p:spPr>
        <p:txBody>
          <a:bodyPr wrap="square" rtlCol="0">
            <a:spAutoFit/>
          </a:bodyPr>
          <a:lstStyle/>
          <a:p>
            <a:r>
              <a:rPr lang="ar-EG" sz="1000" dirty="0"/>
              <a:t>16، 18</a:t>
            </a:r>
          </a:p>
        </p:txBody>
      </p:sp>
      <p:sp>
        <p:nvSpPr>
          <p:cNvPr id="13" name="TextBox 12">
            <a:extLst>
              <a:ext uri="{FF2B5EF4-FFF2-40B4-BE49-F238E27FC236}">
                <a16:creationId xmlns:a16="http://schemas.microsoft.com/office/drawing/2014/main" id="{5952EF18-57F8-2C97-2240-24AB85C50AD2}"/>
              </a:ext>
            </a:extLst>
          </p:cNvPr>
          <p:cNvSpPr txBox="1">
            <a:spLocks/>
          </p:cNvSpPr>
          <p:nvPr>
            <p:custDataLst>
              <p:tags r:id="rId17"/>
            </p:custDataLst>
          </p:nvPr>
        </p:nvSpPr>
        <p:spPr>
          <a:xfrm>
            <a:off x="2085739" y="5173841"/>
            <a:ext cx="1125019"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lang="ar-EG" sz="1000" b="1" dirty="0">
                <a:solidFill>
                  <a:schemeClr val="accent1"/>
                </a:solidFill>
              </a:rPr>
              <a:t>غير متاح حاليًا</a:t>
            </a:r>
          </a:p>
        </p:txBody>
      </p:sp>
      <p:sp>
        <p:nvSpPr>
          <p:cNvPr id="11" name="TextBox 10">
            <a:extLst>
              <a:ext uri="{FF2B5EF4-FFF2-40B4-BE49-F238E27FC236}">
                <a16:creationId xmlns:a16="http://schemas.microsoft.com/office/drawing/2014/main" id="{E7A874FB-CE8F-8364-AF5B-842B99AB56CF}"/>
              </a:ext>
            </a:extLst>
          </p:cNvPr>
          <p:cNvSpPr txBox="1"/>
          <p:nvPr/>
        </p:nvSpPr>
        <p:spPr>
          <a:xfrm>
            <a:off x="2743963" y="4681339"/>
            <a:ext cx="466795" cy="246221"/>
          </a:xfrm>
          <a:prstGeom prst="rect">
            <a:avLst/>
          </a:prstGeom>
          <a:noFill/>
        </p:spPr>
        <p:txBody>
          <a:bodyPr wrap="none" rtlCol="0">
            <a:spAutoFit/>
          </a:bodyPr>
          <a:lstStyle/>
          <a:p>
            <a:r>
              <a:rPr lang="ar-EG" sz="1000" dirty="0"/>
              <a:t>2024</a:t>
            </a:r>
          </a:p>
        </p:txBody>
      </p:sp>
      <p:sp>
        <p:nvSpPr>
          <p:cNvPr id="34" name="TextBox 33">
            <a:extLst>
              <a:ext uri="{FF2B5EF4-FFF2-40B4-BE49-F238E27FC236}">
                <a16:creationId xmlns:a16="http://schemas.microsoft.com/office/drawing/2014/main" id="{5B646032-953B-2125-6BC6-E3B1B6029ACF}"/>
              </a:ext>
            </a:extLst>
          </p:cNvPr>
          <p:cNvSpPr txBox="1"/>
          <p:nvPr/>
        </p:nvSpPr>
        <p:spPr>
          <a:xfrm flipH="1">
            <a:off x="2589672" y="3938665"/>
            <a:ext cx="621086" cy="246221"/>
          </a:xfrm>
          <a:prstGeom prst="rect">
            <a:avLst/>
          </a:prstGeom>
          <a:noFill/>
        </p:spPr>
        <p:txBody>
          <a:bodyPr wrap="square" rtlCol="0">
            <a:spAutoFit/>
          </a:bodyPr>
          <a:lstStyle/>
          <a:p>
            <a:r>
              <a:rPr lang="ar-EG" sz="1000" dirty="0"/>
              <a:t>2022</a:t>
            </a:r>
          </a:p>
        </p:txBody>
      </p:sp>
      <p:sp>
        <p:nvSpPr>
          <p:cNvPr id="18" name="TextBox 17">
            <a:extLst>
              <a:ext uri="{FF2B5EF4-FFF2-40B4-BE49-F238E27FC236}">
                <a16:creationId xmlns:a16="http://schemas.microsoft.com/office/drawing/2014/main" id="{8C49E6AC-119B-614E-9C7B-0AFC0B55EB57}"/>
              </a:ext>
            </a:extLst>
          </p:cNvPr>
          <p:cNvSpPr txBox="1"/>
          <p:nvPr/>
        </p:nvSpPr>
        <p:spPr>
          <a:xfrm>
            <a:off x="2490773" y="3225207"/>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ar-EG" sz="1000" b="1">
                <a:solidFill>
                  <a:schemeClr val="accent1"/>
                </a:solidFill>
                <a:latin typeface="+mj-lt"/>
                <a:cs typeface="Arial"/>
              </a:rPr>
              <a:t>2</a:t>
            </a:r>
          </a:p>
        </p:txBody>
      </p:sp>
      <p:sp>
        <p:nvSpPr>
          <p:cNvPr id="71" name="Rectangle 70">
            <a:extLst>
              <a:ext uri="{FF2B5EF4-FFF2-40B4-BE49-F238E27FC236}">
                <a16:creationId xmlns:a16="http://schemas.microsoft.com/office/drawing/2014/main" id="{D95F5955-646C-155E-4955-1AFF68664AB7}"/>
              </a:ext>
            </a:extLst>
          </p:cNvPr>
          <p:cNvSpPr/>
          <p:nvPr/>
        </p:nvSpPr>
        <p:spPr>
          <a:xfrm>
            <a:off x="7875976" y="2389561"/>
            <a:ext cx="1352467" cy="346536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97CF949-E488-DBB1-CE3B-DEFB349E054B}"/>
              </a:ext>
            </a:extLst>
          </p:cNvPr>
          <p:cNvSpPr/>
          <p:nvPr/>
        </p:nvSpPr>
        <p:spPr>
          <a:xfrm>
            <a:off x="7875976" y="1748620"/>
            <a:ext cx="1352467" cy="62895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2F224F7A-DD00-4ED2-8282-A725E133C2CE}"/>
              </a:ext>
            </a:extLst>
          </p:cNvPr>
          <p:cNvSpPr txBox="1">
            <a:spLocks/>
          </p:cNvSpPr>
          <p:nvPr>
            <p:custDataLst>
              <p:tags r:id="rId18"/>
            </p:custDataLst>
          </p:nvPr>
        </p:nvSpPr>
        <p:spPr>
          <a:xfrm>
            <a:off x="7914937" y="4727505"/>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ar-EG" sz="1000" b="0" i="0" u="none" strike="noStrike" cap="none" normalizeH="0" baseline="0" noProof="0">
                <a:ln>
                  <a:noFill/>
                </a:ln>
                <a:solidFill>
                  <a:srgbClr val="000000"/>
                </a:solidFill>
                <a:effectLst/>
                <a:uLnTx/>
                <a:uFillTx/>
                <a:latin typeface="+mj-lt"/>
                <a:ea typeface="+mn-ea"/>
                <a:cs typeface="Arial" panose="020B0604020202020204" pitchFamily="34" charset="0"/>
              </a:rPr>
              <a:t>2009</a:t>
            </a:r>
          </a:p>
        </p:txBody>
      </p:sp>
      <p:sp>
        <p:nvSpPr>
          <p:cNvPr id="104" name="TextBox 103">
            <a:extLst>
              <a:ext uri="{FF2B5EF4-FFF2-40B4-BE49-F238E27FC236}">
                <a16:creationId xmlns:a16="http://schemas.microsoft.com/office/drawing/2014/main" id="{41695578-0DCC-42FD-85E1-61A3A5379DC0}"/>
              </a:ext>
            </a:extLst>
          </p:cNvPr>
          <p:cNvSpPr txBox="1">
            <a:spLocks/>
          </p:cNvSpPr>
          <p:nvPr>
            <p:custDataLst>
              <p:tags r:id="rId19"/>
            </p:custDataLst>
          </p:nvPr>
        </p:nvSpPr>
        <p:spPr>
          <a:xfrm>
            <a:off x="7914937" y="2588381"/>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None/>
              <a:tabLst/>
              <a:defRPr/>
            </a:pPr>
            <a:r>
              <a:rPr kumimoji="0" lang="ar-EG" sz="1000" b="0" i="0" u="none" strike="noStrike" cap="none" normalizeH="0" baseline="0" noProof="0">
                <a:ln>
                  <a:noFill/>
                </a:ln>
                <a:solidFill>
                  <a:srgbClr val="000000"/>
                </a:solidFill>
                <a:effectLst/>
                <a:uLnTx/>
                <a:uFillTx/>
                <a:latin typeface="+mj-lt"/>
                <a:ea typeface="+mn-ea"/>
                <a:cs typeface="Arial" panose="020B0604020202020204" pitchFamily="34" charset="0"/>
              </a:rPr>
              <a:t>6، 11، 16، 18</a:t>
            </a:r>
          </a:p>
        </p:txBody>
      </p:sp>
      <p:sp>
        <p:nvSpPr>
          <p:cNvPr id="87" name="TextBox 86">
            <a:extLst>
              <a:ext uri="{FF2B5EF4-FFF2-40B4-BE49-F238E27FC236}">
                <a16:creationId xmlns:a16="http://schemas.microsoft.com/office/drawing/2014/main" id="{F2BAB52F-1C51-4523-BA34-FA60B366D87D}"/>
              </a:ext>
            </a:extLst>
          </p:cNvPr>
          <p:cNvSpPr txBox="1">
            <a:spLocks/>
          </p:cNvSpPr>
          <p:nvPr>
            <p:custDataLst>
              <p:tags r:id="rId20"/>
            </p:custDataLst>
          </p:nvPr>
        </p:nvSpPr>
        <p:spPr>
          <a:xfrm>
            <a:off x="7914937" y="3984831"/>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ar-EG" sz="1000" b="0" i="0" u="none" strike="noStrike" cap="none" normalizeH="0" baseline="0" noProof="0">
                <a:ln>
                  <a:noFill/>
                </a:ln>
                <a:solidFill>
                  <a:srgbClr val="000000"/>
                </a:solidFill>
                <a:effectLst/>
                <a:uLnTx/>
                <a:uFillTx/>
                <a:latin typeface="+mj-lt"/>
                <a:ea typeface="+mn-ea"/>
                <a:cs typeface="Arial" panose="020B0604020202020204" pitchFamily="34" charset="0"/>
              </a:rPr>
              <a:t>2006</a:t>
            </a:r>
          </a:p>
        </p:txBody>
      </p:sp>
      <p:sp>
        <p:nvSpPr>
          <p:cNvPr id="3" name="TextBox 2">
            <a:extLst>
              <a:ext uri="{FF2B5EF4-FFF2-40B4-BE49-F238E27FC236}">
                <a16:creationId xmlns:a16="http://schemas.microsoft.com/office/drawing/2014/main" id="{4209FD9A-C647-4CFC-9D70-99FF2657015C}"/>
              </a:ext>
            </a:extLst>
          </p:cNvPr>
          <p:cNvSpPr txBox="1"/>
          <p:nvPr/>
        </p:nvSpPr>
        <p:spPr>
          <a:xfrm>
            <a:off x="7914937" y="188217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sz="1200" b="1" dirty="0">
                <a:solidFill>
                  <a:schemeClr val="accent1"/>
                </a:solidFill>
              </a:rPr>
              <a:t>Gardasil® (HPV4</a:t>
            </a:r>
            <a:r>
              <a:rPr lang="ar-EG" sz="1200" b="1" dirty="0">
                <a:solidFill>
                  <a:schemeClr val="accent1"/>
                </a:solidFill>
              </a:rPr>
              <a:t>، من إنتاج شركة </a:t>
            </a:r>
            <a:r>
              <a:rPr lang="en-US" sz="1200" b="1" dirty="0">
                <a:solidFill>
                  <a:schemeClr val="accent1"/>
                </a:solidFill>
              </a:rPr>
              <a:t>MSD</a:t>
            </a:r>
            <a:r>
              <a:rPr lang="ar-EG" sz="1200" b="1" dirty="0">
                <a:solidFill>
                  <a:schemeClr val="accent1"/>
                </a:solidFill>
              </a:rPr>
              <a:t>)</a:t>
            </a:r>
          </a:p>
        </p:txBody>
      </p:sp>
      <p:grpSp>
        <p:nvGrpSpPr>
          <p:cNvPr id="12" name="Group 11">
            <a:extLst>
              <a:ext uri="{FF2B5EF4-FFF2-40B4-BE49-F238E27FC236}">
                <a16:creationId xmlns:a16="http://schemas.microsoft.com/office/drawing/2014/main" id="{ECD0C151-AFBA-4121-A059-9A8E4A1A57A8}"/>
              </a:ext>
            </a:extLst>
          </p:cNvPr>
          <p:cNvGrpSpPr/>
          <p:nvPr/>
        </p:nvGrpSpPr>
        <p:grpSpPr>
          <a:xfrm>
            <a:off x="8887272" y="5369269"/>
            <a:ext cx="291315" cy="291315"/>
            <a:chOff x="2469476" y="4957145"/>
            <a:chExt cx="291315" cy="291315"/>
          </a:xfrm>
          <a:solidFill>
            <a:schemeClr val="accent1"/>
          </a:solidFill>
        </p:grpSpPr>
        <p:sp>
          <p:nvSpPr>
            <p:cNvPr id="54" name="Oval 53">
              <a:extLst>
                <a:ext uri="{FF2B5EF4-FFF2-40B4-BE49-F238E27FC236}">
                  <a16:creationId xmlns:a16="http://schemas.microsoft.com/office/drawing/2014/main" id="{E54250AC-2C35-4461-A059-B3D0A6D12679}"/>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Graphic 56">
              <a:extLst>
                <a:ext uri="{FF2B5EF4-FFF2-40B4-BE49-F238E27FC236}">
                  <a16:creationId xmlns:a16="http://schemas.microsoft.com/office/drawing/2014/main" id="{A82A4CFB-FDD5-4BF8-B628-5DE7E67CA1A7}"/>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sp>
        <p:nvSpPr>
          <p:cNvPr id="22" name="TextBox 21">
            <a:extLst>
              <a:ext uri="{FF2B5EF4-FFF2-40B4-BE49-F238E27FC236}">
                <a16:creationId xmlns:a16="http://schemas.microsoft.com/office/drawing/2014/main" id="{8ED114B5-3A0B-DC6B-0422-8C115CAA9C44}"/>
              </a:ext>
            </a:extLst>
          </p:cNvPr>
          <p:cNvSpPr txBox="1"/>
          <p:nvPr/>
        </p:nvSpPr>
        <p:spPr>
          <a:xfrm>
            <a:off x="7908009" y="3225207"/>
            <a:ext cx="1264964"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ar-EG" sz="1000" b="1" dirty="0">
                <a:solidFill>
                  <a:schemeClr val="accent1"/>
                </a:solidFill>
                <a:latin typeface="+mj-lt"/>
                <a:cs typeface="Arial"/>
              </a:rPr>
              <a:t>جرعة واحدة أو جرعتين</a:t>
            </a:r>
          </a:p>
        </p:txBody>
      </p:sp>
      <p:sp>
        <p:nvSpPr>
          <p:cNvPr id="81" name="TextBox 80">
            <a:extLst>
              <a:ext uri="{FF2B5EF4-FFF2-40B4-BE49-F238E27FC236}">
                <a16:creationId xmlns:a16="http://schemas.microsoft.com/office/drawing/2014/main" id="{4CAE5E7A-5F87-40C0-A293-3EF6EEA2D99A}"/>
              </a:ext>
            </a:extLst>
          </p:cNvPr>
          <p:cNvSpPr txBox="1">
            <a:spLocks/>
          </p:cNvSpPr>
          <p:nvPr>
            <p:custDataLst>
              <p:tags r:id="rId21"/>
            </p:custDataLst>
          </p:nvPr>
        </p:nvSpPr>
        <p:spPr>
          <a:xfrm>
            <a:off x="6455740" y="4727505"/>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ar-EG" sz="1000" b="0" i="0" u="none" strike="noStrike" cap="none" normalizeH="0" baseline="0" noProof="0">
                <a:ln>
                  <a:noFill/>
                </a:ln>
                <a:solidFill>
                  <a:srgbClr val="000000"/>
                </a:solidFill>
                <a:effectLst/>
                <a:uLnTx/>
                <a:uFillTx/>
                <a:latin typeface="+mj-lt"/>
                <a:ea typeface="+mn-ea"/>
                <a:cs typeface="Arial" panose="020B0604020202020204" pitchFamily="34" charset="0"/>
              </a:rPr>
              <a:t>2009</a:t>
            </a:r>
          </a:p>
        </p:txBody>
      </p:sp>
      <p:sp>
        <p:nvSpPr>
          <p:cNvPr id="105" name="TextBox 104">
            <a:extLst>
              <a:ext uri="{FF2B5EF4-FFF2-40B4-BE49-F238E27FC236}">
                <a16:creationId xmlns:a16="http://schemas.microsoft.com/office/drawing/2014/main" id="{121B8925-4CB5-44DB-B2D5-BB4DF9C62A44}"/>
              </a:ext>
            </a:extLst>
          </p:cNvPr>
          <p:cNvSpPr txBox="1">
            <a:spLocks/>
          </p:cNvSpPr>
          <p:nvPr>
            <p:custDataLst>
              <p:tags r:id="rId22"/>
            </p:custDataLst>
          </p:nvPr>
        </p:nvSpPr>
        <p:spPr>
          <a:xfrm>
            <a:off x="6455740" y="2588381"/>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None/>
              <a:tabLst/>
              <a:defRPr/>
            </a:pPr>
            <a:r>
              <a:rPr kumimoji="0" lang="ar-EG" sz="1000" b="0" i="0" u="none" strike="noStrike" cap="none" normalizeH="0" baseline="0" noProof="0">
                <a:ln>
                  <a:noFill/>
                </a:ln>
                <a:solidFill>
                  <a:srgbClr val="000000"/>
                </a:solidFill>
                <a:effectLst/>
                <a:uLnTx/>
                <a:uFillTx/>
                <a:latin typeface="+mj-lt"/>
                <a:ea typeface="+mn-ea"/>
                <a:cs typeface="Arial" panose="020B0604020202020204" pitchFamily="34" charset="0"/>
              </a:rPr>
              <a:t>16، 18</a:t>
            </a:r>
          </a:p>
        </p:txBody>
      </p:sp>
      <p:sp>
        <p:nvSpPr>
          <p:cNvPr id="86" name="TextBox 85">
            <a:extLst>
              <a:ext uri="{FF2B5EF4-FFF2-40B4-BE49-F238E27FC236}">
                <a16:creationId xmlns:a16="http://schemas.microsoft.com/office/drawing/2014/main" id="{F487CBE4-9EDE-438A-834A-6F16F9FE6202}"/>
              </a:ext>
            </a:extLst>
          </p:cNvPr>
          <p:cNvSpPr txBox="1">
            <a:spLocks/>
          </p:cNvSpPr>
          <p:nvPr>
            <p:custDataLst>
              <p:tags r:id="rId23"/>
            </p:custDataLst>
          </p:nvPr>
        </p:nvSpPr>
        <p:spPr>
          <a:xfrm>
            <a:off x="6455740" y="3984831"/>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ar-EG" sz="1000" b="0" i="0" u="none" strike="noStrike" cap="none" normalizeH="0" baseline="0" noProof="0">
                <a:ln>
                  <a:noFill/>
                </a:ln>
                <a:solidFill>
                  <a:srgbClr val="000000"/>
                </a:solidFill>
                <a:effectLst/>
                <a:uLnTx/>
                <a:uFillTx/>
                <a:latin typeface="+mj-lt"/>
                <a:ea typeface="+mn-ea"/>
                <a:cs typeface="Arial" panose="020B0604020202020204" pitchFamily="34" charset="0"/>
              </a:rPr>
              <a:t>2007</a:t>
            </a:r>
          </a:p>
        </p:txBody>
      </p:sp>
      <p:sp>
        <p:nvSpPr>
          <p:cNvPr id="6" name="TextBox 5">
            <a:extLst>
              <a:ext uri="{FF2B5EF4-FFF2-40B4-BE49-F238E27FC236}">
                <a16:creationId xmlns:a16="http://schemas.microsoft.com/office/drawing/2014/main" id="{9D6945AA-EF16-4518-B5D2-759897E84BC2}"/>
              </a:ext>
            </a:extLst>
          </p:cNvPr>
          <p:cNvSpPr txBox="1"/>
          <p:nvPr/>
        </p:nvSpPr>
        <p:spPr>
          <a:xfrm>
            <a:off x="6455740" y="188217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err="1">
                <a:solidFill>
                  <a:schemeClr val="accent1"/>
                </a:solidFill>
                <a:cs typeface="Arial"/>
              </a:rPr>
              <a:t>Cervarix</a:t>
            </a:r>
            <a:r>
              <a:rPr lang="en-US" sz="1200" b="1" dirty="0">
                <a:solidFill>
                  <a:schemeClr val="accent1"/>
                </a:solidFill>
                <a:cs typeface="Arial"/>
              </a:rPr>
              <a:t>® (HPV2</a:t>
            </a:r>
            <a:r>
              <a:rPr lang="ar-EG" sz="1200" b="1" dirty="0">
                <a:solidFill>
                  <a:schemeClr val="accent1"/>
                </a:solidFill>
                <a:cs typeface="Arial"/>
              </a:rPr>
              <a:t>، من إنتاج شركة </a:t>
            </a:r>
            <a:r>
              <a:rPr lang="en-US" sz="1200" b="1" dirty="0">
                <a:solidFill>
                  <a:schemeClr val="accent1"/>
                </a:solidFill>
                <a:cs typeface="Arial"/>
              </a:rPr>
              <a:t>GSK</a:t>
            </a:r>
            <a:r>
              <a:rPr lang="ar-EG" sz="1200" b="1" dirty="0">
                <a:solidFill>
                  <a:schemeClr val="accent1"/>
                </a:solidFill>
                <a:cs typeface="Arial"/>
              </a:rPr>
              <a:t>)</a:t>
            </a:r>
          </a:p>
        </p:txBody>
      </p:sp>
      <p:grpSp>
        <p:nvGrpSpPr>
          <p:cNvPr id="60" name="Group 59">
            <a:extLst>
              <a:ext uri="{FF2B5EF4-FFF2-40B4-BE49-F238E27FC236}">
                <a16:creationId xmlns:a16="http://schemas.microsoft.com/office/drawing/2014/main" id="{FC20BF4B-8302-472B-9F7B-D936B71EFF2F}"/>
              </a:ext>
            </a:extLst>
          </p:cNvPr>
          <p:cNvGrpSpPr/>
          <p:nvPr/>
        </p:nvGrpSpPr>
        <p:grpSpPr>
          <a:xfrm>
            <a:off x="7428075" y="5369269"/>
            <a:ext cx="291315" cy="291315"/>
            <a:chOff x="2469476" y="4957145"/>
            <a:chExt cx="291315" cy="291315"/>
          </a:xfrm>
          <a:solidFill>
            <a:schemeClr val="accent1"/>
          </a:solidFill>
        </p:grpSpPr>
        <p:sp>
          <p:nvSpPr>
            <p:cNvPr id="61" name="Oval 60">
              <a:extLst>
                <a:ext uri="{FF2B5EF4-FFF2-40B4-BE49-F238E27FC236}">
                  <a16:creationId xmlns:a16="http://schemas.microsoft.com/office/drawing/2014/main" id="{AC45AAE6-C443-44B9-8DBF-962897B2A27C}"/>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63" name="Graphic 56">
              <a:extLst>
                <a:ext uri="{FF2B5EF4-FFF2-40B4-BE49-F238E27FC236}">
                  <a16:creationId xmlns:a16="http://schemas.microsoft.com/office/drawing/2014/main" id="{B6693277-00A6-4EAF-B6E7-AC8CAE482C54}"/>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sp>
        <p:nvSpPr>
          <p:cNvPr id="24" name="TextBox 23">
            <a:extLst>
              <a:ext uri="{FF2B5EF4-FFF2-40B4-BE49-F238E27FC236}">
                <a16:creationId xmlns:a16="http://schemas.microsoft.com/office/drawing/2014/main" id="{615E133D-9AF2-766F-04A9-1FD3C367B6AB}"/>
              </a:ext>
            </a:extLst>
          </p:cNvPr>
          <p:cNvSpPr txBox="1"/>
          <p:nvPr/>
        </p:nvSpPr>
        <p:spPr>
          <a:xfrm>
            <a:off x="6416881" y="3225207"/>
            <a:ext cx="1296895"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ar-EG" sz="1000" b="1" dirty="0">
                <a:solidFill>
                  <a:schemeClr val="accent1"/>
                </a:solidFill>
                <a:latin typeface="+mj-lt"/>
                <a:cs typeface="Arial"/>
              </a:rPr>
              <a:t>جرعة واحدة أو جرعتين</a:t>
            </a:r>
          </a:p>
        </p:txBody>
      </p:sp>
      <p:sp>
        <p:nvSpPr>
          <p:cNvPr id="84" name="TextBox 83">
            <a:extLst>
              <a:ext uri="{FF2B5EF4-FFF2-40B4-BE49-F238E27FC236}">
                <a16:creationId xmlns:a16="http://schemas.microsoft.com/office/drawing/2014/main" id="{7015B612-1A73-4C24-AD68-99A93A99840A}"/>
              </a:ext>
            </a:extLst>
          </p:cNvPr>
          <p:cNvSpPr txBox="1">
            <a:spLocks/>
          </p:cNvSpPr>
          <p:nvPr>
            <p:custDataLst>
              <p:tags r:id="rId24"/>
            </p:custDataLst>
          </p:nvPr>
        </p:nvSpPr>
        <p:spPr>
          <a:xfrm>
            <a:off x="4019761" y="4727505"/>
            <a:ext cx="69976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ar-EG" sz="1000" b="0" i="0" u="none" strike="noStrike" cap="none" normalizeH="0" baseline="0" noProof="0">
                <a:ln>
                  <a:noFill/>
                </a:ln>
                <a:solidFill>
                  <a:srgbClr val="000000"/>
                </a:solidFill>
                <a:effectLst/>
                <a:uLnTx/>
                <a:uFillTx/>
                <a:latin typeface="+mj-lt"/>
                <a:ea typeface="+mn-ea"/>
                <a:cs typeface="Arial" panose="020B0604020202020204" pitchFamily="34" charset="0"/>
              </a:rPr>
              <a:t>2021</a:t>
            </a:r>
          </a:p>
        </p:txBody>
      </p:sp>
      <p:sp>
        <p:nvSpPr>
          <p:cNvPr id="103" name="TextBox 102">
            <a:extLst>
              <a:ext uri="{FF2B5EF4-FFF2-40B4-BE49-F238E27FC236}">
                <a16:creationId xmlns:a16="http://schemas.microsoft.com/office/drawing/2014/main" id="{DDEDD0FE-7DE6-45D1-89DA-F999632B6F44}"/>
              </a:ext>
            </a:extLst>
          </p:cNvPr>
          <p:cNvSpPr txBox="1">
            <a:spLocks/>
          </p:cNvSpPr>
          <p:nvPr>
            <p:custDataLst>
              <p:tags r:id="rId25"/>
            </p:custDataLst>
          </p:nvPr>
        </p:nvSpPr>
        <p:spPr>
          <a:xfrm>
            <a:off x="3455871" y="2588381"/>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None/>
              <a:tabLst/>
              <a:defRPr/>
            </a:pPr>
            <a:r>
              <a:rPr kumimoji="0" lang="ar-EG" sz="1000" b="0" i="0" u="none" strike="noStrike" cap="none" normalizeH="0" baseline="0" noProof="0" dirty="0">
                <a:ln>
                  <a:noFill/>
                </a:ln>
                <a:solidFill>
                  <a:srgbClr val="000000"/>
                </a:solidFill>
                <a:effectLst/>
                <a:uLnTx/>
                <a:uFillTx/>
                <a:latin typeface="+mj-lt"/>
                <a:ea typeface="+mn-ea"/>
                <a:cs typeface="Arial" panose="020B0604020202020204" pitchFamily="34" charset="0"/>
              </a:rPr>
              <a:t>16، 18</a:t>
            </a:r>
          </a:p>
        </p:txBody>
      </p:sp>
      <p:sp>
        <p:nvSpPr>
          <p:cNvPr id="89" name="TextBox 88">
            <a:extLst>
              <a:ext uri="{FF2B5EF4-FFF2-40B4-BE49-F238E27FC236}">
                <a16:creationId xmlns:a16="http://schemas.microsoft.com/office/drawing/2014/main" id="{239E0086-D9E7-4150-BB4B-DF8DB9B771DB}"/>
              </a:ext>
            </a:extLst>
          </p:cNvPr>
          <p:cNvSpPr txBox="1">
            <a:spLocks/>
          </p:cNvSpPr>
          <p:nvPr>
            <p:custDataLst>
              <p:tags r:id="rId26"/>
            </p:custDataLst>
          </p:nvPr>
        </p:nvSpPr>
        <p:spPr>
          <a:xfrm>
            <a:off x="3455871" y="3984831"/>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ar-EG" sz="1000" b="0" i="0" u="none" strike="noStrike" cap="none" normalizeH="0" baseline="0" noProof="0">
                <a:ln>
                  <a:noFill/>
                </a:ln>
                <a:solidFill>
                  <a:srgbClr val="000000"/>
                </a:solidFill>
                <a:effectLst/>
                <a:uLnTx/>
                <a:uFillTx/>
                <a:latin typeface="+mj-lt"/>
                <a:ea typeface="+mn-ea"/>
                <a:cs typeface="Arial" panose="020B0604020202020204" pitchFamily="34" charset="0"/>
              </a:rPr>
              <a:t>2019</a:t>
            </a:r>
          </a:p>
        </p:txBody>
      </p:sp>
      <p:sp>
        <p:nvSpPr>
          <p:cNvPr id="15" name="TextBox 14">
            <a:extLst>
              <a:ext uri="{FF2B5EF4-FFF2-40B4-BE49-F238E27FC236}">
                <a16:creationId xmlns:a16="http://schemas.microsoft.com/office/drawing/2014/main" id="{E81302D8-2BC6-4B52-8035-38918FBAC7DB}"/>
              </a:ext>
            </a:extLst>
          </p:cNvPr>
          <p:cNvSpPr txBox="1"/>
          <p:nvPr/>
        </p:nvSpPr>
        <p:spPr>
          <a:xfrm>
            <a:off x="3455871" y="188217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err="1">
                <a:solidFill>
                  <a:schemeClr val="accent1"/>
                </a:solidFill>
              </a:rPr>
              <a:t>Cecolin</a:t>
            </a:r>
            <a:r>
              <a:rPr lang="en-US" sz="1200" b="1" dirty="0">
                <a:solidFill>
                  <a:schemeClr val="accent1"/>
                </a:solidFill>
              </a:rPr>
              <a:t>® (HPV2</a:t>
            </a:r>
            <a:r>
              <a:rPr lang="ar-EG" sz="1200" b="1" dirty="0">
                <a:solidFill>
                  <a:schemeClr val="accent1"/>
                </a:solidFill>
              </a:rPr>
              <a:t>، من إنتاج شركة </a:t>
            </a:r>
            <a:r>
              <a:rPr lang="en-US" sz="1200" b="1" dirty="0" err="1">
                <a:solidFill>
                  <a:schemeClr val="accent1"/>
                </a:solidFill>
              </a:rPr>
              <a:t>Innovax</a:t>
            </a:r>
            <a:r>
              <a:rPr lang="ar-EG" sz="1200" b="1" dirty="0">
                <a:solidFill>
                  <a:schemeClr val="accent1"/>
                </a:solidFill>
              </a:rPr>
              <a:t>)</a:t>
            </a:r>
          </a:p>
        </p:txBody>
      </p:sp>
      <p:sp>
        <p:nvSpPr>
          <p:cNvPr id="25" name="TextBox 24">
            <a:extLst>
              <a:ext uri="{FF2B5EF4-FFF2-40B4-BE49-F238E27FC236}">
                <a16:creationId xmlns:a16="http://schemas.microsoft.com/office/drawing/2014/main" id="{F5BCC5FF-3BB7-938C-69A3-C10A51103CB4}"/>
              </a:ext>
            </a:extLst>
          </p:cNvPr>
          <p:cNvSpPr txBox="1"/>
          <p:nvPr/>
        </p:nvSpPr>
        <p:spPr>
          <a:xfrm>
            <a:off x="3538336" y="3225207"/>
            <a:ext cx="1175571"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ar-EG" sz="1000" b="1" dirty="0">
                <a:solidFill>
                  <a:schemeClr val="accent1"/>
                </a:solidFill>
                <a:latin typeface="+mj-lt"/>
                <a:cs typeface="Arial"/>
              </a:rPr>
              <a:t>جرعة واحدة أو جرعتان</a:t>
            </a:r>
          </a:p>
        </p:txBody>
      </p:sp>
      <p:grpSp>
        <p:nvGrpSpPr>
          <p:cNvPr id="26" name="Group 25">
            <a:extLst>
              <a:ext uri="{FF2B5EF4-FFF2-40B4-BE49-F238E27FC236}">
                <a16:creationId xmlns:a16="http://schemas.microsoft.com/office/drawing/2014/main" id="{0D8BF451-01C0-9C60-89A4-7D8B7A53616C}"/>
              </a:ext>
            </a:extLst>
          </p:cNvPr>
          <p:cNvGrpSpPr/>
          <p:nvPr/>
        </p:nvGrpSpPr>
        <p:grpSpPr>
          <a:xfrm>
            <a:off x="4428206" y="5369269"/>
            <a:ext cx="291315" cy="291315"/>
            <a:chOff x="2469476" y="4957145"/>
            <a:chExt cx="291315" cy="291315"/>
          </a:xfrm>
          <a:solidFill>
            <a:schemeClr val="accent1"/>
          </a:solidFill>
        </p:grpSpPr>
        <p:sp>
          <p:nvSpPr>
            <p:cNvPr id="27" name="Oval 26">
              <a:extLst>
                <a:ext uri="{FF2B5EF4-FFF2-40B4-BE49-F238E27FC236}">
                  <a16:creationId xmlns:a16="http://schemas.microsoft.com/office/drawing/2014/main" id="{41512A2B-1058-A046-F8CD-AF7BBBDE2398}"/>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28" name="Graphic 56">
              <a:extLst>
                <a:ext uri="{FF2B5EF4-FFF2-40B4-BE49-F238E27FC236}">
                  <a16:creationId xmlns:a16="http://schemas.microsoft.com/office/drawing/2014/main" id="{5F19F33E-57C5-EF53-0CC0-1F015BE743CC}"/>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spTree>
    <p:extLst>
      <p:ext uri="{BB962C8B-B14F-4D97-AF65-F5344CB8AC3E}">
        <p14:creationId xmlns:p14="http://schemas.microsoft.com/office/powerpoint/2010/main" val="74506860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4469-16F3-9CE0-87EE-8B2D18E5C487}"/>
              </a:ext>
            </a:extLst>
          </p:cNvPr>
          <p:cNvSpPr>
            <a:spLocks noGrp="1"/>
          </p:cNvSpPr>
          <p:nvPr>
            <p:ph type="title"/>
          </p:nvPr>
        </p:nvSpPr>
        <p:spPr>
          <a:xfrm>
            <a:off x="1167319" y="2268098"/>
            <a:ext cx="9226747" cy="2523280"/>
          </a:xfrm>
        </p:spPr>
        <p:txBody>
          <a:bodyPr/>
          <a:lstStyle/>
          <a:p>
            <a:r>
              <a:rPr lang="ar-EG" dirty="0"/>
              <a:t>تغطية لقاحات فيروس الورم </a:t>
            </a:r>
            <a:r>
              <a:rPr lang="ar-EG" dirty="0" err="1"/>
              <a:t>الحليمي</a:t>
            </a:r>
            <a:r>
              <a:rPr lang="ar-EG" dirty="0"/>
              <a:t> البشري</a:t>
            </a:r>
          </a:p>
        </p:txBody>
      </p:sp>
    </p:spTree>
    <p:extLst>
      <p:ext uri="{BB962C8B-B14F-4D97-AF65-F5344CB8AC3E}">
        <p14:creationId xmlns:p14="http://schemas.microsoft.com/office/powerpoint/2010/main" val="33125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3C2D-21A3-B216-343C-DD23BFFD119D}"/>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52711C4-B0B6-7701-CA8B-D6CB802FEF84}"/>
              </a:ext>
            </a:extLst>
          </p:cNvPr>
          <p:cNvGraphicFramePr/>
          <p:nvPr>
            <p:extLst>
              <p:ext uri="{D42A27DB-BD31-4B8C-83A1-F6EECF244321}">
                <p14:modId xmlns:p14="http://schemas.microsoft.com/office/powerpoint/2010/main" val="3804988581"/>
              </p:ext>
            </p:extLst>
          </p:nvPr>
        </p:nvGraphicFramePr>
        <p:xfrm>
          <a:off x="2961864" y="845019"/>
          <a:ext cx="7990089" cy="5282924"/>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EC796439-A677-88D3-8192-3B42DC9804D1}"/>
              </a:ext>
            </a:extLst>
          </p:cNvPr>
          <p:cNvSpPr txBox="1"/>
          <p:nvPr/>
        </p:nvSpPr>
        <p:spPr>
          <a:xfrm>
            <a:off x="188124" y="216959"/>
            <a:ext cx="11815751" cy="1077218"/>
          </a:xfrm>
          <a:prstGeom prst="rect">
            <a:avLst/>
          </a:prstGeom>
          <a:noFill/>
        </p:spPr>
        <p:txBody>
          <a:bodyPr wrap="square">
            <a:spAutoFit/>
          </a:bodyPr>
          <a:lstStyle/>
          <a:p>
            <a:pPr rtl="1">
              <a:defRPr sz="1862" b="0" i="0" u="none" strike="noStrike" kern="1200" spc="0" baseline="0">
                <a:solidFill>
                  <a:prstClr val="black">
                    <a:lumMod val="65000"/>
                    <a:lumOff val="35000"/>
                  </a:prstClr>
                </a:solidFill>
                <a:latin typeface="+mn-lt"/>
                <a:ea typeface="+mn-ea"/>
                <a:cs typeface="+mn-cs"/>
              </a:defRPr>
            </a:pPr>
            <a:r>
              <a:rPr lang="ar-EG" sz="3200"/>
              <a:t>لا تزال تغطية لقاح فيروس الورم الحليمي البشري منخفضة وتختلف حسب مستوى الدخل القومي</a:t>
            </a:r>
          </a:p>
        </p:txBody>
      </p:sp>
      <p:sp>
        <p:nvSpPr>
          <p:cNvPr id="7" name="TextBox 6">
            <a:extLst>
              <a:ext uri="{FF2B5EF4-FFF2-40B4-BE49-F238E27FC236}">
                <a16:creationId xmlns:a16="http://schemas.microsoft.com/office/drawing/2014/main" id="{48703D50-E01C-047B-813F-1A0E114C6FD0}"/>
              </a:ext>
            </a:extLst>
          </p:cNvPr>
          <p:cNvSpPr txBox="1"/>
          <p:nvPr/>
        </p:nvSpPr>
        <p:spPr>
          <a:xfrm>
            <a:off x="1077981" y="6202157"/>
            <a:ext cx="10036036" cy="215444"/>
          </a:xfrm>
          <a:prstGeom prst="rect">
            <a:avLst/>
          </a:prstGeom>
          <a:noFill/>
        </p:spPr>
        <p:txBody>
          <a:bodyPr wrap="square">
            <a:spAutoFit/>
          </a:bodyPr>
          <a:lstStyle/>
          <a:p>
            <a:r>
              <a:rPr lang="ar-EG" sz="800" b="0" i="0" dirty="0">
                <a:solidFill>
                  <a:srgbClr val="3C4245"/>
                </a:solidFill>
                <a:effectLst/>
              </a:rPr>
              <a:t>المصدر: لوحة معلومات منظمة الصحة العالمية لتغطية لقاحات فيروس الورم </a:t>
            </a:r>
            <a:r>
              <a:rPr lang="ar-EG" sz="800" b="0" i="0" dirty="0" err="1">
                <a:solidFill>
                  <a:srgbClr val="3C4245"/>
                </a:solidFill>
                <a:effectLst/>
              </a:rPr>
              <a:t>الحليمي</a:t>
            </a:r>
            <a:r>
              <a:rPr lang="ar-EG" sz="800" b="0" i="0" dirty="0">
                <a:solidFill>
                  <a:srgbClr val="3C4245"/>
                </a:solidFill>
                <a:effectLst/>
              </a:rPr>
              <a:t> البشري تم الاطلاع على هذا المرجع في 26 نوفمبر، 2025.</a:t>
            </a:r>
          </a:p>
        </p:txBody>
      </p:sp>
      <p:cxnSp>
        <p:nvCxnSpPr>
          <p:cNvPr id="9" name="Straight Connector 8">
            <a:extLst>
              <a:ext uri="{FF2B5EF4-FFF2-40B4-BE49-F238E27FC236}">
                <a16:creationId xmlns:a16="http://schemas.microsoft.com/office/drawing/2014/main" id="{EFAF23A7-51B2-7150-B230-EBBF4281CCC9}"/>
              </a:ext>
            </a:extLst>
          </p:cNvPr>
          <p:cNvCxnSpPr>
            <a:cxnSpLocks/>
          </p:cNvCxnSpPr>
          <p:nvPr>
            <p:custDataLst>
              <p:tags r:id="rId1"/>
            </p:custDataLst>
          </p:nvPr>
        </p:nvCxnSpPr>
        <p:spPr bwMode="gray">
          <a:xfrm>
            <a:off x="2576259" y="2062907"/>
            <a:ext cx="274320" cy="6167"/>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D6EDA40A-A339-6F94-5FC9-F8573EFB7671}"/>
              </a:ext>
            </a:extLst>
          </p:cNvPr>
          <p:cNvSpPr txBox="1"/>
          <p:nvPr/>
        </p:nvSpPr>
        <p:spPr>
          <a:xfrm>
            <a:off x="281710" y="1744302"/>
            <a:ext cx="2274703" cy="646331"/>
          </a:xfrm>
          <a:prstGeom prst="rect">
            <a:avLst/>
          </a:prstGeom>
          <a:noFill/>
        </p:spPr>
        <p:txBody>
          <a:bodyPr wrap="square" rtlCol="0">
            <a:spAutoFit/>
          </a:bodyPr>
          <a:lstStyle/>
          <a:p>
            <a:r>
              <a:rPr lang="ar-EG" dirty="0"/>
              <a:t>البلدان ذات الدخل المرتفع: ~55%</a:t>
            </a:r>
          </a:p>
        </p:txBody>
      </p:sp>
      <p:cxnSp>
        <p:nvCxnSpPr>
          <p:cNvPr id="13" name="Straight Connector 12">
            <a:extLst>
              <a:ext uri="{FF2B5EF4-FFF2-40B4-BE49-F238E27FC236}">
                <a16:creationId xmlns:a16="http://schemas.microsoft.com/office/drawing/2014/main" id="{18C6A2CB-24FE-FD91-0084-16A403E5C179}"/>
              </a:ext>
            </a:extLst>
          </p:cNvPr>
          <p:cNvCxnSpPr>
            <a:cxnSpLocks/>
          </p:cNvCxnSpPr>
          <p:nvPr>
            <p:custDataLst>
              <p:tags r:id="rId2"/>
            </p:custDataLst>
          </p:nvPr>
        </p:nvCxnSpPr>
        <p:spPr bwMode="gray">
          <a:xfrm>
            <a:off x="2576259" y="4084005"/>
            <a:ext cx="274320" cy="0"/>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C55C018-1EBB-29DA-0287-5F542B96FF3B}"/>
              </a:ext>
            </a:extLst>
          </p:cNvPr>
          <p:cNvSpPr txBox="1"/>
          <p:nvPr/>
        </p:nvSpPr>
        <p:spPr>
          <a:xfrm>
            <a:off x="281710" y="3760839"/>
            <a:ext cx="2274703" cy="646331"/>
          </a:xfrm>
          <a:prstGeom prst="rect">
            <a:avLst/>
          </a:prstGeom>
          <a:noFill/>
        </p:spPr>
        <p:txBody>
          <a:bodyPr wrap="square" rtlCol="0">
            <a:spAutoFit/>
          </a:bodyPr>
          <a:lstStyle/>
          <a:p>
            <a:r>
              <a:rPr lang="ar-EG" dirty="0"/>
              <a:t>البلدان ذات الدخل المنخفض: ~25%</a:t>
            </a:r>
          </a:p>
        </p:txBody>
      </p:sp>
    </p:spTree>
    <p:extLst>
      <p:ext uri="{BB962C8B-B14F-4D97-AF65-F5344CB8AC3E}">
        <p14:creationId xmlns:p14="http://schemas.microsoft.com/office/powerpoint/2010/main" val="1427947207"/>
      </p:ext>
    </p:extLst>
  </p:cSld>
  <p:clrMapOvr>
    <a:masterClrMapping/>
  </p:clrMapOvr>
  <p:extLst>
    <p:ext uri="{6950BFC3-D8DA-4A85-94F7-54DA5524770B}">
      <p188:commentRel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190FB-40D9-908A-5982-FD1A43033D1F}"/>
              </a:ext>
            </a:extLst>
          </p:cNvPr>
          <p:cNvSpPr>
            <a:spLocks noGrp="1"/>
          </p:cNvSpPr>
          <p:nvPr>
            <p:ph type="body" sz="quarter" idx="14"/>
          </p:nvPr>
        </p:nvSpPr>
        <p:spPr>
          <a:xfrm>
            <a:off x="211394" y="90140"/>
            <a:ext cx="10718800" cy="1095876"/>
          </a:xfrm>
        </p:spPr>
        <p:txBody>
          <a:bodyPr/>
          <a:lstStyle/>
          <a:p>
            <a:pPr marL="0" indent="0">
              <a:buNone/>
            </a:pPr>
            <a:r>
              <a:rPr lang="ar-EG" dirty="0"/>
              <a:t>اعتماد أكثر من نصف البلدان التي قررت استخدام لقاحات فيروس الورم </a:t>
            </a:r>
            <a:r>
              <a:rPr lang="ar-EG" dirty="0" err="1"/>
              <a:t>الحليمي</a:t>
            </a:r>
            <a:r>
              <a:rPr lang="ar-EG" dirty="0"/>
              <a:t> البشري لنظام الجرعة الواحدة</a:t>
            </a:r>
            <a:r>
              <a:rPr lang="ar-EG" baseline="30000" dirty="0"/>
              <a:t>1</a:t>
            </a:r>
          </a:p>
        </p:txBody>
      </p:sp>
      <p:sp>
        <p:nvSpPr>
          <p:cNvPr id="3" name="TextBox 2">
            <a:extLst>
              <a:ext uri="{FF2B5EF4-FFF2-40B4-BE49-F238E27FC236}">
                <a16:creationId xmlns:a16="http://schemas.microsoft.com/office/drawing/2014/main" id="{297C39CA-46DA-4289-F5D3-A972C9BC6817}"/>
              </a:ext>
            </a:extLst>
          </p:cNvPr>
          <p:cNvSpPr txBox="1"/>
          <p:nvPr/>
        </p:nvSpPr>
        <p:spPr>
          <a:xfrm>
            <a:off x="-1034540" y="6163517"/>
            <a:ext cx="10789920" cy="338554"/>
          </a:xfrm>
          <a:prstGeom prst="rect">
            <a:avLst/>
          </a:prstGeom>
          <a:noFill/>
        </p:spPr>
        <p:txBody>
          <a:bodyPr wrap="square" rtlCol="0">
            <a:spAutoFit/>
          </a:bodyPr>
          <a:lstStyle/>
          <a:p>
            <a:r>
              <a:rPr lang="ar-EG" sz="800" dirty="0"/>
              <a:t>1. منظمة الصحة العالمية (</a:t>
            </a:r>
            <a:r>
              <a:rPr lang="en-US" sz="800" dirty="0"/>
              <a:t>WHO</a:t>
            </a:r>
            <a:r>
              <a:rPr lang="ar-EG" sz="800" dirty="0"/>
              <a:t>). لوحة معلومات لقاح فيروس الورم </a:t>
            </a:r>
            <a:r>
              <a:rPr lang="ar-EG" sz="800" dirty="0" err="1"/>
              <a:t>الحليمي</a:t>
            </a:r>
            <a:r>
              <a:rPr lang="ar-EG" sz="800" dirty="0"/>
              <a:t> البشري: الجدول (الفترة الفاصلة بين الجرعات). تم الاطلاع على هذا المرجع في 17 فبراير، 2026. </a:t>
            </a:r>
            <a:r>
              <a:rPr lang="en-US" sz="800" dirty="0"/>
              <a:t>https://app.powerbi.com/view?r=eyJrIjoiNDIxZTFkZGUtMDQ1Ny00MDZkLThiZDktYWFlYTdkOGU2NDcwIiwidCI6ImY2MTBjMGI3LWJkMjQtNGIzOS04MTBiLTNkYzI4MGFmYjU5MCIsImMiOjh9</a:t>
            </a:r>
          </a:p>
        </p:txBody>
      </p:sp>
      <p:pic>
        <p:nvPicPr>
          <p:cNvPr id="5" name="Picture 4">
            <a:extLst>
              <a:ext uri="{FF2B5EF4-FFF2-40B4-BE49-F238E27FC236}">
                <a16:creationId xmlns:a16="http://schemas.microsoft.com/office/drawing/2014/main" id="{76EA6243-9630-C528-C4F5-E8F7E5108863}"/>
              </a:ext>
            </a:extLst>
          </p:cNvPr>
          <p:cNvPicPr>
            <a:picLocks noChangeAspect="1"/>
          </p:cNvPicPr>
          <p:nvPr/>
        </p:nvPicPr>
        <p:blipFill>
          <a:blip r:embed="rId3"/>
          <a:stretch>
            <a:fillRect/>
          </a:stretch>
        </p:blipFill>
        <p:spPr>
          <a:xfrm>
            <a:off x="738196" y="915023"/>
            <a:ext cx="9310266" cy="5248494"/>
          </a:xfrm>
          <a:prstGeom prst="rect">
            <a:avLst/>
          </a:prstGeom>
        </p:spPr>
      </p:pic>
    </p:spTree>
    <p:extLst>
      <p:ext uri="{BB962C8B-B14F-4D97-AF65-F5344CB8AC3E}">
        <p14:creationId xmlns:p14="http://schemas.microsoft.com/office/powerpoint/2010/main" val="9451065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122582"/>
            <a:ext cx="10972800" cy="770391"/>
          </a:xfr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EG" sz="3200">
                <a:solidFill>
                  <a:schemeClr val="accent1"/>
                </a:solidFill>
                <a:ea typeface="+mn-ea"/>
                <a:cs typeface="+mn-cs"/>
              </a:rPr>
              <a:t>لقاح فيروس الورم الحليمي البشري في برامج التمنيع الوطنية</a:t>
            </a:r>
          </a:p>
        </p:txBody>
      </p:sp>
      <p:sp>
        <p:nvSpPr>
          <p:cNvPr id="4" name="Rectangle 3">
            <a:extLst>
              <a:ext uri="{FF2B5EF4-FFF2-40B4-BE49-F238E27FC236}">
                <a16:creationId xmlns:a16="http://schemas.microsoft.com/office/drawing/2014/main" id="{B641D989-EEE4-4EB1-A630-AA1DC835C45A}"/>
              </a:ext>
            </a:extLst>
          </p:cNvPr>
          <p:cNvSpPr/>
          <p:nvPr/>
        </p:nvSpPr>
        <p:spPr>
          <a:xfrm>
            <a:off x="695093" y="663766"/>
            <a:ext cx="6569308" cy="3149580"/>
          </a:xfrm>
          <a:prstGeom prst="rect">
            <a:avLst/>
          </a:prstGeom>
        </p:spPr>
        <p:txBody>
          <a:bodyPr wrap="square" lIns="91440" tIns="45720" rIns="91440" bIns="45720" anchor="t">
            <a:spAutoFit/>
          </a:bodyPr>
          <a:lstStyle/>
          <a:p>
            <a:pPr marL="342900" indent="-342900">
              <a:spcBef>
                <a:spcPts val="100"/>
              </a:spcBef>
              <a:spcAft>
                <a:spcPts val="300"/>
              </a:spcAft>
              <a:buFont typeface="Arial" panose="020B0604020202020204" pitchFamily="34" charset="0"/>
              <a:buChar char="•"/>
            </a:pPr>
            <a:endParaRPr lang="en-US" sz="2400" dirty="0">
              <a:solidFill>
                <a:srgbClr val="000000"/>
              </a:solidFill>
            </a:endParaRPr>
          </a:p>
          <a:p>
            <a:pPr marL="342900" indent="-342900">
              <a:spcBef>
                <a:spcPts val="100"/>
              </a:spcBef>
              <a:spcAft>
                <a:spcPts val="300"/>
              </a:spcAft>
              <a:buFont typeface="Arial" panose="020B0604020202020204" pitchFamily="34" charset="0"/>
              <a:buChar char="•"/>
            </a:pPr>
            <a:r>
              <a:rPr lang="ar-EG" sz="2400" dirty="0">
                <a:solidFill>
                  <a:srgbClr val="000000"/>
                </a:solidFill>
              </a:rPr>
              <a:t>أدخلت أكثر من 160 دولة عضو في منظمة الصحة العالمية لقاحات فيروس الورم </a:t>
            </a:r>
            <a:r>
              <a:rPr lang="ar-EG" sz="2400" dirty="0" err="1">
                <a:solidFill>
                  <a:srgbClr val="000000"/>
                </a:solidFill>
              </a:rPr>
              <a:t>الحليمي</a:t>
            </a:r>
            <a:r>
              <a:rPr lang="ar-EG" sz="2400" dirty="0">
                <a:solidFill>
                  <a:srgbClr val="000000"/>
                </a:solidFill>
              </a:rPr>
              <a:t> البشري في برامج التمنيع الوطنية. اعتمدت أكثر من 90 دولة من هذه الدول حتى مارس 2026 </a:t>
            </a:r>
            <a:r>
              <a:rPr lang="ar-EG" sz="2400" dirty="0" err="1">
                <a:solidFill>
                  <a:srgbClr val="000000"/>
                </a:solidFill>
              </a:rPr>
              <a:t>إستراتيجية</a:t>
            </a:r>
            <a:r>
              <a:rPr lang="ar-EG" sz="2400" dirty="0">
                <a:solidFill>
                  <a:srgbClr val="000000"/>
                </a:solidFill>
              </a:rPr>
              <a:t> الجرعة الواحدة.</a:t>
            </a:r>
            <a:r>
              <a:rPr lang="ar-EG" sz="2400" baseline="30000" dirty="0">
                <a:solidFill>
                  <a:srgbClr val="000000"/>
                </a:solidFill>
              </a:rPr>
              <a:t>1</a:t>
            </a:r>
            <a:r>
              <a:rPr kumimoji="0" lang="ar-EG" sz="2400" i="0" u="none" strike="noStrike" cap="none" normalizeH="0" baseline="30000" noProof="0" dirty="0">
                <a:ln>
                  <a:noFill/>
                </a:ln>
                <a:solidFill>
                  <a:srgbClr val="000000"/>
                </a:solidFill>
                <a:effectLst/>
                <a:uLnTx/>
                <a:uFillTx/>
                <a:sym typeface=""/>
              </a:rPr>
              <a:t>  </a:t>
            </a:r>
          </a:p>
          <a:p>
            <a:pPr marL="342900" indent="-342900">
              <a:spcBef>
                <a:spcPts val="100"/>
              </a:spcBef>
              <a:spcAft>
                <a:spcPts val="1800"/>
              </a:spcAft>
              <a:buFont typeface="Arial" panose="020B0604020202020204" pitchFamily="34" charset="0"/>
              <a:buChar char="•"/>
            </a:pPr>
            <a:r>
              <a:rPr lang="ar-EG" sz="2400" dirty="0">
                <a:solidFill>
                  <a:srgbClr val="000000"/>
                </a:solidFill>
              </a:rPr>
              <a:t> تلقت 18.5 مليون فتاة اللقاح في المدة من 2023 إلى 2024 بفضل اعتماد نظام الجرعة الواحدة، وهذا أدى إلى تجنب ما يقرب من 300,000 حالة إصابة بسرطان عنق الرحم.</a:t>
            </a:r>
            <a:r>
              <a:rPr lang="ar-EG" sz="2400" baseline="30000" dirty="0">
                <a:solidFill>
                  <a:srgbClr val="000000"/>
                </a:solidFill>
              </a:rPr>
              <a:t>2</a:t>
            </a:r>
          </a:p>
        </p:txBody>
      </p:sp>
      <p:graphicFrame>
        <p:nvGraphicFramePr>
          <p:cNvPr id="2" name="Chart 1">
            <a:extLst>
              <a:ext uri="{FF2B5EF4-FFF2-40B4-BE49-F238E27FC236}">
                <a16:creationId xmlns:a16="http://schemas.microsoft.com/office/drawing/2014/main" id="{564C5BD0-6ED4-9BC2-C87B-48F17FFEAA98}"/>
              </a:ext>
            </a:extLst>
          </p:cNvPr>
          <p:cNvGraphicFramePr/>
          <p:nvPr>
            <p:extLst>
              <p:ext uri="{D42A27DB-BD31-4B8C-83A1-F6EECF244321}">
                <p14:modId xmlns:p14="http://schemas.microsoft.com/office/powerpoint/2010/main" val="2680437792"/>
              </p:ext>
            </p:extLst>
          </p:nvPr>
        </p:nvGraphicFramePr>
        <p:xfrm>
          <a:off x="6575898" y="1259840"/>
          <a:ext cx="5321462" cy="4177922"/>
        </p:xfrm>
        <a:graphic>
          <a:graphicData uri="http://schemas.openxmlformats.org/drawingml/2006/chart">
            <c:chart xmlns:c="http://schemas.openxmlformats.org/drawingml/2006/chart" xmlns:r="http://schemas.openxmlformats.org/officeDocument/2006/relationships" r:id="rId4"/>
          </a:graphicData>
        </a:graphic>
      </p:graphicFrame>
      <p:sp>
        <p:nvSpPr>
          <p:cNvPr id="5" name="4. Footnote">
            <a:extLst>
              <a:ext uri="{FF2B5EF4-FFF2-40B4-BE49-F238E27FC236}">
                <a16:creationId xmlns:a16="http://schemas.microsoft.com/office/drawing/2014/main" id="{63BCDB9F-490A-EEE7-8919-B7208A59B9A8}"/>
              </a:ext>
            </a:extLst>
          </p:cNvPr>
          <p:cNvSpPr txBox="1"/>
          <p:nvPr>
            <p:custDataLst>
              <p:tags r:id="rId1"/>
            </p:custDataLst>
          </p:nvPr>
        </p:nvSpPr>
        <p:spPr>
          <a:xfrm>
            <a:off x="457200" y="5834997"/>
            <a:ext cx="10140950" cy="477054"/>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lvl="0" indent="0">
              <a:defRPr/>
            </a:pPr>
            <a:r>
              <a:rPr lang="ar-EG" sz="700" dirty="0">
                <a:solidFill>
                  <a:schemeClr val="tx1">
                    <a:lumMod val="65000"/>
                    <a:lumOff val="35000"/>
                  </a:schemeClr>
                </a:solidFill>
                <a:latin typeface="+mj-lt"/>
              </a:rPr>
              <a:t> جدول برنامج منظمة الصحة العالمية للتطعيم ضد فيروس الورم </a:t>
            </a:r>
            <a:r>
              <a:rPr lang="ar-EG" sz="700" dirty="0" err="1">
                <a:solidFill>
                  <a:schemeClr val="tx1">
                    <a:lumMod val="65000"/>
                    <a:lumOff val="35000"/>
                  </a:schemeClr>
                </a:solidFill>
                <a:latin typeface="+mj-lt"/>
              </a:rPr>
              <a:t>الحليمي</a:t>
            </a:r>
            <a:r>
              <a:rPr lang="ar-EG" sz="700" dirty="0">
                <a:solidFill>
                  <a:schemeClr val="tx1">
                    <a:lumMod val="65000"/>
                    <a:lumOff val="35000"/>
                  </a:schemeClr>
                </a:solidFill>
                <a:latin typeface="+mj-lt"/>
              </a:rPr>
              <a:t> البشري. تم الاطلاع على هذا المرجع في </a:t>
            </a:r>
            <a:r>
              <a:rPr lang="en-GB" sz="700" dirty="0">
                <a:solidFill>
                  <a:schemeClr val="tx1">
                    <a:lumMod val="65000"/>
                    <a:lumOff val="35000"/>
                  </a:schemeClr>
                </a:solidFill>
                <a:latin typeface="+mj-lt"/>
              </a:rPr>
              <a:t>6</a:t>
            </a:r>
            <a:r>
              <a:rPr lang="ar-EG" sz="700" dirty="0">
                <a:solidFill>
                  <a:schemeClr val="tx1">
                    <a:lumMod val="65000"/>
                    <a:lumOff val="35000"/>
                  </a:schemeClr>
                </a:solidFill>
                <a:latin typeface="+mj-lt"/>
              </a:rPr>
              <a:t> مارس، 2026. </a:t>
            </a:r>
            <a:r>
              <a:rPr lang="en-US" sz="700" dirty="0">
                <a:solidFill>
                  <a:schemeClr val="tx1">
                    <a:lumMod val="65000"/>
                    <a:lumOff val="35000"/>
                  </a:schemeClr>
                </a:solidFill>
                <a:latin typeface="+mj-lt"/>
                <a:hlinkClick r:id="rId5"/>
              </a:rPr>
              <a:t>https://app.powerbi.com/view?r=eyJrIjoiNDIxZTFkZGUtMDQ1Ny00MDZkLThiZDktYWFlYTdkOGU2NDcwIiwidCI6ImY2MTBjMGI3LWJkMjQtNGIzOS04MTBiLTNkYzI4MGFmYjU5MCIsImMiOjh9</a:t>
            </a:r>
            <a:r>
              <a:rPr lang="en-US" sz="700" dirty="0">
                <a:solidFill>
                  <a:schemeClr val="tx1">
                    <a:lumMod val="65000"/>
                    <a:lumOff val="35000"/>
                  </a:schemeClr>
                </a:solidFill>
                <a:latin typeface="+mj-lt"/>
              </a:rPr>
              <a:t> | </a:t>
            </a:r>
            <a:r>
              <a:rPr lang="ar-EG" sz="700" dirty="0">
                <a:solidFill>
                  <a:schemeClr val="tx1">
                    <a:lumMod val="65000"/>
                    <a:lumOff val="35000"/>
                  </a:schemeClr>
                </a:solidFill>
                <a:latin typeface="+mj-lt"/>
              </a:rPr>
              <a:t>2.</a:t>
            </a:r>
            <a:r>
              <a:rPr lang="en-US" dirty="0"/>
              <a:t> Stuart R, </a:t>
            </a:r>
            <a:r>
              <a:rPr lang="en-US" dirty="0" err="1"/>
              <a:t>Theopold</a:t>
            </a:r>
            <a:r>
              <a:rPr lang="en-US" dirty="0"/>
              <a:t> N, </a:t>
            </a:r>
            <a:r>
              <a:rPr lang="en-US" dirty="0" err="1"/>
              <a:t>Miall</a:t>
            </a:r>
            <a:r>
              <a:rPr lang="en-US" dirty="0"/>
              <a:t> N, Kobayashi E, </a:t>
            </a:r>
            <a:r>
              <a:rPr lang="en-US" dirty="0" err="1"/>
              <a:t>Vernam</a:t>
            </a:r>
            <a:r>
              <a:rPr lang="en-US" dirty="0"/>
              <a:t> S, </a:t>
            </a:r>
            <a:r>
              <a:rPr lang="en-US" dirty="0" err="1"/>
              <a:t>Taskin</a:t>
            </a:r>
            <a:r>
              <a:rPr lang="en-US" dirty="0"/>
              <a:t> T, Dull PM. The role of HPV single-dose vaccination in expanding access in GAVI-supported countries during a period of supply constraints. Vaccine. 2026 Jan 22;75:128187. </a:t>
            </a:r>
            <a:r>
              <a:rPr lang="en-US" dirty="0" err="1"/>
              <a:t>doi</a:t>
            </a:r>
            <a:r>
              <a:rPr lang="en-US" dirty="0"/>
              <a:t>: </a:t>
            </a:r>
            <a:r>
              <a:rPr lang="ar-EG" dirty="0"/>
              <a:t>10.1016/</a:t>
            </a:r>
            <a:r>
              <a:rPr lang="en-US" dirty="0"/>
              <a:t>j.vaccine.2025.128187. </a:t>
            </a:r>
            <a:r>
              <a:rPr lang="ar-EG" dirty="0"/>
              <a:t>نشر إلكتروني قبل الطباعة </a:t>
            </a:r>
            <a:r>
              <a:rPr lang="en-US" dirty="0"/>
              <a:t>PMID: </a:t>
            </a:r>
            <a:r>
              <a:rPr lang="ar-EG" dirty="0"/>
              <a:t>41576708.</a:t>
            </a:r>
          </a:p>
        </p:txBody>
      </p:sp>
    </p:spTree>
    <p:extLst>
      <p:ext uri="{BB962C8B-B14F-4D97-AF65-F5344CB8AC3E}">
        <p14:creationId xmlns:p14="http://schemas.microsoft.com/office/powerpoint/2010/main" val="210420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E45387-1535-1212-2B9A-98C2909C016E}"/>
              </a:ext>
            </a:extLst>
          </p:cNvPr>
          <p:cNvSpPr txBox="1">
            <a:spLocks/>
          </p:cNvSpPr>
          <p:nvPr/>
        </p:nvSpPr>
        <p:spPr>
          <a:xfrm>
            <a:off x="2130357" y="2639737"/>
            <a:ext cx="8159537" cy="2308324"/>
          </a:xfrm>
          <a:prstGeom prst="rect">
            <a:avLst/>
          </a:prstGeom>
        </p:spPr>
        <p:txBody>
          <a:bodyPr wrap="square" lIns="91440" tIns="45720" rIns="91440" bIns="45720" anchor="t">
            <a:sp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EG" sz="4000" b="1" dirty="0">
                <a:solidFill>
                  <a:schemeClr val="bg1"/>
                </a:solidFill>
              </a:rPr>
              <a:t>الأدلة الحالية الداعمة</a:t>
            </a:r>
            <a:br>
              <a:rPr lang="ar-EG" sz="4000" b="1" dirty="0">
                <a:solidFill>
                  <a:schemeClr val="bg1"/>
                </a:solidFill>
              </a:rPr>
            </a:br>
            <a:r>
              <a:rPr lang="ar-EG" sz="4000" b="1" dirty="0">
                <a:solidFill>
                  <a:schemeClr val="bg1"/>
                </a:solidFill>
              </a:rPr>
              <a:t>لنظام الجرعة الواحدة من التطعيم ضد فيروس الورم </a:t>
            </a:r>
            <a:r>
              <a:rPr lang="ar-EG" sz="4000" b="1" dirty="0" err="1">
                <a:solidFill>
                  <a:schemeClr val="bg1"/>
                </a:solidFill>
              </a:rPr>
              <a:t>الحليمي</a:t>
            </a:r>
            <a:r>
              <a:rPr lang="ar-EG" sz="4000" b="1" dirty="0">
                <a:solidFill>
                  <a:schemeClr val="bg1"/>
                </a:solidFill>
              </a:rPr>
              <a:t> البشري</a:t>
            </a:r>
            <a:br>
              <a:rPr lang="ar-EG" sz="4000" b="1" dirty="0">
                <a:solidFill>
                  <a:schemeClr val="bg1"/>
                </a:solidFill>
              </a:rPr>
            </a:br>
            <a:endParaRPr lang="ar-EG" sz="4000" b="1" dirty="0">
              <a:solidFill>
                <a:schemeClr val="bg1"/>
              </a:solidFill>
            </a:endParaRPr>
          </a:p>
        </p:txBody>
      </p:sp>
    </p:spTree>
    <p:extLst>
      <p:ext uri="{BB962C8B-B14F-4D97-AF65-F5344CB8AC3E}">
        <p14:creationId xmlns:p14="http://schemas.microsoft.com/office/powerpoint/2010/main" val="641965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146564"/>
            <a:ext cx="12026899" cy="869909"/>
          </a:xfrm>
        </p:spPr>
        <p:txBody>
          <a:bodyPr lIns="91440" tIns="45720" rIns="91440" bIns="45720" anchor="t"/>
          <a:lstStyle/>
          <a:p>
            <a:r>
              <a:rPr lang="ar-EG" sz="3600" b="1" dirty="0"/>
              <a:t>الموضوعات الرئيسية والأسئلة عن التطعيم ضد فيروس الورم </a:t>
            </a:r>
            <a:r>
              <a:rPr lang="ar-EG" sz="3600" b="1" dirty="0" err="1"/>
              <a:t>الحليمي</a:t>
            </a:r>
            <a:r>
              <a:rPr lang="ar-EG" sz="3600" b="1" dirty="0"/>
              <a:t> البشري بجرعة واحدة</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1557338"/>
          </a:xfrm>
          <a:prstGeom prst="rect">
            <a:avLst/>
          </a:prstGeom>
          <a:solidFill>
            <a:schemeClr val="tx2">
              <a:lumMod val="60000"/>
              <a:lumOff val="40000"/>
            </a:schemeClr>
          </a:solidFill>
          <a:ln w="38100">
            <a:solidFill>
              <a:schemeClr val="tx2">
                <a:lumMod val="60000"/>
                <a:lumOff val="40000"/>
              </a:schemeClr>
            </a:solidFill>
          </a:ln>
        </p:spPr>
        <p:txBody>
          <a:bodyPr wrap="square" lIns="182880" tIns="45720" rIns="91440" bIns="45720" rtlCol="0" anchor="ctr" anchorCtr="0">
            <a:noAutofit/>
          </a:bodyPr>
          <a:lstStyle/>
          <a:p>
            <a:r>
              <a:rPr lang="ar-EG" sz="2600" dirty="0">
                <a:solidFill>
                  <a:schemeClr val="accent1"/>
                </a:solidFill>
              </a:rPr>
              <a:t>مستوى الحماية بجرعة واحدة</a:t>
            </a:r>
            <a:br>
              <a:rPr lang="ar-EG" sz="2600" dirty="0">
                <a:solidFill>
                  <a:schemeClr val="accent1"/>
                </a:solidFill>
              </a:rPr>
            </a:br>
            <a:endParaRPr lang="ar-EG" sz="2600" dirty="0">
              <a:solidFill>
                <a:schemeClr val="accent1"/>
              </a:solidFill>
            </a:endParaRPr>
          </a:p>
          <a:p>
            <a:r>
              <a:rPr lang="ar-EG" sz="2600" dirty="0">
                <a:solidFill>
                  <a:schemeClr val="accent1"/>
                </a:solidFill>
                <a:ea typeface="+mn-lt"/>
                <a:cs typeface="+mn-lt"/>
              </a:rPr>
              <a:t>ما مدى تشابه الحماية بنظام التطعيم من جرعة واحدة والأنظمة متعددة الجرعات؟</a:t>
            </a:r>
          </a:p>
          <a:p>
            <a:r>
              <a:rPr lang="ar-EG" sz="2600" dirty="0">
                <a:solidFill>
                  <a:schemeClr val="accent1"/>
                </a:solidFill>
              </a:rPr>
              <a:t>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ar-EG" sz="2600" b="1">
                <a:solidFill>
                  <a:schemeClr val="accent1"/>
                </a:solidFill>
                <a:ea typeface="+mn-lt"/>
                <a:cs typeface="+mn-lt"/>
              </a:rPr>
              <a:t>المعقولية البيولوجية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ar-EG" sz="2500">
                <a:solidFill>
                  <a:schemeClr val="accent1"/>
                </a:solidFill>
              </a:rPr>
              <a:t>هل يمكن تطبيق نظام الجرعة الواحدة على مجموعات مختلفة من السكان؟</a:t>
            </a:r>
          </a:p>
          <a:p>
            <a:pPr marL="285750" indent="-285750">
              <a:buFont typeface="Arial" panose="020B0604020202020204" pitchFamily="34" charset="0"/>
              <a:buChar char="•"/>
            </a:pPr>
            <a:r>
              <a:rPr lang="ar-EG" sz="2000">
                <a:solidFill>
                  <a:schemeClr val="accent1"/>
                </a:solidFill>
              </a:rPr>
              <a:t>عبر المناطق الجغرافية (البيانات المُجمعة من قارات مختلفة)</a:t>
            </a:r>
          </a:p>
          <a:p>
            <a:pPr marL="285750" indent="-285750">
              <a:buFont typeface="Arial" panose="020B0604020202020204" pitchFamily="34" charset="0"/>
              <a:buChar char="•"/>
            </a:pPr>
            <a:r>
              <a:rPr lang="ar-EG" sz="2000">
                <a:solidFill>
                  <a:schemeClr val="accent1"/>
                </a:solidFill>
              </a:rPr>
              <a:t> في الفئات السِنية</a:t>
            </a:r>
          </a:p>
          <a:p>
            <a:pPr marL="285750" indent="-285750">
              <a:buFont typeface="Arial" panose="020B0604020202020204" pitchFamily="34" charset="0"/>
              <a:buChar char="•"/>
            </a:pPr>
            <a:r>
              <a:rPr lang="ar-EG" sz="2000">
                <a:solidFill>
                  <a:schemeClr val="accent1"/>
                </a:solidFill>
              </a:rPr>
              <a:t>الذكور</a:t>
            </a:r>
          </a:p>
          <a:p>
            <a:pPr marL="285750" indent="-285750">
              <a:buFont typeface="Arial" panose="020B0604020202020204" pitchFamily="34" charset="0"/>
              <a:buChar char="•"/>
            </a:pPr>
            <a:r>
              <a:rPr lang="ar-EG" sz="2000">
                <a:solidFill>
                  <a:schemeClr val="accent1"/>
                </a:solidFill>
              </a:rPr>
              <a:t>المصابون بفيروس نقص المناعة البشرية</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ar-EG" sz="2600">
                <a:solidFill>
                  <a:schemeClr val="accent1"/>
                </a:solidFill>
                <a:ea typeface="+mn-lt"/>
                <a:cs typeface="+mn-lt"/>
              </a:rPr>
              <a:t>ثبات الحماية بعد جرعة واحدة </a:t>
            </a:r>
          </a:p>
          <a:p>
            <a:endParaRPr lang="en-US" sz="2600" b="1" dirty="0">
              <a:solidFill>
                <a:schemeClr val="accent1"/>
              </a:solidFill>
            </a:endParaRPr>
          </a:p>
        </p:txBody>
      </p:sp>
    </p:spTree>
    <p:extLst>
      <p:ext uri="{BB962C8B-B14F-4D97-AF65-F5344CB8AC3E}">
        <p14:creationId xmlns:p14="http://schemas.microsoft.com/office/powerpoint/2010/main" val="998697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396643" y="1034777"/>
            <a:ext cx="7566171" cy="5786199"/>
          </a:xfrm>
          <a:prstGeom prst="rect">
            <a:avLst/>
          </a:prstGeom>
        </p:spPr>
        <p:txBody>
          <a:bodyPr wrap="square" lIns="91440" tIns="45720" rIns="91440" bIns="45720" anchor="t">
            <a:spAutoFit/>
          </a:bodyPr>
          <a:lstStyle/>
          <a:p>
            <a:pPr marL="285750" indent="-285750">
              <a:spcBef>
                <a:spcPts val="600"/>
              </a:spcBef>
              <a:spcAft>
                <a:spcPts val="600"/>
              </a:spcAft>
              <a:buFont typeface="Arial" panose="020B0604020202020204" pitchFamily="34" charset="0"/>
              <a:buChar char="•"/>
            </a:pPr>
            <a:r>
              <a:rPr lang="ar-EG" sz="2000"/>
              <a:t>الأجسام المضادة هي الوسيط الرئيسي للحماية التي توفرها لقاحات الجسيمات الشبيهة بالفيروس (</a:t>
            </a:r>
            <a:r>
              <a:rPr lang="en-US" sz="2000"/>
              <a:t>VLP</a:t>
            </a:r>
            <a:r>
              <a:rPr lang="ar-EG" sz="2000"/>
              <a:t>) لبروتين </a:t>
            </a:r>
            <a:r>
              <a:rPr lang="en-US" sz="2000"/>
              <a:t>L1</a:t>
            </a:r>
            <a:r>
              <a:rPr lang="ar-EG" sz="2000"/>
              <a:t> الخاص بفيروس الورم الحليمي البشري.</a:t>
            </a:r>
          </a:p>
          <a:p>
            <a:pPr marL="285750" indent="-285750">
              <a:spcBef>
                <a:spcPts val="600"/>
              </a:spcBef>
              <a:spcAft>
                <a:spcPts val="600"/>
              </a:spcAft>
              <a:buFont typeface="Arial" panose="020B0604020202020204" pitchFamily="34" charset="0"/>
              <a:buChar char="•"/>
            </a:pPr>
            <a:r>
              <a:rPr lang="ar-EG" sz="2000"/>
              <a:t>إن حجم الجسيمات (50 إلى 55 نانومتر) وهندستها (الحَواتِم المتكررة) للجسيمات الشبيهة بالفيروس تعد مثالية لتحفيز الجهاز المناعي، بما في ذلك التوليد الفعال للخلايا المنتجة للأجسام المضادة طويلة العمر الخاصة بمستضد معين.</a:t>
            </a:r>
          </a:p>
          <a:p>
            <a:pPr marL="285750" indent="-285750">
              <a:spcBef>
                <a:spcPts val="600"/>
              </a:spcBef>
              <a:spcAft>
                <a:spcPts val="600"/>
              </a:spcAft>
              <a:buFont typeface="Arial" panose="020B0604020202020204" pitchFamily="34" charset="0"/>
              <a:buChar char="•"/>
            </a:pPr>
            <a:r>
              <a:rPr lang="ar-EG" sz="2000"/>
              <a:t>تشير مستويات الأجسام المضادة الدائمة (أكثر من 16 سنة) والمستقرة إلى تحفيز خلايا البلازما طويلة العمر.</a:t>
            </a:r>
          </a:p>
          <a:p>
            <a:pPr marL="285750" indent="-285750">
              <a:spcBef>
                <a:spcPts val="600"/>
              </a:spcBef>
              <a:spcAft>
                <a:spcPts val="600"/>
              </a:spcAft>
              <a:buFont typeface="Arial" panose="020B0604020202020204" pitchFamily="34" charset="0"/>
              <a:buChar char="•"/>
            </a:pPr>
            <a:r>
              <a:rPr lang="ar-EG" sz="2000"/>
              <a:t>فيروس الورم الحليمي البشري عرضة بشكل استثنائي لتثبيط الأجسام المضادة في موضع الإصابة.</a:t>
            </a:r>
          </a:p>
          <a:p>
            <a:pPr marL="285750" indent="-285750">
              <a:spcBef>
                <a:spcPts val="600"/>
              </a:spcBef>
              <a:spcAft>
                <a:spcPts val="600"/>
              </a:spcAft>
              <a:buFont typeface="Arial" panose="020B0604020202020204" pitchFamily="34" charset="0"/>
              <a:buChar char="•"/>
            </a:pPr>
            <a:r>
              <a:rPr lang="ar-EG" sz="2000"/>
              <a:t>لم يتم بعد تحديد الحد الأدنى لمستوى الأجسام المضادة المطلوبة للحماية.</a:t>
            </a:r>
          </a:p>
          <a:p>
            <a:pPr marL="285750" indent="-285750">
              <a:spcBef>
                <a:spcPts val="600"/>
              </a:spcBef>
              <a:spcAft>
                <a:spcPts val="600"/>
              </a:spcAft>
              <a:buFont typeface="Arial" panose="020B0604020202020204" pitchFamily="34" charset="0"/>
              <a:buChar char="•"/>
            </a:pPr>
            <a:r>
              <a:rPr lang="ar-EG" sz="2000"/>
              <a:t>انخفاض مستوى الأجسام المضادة وقائي </a:t>
            </a:r>
            <a:r>
              <a:rPr lang="ar-EG" sz="2000" i="1"/>
              <a:t>في الجسم الحي</a:t>
            </a:r>
            <a:r>
              <a:rPr lang="ar-EG" sz="2000"/>
              <a:t>(النماذج الحيوانية).</a:t>
            </a:r>
          </a:p>
          <a:p>
            <a:pPr>
              <a:spcBef>
                <a:spcPts val="600"/>
              </a:spcBef>
              <a:spcAft>
                <a:spcPts val="600"/>
              </a:spcAft>
            </a:pPr>
            <a:endParaRPr lang="en-US" sz="2000" dirty="0"/>
          </a:p>
          <a:p>
            <a:pPr>
              <a:spcBef>
                <a:spcPts val="600"/>
              </a:spcBef>
              <a:spcAft>
                <a:spcPts val="600"/>
              </a:spcAft>
            </a:pPr>
            <a:endParaRPr lang="en-US" sz="2000" dirty="0"/>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96643" y="375972"/>
            <a:ext cx="10025094" cy="944562"/>
          </a:xfr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EG" sz="3200">
                <a:solidFill>
                  <a:schemeClr val="accent1"/>
                </a:solidFill>
                <a:latin typeface="+mn-lt"/>
                <a:ea typeface="+mn-ea"/>
                <a:cs typeface="+mn-cs"/>
              </a:rPr>
              <a:t>الفعالية العالية للقاحات فيروس الورم الحليمي البشري</a:t>
            </a:r>
          </a:p>
        </p:txBody>
      </p:sp>
      <p:pic>
        <p:nvPicPr>
          <p:cNvPr id="5" name="Picture 4">
            <a:extLst>
              <a:ext uri="{FF2B5EF4-FFF2-40B4-BE49-F238E27FC236}">
                <a16:creationId xmlns:a16="http://schemas.microsoft.com/office/drawing/2014/main" id="{0F169409-0EE7-44C1-91AB-8F65F45B255F}"/>
              </a:ext>
            </a:extLst>
          </p:cNvPr>
          <p:cNvPicPr>
            <a:picLocks noChangeAspect="1"/>
          </p:cNvPicPr>
          <p:nvPr/>
        </p:nvPicPr>
        <p:blipFill>
          <a:blip r:embed="rId3"/>
          <a:stretch>
            <a:fillRect/>
          </a:stretch>
        </p:blipFill>
        <p:spPr>
          <a:xfrm>
            <a:off x="8283240" y="755308"/>
            <a:ext cx="2952750" cy="3095625"/>
          </a:xfrm>
          <a:prstGeom prst="rect">
            <a:avLst/>
          </a:prstGeom>
        </p:spPr>
      </p:pic>
      <p:sp>
        <p:nvSpPr>
          <p:cNvPr id="7" name="TextBox 6">
            <a:extLst>
              <a:ext uri="{FF2B5EF4-FFF2-40B4-BE49-F238E27FC236}">
                <a16:creationId xmlns:a16="http://schemas.microsoft.com/office/drawing/2014/main" id="{F07C0519-E986-BCFD-2387-60B8535DBA41}"/>
              </a:ext>
            </a:extLst>
          </p:cNvPr>
          <p:cNvSpPr txBox="1"/>
          <p:nvPr/>
        </p:nvSpPr>
        <p:spPr>
          <a:xfrm>
            <a:off x="470262" y="5878458"/>
            <a:ext cx="8316687" cy="54630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buNone/>
              <a:defRPr/>
            </a:pPr>
            <a:r>
              <a:rPr kumimoji="0" lang="en-US" sz="700" b="0" i="0" u="none" strike="noStrike" cap="none" normalizeH="0" baseline="0" noProof="0">
                <a:ln>
                  <a:noFill/>
                </a:ln>
                <a:effectLst/>
                <a:uLnTx/>
                <a:uFillTx/>
                <a:latin typeface="Arial" panose="020B0604020202020204" pitchFamily="34" charset="0"/>
              </a:rPr>
              <a:t>Schiller J, Lowy D. Explanations for the high potency of HPV prophylactic vaccines.</a:t>
            </a:r>
            <a:r>
              <a:rPr kumimoji="0" lang="en-US" sz="700" b="0" i="1" u="none" strike="noStrike" cap="none" normalizeH="0" baseline="0" noProof="0">
                <a:ln>
                  <a:noFill/>
                </a:ln>
                <a:effectLst/>
                <a:uLnTx/>
                <a:uFillTx/>
                <a:latin typeface="Arial" panose="020B0604020202020204" pitchFamily="34" charset="0"/>
              </a:rPr>
              <a:t> Vaccine</a:t>
            </a:r>
            <a:r>
              <a:rPr kumimoji="0" lang="en-US" sz="700" b="0" i="0" u="none" strike="noStrike" cap="none" normalizeH="0" baseline="0" noProof="0">
                <a:ln>
                  <a:noFill/>
                </a:ln>
                <a:effectLst/>
                <a:uLnTx/>
                <a:uFillTx/>
                <a:latin typeface="Arial" panose="020B0604020202020204" pitchFamily="34" charset="0"/>
              </a:rPr>
              <a:t>. </a:t>
            </a:r>
            <a:r>
              <a:rPr kumimoji="0" lang="ar-EG" sz="700" b="0" i="0" u="none" strike="noStrike" cap="none" normalizeH="0" baseline="0" noProof="0">
                <a:ln>
                  <a:noFill/>
                </a:ln>
                <a:effectLst/>
                <a:uLnTx/>
                <a:uFillTx/>
                <a:latin typeface="Arial" panose="020B0604020202020204" pitchFamily="34" charset="0"/>
              </a:rPr>
              <a:t>2018;</a:t>
            </a:r>
            <a:r>
              <a:rPr kumimoji="0" lang="en-US" sz="700" b="0" i="0" u="none" strike="noStrike" cap="none" normalizeH="0" baseline="0" noProof="0">
                <a:ln>
                  <a:noFill/>
                </a:ln>
                <a:effectLst/>
                <a:uLnTx/>
                <a:uFillTx/>
                <a:latin typeface="Arial" panose="020B0604020202020204" pitchFamily="34" charset="0"/>
              </a:rPr>
              <a:t>36(32 Pt A):4768-4773. </a:t>
            </a:r>
            <a:r>
              <a:rPr lang="en-US" sz="700" b="0" i="0" u="none" strike="noStrike">
                <a:effectLst/>
                <a:latin typeface="Arial" panose="020B0604020202020204" pitchFamily="34" charset="0"/>
              </a:rPr>
              <a:t>doi:10.1016/j.vaccine.2017.12.079</a:t>
            </a:r>
          </a:p>
          <a:p>
            <a:pPr>
              <a:buNone/>
              <a:defRPr/>
            </a:pPr>
            <a:r>
              <a:rPr kumimoji="0" lang="en-US" sz="700" strike="noStrike" normalizeH="0" noProof="0">
                <a:ln>
                  <a:noFill/>
                </a:ln>
                <a:effectLst/>
                <a:uLnTx/>
                <a:uFillTx/>
                <a:latin typeface="Arial" panose="020B0604020202020204" pitchFamily="34" charset="0"/>
                <a:ea typeface="Times New Roman" panose="02020603050405020304" pitchFamily="18" charset="0"/>
              </a:rPr>
              <a:t>Befano B, Campos NG, Egemen D</a:t>
            </a:r>
            <a:r>
              <a:rPr lang="en-US" sz="700">
                <a:latin typeface="Arial" panose="020B0604020202020204" pitchFamily="34" charset="0"/>
                <a:ea typeface="Times New Roman" panose="02020603050405020304" pitchFamily="18" charset="0"/>
              </a:rPr>
              <a:t>, </a:t>
            </a:r>
            <a:r>
              <a:rPr kumimoji="0" lang="en-US" sz="700" strike="noStrike" normalizeH="0" noProof="0">
                <a:ln>
                  <a:noFill/>
                </a:ln>
                <a:effectLst/>
                <a:uLnTx/>
                <a:uFillTx/>
                <a:latin typeface="Arial" panose="020B0604020202020204" pitchFamily="34" charset="0"/>
                <a:ea typeface="Times New Roman" panose="02020603050405020304" pitchFamily="18" charset="0"/>
              </a:rPr>
              <a:t>et.al</a:t>
            </a:r>
            <a:r>
              <a:rPr lang="en-US" sz="700">
                <a:latin typeface="Arial" panose="020B0604020202020204" pitchFamily="34" charset="0"/>
                <a:ea typeface="Times New Roman" panose="02020603050405020304" pitchFamily="18" charset="0"/>
              </a:rPr>
              <a:t>.</a:t>
            </a:r>
            <a:r>
              <a:rPr lang="en-US" sz="700">
                <a:effectLst/>
                <a:latin typeface="Arial" panose="020B0604020202020204" pitchFamily="34" charset="0"/>
                <a:ea typeface="Times New Roman" panose="02020603050405020304" pitchFamily="18" charset="0"/>
              </a:rPr>
              <a:t> Estimating human papillomavirus vaccine efficacy from a single-arm trial: Proof-of-principle in the Costa Rica vaccine trial.</a:t>
            </a:r>
            <a:r>
              <a:rPr lang="en-US" sz="700" i="1">
                <a:effectLst/>
                <a:latin typeface="Arial" panose="020B0604020202020204" pitchFamily="34" charset="0"/>
                <a:ea typeface="Times New Roman" panose="02020603050405020304" pitchFamily="18" charset="0"/>
              </a:rPr>
              <a:t> Journal of the National Cancer Institute.</a:t>
            </a:r>
            <a:r>
              <a:rPr lang="en-US" sz="700">
                <a:effectLst/>
                <a:latin typeface="Arial" panose="020B0604020202020204" pitchFamily="34" charset="0"/>
                <a:ea typeface="Times New Roman" panose="02020603050405020304" pitchFamily="18" charset="0"/>
              </a:rPr>
              <a:t> </a:t>
            </a:r>
            <a:r>
              <a:rPr lang="ar-EG" sz="700">
                <a:effectLst/>
                <a:latin typeface="Arial" panose="020B0604020202020204" pitchFamily="34" charset="0"/>
                <a:ea typeface="Times New Roman" panose="02020603050405020304" pitchFamily="18" charset="0"/>
              </a:rPr>
              <a:t>2023;15(7):788–795. </a:t>
            </a:r>
            <a:r>
              <a:rPr lang="en-US" sz="700">
                <a:effectLst/>
                <a:latin typeface="Arial" panose="020B0604020202020204" pitchFamily="34" charset="0"/>
                <a:ea typeface="Times New Roman" panose="02020603050405020304" pitchFamily="18" charset="0"/>
              </a:rPr>
              <a:t>doi:10.1093/jnci/djad064</a:t>
            </a:r>
          </a:p>
          <a:p>
            <a:pPr marL="0" indent="0" defTabSz="914400" eaLnBrk="1" hangingPunct="1">
              <a:buNone/>
              <a:defRPr/>
            </a:pPr>
            <a:endParaRPr kumimoji="0" lang="en-US" sz="700" b="0" i="0" u="none" strike="noStrike" kern="1200" cap="none" spc="0" normalizeH="0" baseline="0" noProof="0" dirty="0">
              <a:ln>
                <a:noFill/>
              </a:ln>
              <a:solidFill>
                <a:schemeClr val="tx1">
                  <a:lumMod val="65000"/>
                  <a:lumOff val="35000"/>
                </a:schemeClr>
              </a:solidFill>
              <a:effectLst/>
              <a:highlight>
                <a:srgbClr val="FFFF00"/>
              </a:highlight>
              <a:uLnTx/>
              <a:uFillTx/>
              <a:latin typeface="Arial" panose="020B0604020202020204" pitchFamily="34" charset="0"/>
            </a:endParaRPr>
          </a:p>
        </p:txBody>
      </p:sp>
    </p:spTree>
    <p:extLst>
      <p:ext uri="{BB962C8B-B14F-4D97-AF65-F5344CB8AC3E}">
        <p14:creationId xmlns:p14="http://schemas.microsoft.com/office/powerpoint/2010/main" val="213945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165846"/>
            <a:ext cx="12026899" cy="869909"/>
          </a:xfrm>
        </p:spPr>
        <p:txBody>
          <a:bodyPr lIns="91440" tIns="45720" rIns="91440" bIns="45720" anchor="t"/>
          <a:lstStyle/>
          <a:p>
            <a:r>
              <a:rPr lang="ar-EG" sz="3600" b="1" dirty="0"/>
              <a:t>الموضوعات الرئيسية والأسئلة عن التطعيم ضد فيروس الورم </a:t>
            </a:r>
            <a:r>
              <a:rPr lang="ar-EG" sz="3600" b="1" dirty="0" err="1"/>
              <a:t>الحليمي</a:t>
            </a:r>
            <a:r>
              <a:rPr lang="ar-EG" sz="3600" b="1" dirty="0"/>
              <a:t> البشري بجرعة واحدة</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26541"/>
            <a:ext cx="11137392" cy="1557337"/>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ar-EG" sz="2600" b="1" dirty="0">
                <a:solidFill>
                  <a:schemeClr val="accent1"/>
                </a:solidFill>
              </a:rPr>
              <a:t>مستوى الحماية بجرعة واحدة</a:t>
            </a:r>
          </a:p>
          <a:p>
            <a:endParaRPr lang="en-US" sz="2600" b="1" dirty="0">
              <a:solidFill>
                <a:schemeClr val="accent1"/>
              </a:solidFill>
            </a:endParaRPr>
          </a:p>
          <a:p>
            <a:r>
              <a:rPr lang="ar-EG" sz="2600" b="1" dirty="0">
                <a:solidFill>
                  <a:schemeClr val="accent1"/>
                </a:solidFill>
              </a:rPr>
              <a:t>ما مدى تشابه الحماية بنظام التطعيم من جرعة واحدة والأنظمة متعددة الجرعات؟</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ar-EG" sz="2600">
                <a:solidFill>
                  <a:schemeClr val="accent1"/>
                </a:solidFill>
                <a:ea typeface="+mn-lt"/>
                <a:cs typeface="+mn-lt"/>
              </a:rPr>
              <a:t>المعقولية البيولوجية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ar-EG" sz="2500">
                <a:solidFill>
                  <a:schemeClr val="accent1"/>
                </a:solidFill>
              </a:rPr>
              <a:t>هل يمكن تطبيق نظام الجرعة الواحدة على مجموعات مختلفة من السكان؟</a:t>
            </a:r>
          </a:p>
          <a:p>
            <a:pPr marL="285750" indent="-285750">
              <a:buFont typeface="Arial" panose="020B0604020202020204" pitchFamily="34" charset="0"/>
              <a:buChar char="•"/>
            </a:pPr>
            <a:r>
              <a:rPr lang="ar-EG" sz="2000">
                <a:solidFill>
                  <a:schemeClr val="accent1"/>
                </a:solidFill>
              </a:rPr>
              <a:t>عبر المناطق الجغرافية (البيانات المُجمعة من قارات مختلفة)</a:t>
            </a:r>
          </a:p>
          <a:p>
            <a:pPr marL="285750" indent="-285750">
              <a:buFont typeface="Arial" panose="020B0604020202020204" pitchFamily="34" charset="0"/>
              <a:buChar char="•"/>
            </a:pPr>
            <a:r>
              <a:rPr lang="ar-EG" sz="2000">
                <a:solidFill>
                  <a:schemeClr val="accent1"/>
                </a:solidFill>
              </a:rPr>
              <a:t> في الفئات السِنية</a:t>
            </a:r>
          </a:p>
          <a:p>
            <a:pPr marL="285750" indent="-285750">
              <a:buFont typeface="Arial" panose="020B0604020202020204" pitchFamily="34" charset="0"/>
              <a:buChar char="•"/>
            </a:pPr>
            <a:r>
              <a:rPr lang="ar-EG" sz="2000">
                <a:solidFill>
                  <a:schemeClr val="accent1"/>
                </a:solidFill>
              </a:rPr>
              <a:t>الذكور</a:t>
            </a:r>
          </a:p>
          <a:p>
            <a:pPr marL="285750" indent="-285750">
              <a:buFont typeface="Arial" panose="020B0604020202020204" pitchFamily="34" charset="0"/>
              <a:buChar char="•"/>
            </a:pPr>
            <a:r>
              <a:rPr lang="ar-EG" sz="2000">
                <a:solidFill>
                  <a:schemeClr val="accent1"/>
                </a:solidFill>
              </a:rPr>
              <a:t>المصابون بفيروس نقص المناعة البشرية</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299" y="3733029"/>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ar-EG" sz="2600">
                <a:solidFill>
                  <a:schemeClr val="accent1"/>
                </a:solidFill>
                <a:ea typeface="+mn-lt"/>
                <a:cs typeface="+mn-lt"/>
              </a:rPr>
              <a:t>ثبات الحماية بعد جرعة واحدة </a:t>
            </a:r>
          </a:p>
          <a:p>
            <a:endParaRPr lang="en-US" sz="2600" b="1" dirty="0">
              <a:solidFill>
                <a:schemeClr val="accent1"/>
              </a:solidFill>
            </a:endParaRPr>
          </a:p>
        </p:txBody>
      </p:sp>
    </p:spTree>
    <p:extLst>
      <p:ext uri="{BB962C8B-B14F-4D97-AF65-F5344CB8AC3E}">
        <p14:creationId xmlns:p14="http://schemas.microsoft.com/office/powerpoint/2010/main" val="274267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94" y="256725"/>
            <a:ext cx="10515600" cy="839414"/>
          </a:xfrm>
        </p:spPr>
        <p:txBody>
          <a:bodyPr lIns="91440" tIns="45720" rIns="91440" bIns="45720" anchor="t"/>
          <a:lstStyle/>
          <a:p>
            <a:r>
              <a:rPr lang="ar-EG" sz="3200">
                <a:solidFill>
                  <a:schemeClr val="accent1"/>
                </a:solidFill>
                <a:ea typeface="+mn-ea"/>
                <a:cs typeface="+mn-cs"/>
              </a:rPr>
              <a:t>نبذة عن جمعية تقييم لقاح فيروس الورم الحليمي البشري من جرعة واحدة</a:t>
            </a:r>
          </a:p>
        </p:txBody>
      </p:sp>
      <p:sp>
        <p:nvSpPr>
          <p:cNvPr id="4" name="Content Placeholder 3"/>
          <p:cNvSpPr>
            <a:spLocks noGrp="1"/>
          </p:cNvSpPr>
          <p:nvPr>
            <p:ph sz="half" idx="2"/>
          </p:nvPr>
        </p:nvSpPr>
        <p:spPr>
          <a:xfrm>
            <a:off x="532708" y="1096138"/>
            <a:ext cx="10668692" cy="4411283"/>
          </a:xfrm>
        </p:spPr>
        <p:txBody>
          <a:bodyPr lIns="91440" tIns="45720" rIns="91440" bIns="45720" anchor="t">
            <a:normAutofit fontScale="32500" lnSpcReduction="20000"/>
          </a:bodyPr>
          <a:lstStyle/>
          <a:p>
            <a:pPr marL="285750" indent="-285750">
              <a:lnSpc>
                <a:spcPct val="100000"/>
              </a:lnSpc>
              <a:spcBef>
                <a:spcPts val="600"/>
              </a:spcBef>
              <a:spcAft>
                <a:spcPts val="600"/>
              </a:spcAft>
            </a:pPr>
            <a:r>
              <a:rPr lang="ar-EG" sz="8000"/>
              <a:t>تعمل الجمعية على تجميع الأدلة الحالية المنشورة من التجارب الإكلينيكية والدراسات القائمة على الملاحظة وأعمال النمذجة الاقتصادية والتأثير على التطعيم بجرعة واحدة ضد فيروس الورم الحليمي البشري (</a:t>
            </a:r>
            <a:r>
              <a:rPr lang="en-US" sz="8000"/>
              <a:t>HPV</a:t>
            </a:r>
            <a:r>
              <a:rPr lang="ar-EG" sz="8000"/>
              <a:t>) وتقييمها والمقارنة بينها.</a:t>
            </a:r>
          </a:p>
          <a:p>
            <a:pPr marL="285750" indent="-285750">
              <a:lnSpc>
                <a:spcPct val="100000"/>
              </a:lnSpc>
              <a:spcBef>
                <a:spcPts val="600"/>
              </a:spcBef>
              <a:spcAft>
                <a:spcPts val="600"/>
              </a:spcAft>
            </a:pPr>
            <a:r>
              <a:rPr lang="ar-EG" sz="8000"/>
              <a:t>تتوفر ملخصات الأدلة ومجموعة الشرائح والموارد الأخرى، بما في ذلك الترجمات، على موقع الجمعية: </a:t>
            </a:r>
            <a:r>
              <a:rPr lang="en-US" sz="8000">
                <a:hlinkClick r:id="rId3"/>
              </a:rPr>
              <a:t>www.path.org/singledosehpv</a:t>
            </a:r>
          </a:p>
          <a:p>
            <a:pPr marL="0" indent="0">
              <a:lnSpc>
                <a:spcPct val="100000"/>
              </a:lnSpc>
              <a:spcBef>
                <a:spcPts val="600"/>
              </a:spcBef>
              <a:spcAft>
                <a:spcPts val="600"/>
              </a:spcAft>
              <a:buNone/>
            </a:pPr>
            <a:endParaRPr lang="en-US" sz="8000" dirty="0"/>
          </a:p>
          <a:p>
            <a:pPr marL="0" indent="0">
              <a:lnSpc>
                <a:spcPct val="100000"/>
              </a:lnSpc>
              <a:spcBef>
                <a:spcPts val="600"/>
              </a:spcBef>
              <a:spcAft>
                <a:spcPts val="600"/>
              </a:spcAft>
              <a:buNone/>
            </a:pPr>
            <a:r>
              <a:rPr lang="en-US" sz="8000" u="sng"/>
              <a:t> </a:t>
            </a:r>
            <a:r>
              <a:rPr lang="ar-EG" sz="8000" u="sng"/>
              <a:t>المؤسسات الأعضاء في الجمعية</a:t>
            </a:r>
            <a:r>
              <a:rPr lang="ar-EG" sz="8000"/>
              <a:t>: منظمة "باث" (</a:t>
            </a:r>
            <a:r>
              <a:rPr lang="en-US" sz="8000"/>
              <a:t>PATH</a:t>
            </a:r>
            <a:r>
              <a:rPr lang="ar-EG" sz="8000"/>
              <a:t>) وجامعة هارفارد وكلية لندن للصحة وطب المناطق المدارية وجامعة نيو يورك وجامعة لافال وجامعة كولومبيا البريطانية المراكز الأمريكية لمكافحة الأمراض والوقاية منها (</a:t>
            </a:r>
            <a:r>
              <a:rPr lang="en-US" sz="8000"/>
              <a:t>CDC</a:t>
            </a:r>
            <a:r>
              <a:rPr lang="ar-EG" sz="8000"/>
              <a:t>) والمعهد الوطني الأمريكي للسرطان، ومعهد "ويتس" للصحة الإنجابية وفيروس نقص المناعة البشرية ومعهد "كيربي" في جامعة نيو ساوث ويلز.</a:t>
            </a:r>
          </a:p>
          <a:p>
            <a:pPr marL="0" indent="0">
              <a:lnSpc>
                <a:spcPct val="100000"/>
              </a:lnSpc>
              <a:spcBef>
                <a:spcPts val="600"/>
              </a:spcBef>
              <a:spcAft>
                <a:spcPts val="600"/>
              </a:spcAft>
              <a:buNone/>
            </a:pPr>
            <a:endParaRPr lang="en-US" sz="2400" dirty="0"/>
          </a:p>
          <a:p>
            <a:pPr>
              <a:lnSpc>
                <a:spcPct val="100000"/>
              </a:lnSpc>
              <a:spcBef>
                <a:spcPts val="600"/>
              </a:spcBef>
              <a:spcAft>
                <a:spcPts val="600"/>
              </a:spcAft>
            </a:pPr>
            <a:endParaRPr lang="en-US" sz="2400" dirty="0"/>
          </a:p>
          <a:p>
            <a:endParaRPr lang="en-US" sz="1600" dirty="0"/>
          </a:p>
        </p:txBody>
      </p:sp>
    </p:spTree>
    <p:extLst>
      <p:ext uri="{BB962C8B-B14F-4D97-AF65-F5344CB8AC3E}">
        <p14:creationId xmlns:p14="http://schemas.microsoft.com/office/powerpoint/2010/main" val="2134555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D8F9D-7484-4862-BA0D-4F9592DCE6A6}"/>
              </a:ext>
            </a:extLst>
          </p:cNvPr>
          <p:cNvSpPr>
            <a:spLocks noGrp="1"/>
          </p:cNvSpPr>
          <p:nvPr>
            <p:ph type="body" sz="quarter" idx="17"/>
          </p:nvPr>
        </p:nvSpPr>
        <p:spPr>
          <a:xfrm>
            <a:off x="380999" y="787006"/>
            <a:ext cx="10718800" cy="647700"/>
          </a:xfrm>
        </p:spPr>
        <p:txBody>
          <a:bodyPr>
            <a:normAutofit/>
          </a:bodyPr>
          <a:lstStyle/>
          <a:p>
            <a:r>
              <a:rPr lang="ar-EG" dirty="0"/>
              <a:t>توفر جرعة واحدة مستويات عالية من الحماية مماثلة في التأثير لأنظمة الجرعات المتعددة.</a:t>
            </a:r>
          </a:p>
        </p:txBody>
      </p:sp>
      <p:sp>
        <p:nvSpPr>
          <p:cNvPr id="7" name="Text Placeholder 6">
            <a:extLst>
              <a:ext uri="{FF2B5EF4-FFF2-40B4-BE49-F238E27FC236}">
                <a16:creationId xmlns:a16="http://schemas.microsoft.com/office/drawing/2014/main" id="{F8419A5F-8F5D-48A1-86CB-FBBBBB93A19F}"/>
              </a:ext>
            </a:extLst>
          </p:cNvPr>
          <p:cNvSpPr>
            <a:spLocks noGrp="1"/>
          </p:cNvSpPr>
          <p:nvPr>
            <p:ph type="body" sz="quarter" idx="18"/>
          </p:nvPr>
        </p:nvSpPr>
        <p:spPr>
          <a:xfrm>
            <a:off x="474934" y="110262"/>
            <a:ext cx="10996705" cy="994536"/>
          </a:xfrm>
        </p:spPr>
        <p:txBody>
          <a:bodyPr>
            <a:normAutofit/>
          </a:bodyPr>
          <a:lstStyle/>
          <a:p>
            <a:r>
              <a:rPr lang="ar-EG"/>
              <a:t>تشير البيانات المستمدة من الدراسات الإكلينيكية عبر مناطق جغرافية متعددة إلى أن نظام الجرعة الواحدة يوفر حماية كبيرة ضد فيروس الورم الحليمي البشري</a:t>
            </a:r>
          </a:p>
        </p:txBody>
      </p:sp>
      <p:sp>
        <p:nvSpPr>
          <p:cNvPr id="10" name="4. Footnote">
            <a:extLst>
              <a:ext uri="{FF2B5EF4-FFF2-40B4-BE49-F238E27FC236}">
                <a16:creationId xmlns:a16="http://schemas.microsoft.com/office/drawing/2014/main" id="{E9CFD00B-450F-4848-BCE3-80AC2C312887}"/>
              </a:ext>
            </a:extLst>
          </p:cNvPr>
          <p:cNvSpPr txBox="1">
            <a:spLocks/>
          </p:cNvSpPr>
          <p:nvPr>
            <p:custDataLst>
              <p:tags r:id="rId1"/>
            </p:custDataLst>
          </p:nvPr>
        </p:nvSpPr>
        <p:spPr>
          <a:xfrm>
            <a:off x="380999" y="5842816"/>
            <a:ext cx="11704983" cy="538609"/>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kumimoji="0" lang="ar-EG" sz="700" b="0" i="0" u="none" strike="noStrike" cap="none" normalizeH="0" baseline="0" noProof="0" dirty="0">
                <a:ln>
                  <a:noFill/>
                </a:ln>
                <a:solidFill>
                  <a:schemeClr val="tx1">
                    <a:lumMod val="65000"/>
                    <a:lumOff val="35000"/>
                  </a:schemeClr>
                </a:solidFill>
                <a:effectLst/>
                <a:uLnTx/>
                <a:uFillTx/>
                <a:cs typeface="Arial"/>
              </a:rPr>
              <a:t>1.</a:t>
            </a:r>
            <a:r>
              <a:rPr lang="ar-EG" sz="700" dirty="0">
                <a:solidFill>
                  <a:schemeClr val="tx1">
                    <a:lumMod val="85000"/>
                    <a:lumOff val="15000"/>
                  </a:schemeClr>
                </a:solidFill>
                <a:effectLst/>
              </a:rPr>
              <a:t> </a:t>
            </a:r>
            <a:r>
              <a:rPr lang="en-US" sz="700" dirty="0">
                <a:solidFill>
                  <a:schemeClr val="tx1">
                    <a:lumMod val="85000"/>
                    <a:lumOff val="15000"/>
                  </a:schemeClr>
                </a:solidFill>
                <a:effectLst/>
              </a:rPr>
              <a:t>Barnabas RV, Mugo N, </a:t>
            </a:r>
            <a:r>
              <a:rPr lang="en-US" sz="700" dirty="0" err="1">
                <a:solidFill>
                  <a:schemeClr val="tx1">
                    <a:lumMod val="85000"/>
                    <a:lumOff val="15000"/>
                  </a:schemeClr>
                </a:solidFill>
                <a:effectLst/>
              </a:rPr>
              <a:t>Onono</a:t>
            </a:r>
            <a:r>
              <a:rPr lang="en-US" sz="700" dirty="0">
                <a:solidFill>
                  <a:schemeClr val="tx1">
                    <a:lumMod val="85000"/>
                    <a:lumOff val="15000"/>
                  </a:schemeClr>
                </a:solidFill>
                <a:effectLst/>
              </a:rPr>
              <a:t> M, et al. A randomized crossover trial of single-dose HPV vaccination efficacy among young women: Durability and vaccine efficacy </a:t>
            </a:r>
            <a:r>
              <a:rPr lang="en-US" sz="700" dirty="0">
                <a:solidFill>
                  <a:schemeClr val="tx1">
                    <a:lumMod val="85000"/>
                    <a:lumOff val="15000"/>
                  </a:schemeClr>
                </a:solidFill>
              </a:rPr>
              <a:t>a</a:t>
            </a:r>
            <a:r>
              <a:rPr lang="en-US" sz="700" dirty="0">
                <a:solidFill>
                  <a:schemeClr val="tx1">
                    <a:lumMod val="85000"/>
                    <a:lumOff val="15000"/>
                  </a:schemeClr>
                </a:solidFill>
                <a:effectLst/>
              </a:rPr>
              <a:t>fter 54 month</a:t>
            </a:r>
            <a:r>
              <a:rPr lang="en-US" sz="700" dirty="0"/>
              <a:t>s.</a:t>
            </a:r>
            <a:r>
              <a:rPr lang="en-US" sz="700" dirty="0">
                <a:solidFill>
                  <a:schemeClr val="tx1">
                    <a:lumMod val="85000"/>
                    <a:lumOff val="15000"/>
                  </a:schemeClr>
                </a:solidFill>
                <a:effectLst/>
              </a:rPr>
              <a:t> </a:t>
            </a:r>
            <a:r>
              <a:rPr lang="ar-EG" sz="700" dirty="0">
                <a:solidFill>
                  <a:schemeClr val="tx1">
                    <a:lumMod val="85000"/>
                    <a:lumOff val="15000"/>
                  </a:schemeClr>
                </a:solidFill>
                <a:effectLst/>
              </a:rPr>
              <a:t>مُلخص قُدِّم في المؤتمر الدولي السادس والثلاثين لفيروس الورم </a:t>
            </a:r>
            <a:r>
              <a:rPr lang="ar-EG" sz="700" dirty="0" err="1">
                <a:solidFill>
                  <a:schemeClr val="tx1">
                    <a:lumMod val="85000"/>
                    <a:lumOff val="15000"/>
                  </a:schemeClr>
                </a:solidFill>
                <a:effectLst/>
              </a:rPr>
              <a:t>الحليمي</a:t>
            </a:r>
            <a:r>
              <a:rPr lang="ar-EG" sz="700" dirty="0">
                <a:solidFill>
                  <a:schemeClr val="tx1">
                    <a:lumMod val="85000"/>
                    <a:lumOff val="15000"/>
                  </a:schemeClr>
                </a:solidFill>
                <a:effectLst/>
              </a:rPr>
              <a:t>، نوفمبر 2024، المملكة المتحدة.</a:t>
            </a:r>
            <a:br>
              <a:rPr lang="ar-EG" sz="700" dirty="0">
                <a:solidFill>
                  <a:schemeClr val="tx1">
                    <a:lumMod val="85000"/>
                    <a:lumOff val="15000"/>
                  </a:schemeClr>
                </a:solidFill>
                <a:effectLst/>
              </a:rPr>
            </a:br>
            <a:r>
              <a:rPr kumimoji="0" lang="ar-EG" sz="700" strike="noStrike" normalizeH="0" noProof="0" dirty="0">
                <a:ln>
                  <a:noFill/>
                </a:ln>
                <a:solidFill>
                  <a:schemeClr val="tx1">
                    <a:lumMod val="65000"/>
                    <a:lumOff val="35000"/>
                  </a:schemeClr>
                </a:solidFill>
                <a:effectLst/>
                <a:uLnTx/>
                <a:uFillTx/>
                <a:cs typeface="Arial"/>
              </a:rPr>
              <a:t>2. </a:t>
            </a:r>
            <a:r>
              <a:rPr kumimoji="0" lang="en-US" sz="700" strike="noStrike" normalizeH="0" noProof="0" dirty="0">
                <a:ln>
                  <a:noFill/>
                </a:ln>
                <a:solidFill>
                  <a:schemeClr val="tx1">
                    <a:lumMod val="65000"/>
                    <a:lumOff val="35000"/>
                  </a:schemeClr>
                </a:solidFill>
                <a:effectLst/>
                <a:uLnTx/>
                <a:uFillTx/>
                <a:cs typeface="Arial"/>
              </a:rPr>
              <a:t>Baisley K, Kemp TJ, Kreimer AR, et al. Comparing one dose of HPV vaccine in girls aged 9-14 years in Tanzania (</a:t>
            </a:r>
            <a:r>
              <a:rPr kumimoji="0" lang="en-US" sz="700" strike="noStrike" normalizeH="0" noProof="0" dirty="0" err="1">
                <a:ln>
                  <a:noFill/>
                </a:ln>
                <a:solidFill>
                  <a:schemeClr val="tx1">
                    <a:lumMod val="65000"/>
                    <a:lumOff val="35000"/>
                  </a:schemeClr>
                </a:solidFill>
                <a:effectLst/>
                <a:uLnTx/>
                <a:uFillTx/>
                <a:cs typeface="Arial"/>
              </a:rPr>
              <a:t>DoRIS</a:t>
            </a:r>
            <a:r>
              <a:rPr kumimoji="0" lang="en-US" sz="700" strike="noStrike" normalizeH="0" noProof="0" dirty="0">
                <a:ln>
                  <a:noFill/>
                </a:ln>
                <a:solidFill>
                  <a:schemeClr val="tx1">
                    <a:lumMod val="65000"/>
                    <a:lumOff val="35000"/>
                  </a:schemeClr>
                </a:solidFill>
                <a:effectLst/>
                <a:uLnTx/>
                <a:uFillTx/>
                <a:cs typeface="Arial"/>
              </a:rPr>
              <a:t>) with one dose of HPV vaccine in historical cohorts: An </a:t>
            </a:r>
            <a:r>
              <a:rPr kumimoji="0" lang="en-US" sz="700" strike="noStrike" normalizeH="0" noProof="0" dirty="0" err="1">
                <a:ln>
                  <a:noFill/>
                </a:ln>
                <a:solidFill>
                  <a:schemeClr val="tx1">
                    <a:lumMod val="65000"/>
                    <a:lumOff val="35000"/>
                  </a:schemeClr>
                </a:solidFill>
                <a:effectLst/>
                <a:uLnTx/>
                <a:uFillTx/>
                <a:cs typeface="Arial"/>
              </a:rPr>
              <a:t>immunobridging</a:t>
            </a:r>
            <a:r>
              <a:rPr kumimoji="0" lang="en-US" sz="700" strike="noStrike" normalizeH="0" noProof="0" dirty="0">
                <a:ln>
                  <a:noFill/>
                </a:ln>
                <a:solidFill>
                  <a:schemeClr val="tx1">
                    <a:lumMod val="65000"/>
                    <a:lumOff val="35000"/>
                  </a:schemeClr>
                </a:solidFill>
                <a:effectLst/>
                <a:uLnTx/>
                <a:uFillTx/>
                <a:cs typeface="Arial"/>
              </a:rPr>
              <a:t> analysis of a </a:t>
            </a:r>
            <a:r>
              <a:rPr kumimoji="0" lang="en-US" sz="700" strike="noStrike" normalizeH="0" noProof="0" dirty="0" err="1">
                <a:ln>
                  <a:noFill/>
                </a:ln>
                <a:solidFill>
                  <a:schemeClr val="tx1">
                    <a:lumMod val="65000"/>
                    <a:lumOff val="35000"/>
                  </a:schemeClr>
                </a:solidFill>
                <a:effectLst/>
                <a:uLnTx/>
                <a:uFillTx/>
                <a:cs typeface="Arial"/>
              </a:rPr>
              <a:t>randomised</a:t>
            </a:r>
            <a:r>
              <a:rPr kumimoji="0" lang="en-US" sz="700" strike="noStrike" normalizeH="0" noProof="0" dirty="0">
                <a:ln>
                  <a:noFill/>
                </a:ln>
                <a:solidFill>
                  <a:schemeClr val="tx1">
                    <a:lumMod val="65000"/>
                    <a:lumOff val="35000"/>
                  </a:schemeClr>
                </a:solidFill>
                <a:effectLst/>
                <a:uLnTx/>
                <a:uFillTx/>
                <a:cs typeface="Arial"/>
              </a:rPr>
              <a:t> controlled trial.</a:t>
            </a:r>
            <a:r>
              <a:rPr kumimoji="0" lang="en-US" sz="700" i="1" strike="noStrike" normalizeH="0" noProof="0" dirty="0">
                <a:ln>
                  <a:noFill/>
                </a:ln>
                <a:solidFill>
                  <a:schemeClr val="tx1">
                    <a:lumMod val="65000"/>
                    <a:lumOff val="35000"/>
                  </a:schemeClr>
                </a:solidFill>
                <a:effectLst/>
                <a:uLnTx/>
                <a:uFillTx/>
                <a:cs typeface="Arial"/>
              </a:rPr>
              <a:t> Lancet Global Health</a:t>
            </a:r>
            <a:r>
              <a:rPr kumimoji="0" lang="en-US" sz="700" strike="noStrike" normalizeH="0" noProof="0" dirty="0">
                <a:ln>
                  <a:noFill/>
                </a:ln>
                <a:solidFill>
                  <a:schemeClr val="tx1">
                    <a:lumMod val="65000"/>
                    <a:lumOff val="35000"/>
                  </a:schemeClr>
                </a:solidFill>
                <a:effectLst/>
                <a:uLnTx/>
                <a:uFillTx/>
                <a:cs typeface="Arial"/>
              </a:rPr>
              <a:t>. </a:t>
            </a:r>
            <a:r>
              <a:rPr kumimoji="0" lang="ar-EG" sz="700" strike="noStrike" normalizeH="0" noProof="0" dirty="0">
                <a:ln>
                  <a:noFill/>
                </a:ln>
                <a:solidFill>
                  <a:schemeClr val="tx1">
                    <a:lumMod val="65000"/>
                    <a:lumOff val="35000"/>
                  </a:schemeClr>
                </a:solidFill>
                <a:effectLst/>
                <a:uLnTx/>
                <a:uFillTx/>
                <a:cs typeface="Arial"/>
              </a:rPr>
              <a:t>2022;10(10):</a:t>
            </a:r>
            <a:r>
              <a:rPr kumimoji="0" lang="en-US" sz="700" strike="noStrike" normalizeH="0" noProof="0" dirty="0">
                <a:ln>
                  <a:noFill/>
                </a:ln>
                <a:solidFill>
                  <a:schemeClr val="tx1">
                    <a:lumMod val="65000"/>
                    <a:lumOff val="35000"/>
                  </a:schemeClr>
                </a:solidFill>
                <a:effectLst/>
                <a:uLnTx/>
                <a:uFillTx/>
                <a:cs typeface="Arial"/>
              </a:rPr>
              <a:t>e1485</a:t>
            </a:r>
            <a:r>
              <a:rPr lang="ar-EG" sz="700" dirty="0">
                <a:effectLst/>
              </a:rPr>
              <a:t>–</a:t>
            </a:r>
            <a:r>
              <a:rPr kumimoji="0" lang="en-US" sz="700" strike="noStrike" normalizeH="0" noProof="0" dirty="0">
                <a:ln>
                  <a:noFill/>
                </a:ln>
                <a:solidFill>
                  <a:schemeClr val="tx1">
                    <a:lumMod val="65000"/>
                    <a:lumOff val="35000"/>
                  </a:schemeClr>
                </a:solidFill>
                <a:effectLst/>
                <a:uLnTx/>
                <a:uFillTx/>
                <a:cs typeface="Arial"/>
              </a:rPr>
              <a:t>e1493.</a:t>
            </a:r>
            <a:br>
              <a:rPr kumimoji="0" lang="ar-EG" sz="700" strike="noStrike" normalizeH="0" noProof="0" dirty="0">
                <a:ln>
                  <a:noFill/>
                </a:ln>
                <a:solidFill>
                  <a:schemeClr val="tx1">
                    <a:lumMod val="65000"/>
                    <a:lumOff val="35000"/>
                  </a:schemeClr>
                </a:solidFill>
                <a:effectLst/>
                <a:uLnTx/>
                <a:uFillTx/>
                <a:cs typeface="Arial"/>
              </a:rPr>
            </a:br>
            <a:r>
              <a:rPr lang="ar-EG" sz="700" dirty="0">
                <a:solidFill>
                  <a:schemeClr val="tx1">
                    <a:lumMod val="65000"/>
                    <a:lumOff val="35000"/>
                  </a:schemeClr>
                </a:solidFill>
                <a:cs typeface="Arial"/>
              </a:rPr>
              <a:t>3.</a:t>
            </a:r>
            <a:r>
              <a:rPr kumimoji="0" lang="ar-EG" sz="700" strike="noStrike" normalizeH="0" noProof="0" dirty="0">
                <a:ln>
                  <a:noFill/>
                </a:ln>
                <a:solidFill>
                  <a:schemeClr val="tx1">
                    <a:lumMod val="65000"/>
                    <a:lumOff val="35000"/>
                  </a:schemeClr>
                </a:solidFill>
                <a:effectLst/>
                <a:uLnTx/>
                <a:uFillTx/>
                <a:cs typeface="Arial"/>
              </a:rPr>
              <a:t> </a:t>
            </a:r>
            <a:r>
              <a:rPr kumimoji="0" lang="en-US" sz="700" strike="noStrike" normalizeH="0" noProof="0" dirty="0">
                <a:ln>
                  <a:noFill/>
                </a:ln>
                <a:solidFill>
                  <a:schemeClr val="tx1">
                    <a:lumMod val="65000"/>
                    <a:lumOff val="35000"/>
                  </a:schemeClr>
                </a:solidFill>
                <a:effectLst/>
                <a:uLnTx/>
                <a:uFillTx/>
                <a:cs typeface="Arial"/>
              </a:rPr>
              <a:t>Baisley K, Kemp TJ, Mugo NR, et al. Comparing one dose of HPV vaccine in girls aged 9-14 years in Tanzania (</a:t>
            </a:r>
            <a:r>
              <a:rPr kumimoji="0" lang="en-US" sz="700" strike="noStrike" normalizeH="0" noProof="0" dirty="0" err="1">
                <a:ln>
                  <a:noFill/>
                </a:ln>
                <a:solidFill>
                  <a:schemeClr val="tx1">
                    <a:lumMod val="65000"/>
                    <a:lumOff val="35000"/>
                  </a:schemeClr>
                </a:solidFill>
                <a:effectLst/>
                <a:uLnTx/>
                <a:uFillTx/>
                <a:cs typeface="Arial"/>
              </a:rPr>
              <a:t>DoRIS</a:t>
            </a:r>
            <a:r>
              <a:rPr kumimoji="0" lang="en-US" sz="700" strike="noStrike" normalizeH="0" noProof="0" dirty="0">
                <a:ln>
                  <a:noFill/>
                </a:ln>
                <a:solidFill>
                  <a:schemeClr val="tx1">
                    <a:lumMod val="65000"/>
                    <a:lumOff val="35000"/>
                  </a:schemeClr>
                </a:solidFill>
                <a:effectLst/>
                <a:uLnTx/>
                <a:uFillTx/>
                <a:cs typeface="Arial"/>
              </a:rPr>
              <a:t>) with one dose in young women aged 15-20 years in Kenya (KEN SHE): An </a:t>
            </a:r>
            <a:r>
              <a:rPr kumimoji="0" lang="en-US" sz="700" strike="noStrike" normalizeH="0" noProof="0" dirty="0" err="1">
                <a:ln>
                  <a:noFill/>
                </a:ln>
                <a:solidFill>
                  <a:schemeClr val="tx1">
                    <a:lumMod val="65000"/>
                    <a:lumOff val="35000"/>
                  </a:schemeClr>
                </a:solidFill>
                <a:effectLst/>
                <a:uLnTx/>
                <a:uFillTx/>
                <a:cs typeface="Arial"/>
              </a:rPr>
              <a:t>immunobridging</a:t>
            </a:r>
            <a:r>
              <a:rPr kumimoji="0" lang="en-US" sz="700" strike="noStrike" normalizeH="0" noProof="0" dirty="0">
                <a:ln>
                  <a:noFill/>
                </a:ln>
                <a:solidFill>
                  <a:schemeClr val="tx1">
                    <a:lumMod val="65000"/>
                    <a:lumOff val="35000"/>
                  </a:schemeClr>
                </a:solidFill>
                <a:effectLst/>
                <a:uLnTx/>
                <a:uFillTx/>
                <a:cs typeface="Arial"/>
              </a:rPr>
              <a:t> analysis of </a:t>
            </a:r>
            <a:r>
              <a:rPr kumimoji="0" lang="en-US" sz="700" strike="noStrike" normalizeH="0" noProof="0" dirty="0" err="1">
                <a:ln>
                  <a:noFill/>
                </a:ln>
                <a:solidFill>
                  <a:schemeClr val="tx1">
                    <a:lumMod val="65000"/>
                    <a:lumOff val="35000"/>
                  </a:schemeClr>
                </a:solidFill>
                <a:effectLst/>
                <a:uLnTx/>
                <a:uFillTx/>
                <a:cs typeface="Arial"/>
              </a:rPr>
              <a:t>randomised</a:t>
            </a:r>
            <a:r>
              <a:rPr kumimoji="0" lang="en-US" sz="700" strike="noStrike" normalizeH="0" noProof="0" dirty="0">
                <a:ln>
                  <a:noFill/>
                </a:ln>
                <a:solidFill>
                  <a:schemeClr val="tx1">
                    <a:lumMod val="65000"/>
                    <a:lumOff val="35000"/>
                  </a:schemeClr>
                </a:solidFill>
                <a:effectLst/>
                <a:uLnTx/>
                <a:uFillTx/>
                <a:cs typeface="Arial"/>
              </a:rPr>
              <a:t> controlled trials.</a:t>
            </a:r>
            <a:r>
              <a:rPr kumimoji="0" lang="en-US" sz="700" i="1" strike="noStrike" normalizeH="0" noProof="0" dirty="0">
                <a:ln>
                  <a:noFill/>
                </a:ln>
                <a:solidFill>
                  <a:schemeClr val="tx1">
                    <a:lumMod val="65000"/>
                    <a:lumOff val="35000"/>
                  </a:schemeClr>
                </a:solidFill>
                <a:effectLst/>
                <a:uLnTx/>
                <a:uFillTx/>
                <a:cs typeface="Arial"/>
              </a:rPr>
              <a:t> Lancet Global Health</a:t>
            </a:r>
            <a:r>
              <a:rPr kumimoji="0" lang="en-US" sz="700" strike="noStrike" normalizeH="0" noProof="0" dirty="0">
                <a:ln>
                  <a:noFill/>
                </a:ln>
                <a:solidFill>
                  <a:schemeClr val="tx1">
                    <a:lumMod val="65000"/>
                    <a:lumOff val="35000"/>
                  </a:schemeClr>
                </a:solidFill>
                <a:effectLst/>
                <a:uLnTx/>
                <a:uFillTx/>
                <a:cs typeface="Arial"/>
              </a:rPr>
              <a:t>. </a:t>
            </a:r>
            <a:r>
              <a:rPr kumimoji="0" lang="ar-EG" sz="700" strike="noStrike" normalizeH="0" noProof="0" dirty="0">
                <a:ln>
                  <a:noFill/>
                </a:ln>
                <a:solidFill>
                  <a:schemeClr val="tx1">
                    <a:lumMod val="65000"/>
                    <a:lumOff val="35000"/>
                  </a:schemeClr>
                </a:solidFill>
                <a:effectLst/>
                <a:uLnTx/>
                <a:uFillTx/>
                <a:cs typeface="Arial"/>
              </a:rPr>
              <a:t>2024;12(3):</a:t>
            </a:r>
            <a:r>
              <a:rPr kumimoji="0" lang="en-US" sz="700" strike="noStrike" normalizeH="0" noProof="0" dirty="0">
                <a:ln>
                  <a:noFill/>
                </a:ln>
                <a:solidFill>
                  <a:schemeClr val="tx1">
                    <a:lumMod val="65000"/>
                    <a:lumOff val="35000"/>
                  </a:schemeClr>
                </a:solidFill>
                <a:effectLst/>
                <a:uLnTx/>
                <a:uFillTx/>
                <a:cs typeface="Arial"/>
              </a:rPr>
              <a:t>e491</a:t>
            </a:r>
            <a:r>
              <a:rPr lang="ar-EG" sz="700" dirty="0">
                <a:effectLst/>
              </a:rPr>
              <a:t>–</a:t>
            </a:r>
            <a:r>
              <a:rPr kumimoji="0" lang="en-US" sz="700" strike="noStrike" normalizeH="0" noProof="0" dirty="0">
                <a:ln>
                  <a:noFill/>
                </a:ln>
                <a:solidFill>
                  <a:schemeClr val="tx1">
                    <a:lumMod val="65000"/>
                    <a:lumOff val="35000"/>
                  </a:schemeClr>
                </a:solidFill>
                <a:effectLst/>
                <a:uLnTx/>
                <a:uFillTx/>
                <a:cs typeface="Arial"/>
              </a:rPr>
              <a:t>e499.</a:t>
            </a:r>
            <a:br>
              <a:rPr kumimoji="0" lang="ar-EG" sz="700" strike="noStrike" normalizeH="0" noProof="0" dirty="0">
                <a:ln>
                  <a:noFill/>
                </a:ln>
                <a:solidFill>
                  <a:schemeClr val="tx1">
                    <a:lumMod val="65000"/>
                    <a:lumOff val="35000"/>
                  </a:schemeClr>
                </a:solidFill>
                <a:effectLst/>
                <a:uLnTx/>
                <a:uFillTx/>
                <a:cs typeface="Arial"/>
              </a:rPr>
            </a:br>
            <a:r>
              <a:rPr kumimoji="0" lang="ar-EG" sz="700" strike="noStrike" normalizeH="0" noProof="0" dirty="0">
                <a:ln>
                  <a:noFill/>
                </a:ln>
                <a:solidFill>
                  <a:schemeClr val="tx1">
                    <a:lumMod val="65000"/>
                    <a:lumOff val="35000"/>
                  </a:schemeClr>
                </a:solidFill>
                <a:effectLst/>
                <a:uLnTx/>
                <a:uFillTx/>
                <a:cs typeface="Arial"/>
              </a:rPr>
              <a:t>4.</a:t>
            </a:r>
            <a:r>
              <a:rPr lang="ar-EG" sz="700" dirty="0">
                <a:solidFill>
                  <a:schemeClr val="tx1">
                    <a:lumMod val="65000"/>
                    <a:lumOff val="35000"/>
                  </a:schemeClr>
                </a:solidFill>
                <a:cs typeface="Arial"/>
              </a:rPr>
              <a:t> </a:t>
            </a:r>
            <a:r>
              <a:rPr lang="en-US" sz="700" dirty="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a:t>
            </a:r>
            <a:r>
              <a:rPr lang="en-US" sz="700" dirty="0" err="1">
                <a:solidFill>
                  <a:schemeClr val="tx1">
                    <a:lumMod val="65000"/>
                    <a:lumOff val="35000"/>
                  </a:schemeClr>
                </a:solidFill>
                <a:cs typeface="Arial"/>
              </a:rPr>
              <a:t>Chanock</a:t>
            </a:r>
            <a:r>
              <a:rPr lang="en-US" sz="700" dirty="0">
                <a:solidFill>
                  <a:schemeClr val="tx1">
                    <a:lumMod val="65000"/>
                    <a:lumOff val="35000"/>
                  </a:schemeClr>
                </a:solidFill>
                <a:cs typeface="Arial"/>
              </a:rPr>
              <a:t> S, Lowy DR, Schiller JT, Herrero R. Noninferiority of One HPV Vaccine Dose to Two Doses. N Engl J Med. 2025 Dec 3. </a:t>
            </a:r>
            <a:r>
              <a:rPr lang="en-US" sz="700" dirty="0" err="1">
                <a:solidFill>
                  <a:schemeClr val="tx1">
                    <a:lumMod val="65000"/>
                    <a:lumOff val="35000"/>
                  </a:schemeClr>
                </a:solidFill>
                <a:cs typeface="Arial"/>
              </a:rPr>
              <a:t>doi</a:t>
            </a:r>
            <a:r>
              <a:rPr lang="en-US" sz="700" dirty="0">
                <a:solidFill>
                  <a:schemeClr val="tx1">
                    <a:lumMod val="65000"/>
                    <a:lumOff val="35000"/>
                  </a:schemeClr>
                </a:solidFill>
                <a:cs typeface="Arial"/>
              </a:rPr>
              <a:t>: </a:t>
            </a:r>
            <a:r>
              <a:rPr lang="ar-EG" sz="700" dirty="0">
                <a:solidFill>
                  <a:schemeClr val="tx1">
                    <a:lumMod val="65000"/>
                    <a:lumOff val="35000"/>
                  </a:schemeClr>
                </a:solidFill>
                <a:cs typeface="Arial"/>
              </a:rPr>
              <a:t>10.1056/</a:t>
            </a:r>
            <a:r>
              <a:rPr lang="en-US" sz="700" dirty="0">
                <a:solidFill>
                  <a:schemeClr val="tx1">
                    <a:lumMod val="65000"/>
                    <a:lumOff val="35000"/>
                  </a:schemeClr>
                </a:solidFill>
                <a:cs typeface="Arial"/>
              </a:rPr>
              <a:t>NEJMoa2506765. </a:t>
            </a:r>
            <a:r>
              <a:rPr lang="ar-EG" sz="700" dirty="0">
                <a:solidFill>
                  <a:schemeClr val="tx1">
                    <a:lumMod val="65000"/>
                    <a:lumOff val="35000"/>
                  </a:schemeClr>
                </a:solidFill>
                <a:cs typeface="Arial"/>
              </a:rPr>
              <a:t>نشر إلكتروني قبل الطباعة </a:t>
            </a:r>
            <a:r>
              <a:rPr lang="en-US" sz="700" dirty="0">
                <a:solidFill>
                  <a:schemeClr val="tx1">
                    <a:lumMod val="65000"/>
                    <a:lumOff val="35000"/>
                  </a:schemeClr>
                </a:solidFill>
                <a:cs typeface="Arial"/>
              </a:rPr>
              <a:t>PMID: </a:t>
            </a:r>
            <a:r>
              <a:rPr lang="ar-EG" sz="700" dirty="0">
                <a:solidFill>
                  <a:schemeClr val="tx1">
                    <a:lumMod val="65000"/>
                    <a:lumOff val="35000"/>
                  </a:schemeClr>
                </a:solidFill>
                <a:cs typeface="Arial"/>
              </a:rPr>
              <a:t>41337735.</a:t>
            </a:r>
          </a:p>
        </p:txBody>
      </p:sp>
      <p:sp>
        <p:nvSpPr>
          <p:cNvPr id="14" name="TextBox 13">
            <a:extLst>
              <a:ext uri="{FF2B5EF4-FFF2-40B4-BE49-F238E27FC236}">
                <a16:creationId xmlns:a16="http://schemas.microsoft.com/office/drawing/2014/main" id="{D5F7549C-86DD-4315-B653-757DAEBC6105}"/>
              </a:ext>
            </a:extLst>
          </p:cNvPr>
          <p:cNvSpPr txBox="1">
            <a:spLocks/>
          </p:cNvSpPr>
          <p:nvPr>
            <p:custDataLst>
              <p:tags r:id="rId2"/>
            </p:custDataLst>
          </p:nvPr>
        </p:nvSpPr>
        <p:spPr>
          <a:xfrm>
            <a:off x="9013938" y="3429000"/>
            <a:ext cx="2353395" cy="124796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9A5ECE9E-CC45-412A-9346-712B47600765}"/>
              </a:ext>
            </a:extLst>
          </p:cNvPr>
          <p:cNvCxnSpPr>
            <a:cxnSpLocks/>
          </p:cNvCxnSpPr>
          <p:nvPr/>
        </p:nvCxnSpPr>
        <p:spPr>
          <a:xfrm>
            <a:off x="2785098" y="3377330"/>
            <a:ext cx="8686541"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DF8BE57C-8CF6-E14A-BC7F-C6C0C0AB66F9}"/>
              </a:ext>
            </a:extLst>
          </p:cNvPr>
          <p:cNvGrpSpPr/>
          <p:nvPr/>
        </p:nvGrpSpPr>
        <p:grpSpPr>
          <a:xfrm>
            <a:off x="10307961" y="2149110"/>
            <a:ext cx="1130359" cy="3409108"/>
            <a:chOff x="554736" y="2291977"/>
            <a:chExt cx="1130359" cy="3409108"/>
          </a:xfrm>
        </p:grpSpPr>
        <p:sp>
          <p:nvSpPr>
            <p:cNvPr id="8" name="TextBox 7">
              <a:extLst>
                <a:ext uri="{FF2B5EF4-FFF2-40B4-BE49-F238E27FC236}">
                  <a16:creationId xmlns:a16="http://schemas.microsoft.com/office/drawing/2014/main" id="{22193455-0534-43DE-8385-B7CD1A688656}"/>
                </a:ext>
              </a:extLst>
            </p:cNvPr>
            <p:cNvSpPr txBox="1">
              <a:spLocks/>
            </p:cNvSpPr>
            <p:nvPr>
              <p:custDataLst>
                <p:tags r:id="rId15"/>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400" b="1" i="0" u="none" strike="noStrike" cap="none" normalizeH="0" baseline="0" noProof="0" dirty="0">
                  <a:ln>
                    <a:noFill/>
                  </a:ln>
                  <a:solidFill>
                    <a:schemeClr val="bg1"/>
                  </a:solidFill>
                  <a:effectLst/>
                  <a:uLnTx/>
                  <a:uFillTx/>
                  <a:ea typeface="+mn-ea"/>
                  <a:cs typeface="Arial" panose="020B0604020202020204" pitchFamily="34" charset="0"/>
                </a:rPr>
                <a:t>الدراسة*</a:t>
              </a:r>
            </a:p>
          </p:txBody>
        </p:sp>
        <p:sp>
          <p:nvSpPr>
            <p:cNvPr id="9" name="TextBox 8">
              <a:extLst>
                <a:ext uri="{FF2B5EF4-FFF2-40B4-BE49-F238E27FC236}">
                  <a16:creationId xmlns:a16="http://schemas.microsoft.com/office/drawing/2014/main" id="{218DD2EC-600D-4923-B282-D3F338443F62}"/>
                </a:ext>
              </a:extLst>
            </p:cNvPr>
            <p:cNvSpPr txBox="1">
              <a:spLocks/>
            </p:cNvSpPr>
            <p:nvPr>
              <p:custDataLst>
                <p:tags r:id="rId16"/>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400" b="1" i="0" u="none" strike="noStrike" cap="none" normalizeH="0" baseline="0" noProof="0">
                  <a:ln>
                    <a:noFill/>
                  </a:ln>
                  <a:solidFill>
                    <a:schemeClr val="bg1"/>
                  </a:solidFill>
                  <a:effectLst/>
                  <a:uLnTx/>
                  <a:uFillTx/>
                  <a:ea typeface="+mn-ea"/>
                  <a:cs typeface="Arial" panose="020B0604020202020204" pitchFamily="34" charset="0"/>
                </a:rPr>
                <a:t>النتائج الرئيسية</a:t>
              </a:r>
            </a:p>
          </p:txBody>
        </p:sp>
        <p:sp>
          <p:nvSpPr>
            <p:cNvPr id="16" name="TextBox 15">
              <a:extLst>
                <a:ext uri="{FF2B5EF4-FFF2-40B4-BE49-F238E27FC236}">
                  <a16:creationId xmlns:a16="http://schemas.microsoft.com/office/drawing/2014/main" id="{72959977-6793-4EF1-808E-33FBEC562842}"/>
                </a:ext>
              </a:extLst>
            </p:cNvPr>
            <p:cNvSpPr txBox="1">
              <a:spLocks/>
            </p:cNvSpPr>
            <p:nvPr>
              <p:custDataLst>
                <p:tags r:id="rId17"/>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400" b="1" i="0" u="none" strike="noStrike" cap="none" normalizeH="0" baseline="0" noProof="0">
                  <a:ln>
                    <a:noFill/>
                  </a:ln>
                  <a:solidFill>
                    <a:schemeClr val="bg1"/>
                  </a:solidFill>
                  <a:effectLst/>
                  <a:uLnTx/>
                  <a:uFillTx/>
                  <a:ea typeface="+mn-ea"/>
                  <a:cs typeface="Arial" panose="020B0604020202020204" pitchFamily="34" charset="0"/>
                </a:rPr>
                <a:t> سنة البدء</a:t>
              </a:r>
            </a:p>
          </p:txBody>
        </p:sp>
        <p:sp>
          <p:nvSpPr>
            <p:cNvPr id="17" name="TextBox 16">
              <a:extLst>
                <a:ext uri="{FF2B5EF4-FFF2-40B4-BE49-F238E27FC236}">
                  <a16:creationId xmlns:a16="http://schemas.microsoft.com/office/drawing/2014/main" id="{55E4702F-BE21-496B-977B-B07637980694}"/>
                </a:ext>
              </a:extLst>
            </p:cNvPr>
            <p:cNvSpPr txBox="1">
              <a:spLocks/>
            </p:cNvSpPr>
            <p:nvPr>
              <p:custDataLst>
                <p:tags r:id="rId18"/>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400" b="1" i="0" u="none" strike="noStrike" cap="none" normalizeH="0" baseline="0" noProof="0">
                  <a:ln>
                    <a:noFill/>
                  </a:ln>
                  <a:solidFill>
                    <a:schemeClr val="bg1"/>
                  </a:solidFill>
                  <a:effectLst/>
                  <a:uLnTx/>
                  <a:uFillTx/>
                  <a:ea typeface="+mn-ea"/>
                  <a:cs typeface="Arial" panose="020B0604020202020204" pitchFamily="34" charset="0"/>
                </a:rPr>
                <a:t> الموقع</a:t>
              </a:r>
            </a:p>
          </p:txBody>
        </p:sp>
      </p:grpSp>
      <p:grpSp>
        <p:nvGrpSpPr>
          <p:cNvPr id="5" name="Groupe 4">
            <a:extLst>
              <a:ext uri="{FF2B5EF4-FFF2-40B4-BE49-F238E27FC236}">
                <a16:creationId xmlns:a16="http://schemas.microsoft.com/office/drawing/2014/main" id="{E92107A0-F9B3-B6CD-D732-27C068AE6E78}"/>
              </a:ext>
            </a:extLst>
          </p:cNvPr>
          <p:cNvGrpSpPr/>
          <p:nvPr/>
        </p:nvGrpSpPr>
        <p:grpSpPr>
          <a:xfrm>
            <a:off x="7766253" y="2122474"/>
            <a:ext cx="2353395" cy="3344603"/>
            <a:chOff x="576714" y="2291977"/>
            <a:chExt cx="2353395" cy="3344603"/>
          </a:xfrm>
        </p:grpSpPr>
        <p:sp>
          <p:nvSpPr>
            <p:cNvPr id="22" name="TextBox 21">
              <a:extLst>
                <a:ext uri="{FF2B5EF4-FFF2-40B4-BE49-F238E27FC236}">
                  <a16:creationId xmlns:a16="http://schemas.microsoft.com/office/drawing/2014/main" id="{EBCA2568-DF7F-40D0-9982-0375412F0939}"/>
                </a:ext>
              </a:extLst>
            </p:cNvPr>
            <p:cNvSpPr txBox="1">
              <a:spLocks/>
            </p:cNvSpPr>
            <p:nvPr>
              <p:custDataLst>
                <p:tags r:id="rId11"/>
              </p:custDataLst>
            </p:nvPr>
          </p:nvSpPr>
          <p:spPr>
            <a:xfrm>
              <a:off x="576714" y="2291977"/>
              <a:ext cx="2353395" cy="369332"/>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200" b="1" i="0" u="none" strike="noStrike" cap="none" normalizeH="0" baseline="0" noProof="0" dirty="0">
                  <a:ln>
                    <a:noFill/>
                  </a:ln>
                  <a:solidFill>
                    <a:schemeClr val="tx2"/>
                  </a:solidFill>
                  <a:effectLst/>
                  <a:uLnTx/>
                  <a:uFillTx/>
                </a:rPr>
                <a:t>فعالية الجرعة الواحدة من لقاح فيروس الورم </a:t>
              </a:r>
              <a:r>
                <a:rPr kumimoji="0" lang="ar-EG" sz="1200" b="1" i="0" u="none" strike="noStrike" cap="none" normalizeH="0" baseline="0" noProof="0" dirty="0" err="1">
                  <a:ln>
                    <a:noFill/>
                  </a:ln>
                  <a:solidFill>
                    <a:schemeClr val="tx2"/>
                  </a:solidFill>
                  <a:effectLst/>
                  <a:uLnTx/>
                  <a:uFillTx/>
                </a:rPr>
                <a:t>الحليمي</a:t>
              </a:r>
              <a:r>
                <a:rPr kumimoji="0" lang="ar-EG" sz="1200" b="1" i="0" u="none" strike="noStrike" cap="none" normalizeH="0" baseline="0" noProof="0" dirty="0">
                  <a:ln>
                    <a:noFill/>
                  </a:ln>
                  <a:solidFill>
                    <a:schemeClr val="tx2"/>
                  </a:solidFill>
                  <a:effectLst/>
                  <a:uLnTx/>
                  <a:uFillTx/>
                </a:rPr>
                <a:t> البشري بكينيا (</a:t>
              </a:r>
              <a:r>
                <a:rPr kumimoji="0" lang="en-US" sz="1200" b="1" i="0" u="none" strike="noStrike" cap="none" normalizeH="0" baseline="0" noProof="0" dirty="0">
                  <a:ln>
                    <a:noFill/>
                  </a:ln>
                  <a:solidFill>
                    <a:schemeClr val="tx2"/>
                  </a:solidFill>
                  <a:effectLst/>
                  <a:uLnTx/>
                  <a:uFillTx/>
                </a:rPr>
                <a:t>KEN SHE</a:t>
              </a:r>
              <a:r>
                <a:rPr kumimoji="0" lang="ar-EG" sz="1200" b="1" i="0" u="none" strike="noStrike" cap="none" normalizeH="0" baseline="0" noProof="0" dirty="0">
                  <a:ln>
                    <a:noFill/>
                  </a:ln>
                  <a:solidFill>
                    <a:schemeClr val="tx2"/>
                  </a:solidFill>
                  <a:effectLst/>
                  <a:uLnTx/>
                  <a:uFillTx/>
                </a:rPr>
                <a:t>)</a:t>
              </a:r>
              <a:r>
                <a:rPr lang="ar-EG" sz="1200" b="1" baseline="30000" dirty="0">
                  <a:solidFill>
                    <a:schemeClr val="tx2"/>
                  </a:solidFill>
                </a:rPr>
                <a:t>1</a:t>
              </a:r>
            </a:p>
          </p:txBody>
        </p:sp>
        <p:sp>
          <p:nvSpPr>
            <p:cNvPr id="23" name="TextBox 22">
              <a:extLst>
                <a:ext uri="{FF2B5EF4-FFF2-40B4-BE49-F238E27FC236}">
                  <a16:creationId xmlns:a16="http://schemas.microsoft.com/office/drawing/2014/main" id="{28943101-E7B3-4EAB-B566-BFDED7313DEC}"/>
                </a:ext>
              </a:extLst>
            </p:cNvPr>
            <p:cNvSpPr txBox="1">
              <a:spLocks/>
            </p:cNvSpPr>
            <p:nvPr>
              <p:custDataLst>
                <p:tags r:id="rId12"/>
              </p:custDataLst>
            </p:nvPr>
          </p:nvSpPr>
          <p:spPr>
            <a:xfrm>
              <a:off x="576714"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ar-EG" sz="1200" dirty="0">
                  <a:solidFill>
                    <a:schemeClr val="tx2"/>
                  </a:solidFill>
                  <a:ea typeface="+mn-ea"/>
                  <a:cs typeface="Arial"/>
                </a:rPr>
                <a:t> أثبت التطعيم بجرعة واحدة من لقاح </a:t>
              </a:r>
              <a:r>
                <a:rPr lang="en-US" sz="1200" dirty="0">
                  <a:solidFill>
                    <a:schemeClr val="tx2"/>
                  </a:solidFill>
                  <a:ea typeface="+mn-ea"/>
                  <a:cs typeface="Arial"/>
                </a:rPr>
                <a:t>HPV9</a:t>
              </a:r>
              <a:r>
                <a:rPr lang="ar-EG" sz="1200" dirty="0">
                  <a:solidFill>
                    <a:schemeClr val="tx2"/>
                  </a:solidFill>
                  <a:ea typeface="+mn-ea"/>
                  <a:cs typeface="Arial"/>
                </a:rPr>
                <a:t> (</a:t>
              </a:r>
              <a:r>
                <a:rPr lang="en-US" sz="1200" dirty="0">
                  <a:solidFill>
                    <a:schemeClr val="tx2"/>
                  </a:solidFill>
                  <a:ea typeface="+mn-ea"/>
                  <a:cs typeface="Arial"/>
                </a:rPr>
                <a:t>Gardasil 9</a:t>
              </a:r>
              <a:r>
                <a:rPr lang="ar-EG" sz="1200" dirty="0">
                  <a:solidFill>
                    <a:schemeClr val="tx2"/>
                  </a:solidFill>
                  <a:ea typeface="+mn-ea"/>
                  <a:cs typeface="Arial"/>
                </a:rPr>
                <a:t>،من إنتاج شركة </a:t>
              </a:r>
              <a:r>
                <a:rPr lang="en-US" sz="1200" dirty="0">
                  <a:solidFill>
                    <a:schemeClr val="tx2"/>
                  </a:solidFill>
                  <a:ea typeface="+mn-ea"/>
                  <a:cs typeface="Arial"/>
                </a:rPr>
                <a:t>MSD</a:t>
              </a:r>
              <a:r>
                <a:rPr lang="ar-EG" sz="1200" dirty="0">
                  <a:solidFill>
                    <a:schemeClr val="tx2"/>
                  </a:solidFill>
                  <a:ea typeface="+mn-ea"/>
                  <a:cs typeface="Arial"/>
                </a:rPr>
                <a:t>) أو </a:t>
              </a:r>
              <a:r>
                <a:rPr lang="en-US" sz="1200" dirty="0">
                  <a:solidFill>
                    <a:schemeClr val="tx2"/>
                  </a:solidFill>
                  <a:ea typeface="+mn-ea"/>
                  <a:cs typeface="Arial"/>
                </a:rPr>
                <a:t>HPV2 (</a:t>
              </a:r>
              <a:r>
                <a:rPr lang="en-US" sz="1200" dirty="0" err="1">
                  <a:solidFill>
                    <a:schemeClr val="tx2"/>
                  </a:solidFill>
                  <a:ea typeface="+mn-ea"/>
                  <a:cs typeface="Arial"/>
                </a:rPr>
                <a:t>Cervarix</a:t>
              </a:r>
              <a:r>
                <a:rPr lang="ar-EG" sz="1200" dirty="0">
                  <a:solidFill>
                    <a:schemeClr val="tx2"/>
                  </a:solidFill>
                  <a:ea typeface="+mn-ea"/>
                  <a:cs typeface="Arial"/>
                </a:rPr>
                <a:t>، من إنتاج شركة </a:t>
              </a:r>
              <a:r>
                <a:rPr lang="en-US" sz="1200" dirty="0">
                  <a:solidFill>
                    <a:schemeClr val="tx2"/>
                  </a:solidFill>
                  <a:ea typeface="+mn-ea"/>
                  <a:cs typeface="Arial"/>
                </a:rPr>
                <a:t>GSK</a:t>
              </a:r>
              <a:r>
                <a:rPr lang="ar-EG" sz="1200" dirty="0">
                  <a:solidFill>
                    <a:schemeClr val="tx2"/>
                  </a:solidFill>
                  <a:ea typeface="+mn-ea"/>
                  <a:cs typeface="Arial"/>
                </a:rPr>
                <a:t>) فاعلية بنسبة أكبر من 95% في الوقاية من ظهور عدوى جديدة ومستمرة من فيروس الورم </a:t>
              </a:r>
              <a:r>
                <a:rPr lang="ar-EG" sz="1200" dirty="0" err="1">
                  <a:solidFill>
                    <a:schemeClr val="tx2"/>
                  </a:solidFill>
                  <a:ea typeface="+mn-ea"/>
                  <a:cs typeface="Arial"/>
                </a:rPr>
                <a:t>الحليمي</a:t>
              </a:r>
              <a:r>
                <a:rPr lang="ar-EG" sz="1200" dirty="0">
                  <a:solidFill>
                    <a:schemeClr val="tx2"/>
                  </a:solidFill>
                  <a:ea typeface="+mn-ea"/>
                  <a:cs typeface="Arial"/>
                </a:rPr>
                <a:t> البشري من النوعين 16 و18 لدى المراهقات والشابات الأفريقيات حتى 54 شهرًا من التطعيم.</a:t>
              </a:r>
            </a:p>
          </p:txBody>
        </p:sp>
        <p:sp>
          <p:nvSpPr>
            <p:cNvPr id="24" name="TextBox 23">
              <a:extLst>
                <a:ext uri="{FF2B5EF4-FFF2-40B4-BE49-F238E27FC236}">
                  <a16:creationId xmlns:a16="http://schemas.microsoft.com/office/drawing/2014/main" id="{FF4D9054-462D-4CAD-B445-BBDC7C6525E1}"/>
                </a:ext>
              </a:extLst>
            </p:cNvPr>
            <p:cNvSpPr txBox="1">
              <a:spLocks/>
            </p:cNvSpPr>
            <p:nvPr>
              <p:custDataLst>
                <p:tags r:id="rId13"/>
              </p:custDataLst>
            </p:nvPr>
          </p:nvSpPr>
          <p:spPr>
            <a:xfrm>
              <a:off x="576714"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200" b="1" i="0" u="none" strike="noStrike" cap="none" normalizeH="0" baseline="0" noProof="0">
                  <a:ln>
                    <a:noFill/>
                  </a:ln>
                  <a:solidFill>
                    <a:schemeClr val="tx2"/>
                  </a:solidFill>
                  <a:effectLst/>
                  <a:uLnTx/>
                  <a:uFillTx/>
                  <a:ea typeface="+mn-ea"/>
                  <a:cs typeface="Arial" panose="020B0604020202020204" pitchFamily="34" charset="0"/>
                </a:rPr>
                <a:t>2018</a:t>
              </a:r>
            </a:p>
          </p:txBody>
        </p:sp>
        <p:sp>
          <p:nvSpPr>
            <p:cNvPr id="25" name="TextBox 24">
              <a:extLst>
                <a:ext uri="{FF2B5EF4-FFF2-40B4-BE49-F238E27FC236}">
                  <a16:creationId xmlns:a16="http://schemas.microsoft.com/office/drawing/2014/main" id="{AEDACA4C-8B21-40E1-8437-5F25E9F13E5E}"/>
                </a:ext>
              </a:extLst>
            </p:cNvPr>
            <p:cNvSpPr txBox="1">
              <a:spLocks/>
            </p:cNvSpPr>
            <p:nvPr>
              <p:custDataLst>
                <p:tags r:id="rId14"/>
              </p:custDataLst>
            </p:nvPr>
          </p:nvSpPr>
          <p:spPr>
            <a:xfrm>
              <a:off x="576714"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lang="ar-EG" sz="1200" b="1">
                  <a:solidFill>
                    <a:schemeClr val="tx2"/>
                  </a:solidFill>
                </a:rPr>
                <a:t>كينيا</a:t>
              </a:r>
            </a:p>
          </p:txBody>
        </p:sp>
      </p:grpSp>
      <p:sp>
        <p:nvSpPr>
          <p:cNvPr id="26" name="TextBox 25">
            <a:extLst>
              <a:ext uri="{FF2B5EF4-FFF2-40B4-BE49-F238E27FC236}">
                <a16:creationId xmlns:a16="http://schemas.microsoft.com/office/drawing/2014/main" id="{B4D8C973-5015-40A2-B60E-EFB8267B8F55}"/>
              </a:ext>
            </a:extLst>
          </p:cNvPr>
          <p:cNvSpPr txBox="1">
            <a:spLocks/>
          </p:cNvSpPr>
          <p:nvPr>
            <p:custDataLst>
              <p:tags r:id="rId3"/>
            </p:custDataLst>
          </p:nvPr>
        </p:nvSpPr>
        <p:spPr>
          <a:xfrm>
            <a:off x="5356011" y="2120225"/>
            <a:ext cx="2353395"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None/>
              <a:tabLst/>
              <a:defRPr/>
            </a:pPr>
            <a:r>
              <a:rPr kumimoji="0" lang="ar-EG" sz="1200" b="1" i="0" u="none" strike="noStrike" cap="none" normalizeH="0" baseline="0" noProof="0" dirty="0">
                <a:ln>
                  <a:noFill/>
                </a:ln>
                <a:solidFill>
                  <a:schemeClr val="tx2"/>
                </a:solidFill>
                <a:effectLst/>
                <a:uLnTx/>
                <a:uFillTx/>
              </a:rPr>
              <a:t>الجَسر المناعي والسلامة لتقليل الجرعة (</a:t>
            </a:r>
            <a:r>
              <a:rPr kumimoji="0" lang="en-US" sz="1200" b="1" i="0" u="none" strike="noStrike" cap="none" normalizeH="0" baseline="0" noProof="0" dirty="0" err="1">
                <a:ln>
                  <a:noFill/>
                </a:ln>
                <a:solidFill>
                  <a:schemeClr val="tx2"/>
                </a:solidFill>
                <a:effectLst/>
                <a:uLnTx/>
                <a:uFillTx/>
              </a:rPr>
              <a:t>DoRIS</a:t>
            </a:r>
            <a:r>
              <a:rPr kumimoji="0" lang="ar-EG" sz="1200" b="1" i="0" u="none" strike="noStrike" cap="none" normalizeH="0" baseline="0" noProof="0" dirty="0">
                <a:ln>
                  <a:noFill/>
                </a:ln>
                <a:solidFill>
                  <a:schemeClr val="tx2"/>
                </a:solidFill>
                <a:effectLst/>
                <a:uLnTx/>
                <a:uFillTx/>
              </a:rPr>
              <a:t>)</a:t>
            </a:r>
            <a:r>
              <a:rPr lang="ar-EG" sz="1200" b="1" baseline="30000" dirty="0">
                <a:solidFill>
                  <a:schemeClr val="tx2"/>
                </a:solidFill>
              </a:rPr>
              <a:t>2.3</a:t>
            </a:r>
          </a:p>
        </p:txBody>
      </p:sp>
      <p:sp>
        <p:nvSpPr>
          <p:cNvPr id="27" name="TextBox 26">
            <a:extLst>
              <a:ext uri="{FF2B5EF4-FFF2-40B4-BE49-F238E27FC236}">
                <a16:creationId xmlns:a16="http://schemas.microsoft.com/office/drawing/2014/main" id="{14FF4AA5-737B-4769-984D-9E0BDF79C1A1}"/>
              </a:ext>
            </a:extLst>
          </p:cNvPr>
          <p:cNvSpPr txBox="1">
            <a:spLocks/>
          </p:cNvSpPr>
          <p:nvPr>
            <p:custDataLst>
              <p:tags r:id="rId4"/>
            </p:custDataLst>
          </p:nvPr>
        </p:nvSpPr>
        <p:spPr>
          <a:xfrm>
            <a:off x="5356011" y="2671845"/>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200" b="1" i="0" u="none" strike="noStrike" cap="none" normalizeH="0" baseline="0" noProof="0" dirty="0">
                <a:ln>
                  <a:noFill/>
                </a:ln>
                <a:solidFill>
                  <a:schemeClr val="tx2"/>
                </a:solidFill>
                <a:effectLst/>
                <a:uLnTx/>
                <a:uFillTx/>
                <a:ea typeface="+mn-ea"/>
                <a:cs typeface="Arial" panose="020B0604020202020204" pitchFamily="34" charset="0"/>
              </a:rPr>
              <a:t>2017</a:t>
            </a:r>
          </a:p>
        </p:txBody>
      </p:sp>
      <p:sp>
        <p:nvSpPr>
          <p:cNvPr id="28" name="TextBox 27">
            <a:extLst>
              <a:ext uri="{FF2B5EF4-FFF2-40B4-BE49-F238E27FC236}">
                <a16:creationId xmlns:a16="http://schemas.microsoft.com/office/drawing/2014/main" id="{017C03F5-31A6-4172-BFE0-841E80CFE995}"/>
              </a:ext>
            </a:extLst>
          </p:cNvPr>
          <p:cNvSpPr txBox="1">
            <a:spLocks/>
          </p:cNvSpPr>
          <p:nvPr>
            <p:custDataLst>
              <p:tags r:id="rId5"/>
            </p:custDataLst>
          </p:nvPr>
        </p:nvSpPr>
        <p:spPr>
          <a:xfrm>
            <a:off x="5356011" y="3078331"/>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200" b="1" i="0" u="none" strike="noStrike" cap="none" normalizeH="0" baseline="0" noProof="0">
                <a:ln>
                  <a:noFill/>
                </a:ln>
                <a:solidFill>
                  <a:schemeClr val="tx2"/>
                </a:solidFill>
                <a:effectLst/>
                <a:uLnTx/>
                <a:uFillTx/>
                <a:ea typeface="+mn-ea"/>
                <a:cs typeface="Arial" panose="020B0604020202020204" pitchFamily="34" charset="0"/>
              </a:rPr>
              <a:t>تنزانيا</a:t>
            </a:r>
          </a:p>
        </p:txBody>
      </p:sp>
      <p:cxnSp>
        <p:nvCxnSpPr>
          <p:cNvPr id="29" name="Straight Connector 28">
            <a:extLst>
              <a:ext uri="{FF2B5EF4-FFF2-40B4-BE49-F238E27FC236}">
                <a16:creationId xmlns:a16="http://schemas.microsoft.com/office/drawing/2014/main" id="{44AFE5C4-0696-43CE-B1AF-F77C6BC8BCC5}"/>
              </a:ext>
            </a:extLst>
          </p:cNvPr>
          <p:cNvCxnSpPr>
            <a:cxnSpLocks/>
          </p:cNvCxnSpPr>
          <p:nvPr/>
        </p:nvCxnSpPr>
        <p:spPr>
          <a:xfrm>
            <a:off x="2785098" y="2967421"/>
            <a:ext cx="8686541" cy="1216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6DE2AC-193A-4C41-9E59-DE58EAC728A7}"/>
              </a:ext>
            </a:extLst>
          </p:cNvPr>
          <p:cNvCxnSpPr>
            <a:cxnSpLocks/>
          </p:cNvCxnSpPr>
          <p:nvPr/>
        </p:nvCxnSpPr>
        <p:spPr>
          <a:xfrm>
            <a:off x="2785098" y="2560935"/>
            <a:ext cx="8686541" cy="37769"/>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D3A7D-F04D-4C5E-B52A-686B013776CC}"/>
              </a:ext>
            </a:extLst>
          </p:cNvPr>
          <p:cNvCxnSpPr>
            <a:cxnSpLocks/>
          </p:cNvCxnSpPr>
          <p:nvPr/>
        </p:nvCxnSpPr>
        <p:spPr>
          <a:xfrm>
            <a:off x="2785098" y="1848166"/>
            <a:ext cx="8686541"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ED7FDFC-B5EC-4D44-B18E-696EA3A92B6B}"/>
              </a:ext>
            </a:extLst>
          </p:cNvPr>
          <p:cNvSpPr txBox="1">
            <a:spLocks/>
          </p:cNvSpPr>
          <p:nvPr>
            <p:custDataLst>
              <p:tags r:id="rId6"/>
            </p:custDataLst>
          </p:nvPr>
        </p:nvSpPr>
        <p:spPr>
          <a:xfrm>
            <a:off x="2803152" y="1945146"/>
            <a:ext cx="2361068" cy="369330"/>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en-US" sz="1200" b="1" dirty="0">
                <a:solidFill>
                  <a:schemeClr val="tx2"/>
                </a:solidFill>
              </a:rPr>
              <a:t>Estudio de </a:t>
            </a:r>
            <a:r>
              <a:rPr lang="en-US" sz="1200" b="1" dirty="0" err="1">
                <a:solidFill>
                  <a:schemeClr val="tx2"/>
                </a:solidFill>
              </a:rPr>
              <a:t>Comparacion</a:t>
            </a:r>
            <a:r>
              <a:rPr lang="en-US" sz="1200" b="1" dirty="0">
                <a:solidFill>
                  <a:schemeClr val="tx2"/>
                </a:solidFill>
              </a:rPr>
              <a:t> de Una y Dos </a:t>
            </a:r>
            <a:r>
              <a:rPr lang="en-US" sz="1200" b="1" dirty="0" err="1">
                <a:solidFill>
                  <a:schemeClr val="tx2"/>
                </a:solidFill>
              </a:rPr>
              <a:t>Dosis</a:t>
            </a:r>
            <a:r>
              <a:rPr lang="en-US" sz="1200" b="1" dirty="0">
                <a:solidFill>
                  <a:schemeClr val="tx2"/>
                </a:solidFill>
              </a:rPr>
              <a:t> de </a:t>
            </a:r>
            <a:r>
              <a:rPr lang="en-US" sz="1200" b="1" dirty="0" err="1">
                <a:solidFill>
                  <a:schemeClr val="tx2"/>
                </a:solidFill>
              </a:rPr>
              <a:t>Vacunas</a:t>
            </a:r>
            <a:r>
              <a:rPr lang="en-US" sz="1200" b="1" dirty="0">
                <a:solidFill>
                  <a:schemeClr val="tx2"/>
                </a:solidFill>
              </a:rPr>
              <a:t> Contra </a:t>
            </a:r>
            <a:r>
              <a:rPr lang="en-US" sz="1200" b="1" dirty="0" err="1">
                <a:solidFill>
                  <a:schemeClr val="tx2"/>
                </a:solidFill>
              </a:rPr>
              <a:t>el</a:t>
            </a:r>
            <a:r>
              <a:rPr lang="en-US" sz="1200" b="1" dirty="0">
                <a:solidFill>
                  <a:schemeClr val="tx2"/>
                </a:solidFill>
              </a:rPr>
              <a:t> Virus de </a:t>
            </a:r>
            <a:r>
              <a:rPr lang="en-US" sz="1200" b="1" dirty="0" err="1">
                <a:solidFill>
                  <a:schemeClr val="tx2"/>
                </a:solidFill>
              </a:rPr>
              <a:t>Papiloma</a:t>
            </a:r>
            <a:r>
              <a:rPr lang="en-US" sz="1200" b="1" dirty="0">
                <a:solidFill>
                  <a:schemeClr val="tx2"/>
                </a:solidFill>
              </a:rPr>
              <a:t> Humano (ESCUDDO)</a:t>
            </a:r>
            <a:r>
              <a:rPr lang="ar-EG" sz="1200" b="1" baseline="30000" dirty="0">
                <a:solidFill>
                  <a:schemeClr val="tx2"/>
                </a:solidFill>
              </a:rPr>
              <a:t>4</a:t>
            </a:r>
          </a:p>
        </p:txBody>
      </p:sp>
      <p:sp>
        <p:nvSpPr>
          <p:cNvPr id="19" name="TextBox 18">
            <a:extLst>
              <a:ext uri="{FF2B5EF4-FFF2-40B4-BE49-F238E27FC236}">
                <a16:creationId xmlns:a16="http://schemas.microsoft.com/office/drawing/2014/main" id="{D108AE18-857C-492F-8385-5A6A797950D1}"/>
              </a:ext>
            </a:extLst>
          </p:cNvPr>
          <p:cNvSpPr txBox="1">
            <a:spLocks/>
          </p:cNvSpPr>
          <p:nvPr>
            <p:custDataLst>
              <p:tags r:id="rId7"/>
            </p:custDataLst>
          </p:nvPr>
        </p:nvSpPr>
        <p:spPr>
          <a:xfrm>
            <a:off x="2803151" y="2678565"/>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200" b="1" i="0" u="none" strike="noStrike" cap="none" normalizeH="0" baseline="0" noProof="0" dirty="0">
                <a:ln>
                  <a:noFill/>
                </a:ln>
                <a:solidFill>
                  <a:schemeClr val="tx2"/>
                </a:solidFill>
                <a:effectLst/>
                <a:uLnTx/>
                <a:uFillTx/>
                <a:ea typeface="+mn-ea"/>
                <a:cs typeface="Arial" panose="020B0604020202020204" pitchFamily="34" charset="0"/>
              </a:rPr>
              <a:t>2017</a:t>
            </a:r>
          </a:p>
        </p:txBody>
      </p:sp>
      <p:sp>
        <p:nvSpPr>
          <p:cNvPr id="21" name="TextBox 20">
            <a:extLst>
              <a:ext uri="{FF2B5EF4-FFF2-40B4-BE49-F238E27FC236}">
                <a16:creationId xmlns:a16="http://schemas.microsoft.com/office/drawing/2014/main" id="{4DA4F46C-9C88-4D57-8831-0575309211FD}"/>
              </a:ext>
            </a:extLst>
          </p:cNvPr>
          <p:cNvSpPr txBox="1">
            <a:spLocks/>
          </p:cNvSpPr>
          <p:nvPr>
            <p:custDataLst>
              <p:tags r:id="rId8"/>
            </p:custDataLst>
          </p:nvPr>
        </p:nvSpPr>
        <p:spPr>
          <a:xfrm>
            <a:off x="2803151" y="3085051"/>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None/>
              <a:tabLst/>
              <a:defRPr/>
            </a:pPr>
            <a:r>
              <a:rPr lang="ar-EG" sz="1200" b="1" dirty="0">
                <a:solidFill>
                  <a:schemeClr val="tx2"/>
                </a:solidFill>
              </a:rPr>
              <a:t>كوستاريكا</a:t>
            </a:r>
          </a:p>
        </p:txBody>
      </p:sp>
      <p:sp>
        <p:nvSpPr>
          <p:cNvPr id="35" name="TextBox 34">
            <a:extLst>
              <a:ext uri="{FF2B5EF4-FFF2-40B4-BE49-F238E27FC236}">
                <a16:creationId xmlns:a16="http://schemas.microsoft.com/office/drawing/2014/main" id="{E85FBD0B-23E0-4E36-8D23-FF455B5C6F15}"/>
              </a:ext>
            </a:extLst>
          </p:cNvPr>
          <p:cNvSpPr txBox="1">
            <a:spLocks/>
          </p:cNvSpPr>
          <p:nvPr>
            <p:custDataLst>
              <p:tags r:id="rId9"/>
            </p:custDataLst>
          </p:nvPr>
        </p:nvSpPr>
        <p:spPr>
          <a:xfrm>
            <a:off x="2810824" y="3429096"/>
            <a:ext cx="2353395" cy="184665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ar-EG" sz="1200" b="1" dirty="0">
                <a:solidFill>
                  <a:schemeClr val="tx2"/>
                </a:solidFill>
                <a:cs typeface="Arial"/>
              </a:rPr>
              <a:t>لا تقل</a:t>
            </a:r>
            <a:r>
              <a:rPr lang="ar-EG" sz="1200" dirty="0">
                <a:solidFill>
                  <a:schemeClr val="tx2"/>
                </a:solidFill>
                <a:cs typeface="Arial"/>
              </a:rPr>
              <a:t> فاعلية جرعة واحدة من لقاح </a:t>
            </a:r>
            <a:r>
              <a:rPr lang="en-US" sz="1200" dirty="0">
                <a:solidFill>
                  <a:schemeClr val="tx2"/>
                </a:solidFill>
                <a:cs typeface="Arial"/>
              </a:rPr>
              <a:t>HPV9 (Gardasil 9</a:t>
            </a:r>
            <a:r>
              <a:rPr lang="ar-EG" sz="1200" dirty="0">
                <a:solidFill>
                  <a:schemeClr val="tx2"/>
                </a:solidFill>
                <a:cs typeface="Arial"/>
              </a:rPr>
              <a:t>، من إنتاج شركة </a:t>
            </a:r>
            <a:r>
              <a:rPr lang="en-US" sz="1200" dirty="0">
                <a:solidFill>
                  <a:schemeClr val="tx2"/>
                </a:solidFill>
                <a:cs typeface="Arial"/>
              </a:rPr>
              <a:t>MSD</a:t>
            </a:r>
            <a:r>
              <a:rPr lang="ar-EG" sz="1200" dirty="0">
                <a:solidFill>
                  <a:schemeClr val="tx2"/>
                </a:solidFill>
                <a:cs typeface="Arial"/>
              </a:rPr>
              <a:t>) أو </a:t>
            </a:r>
            <a:r>
              <a:rPr lang="en-US" sz="1200" dirty="0">
                <a:solidFill>
                  <a:schemeClr val="tx2"/>
                </a:solidFill>
                <a:cs typeface="Arial"/>
              </a:rPr>
              <a:t>HPV2 (</a:t>
            </a:r>
            <a:r>
              <a:rPr lang="en-US" sz="1200" dirty="0" err="1">
                <a:solidFill>
                  <a:schemeClr val="tx2"/>
                </a:solidFill>
                <a:cs typeface="Arial"/>
              </a:rPr>
              <a:t>Cervarix</a:t>
            </a:r>
            <a:r>
              <a:rPr lang="ar-EG" sz="1200" dirty="0">
                <a:solidFill>
                  <a:schemeClr val="tx2"/>
                </a:solidFill>
                <a:cs typeface="Arial"/>
              </a:rPr>
              <a:t>، من إنتاج شركة </a:t>
            </a:r>
            <a:r>
              <a:rPr lang="en-US" sz="1200" dirty="0">
                <a:solidFill>
                  <a:schemeClr val="tx2"/>
                </a:solidFill>
                <a:cs typeface="Arial"/>
              </a:rPr>
              <a:t>GSK</a:t>
            </a:r>
            <a:r>
              <a:rPr lang="ar-EG" sz="1200" dirty="0">
                <a:solidFill>
                  <a:schemeClr val="tx2"/>
                </a:solidFill>
                <a:cs typeface="Arial"/>
              </a:rPr>
              <a:t>) </a:t>
            </a:r>
            <a:r>
              <a:rPr lang="ar-EG" sz="1200" b="1" dirty="0">
                <a:solidFill>
                  <a:schemeClr val="tx2"/>
                </a:solidFill>
                <a:cs typeface="Arial"/>
              </a:rPr>
              <a:t>عن نظام التطعيم بجرعتين في الوقاية من عدوى فيروس الورم </a:t>
            </a:r>
            <a:r>
              <a:rPr lang="ar-EG" sz="1200" b="1" dirty="0" err="1">
                <a:solidFill>
                  <a:schemeClr val="tx2"/>
                </a:solidFill>
                <a:cs typeface="Arial"/>
              </a:rPr>
              <a:t>الحليمي</a:t>
            </a:r>
            <a:r>
              <a:rPr lang="ar-EG" sz="1200" b="1" dirty="0">
                <a:solidFill>
                  <a:schemeClr val="tx2"/>
                </a:solidFill>
                <a:cs typeface="Arial"/>
              </a:rPr>
              <a:t> البشري المستمرة من النوعين 16 و18 بين الفتيات المراهقات</a:t>
            </a:r>
            <a:r>
              <a:rPr lang="ar-EG" sz="1200" dirty="0">
                <a:solidFill>
                  <a:schemeClr val="tx2"/>
                </a:solidFill>
                <a:cs typeface="Arial"/>
              </a:rPr>
              <a:t>.  ويوفر كل من لقاحي فيروس الورم </a:t>
            </a:r>
            <a:r>
              <a:rPr lang="ar-EG" sz="1200" dirty="0" err="1">
                <a:solidFill>
                  <a:schemeClr val="tx2"/>
                </a:solidFill>
                <a:cs typeface="Arial"/>
              </a:rPr>
              <a:t>الحليمي</a:t>
            </a:r>
            <a:r>
              <a:rPr lang="ar-EG" sz="1200" dirty="0">
                <a:solidFill>
                  <a:schemeClr val="tx2"/>
                </a:solidFill>
                <a:cs typeface="Arial"/>
              </a:rPr>
              <a:t> البشري حماية بنسبة </a:t>
            </a:r>
            <a:r>
              <a:rPr lang="ar-EG" sz="1200" b="1" dirty="0">
                <a:solidFill>
                  <a:schemeClr val="tx2"/>
                </a:solidFill>
                <a:cs typeface="Arial"/>
              </a:rPr>
              <a:t>تتجاوز 97% ضد عدوى النوعين 16 و18 من الفيروس على مدار 5 سنوات</a:t>
            </a:r>
            <a:r>
              <a:rPr lang="ar-EG" sz="1200" dirty="0">
                <a:solidFill>
                  <a:schemeClr val="tx2"/>
                </a:solidFill>
                <a:cs typeface="Arial"/>
              </a:rPr>
              <a:t>.</a:t>
            </a:r>
          </a:p>
        </p:txBody>
      </p:sp>
      <p:sp>
        <p:nvSpPr>
          <p:cNvPr id="42" name="TextBox 41">
            <a:extLst>
              <a:ext uri="{FF2B5EF4-FFF2-40B4-BE49-F238E27FC236}">
                <a16:creationId xmlns:a16="http://schemas.microsoft.com/office/drawing/2014/main" id="{A381F0DE-AE6C-4E6A-9378-6BA7F56766D3}"/>
              </a:ext>
            </a:extLst>
          </p:cNvPr>
          <p:cNvSpPr txBox="1">
            <a:spLocks/>
          </p:cNvSpPr>
          <p:nvPr>
            <p:custDataLst>
              <p:tags r:id="rId10"/>
            </p:custDataLst>
          </p:nvPr>
        </p:nvSpPr>
        <p:spPr>
          <a:xfrm>
            <a:off x="5356010" y="3425179"/>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kumimoji="0" lang="ar-EG" sz="1200" b="1" i="0" u="none" strike="noStrike" cap="none" normalizeH="0" baseline="0" noProof="0" dirty="0">
                <a:ln>
                  <a:noFill/>
                </a:ln>
                <a:solidFill>
                  <a:schemeClr val="tx2"/>
                </a:solidFill>
                <a:effectLst/>
                <a:uLnTx/>
                <a:uFillTx/>
                <a:ea typeface="+mn-ea"/>
                <a:cs typeface="Arial" panose="020B0604020202020204" pitchFamily="34" charset="0"/>
              </a:rPr>
              <a:t>كانت مستويات الأجسام المضادة بين الفتيات اللاتي تلقين جرعة واحدة </a:t>
            </a:r>
            <a:r>
              <a:rPr kumimoji="0" lang="ar-EG" sz="1200" i="0" u="none" strike="noStrike" cap="none" normalizeH="0" baseline="0" noProof="0" dirty="0">
                <a:ln>
                  <a:noFill/>
                </a:ln>
                <a:solidFill>
                  <a:schemeClr val="tx2"/>
                </a:solidFill>
                <a:effectLst/>
                <a:uLnTx/>
                <a:uFillTx/>
                <a:ea typeface="+mn-ea"/>
                <a:cs typeface="Arial" panose="020B0604020202020204" pitchFamily="34" charset="0"/>
              </a:rPr>
              <a:t>من لقاح </a:t>
            </a:r>
            <a:r>
              <a:rPr kumimoji="0" lang="en-US" sz="1200" i="0" u="none" strike="noStrike" cap="none" normalizeH="0" baseline="0" noProof="0" dirty="0">
                <a:ln>
                  <a:noFill/>
                </a:ln>
                <a:solidFill>
                  <a:schemeClr val="tx2"/>
                </a:solidFill>
                <a:effectLst/>
                <a:uLnTx/>
                <a:uFillTx/>
                <a:ea typeface="+mn-ea"/>
                <a:cs typeface="Arial" panose="020B0604020202020204" pitchFamily="34" charset="0"/>
              </a:rPr>
              <a:t>HPV9</a:t>
            </a:r>
            <a:r>
              <a:rPr kumimoji="0" lang="ar-EG" sz="1200" i="0" u="none" strike="noStrike" cap="none" normalizeH="0" baseline="0" noProof="0" dirty="0">
                <a:ln>
                  <a:noFill/>
                </a:ln>
                <a:solidFill>
                  <a:schemeClr val="tx2"/>
                </a:solidFill>
                <a:effectLst/>
                <a:uLnTx/>
                <a:uFillTx/>
                <a:ea typeface="+mn-ea"/>
                <a:cs typeface="Arial" panose="020B0604020202020204" pitchFamily="34" charset="0"/>
              </a:rPr>
              <a:t> (</a:t>
            </a:r>
            <a:r>
              <a:rPr kumimoji="0" lang="en-US" sz="1200" i="0" u="none" strike="noStrike" cap="none" normalizeH="0" baseline="0" noProof="0" dirty="0">
                <a:ln>
                  <a:noFill/>
                </a:ln>
                <a:solidFill>
                  <a:schemeClr val="tx2"/>
                </a:solidFill>
                <a:effectLst/>
                <a:uLnTx/>
                <a:uFillTx/>
                <a:ea typeface="+mn-ea"/>
                <a:cs typeface="Arial" panose="020B0604020202020204" pitchFamily="34" charset="0"/>
              </a:rPr>
              <a:t>Gardasil 9</a:t>
            </a:r>
            <a:r>
              <a:rPr kumimoji="0" lang="ar-EG" sz="1200" i="0" u="none" strike="noStrike" cap="none" normalizeH="0" baseline="0" noProof="0" dirty="0">
                <a:ln>
                  <a:noFill/>
                </a:ln>
                <a:solidFill>
                  <a:schemeClr val="tx2"/>
                </a:solidFill>
                <a:effectLst/>
                <a:uLnTx/>
                <a:uFillTx/>
                <a:ea typeface="+mn-ea"/>
                <a:cs typeface="Arial" panose="020B0604020202020204" pitchFamily="34" charset="0"/>
              </a:rPr>
              <a:t>،من إنتاج شركة </a:t>
            </a:r>
            <a:r>
              <a:rPr kumimoji="0" lang="en-US" sz="1200" i="0" u="none" strike="noStrike" cap="none" normalizeH="0" baseline="0" noProof="0" dirty="0">
                <a:ln>
                  <a:noFill/>
                </a:ln>
                <a:solidFill>
                  <a:schemeClr val="tx2"/>
                </a:solidFill>
                <a:effectLst/>
                <a:uLnTx/>
                <a:uFillTx/>
                <a:ea typeface="+mn-ea"/>
                <a:cs typeface="Arial" panose="020B0604020202020204" pitchFamily="34" charset="0"/>
              </a:rPr>
              <a:t>MSD</a:t>
            </a:r>
            <a:r>
              <a:rPr kumimoji="0" lang="ar-EG" sz="1200" i="0" u="none" strike="noStrike" cap="none" normalizeH="0" baseline="0" noProof="0" dirty="0">
                <a:ln>
                  <a:noFill/>
                </a:ln>
                <a:solidFill>
                  <a:schemeClr val="tx2"/>
                </a:solidFill>
                <a:effectLst/>
                <a:uLnTx/>
                <a:uFillTx/>
                <a:ea typeface="+mn-ea"/>
                <a:cs typeface="Arial" panose="020B0604020202020204" pitchFamily="34" charset="0"/>
              </a:rPr>
              <a:t>) أو </a:t>
            </a:r>
            <a:r>
              <a:rPr kumimoji="0" lang="en-US" sz="1200" i="0" u="none" strike="noStrike" cap="none" normalizeH="0" baseline="0" noProof="0" dirty="0">
                <a:ln>
                  <a:noFill/>
                </a:ln>
                <a:solidFill>
                  <a:schemeClr val="tx2"/>
                </a:solidFill>
                <a:effectLst/>
                <a:uLnTx/>
                <a:uFillTx/>
                <a:ea typeface="+mn-ea"/>
                <a:cs typeface="Arial" panose="020B0604020202020204" pitchFamily="34" charset="0"/>
              </a:rPr>
              <a:t>HPV2 (</a:t>
            </a:r>
            <a:r>
              <a:rPr kumimoji="0" lang="en-US" sz="1200" i="0" u="none" strike="noStrike" cap="none" normalizeH="0" baseline="0" noProof="0" dirty="0" err="1">
                <a:ln>
                  <a:noFill/>
                </a:ln>
                <a:solidFill>
                  <a:schemeClr val="tx2"/>
                </a:solidFill>
                <a:effectLst/>
                <a:uLnTx/>
                <a:uFillTx/>
                <a:ea typeface="+mn-ea"/>
                <a:cs typeface="Arial" panose="020B0604020202020204" pitchFamily="34" charset="0"/>
              </a:rPr>
              <a:t>Cervarix</a:t>
            </a:r>
            <a:r>
              <a:rPr kumimoji="0" lang="ar-EG" sz="1200" i="0" u="none" strike="noStrike" cap="none" normalizeH="0" baseline="0" noProof="0" dirty="0">
                <a:ln>
                  <a:noFill/>
                </a:ln>
                <a:solidFill>
                  <a:schemeClr val="tx2"/>
                </a:solidFill>
                <a:effectLst/>
                <a:uLnTx/>
                <a:uFillTx/>
                <a:ea typeface="+mn-ea"/>
                <a:cs typeface="Arial" panose="020B0604020202020204" pitchFamily="34" charset="0"/>
              </a:rPr>
              <a:t>، من إنتاج شركة </a:t>
            </a:r>
            <a:r>
              <a:rPr kumimoji="0" lang="en-US" sz="1200" i="0" u="none" strike="noStrike" cap="none" normalizeH="0" baseline="0" noProof="0" dirty="0">
                <a:ln>
                  <a:noFill/>
                </a:ln>
                <a:solidFill>
                  <a:schemeClr val="tx2"/>
                </a:solidFill>
                <a:effectLst/>
                <a:uLnTx/>
                <a:uFillTx/>
                <a:ea typeface="+mn-ea"/>
                <a:cs typeface="Arial" panose="020B0604020202020204" pitchFamily="34" charset="0"/>
              </a:rPr>
              <a:t>GSK</a:t>
            </a:r>
            <a:r>
              <a:rPr kumimoji="0" lang="ar-EG" sz="1200" i="0" u="none" strike="noStrike" cap="none" normalizeH="0" baseline="0" noProof="0" dirty="0">
                <a:ln>
                  <a:noFill/>
                </a:ln>
                <a:solidFill>
                  <a:schemeClr val="tx2"/>
                </a:solidFill>
                <a:effectLst/>
                <a:uLnTx/>
                <a:uFillTx/>
                <a:ea typeface="+mn-ea"/>
                <a:cs typeface="Arial" panose="020B0604020202020204" pitchFamily="34" charset="0"/>
              </a:rPr>
              <a:t>) </a:t>
            </a:r>
            <a:r>
              <a:rPr kumimoji="0" lang="ar-EG" sz="1200" b="1" i="0" u="none" strike="noStrike" cap="none" normalizeH="0" baseline="0" noProof="0" dirty="0">
                <a:ln>
                  <a:noFill/>
                </a:ln>
                <a:solidFill>
                  <a:schemeClr val="tx2"/>
                </a:solidFill>
                <a:effectLst/>
                <a:uLnTx/>
                <a:uFillTx/>
                <a:ea typeface="+mn-ea"/>
                <a:cs typeface="Arial" panose="020B0604020202020204" pitchFamily="34" charset="0"/>
              </a:rPr>
              <a:t>مرتفعة على الأقل مثل تلك الموجودة لدى النساء اللاتي خضعن للدراسات </a:t>
            </a:r>
            <a:r>
              <a:rPr kumimoji="0" lang="en-US" sz="1200" b="1" i="0" u="none" strike="noStrike" cap="none" normalizeH="0" baseline="0" noProof="0" dirty="0">
                <a:ln>
                  <a:noFill/>
                </a:ln>
                <a:solidFill>
                  <a:schemeClr val="tx2"/>
                </a:solidFill>
                <a:effectLst/>
                <a:uLnTx/>
                <a:uFillTx/>
                <a:ea typeface="+mn-ea"/>
                <a:cs typeface="Arial" panose="020B0604020202020204" pitchFamily="34" charset="0"/>
              </a:rPr>
              <a:t>KEN SHE</a:t>
            </a:r>
            <a:r>
              <a:rPr kumimoji="0" lang="ar-EG" sz="1200" b="1" i="0" u="none" strike="noStrike" cap="none" normalizeH="0" baseline="0" noProof="0" dirty="0">
                <a:ln>
                  <a:noFill/>
                </a:ln>
                <a:solidFill>
                  <a:schemeClr val="tx2"/>
                </a:solidFill>
                <a:effectLst/>
                <a:uLnTx/>
                <a:uFillTx/>
                <a:ea typeface="+mn-ea"/>
                <a:cs typeface="Arial" panose="020B0604020202020204" pitchFamily="34" charset="0"/>
              </a:rPr>
              <a:t> أو </a:t>
            </a:r>
            <a:r>
              <a:rPr kumimoji="0" lang="en-US" sz="1200" b="1" i="0" u="none" strike="noStrike" cap="none" normalizeH="0" baseline="0" noProof="0" dirty="0">
                <a:ln>
                  <a:noFill/>
                </a:ln>
                <a:solidFill>
                  <a:schemeClr val="tx2"/>
                </a:solidFill>
                <a:effectLst/>
                <a:uLnTx/>
                <a:uFillTx/>
                <a:ea typeface="+mn-ea"/>
                <a:cs typeface="Arial" panose="020B0604020202020204" pitchFamily="34" charset="0"/>
              </a:rPr>
              <a:t>CVT</a:t>
            </a:r>
            <a:r>
              <a:rPr kumimoji="0" lang="ar-EG" sz="1200" b="1" i="0" u="none" strike="noStrike" cap="none" normalizeH="0" baseline="0" noProof="0" dirty="0">
                <a:ln>
                  <a:noFill/>
                </a:ln>
                <a:solidFill>
                  <a:schemeClr val="tx2"/>
                </a:solidFill>
                <a:effectLst/>
                <a:uLnTx/>
                <a:uFillTx/>
                <a:ea typeface="+mn-ea"/>
                <a:cs typeface="Arial" panose="020B0604020202020204" pitchFamily="34" charset="0"/>
              </a:rPr>
              <a:t> أو </a:t>
            </a:r>
            <a:r>
              <a:rPr kumimoji="0" lang="en-US" sz="1200" b="1" i="0" u="none" strike="noStrike" cap="none" normalizeH="0" baseline="0" noProof="0" dirty="0">
                <a:ln>
                  <a:noFill/>
                </a:ln>
                <a:solidFill>
                  <a:schemeClr val="tx2"/>
                </a:solidFill>
                <a:effectLst/>
                <a:uLnTx/>
                <a:uFillTx/>
                <a:ea typeface="+mn-ea"/>
                <a:cs typeface="Arial" panose="020B0604020202020204" pitchFamily="34" charset="0"/>
              </a:rPr>
              <a:t>IARC</a:t>
            </a:r>
            <a:r>
              <a:rPr kumimoji="0" lang="ar-EG" sz="1200" b="1" i="0" u="none" strike="noStrike" cap="none" normalizeH="0" baseline="0" noProof="0" dirty="0">
                <a:ln>
                  <a:noFill/>
                </a:ln>
                <a:solidFill>
                  <a:schemeClr val="tx2"/>
                </a:solidFill>
                <a:effectLst/>
                <a:uLnTx/>
                <a:uFillTx/>
                <a:ea typeface="+mn-ea"/>
                <a:cs typeface="Arial" panose="020B0604020202020204" pitchFamily="34" charset="0"/>
              </a:rPr>
              <a:t> حيث ثبُتت فاعلية التطعيم بجرعة واحدة.</a:t>
            </a:r>
          </a:p>
          <a:p>
            <a:pPr>
              <a:spcBef>
                <a:spcPts val="400"/>
              </a:spcBef>
              <a:buClr>
                <a:srgbClr val="000000"/>
              </a:buClr>
              <a:buSzPct val="110000"/>
              <a:buNone/>
              <a:defRPr/>
            </a:pPr>
            <a:r>
              <a:rPr kumimoji="0" lang="ar-EG" sz="1200" b="0" i="0" u="none" strike="noStrike" cap="none" normalizeH="0" baseline="0" noProof="0" dirty="0">
                <a:ln>
                  <a:noFill/>
                </a:ln>
                <a:solidFill>
                  <a:schemeClr val="tx2"/>
                </a:solidFill>
                <a:effectLst/>
                <a:uLnTx/>
                <a:uFillTx/>
                <a:ea typeface="+mn-ea"/>
                <a:cs typeface="Arial" panose="020B0604020202020204" pitchFamily="34" charset="0"/>
              </a:rPr>
              <a:t>تُشير البيانات إلى </a:t>
            </a:r>
            <a:r>
              <a:rPr kumimoji="0" lang="ar-EG" sz="1200" b="1" i="0" u="none" cap="none" normalizeH="0" baseline="0" noProof="0" dirty="0">
                <a:ln>
                  <a:noFill/>
                </a:ln>
                <a:solidFill>
                  <a:schemeClr val="tx2"/>
                </a:solidFill>
                <a:effectLst/>
                <a:uLnTx/>
                <a:uFillTx/>
                <a:ea typeface="+mn-ea"/>
                <a:cs typeface="Arial" panose="020B0604020202020204" pitchFamily="34" charset="0"/>
              </a:rPr>
              <a:t>إمكانية الاستدلال على</a:t>
            </a:r>
            <a:r>
              <a:rPr kumimoji="0" lang="ar-EG" sz="1200" b="0" i="0" u="none" strike="noStrike" cap="none" normalizeH="0" baseline="0" noProof="0" dirty="0">
                <a:ln>
                  <a:noFill/>
                </a:ln>
                <a:solidFill>
                  <a:schemeClr val="tx2"/>
                </a:solidFill>
                <a:effectLst/>
                <a:uLnTx/>
                <a:uFillTx/>
                <a:ea typeface="+mn-ea"/>
                <a:cs typeface="Arial" panose="020B0604020202020204" pitchFamily="34" charset="0"/>
              </a:rPr>
              <a:t> فاعلية جرعة واحدة من لقاح فيروس الورم </a:t>
            </a:r>
            <a:r>
              <a:rPr kumimoji="0" lang="ar-EG" sz="1200" b="0" i="0" u="none" strike="noStrike" cap="none" normalizeH="0" baseline="0" noProof="0" dirty="0" err="1">
                <a:ln>
                  <a:noFill/>
                </a:ln>
                <a:solidFill>
                  <a:schemeClr val="tx2"/>
                </a:solidFill>
                <a:effectLst/>
                <a:uLnTx/>
                <a:uFillTx/>
                <a:ea typeface="+mn-ea"/>
                <a:cs typeface="Arial" panose="020B0604020202020204" pitchFamily="34" charset="0"/>
              </a:rPr>
              <a:t>الحليمي</a:t>
            </a:r>
            <a:r>
              <a:rPr kumimoji="0" lang="ar-EG" sz="1200" b="0" i="0" u="none" strike="noStrike" cap="none" normalizeH="0" baseline="0" noProof="0" dirty="0">
                <a:ln>
                  <a:noFill/>
                </a:ln>
                <a:solidFill>
                  <a:schemeClr val="tx2"/>
                </a:solidFill>
                <a:effectLst/>
                <a:uLnTx/>
                <a:uFillTx/>
                <a:ea typeface="+mn-ea"/>
                <a:cs typeface="Arial" panose="020B0604020202020204" pitchFamily="34" charset="0"/>
              </a:rPr>
              <a:t> البشري</a:t>
            </a:r>
            <a:r>
              <a:rPr kumimoji="0" lang="ar-EG" sz="1200" b="1" i="0" u="none" cap="none" normalizeH="0" baseline="0" noProof="0" dirty="0">
                <a:ln>
                  <a:noFill/>
                </a:ln>
                <a:solidFill>
                  <a:schemeClr val="tx2"/>
                </a:solidFill>
                <a:effectLst/>
                <a:uLnTx/>
                <a:uFillTx/>
                <a:ea typeface="+mn-ea"/>
                <a:cs typeface="Arial" panose="020B0604020202020204" pitchFamily="34" charset="0"/>
              </a:rPr>
              <a:t> وتعميمها على الفئة السِنية المستهدفة من 9 إلى 14 عامًا</a:t>
            </a:r>
            <a:r>
              <a:rPr kumimoji="0" lang="ar-EG" sz="1200" b="1" i="0" u="none" strike="noStrike" cap="none" normalizeH="0" baseline="0" noProof="0" dirty="0">
                <a:ln>
                  <a:noFill/>
                </a:ln>
                <a:solidFill>
                  <a:schemeClr val="tx2"/>
                </a:solidFill>
                <a:effectLst/>
                <a:uLnTx/>
                <a:uFillTx/>
                <a:ea typeface="+mn-ea"/>
                <a:cs typeface="Arial" panose="020B0604020202020204" pitchFamily="34" charset="0"/>
              </a:rPr>
              <a:t>.</a:t>
            </a:r>
          </a:p>
        </p:txBody>
      </p:sp>
    </p:spTree>
    <p:extLst>
      <p:ext uri="{BB962C8B-B14F-4D97-AF65-F5344CB8AC3E}">
        <p14:creationId xmlns:p14="http://schemas.microsoft.com/office/powerpoint/2010/main" val="97467429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4767-2EC4-9311-144D-8AA9022818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5921A9-7078-5E58-C6EE-45E8067076E3}"/>
              </a:ext>
            </a:extLst>
          </p:cNvPr>
          <p:cNvSpPr>
            <a:spLocks noGrp="1"/>
          </p:cNvSpPr>
          <p:nvPr>
            <p:ph type="body" sz="quarter" idx="17"/>
          </p:nvPr>
        </p:nvSpPr>
        <p:spPr>
          <a:xfrm>
            <a:off x="752839" y="898515"/>
            <a:ext cx="10718800" cy="647700"/>
          </a:xfrm>
        </p:spPr>
        <p:txBody>
          <a:bodyPr>
            <a:normAutofit/>
          </a:bodyPr>
          <a:lstStyle/>
          <a:p>
            <a:r>
              <a:rPr lang="ar-EG" dirty="0"/>
              <a:t>توفر جرعة واحدة مستويات عالية من الحماية مماثلة في التأثير لأنظمة الجرعات المتعددة.</a:t>
            </a:r>
          </a:p>
        </p:txBody>
      </p:sp>
      <p:sp>
        <p:nvSpPr>
          <p:cNvPr id="7" name="Text Placeholder 6">
            <a:extLst>
              <a:ext uri="{FF2B5EF4-FFF2-40B4-BE49-F238E27FC236}">
                <a16:creationId xmlns:a16="http://schemas.microsoft.com/office/drawing/2014/main" id="{B42F1C17-2AFE-8A3F-577B-2428D9533CF4}"/>
              </a:ext>
            </a:extLst>
          </p:cNvPr>
          <p:cNvSpPr>
            <a:spLocks noGrp="1"/>
          </p:cNvSpPr>
          <p:nvPr>
            <p:ph type="body" sz="quarter" idx="18"/>
          </p:nvPr>
        </p:nvSpPr>
        <p:spPr>
          <a:xfrm>
            <a:off x="474934" y="110262"/>
            <a:ext cx="10996705" cy="994536"/>
          </a:xfrm>
        </p:spPr>
        <p:txBody>
          <a:bodyPr>
            <a:normAutofit/>
          </a:bodyPr>
          <a:lstStyle/>
          <a:p>
            <a:r>
              <a:rPr lang="ar-EG"/>
              <a:t>البيانات المستمدة من الدراسات الإكلينيكية عبر مناطق جغرافية متعددة تشير إلى أن نظام الجرعة الواحدة يوفر حماية كبيرة ضد فيروس الورم الحليمي البشري.</a:t>
            </a:r>
          </a:p>
        </p:txBody>
      </p:sp>
      <p:sp>
        <p:nvSpPr>
          <p:cNvPr id="10" name="4. Footnote">
            <a:extLst>
              <a:ext uri="{FF2B5EF4-FFF2-40B4-BE49-F238E27FC236}">
                <a16:creationId xmlns:a16="http://schemas.microsoft.com/office/drawing/2014/main" id="{1F7C5142-8487-75E0-E7C1-7FFB289AAC9C}"/>
              </a:ext>
            </a:extLst>
          </p:cNvPr>
          <p:cNvSpPr txBox="1">
            <a:spLocks/>
          </p:cNvSpPr>
          <p:nvPr>
            <p:custDataLst>
              <p:tags r:id="rId1"/>
            </p:custDataLst>
          </p:nvPr>
        </p:nvSpPr>
        <p:spPr>
          <a:xfrm>
            <a:off x="380999" y="6183643"/>
            <a:ext cx="11704983" cy="323165"/>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lang="ar-EG" sz="700">
                <a:solidFill>
                  <a:schemeClr val="tx1">
                    <a:lumMod val="65000"/>
                    <a:lumOff val="35000"/>
                  </a:schemeClr>
                </a:solidFill>
                <a:cs typeface="Arial"/>
              </a:rPr>
              <a:t>1 </a:t>
            </a:r>
            <a:r>
              <a:rPr lang="en-US" sz="700">
                <a:effectLst/>
              </a:rPr>
              <a:t>Basu et al. Vaccine Efficacy of a single-dose versus Two or Three Doses of the HPV Vaccine, 15 years after Vaccination IPVC abstract O057/ #956</a:t>
            </a:r>
            <a:r>
              <a:rPr lang="ar-EG" sz="700"/>
              <a:t>2</a:t>
            </a:r>
          </a:p>
          <a:p>
            <a:pPr marL="0" indent="0">
              <a:defRPr/>
            </a:pPr>
            <a:r>
              <a:rPr kumimoji="0" lang="ar-EG" sz="700" strike="noStrike" normalizeH="0" noProof="0">
                <a:ln>
                  <a:noFill/>
                </a:ln>
                <a:solidFill>
                  <a:schemeClr val="tx1">
                    <a:lumMod val="65000"/>
                    <a:lumOff val="35000"/>
                  </a:schemeClr>
                </a:solidFill>
                <a:effectLst/>
                <a:uLnTx/>
                <a:uFillTx/>
                <a:cs typeface="Arial"/>
              </a:rPr>
              <a:t>2. </a:t>
            </a:r>
            <a:r>
              <a:rPr kumimoji="0" lang="en-US" sz="700" strike="noStrike" normalizeH="0" noProof="0">
                <a:ln>
                  <a:noFill/>
                </a:ln>
                <a:solidFill>
                  <a:schemeClr val="tx1">
                    <a:lumMod val="65000"/>
                    <a:lumOff val="35000"/>
                  </a:schemeClr>
                </a:solidFill>
                <a:effectLst/>
                <a:uLnTx/>
                <a:uFillTx/>
                <a:cs typeface="Arial"/>
              </a:rPr>
              <a:t>Kreimer AR, Sampson JN, Porras C, et al. Evaluation of durability of a single dose of the bivalent HPV vaccine: The CVT trial.</a:t>
            </a:r>
            <a:r>
              <a:rPr kumimoji="0" lang="en-US" sz="700" i="1" strike="noStrike" normalizeH="0" noProof="0">
                <a:ln>
                  <a:noFill/>
                </a:ln>
                <a:solidFill>
                  <a:schemeClr val="tx1">
                    <a:lumMod val="65000"/>
                    <a:lumOff val="35000"/>
                  </a:schemeClr>
                </a:solidFill>
                <a:effectLst/>
                <a:uLnTx/>
                <a:uFillTx/>
                <a:cs typeface="Arial"/>
              </a:rPr>
              <a:t> Journal of the National Cancer Institute</a:t>
            </a:r>
            <a:r>
              <a:rPr kumimoji="0" lang="en-US" sz="700" strike="noStrike" normalizeH="0" noProof="0">
                <a:ln>
                  <a:noFill/>
                </a:ln>
                <a:solidFill>
                  <a:schemeClr val="tx1">
                    <a:lumMod val="65000"/>
                    <a:lumOff val="35000"/>
                  </a:schemeClr>
                </a:solidFill>
                <a:effectLst/>
                <a:uLnTx/>
                <a:uFillTx/>
                <a:cs typeface="Arial"/>
              </a:rPr>
              <a:t>. </a:t>
            </a:r>
            <a:r>
              <a:rPr kumimoji="0" lang="ar-EG" sz="700" strike="noStrike" normalizeH="0" noProof="0">
                <a:ln>
                  <a:noFill/>
                </a:ln>
                <a:solidFill>
                  <a:schemeClr val="tx1">
                    <a:lumMod val="65000"/>
                    <a:lumOff val="35000"/>
                  </a:schemeClr>
                </a:solidFill>
                <a:effectLst/>
                <a:uLnTx/>
                <a:uFillTx/>
                <a:cs typeface="Arial"/>
              </a:rPr>
              <a:t>2020;112(10):1038</a:t>
            </a:r>
            <a:r>
              <a:rPr lang="ar-EG" sz="700">
                <a:effectLst/>
              </a:rPr>
              <a:t>–</a:t>
            </a:r>
            <a:r>
              <a:rPr kumimoji="0" lang="ar-EG" sz="700" strike="noStrike" normalizeH="0" noProof="0">
                <a:ln>
                  <a:noFill/>
                </a:ln>
                <a:solidFill>
                  <a:schemeClr val="tx1">
                    <a:lumMod val="65000"/>
                    <a:lumOff val="35000"/>
                  </a:schemeClr>
                </a:solidFill>
                <a:effectLst/>
                <a:uLnTx/>
                <a:uFillTx/>
                <a:cs typeface="Arial"/>
              </a:rPr>
              <a:t>1046. </a:t>
            </a:r>
            <a:r>
              <a:rPr kumimoji="0" lang="en-US" sz="700" strike="noStrike" normalizeH="0" noProof="0">
                <a:ln>
                  <a:noFill/>
                </a:ln>
                <a:solidFill>
                  <a:schemeClr val="tx1">
                    <a:lumMod val="65000"/>
                    <a:lumOff val="35000"/>
                  </a:schemeClr>
                </a:solidFill>
                <a:effectLst/>
                <a:uLnTx/>
                <a:uFillTx/>
                <a:cs typeface="Arial"/>
              </a:rPr>
              <a:t>doi:10.1093/jnci/djaa011</a:t>
            </a:r>
            <a:br>
              <a:rPr lang="ar-EG" sz="700">
                <a:solidFill>
                  <a:schemeClr val="tx1">
                    <a:lumMod val="65000"/>
                    <a:lumOff val="35000"/>
                  </a:schemeClr>
                </a:solidFill>
                <a:cs typeface="Arial"/>
              </a:rPr>
            </a:br>
            <a:endParaRPr lang="ar-EG" sz="700">
              <a:solidFill>
                <a:schemeClr val="tx1">
                  <a:lumMod val="65000"/>
                  <a:lumOff val="35000"/>
                </a:schemeClr>
              </a:solidFill>
              <a:cs typeface="Arial"/>
            </a:endParaRPr>
          </a:p>
        </p:txBody>
      </p:sp>
      <p:sp>
        <p:nvSpPr>
          <p:cNvPr id="11" name="TextBox 10">
            <a:extLst>
              <a:ext uri="{FF2B5EF4-FFF2-40B4-BE49-F238E27FC236}">
                <a16:creationId xmlns:a16="http://schemas.microsoft.com/office/drawing/2014/main" id="{B2564844-2257-A1A6-0A3C-3BBBC4336803}"/>
              </a:ext>
            </a:extLst>
          </p:cNvPr>
          <p:cNvSpPr txBox="1">
            <a:spLocks noGrp="1" noRot="1" noMove="1" noResize="1" noEditPoints="1" noAdjustHandles="1" noChangeArrowheads="1" noChangeShapeType="1"/>
          </p:cNvSpPr>
          <p:nvPr>
            <p:custDataLst>
              <p:tags r:id="rId2"/>
            </p:custDataLst>
          </p:nvPr>
        </p:nvSpPr>
        <p:spPr>
          <a:xfrm>
            <a:off x="9283870"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12" name="TextBox 11">
            <a:extLst>
              <a:ext uri="{FF2B5EF4-FFF2-40B4-BE49-F238E27FC236}">
                <a16:creationId xmlns:a16="http://schemas.microsoft.com/office/drawing/2014/main" id="{969EA9B5-4A38-803C-226F-0FB13C0F1C3C}"/>
              </a:ext>
            </a:extLst>
          </p:cNvPr>
          <p:cNvSpPr txBox="1">
            <a:spLocks noGrp="1" noRot="1" noMove="1" noResize="1" noEditPoints="1" noAdjustHandles="1" noChangeArrowheads="1" noChangeShapeType="1"/>
          </p:cNvSpPr>
          <p:nvPr>
            <p:custDataLst>
              <p:tags r:id="rId3"/>
            </p:custDataLst>
          </p:nvPr>
        </p:nvSpPr>
        <p:spPr>
          <a:xfrm>
            <a:off x="9283870" y="3600752"/>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C07E46CE-4EF5-5BAD-9E8F-037977E2E83E}"/>
              </a:ext>
            </a:extLst>
          </p:cNvPr>
          <p:cNvCxnSpPr>
            <a:cxnSpLocks/>
          </p:cNvCxnSpPr>
          <p:nvPr/>
        </p:nvCxnSpPr>
        <p:spPr>
          <a:xfrm>
            <a:off x="4178751" y="3549082"/>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6E53A25E-4F3A-9901-BF9E-CD7F0DE1D515}"/>
              </a:ext>
            </a:extLst>
          </p:cNvPr>
          <p:cNvGrpSpPr/>
          <p:nvPr/>
        </p:nvGrpSpPr>
        <p:grpSpPr>
          <a:xfrm>
            <a:off x="10332236" y="2300705"/>
            <a:ext cx="1130359" cy="3409108"/>
            <a:chOff x="554736" y="2291977"/>
            <a:chExt cx="1130359" cy="3409108"/>
          </a:xfrm>
        </p:grpSpPr>
        <p:sp>
          <p:nvSpPr>
            <p:cNvPr id="8" name="TextBox 7">
              <a:extLst>
                <a:ext uri="{FF2B5EF4-FFF2-40B4-BE49-F238E27FC236}">
                  <a16:creationId xmlns:a16="http://schemas.microsoft.com/office/drawing/2014/main" id="{AB5D87F5-D19C-6011-71D7-BFBD087F1081}"/>
                </a:ext>
              </a:extLst>
            </p:cNvPr>
            <p:cNvSpPr txBox="1">
              <a:spLocks/>
            </p:cNvSpPr>
            <p:nvPr>
              <p:custDataLst>
                <p:tags r:id="rId13"/>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400" b="1" i="0" u="none" strike="noStrike" cap="none" normalizeH="0" baseline="0" noProof="0">
                  <a:ln>
                    <a:noFill/>
                  </a:ln>
                  <a:solidFill>
                    <a:schemeClr val="bg1"/>
                  </a:solidFill>
                  <a:effectLst/>
                  <a:uLnTx/>
                  <a:uFillTx/>
                  <a:ea typeface="+mn-ea"/>
                  <a:cs typeface="Arial" panose="020B0604020202020204" pitchFamily="34" charset="0"/>
                </a:rPr>
                <a:t>الدراسة*</a:t>
              </a:r>
            </a:p>
          </p:txBody>
        </p:sp>
        <p:sp>
          <p:nvSpPr>
            <p:cNvPr id="9" name="TextBox 8">
              <a:extLst>
                <a:ext uri="{FF2B5EF4-FFF2-40B4-BE49-F238E27FC236}">
                  <a16:creationId xmlns:a16="http://schemas.microsoft.com/office/drawing/2014/main" id="{0DD0EDDE-C3FA-4442-6DE5-68DFC579FC60}"/>
                </a:ext>
              </a:extLst>
            </p:cNvPr>
            <p:cNvSpPr txBox="1">
              <a:spLocks/>
            </p:cNvSpPr>
            <p:nvPr>
              <p:custDataLst>
                <p:tags r:id="rId14"/>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400" b="1" i="0" u="none" strike="noStrike" cap="none" normalizeH="0" baseline="0" noProof="0">
                  <a:ln>
                    <a:noFill/>
                  </a:ln>
                  <a:solidFill>
                    <a:schemeClr val="bg1"/>
                  </a:solidFill>
                  <a:effectLst/>
                  <a:uLnTx/>
                  <a:uFillTx/>
                  <a:ea typeface="+mn-ea"/>
                  <a:cs typeface="Arial" panose="020B0604020202020204" pitchFamily="34" charset="0"/>
                </a:rPr>
                <a:t>النتائج الرئيسية</a:t>
              </a:r>
            </a:p>
          </p:txBody>
        </p:sp>
        <p:sp>
          <p:nvSpPr>
            <p:cNvPr id="16" name="TextBox 15">
              <a:extLst>
                <a:ext uri="{FF2B5EF4-FFF2-40B4-BE49-F238E27FC236}">
                  <a16:creationId xmlns:a16="http://schemas.microsoft.com/office/drawing/2014/main" id="{F53CC479-37E5-A4B2-197D-932BBEE538E6}"/>
                </a:ext>
              </a:extLst>
            </p:cNvPr>
            <p:cNvSpPr txBox="1">
              <a:spLocks/>
            </p:cNvSpPr>
            <p:nvPr>
              <p:custDataLst>
                <p:tags r:id="rId15"/>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400" b="1" i="0" u="none" strike="noStrike" cap="none" normalizeH="0" baseline="0" noProof="0">
                  <a:ln>
                    <a:noFill/>
                  </a:ln>
                  <a:solidFill>
                    <a:schemeClr val="bg1"/>
                  </a:solidFill>
                  <a:effectLst/>
                  <a:uLnTx/>
                  <a:uFillTx/>
                  <a:ea typeface="+mn-ea"/>
                  <a:cs typeface="Arial" panose="020B0604020202020204" pitchFamily="34" charset="0"/>
                </a:rPr>
                <a:t>سنة البدء</a:t>
              </a:r>
            </a:p>
          </p:txBody>
        </p:sp>
        <p:sp>
          <p:nvSpPr>
            <p:cNvPr id="17" name="TextBox 16">
              <a:extLst>
                <a:ext uri="{FF2B5EF4-FFF2-40B4-BE49-F238E27FC236}">
                  <a16:creationId xmlns:a16="http://schemas.microsoft.com/office/drawing/2014/main" id="{FA603648-5462-2469-9CE0-044EB2EB2133}"/>
                </a:ext>
              </a:extLst>
            </p:cNvPr>
            <p:cNvSpPr txBox="1">
              <a:spLocks/>
            </p:cNvSpPr>
            <p:nvPr>
              <p:custDataLst>
                <p:tags r:id="rId16"/>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ar-EG" sz="1400" b="1" i="0" u="none" strike="noStrike" cap="none" normalizeH="0" baseline="0" noProof="0">
                  <a:ln>
                    <a:noFill/>
                  </a:ln>
                  <a:solidFill>
                    <a:schemeClr val="bg1"/>
                  </a:solidFill>
                  <a:effectLst/>
                  <a:uLnTx/>
                  <a:uFillTx/>
                  <a:ea typeface="+mn-ea"/>
                  <a:cs typeface="Arial" panose="020B0604020202020204" pitchFamily="34" charset="0"/>
                </a:rPr>
                <a:t> الموقع</a:t>
              </a:r>
            </a:p>
          </p:txBody>
        </p:sp>
      </p:grpSp>
      <p:sp>
        <p:nvSpPr>
          <p:cNvPr id="18" name="TextBox 17">
            <a:extLst>
              <a:ext uri="{FF2B5EF4-FFF2-40B4-BE49-F238E27FC236}">
                <a16:creationId xmlns:a16="http://schemas.microsoft.com/office/drawing/2014/main" id="{E3FEA023-02EB-E6A6-1477-6F2FB4D40266}"/>
              </a:ext>
            </a:extLst>
          </p:cNvPr>
          <p:cNvSpPr txBox="1">
            <a:spLocks/>
          </p:cNvSpPr>
          <p:nvPr>
            <p:custDataLst>
              <p:tags r:id="rId4"/>
            </p:custDataLst>
          </p:nvPr>
        </p:nvSpPr>
        <p:spPr>
          <a:xfrm>
            <a:off x="9283870"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0" name="TextBox 19">
            <a:extLst>
              <a:ext uri="{FF2B5EF4-FFF2-40B4-BE49-F238E27FC236}">
                <a16:creationId xmlns:a16="http://schemas.microsoft.com/office/drawing/2014/main" id="{342774BC-7044-6012-E547-4DB6A1F2B936}"/>
              </a:ext>
            </a:extLst>
          </p:cNvPr>
          <p:cNvSpPr txBox="1">
            <a:spLocks noGrp="1" noRot="1" noMove="1" noResize="1" noEditPoints="1" noAdjustHandles="1" noChangeArrowheads="1" noChangeShapeType="1"/>
          </p:cNvSpPr>
          <p:nvPr>
            <p:custDataLst>
              <p:tags r:id="rId5"/>
            </p:custDataLst>
          </p:nvPr>
        </p:nvSpPr>
        <p:spPr>
          <a:xfrm>
            <a:off x="9283870"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1" name="TextBox 20">
            <a:extLst>
              <a:ext uri="{FF2B5EF4-FFF2-40B4-BE49-F238E27FC236}">
                <a16:creationId xmlns:a16="http://schemas.microsoft.com/office/drawing/2014/main" id="{4532E9B0-535F-285D-67A7-6650FB84BCBD}"/>
              </a:ext>
            </a:extLst>
          </p:cNvPr>
          <p:cNvSpPr txBox="1">
            <a:spLocks noGrp="1" noRot="1" noMove="1" noResize="1" noEditPoints="1" noAdjustHandles="1" noChangeArrowheads="1" noChangeShapeType="1"/>
          </p:cNvSpPr>
          <p:nvPr>
            <p:custDataLst>
              <p:tags r:id="rId6"/>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7" name="TextBox 26">
            <a:extLst>
              <a:ext uri="{FF2B5EF4-FFF2-40B4-BE49-F238E27FC236}">
                <a16:creationId xmlns:a16="http://schemas.microsoft.com/office/drawing/2014/main" id="{5A82A144-802A-F91E-6543-28A68D7C7D43}"/>
              </a:ext>
            </a:extLst>
          </p:cNvPr>
          <p:cNvSpPr txBox="1">
            <a:spLocks/>
          </p:cNvSpPr>
          <p:nvPr>
            <p:custDataLst>
              <p:tags r:id="rId7"/>
            </p:custDataLst>
          </p:nvPr>
        </p:nvSpPr>
        <p:spPr>
          <a:xfrm>
            <a:off x="7907296"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816587F8-655B-7454-4BC6-66F50A09AFB0}"/>
              </a:ext>
            </a:extLst>
          </p:cNvPr>
          <p:cNvCxnSpPr>
            <a:cxnSpLocks/>
          </p:cNvCxnSpPr>
          <p:nvPr/>
        </p:nvCxnSpPr>
        <p:spPr>
          <a:xfrm>
            <a:off x="4178751" y="3139173"/>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0E1FAD-37D6-BF64-644F-2D02308A9B04}"/>
              </a:ext>
            </a:extLst>
          </p:cNvPr>
          <p:cNvCxnSpPr>
            <a:cxnSpLocks/>
          </p:cNvCxnSpPr>
          <p:nvPr/>
        </p:nvCxnSpPr>
        <p:spPr>
          <a:xfrm>
            <a:off x="4178751" y="2732687"/>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7C367F-D402-8CB1-913B-6ADB82772D9E}"/>
              </a:ext>
            </a:extLst>
          </p:cNvPr>
          <p:cNvCxnSpPr>
            <a:cxnSpLocks/>
          </p:cNvCxnSpPr>
          <p:nvPr/>
        </p:nvCxnSpPr>
        <p:spPr>
          <a:xfrm>
            <a:off x="4178751" y="1956123"/>
            <a:ext cx="7292888"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8BAB68F-FAD3-3BD4-6D7A-42421C1A8ED1}"/>
              </a:ext>
            </a:extLst>
          </p:cNvPr>
          <p:cNvSpPr txBox="1">
            <a:spLocks noGrp="1" noRot="1" noMove="1" noResize="1" noEditPoints="1" noAdjustHandles="1" noChangeArrowheads="1" noChangeShapeType="1"/>
          </p:cNvSpPr>
          <p:nvPr>
            <p:custDataLst>
              <p:tags r:id="rId8"/>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94DEB154-C0B7-D4CB-04CE-7A38949A0056}"/>
              </a:ext>
            </a:extLst>
          </p:cNvPr>
          <p:cNvSpPr txBox="1"/>
          <p:nvPr>
            <p:custDataLst>
              <p:tags r:id="rId9"/>
            </p:custDataLst>
          </p:nvPr>
        </p:nvSpPr>
        <p:spPr>
          <a:xfrm>
            <a:off x="10407591"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grpSp>
        <p:nvGrpSpPr>
          <p:cNvPr id="4" name="Groupe 3">
            <a:extLst>
              <a:ext uri="{FF2B5EF4-FFF2-40B4-BE49-F238E27FC236}">
                <a16:creationId xmlns:a16="http://schemas.microsoft.com/office/drawing/2014/main" id="{24DF1470-208F-3910-252B-4924BC71E6B4}"/>
              </a:ext>
            </a:extLst>
          </p:cNvPr>
          <p:cNvGrpSpPr/>
          <p:nvPr/>
        </p:nvGrpSpPr>
        <p:grpSpPr>
          <a:xfrm>
            <a:off x="7772461" y="2300705"/>
            <a:ext cx="2500294" cy="3311261"/>
            <a:chOff x="1782986" y="2325319"/>
            <a:chExt cx="2500294" cy="3311261"/>
          </a:xfrm>
        </p:grpSpPr>
        <p:sp>
          <p:nvSpPr>
            <p:cNvPr id="23" name="TextBox 22">
              <a:extLst>
                <a:ext uri="{FF2B5EF4-FFF2-40B4-BE49-F238E27FC236}">
                  <a16:creationId xmlns:a16="http://schemas.microsoft.com/office/drawing/2014/main" id="{FA2ACB7D-133F-F849-93B1-718B39F483DF}"/>
                </a:ext>
              </a:extLst>
            </p:cNvPr>
            <p:cNvSpPr txBox="1">
              <a:spLocks/>
            </p:cNvSpPr>
            <p:nvPr>
              <p:custDataLst>
                <p:tags r:id="rId10"/>
              </p:custDataLst>
            </p:nvPr>
          </p:nvSpPr>
          <p:spPr>
            <a:xfrm>
              <a:off x="1782986"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ar-EG" sz="1200" dirty="0">
                  <a:solidFill>
                    <a:schemeClr val="tx2"/>
                  </a:solidFill>
                </a:rPr>
                <a:t>أثبتت جرعة واحدة </a:t>
              </a:r>
              <a:r>
                <a:rPr lang="ar-EG" sz="1200" b="1" dirty="0">
                  <a:solidFill>
                    <a:schemeClr val="tx2"/>
                  </a:solidFill>
                </a:rPr>
                <a:t>فاعلية بنسبة 92% تقريبًا مع لقاح </a:t>
              </a:r>
              <a:r>
                <a:rPr lang="en-US" sz="1200" b="1" dirty="0">
                  <a:solidFill>
                    <a:schemeClr val="tx2"/>
                  </a:solidFill>
                </a:rPr>
                <a:t>HPV4 (Gardasil</a:t>
              </a:r>
              <a:r>
                <a:rPr lang="ar-EG" sz="1200" b="1" dirty="0">
                  <a:solidFill>
                    <a:schemeClr val="tx2"/>
                  </a:solidFill>
                </a:rPr>
                <a:t>، من إنتاج شركة </a:t>
              </a:r>
              <a:r>
                <a:rPr lang="en-US" sz="1200" b="1" dirty="0">
                  <a:solidFill>
                    <a:schemeClr val="tx2"/>
                  </a:solidFill>
                </a:rPr>
                <a:t>MSD</a:t>
              </a:r>
              <a:r>
                <a:rPr lang="ar-EG" sz="1200" b="1" dirty="0">
                  <a:solidFill>
                    <a:schemeClr val="tx2"/>
                  </a:solidFill>
                </a:rPr>
                <a:t>)</a:t>
              </a:r>
              <a:r>
                <a:rPr lang="ar-EG" sz="1200" dirty="0">
                  <a:solidFill>
                    <a:schemeClr val="tx2"/>
                  </a:solidFill>
                </a:rPr>
                <a:t> ضد العدوى المستمرة بفيروس الورم </a:t>
              </a:r>
              <a:r>
                <a:rPr lang="ar-EG" sz="1200" dirty="0" err="1">
                  <a:solidFill>
                    <a:schemeClr val="tx2"/>
                  </a:solidFill>
                </a:rPr>
                <a:t>الحليمي</a:t>
              </a:r>
              <a:r>
                <a:rPr lang="ar-EG" sz="1200" dirty="0">
                  <a:solidFill>
                    <a:schemeClr val="tx2"/>
                  </a:solidFill>
                </a:rPr>
                <a:t> البشري من النوعين 16 و18 لمدة </a:t>
              </a:r>
              <a:r>
                <a:rPr lang="ar-EG" sz="1200" b="1" dirty="0">
                  <a:solidFill>
                    <a:schemeClr val="tx2"/>
                  </a:solidFill>
                </a:rPr>
                <a:t>14 سنة على الأقل</a:t>
              </a:r>
              <a:r>
                <a:rPr lang="ar-EG" sz="1200" dirty="0">
                  <a:solidFill>
                    <a:schemeClr val="tx2"/>
                  </a:solidFill>
                </a:rPr>
                <a:t>.</a:t>
              </a:r>
            </a:p>
            <a:p>
              <a:pPr>
                <a:spcBef>
                  <a:spcPts val="400"/>
                </a:spcBef>
                <a:buClr>
                  <a:srgbClr val="000000"/>
                </a:buClr>
                <a:buSzPct val="110000"/>
                <a:buNone/>
                <a:defRPr/>
              </a:pPr>
              <a:r>
                <a:rPr lang="ar-EG" sz="1200" dirty="0">
                  <a:solidFill>
                    <a:schemeClr val="tx2"/>
                  </a:solidFill>
                </a:rPr>
                <a:t> فاعلية</a:t>
              </a:r>
              <a:r>
                <a:rPr lang="ar-EG" sz="1200" b="1" dirty="0">
                  <a:solidFill>
                    <a:schemeClr val="tx2"/>
                  </a:solidFill>
                </a:rPr>
                <a:t> لقاح متقاربة بغض النظر عن نظام الجرعات </a:t>
              </a:r>
              <a:r>
                <a:rPr lang="ar-EG" sz="1200" dirty="0">
                  <a:solidFill>
                    <a:schemeClr val="tx2"/>
                  </a:solidFill>
                </a:rPr>
                <a:t>مع لقاح </a:t>
              </a:r>
              <a:r>
                <a:rPr lang="en-US" sz="1200" dirty="0">
                  <a:solidFill>
                    <a:schemeClr val="tx2"/>
                  </a:solidFill>
                </a:rPr>
                <a:t>HPV4 (Gardasil</a:t>
              </a:r>
              <a:r>
                <a:rPr lang="ar-EG" sz="1200" dirty="0">
                  <a:solidFill>
                    <a:schemeClr val="tx2"/>
                  </a:solidFill>
                </a:rPr>
                <a:t>، من إنتاج شركة </a:t>
              </a:r>
              <a:r>
                <a:rPr lang="en-US" sz="1200" dirty="0">
                  <a:solidFill>
                    <a:schemeClr val="tx2"/>
                  </a:solidFill>
                </a:rPr>
                <a:t>MSD</a:t>
              </a:r>
              <a:r>
                <a:rPr lang="ar-EG" sz="1200" dirty="0">
                  <a:solidFill>
                    <a:schemeClr val="tx2"/>
                  </a:solidFill>
                </a:rPr>
                <a:t>) (جرعة واحدة أو اثنتين أو ثلاث جرعات)</a:t>
              </a:r>
            </a:p>
          </p:txBody>
        </p:sp>
        <p:sp>
          <p:nvSpPr>
            <p:cNvPr id="24" name="TextBox 23">
              <a:extLst>
                <a:ext uri="{FF2B5EF4-FFF2-40B4-BE49-F238E27FC236}">
                  <a16:creationId xmlns:a16="http://schemas.microsoft.com/office/drawing/2014/main" id="{E42A8CC3-5A04-F937-40F5-C2C09D4D9286}"/>
                </a:ext>
              </a:extLst>
            </p:cNvPr>
            <p:cNvSpPr txBox="1">
              <a:spLocks/>
            </p:cNvSpPr>
            <p:nvPr>
              <p:custDataLst>
                <p:tags r:id="rId11"/>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defRPr/>
              </a:pPr>
              <a:r>
                <a:rPr lang="ar-EG" sz="1200" b="1" dirty="0">
                  <a:solidFill>
                    <a:schemeClr val="tx2"/>
                  </a:solidFill>
                </a:rPr>
                <a:t>2009</a:t>
              </a:r>
            </a:p>
            <a:p>
              <a:pPr marL="0" marR="0" lvl="0" indent="0" algn="l" defTabSz="914400" rtl="0" eaLnBrk="1" fontAlgn="auto" latinLnBrk="0" hangingPunct="1">
                <a:lnSpc>
                  <a:spcPct val="100000"/>
                </a:lnSpc>
                <a:spcBef>
                  <a:spcPts val="300"/>
                </a:spcBef>
                <a:spcAft>
                  <a:spcPts val="300"/>
                </a:spcAft>
                <a:buClrTx/>
                <a:buSzTx/>
                <a:buNone/>
                <a:tabLst/>
                <a:defRPr/>
              </a:pPr>
              <a:endParaRPr kumimoji="0" lang="en-US" sz="1200" b="1" i="0" u="none" strike="noStrike" kern="1200" cap="none" spc="0" normalizeH="0" baseline="0" noProof="0" dirty="0">
                <a:ln>
                  <a:noFill/>
                </a:ln>
                <a:solidFill>
                  <a:schemeClr val="tx2"/>
                </a:solidFill>
                <a:effectLst/>
                <a:uLnTx/>
                <a:uFillTx/>
              </a:endParaRPr>
            </a:p>
          </p:txBody>
        </p:sp>
        <p:sp>
          <p:nvSpPr>
            <p:cNvPr id="25" name="TextBox 24">
              <a:extLst>
                <a:ext uri="{FF2B5EF4-FFF2-40B4-BE49-F238E27FC236}">
                  <a16:creationId xmlns:a16="http://schemas.microsoft.com/office/drawing/2014/main" id="{EB466D8E-9B01-D99F-072D-F0515F9ED8E5}"/>
                </a:ext>
              </a:extLst>
            </p:cNvPr>
            <p:cNvSpPr txBox="1">
              <a:spLocks/>
            </p:cNvSpPr>
            <p:nvPr>
              <p:custDataLst>
                <p:tags r:id="rId12"/>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defRPr/>
              </a:pPr>
              <a:r>
                <a:rPr lang="ar-EG" sz="1200" b="1" dirty="0">
                  <a:solidFill>
                    <a:schemeClr val="tx2"/>
                  </a:solidFill>
                </a:rPr>
                <a:t>الهند</a:t>
              </a:r>
            </a:p>
          </p:txBody>
        </p:sp>
        <p:sp>
          <p:nvSpPr>
            <p:cNvPr id="6" name="TextBox 5">
              <a:extLst>
                <a:ext uri="{FF2B5EF4-FFF2-40B4-BE49-F238E27FC236}">
                  <a16:creationId xmlns:a16="http://schemas.microsoft.com/office/drawing/2014/main" id="{A81B7A49-1B3A-F6FF-510E-76484649B4F6}"/>
                </a:ext>
              </a:extLst>
            </p:cNvPr>
            <p:cNvSpPr txBox="1"/>
            <p:nvPr/>
          </p:nvSpPr>
          <p:spPr>
            <a:xfrm>
              <a:off x="2016803" y="2325319"/>
              <a:ext cx="2266477" cy="553998"/>
            </a:xfrm>
            <a:prstGeom prst="rect">
              <a:avLst/>
            </a:prstGeom>
            <a:noFill/>
          </p:spPr>
          <p:txBody>
            <a:bodyPr wrap="square" rtlCol="0">
              <a:spAutoFit/>
            </a:bodyPr>
            <a:lstStyle/>
            <a:p>
              <a:r>
                <a:rPr lang="ar-EG" sz="1200" b="1" dirty="0">
                  <a:solidFill>
                    <a:schemeClr val="tx2"/>
                  </a:solidFill>
                  <a:cs typeface="Arial" panose="020B0604020202020204" pitchFamily="34" charset="0"/>
                </a:rPr>
                <a:t>الوكالة الدولية لبحوث السرطان (</a:t>
              </a:r>
              <a:r>
                <a:rPr lang="en-US" sz="1200" b="1" dirty="0">
                  <a:solidFill>
                    <a:schemeClr val="tx2"/>
                  </a:solidFill>
                  <a:cs typeface="Arial" panose="020B0604020202020204" pitchFamily="34" charset="0"/>
                </a:rPr>
                <a:t>IARC</a:t>
              </a:r>
              <a:r>
                <a:rPr lang="ar-EG" sz="1200" b="1" dirty="0">
                  <a:solidFill>
                    <a:schemeClr val="tx2"/>
                  </a:solidFill>
                  <a:cs typeface="Arial" panose="020B0604020202020204" pitchFamily="34" charset="0"/>
                </a:rPr>
                <a:t>)﻿</a:t>
              </a:r>
              <a:r>
                <a:rPr lang="ar-EG" sz="1200" b="1" baseline="30000" dirty="0">
                  <a:solidFill>
                    <a:schemeClr val="tx2"/>
                  </a:solidFill>
                  <a:cs typeface="Arial" panose="020B0604020202020204" pitchFamily="34" charset="0"/>
                </a:rPr>
                <a:t>1</a:t>
              </a:r>
            </a:p>
            <a:p>
              <a:endParaRPr lang="en-US" dirty="0"/>
            </a:p>
          </p:txBody>
        </p:sp>
      </p:grpSp>
      <p:grpSp>
        <p:nvGrpSpPr>
          <p:cNvPr id="13" name="Groupe 12">
            <a:extLst>
              <a:ext uri="{FF2B5EF4-FFF2-40B4-BE49-F238E27FC236}">
                <a16:creationId xmlns:a16="http://schemas.microsoft.com/office/drawing/2014/main" id="{DFCA48D1-36B4-A575-2DDE-49C782C9F479}"/>
              </a:ext>
            </a:extLst>
          </p:cNvPr>
          <p:cNvGrpSpPr/>
          <p:nvPr/>
        </p:nvGrpSpPr>
        <p:grpSpPr>
          <a:xfrm>
            <a:off x="4196064" y="2300705"/>
            <a:ext cx="3502947" cy="3107247"/>
            <a:chOff x="4344677" y="2300705"/>
            <a:chExt cx="3502947" cy="3107247"/>
          </a:xfrm>
        </p:grpSpPr>
        <p:sp>
          <p:nvSpPr>
            <p:cNvPr id="32" name="TextBox 31">
              <a:extLst>
                <a:ext uri="{FF2B5EF4-FFF2-40B4-BE49-F238E27FC236}">
                  <a16:creationId xmlns:a16="http://schemas.microsoft.com/office/drawing/2014/main" id="{87844893-243D-24EA-3B4C-EECCDFFFAB66}"/>
                </a:ext>
              </a:extLst>
            </p:cNvPr>
            <p:cNvSpPr txBox="1"/>
            <p:nvPr/>
          </p:nvSpPr>
          <p:spPr>
            <a:xfrm>
              <a:off x="4344677" y="2300705"/>
              <a:ext cx="3502947" cy="553998"/>
            </a:xfrm>
            <a:prstGeom prst="rect">
              <a:avLst/>
            </a:prstGeom>
            <a:noFill/>
          </p:spPr>
          <p:txBody>
            <a:bodyPr wrap="none" rtlCol="0">
              <a:spAutoFit/>
            </a:bodyPr>
            <a:lstStyle/>
            <a:p>
              <a:r>
                <a:rPr lang="ar-EG" sz="1200" b="1" dirty="0">
                  <a:solidFill>
                    <a:schemeClr val="tx2"/>
                  </a:solidFill>
                  <a:cs typeface="Arial" panose="020B0604020202020204" pitchFamily="34" charset="0"/>
                </a:rPr>
                <a:t> تجربة لقاح فيروس الورم </a:t>
              </a:r>
              <a:r>
                <a:rPr lang="ar-EG" sz="1200" b="1" dirty="0" err="1">
                  <a:solidFill>
                    <a:schemeClr val="tx2"/>
                  </a:solidFill>
                  <a:cs typeface="Arial" panose="020B0604020202020204" pitchFamily="34" charset="0"/>
                </a:rPr>
                <a:t>الحليمي</a:t>
              </a:r>
              <a:r>
                <a:rPr lang="ar-EG" sz="1200" b="1" dirty="0">
                  <a:solidFill>
                    <a:schemeClr val="tx2"/>
                  </a:solidFill>
                  <a:cs typeface="Arial" panose="020B0604020202020204" pitchFamily="34" charset="0"/>
                </a:rPr>
                <a:t> البشري في كوستاريكا (</a:t>
              </a:r>
              <a:r>
                <a:rPr lang="en-US" sz="1200" b="1" dirty="0">
                  <a:solidFill>
                    <a:schemeClr val="tx2"/>
                  </a:solidFill>
                  <a:cs typeface="Arial" panose="020B0604020202020204" pitchFamily="34" charset="0"/>
                </a:rPr>
                <a:t>CVT</a:t>
              </a:r>
              <a:r>
                <a:rPr lang="ar-EG" sz="1200" b="1" dirty="0">
                  <a:solidFill>
                    <a:schemeClr val="tx2"/>
                  </a:solidFill>
                  <a:cs typeface="Arial" panose="020B0604020202020204" pitchFamily="34" charset="0"/>
                </a:rPr>
                <a:t>)﻿</a:t>
              </a:r>
              <a:r>
                <a:rPr lang="ar-EG" sz="1200" b="1" baseline="30000" dirty="0">
                  <a:solidFill>
                    <a:schemeClr val="tx2"/>
                  </a:solidFill>
                  <a:cs typeface="Arial" panose="020B0604020202020204" pitchFamily="34" charset="0"/>
                </a:rPr>
                <a:t>2</a:t>
              </a:r>
            </a:p>
            <a:p>
              <a:endParaRPr lang="en-US" dirty="0"/>
            </a:p>
          </p:txBody>
        </p:sp>
        <p:sp>
          <p:nvSpPr>
            <p:cNvPr id="33" name="TextBox 32">
              <a:extLst>
                <a:ext uri="{FF2B5EF4-FFF2-40B4-BE49-F238E27FC236}">
                  <a16:creationId xmlns:a16="http://schemas.microsoft.com/office/drawing/2014/main" id="{D9F78F49-83ED-9380-9E6C-8FC297C296AB}"/>
                </a:ext>
              </a:extLst>
            </p:cNvPr>
            <p:cNvSpPr txBox="1"/>
            <p:nvPr/>
          </p:nvSpPr>
          <p:spPr>
            <a:xfrm>
              <a:off x="7311323" y="2816994"/>
              <a:ext cx="524567" cy="553998"/>
            </a:xfrm>
            <a:prstGeom prst="rect">
              <a:avLst/>
            </a:prstGeom>
            <a:noFill/>
          </p:spPr>
          <p:txBody>
            <a:bodyPr wrap="none" rtlCol="0">
              <a:spAutoFit/>
            </a:bodyPr>
            <a:lstStyle/>
            <a:p>
              <a:r>
                <a:rPr lang="ar-EG" sz="1200" b="1" dirty="0">
                  <a:solidFill>
                    <a:schemeClr val="tx2"/>
                  </a:solidFill>
                  <a:cs typeface="Arial" panose="020B0604020202020204" pitchFamily="34" charset="0"/>
                </a:rPr>
                <a:t>2004</a:t>
              </a:r>
            </a:p>
            <a:p>
              <a:endParaRPr lang="en-US" dirty="0"/>
            </a:p>
          </p:txBody>
        </p:sp>
        <p:sp>
          <p:nvSpPr>
            <p:cNvPr id="34" name="TextBox 33">
              <a:extLst>
                <a:ext uri="{FF2B5EF4-FFF2-40B4-BE49-F238E27FC236}">
                  <a16:creationId xmlns:a16="http://schemas.microsoft.com/office/drawing/2014/main" id="{B6AAB3C3-631D-E9E0-3F66-332C25643FDD}"/>
                </a:ext>
              </a:extLst>
            </p:cNvPr>
            <p:cNvSpPr txBox="1"/>
            <p:nvPr/>
          </p:nvSpPr>
          <p:spPr>
            <a:xfrm>
              <a:off x="7164424" y="3232493"/>
              <a:ext cx="683200" cy="276999"/>
            </a:xfrm>
            <a:prstGeom prst="rect">
              <a:avLst/>
            </a:prstGeom>
            <a:noFill/>
          </p:spPr>
          <p:txBody>
            <a:bodyPr wrap="none" rtlCol="0">
              <a:spAutoFit/>
            </a:bodyPr>
            <a:lstStyle/>
            <a:p>
              <a:r>
                <a:rPr lang="ar-EG" sz="1200" b="1" dirty="0">
                  <a:solidFill>
                    <a:schemeClr val="tx2"/>
                  </a:solidFill>
                </a:rPr>
                <a:t>كوستاريكا</a:t>
              </a:r>
            </a:p>
          </p:txBody>
        </p:sp>
        <p:sp>
          <p:nvSpPr>
            <p:cNvPr id="39" name="TextBox 38">
              <a:extLst>
                <a:ext uri="{FF2B5EF4-FFF2-40B4-BE49-F238E27FC236}">
                  <a16:creationId xmlns:a16="http://schemas.microsoft.com/office/drawing/2014/main" id="{AFE8C428-FD59-5318-0AEE-FA870DD07230}"/>
                </a:ext>
              </a:extLst>
            </p:cNvPr>
            <p:cNvSpPr txBox="1"/>
            <p:nvPr/>
          </p:nvSpPr>
          <p:spPr>
            <a:xfrm>
              <a:off x="5443183" y="3602329"/>
              <a:ext cx="2404441" cy="1805623"/>
            </a:xfrm>
            <a:prstGeom prst="rect">
              <a:avLst/>
            </a:prstGeom>
            <a:noFill/>
          </p:spPr>
          <p:txBody>
            <a:bodyPr wrap="square">
              <a:spAutoFit/>
            </a:bodyPr>
            <a:lstStyle/>
            <a:p>
              <a:pPr>
                <a:spcBef>
                  <a:spcPts val="400"/>
                </a:spcBef>
                <a:buClr>
                  <a:srgbClr val="000000"/>
                </a:buClr>
                <a:buSzPct val="110000"/>
                <a:buNone/>
                <a:defRPr/>
              </a:pPr>
              <a:r>
                <a:rPr kumimoji="0" lang="ar-EG" sz="1200" b="1" i="0" u="none" cap="none" normalizeH="0" baseline="0" noProof="0" dirty="0">
                  <a:ln>
                    <a:noFill/>
                  </a:ln>
                  <a:solidFill>
                    <a:schemeClr val="tx2"/>
                  </a:solidFill>
                  <a:effectLst/>
                  <a:uLnTx/>
                  <a:uFillTx/>
                  <a:ea typeface="+mn-ea"/>
                  <a:cs typeface="Arial" panose="020B0604020202020204" pitchFamily="34" charset="0"/>
                </a:rPr>
                <a:t>فاعلية متقاربة من جرعة واحدة وثلاث جرعات من لقاح </a:t>
              </a:r>
              <a:r>
                <a:rPr kumimoji="0" lang="en-US" sz="1200" b="1" i="0" u="none" cap="none" normalizeH="0" baseline="0" noProof="0" dirty="0">
                  <a:ln>
                    <a:noFill/>
                  </a:ln>
                  <a:solidFill>
                    <a:schemeClr val="tx2"/>
                  </a:solidFill>
                  <a:effectLst/>
                  <a:uLnTx/>
                  <a:uFillTx/>
                  <a:ea typeface="+mn-ea"/>
                  <a:cs typeface="Arial" panose="020B0604020202020204" pitchFamily="34" charset="0"/>
                </a:rPr>
                <a:t>HPV2 (</a:t>
              </a:r>
              <a:r>
                <a:rPr kumimoji="0" lang="en-US" sz="1200" b="1" i="0" u="none" cap="none" normalizeH="0" baseline="0" noProof="0" dirty="0" err="1">
                  <a:ln>
                    <a:noFill/>
                  </a:ln>
                  <a:solidFill>
                    <a:schemeClr val="tx2"/>
                  </a:solidFill>
                  <a:effectLst/>
                  <a:uLnTx/>
                  <a:uFillTx/>
                  <a:ea typeface="+mn-ea"/>
                  <a:cs typeface="Arial" panose="020B0604020202020204" pitchFamily="34" charset="0"/>
                </a:rPr>
                <a:t>Cervarix</a:t>
              </a:r>
              <a:r>
                <a:rPr kumimoji="0" lang="ar-EG" sz="1200" b="1" i="0" u="none" cap="none" normalizeH="0" baseline="0" noProof="0" dirty="0">
                  <a:ln>
                    <a:noFill/>
                  </a:ln>
                  <a:solidFill>
                    <a:schemeClr val="tx2"/>
                  </a:solidFill>
                  <a:effectLst/>
                  <a:uLnTx/>
                  <a:uFillTx/>
                  <a:ea typeface="+mn-ea"/>
                  <a:cs typeface="Arial" panose="020B0604020202020204" pitchFamily="34" charset="0"/>
                </a:rPr>
                <a:t>، من إنتاج شركة </a:t>
              </a:r>
              <a:r>
                <a:rPr kumimoji="0" lang="en-US" sz="1200" b="1" i="0" u="none" cap="none" normalizeH="0" baseline="0" noProof="0" dirty="0">
                  <a:ln>
                    <a:noFill/>
                  </a:ln>
                  <a:solidFill>
                    <a:schemeClr val="tx2"/>
                  </a:solidFill>
                  <a:effectLst/>
                  <a:uLnTx/>
                  <a:uFillTx/>
                  <a:ea typeface="+mn-ea"/>
                  <a:cs typeface="Arial" panose="020B0604020202020204" pitchFamily="34" charset="0"/>
                </a:rPr>
                <a:t>GSK</a:t>
              </a:r>
              <a:r>
                <a:rPr kumimoji="0" lang="ar-EG" sz="1200" b="1" i="0" u="none" cap="none" normalizeH="0" baseline="0" noProof="0" dirty="0">
                  <a:ln>
                    <a:noFill/>
                  </a:ln>
                  <a:solidFill>
                    <a:schemeClr val="tx2"/>
                  </a:solidFill>
                  <a:effectLst/>
                  <a:uLnTx/>
                  <a:uFillTx/>
                  <a:ea typeface="+mn-ea"/>
                  <a:cs typeface="Arial" panose="020B0604020202020204" pitchFamily="34" charset="0"/>
                </a:rPr>
                <a:t>)</a:t>
              </a:r>
              <a:r>
                <a:rPr kumimoji="0" lang="ar-EG" sz="1200" i="0" u="none" strike="noStrike" cap="none" normalizeH="0" baseline="0" noProof="0" dirty="0">
                  <a:ln>
                    <a:noFill/>
                  </a:ln>
                  <a:solidFill>
                    <a:schemeClr val="tx2"/>
                  </a:solidFill>
                  <a:effectLst/>
                  <a:uLnTx/>
                  <a:uFillTx/>
                  <a:ea typeface="+mn-ea"/>
                  <a:cs typeface="Arial" panose="020B0604020202020204" pitchFamily="34" charset="0"/>
                </a:rPr>
                <a:t> في الحماية من عدوى فيروس الورم </a:t>
              </a:r>
              <a:r>
                <a:rPr kumimoji="0" lang="ar-EG" sz="1200" i="0" u="none" strike="noStrike" cap="none" normalizeH="0" baseline="0" noProof="0" dirty="0" err="1">
                  <a:ln>
                    <a:noFill/>
                  </a:ln>
                  <a:solidFill>
                    <a:schemeClr val="tx2"/>
                  </a:solidFill>
                  <a:effectLst/>
                  <a:uLnTx/>
                  <a:uFillTx/>
                  <a:ea typeface="+mn-ea"/>
                  <a:cs typeface="Arial" panose="020B0604020202020204" pitchFamily="34" charset="0"/>
                </a:rPr>
                <a:t>الحليمي</a:t>
              </a:r>
              <a:r>
                <a:rPr kumimoji="0" lang="ar-EG" sz="1200" i="0" u="none" strike="noStrike" cap="none" normalizeH="0" baseline="0" noProof="0" dirty="0">
                  <a:ln>
                    <a:noFill/>
                  </a:ln>
                  <a:solidFill>
                    <a:schemeClr val="tx2"/>
                  </a:solidFill>
                  <a:effectLst/>
                  <a:uLnTx/>
                  <a:uFillTx/>
                  <a:ea typeface="+mn-ea"/>
                  <a:cs typeface="Arial" panose="020B0604020202020204" pitchFamily="34" charset="0"/>
                </a:rPr>
                <a:t> البشري من النوعين 16 و18 حتى 10 سنوات بعد التطعيم.</a:t>
              </a:r>
            </a:p>
            <a:p>
              <a:pPr>
                <a:spcBef>
                  <a:spcPts val="400"/>
                </a:spcBef>
                <a:buClr>
                  <a:srgbClr val="000000"/>
                </a:buClr>
                <a:buSzPct val="110000"/>
                <a:buNone/>
                <a:defRPr/>
              </a:pPr>
              <a:r>
                <a:rPr kumimoji="0" lang="ar-EG" sz="1200" b="1" i="0" u="none" strike="noStrike" cap="none" normalizeH="0" baseline="0" noProof="0" dirty="0">
                  <a:ln>
                    <a:noFill/>
                  </a:ln>
                  <a:solidFill>
                    <a:schemeClr val="tx2"/>
                  </a:solidFill>
                  <a:effectLst/>
                  <a:uLnTx/>
                  <a:uFillTx/>
                  <a:ea typeface="+mn-ea"/>
                </a:rPr>
                <a:t>10 أضعاف مستوى الأجسام المضادة </a:t>
              </a:r>
              <a:r>
                <a:rPr kumimoji="0" lang="ar-EG" sz="1200" b="1" i="0" u="none" strike="noStrike" cap="none" normalizeH="0" baseline="0" noProof="0" dirty="0" err="1">
                  <a:ln>
                    <a:noFill/>
                  </a:ln>
                  <a:solidFill>
                    <a:schemeClr val="tx2"/>
                  </a:solidFill>
                  <a:effectLst/>
                  <a:uLnTx/>
                  <a:uFillTx/>
                  <a:ea typeface="+mn-ea"/>
                </a:rPr>
                <a:t>المستحثة</a:t>
              </a:r>
              <a:r>
                <a:rPr kumimoji="0" lang="ar-EG" sz="1200" b="1" i="0" u="none" strike="noStrike" cap="none" normalizeH="0" baseline="0" noProof="0" dirty="0">
                  <a:ln>
                    <a:noFill/>
                  </a:ln>
                  <a:solidFill>
                    <a:schemeClr val="tx2"/>
                  </a:solidFill>
                  <a:effectLst/>
                  <a:uLnTx/>
                  <a:uFillTx/>
                  <a:ea typeface="+mn-ea"/>
                </a:rPr>
                <a:t> </a:t>
              </a:r>
              <a:r>
                <a:rPr lang="ar-EG" sz="1200" dirty="0">
                  <a:solidFill>
                    <a:schemeClr val="tx2"/>
                  </a:solidFill>
                  <a:ea typeface="+mn-ea"/>
                </a:rPr>
                <a:t>بعد</a:t>
              </a:r>
              <a:r>
                <a:rPr kumimoji="0" lang="ar-EG" sz="1200" b="0" i="0" u="none" strike="noStrike" cap="none" normalizeH="0" baseline="0" noProof="0" dirty="0">
                  <a:ln>
                    <a:noFill/>
                  </a:ln>
                  <a:solidFill>
                    <a:schemeClr val="tx2"/>
                  </a:solidFill>
                  <a:effectLst/>
                  <a:uLnTx/>
                  <a:uFillTx/>
                  <a:ea typeface="+mn-ea"/>
                </a:rPr>
                <a:t> جرعة واحدة، مقارنة </a:t>
              </a:r>
              <a:r>
                <a:rPr lang="ar-EG" sz="1200" dirty="0">
                  <a:solidFill>
                    <a:schemeClr val="tx2"/>
                  </a:solidFill>
                  <a:ea typeface="+mn-ea"/>
                </a:rPr>
                <a:t>بالإصابة الطبيعية </a:t>
              </a:r>
              <a:r>
                <a:rPr lang="ar-EG" sz="1200" b="1" dirty="0">
                  <a:solidFill>
                    <a:schemeClr val="tx2"/>
                  </a:solidFill>
                  <a:ea typeface="+mn-ea"/>
                </a:rPr>
                <a:t>لمدة تصل إلى 16 عامًا على الأقل بعد التطعيم.</a:t>
              </a:r>
            </a:p>
          </p:txBody>
        </p:sp>
      </p:grpSp>
    </p:spTree>
    <p:extLst>
      <p:ext uri="{BB962C8B-B14F-4D97-AF65-F5344CB8AC3E}">
        <p14:creationId xmlns:p14="http://schemas.microsoft.com/office/powerpoint/2010/main" val="30363286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ine 4">
            <a:extLst>
              <a:ext uri="{FF2B5EF4-FFF2-40B4-BE49-F238E27FC236}">
                <a16:creationId xmlns:a16="http://schemas.microsoft.com/office/drawing/2014/main" id="{5B28C55D-6D78-4356-B823-D0A956E4A996}"/>
              </a:ext>
            </a:extLst>
          </p:cNvPr>
          <p:cNvSpPr>
            <a:spLocks noChangeShapeType="1"/>
          </p:cNvSpPr>
          <p:nvPr/>
        </p:nvSpPr>
        <p:spPr bwMode="auto">
          <a:xfrm flipH="1" flipV="1">
            <a:off x="1572626" y="4386954"/>
            <a:ext cx="7377690" cy="3803"/>
          </a:xfrm>
          <a:prstGeom prst="line">
            <a:avLst/>
          </a:prstGeom>
          <a:noFill/>
          <a:ln w="12700">
            <a:solidFill>
              <a:schemeClr val="accent5">
                <a:lumMod val="40000"/>
                <a:lumOff val="60000"/>
              </a:schemeClr>
            </a:solidFill>
            <a:round/>
            <a:headEnd/>
            <a:tailEnd/>
          </a:ln>
          <a:extLst>
            <a:ext uri="{909E8E84-426E-40dd-AFC4-6F175D3DCCD1}">
              <a14:hiddenFill xmlns:a14="http://schemas.microsoft.com/office/drawing/2010/main" xmlns="">
                <a:noFill/>
              </a14:hiddenFill>
            </a:ext>
          </a:extLst>
        </p:spPr>
        <p:txBody>
          <a:bodyPr wrap="none" lIns="82296" tIns="36576" rIns="82296" bIns="36576" anchor="ctr"/>
          <a:lstStyle/>
          <a:p>
            <a:pPr defTabSz="914354" eaLnBrk="1" fontAlgn="auto" hangingPunct="1">
              <a:spcBef>
                <a:spcPts val="0"/>
              </a:spcBef>
              <a:spcAft>
                <a:spcPts val="0"/>
              </a:spcAft>
              <a:defRPr/>
            </a:pPr>
            <a:endParaRPr lang="en-US" dirty="0">
              <a:solidFill>
                <a:srgbClr val="59452A"/>
              </a:solidFill>
              <a:latin typeface="Calibri"/>
            </a:endParaRPr>
          </a:p>
        </p:txBody>
      </p:sp>
      <p:sp>
        <p:nvSpPr>
          <p:cNvPr id="7" name="Rectangle 6">
            <a:extLst>
              <a:ext uri="{FF2B5EF4-FFF2-40B4-BE49-F238E27FC236}">
                <a16:creationId xmlns:a16="http://schemas.microsoft.com/office/drawing/2014/main" id="{1F430776-6E7F-4A2F-A877-49D191DB651E}"/>
              </a:ext>
            </a:extLst>
          </p:cNvPr>
          <p:cNvSpPr/>
          <p:nvPr/>
        </p:nvSpPr>
        <p:spPr>
          <a:xfrm>
            <a:off x="444418" y="10046"/>
            <a:ext cx="11556083" cy="584775"/>
          </a:xfrm>
          <a:prstGeom prst="rect">
            <a:avLst/>
          </a:prstGeom>
        </p:spPr>
        <p:txBody>
          <a:bodyPr wrap="square">
            <a:spAutoFit/>
          </a:bodyPr>
          <a:lstStyle/>
          <a:p>
            <a:r>
              <a:rPr lang="ar-EG" sz="3200" dirty="0">
                <a:solidFill>
                  <a:schemeClr val="tx2"/>
                </a:solidFill>
                <a:latin typeface="+mj-lt"/>
              </a:rPr>
              <a:t>التجربة: </a:t>
            </a:r>
            <a:r>
              <a:rPr lang="en-US" sz="3200" dirty="0">
                <a:solidFill>
                  <a:schemeClr val="tx2"/>
                </a:solidFill>
                <a:latin typeface="+mj-lt"/>
              </a:rPr>
              <a:t>KEN SHE </a:t>
            </a:r>
            <a:r>
              <a:rPr lang="ar-EG" sz="3200" dirty="0">
                <a:solidFill>
                  <a:schemeClr val="tx2"/>
                </a:solidFill>
                <a:latin typeface="+mj-lt"/>
              </a:rPr>
              <a:t>مخطط الدراسة</a:t>
            </a:r>
          </a:p>
        </p:txBody>
      </p:sp>
      <p:sp>
        <p:nvSpPr>
          <p:cNvPr id="73" name="Rectangle: Rounded Corners 4">
            <a:extLst>
              <a:ext uri="{FF2B5EF4-FFF2-40B4-BE49-F238E27FC236}">
                <a16:creationId xmlns:a16="http://schemas.microsoft.com/office/drawing/2014/main" id="{12ED5084-D233-4CE6-96D9-5713C7A5315B}"/>
              </a:ext>
            </a:extLst>
          </p:cNvPr>
          <p:cNvSpPr txBox="1"/>
          <p:nvPr/>
        </p:nvSpPr>
        <p:spPr>
          <a:xfrm>
            <a:off x="252920" y="521194"/>
            <a:ext cx="11747581"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ar-EG" b="1" dirty="0">
                <a:solidFill>
                  <a:schemeClr val="accent1"/>
                </a:solidFill>
                <a:cs typeface="Arial" panose="020B0604020202020204" pitchFamily="34" charset="0"/>
              </a:rPr>
              <a:t>نساء من سن 15 إلى 20 عامًا، عدد المشارِكات = 2,250</a:t>
            </a:r>
            <a:br>
              <a:rPr lang="ar-EG" dirty="0">
                <a:solidFill>
                  <a:schemeClr val="accent1"/>
                </a:solidFill>
                <a:cs typeface="Arial" panose="020B0604020202020204" pitchFamily="34" charset="0"/>
              </a:rPr>
            </a:br>
            <a:r>
              <a:rPr lang="ar-EG" dirty="0">
                <a:solidFill>
                  <a:schemeClr val="accent1"/>
                </a:solidFill>
                <a:cs typeface="Arial" panose="020B0604020202020204" pitchFamily="34" charset="0"/>
              </a:rPr>
              <a:t>امرأة نشيطة جنسيًا، 1 إلى 5 شريكات مدى الحياة، غير مصابات بفيروس نقص المناعة البشرية، وليس لديهن تاريخ للتطعيم ضد فيروس الورم </a:t>
            </a:r>
            <a:r>
              <a:rPr lang="ar-EG" dirty="0" err="1">
                <a:solidFill>
                  <a:schemeClr val="accent1"/>
                </a:solidFill>
                <a:cs typeface="Arial" panose="020B0604020202020204" pitchFamily="34" charset="0"/>
              </a:rPr>
              <a:t>الحليمي</a:t>
            </a:r>
            <a:r>
              <a:rPr lang="ar-EG" dirty="0">
                <a:solidFill>
                  <a:schemeClr val="accent1"/>
                </a:solidFill>
                <a:cs typeface="Arial" panose="020B0604020202020204" pitchFamily="34" charset="0"/>
              </a:rPr>
              <a:t> البشري</a:t>
            </a:r>
          </a:p>
        </p:txBody>
      </p:sp>
      <p:cxnSp>
        <p:nvCxnSpPr>
          <p:cNvPr id="37" name="Straight Connector 36">
            <a:extLst>
              <a:ext uri="{FF2B5EF4-FFF2-40B4-BE49-F238E27FC236}">
                <a16:creationId xmlns:a16="http://schemas.microsoft.com/office/drawing/2014/main" id="{D97B90C9-DEC9-43AA-B06D-4A710689C07A}"/>
              </a:ext>
            </a:extLst>
          </p:cNvPr>
          <p:cNvCxnSpPr>
            <a:cxnSpLocks/>
          </p:cNvCxnSpPr>
          <p:nvPr/>
        </p:nvCxnSpPr>
        <p:spPr>
          <a:xfrm>
            <a:off x="7570477" y="1203494"/>
            <a:ext cx="0" cy="334336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877265C-35E9-49FD-9F1C-E6FAC70F1CFA}"/>
              </a:ext>
            </a:extLst>
          </p:cNvPr>
          <p:cNvCxnSpPr>
            <a:cxnSpLocks/>
          </p:cNvCxnSpPr>
          <p:nvPr/>
        </p:nvCxnSpPr>
        <p:spPr>
          <a:xfrm>
            <a:off x="1567603" y="124765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28EA78C-3C67-422D-9120-401F5614C67E}"/>
              </a:ext>
            </a:extLst>
          </p:cNvPr>
          <p:cNvCxnSpPr>
            <a:cxnSpLocks/>
          </p:cNvCxnSpPr>
          <p:nvPr/>
        </p:nvCxnSpPr>
        <p:spPr>
          <a:xfrm>
            <a:off x="6777836" y="1229812"/>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31B5118-56D2-442D-A97E-58ABDE98D29C}"/>
              </a:ext>
            </a:extLst>
          </p:cNvPr>
          <p:cNvCxnSpPr>
            <a:cxnSpLocks/>
          </p:cNvCxnSpPr>
          <p:nvPr/>
        </p:nvCxnSpPr>
        <p:spPr>
          <a:xfrm>
            <a:off x="6009343" y="1229812"/>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759F6EB2-5215-5E84-AA5F-D04C501B25DA}"/>
              </a:ext>
            </a:extLst>
          </p:cNvPr>
          <p:cNvGrpSpPr/>
          <p:nvPr/>
        </p:nvGrpSpPr>
        <p:grpSpPr>
          <a:xfrm>
            <a:off x="8411191" y="2059684"/>
            <a:ext cx="2956789" cy="2545078"/>
            <a:chOff x="9089305" y="1991072"/>
            <a:chExt cx="2956789" cy="2545078"/>
          </a:xfrm>
        </p:grpSpPr>
        <p:sp>
          <p:nvSpPr>
            <p:cNvPr id="40" name="Rectangle 39">
              <a:extLst>
                <a:ext uri="{FF2B5EF4-FFF2-40B4-BE49-F238E27FC236}">
                  <a16:creationId xmlns:a16="http://schemas.microsoft.com/office/drawing/2014/main" id="{7EE9456E-7082-449B-B356-6F9C92F88728}"/>
                </a:ext>
              </a:extLst>
            </p:cNvPr>
            <p:cNvSpPr/>
            <p:nvPr/>
          </p:nvSpPr>
          <p:spPr>
            <a:xfrm>
              <a:off x="9494974" y="1991072"/>
              <a:ext cx="2551120" cy="2545078"/>
            </a:xfrm>
            <a:prstGeom prst="rect">
              <a:avLst/>
            </a:prstGeom>
            <a:no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t" anchorCtr="0"/>
            <a:lstStyle/>
            <a:p>
              <a:pPr defTabSz="914354" eaLnBrk="1" fontAlgn="auto" hangingPunct="1">
                <a:spcBef>
                  <a:spcPts val="0"/>
                </a:spcBef>
                <a:spcAft>
                  <a:spcPts val="0"/>
                </a:spcAft>
                <a:defRPr/>
              </a:pPr>
              <a:r>
                <a:rPr lang="ar-EG" sz="1600" dirty="0">
                  <a:solidFill>
                    <a:schemeClr val="accent1"/>
                  </a:solidFill>
                </a:rPr>
                <a:t>اللقاحات</a:t>
              </a:r>
            </a:p>
          </p:txBody>
        </p:sp>
        <p:grpSp>
          <p:nvGrpSpPr>
            <p:cNvPr id="14" name="Groupe 13">
              <a:extLst>
                <a:ext uri="{FF2B5EF4-FFF2-40B4-BE49-F238E27FC236}">
                  <a16:creationId xmlns:a16="http://schemas.microsoft.com/office/drawing/2014/main" id="{37933F58-8224-7DA9-61B6-BFBA312FF7DC}"/>
                </a:ext>
              </a:extLst>
            </p:cNvPr>
            <p:cNvGrpSpPr/>
            <p:nvPr/>
          </p:nvGrpSpPr>
          <p:grpSpPr>
            <a:xfrm>
              <a:off x="9089305" y="2349205"/>
              <a:ext cx="2827576" cy="2030500"/>
              <a:chOff x="9089305" y="2349205"/>
              <a:chExt cx="2827576" cy="2030500"/>
            </a:xfrm>
          </p:grpSpPr>
          <p:grpSp>
            <p:nvGrpSpPr>
              <p:cNvPr id="13" name="Groupe 12">
                <a:extLst>
                  <a:ext uri="{FF2B5EF4-FFF2-40B4-BE49-F238E27FC236}">
                    <a16:creationId xmlns:a16="http://schemas.microsoft.com/office/drawing/2014/main" id="{D634CD7E-BAAF-F8D3-2269-D0E5B57BA5AD}"/>
                  </a:ext>
                </a:extLst>
              </p:cNvPr>
              <p:cNvGrpSpPr/>
              <p:nvPr/>
            </p:nvGrpSpPr>
            <p:grpSpPr>
              <a:xfrm>
                <a:off x="9089305" y="2349205"/>
                <a:ext cx="2799459" cy="1775897"/>
                <a:chOff x="9089305" y="2349205"/>
                <a:chExt cx="2799459" cy="1775897"/>
              </a:xfrm>
            </p:grpSpPr>
            <p:sp>
              <p:nvSpPr>
                <p:cNvPr id="56" name="Rectangle 55">
                  <a:extLst>
                    <a:ext uri="{FF2B5EF4-FFF2-40B4-BE49-F238E27FC236}">
                      <a16:creationId xmlns:a16="http://schemas.microsoft.com/office/drawing/2014/main" id="{CFA4C9A7-D1BB-4FC2-B2A1-44CC5C89B6A7}"/>
                    </a:ext>
                  </a:extLst>
                </p:cNvPr>
                <p:cNvSpPr/>
                <p:nvPr/>
              </p:nvSpPr>
              <p:spPr>
                <a:xfrm>
                  <a:off x="9581138" y="2349205"/>
                  <a:ext cx="2271668"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en-US" sz="1400" b="1">
                      <a:solidFill>
                        <a:schemeClr val="tx1"/>
                      </a:solidFill>
                      <a:latin typeface="+mn-lt"/>
                      <a:cs typeface="Calibri" panose="020F0502020204030204" pitchFamily="34" charset="0"/>
                    </a:rPr>
                    <a:t>HPV2 (GSK)</a:t>
                  </a:r>
                </a:p>
              </p:txBody>
            </p:sp>
            <p:sp>
              <p:nvSpPr>
                <p:cNvPr id="85" name="Rectangle 84">
                  <a:extLst>
                    <a:ext uri="{FF2B5EF4-FFF2-40B4-BE49-F238E27FC236}">
                      <a16:creationId xmlns:a16="http://schemas.microsoft.com/office/drawing/2014/main" id="{CD0B12E0-3E65-40A3-871C-BDCA7E1B9FBF}"/>
                    </a:ext>
                  </a:extLst>
                </p:cNvPr>
                <p:cNvSpPr/>
                <p:nvPr/>
              </p:nvSpPr>
              <p:spPr>
                <a:xfrm>
                  <a:off x="9581137" y="3119830"/>
                  <a:ext cx="2307627" cy="517241"/>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en-US" sz="1400" b="1">
                      <a:solidFill>
                        <a:schemeClr val="tx1"/>
                      </a:solidFill>
                      <a:latin typeface="+mn-lt"/>
                      <a:cs typeface="Calibri" panose="020F0502020204030204" pitchFamily="34" charset="0"/>
                    </a:rPr>
                    <a:t>HPV9 (MSD)</a:t>
                  </a:r>
                </a:p>
              </p:txBody>
            </p:sp>
            <p:grpSp>
              <p:nvGrpSpPr>
                <p:cNvPr id="12" name="Groupe 11">
                  <a:extLst>
                    <a:ext uri="{FF2B5EF4-FFF2-40B4-BE49-F238E27FC236}">
                      <a16:creationId xmlns:a16="http://schemas.microsoft.com/office/drawing/2014/main" id="{114B74A5-097A-A7FC-165B-345E4E4234B2}"/>
                    </a:ext>
                  </a:extLst>
                </p:cNvPr>
                <p:cNvGrpSpPr/>
                <p:nvPr/>
              </p:nvGrpSpPr>
              <p:grpSpPr>
                <a:xfrm rot="10800000">
                  <a:off x="9089305" y="2527671"/>
                  <a:ext cx="408912" cy="1597431"/>
                  <a:chOff x="12036732" y="2483333"/>
                  <a:chExt cx="408912" cy="1597431"/>
                </a:xfrm>
              </p:grpSpPr>
              <p:sp>
                <p:nvSpPr>
                  <p:cNvPr id="58" name="Isosceles Triangle 57">
                    <a:extLst>
                      <a:ext uri="{FF2B5EF4-FFF2-40B4-BE49-F238E27FC236}">
                        <a16:creationId xmlns:a16="http://schemas.microsoft.com/office/drawing/2014/main" id="{16540D3E-EB4A-4D5B-B5B1-AD0FFF56EFAC}"/>
                      </a:ext>
                    </a:extLst>
                  </p:cNvPr>
                  <p:cNvSpPr/>
                  <p:nvPr/>
                </p:nvSpPr>
                <p:spPr>
                  <a:xfrm rot="5400000">
                    <a:off x="12177304" y="3261710"/>
                    <a:ext cx="426720" cy="1099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1" fontAlgn="auto" hangingPunct="1">
                      <a:spcBef>
                        <a:spcPts val="0"/>
                      </a:spcBef>
                      <a:spcAft>
                        <a:spcPts val="0"/>
                      </a:spcAft>
                      <a:defRPr/>
                    </a:pPr>
                    <a:endParaRPr lang="en-US" sz="2400" dirty="0">
                      <a:solidFill>
                        <a:srgbClr val="FFFFFF"/>
                      </a:solidFill>
                      <a:latin typeface="Calibri"/>
                    </a:endParaRPr>
                  </a:p>
                </p:txBody>
              </p:sp>
              <p:sp>
                <p:nvSpPr>
                  <p:cNvPr id="93" name="Right Bracket 92">
                    <a:extLst>
                      <a:ext uri="{FF2B5EF4-FFF2-40B4-BE49-F238E27FC236}">
                        <a16:creationId xmlns:a16="http://schemas.microsoft.com/office/drawing/2014/main" id="{346F9557-990C-44D4-947E-6C98726B571D}"/>
                      </a:ext>
                    </a:extLst>
                  </p:cNvPr>
                  <p:cNvSpPr/>
                  <p:nvPr/>
                </p:nvSpPr>
                <p:spPr>
                  <a:xfrm>
                    <a:off x="12036732" y="2483333"/>
                    <a:ext cx="271186" cy="1597431"/>
                  </a:xfrm>
                  <a:prstGeom prst="rightBracket">
                    <a:avLst/>
                  </a:prstGeom>
                  <a:ln w="9525">
                    <a:solidFill>
                      <a:srgbClr val="454E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sp>
            <p:nvSpPr>
              <p:cNvPr id="86" name="Rectangle 85">
                <a:extLst>
                  <a:ext uri="{FF2B5EF4-FFF2-40B4-BE49-F238E27FC236}">
                    <a16:creationId xmlns:a16="http://schemas.microsoft.com/office/drawing/2014/main" id="{266C139D-7E35-4D04-A55F-1091CB20FF3A}"/>
                  </a:ext>
                </a:extLst>
              </p:cNvPr>
              <p:cNvSpPr/>
              <p:nvPr/>
            </p:nvSpPr>
            <p:spPr>
              <a:xfrm>
                <a:off x="9577551" y="3806835"/>
                <a:ext cx="2339330"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ar-EG" sz="1467" b="1" dirty="0">
                    <a:solidFill>
                      <a:schemeClr val="bg1"/>
                    </a:solidFill>
                  </a:rPr>
                  <a:t>تأخر التطعيم</a:t>
                </a:r>
                <a:r>
                  <a:rPr lang="ar-EG" sz="1467" dirty="0">
                    <a:solidFill>
                      <a:schemeClr val="bg1"/>
                    </a:solidFill>
                  </a:rPr>
                  <a:t>(لقاح المكورات السحائية)</a:t>
                </a:r>
              </a:p>
            </p:txBody>
          </p:sp>
        </p:grpSp>
      </p:grpSp>
      <p:sp>
        <p:nvSpPr>
          <p:cNvPr id="74" name="Rounded Rectangle 183">
            <a:extLst>
              <a:ext uri="{FF2B5EF4-FFF2-40B4-BE49-F238E27FC236}">
                <a16:creationId xmlns:a16="http://schemas.microsoft.com/office/drawing/2014/main" id="{18B84787-8221-4C5C-ADA9-42BC95145369}"/>
              </a:ext>
            </a:extLst>
          </p:cNvPr>
          <p:cNvSpPr/>
          <p:nvPr/>
        </p:nvSpPr>
        <p:spPr>
          <a:xfrm>
            <a:off x="10555203" y="4755445"/>
            <a:ext cx="783014" cy="20354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914354" eaLnBrk="1" fontAlgn="auto" hangingPunct="1">
              <a:spcBef>
                <a:spcPts val="0"/>
              </a:spcBef>
              <a:spcAft>
                <a:spcPts val="0"/>
              </a:spcAft>
              <a:defRPr/>
            </a:pPr>
            <a:r>
              <a:rPr lang="ar-EG" sz="1067" dirty="0">
                <a:solidFill>
                  <a:srgbClr val="000000"/>
                </a:solidFill>
              </a:rPr>
              <a:t>اللقاح</a:t>
            </a:r>
          </a:p>
        </p:txBody>
      </p:sp>
      <p:sp>
        <p:nvSpPr>
          <p:cNvPr id="65" name="Rounded Rectangle 184">
            <a:extLst>
              <a:ext uri="{FF2B5EF4-FFF2-40B4-BE49-F238E27FC236}">
                <a16:creationId xmlns:a16="http://schemas.microsoft.com/office/drawing/2014/main" id="{E3741405-A237-48E6-B845-DAB886C87A7B}"/>
              </a:ext>
            </a:extLst>
          </p:cNvPr>
          <p:cNvSpPr/>
          <p:nvPr/>
        </p:nvSpPr>
        <p:spPr>
          <a:xfrm>
            <a:off x="10545674" y="5014166"/>
            <a:ext cx="792542" cy="21068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914354" eaLnBrk="1" fontAlgn="auto" hangingPunct="1">
              <a:spcBef>
                <a:spcPts val="0"/>
              </a:spcBef>
              <a:spcAft>
                <a:spcPts val="0"/>
              </a:spcAft>
              <a:defRPr/>
            </a:pPr>
            <a:r>
              <a:rPr lang="ar-EG" sz="1067">
                <a:solidFill>
                  <a:srgbClr val="000000"/>
                </a:solidFill>
              </a:rPr>
              <a:t>مصل</a:t>
            </a:r>
          </a:p>
        </p:txBody>
      </p:sp>
      <p:sp>
        <p:nvSpPr>
          <p:cNvPr id="66" name="TextBox 65">
            <a:extLst>
              <a:ext uri="{FF2B5EF4-FFF2-40B4-BE49-F238E27FC236}">
                <a16:creationId xmlns:a16="http://schemas.microsoft.com/office/drawing/2014/main" id="{03D7D6FD-0F2C-4735-8215-C70CF6F42106}"/>
              </a:ext>
            </a:extLst>
          </p:cNvPr>
          <p:cNvSpPr txBox="1"/>
          <p:nvPr/>
        </p:nvSpPr>
        <p:spPr>
          <a:xfrm>
            <a:off x="5067011" y="5035622"/>
            <a:ext cx="5382583" cy="203341"/>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ar-EG" sz="1067" dirty="0">
                <a:solidFill>
                  <a:srgbClr val="000000"/>
                </a:solidFill>
                <a:cs typeface="Arial" pitchFamily="34" charset="0"/>
              </a:rPr>
              <a:t>سحب الدم للتحاليل المصلية - الأجسام المضادة لأنواع فيروس الورم </a:t>
            </a:r>
            <a:r>
              <a:rPr lang="ar-EG" sz="1067" dirty="0" err="1">
                <a:solidFill>
                  <a:srgbClr val="000000"/>
                </a:solidFill>
                <a:cs typeface="Arial" pitchFamily="34" charset="0"/>
              </a:rPr>
              <a:t>الحليمي</a:t>
            </a:r>
            <a:r>
              <a:rPr lang="ar-EG" sz="1067" dirty="0">
                <a:solidFill>
                  <a:srgbClr val="000000"/>
                </a:solidFill>
                <a:cs typeface="Arial" pitchFamily="34" charset="0"/>
              </a:rPr>
              <a:t> البشري-6/18/31/33/45/52/58/6/11</a:t>
            </a:r>
          </a:p>
        </p:txBody>
      </p:sp>
      <p:sp>
        <p:nvSpPr>
          <p:cNvPr id="75" name="TextBox 74">
            <a:extLst>
              <a:ext uri="{FF2B5EF4-FFF2-40B4-BE49-F238E27FC236}">
                <a16:creationId xmlns:a16="http://schemas.microsoft.com/office/drawing/2014/main" id="{DF8A3D7E-0FFF-432F-BB90-0B9102078743}"/>
              </a:ext>
            </a:extLst>
          </p:cNvPr>
          <p:cNvSpPr txBox="1"/>
          <p:nvPr/>
        </p:nvSpPr>
        <p:spPr>
          <a:xfrm>
            <a:off x="9337398" y="4777935"/>
            <a:ext cx="1112196" cy="214331"/>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ar-EG" sz="1067" dirty="0">
                <a:solidFill>
                  <a:srgbClr val="000000"/>
                </a:solidFill>
                <a:cs typeface="Arial" pitchFamily="34" charset="0"/>
              </a:rPr>
              <a:t>إعطاء اللقاح</a:t>
            </a:r>
          </a:p>
        </p:txBody>
      </p:sp>
      <p:sp>
        <p:nvSpPr>
          <p:cNvPr id="87" name="Rounded Rectangle 184">
            <a:extLst>
              <a:ext uri="{FF2B5EF4-FFF2-40B4-BE49-F238E27FC236}">
                <a16:creationId xmlns:a16="http://schemas.microsoft.com/office/drawing/2014/main" id="{E843AF36-9907-410F-98D4-287C09E9780E}"/>
              </a:ext>
            </a:extLst>
          </p:cNvPr>
          <p:cNvSpPr/>
          <p:nvPr/>
        </p:nvSpPr>
        <p:spPr>
          <a:xfrm>
            <a:off x="10545673" y="5257825"/>
            <a:ext cx="783015" cy="21068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914354" eaLnBrk="1" fontAlgn="auto" hangingPunct="1">
              <a:spcBef>
                <a:spcPts val="0"/>
              </a:spcBef>
              <a:spcAft>
                <a:spcPts val="0"/>
              </a:spcAft>
              <a:defRPr/>
            </a:pPr>
            <a:r>
              <a:rPr lang="en-US" sz="1067" dirty="0">
                <a:solidFill>
                  <a:srgbClr val="000000"/>
                </a:solidFill>
              </a:rPr>
              <a:t>HPV DNA</a:t>
            </a:r>
          </a:p>
        </p:txBody>
      </p:sp>
      <p:sp>
        <p:nvSpPr>
          <p:cNvPr id="88" name="TextBox 87">
            <a:extLst>
              <a:ext uri="{FF2B5EF4-FFF2-40B4-BE49-F238E27FC236}">
                <a16:creationId xmlns:a16="http://schemas.microsoft.com/office/drawing/2014/main" id="{9B26FDDD-B150-4FB1-8EAF-C936A155A3C1}"/>
              </a:ext>
            </a:extLst>
          </p:cNvPr>
          <p:cNvSpPr txBox="1"/>
          <p:nvPr/>
        </p:nvSpPr>
        <p:spPr>
          <a:xfrm>
            <a:off x="2624457" y="5303315"/>
            <a:ext cx="7825137" cy="334471"/>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ar-EG" sz="1067" dirty="0">
                <a:solidFill>
                  <a:srgbClr val="000000"/>
                </a:solidFill>
                <a:cs typeface="Arial" pitchFamily="34" charset="0"/>
              </a:rPr>
              <a:t>مسحات عنق الرحم والفرج والمهبل. اختبار أنواع فيروس الورم </a:t>
            </a:r>
            <a:r>
              <a:rPr lang="ar-EG" sz="1067" dirty="0" err="1">
                <a:solidFill>
                  <a:srgbClr val="000000"/>
                </a:solidFill>
                <a:cs typeface="Arial" pitchFamily="34" charset="0"/>
              </a:rPr>
              <a:t>الحليمي</a:t>
            </a:r>
            <a:r>
              <a:rPr lang="ar-EG" sz="1067" dirty="0">
                <a:solidFill>
                  <a:srgbClr val="000000"/>
                </a:solidFill>
                <a:cs typeface="Arial" pitchFamily="34" charset="0"/>
              </a:rPr>
              <a:t> البشري-16/18/31/33/45/52/58/6/11؛       *: أخذ العينات ذاتيًا</a:t>
            </a:r>
          </a:p>
        </p:txBody>
      </p:sp>
      <p:sp>
        <p:nvSpPr>
          <p:cNvPr id="89" name="Rounded Rectangle 184">
            <a:extLst>
              <a:ext uri="{FF2B5EF4-FFF2-40B4-BE49-F238E27FC236}">
                <a16:creationId xmlns:a16="http://schemas.microsoft.com/office/drawing/2014/main" id="{55C68DF4-E2DB-4FED-B254-2BDF39C674D0}"/>
              </a:ext>
            </a:extLst>
          </p:cNvPr>
          <p:cNvSpPr/>
          <p:nvPr/>
        </p:nvSpPr>
        <p:spPr>
          <a:xfrm>
            <a:off x="10545674" y="5504231"/>
            <a:ext cx="789576" cy="2560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914354" eaLnBrk="1" fontAlgn="auto" hangingPunct="1">
              <a:spcBef>
                <a:spcPts val="0"/>
              </a:spcBef>
              <a:spcAft>
                <a:spcPts val="0"/>
              </a:spcAft>
              <a:defRPr/>
            </a:pPr>
            <a:r>
              <a:rPr lang="ar-EG" sz="1067" dirty="0">
                <a:solidFill>
                  <a:srgbClr val="000000"/>
                </a:solidFill>
              </a:rPr>
              <a:t>مسحة عنق الرحم</a:t>
            </a:r>
          </a:p>
        </p:txBody>
      </p:sp>
      <p:sp>
        <p:nvSpPr>
          <p:cNvPr id="90" name="TextBox 89">
            <a:extLst>
              <a:ext uri="{FF2B5EF4-FFF2-40B4-BE49-F238E27FC236}">
                <a16:creationId xmlns:a16="http://schemas.microsoft.com/office/drawing/2014/main" id="{CB731A38-4383-40AE-8B1B-42466011C09A}"/>
              </a:ext>
            </a:extLst>
          </p:cNvPr>
          <p:cNvSpPr txBox="1"/>
          <p:nvPr/>
        </p:nvSpPr>
        <p:spPr>
          <a:xfrm>
            <a:off x="8826588" y="5548251"/>
            <a:ext cx="1623006" cy="184798"/>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ar-EG" sz="1067" dirty="0" err="1">
                <a:solidFill>
                  <a:srgbClr val="000000"/>
                </a:solidFill>
                <a:cs typeface="Arial" pitchFamily="34" charset="0"/>
              </a:rPr>
              <a:t>السيتولوجيا</a:t>
            </a:r>
            <a:r>
              <a:rPr lang="ar-EG" sz="1067" dirty="0">
                <a:solidFill>
                  <a:srgbClr val="000000"/>
                </a:solidFill>
                <a:cs typeface="Arial" pitchFamily="34" charset="0"/>
              </a:rPr>
              <a:t> القائمة على السوائل</a:t>
            </a:r>
          </a:p>
        </p:txBody>
      </p:sp>
      <p:cxnSp>
        <p:nvCxnSpPr>
          <p:cNvPr id="31" name="Straight Connector 30">
            <a:extLst>
              <a:ext uri="{FF2B5EF4-FFF2-40B4-BE49-F238E27FC236}">
                <a16:creationId xmlns:a16="http://schemas.microsoft.com/office/drawing/2014/main" id="{27BABE95-ABF0-44F3-AF65-EC9BFE43A442}"/>
              </a:ext>
            </a:extLst>
          </p:cNvPr>
          <p:cNvCxnSpPr>
            <a:cxnSpLocks/>
          </p:cNvCxnSpPr>
          <p:nvPr/>
        </p:nvCxnSpPr>
        <p:spPr>
          <a:xfrm>
            <a:off x="3087172" y="1257873"/>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BCBBAE6-819E-4E9F-8288-2B0F0C764517}"/>
              </a:ext>
            </a:extLst>
          </p:cNvPr>
          <p:cNvCxnSpPr>
            <a:cxnSpLocks/>
          </p:cNvCxnSpPr>
          <p:nvPr/>
        </p:nvCxnSpPr>
        <p:spPr>
          <a:xfrm>
            <a:off x="3830202" y="1257873"/>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08457D1-7B70-4EF6-AE21-92DD25E88FD7}"/>
              </a:ext>
            </a:extLst>
          </p:cNvPr>
          <p:cNvCxnSpPr>
            <a:cxnSpLocks/>
          </p:cNvCxnSpPr>
          <p:nvPr/>
        </p:nvCxnSpPr>
        <p:spPr>
          <a:xfrm>
            <a:off x="4541646" y="1257873"/>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5A92753-8D5F-4ABC-9E60-F42DEE96691D}"/>
              </a:ext>
            </a:extLst>
          </p:cNvPr>
          <p:cNvCxnSpPr>
            <a:cxnSpLocks/>
          </p:cNvCxnSpPr>
          <p:nvPr/>
        </p:nvCxnSpPr>
        <p:spPr>
          <a:xfrm>
            <a:off x="5267397" y="1266369"/>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BFBB8D6-EEA3-4858-A0C3-6C1427B35A18}"/>
              </a:ext>
            </a:extLst>
          </p:cNvPr>
          <p:cNvCxnSpPr>
            <a:cxnSpLocks/>
          </p:cNvCxnSpPr>
          <p:nvPr/>
        </p:nvCxnSpPr>
        <p:spPr>
          <a:xfrm>
            <a:off x="2296954" y="1257873"/>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FEC7C52-0F88-405A-B71B-88689BDA9C84}"/>
              </a:ext>
            </a:extLst>
          </p:cNvPr>
          <p:cNvSpPr/>
          <p:nvPr/>
        </p:nvSpPr>
        <p:spPr>
          <a:xfrm>
            <a:off x="6103279" y="1624892"/>
            <a:ext cx="60305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ar-EG" sz="1600" dirty="0">
                <a:solidFill>
                  <a:srgbClr val="FFFFFF"/>
                </a:solidFill>
              </a:rPr>
              <a:t>ش 3</a:t>
            </a:r>
          </a:p>
        </p:txBody>
      </p:sp>
      <p:sp>
        <p:nvSpPr>
          <p:cNvPr id="94" name="Rounded Rectangle 184">
            <a:extLst>
              <a:ext uri="{FF2B5EF4-FFF2-40B4-BE49-F238E27FC236}">
                <a16:creationId xmlns:a16="http://schemas.microsoft.com/office/drawing/2014/main" id="{8D577029-CAAE-4CE1-A228-A1FC628D22FA}"/>
              </a:ext>
            </a:extLst>
          </p:cNvPr>
          <p:cNvSpPr/>
          <p:nvPr/>
        </p:nvSpPr>
        <p:spPr>
          <a:xfrm>
            <a:off x="6046560" y="3387095"/>
            <a:ext cx="696013" cy="20573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78" name="Rectangle 77">
            <a:extLst>
              <a:ext uri="{FF2B5EF4-FFF2-40B4-BE49-F238E27FC236}">
                <a16:creationId xmlns:a16="http://schemas.microsoft.com/office/drawing/2014/main" id="{20E4608F-6D5E-4205-8F99-C4AFC5F39269}"/>
              </a:ext>
            </a:extLst>
          </p:cNvPr>
          <p:cNvSpPr/>
          <p:nvPr/>
        </p:nvSpPr>
        <p:spPr>
          <a:xfrm>
            <a:off x="5356480" y="1624892"/>
            <a:ext cx="561896"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ar-EG" sz="1600" dirty="0">
                <a:solidFill>
                  <a:srgbClr val="FFFFFF"/>
                </a:solidFill>
              </a:rPr>
              <a:t>ش 6</a:t>
            </a:r>
          </a:p>
        </p:txBody>
      </p:sp>
      <p:sp>
        <p:nvSpPr>
          <p:cNvPr id="95" name="Rounded Rectangle 184">
            <a:extLst>
              <a:ext uri="{FF2B5EF4-FFF2-40B4-BE49-F238E27FC236}">
                <a16:creationId xmlns:a16="http://schemas.microsoft.com/office/drawing/2014/main" id="{609CB43F-356A-4F03-839F-8875331AE863}"/>
              </a:ext>
            </a:extLst>
          </p:cNvPr>
          <p:cNvSpPr/>
          <p:nvPr/>
        </p:nvSpPr>
        <p:spPr>
          <a:xfrm>
            <a:off x="5341566" y="3380232"/>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a:solidFill>
                  <a:srgbClr val="000000"/>
                </a:solidFill>
              </a:rPr>
              <a:t>HPV DNA</a:t>
            </a:r>
          </a:p>
        </p:txBody>
      </p:sp>
      <p:sp>
        <p:nvSpPr>
          <p:cNvPr id="43" name="Rectangle 42">
            <a:extLst>
              <a:ext uri="{FF2B5EF4-FFF2-40B4-BE49-F238E27FC236}">
                <a16:creationId xmlns:a16="http://schemas.microsoft.com/office/drawing/2014/main" id="{5EA70D0E-DBE0-4E73-966A-295C3327CAA4}"/>
              </a:ext>
            </a:extLst>
          </p:cNvPr>
          <p:cNvSpPr/>
          <p:nvPr/>
        </p:nvSpPr>
        <p:spPr>
          <a:xfrm>
            <a:off x="4587260" y="1624892"/>
            <a:ext cx="602989"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ar-EG" sz="1600">
                <a:solidFill>
                  <a:srgbClr val="FFFFFF"/>
                </a:solidFill>
              </a:rPr>
              <a:t>ش 12</a:t>
            </a:r>
          </a:p>
        </p:txBody>
      </p:sp>
      <p:sp>
        <p:nvSpPr>
          <p:cNvPr id="96" name="Rounded Rectangle 184">
            <a:extLst>
              <a:ext uri="{FF2B5EF4-FFF2-40B4-BE49-F238E27FC236}">
                <a16:creationId xmlns:a16="http://schemas.microsoft.com/office/drawing/2014/main" id="{FEEF162E-861C-44B2-9AA8-B19FFA8C8E82}"/>
              </a:ext>
            </a:extLst>
          </p:cNvPr>
          <p:cNvSpPr/>
          <p:nvPr/>
        </p:nvSpPr>
        <p:spPr>
          <a:xfrm>
            <a:off x="4590519" y="3380232"/>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a:solidFill>
                  <a:srgbClr val="000000"/>
                </a:solidFill>
              </a:rPr>
              <a:t>HPV DNA</a:t>
            </a:r>
          </a:p>
        </p:txBody>
      </p:sp>
      <p:sp>
        <p:nvSpPr>
          <p:cNvPr id="51" name="Rectangle 50">
            <a:extLst>
              <a:ext uri="{FF2B5EF4-FFF2-40B4-BE49-F238E27FC236}">
                <a16:creationId xmlns:a16="http://schemas.microsoft.com/office/drawing/2014/main" id="{D4816AAD-7E1D-41F5-B483-73433AC81ED0}"/>
              </a:ext>
            </a:extLst>
          </p:cNvPr>
          <p:cNvSpPr/>
          <p:nvPr/>
        </p:nvSpPr>
        <p:spPr>
          <a:xfrm>
            <a:off x="2346950" y="1629427"/>
            <a:ext cx="694385" cy="356690"/>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ar-EG" sz="1600" dirty="0">
                <a:solidFill>
                  <a:srgbClr val="FFFFFF"/>
                </a:solidFill>
              </a:rPr>
              <a:t>ش 30</a:t>
            </a:r>
          </a:p>
        </p:txBody>
      </p:sp>
      <p:sp>
        <p:nvSpPr>
          <p:cNvPr id="99" name="Rounded Rectangle 184">
            <a:extLst>
              <a:ext uri="{FF2B5EF4-FFF2-40B4-BE49-F238E27FC236}">
                <a16:creationId xmlns:a16="http://schemas.microsoft.com/office/drawing/2014/main" id="{401C0BE4-B86E-4610-BDE2-2ED5C796E271}"/>
              </a:ext>
            </a:extLst>
          </p:cNvPr>
          <p:cNvSpPr/>
          <p:nvPr/>
        </p:nvSpPr>
        <p:spPr>
          <a:xfrm>
            <a:off x="2337982" y="3380232"/>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76" name="Rectangle 75">
            <a:extLst>
              <a:ext uri="{FF2B5EF4-FFF2-40B4-BE49-F238E27FC236}">
                <a16:creationId xmlns:a16="http://schemas.microsoft.com/office/drawing/2014/main" id="{E2F33A1E-3EAA-473F-BF36-7ABB52BB0A7A}"/>
              </a:ext>
            </a:extLst>
          </p:cNvPr>
          <p:cNvSpPr/>
          <p:nvPr/>
        </p:nvSpPr>
        <p:spPr>
          <a:xfrm>
            <a:off x="3181646" y="1624892"/>
            <a:ext cx="566882" cy="365761"/>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ar-EG" sz="1600" dirty="0">
                <a:solidFill>
                  <a:srgbClr val="FFFFFF"/>
                </a:solidFill>
              </a:rPr>
              <a:t>ش 24</a:t>
            </a:r>
          </a:p>
        </p:txBody>
      </p:sp>
      <p:sp>
        <p:nvSpPr>
          <p:cNvPr id="81" name="Rounded Rectangle 184">
            <a:extLst>
              <a:ext uri="{FF2B5EF4-FFF2-40B4-BE49-F238E27FC236}">
                <a16:creationId xmlns:a16="http://schemas.microsoft.com/office/drawing/2014/main" id="{71B8AC2F-E731-41EC-9A49-99D0F9087C1E}"/>
              </a:ext>
            </a:extLst>
          </p:cNvPr>
          <p:cNvSpPr/>
          <p:nvPr/>
        </p:nvSpPr>
        <p:spPr>
          <a:xfrm>
            <a:off x="3159075" y="3050226"/>
            <a:ext cx="612024"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ar-EG" sz="1067">
                <a:solidFill>
                  <a:srgbClr val="000000"/>
                </a:solidFill>
              </a:rPr>
              <a:t>مصل</a:t>
            </a:r>
          </a:p>
        </p:txBody>
      </p:sp>
      <p:sp>
        <p:nvSpPr>
          <p:cNvPr id="100" name="Rounded Rectangle 184">
            <a:extLst>
              <a:ext uri="{FF2B5EF4-FFF2-40B4-BE49-F238E27FC236}">
                <a16:creationId xmlns:a16="http://schemas.microsoft.com/office/drawing/2014/main" id="{FD58186B-BDF6-4BAF-8F63-D830C46C6BF4}"/>
              </a:ext>
            </a:extLst>
          </p:cNvPr>
          <p:cNvSpPr/>
          <p:nvPr/>
        </p:nvSpPr>
        <p:spPr>
          <a:xfrm>
            <a:off x="3154682" y="3380232"/>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a:solidFill>
                  <a:srgbClr val="000000"/>
                </a:solidFill>
              </a:rPr>
              <a:t>HPV DNA</a:t>
            </a:r>
          </a:p>
        </p:txBody>
      </p:sp>
      <p:sp>
        <p:nvSpPr>
          <p:cNvPr id="42" name="Rectangle 41">
            <a:extLst>
              <a:ext uri="{FF2B5EF4-FFF2-40B4-BE49-F238E27FC236}">
                <a16:creationId xmlns:a16="http://schemas.microsoft.com/office/drawing/2014/main" id="{96FB0656-2DDE-45A6-A3F9-7452B80E963C}"/>
              </a:ext>
            </a:extLst>
          </p:cNvPr>
          <p:cNvSpPr/>
          <p:nvPr/>
        </p:nvSpPr>
        <p:spPr>
          <a:xfrm>
            <a:off x="6890351" y="1624892"/>
            <a:ext cx="609600"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ar-EG" sz="1600" dirty="0">
                <a:solidFill>
                  <a:srgbClr val="FFFFFF"/>
                </a:solidFill>
              </a:rPr>
              <a:t>ش 1</a:t>
            </a:r>
          </a:p>
        </p:txBody>
      </p:sp>
      <p:sp>
        <p:nvSpPr>
          <p:cNvPr id="105" name="Rounded Rectangle 184">
            <a:extLst>
              <a:ext uri="{FF2B5EF4-FFF2-40B4-BE49-F238E27FC236}">
                <a16:creationId xmlns:a16="http://schemas.microsoft.com/office/drawing/2014/main" id="{3CE66361-17C2-481E-A769-BC87F06F5B9E}"/>
              </a:ext>
            </a:extLst>
          </p:cNvPr>
          <p:cNvSpPr/>
          <p:nvPr/>
        </p:nvSpPr>
        <p:spPr>
          <a:xfrm>
            <a:off x="6867123" y="3049731"/>
            <a:ext cx="654831" cy="2204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ar-EG" sz="1067">
                <a:solidFill>
                  <a:srgbClr val="000000"/>
                </a:solidFill>
              </a:rPr>
              <a:t>مصل</a:t>
            </a:r>
          </a:p>
        </p:txBody>
      </p:sp>
      <p:sp>
        <p:nvSpPr>
          <p:cNvPr id="82" name="Rounded Rectangle 248">
            <a:extLst>
              <a:ext uri="{FF2B5EF4-FFF2-40B4-BE49-F238E27FC236}">
                <a16:creationId xmlns:a16="http://schemas.microsoft.com/office/drawing/2014/main" id="{7C62FDB8-862B-4D30-9394-714058A67B17}"/>
              </a:ext>
            </a:extLst>
          </p:cNvPr>
          <p:cNvSpPr/>
          <p:nvPr/>
        </p:nvSpPr>
        <p:spPr>
          <a:xfrm>
            <a:off x="3853028" y="4664317"/>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ar-EG" sz="1067" dirty="0">
                <a:solidFill>
                  <a:srgbClr val="000000"/>
                </a:solidFill>
              </a:rPr>
              <a:t>التحليل الأولي</a:t>
            </a:r>
          </a:p>
        </p:txBody>
      </p:sp>
      <p:sp>
        <p:nvSpPr>
          <p:cNvPr id="50" name="Rectangle 49">
            <a:extLst>
              <a:ext uri="{FF2B5EF4-FFF2-40B4-BE49-F238E27FC236}">
                <a16:creationId xmlns:a16="http://schemas.microsoft.com/office/drawing/2014/main" id="{FF4EB41C-1B43-4021-847B-A481E9EB9B46}"/>
              </a:ext>
            </a:extLst>
          </p:cNvPr>
          <p:cNvSpPr/>
          <p:nvPr/>
        </p:nvSpPr>
        <p:spPr>
          <a:xfrm>
            <a:off x="3903885" y="1624892"/>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ar-EG" sz="1600" dirty="0">
                <a:solidFill>
                  <a:srgbClr val="FFFFFF"/>
                </a:solidFill>
              </a:rPr>
              <a:t>ش 18</a:t>
            </a:r>
          </a:p>
        </p:txBody>
      </p:sp>
      <p:sp>
        <p:nvSpPr>
          <p:cNvPr id="67" name="Rounded Rectangle 184">
            <a:extLst>
              <a:ext uri="{FF2B5EF4-FFF2-40B4-BE49-F238E27FC236}">
                <a16:creationId xmlns:a16="http://schemas.microsoft.com/office/drawing/2014/main" id="{F271C11D-41E5-4C4E-8D05-AB61174EDADB}"/>
              </a:ext>
            </a:extLst>
          </p:cNvPr>
          <p:cNvSpPr/>
          <p:nvPr/>
        </p:nvSpPr>
        <p:spPr>
          <a:xfrm>
            <a:off x="3904174" y="3072904"/>
            <a:ext cx="626222" cy="1741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ar-EG" sz="1067">
                <a:solidFill>
                  <a:srgbClr val="000000"/>
                </a:solidFill>
              </a:rPr>
              <a:t>مصل</a:t>
            </a:r>
          </a:p>
        </p:txBody>
      </p:sp>
      <p:sp>
        <p:nvSpPr>
          <p:cNvPr id="97" name="Rounded Rectangle 184">
            <a:extLst>
              <a:ext uri="{FF2B5EF4-FFF2-40B4-BE49-F238E27FC236}">
                <a16:creationId xmlns:a16="http://schemas.microsoft.com/office/drawing/2014/main" id="{4B7DF159-EB4B-4B36-92E3-3B2590CEFFC8}"/>
              </a:ext>
            </a:extLst>
          </p:cNvPr>
          <p:cNvSpPr/>
          <p:nvPr/>
        </p:nvSpPr>
        <p:spPr>
          <a:xfrm>
            <a:off x="3879665" y="3380232"/>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a:solidFill>
                  <a:srgbClr val="000000"/>
                </a:solidFill>
              </a:rPr>
              <a:t>HPV DNA</a:t>
            </a:r>
          </a:p>
        </p:txBody>
      </p:sp>
      <p:sp>
        <p:nvSpPr>
          <p:cNvPr id="2" name="Rectangle: Rounded Corners 1">
            <a:extLst>
              <a:ext uri="{FF2B5EF4-FFF2-40B4-BE49-F238E27FC236}">
                <a16:creationId xmlns:a16="http://schemas.microsoft.com/office/drawing/2014/main" id="{F06E582C-28CC-4149-944F-58ED16BC8629}"/>
              </a:ext>
            </a:extLst>
          </p:cNvPr>
          <p:cNvSpPr/>
          <p:nvPr/>
        </p:nvSpPr>
        <p:spPr>
          <a:xfrm>
            <a:off x="3830096" y="1271263"/>
            <a:ext cx="719948" cy="3949481"/>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0588FE66-B2D6-435A-9CD3-D383EE5DA510}"/>
              </a:ext>
            </a:extLst>
          </p:cNvPr>
          <p:cNvSpPr/>
          <p:nvPr/>
        </p:nvSpPr>
        <p:spPr>
          <a:xfrm>
            <a:off x="7650953" y="1614898"/>
            <a:ext cx="658086" cy="385748"/>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ar-EG" sz="1600" dirty="0">
                <a:solidFill>
                  <a:srgbClr val="FFFFFF"/>
                </a:solidFill>
              </a:rPr>
              <a:t>ش 0</a:t>
            </a:r>
          </a:p>
        </p:txBody>
      </p:sp>
      <p:sp>
        <p:nvSpPr>
          <p:cNvPr id="57" name="Rounded Rectangle 184">
            <a:extLst>
              <a:ext uri="{FF2B5EF4-FFF2-40B4-BE49-F238E27FC236}">
                <a16:creationId xmlns:a16="http://schemas.microsoft.com/office/drawing/2014/main" id="{DFE15898-3663-4364-91C1-B72C146E40AD}"/>
              </a:ext>
            </a:extLst>
          </p:cNvPr>
          <p:cNvSpPr/>
          <p:nvPr/>
        </p:nvSpPr>
        <p:spPr>
          <a:xfrm>
            <a:off x="7650953" y="3050226"/>
            <a:ext cx="62273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ar-EG" sz="1067">
                <a:solidFill>
                  <a:srgbClr val="000000"/>
                </a:solidFill>
              </a:rPr>
              <a:t>مصل</a:t>
            </a:r>
          </a:p>
        </p:txBody>
      </p:sp>
      <p:sp>
        <p:nvSpPr>
          <p:cNvPr id="79" name="Rounded Rectangle 183">
            <a:extLst>
              <a:ext uri="{FF2B5EF4-FFF2-40B4-BE49-F238E27FC236}">
                <a16:creationId xmlns:a16="http://schemas.microsoft.com/office/drawing/2014/main" id="{99475776-DBC1-4219-B4AD-C3AEA46F7FA3}"/>
              </a:ext>
            </a:extLst>
          </p:cNvPr>
          <p:cNvSpPr/>
          <p:nvPr/>
        </p:nvSpPr>
        <p:spPr>
          <a:xfrm>
            <a:off x="7650953" y="2718627"/>
            <a:ext cx="624515"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ar-EG" sz="1067">
                <a:solidFill>
                  <a:srgbClr val="000000"/>
                </a:solidFill>
              </a:rPr>
              <a:t>اللقاح</a:t>
            </a:r>
          </a:p>
        </p:txBody>
      </p:sp>
      <p:sp>
        <p:nvSpPr>
          <p:cNvPr id="91" name="Rounded Rectangle 184">
            <a:extLst>
              <a:ext uri="{FF2B5EF4-FFF2-40B4-BE49-F238E27FC236}">
                <a16:creationId xmlns:a16="http://schemas.microsoft.com/office/drawing/2014/main" id="{B8740567-EFE2-4112-9D87-502DA7162CDF}"/>
              </a:ext>
            </a:extLst>
          </p:cNvPr>
          <p:cNvSpPr/>
          <p:nvPr/>
        </p:nvSpPr>
        <p:spPr>
          <a:xfrm>
            <a:off x="7650953" y="3380232"/>
            <a:ext cx="626335"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2" name="Rounded Rectangle 184">
            <a:extLst>
              <a:ext uri="{FF2B5EF4-FFF2-40B4-BE49-F238E27FC236}">
                <a16:creationId xmlns:a16="http://schemas.microsoft.com/office/drawing/2014/main" id="{36F626B4-F72C-40BE-9874-C542240029E7}"/>
              </a:ext>
            </a:extLst>
          </p:cNvPr>
          <p:cNvSpPr/>
          <p:nvPr/>
        </p:nvSpPr>
        <p:spPr>
          <a:xfrm>
            <a:off x="7650953" y="3702055"/>
            <a:ext cx="626334" cy="33545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ar-EG" sz="1067" dirty="0">
                <a:solidFill>
                  <a:srgbClr val="000000"/>
                </a:solidFill>
              </a:rPr>
              <a:t>مسحة عنق الرحم</a:t>
            </a:r>
          </a:p>
        </p:txBody>
      </p:sp>
      <p:sp>
        <p:nvSpPr>
          <p:cNvPr id="63" name="Rectangle 62">
            <a:extLst>
              <a:ext uri="{FF2B5EF4-FFF2-40B4-BE49-F238E27FC236}">
                <a16:creationId xmlns:a16="http://schemas.microsoft.com/office/drawing/2014/main" id="{15832C13-47FB-4052-BC3E-D438AAF70982}"/>
              </a:ext>
            </a:extLst>
          </p:cNvPr>
          <p:cNvSpPr/>
          <p:nvPr/>
        </p:nvSpPr>
        <p:spPr>
          <a:xfrm>
            <a:off x="7449483" y="1247654"/>
            <a:ext cx="1087298" cy="256148"/>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ar-EG" sz="1333" dirty="0">
                <a:solidFill>
                  <a:srgbClr val="FFFFFF"/>
                </a:solidFill>
              </a:rPr>
              <a:t>التسجيل</a:t>
            </a:r>
          </a:p>
        </p:txBody>
      </p:sp>
      <p:sp>
        <p:nvSpPr>
          <p:cNvPr id="80" name="Rectangle 79">
            <a:extLst>
              <a:ext uri="{FF2B5EF4-FFF2-40B4-BE49-F238E27FC236}">
                <a16:creationId xmlns:a16="http://schemas.microsoft.com/office/drawing/2014/main" id="{AFFE4148-000E-48BF-A9D2-56A198504DB0}"/>
              </a:ext>
            </a:extLst>
          </p:cNvPr>
          <p:cNvSpPr/>
          <p:nvPr/>
        </p:nvSpPr>
        <p:spPr>
          <a:xfrm>
            <a:off x="1621020" y="1624892"/>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ar-EG" sz="1600" dirty="0">
                <a:solidFill>
                  <a:srgbClr val="FFFFFF"/>
                </a:solidFill>
              </a:rPr>
              <a:t>ش 36</a:t>
            </a:r>
          </a:p>
        </p:txBody>
      </p:sp>
      <p:sp>
        <p:nvSpPr>
          <p:cNvPr id="83" name="Rounded Rectangle 248">
            <a:extLst>
              <a:ext uri="{FF2B5EF4-FFF2-40B4-BE49-F238E27FC236}">
                <a16:creationId xmlns:a16="http://schemas.microsoft.com/office/drawing/2014/main" id="{2070FF6D-6938-45A9-8FE1-F09E341971EA}"/>
              </a:ext>
            </a:extLst>
          </p:cNvPr>
          <p:cNvSpPr/>
          <p:nvPr/>
        </p:nvSpPr>
        <p:spPr>
          <a:xfrm>
            <a:off x="1594208" y="4664317"/>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ar-EG" sz="1067">
                <a:solidFill>
                  <a:srgbClr val="000000"/>
                </a:solidFill>
              </a:rPr>
              <a:t>التحليل</a:t>
            </a:r>
          </a:p>
          <a:p>
            <a:pPr algn="ctr" defTabSz="914354" eaLnBrk="1" fontAlgn="auto" hangingPunct="1">
              <a:spcBef>
                <a:spcPts val="0"/>
              </a:spcBef>
              <a:spcAft>
                <a:spcPts val="0"/>
              </a:spcAft>
              <a:defRPr/>
            </a:pPr>
            <a:r>
              <a:rPr lang="ar-EG" sz="1067">
                <a:solidFill>
                  <a:srgbClr val="000000"/>
                </a:solidFill>
              </a:rPr>
              <a:t>النهائي</a:t>
            </a:r>
          </a:p>
        </p:txBody>
      </p:sp>
      <p:sp>
        <p:nvSpPr>
          <p:cNvPr id="98" name="Rounded Rectangle 184">
            <a:extLst>
              <a:ext uri="{FF2B5EF4-FFF2-40B4-BE49-F238E27FC236}">
                <a16:creationId xmlns:a16="http://schemas.microsoft.com/office/drawing/2014/main" id="{B09BF1F1-8C77-4E6F-8E95-0364CB679EEE}"/>
              </a:ext>
            </a:extLst>
          </p:cNvPr>
          <p:cNvSpPr/>
          <p:nvPr/>
        </p:nvSpPr>
        <p:spPr>
          <a:xfrm>
            <a:off x="1594207" y="3380232"/>
            <a:ext cx="666629"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101" name="Rounded Rectangle 184">
            <a:extLst>
              <a:ext uri="{FF2B5EF4-FFF2-40B4-BE49-F238E27FC236}">
                <a16:creationId xmlns:a16="http://schemas.microsoft.com/office/drawing/2014/main" id="{7F8C5D58-CD7C-4C68-8A5D-C404310CD314}"/>
              </a:ext>
            </a:extLst>
          </p:cNvPr>
          <p:cNvSpPr/>
          <p:nvPr/>
        </p:nvSpPr>
        <p:spPr>
          <a:xfrm>
            <a:off x="1594208" y="3050226"/>
            <a:ext cx="66662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ar-EG" sz="1067" dirty="0">
                <a:solidFill>
                  <a:srgbClr val="000000"/>
                </a:solidFill>
              </a:rPr>
              <a:t>مصل</a:t>
            </a:r>
          </a:p>
        </p:txBody>
      </p:sp>
      <p:sp>
        <p:nvSpPr>
          <p:cNvPr id="102" name="Rounded Rectangle 184">
            <a:extLst>
              <a:ext uri="{FF2B5EF4-FFF2-40B4-BE49-F238E27FC236}">
                <a16:creationId xmlns:a16="http://schemas.microsoft.com/office/drawing/2014/main" id="{0B3C3F5F-1F53-4FA3-BD0F-9423F3F7A6BC}"/>
              </a:ext>
            </a:extLst>
          </p:cNvPr>
          <p:cNvSpPr/>
          <p:nvPr/>
        </p:nvSpPr>
        <p:spPr>
          <a:xfrm>
            <a:off x="1594208" y="3698897"/>
            <a:ext cx="666631" cy="3417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ar-EG" sz="1067" dirty="0">
                <a:solidFill>
                  <a:srgbClr val="000000"/>
                </a:solidFill>
              </a:rPr>
              <a:t>مسحة عنق الرحم</a:t>
            </a:r>
          </a:p>
        </p:txBody>
      </p:sp>
      <p:sp>
        <p:nvSpPr>
          <p:cNvPr id="103" name="Rounded Rectangle 183">
            <a:extLst>
              <a:ext uri="{FF2B5EF4-FFF2-40B4-BE49-F238E27FC236}">
                <a16:creationId xmlns:a16="http://schemas.microsoft.com/office/drawing/2014/main" id="{B9F37333-CE9D-4A80-982F-05414F2E5274}"/>
              </a:ext>
            </a:extLst>
          </p:cNvPr>
          <p:cNvSpPr/>
          <p:nvPr/>
        </p:nvSpPr>
        <p:spPr>
          <a:xfrm>
            <a:off x="1594208" y="4203302"/>
            <a:ext cx="666632" cy="34880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a:solidFill>
                  <a:srgbClr val="000000"/>
                </a:solidFill>
              </a:rPr>
              <a:t>HPV</a:t>
            </a:r>
          </a:p>
          <a:p>
            <a:pPr algn="ctr" defTabSz="914354" eaLnBrk="1" fontAlgn="auto" hangingPunct="1">
              <a:spcBef>
                <a:spcPts val="0"/>
              </a:spcBef>
              <a:spcAft>
                <a:spcPts val="0"/>
              </a:spcAft>
              <a:defRPr/>
            </a:pPr>
            <a:r>
              <a:rPr lang="ar-EG" sz="1067">
                <a:solidFill>
                  <a:srgbClr val="000000"/>
                </a:solidFill>
              </a:rPr>
              <a:t>اللقاح</a:t>
            </a:r>
          </a:p>
        </p:txBody>
      </p:sp>
      <p:sp>
        <p:nvSpPr>
          <p:cNvPr id="4" name="Rectangle: Rounded Corners 3">
            <a:extLst>
              <a:ext uri="{FF2B5EF4-FFF2-40B4-BE49-F238E27FC236}">
                <a16:creationId xmlns:a16="http://schemas.microsoft.com/office/drawing/2014/main" id="{4115D2F1-A408-72E9-9B08-86D4F4F8C2B1}"/>
              </a:ext>
            </a:extLst>
          </p:cNvPr>
          <p:cNvSpPr/>
          <p:nvPr/>
        </p:nvSpPr>
        <p:spPr>
          <a:xfrm>
            <a:off x="1552746" y="1271263"/>
            <a:ext cx="719948" cy="39494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B42EA251-B007-2CE7-5362-7A660AA48601}"/>
              </a:ext>
            </a:extLst>
          </p:cNvPr>
          <p:cNvSpPr txBox="1"/>
          <p:nvPr/>
        </p:nvSpPr>
        <p:spPr>
          <a:xfrm>
            <a:off x="856952" y="5854351"/>
            <a:ext cx="10543262"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ar-EG" sz="2000" b="1">
                <a:solidFill>
                  <a:schemeClr val="accent1"/>
                </a:solidFill>
                <a:cs typeface="Arial" panose="020B0604020202020204" pitchFamily="34" charset="0"/>
              </a:rPr>
              <a:t> البدء في تطبيق تصميم الدراسة التبادلية بطريقة التعمية بين الشهرين 30 و36، مع استمرار المتابعة حتى الشهر 54</a:t>
            </a:r>
          </a:p>
        </p:txBody>
      </p:sp>
    </p:spTree>
    <p:extLst>
      <p:ext uri="{BB962C8B-B14F-4D97-AF65-F5344CB8AC3E}">
        <p14:creationId xmlns:p14="http://schemas.microsoft.com/office/powerpoint/2010/main" val="2293895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25302" y="0"/>
            <a:ext cx="11747582" cy="584775"/>
          </a:xfrm>
          <a:prstGeom prst="rect">
            <a:avLst/>
          </a:prstGeom>
        </p:spPr>
        <p:txBody>
          <a:bodyPr wrap="square">
            <a:spAutoFit/>
          </a:bodyPr>
          <a:lstStyle/>
          <a:p>
            <a:pPr algn="ctr"/>
            <a:r>
              <a:rPr lang="en-US" sz="3200">
                <a:solidFill>
                  <a:schemeClr val="accent1"/>
                </a:solidFill>
                <a:latin typeface="+mj-lt"/>
              </a:rPr>
              <a:t>KEN SHE: </a:t>
            </a:r>
            <a:r>
              <a:rPr lang="ar-EG" sz="3200">
                <a:solidFill>
                  <a:schemeClr val="accent1"/>
                </a:solidFill>
                <a:latin typeface="+mj-lt"/>
              </a:rPr>
              <a:t>تحليل نية العلاج المعدل لتحديد فاعلية اللقاحات</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615307855"/>
              </p:ext>
            </p:extLst>
          </p:nvPr>
        </p:nvGraphicFramePr>
        <p:xfrm>
          <a:off x="1430232" y="713295"/>
          <a:ext cx="9737722" cy="3373788"/>
        </p:xfrm>
        <a:graphic>
          <a:graphicData uri="http://schemas.openxmlformats.org/drawingml/2006/table">
            <a:tbl>
              <a:tblPr rtl="1" firstRow="1" bandRow="1">
                <a:tableStyleId>{69012ECD-51FC-41F1-AA8D-1B2483CD663E}</a:tableStyleId>
              </a:tblPr>
              <a:tblGrid>
                <a:gridCol w="2809618">
                  <a:extLst>
                    <a:ext uri="{9D8B030D-6E8A-4147-A177-3AD203B41FA5}">
                      <a16:colId xmlns:a16="http://schemas.microsoft.com/office/drawing/2014/main" val="775955045"/>
                    </a:ext>
                  </a:extLst>
                </a:gridCol>
                <a:gridCol w="1516248">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600"/>
                        <a:t>عدد المشاركين</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ar-EG" sz="1600"/>
                        <a:t>عدد الأحداث</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ar-EG" sz="1600"/>
                        <a:t>ف ل</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ar-EG" sz="1600" dirty="0"/>
                        <a:t>  ف ل 95% م ث</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0">
                <a:tc>
                  <a:txBody>
                    <a:bodyPr/>
                    <a:lstStyle/>
                    <a:p>
                      <a:pPr algn="r" rtl="1"/>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spcBef>
                          <a:spcPts val="1800"/>
                        </a:spcBef>
                      </a:pPr>
                      <a:endParaRPr lang="en-US" sz="1600" b="1" dirty="0">
                        <a:solidFill>
                          <a:schemeClr val="accent1"/>
                        </a:solidFill>
                        <a:latin typeface="+mn-lt"/>
                        <a:cs typeface="Arial" panose="020B0604020202020204" pitchFamily="34" charset="0"/>
                      </a:endParaRPr>
                    </a:p>
                  </a:txBody>
                  <a:tcPr marR="4572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gridSpan="3">
                  <a:txBody>
                    <a:bodyPr/>
                    <a:lstStyle/>
                    <a:p>
                      <a:pPr algn="ctr">
                        <a:spcBef>
                          <a:spcPts val="1800"/>
                        </a:spcBef>
                      </a:pPr>
                      <a:r>
                        <a:rPr lang="ar-EG" sz="1600" b="1">
                          <a:solidFill>
                            <a:schemeClr val="accent1"/>
                          </a:solidFill>
                          <a:latin typeface="+mn-lt"/>
                          <a:cs typeface="Arial" panose="020B0604020202020204" pitchFamily="34" charset="0"/>
                        </a:rPr>
                        <a:t>الشهر 36</a:t>
                      </a:r>
                    </a:p>
                  </a:txBody>
                  <a:tcPr marR="4572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r" rtl="1"/>
                      <a:endParaRPr lang="en-US" sz="1800" b="0" dirty="0">
                        <a:solidFill>
                          <a:schemeClr val="accent1"/>
                        </a:solidFill>
                        <a:latin typeface="+mn-lt"/>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75684354"/>
                  </a:ext>
                </a:extLst>
              </a:tr>
              <a:tr h="316732">
                <a:tc>
                  <a:txBody>
                    <a:bodyPr/>
                    <a:lstStyle/>
                    <a:p>
                      <a:pPr algn="r" rtl="1"/>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spcBef>
                          <a:spcPts val="1800"/>
                        </a:spcBef>
                      </a:pPr>
                      <a:r>
                        <a:rPr lang="ar-EG" sz="1600" b="1">
                          <a:solidFill>
                            <a:schemeClr val="accent1"/>
                          </a:solidFill>
                          <a:latin typeface="+mn-lt"/>
                          <a:ea typeface="+mn-ea"/>
                          <a:cs typeface="+mn-cs"/>
                        </a:rPr>
                        <a:t>حدوث العدوى المستمرة بفيروس الورم الحليمي البشري من النوعين 16 و18</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r" rtl="1"/>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0461">
                <a:tc>
                  <a:txBody>
                    <a:bodyPr/>
                    <a:lstStyle/>
                    <a:p>
                      <a:pPr algn="r">
                        <a:spcBef>
                          <a:spcPts val="0"/>
                        </a:spcBef>
                      </a:pPr>
                      <a:r>
                        <a:rPr lang="ar-EG" sz="1600" b="1">
                          <a:solidFill>
                            <a:schemeClr val="bg1"/>
                          </a:solidFill>
                        </a:rPr>
                        <a:t> تأخر التطعيم</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ar-EG" sz="1600" b="0">
                          <a:solidFill>
                            <a:schemeClr val="accent1"/>
                          </a:solidFill>
                          <a:latin typeface="+mn-lt"/>
                          <a:cs typeface="Arial" panose="020B0604020202020204" pitchFamily="34" charset="0"/>
                        </a:rPr>
                        <a:t>473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a:solidFill>
                            <a:schemeClr val="accent1"/>
                          </a:solidFill>
                        </a:rPr>
                        <a:t>72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a:solidFill>
                            <a:schemeClr val="accent1"/>
                          </a:solidFill>
                        </a:rPr>
                        <a:t>المرجع</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rtl="1">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19365949"/>
                  </a:ext>
                </a:extLst>
              </a:tr>
              <a:tr h="323766">
                <a:tc>
                  <a:txBody>
                    <a:bodyPr/>
                    <a:lstStyle/>
                    <a:p>
                      <a:pPr algn="r">
                        <a:spcBef>
                          <a:spcPts val="0"/>
                        </a:spcBef>
                      </a:pPr>
                      <a:r>
                        <a:rPr lang="ar-EG" sz="1600" b="1"/>
                        <a:t>جرعة واحدة من اللقاح </a:t>
                      </a:r>
                      <a:r>
                        <a:rPr lang="en-US" sz="1600" b="1">
                          <a:solidFill>
                            <a:schemeClr val="tx1"/>
                          </a:solidFill>
                        </a:rPr>
                        <a:t>HPV2</a:t>
                      </a:r>
                      <a:r>
                        <a:rPr lang="en-US" sz="1600" b="1"/>
                        <a:t> (GSK)</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a:solidFill>
                            <a:schemeClr val="accent1"/>
                          </a:solidFill>
                          <a:latin typeface="+mn-lt"/>
                          <a:cs typeface="Arial" panose="020B0604020202020204" pitchFamily="34" charset="0"/>
                        </a:rPr>
                        <a:t> </a:t>
                      </a:r>
                      <a:r>
                        <a:rPr lang="ar-EG" sz="1600" b="0">
                          <a:solidFill>
                            <a:schemeClr val="accent1"/>
                          </a:solidFill>
                          <a:latin typeface="+mn-lt"/>
                          <a:cs typeface="Arial" panose="020B0604020202020204" pitchFamily="34" charset="0"/>
                        </a:rPr>
                        <a:t>489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a:solidFill>
                            <a:schemeClr val="accent1"/>
                          </a:solidFill>
                        </a:rPr>
                        <a:t>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1">
                          <a:solidFill>
                            <a:schemeClr val="accent1"/>
                          </a:solidFill>
                        </a:rPr>
                        <a:t>97.5%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a:solidFill>
                            <a:schemeClr val="accent1"/>
                          </a:solidFill>
                        </a:rPr>
                        <a:t>90.0؛ 99.4</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37925472"/>
                  </a:ext>
                </a:extLst>
              </a:tr>
              <a:tr h="485068">
                <a:tc>
                  <a:txBody>
                    <a:bodyPr/>
                    <a:lstStyle/>
                    <a:p>
                      <a:pPr algn="r">
                        <a:spcBef>
                          <a:spcPts val="0"/>
                        </a:spcBef>
                      </a:pPr>
                      <a:r>
                        <a:rPr lang="ar-EG" sz="1600" b="1"/>
                        <a:t>جرعة واحدة من اللقاح </a:t>
                      </a:r>
                      <a:r>
                        <a:rPr lang="en-US" sz="1600" b="1">
                          <a:solidFill>
                            <a:schemeClr val="tx1"/>
                          </a:solidFill>
                        </a:rPr>
                        <a:t>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a:solidFill>
                            <a:schemeClr val="accent1"/>
                          </a:solidFill>
                          <a:latin typeface="+mn-lt"/>
                          <a:cs typeface="Arial" panose="020B0604020202020204" pitchFamily="34" charset="0"/>
                        </a:rPr>
                        <a:t> </a:t>
                      </a:r>
                      <a:r>
                        <a:rPr lang="ar-EG" sz="1600" b="0">
                          <a:solidFill>
                            <a:schemeClr val="accent1"/>
                          </a:solidFill>
                          <a:latin typeface="+mn-lt"/>
                          <a:cs typeface="Arial" panose="020B0604020202020204" pitchFamily="34" charset="0"/>
                        </a:rPr>
                        <a:t>496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ar-EG" sz="1600" b="0">
                          <a:solidFill>
                            <a:schemeClr val="accent1"/>
                          </a:solidFill>
                        </a:rPr>
                        <a:t>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ar-EG" sz="1600" b="1">
                          <a:solidFill>
                            <a:schemeClr val="accent1"/>
                          </a:solidFill>
                        </a:rPr>
                        <a:t>98.8%</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ar-EG" sz="1600" b="0">
                          <a:solidFill>
                            <a:schemeClr val="accent1"/>
                          </a:solidFill>
                        </a:rPr>
                        <a:t>91.3؛ 99.8</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998604"/>
                  </a:ext>
                </a:extLst>
              </a:tr>
              <a:tr h="385267">
                <a:tc>
                  <a:txBody>
                    <a:bodyPr/>
                    <a:lstStyle/>
                    <a:p>
                      <a:pPr algn="r" rtl="1">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gridSpan="4">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lang="ar-EG" sz="1600" b="1">
                          <a:solidFill>
                            <a:schemeClr val="accent1"/>
                          </a:solidFill>
                          <a:latin typeface="+mn-lt"/>
                          <a:ea typeface="+mn-ea"/>
                          <a:cs typeface="+mn-cs"/>
                        </a:rPr>
                        <a:t>حدوث العدوى المستمرة بفيروس الورم الحليمي البشري 16/18/31/33/45/52/58</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r" rtl="1"/>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r" rtl="1"/>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354757">
                <a:tc>
                  <a:txBody>
                    <a:bodyPr/>
                    <a:lstStyle/>
                    <a:p>
                      <a:pPr algn="r">
                        <a:spcBef>
                          <a:spcPts val="0"/>
                        </a:spcBef>
                      </a:pPr>
                      <a:r>
                        <a:rPr lang="ar-EG" sz="1600" b="1" dirty="0">
                          <a:solidFill>
                            <a:schemeClr val="bg1"/>
                          </a:solidFill>
                        </a:rPr>
                        <a:t> تأخر التطعيم</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ar-EG" sz="1600" b="0">
                          <a:solidFill>
                            <a:schemeClr val="accent1"/>
                          </a:solidFill>
                          <a:latin typeface="+mn-lt"/>
                          <a:cs typeface="Arial" panose="020B0604020202020204" pitchFamily="34" charset="0"/>
                        </a:rPr>
                        <a:t>290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a:solidFill>
                            <a:schemeClr val="accent1"/>
                          </a:solidFill>
                          <a:latin typeface="+mn-lt"/>
                          <a:cs typeface="Arial" panose="020B0604020202020204" pitchFamily="34" charset="0"/>
                        </a:rPr>
                        <a:t>84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600" b="0">
                          <a:solidFill>
                            <a:schemeClr val="accent1"/>
                          </a:solidFill>
                        </a:rPr>
                        <a:t>المرجع</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r" rtl="1">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291968">
                <a:tc>
                  <a:txBody>
                    <a:bodyPr/>
                    <a:lstStyle/>
                    <a:p>
                      <a:pPr algn="r">
                        <a:spcBef>
                          <a:spcPts val="0"/>
                        </a:spcBef>
                      </a:pPr>
                      <a:r>
                        <a:rPr lang="ar-EG" sz="1600" b="1" dirty="0"/>
                        <a:t>جرعة واحدة من اللقاح </a:t>
                      </a:r>
                      <a:r>
                        <a:rPr lang="en-US" sz="1600" b="1" dirty="0">
                          <a:solidFill>
                            <a:schemeClr val="tx1"/>
                          </a:solidFill>
                        </a:rPr>
                        <a:t>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 </a:t>
                      </a:r>
                      <a:r>
                        <a:rPr lang="ar-EG" sz="1600" b="0" dirty="0">
                          <a:solidFill>
                            <a:schemeClr val="accent1"/>
                          </a:solidFill>
                          <a:latin typeface="+mn-lt"/>
                          <a:cs typeface="Arial" panose="020B0604020202020204" pitchFamily="34" charset="0"/>
                        </a:rPr>
                        <a:t>325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a:solidFill>
                            <a:schemeClr val="accent1"/>
                          </a:solidFill>
                          <a:latin typeface="+mn-lt"/>
                          <a:cs typeface="Arial" panose="020B0604020202020204" pitchFamily="34" charset="0"/>
                        </a:rPr>
                        <a:t>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1">
                          <a:solidFill>
                            <a:schemeClr val="accent1"/>
                          </a:solidFill>
                          <a:latin typeface="+mn-lt"/>
                          <a:cs typeface="Arial" panose="020B0604020202020204" pitchFamily="34" charset="0"/>
                        </a:rPr>
                        <a:t>95.5%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dirty="0">
                          <a:solidFill>
                            <a:schemeClr val="accent1"/>
                          </a:solidFill>
                          <a:latin typeface="+mn-lt"/>
                          <a:cs typeface="Arial" panose="020B0604020202020204" pitchFamily="34" charset="0"/>
                        </a:rPr>
                        <a:t>89.0؛ 98.2</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D1777EBB-839D-4C19-81B6-7DADA7B90D65}"/>
              </a:ext>
            </a:extLst>
          </p:cNvPr>
          <p:cNvSpPr txBox="1"/>
          <p:nvPr/>
        </p:nvSpPr>
        <p:spPr>
          <a:xfrm>
            <a:off x="4168644" y="4174507"/>
            <a:ext cx="6999310" cy="230832"/>
          </a:xfrm>
          <a:prstGeom prst="rect">
            <a:avLst/>
          </a:prstGeom>
          <a:noFill/>
        </p:spPr>
        <p:txBody>
          <a:bodyPr wrap="square" numCol="1" rtlCol="0">
            <a:spAutoFit/>
          </a:bodyPr>
          <a:lstStyle/>
          <a:p>
            <a:r>
              <a:rPr lang="ar-EG" sz="900" dirty="0"/>
              <a:t>الاختصارات: </a:t>
            </a:r>
            <a:r>
              <a:rPr lang="en-US" sz="900" dirty="0"/>
              <a:t>CI: </a:t>
            </a:r>
            <a:r>
              <a:rPr lang="ar-EG" sz="900" dirty="0"/>
              <a:t>مجال الثقة، </a:t>
            </a:r>
            <a:r>
              <a:rPr lang="en-US" sz="900" dirty="0"/>
              <a:t>KEN SHE</a:t>
            </a:r>
            <a:r>
              <a:rPr lang="ar-EG" sz="900" dirty="0"/>
              <a:t>: فاعلية الجرعة الواحدة من لقاح فيروس الورم </a:t>
            </a:r>
            <a:r>
              <a:rPr lang="ar-EG" sz="900" dirty="0" err="1"/>
              <a:t>الحليمي</a:t>
            </a:r>
            <a:r>
              <a:rPr lang="ar-EG" sz="900" dirty="0"/>
              <a:t> البشري بكينيا، </a:t>
            </a:r>
            <a:r>
              <a:rPr lang="en-US" sz="900" dirty="0" err="1"/>
              <a:t>mITT</a:t>
            </a:r>
            <a:r>
              <a:rPr lang="ar-EG" sz="900" dirty="0"/>
              <a:t>: تحليل نية العلاج المعدل لتحديد فاعلية اللقاحات، </a:t>
            </a:r>
            <a:r>
              <a:rPr lang="en-US" sz="900" dirty="0"/>
              <a:t>VE</a:t>
            </a:r>
            <a:r>
              <a:rPr lang="ar-EG" sz="900" dirty="0"/>
              <a:t>: فاعلية اللقاح</a:t>
            </a:r>
          </a:p>
        </p:txBody>
      </p:sp>
      <p:sp>
        <p:nvSpPr>
          <p:cNvPr id="6" name="TextBox 5">
            <a:extLst>
              <a:ext uri="{FF2B5EF4-FFF2-40B4-BE49-F238E27FC236}">
                <a16:creationId xmlns:a16="http://schemas.microsoft.com/office/drawing/2014/main" id="{BAC2BB28-ACEB-41F2-9254-800B5579C7FD}"/>
              </a:ext>
            </a:extLst>
          </p:cNvPr>
          <p:cNvSpPr txBox="1"/>
          <p:nvPr/>
        </p:nvSpPr>
        <p:spPr>
          <a:xfrm>
            <a:off x="415778" y="6172210"/>
            <a:ext cx="10509398"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indent="0" defTabSz="914400" eaLnBrk="1" hangingPunct="1">
              <a:spcBef>
                <a:spcPts val="0"/>
              </a:spcBef>
              <a:spcAft>
                <a:spcPts val="0"/>
              </a:spcAft>
              <a:defRPr/>
            </a:pPr>
            <a:r>
              <a:rPr kumimoji="0" lang="en-US" sz="700" b="0" i="0" u="none" strike="noStrike" cap="none" normalizeH="0" baseline="0" noProof="0">
                <a:ln>
                  <a:noFill/>
                </a:ln>
                <a:solidFill>
                  <a:schemeClr val="tx1">
                    <a:lumMod val="65000"/>
                    <a:lumOff val="35000"/>
                  </a:schemeClr>
                </a:solidFill>
                <a:effectLst/>
                <a:uLnTx/>
                <a:uFillTx/>
              </a:rPr>
              <a:t>Barnabas RV, Brown ER, Onono MA, et al. Durability of single-dose HPV vaccination in young Kenyan women: Randomized controlled trial 3-year results.</a:t>
            </a:r>
            <a:r>
              <a:rPr kumimoji="0" lang="en-US" sz="700" b="0" i="1" u="none" strike="noStrike" cap="none" normalizeH="0" baseline="0" noProof="0">
                <a:ln>
                  <a:noFill/>
                </a:ln>
                <a:solidFill>
                  <a:schemeClr val="tx1">
                    <a:lumMod val="65000"/>
                    <a:lumOff val="35000"/>
                  </a:schemeClr>
                </a:solidFill>
                <a:effectLst/>
                <a:uLnTx/>
                <a:uFillTx/>
              </a:rPr>
              <a:t> Nature Medicine</a:t>
            </a:r>
            <a:r>
              <a:rPr kumimoji="0" lang="en-US" sz="700" b="0" i="0" u="none" strike="noStrike" cap="none" normalizeH="0" baseline="0" noProof="0">
                <a:ln>
                  <a:noFill/>
                </a:ln>
                <a:solidFill>
                  <a:schemeClr val="tx1">
                    <a:lumMod val="65000"/>
                    <a:lumOff val="35000"/>
                  </a:schemeClr>
                </a:solidFill>
                <a:effectLst/>
                <a:uLnTx/>
                <a:uFillTx/>
              </a:rPr>
              <a:t>. </a:t>
            </a:r>
            <a:r>
              <a:rPr kumimoji="0" lang="ar-EG" sz="700" b="0" i="0" u="none" strike="noStrike" cap="none" normalizeH="0" baseline="0" noProof="0">
                <a:ln>
                  <a:noFill/>
                </a:ln>
                <a:solidFill>
                  <a:schemeClr val="tx1">
                    <a:lumMod val="65000"/>
                    <a:lumOff val="35000"/>
                  </a:schemeClr>
                </a:solidFill>
                <a:effectLst/>
                <a:uLnTx/>
                <a:uFillTx/>
              </a:rPr>
              <a:t>2023;29(12):3224-3232.</a:t>
            </a:r>
          </a:p>
          <a:p>
            <a:pPr marL="0" indent="0" defTabSz="914400" eaLnBrk="1" hangingPunct="1">
              <a:spcBef>
                <a:spcPts val="0"/>
              </a:spcBef>
              <a:spcAft>
                <a:spcPts val="0"/>
              </a:spcAft>
              <a:defRPr/>
            </a:pPr>
            <a:r>
              <a:rPr lang="en-US" sz="700">
                <a:solidFill>
                  <a:schemeClr val="tx1">
                    <a:lumMod val="65000"/>
                    <a:lumOff val="35000"/>
                  </a:schemeClr>
                </a:solidFill>
              </a:rPr>
              <a:t>Barnabas R, Mugo N, Onono M, et al. A randomized crossover trial of single-dose HPV vaccination efficacy among young women: Durability and vaccine efficacy after 54 months. Abstract presented at International Papillomavirus Society Conference 2024.</a:t>
            </a:r>
          </a:p>
        </p:txBody>
      </p:sp>
      <p:sp>
        <p:nvSpPr>
          <p:cNvPr id="3" name="TextBox 2">
            <a:extLst>
              <a:ext uri="{FF2B5EF4-FFF2-40B4-BE49-F238E27FC236}">
                <a16:creationId xmlns:a16="http://schemas.microsoft.com/office/drawing/2014/main" id="{7D840598-3F3A-41AC-A66C-BD53DC02D34B}"/>
              </a:ext>
            </a:extLst>
          </p:cNvPr>
          <p:cNvSpPr txBox="1"/>
          <p:nvPr/>
        </p:nvSpPr>
        <p:spPr>
          <a:xfrm>
            <a:off x="2537418" y="4531712"/>
            <a:ext cx="8630536" cy="307777"/>
          </a:xfrm>
          <a:prstGeom prst="rect">
            <a:avLst/>
          </a:prstGeom>
          <a:noFill/>
        </p:spPr>
        <p:txBody>
          <a:bodyPr wrap="square" rtlCol="0">
            <a:spAutoFit/>
          </a:bodyPr>
          <a:lstStyle/>
          <a:p>
            <a:r>
              <a:rPr lang="en-US" sz="1400" dirty="0"/>
              <a:t> </a:t>
            </a:r>
            <a:r>
              <a:rPr lang="en-US" sz="1400" dirty="0" err="1"/>
              <a:t>mITT</a:t>
            </a:r>
            <a:r>
              <a:rPr lang="ar-EG" sz="1400" dirty="0"/>
              <a:t>: سلبي المصل في مرحلة البدء و</a:t>
            </a:r>
            <a:r>
              <a:rPr lang="en-US" sz="1400" dirty="0"/>
              <a:t>HPV-DNA</a:t>
            </a:r>
            <a:r>
              <a:rPr lang="ar-EG" sz="1400" dirty="0"/>
              <a:t> سلبي في مرحلة البدء والشهر 3 للأنواع التي تم أخذها في الاعتبار أثناء التحليل.</a:t>
            </a:r>
          </a:p>
        </p:txBody>
      </p:sp>
      <p:sp>
        <p:nvSpPr>
          <p:cNvPr id="4" name="Rectangle: Rounded Corners 4">
            <a:extLst>
              <a:ext uri="{FF2B5EF4-FFF2-40B4-BE49-F238E27FC236}">
                <a16:creationId xmlns:a16="http://schemas.microsoft.com/office/drawing/2014/main" id="{410D41DD-EDE0-815E-FC81-C59FD7C3C2B6}"/>
              </a:ext>
            </a:extLst>
          </p:cNvPr>
          <p:cNvSpPr txBox="1"/>
          <p:nvPr/>
        </p:nvSpPr>
        <p:spPr>
          <a:xfrm>
            <a:off x="126460" y="4954428"/>
            <a:ext cx="11896927" cy="1049616"/>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ar-EG" sz="1600" b="1" dirty="0">
                <a:solidFill>
                  <a:schemeClr val="accent1"/>
                </a:solidFill>
                <a:cs typeface="Arial" panose="020B0604020202020204" pitchFamily="34" charset="0"/>
              </a:rPr>
              <a:t>فعالية اللقاح في صورة دالة زمنية (فترات أولية + تتابعية)</a:t>
            </a:r>
          </a:p>
          <a:p>
            <a:pPr marL="0" lvl="0" indent="0" defTabSz="1911350">
              <a:spcBef>
                <a:spcPct val="0"/>
              </a:spcBef>
              <a:buNone/>
            </a:pPr>
            <a:r>
              <a:rPr lang="ar-EG" sz="1600" u="sng" dirty="0">
                <a:solidFill>
                  <a:srgbClr val="000000"/>
                </a:solidFill>
                <a:latin typeface="Arial" panose="020B0604020202020204" pitchFamily="34" charset="0"/>
                <a:cs typeface="Arial" panose="020B0604020202020204" pitchFamily="34" charset="0"/>
              </a:rPr>
              <a:t>النوع 16/18 من فيروس الورم </a:t>
            </a:r>
            <a:r>
              <a:rPr lang="ar-EG" sz="1600" u="sng" dirty="0" err="1">
                <a:solidFill>
                  <a:srgbClr val="000000"/>
                </a:solidFill>
                <a:latin typeface="Arial" panose="020B0604020202020204" pitchFamily="34" charset="0"/>
                <a:cs typeface="Arial" panose="020B0604020202020204" pitchFamily="34" charset="0"/>
              </a:rPr>
              <a:t>الحليمي</a:t>
            </a:r>
            <a:r>
              <a:rPr lang="ar-EG" sz="1600" u="sng" dirty="0">
                <a:solidFill>
                  <a:srgbClr val="000000"/>
                </a:solidFill>
                <a:latin typeface="Arial" panose="020B0604020202020204" pitchFamily="34" charset="0"/>
                <a:cs typeface="Arial" panose="020B0604020202020204" pitchFamily="34" charset="0"/>
              </a:rPr>
              <a:t> البشري</a:t>
            </a:r>
            <a:r>
              <a:rPr lang="ar-EG" sz="1600" b="1" dirty="0">
                <a:solidFill>
                  <a:schemeClr val="accent1"/>
                </a:solidFill>
                <a:latin typeface="Arial" panose="020B0604020202020204" pitchFamily="34" charset="0"/>
                <a:cs typeface="Arial" panose="020B0604020202020204" pitchFamily="34" charset="0"/>
              </a:rPr>
              <a:t>:</a:t>
            </a:r>
            <a:r>
              <a:rPr lang="ar-EG" sz="1600" b="0" i="0" u="none" strike="noStrike" baseline="0" dirty="0">
                <a:solidFill>
                  <a:srgbClr val="000000"/>
                </a:solidFill>
                <a:latin typeface="Arial" panose="020B0604020202020204" pitchFamily="34" charset="0"/>
                <a:cs typeface="Arial" panose="020B0604020202020204" pitchFamily="34" charset="0"/>
              </a:rPr>
              <a:t> نسبة 96.5% (95% م ث 92.1 إلى 98.5) في الشهر 6 ونسبة 99.6% (95% م ث 98.0 إلى 99.9) في الشهر 54</a:t>
            </a:r>
          </a:p>
          <a:p>
            <a:pPr marL="0" lvl="0" indent="0" defTabSz="1911350">
              <a:spcBef>
                <a:spcPct val="0"/>
              </a:spcBef>
              <a:buNone/>
            </a:pPr>
            <a:r>
              <a:rPr lang="ar-EG" sz="1600" b="0" i="0" u="sng" strike="noStrike" baseline="0" dirty="0">
                <a:solidFill>
                  <a:srgbClr val="000000"/>
                </a:solidFill>
                <a:latin typeface="Arial" panose="020B0604020202020204" pitchFamily="34" charset="0"/>
              </a:rPr>
              <a:t>الأنواع 16/18/31/33/45/52/58 من فيروس الورم </a:t>
            </a:r>
            <a:r>
              <a:rPr lang="ar-EG" sz="1600" b="0" i="0" u="sng" strike="noStrike" baseline="0" dirty="0" err="1">
                <a:solidFill>
                  <a:srgbClr val="000000"/>
                </a:solidFill>
                <a:latin typeface="Arial" panose="020B0604020202020204" pitchFamily="34" charset="0"/>
              </a:rPr>
              <a:t>الحليمي</a:t>
            </a:r>
            <a:r>
              <a:rPr lang="ar-EG" sz="1600" b="0" i="0" u="sng" strike="noStrike" baseline="0" dirty="0">
                <a:solidFill>
                  <a:srgbClr val="000000"/>
                </a:solidFill>
                <a:latin typeface="Arial" panose="020B0604020202020204" pitchFamily="34" charset="0"/>
              </a:rPr>
              <a:t> البشري</a:t>
            </a:r>
            <a:r>
              <a:rPr lang="ar-EG" sz="1600" b="0" i="0" u="none" strike="noStrike" baseline="0" dirty="0">
                <a:solidFill>
                  <a:srgbClr val="000000"/>
                </a:solidFill>
                <a:latin typeface="Arial" panose="020B0604020202020204" pitchFamily="34" charset="0"/>
              </a:rPr>
              <a:t>: نسبة 93.5% (مجال الثقة: 95%، 86.2 إلى 96.9) في الشهر 6 ونسبة 99.1% (مجال الثقة: 95%، 96.4 إلى 99.8) في الشهر 54</a:t>
            </a:r>
          </a:p>
        </p:txBody>
      </p:sp>
    </p:spTree>
    <p:extLst>
      <p:ext uri="{BB962C8B-B14F-4D97-AF65-F5344CB8AC3E}">
        <p14:creationId xmlns:p14="http://schemas.microsoft.com/office/powerpoint/2010/main" val="1540721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44976" y="203775"/>
            <a:ext cx="11747582" cy="584775"/>
          </a:xfrm>
          <a:prstGeom prst="rect">
            <a:avLst/>
          </a:prstGeom>
        </p:spPr>
        <p:txBody>
          <a:bodyPr wrap="square">
            <a:spAutoFit/>
          </a:bodyPr>
          <a:lstStyle/>
          <a:p>
            <a:r>
              <a:rPr lang="ar-EG" sz="3200">
                <a:solidFill>
                  <a:schemeClr val="accent1"/>
                </a:solidFill>
                <a:latin typeface="+mj-lt"/>
              </a:rPr>
              <a:t>التجربة </a:t>
            </a:r>
            <a:r>
              <a:rPr lang="en-US" sz="3200">
                <a:solidFill>
                  <a:schemeClr val="accent1"/>
                </a:solidFill>
                <a:latin typeface="+mj-lt"/>
              </a:rPr>
              <a:t>KEN SHE</a:t>
            </a:r>
            <a:r>
              <a:rPr lang="ar-EG" sz="3200">
                <a:solidFill>
                  <a:schemeClr val="accent1"/>
                </a:solidFill>
                <a:latin typeface="+mj-lt"/>
              </a:rPr>
              <a:t>: الاستنتاجات</a:t>
            </a:r>
          </a:p>
        </p:txBody>
      </p:sp>
      <p:sp>
        <p:nvSpPr>
          <p:cNvPr id="2" name="TextBox 1">
            <a:extLst>
              <a:ext uri="{FF2B5EF4-FFF2-40B4-BE49-F238E27FC236}">
                <a16:creationId xmlns:a16="http://schemas.microsoft.com/office/drawing/2014/main" id="{6878ECDD-2344-4A5E-81BF-92F32D377DB2}"/>
              </a:ext>
            </a:extLst>
          </p:cNvPr>
          <p:cNvSpPr txBox="1"/>
          <p:nvPr/>
        </p:nvSpPr>
        <p:spPr>
          <a:xfrm>
            <a:off x="1554448" y="1117410"/>
            <a:ext cx="9748158" cy="4401205"/>
          </a:xfrm>
          <a:prstGeom prst="rect">
            <a:avLst/>
          </a:prstGeom>
          <a:noFill/>
        </p:spPr>
        <p:txBody>
          <a:bodyPr wrap="square" rtlCol="0">
            <a:spAutoFit/>
          </a:bodyPr>
          <a:lstStyle/>
          <a:p>
            <a:pPr algn="r"/>
            <a:r>
              <a:rPr lang="ar-EG" sz="2800" b="0" i="0" u="none" strike="noStrike" baseline="0" dirty="0">
                <a:latin typeface="+mj-lt"/>
                <a:cs typeface="Calibri" panose="020F0502020204030204" pitchFamily="34" charset="0"/>
              </a:rPr>
              <a:t>أثبتت الجرعة الواحدة من لقاح </a:t>
            </a:r>
            <a:r>
              <a:rPr lang="en-US" sz="2800" b="0" i="0" u="none" strike="noStrike" baseline="0" dirty="0">
                <a:latin typeface="+mj-lt"/>
                <a:cs typeface="Calibri" panose="020F0502020204030204" pitchFamily="34" charset="0"/>
              </a:rPr>
              <a:t>HPV2</a:t>
            </a:r>
            <a:r>
              <a:rPr lang="ar-EG" sz="2800" b="0" i="0" u="none" strike="noStrike" baseline="0" dirty="0">
                <a:latin typeface="+mj-lt"/>
                <a:cs typeface="Calibri" panose="020F0502020204030204" pitchFamily="34" charset="0"/>
              </a:rPr>
              <a:t> من إنتاج شركة </a:t>
            </a:r>
            <a:r>
              <a:rPr lang="en-US" sz="2800" b="0" i="0" u="none" strike="noStrike" baseline="0" dirty="0">
                <a:latin typeface="+mj-lt"/>
                <a:cs typeface="Calibri" panose="020F0502020204030204" pitchFamily="34" charset="0"/>
              </a:rPr>
              <a:t>GSK</a:t>
            </a:r>
            <a:r>
              <a:rPr lang="ar-EG" sz="2800" b="0" i="0" u="none" strike="noStrike" baseline="0" dirty="0">
                <a:latin typeface="+mj-lt"/>
                <a:cs typeface="Calibri" panose="020F0502020204030204" pitchFamily="34" charset="0"/>
              </a:rPr>
              <a:t> ولقاح </a:t>
            </a:r>
            <a:r>
              <a:rPr lang="en-US" sz="2800" b="0" i="0" u="none" strike="noStrike" baseline="0" dirty="0">
                <a:latin typeface="+mj-lt"/>
                <a:cs typeface="Calibri" panose="020F0502020204030204" pitchFamily="34" charset="0"/>
              </a:rPr>
              <a:t>HPV9</a:t>
            </a:r>
            <a:r>
              <a:rPr lang="ar-EG" sz="2800" b="0" i="0" u="none" strike="noStrike" baseline="0" dirty="0">
                <a:latin typeface="+mj-lt"/>
                <a:cs typeface="Calibri" panose="020F0502020204030204" pitchFamily="34" charset="0"/>
              </a:rPr>
              <a:t> من إنتاج شركة </a:t>
            </a:r>
            <a:r>
              <a:rPr lang="en-US" sz="2800" b="0" i="0" u="none" strike="noStrike" baseline="0" dirty="0">
                <a:latin typeface="+mj-lt"/>
                <a:cs typeface="Calibri" panose="020F0502020204030204" pitchFamily="34" charset="0"/>
              </a:rPr>
              <a:t>MSD</a:t>
            </a:r>
            <a:r>
              <a:rPr lang="ar-EG" sz="2800" b="0" i="0" u="none" strike="noStrike" baseline="0" dirty="0">
                <a:latin typeface="+mj-lt"/>
                <a:cs typeface="Calibri" panose="020F0502020204030204" pitchFamily="34" charset="0"/>
              </a:rPr>
              <a:t> </a:t>
            </a:r>
            <a:r>
              <a:rPr lang="ar-EG" sz="2800" b="1" dirty="0">
                <a:latin typeface="+mj-lt"/>
                <a:cs typeface="Calibri" panose="020F0502020204030204" pitchFamily="34" charset="0"/>
              </a:rPr>
              <a:t>فاعلية ميدانية كبيرة للغاية</a:t>
            </a:r>
            <a:r>
              <a:rPr lang="ar-EG" sz="2800" b="0" dirty="0">
                <a:latin typeface="+mj-lt"/>
                <a:cs typeface="Calibri" panose="020F0502020204030204" pitchFamily="34" charset="0"/>
              </a:rPr>
              <a:t> في الوقاية من عدوى فيروس الورم </a:t>
            </a:r>
            <a:r>
              <a:rPr lang="ar-EG" sz="2800" b="0" dirty="0" err="1">
                <a:latin typeface="+mj-lt"/>
                <a:cs typeface="Calibri" panose="020F0502020204030204" pitchFamily="34" charset="0"/>
              </a:rPr>
              <a:t>الحليمي</a:t>
            </a:r>
            <a:r>
              <a:rPr lang="ar-EG" sz="2800" b="0" dirty="0">
                <a:latin typeface="+mj-lt"/>
                <a:cs typeface="Calibri" panose="020F0502020204030204" pitchFamily="34" charset="0"/>
              </a:rPr>
              <a:t> البشري المسرطنة المستمرة بين الفتيات المراهقات والشابات الأفريقيات.</a:t>
            </a:r>
          </a:p>
          <a:p>
            <a:pPr algn="l"/>
            <a:endParaRPr lang="en-US" sz="2800" dirty="0">
              <a:cs typeface="Calibri" panose="020F0502020204030204" pitchFamily="34" charset="0"/>
            </a:endParaRPr>
          </a:p>
          <a:p>
            <a:pPr algn="r"/>
            <a:r>
              <a:rPr lang="ar-EG" sz="2800" b="1" dirty="0">
                <a:latin typeface="+mj-lt"/>
                <a:cs typeface="Calibri" panose="020F0502020204030204" pitchFamily="34" charset="0"/>
              </a:rPr>
              <a:t>تبدو </a:t>
            </a:r>
            <a:r>
              <a:rPr lang="ar-EG" sz="2800" b="1" i="0" u="none" strike="noStrike" baseline="0" dirty="0">
                <a:latin typeface="+mj-lt"/>
                <a:cs typeface="Calibri" panose="020F0502020204030204" pitchFamily="34" charset="0"/>
              </a:rPr>
              <a:t>الفاعلية</a:t>
            </a:r>
            <a:r>
              <a:rPr lang="ar-EG" sz="2800" b="1" dirty="0">
                <a:latin typeface="+mj-lt"/>
                <a:cs typeface="Calibri" panose="020F0502020204030204" pitchFamily="34" charset="0"/>
              </a:rPr>
              <a:t> في هذه التجربة الإكلينيكية العشوائية ذات الجرعة الواحدة </a:t>
            </a:r>
            <a:r>
              <a:rPr lang="ar-EG" sz="2800" b="1" i="0" u="none" strike="noStrike" baseline="0" dirty="0">
                <a:latin typeface="+mj-lt"/>
                <a:cs typeface="Calibri" panose="020F0502020204030204" pitchFamily="34" charset="0"/>
              </a:rPr>
              <a:t>مماثلة للأنظمة متعددة الجرعات.</a:t>
            </a:r>
          </a:p>
          <a:p>
            <a:pPr algn="l"/>
            <a:endParaRPr lang="en-US" sz="2800" b="1" dirty="0">
              <a:latin typeface="+mj-lt"/>
              <a:cs typeface="Calibri" panose="020F0502020204030204" pitchFamily="34" charset="0"/>
            </a:endParaRPr>
          </a:p>
          <a:p>
            <a:pPr algn="r"/>
            <a:r>
              <a:rPr lang="ar-EG" sz="2800" dirty="0">
                <a:latin typeface="+mj-lt"/>
                <a:cs typeface="Calibri" panose="020F0502020204030204" pitchFamily="34" charset="0"/>
              </a:rPr>
              <a:t>أثبت التطعيم بجرعة واحدة من لقاح فيروس الورم </a:t>
            </a:r>
            <a:r>
              <a:rPr lang="ar-EG" sz="2800" dirty="0" err="1">
                <a:latin typeface="+mj-lt"/>
                <a:cs typeface="Calibri" panose="020F0502020204030204" pitchFamily="34" charset="0"/>
              </a:rPr>
              <a:t>الحليمي</a:t>
            </a:r>
            <a:r>
              <a:rPr lang="ar-EG" sz="2800" dirty="0">
                <a:latin typeface="+mj-lt"/>
                <a:cs typeface="Calibri" panose="020F0502020204030204" pitchFamily="34" charset="0"/>
              </a:rPr>
              <a:t> البشري فاعلية عالية </a:t>
            </a:r>
            <a:r>
              <a:rPr lang="ar-EG" sz="2800" b="1" dirty="0">
                <a:latin typeface="+mj-lt"/>
                <a:cs typeface="Calibri" panose="020F0502020204030204" pitchFamily="34" charset="0"/>
              </a:rPr>
              <a:t>على مدار 54 شهرًا دون دليل على ضعف المناعة. تدعم هذه النتائج استدامة التطعيم بجرعة واحدة من لقاح فيروس الورم </a:t>
            </a:r>
            <a:r>
              <a:rPr lang="ar-EG" sz="2800" b="1" dirty="0" err="1">
                <a:latin typeface="+mj-lt"/>
                <a:cs typeface="Calibri" panose="020F0502020204030204" pitchFamily="34" charset="0"/>
              </a:rPr>
              <a:t>الحليمي</a:t>
            </a:r>
            <a:r>
              <a:rPr lang="ar-EG" sz="2800" b="1" dirty="0">
                <a:latin typeface="+mj-lt"/>
                <a:cs typeface="Calibri" panose="020F0502020204030204" pitchFamily="34" charset="0"/>
              </a:rPr>
              <a:t> البشري.</a:t>
            </a:r>
          </a:p>
        </p:txBody>
      </p:sp>
    </p:spTree>
    <p:extLst>
      <p:ext uri="{BB962C8B-B14F-4D97-AF65-F5344CB8AC3E}">
        <p14:creationId xmlns:p14="http://schemas.microsoft.com/office/powerpoint/2010/main" val="1467347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F12FB-817F-37D6-7CC1-71FDDC1B168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CA9931D-4CF6-FE67-EE0E-FE2559935572}"/>
              </a:ext>
            </a:extLst>
          </p:cNvPr>
          <p:cNvSpPr/>
          <p:nvPr/>
        </p:nvSpPr>
        <p:spPr>
          <a:xfrm>
            <a:off x="-206908" y="45965"/>
            <a:ext cx="11747582" cy="584775"/>
          </a:xfrm>
          <a:prstGeom prst="rect">
            <a:avLst/>
          </a:prstGeom>
        </p:spPr>
        <p:txBody>
          <a:bodyPr wrap="square">
            <a:spAutoFit/>
          </a:bodyPr>
          <a:lstStyle/>
          <a:p>
            <a:r>
              <a:rPr lang="ar-EG" sz="3200" dirty="0">
                <a:solidFill>
                  <a:schemeClr val="tx2"/>
                </a:solidFill>
                <a:latin typeface="+mj-lt"/>
              </a:rPr>
              <a:t>التجربة </a:t>
            </a:r>
            <a:r>
              <a:rPr lang="en-US" sz="3200" dirty="0">
                <a:solidFill>
                  <a:schemeClr val="tx2"/>
                </a:solidFill>
                <a:latin typeface="+mj-lt"/>
              </a:rPr>
              <a:t>ESCUDDO</a:t>
            </a:r>
            <a:r>
              <a:rPr lang="ar-EG" sz="3200" dirty="0">
                <a:solidFill>
                  <a:schemeClr val="tx2"/>
                </a:solidFill>
                <a:latin typeface="+mj-lt"/>
              </a:rPr>
              <a:t> - مخطط الدراسة</a:t>
            </a:r>
          </a:p>
        </p:txBody>
      </p:sp>
      <p:grpSp>
        <p:nvGrpSpPr>
          <p:cNvPr id="41" name="Group 40">
            <a:extLst>
              <a:ext uri="{FF2B5EF4-FFF2-40B4-BE49-F238E27FC236}">
                <a16:creationId xmlns:a16="http://schemas.microsoft.com/office/drawing/2014/main" id="{DCE0CC27-D9ED-2057-D08B-CF38FC9C0B7C}"/>
              </a:ext>
            </a:extLst>
          </p:cNvPr>
          <p:cNvGrpSpPr/>
          <p:nvPr/>
        </p:nvGrpSpPr>
        <p:grpSpPr>
          <a:xfrm>
            <a:off x="2606040" y="1227593"/>
            <a:ext cx="6225138" cy="494307"/>
            <a:chOff x="50525" y="2325687"/>
            <a:chExt cx="3024220" cy="767291"/>
          </a:xfrm>
        </p:grpSpPr>
        <p:sp>
          <p:nvSpPr>
            <p:cNvPr id="42" name="Rectangle: Rounded Corners 41">
              <a:extLst>
                <a:ext uri="{FF2B5EF4-FFF2-40B4-BE49-F238E27FC236}">
                  <a16:creationId xmlns:a16="http://schemas.microsoft.com/office/drawing/2014/main" id="{B10EBF23-2024-0D87-D9B8-EFA13828500E}"/>
                </a:ext>
              </a:extLst>
            </p:cNvPr>
            <p:cNvSpPr/>
            <p:nvPr/>
          </p:nvSpPr>
          <p:spPr>
            <a:xfrm>
              <a:off x="50525" y="2325687"/>
              <a:ext cx="3024220" cy="767291"/>
            </a:xfrm>
            <a:prstGeom prst="roundRect">
              <a:avLst>
                <a:gd name="adj" fmla="val 10000"/>
              </a:avLst>
            </a:prstGeom>
            <a:solidFill>
              <a:schemeClr val="accent3">
                <a:lumMod val="20000"/>
                <a:lumOff val="80000"/>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3" name="Rectangle: Rounded Corners 4">
              <a:extLst>
                <a:ext uri="{FF2B5EF4-FFF2-40B4-BE49-F238E27FC236}">
                  <a16:creationId xmlns:a16="http://schemas.microsoft.com/office/drawing/2014/main" id="{5DD1F0AB-2131-6C9A-7B24-FAF9468D58D1}"/>
                </a:ext>
              </a:extLst>
            </p:cNvPr>
            <p:cNvSpPr txBox="1"/>
            <p:nvPr/>
          </p:nvSpPr>
          <p:spPr>
            <a:xfrm>
              <a:off x="50525" y="2334597"/>
              <a:ext cx="3024220" cy="7223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ar-EG">
                  <a:solidFill>
                    <a:schemeClr val="accent1"/>
                  </a:solidFill>
                  <a:cs typeface="Arial" panose="020B0604020202020204" pitchFamily="34" charset="0"/>
                </a:rPr>
                <a:t>توزيع عشوائي لعدد 20,330 فتاة (تتراوح أعمارهن بين 12-16 عامًا)</a:t>
              </a:r>
            </a:p>
          </p:txBody>
        </p:sp>
      </p:grpSp>
      <p:sp>
        <p:nvSpPr>
          <p:cNvPr id="40" name="TextBox 39">
            <a:extLst>
              <a:ext uri="{FF2B5EF4-FFF2-40B4-BE49-F238E27FC236}">
                <a16:creationId xmlns:a16="http://schemas.microsoft.com/office/drawing/2014/main" id="{C4880631-AA8F-CC62-BFAC-37582FEF7120}"/>
              </a:ext>
            </a:extLst>
          </p:cNvPr>
          <p:cNvSpPr txBox="1"/>
          <p:nvPr/>
        </p:nvSpPr>
        <p:spPr>
          <a:xfrm>
            <a:off x="2267910" y="6221581"/>
            <a:ext cx="7132774" cy="230832"/>
          </a:xfrm>
          <a:prstGeom prst="rect">
            <a:avLst/>
          </a:prstGeom>
          <a:noFill/>
        </p:spPr>
        <p:txBody>
          <a:bodyPr wrap="square" rtlCol="0">
            <a:spAutoFit/>
          </a:bodyPr>
          <a:lstStyle/>
          <a:p>
            <a:r>
              <a:rPr lang="en-US" sz="900" dirty="0"/>
              <a:t>Mo</a:t>
            </a:r>
            <a:r>
              <a:rPr lang="ar-EG" sz="900" dirty="0"/>
              <a:t>: شهر، </a:t>
            </a:r>
            <a:r>
              <a:rPr lang="en-US" sz="900" dirty="0"/>
              <a:t>N</a:t>
            </a:r>
            <a:r>
              <a:rPr lang="ar-EG" sz="900" dirty="0"/>
              <a:t>: عدد المشارِكات، </a:t>
            </a:r>
            <a:r>
              <a:rPr lang="en-US" sz="900" dirty="0" err="1"/>
              <a:t>yo</a:t>
            </a:r>
            <a:r>
              <a:rPr lang="ar-EG" sz="900" dirty="0"/>
              <a:t>: السن بالأعوام</a:t>
            </a:r>
          </a:p>
        </p:txBody>
      </p:sp>
      <p:sp>
        <p:nvSpPr>
          <p:cNvPr id="2" name="Arrow: Down 1">
            <a:extLst>
              <a:ext uri="{FF2B5EF4-FFF2-40B4-BE49-F238E27FC236}">
                <a16:creationId xmlns:a16="http://schemas.microsoft.com/office/drawing/2014/main" id="{7DCBC0EF-C2F8-0D3B-6779-F53FD041DBD8}"/>
              </a:ext>
            </a:extLst>
          </p:cNvPr>
          <p:cNvSpPr/>
          <p:nvPr/>
        </p:nvSpPr>
        <p:spPr>
          <a:xfrm>
            <a:off x="3570343" y="201074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84ED8F9-20BD-2A96-F6C2-3FBB38E3E41D}"/>
              </a:ext>
            </a:extLst>
          </p:cNvPr>
          <p:cNvSpPr/>
          <p:nvPr/>
        </p:nvSpPr>
        <p:spPr>
          <a:xfrm>
            <a:off x="5666883" y="1712756"/>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6FCE3692-57CD-C3AD-7051-397AA67B6158}"/>
              </a:ext>
            </a:extLst>
          </p:cNvPr>
          <p:cNvSpPr/>
          <p:nvPr/>
        </p:nvSpPr>
        <p:spPr>
          <a:xfrm>
            <a:off x="7502532" y="2023842"/>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F928A7-E8C9-00D7-BE1A-FE973F573AEC}"/>
              </a:ext>
            </a:extLst>
          </p:cNvPr>
          <p:cNvSpPr/>
          <p:nvPr/>
        </p:nvSpPr>
        <p:spPr>
          <a:xfrm>
            <a:off x="3621513" y="1935640"/>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C3807B2-6B7A-42EE-95EF-0C1EA30FF861}"/>
              </a:ext>
            </a:extLst>
          </p:cNvPr>
          <p:cNvSpPr/>
          <p:nvPr/>
        </p:nvSpPr>
        <p:spPr>
          <a:xfrm>
            <a:off x="1232194" y="3006806"/>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5A25E7-79F6-4ABC-4B01-F526522F979C}"/>
              </a:ext>
            </a:extLst>
          </p:cNvPr>
          <p:cNvSpPr/>
          <p:nvPr/>
        </p:nvSpPr>
        <p:spPr>
          <a:xfrm>
            <a:off x="3328734" y="2705925"/>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2C52427F-D181-23AF-73A1-7C68699B275B}"/>
              </a:ext>
            </a:extLst>
          </p:cNvPr>
          <p:cNvSpPr/>
          <p:nvPr/>
        </p:nvSpPr>
        <p:spPr>
          <a:xfrm>
            <a:off x="5164383" y="301989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E6F52-7E84-B98D-6737-8B9E27F6E73A}"/>
              </a:ext>
            </a:extLst>
          </p:cNvPr>
          <p:cNvSpPr/>
          <p:nvPr/>
        </p:nvSpPr>
        <p:spPr>
          <a:xfrm>
            <a:off x="1283364" y="2931697"/>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3C433ED-7C10-B0B1-89FE-A4155907510A}"/>
              </a:ext>
            </a:extLst>
          </p:cNvPr>
          <p:cNvSpPr/>
          <p:nvPr/>
        </p:nvSpPr>
        <p:spPr>
          <a:xfrm>
            <a:off x="186917" y="3215271"/>
            <a:ext cx="2857362" cy="594070"/>
          </a:xfrm>
          <a:prstGeom prst="roundRect">
            <a:avLst>
              <a:gd name="adj" fmla="val 10000"/>
            </a:avLst>
          </a:prstGeom>
          <a:solidFill>
            <a:schemeClr val="accent3">
              <a:lumMod val="60000"/>
              <a:lumOff val="4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Rectangle: Rounded Corners 4">
            <a:extLst>
              <a:ext uri="{FF2B5EF4-FFF2-40B4-BE49-F238E27FC236}">
                <a16:creationId xmlns:a16="http://schemas.microsoft.com/office/drawing/2014/main" id="{16638250-438F-DA3A-FE63-D277EE52E596}"/>
              </a:ext>
            </a:extLst>
          </p:cNvPr>
          <p:cNvSpPr txBox="1"/>
          <p:nvPr/>
        </p:nvSpPr>
        <p:spPr>
          <a:xfrm>
            <a:off x="261783" y="3268403"/>
            <a:ext cx="2722901" cy="540935"/>
          </a:xfrm>
          <a:prstGeom prst="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ar-EG" sz="1600" dirty="0">
                <a:solidFill>
                  <a:schemeClr val="accent1"/>
                </a:solidFill>
                <a:cs typeface="Arial" panose="020B0604020202020204" pitchFamily="34" charset="0"/>
              </a:rPr>
              <a:t> جرعة واحدة من اللقاح </a:t>
            </a:r>
            <a:r>
              <a:rPr lang="en-US" sz="1600" dirty="0">
                <a:solidFill>
                  <a:schemeClr val="accent1"/>
                </a:solidFill>
                <a:cs typeface="Arial" panose="020B0604020202020204" pitchFamily="34" charset="0"/>
              </a:rPr>
              <a:t>HPV2 (GSK)</a:t>
            </a:r>
          </a:p>
          <a:p>
            <a:pPr marL="0" lvl="0" indent="0" algn="ctr" defTabSz="1911350">
              <a:lnSpc>
                <a:spcPct val="90000"/>
              </a:lnSpc>
              <a:spcBef>
                <a:spcPct val="0"/>
              </a:spcBef>
              <a:buNone/>
            </a:pPr>
            <a:r>
              <a:rPr lang="en-US" sz="1600" b="1" dirty="0">
                <a:solidFill>
                  <a:schemeClr val="accent1"/>
                </a:solidFill>
                <a:cs typeface="Arial" panose="020B0604020202020204" pitchFamily="34" charset="0"/>
              </a:rPr>
              <a:t>N = 4,880</a:t>
            </a:r>
          </a:p>
        </p:txBody>
      </p:sp>
      <p:grpSp>
        <p:nvGrpSpPr>
          <p:cNvPr id="23" name="Group 22">
            <a:extLst>
              <a:ext uri="{FF2B5EF4-FFF2-40B4-BE49-F238E27FC236}">
                <a16:creationId xmlns:a16="http://schemas.microsoft.com/office/drawing/2014/main" id="{FCB1DF8D-52B2-986C-D31E-5A60116619B9}"/>
              </a:ext>
            </a:extLst>
          </p:cNvPr>
          <p:cNvGrpSpPr/>
          <p:nvPr/>
        </p:nvGrpSpPr>
        <p:grpSpPr>
          <a:xfrm>
            <a:off x="3250486" y="3220237"/>
            <a:ext cx="2608761" cy="594070"/>
            <a:chOff x="5579" y="2325687"/>
            <a:chExt cx="3069166" cy="767291"/>
          </a:xfrm>
          <a:solidFill>
            <a:schemeClr val="accent3">
              <a:lumMod val="60000"/>
              <a:lumOff val="40000"/>
            </a:schemeClr>
          </a:solidFill>
        </p:grpSpPr>
        <p:sp>
          <p:nvSpPr>
            <p:cNvPr id="24" name="Rectangle: Rounded Corners 23">
              <a:extLst>
                <a:ext uri="{FF2B5EF4-FFF2-40B4-BE49-F238E27FC236}">
                  <a16:creationId xmlns:a16="http://schemas.microsoft.com/office/drawing/2014/main" id="{73769FC0-7197-B573-B35C-06DBBCD13FC6}"/>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Rectangle: Rounded Corners 4">
              <a:extLst>
                <a:ext uri="{FF2B5EF4-FFF2-40B4-BE49-F238E27FC236}">
                  <a16:creationId xmlns:a16="http://schemas.microsoft.com/office/drawing/2014/main" id="{02EC3AC5-7B72-DB99-38A9-726767C71CE0}"/>
                </a:ext>
              </a:extLst>
            </p:cNvPr>
            <p:cNvSpPr txBox="1"/>
            <p:nvPr/>
          </p:nvSpPr>
          <p:spPr>
            <a:xfrm>
              <a:off x="6095" y="2370799"/>
              <a:ext cx="3000927"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ar-EG" sz="1600" dirty="0">
                  <a:solidFill>
                    <a:schemeClr val="accent1"/>
                  </a:solidFill>
                  <a:cs typeface="Arial" panose="020B0604020202020204" pitchFamily="34" charset="0"/>
                </a:rPr>
                <a:t>جرعتان من اللقاح </a:t>
              </a:r>
              <a:r>
                <a:rPr lang="en-US" sz="1600" dirty="0">
                  <a:solidFill>
                    <a:schemeClr val="accent1"/>
                  </a:solidFill>
                  <a:cs typeface="Arial" panose="020B0604020202020204" pitchFamily="34" charset="0"/>
                </a:rPr>
                <a:t>HPV2 (GSK)</a:t>
              </a:r>
            </a:p>
            <a:p>
              <a:pPr marL="0" lvl="0" indent="0" algn="ctr" defTabSz="1911350">
                <a:lnSpc>
                  <a:spcPct val="90000"/>
                </a:lnSpc>
                <a:spcBef>
                  <a:spcPct val="0"/>
                </a:spcBef>
                <a:buNone/>
              </a:pPr>
              <a:r>
                <a:rPr lang="en-US" sz="1600" b="1" dirty="0">
                  <a:solidFill>
                    <a:schemeClr val="accent1"/>
                  </a:solidFill>
                  <a:cs typeface="Arial" panose="020B0604020202020204" pitchFamily="34" charset="0"/>
                </a:rPr>
                <a:t>N = 4,880</a:t>
              </a:r>
            </a:p>
          </p:txBody>
        </p:sp>
      </p:grpSp>
      <p:sp>
        <p:nvSpPr>
          <p:cNvPr id="36" name="Arrow: Down 35">
            <a:extLst>
              <a:ext uri="{FF2B5EF4-FFF2-40B4-BE49-F238E27FC236}">
                <a16:creationId xmlns:a16="http://schemas.microsoft.com/office/drawing/2014/main" id="{A5BE7A0A-3F66-D5AA-AA6E-BF649BD56ED2}"/>
              </a:ext>
            </a:extLst>
          </p:cNvPr>
          <p:cNvSpPr/>
          <p:nvPr/>
        </p:nvSpPr>
        <p:spPr>
          <a:xfrm>
            <a:off x="7256018" y="3002790"/>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9FE4CFA-A841-E9C5-B960-5238EBE3CA4E}"/>
              </a:ext>
            </a:extLst>
          </p:cNvPr>
          <p:cNvSpPr/>
          <p:nvPr/>
        </p:nvSpPr>
        <p:spPr>
          <a:xfrm>
            <a:off x="9352558" y="2701909"/>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CC79C54D-A2FD-9809-D110-168401CA97C6}"/>
              </a:ext>
            </a:extLst>
          </p:cNvPr>
          <p:cNvSpPr/>
          <p:nvPr/>
        </p:nvSpPr>
        <p:spPr>
          <a:xfrm>
            <a:off x="11188207" y="3015883"/>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905C97C-9822-F5B7-3DAA-49C370874DEF}"/>
              </a:ext>
            </a:extLst>
          </p:cNvPr>
          <p:cNvSpPr/>
          <p:nvPr/>
        </p:nvSpPr>
        <p:spPr>
          <a:xfrm>
            <a:off x="7307188" y="2927681"/>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6C0C39B0-4DDF-EC14-5992-E59104878423}"/>
              </a:ext>
            </a:extLst>
          </p:cNvPr>
          <p:cNvGrpSpPr/>
          <p:nvPr/>
        </p:nvGrpSpPr>
        <p:grpSpPr>
          <a:xfrm>
            <a:off x="6065454" y="3169774"/>
            <a:ext cx="2874155" cy="644532"/>
            <a:chOff x="-162034" y="2325686"/>
            <a:chExt cx="3069166" cy="767291"/>
          </a:xfrm>
          <a:solidFill>
            <a:schemeClr val="accent2"/>
          </a:solidFill>
        </p:grpSpPr>
        <p:sp>
          <p:nvSpPr>
            <p:cNvPr id="52" name="Rectangle: Rounded Corners 51">
              <a:extLst>
                <a:ext uri="{FF2B5EF4-FFF2-40B4-BE49-F238E27FC236}">
                  <a16:creationId xmlns:a16="http://schemas.microsoft.com/office/drawing/2014/main" id="{D6E13CC7-89F1-DA46-2B71-2EA08C36089F}"/>
                </a:ext>
              </a:extLst>
            </p:cNvPr>
            <p:cNvSpPr/>
            <p:nvPr/>
          </p:nvSpPr>
          <p:spPr>
            <a:xfrm>
              <a:off x="-162034" y="2325686"/>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3" name="Rectangle: Rounded Corners 4">
              <a:extLst>
                <a:ext uri="{FF2B5EF4-FFF2-40B4-BE49-F238E27FC236}">
                  <a16:creationId xmlns:a16="http://schemas.microsoft.com/office/drawing/2014/main" id="{3D3C4559-9BF4-21E7-4908-5028DB9F9E4C}"/>
                </a:ext>
              </a:extLst>
            </p:cNvPr>
            <p:cNvSpPr txBox="1"/>
            <p:nvPr/>
          </p:nvSpPr>
          <p:spPr>
            <a:xfrm>
              <a:off x="-94537" y="2401263"/>
              <a:ext cx="2891447" cy="666112"/>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ar-EG" sz="1600" dirty="0">
                  <a:solidFill>
                    <a:schemeClr val="accent1"/>
                  </a:solidFill>
                  <a:cs typeface="Arial" panose="020B0604020202020204" pitchFamily="34" charset="0"/>
                </a:rPr>
                <a:t>جرعة واحدة من اللقاح </a:t>
              </a:r>
              <a:r>
                <a:rPr lang="en-US" sz="1600" dirty="0">
                  <a:solidFill>
                    <a:schemeClr val="accent1"/>
                  </a:solidFill>
                  <a:cs typeface="Arial" panose="020B0604020202020204" pitchFamily="34" charset="0"/>
                </a:rPr>
                <a:t>HPV9 (MSD)</a:t>
              </a:r>
            </a:p>
            <a:p>
              <a:pPr marL="0" lvl="0" indent="0" algn="ctr" defTabSz="1911350">
                <a:lnSpc>
                  <a:spcPct val="90000"/>
                </a:lnSpc>
                <a:spcBef>
                  <a:spcPct val="0"/>
                </a:spcBef>
                <a:buNone/>
              </a:pPr>
              <a:r>
                <a:rPr lang="en-US" sz="1600" b="1" dirty="0">
                  <a:solidFill>
                    <a:schemeClr val="accent1"/>
                  </a:solidFill>
                  <a:cs typeface="Arial" panose="020B0604020202020204" pitchFamily="34" charset="0"/>
                </a:rPr>
                <a:t>N = 4,851</a:t>
              </a:r>
            </a:p>
          </p:txBody>
        </p:sp>
      </p:grpSp>
      <p:grpSp>
        <p:nvGrpSpPr>
          <p:cNvPr id="54" name="Group 53">
            <a:extLst>
              <a:ext uri="{FF2B5EF4-FFF2-40B4-BE49-F238E27FC236}">
                <a16:creationId xmlns:a16="http://schemas.microsoft.com/office/drawing/2014/main" id="{787B32F6-2A4F-2A72-AC5B-B76F1779CA02}"/>
              </a:ext>
            </a:extLst>
          </p:cNvPr>
          <p:cNvGrpSpPr/>
          <p:nvPr/>
        </p:nvGrpSpPr>
        <p:grpSpPr>
          <a:xfrm>
            <a:off x="9306528" y="3173071"/>
            <a:ext cx="2608761" cy="641235"/>
            <a:chOff x="5579" y="2325687"/>
            <a:chExt cx="3069166" cy="767291"/>
          </a:xfrm>
          <a:solidFill>
            <a:schemeClr val="accent2"/>
          </a:solidFill>
        </p:grpSpPr>
        <p:sp>
          <p:nvSpPr>
            <p:cNvPr id="55" name="Rectangle: Rounded Corners 54">
              <a:extLst>
                <a:ext uri="{FF2B5EF4-FFF2-40B4-BE49-F238E27FC236}">
                  <a16:creationId xmlns:a16="http://schemas.microsoft.com/office/drawing/2014/main" id="{2EF1E712-8E86-C780-BC1C-C126E9E86403}"/>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6" name="Rectangle: Rounded Corners 4">
              <a:extLst>
                <a:ext uri="{FF2B5EF4-FFF2-40B4-BE49-F238E27FC236}">
                  <a16:creationId xmlns:a16="http://schemas.microsoft.com/office/drawing/2014/main" id="{7D84FD69-BA8C-F6D1-36C8-90C3802A479B}"/>
                </a:ext>
              </a:extLst>
            </p:cNvPr>
            <p:cNvSpPr txBox="1"/>
            <p:nvPr/>
          </p:nvSpPr>
          <p:spPr>
            <a:xfrm>
              <a:off x="28052" y="2420919"/>
              <a:ext cx="3046693"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ar-EG" sz="1600" dirty="0">
                  <a:solidFill>
                    <a:schemeClr val="accent1"/>
                  </a:solidFill>
                  <a:cs typeface="Arial" panose="020B0604020202020204" pitchFamily="34" charset="0"/>
                </a:rPr>
                <a:t>جرعتان من اللقاح </a:t>
              </a:r>
              <a:r>
                <a:rPr lang="en-US" sz="1600" dirty="0">
                  <a:solidFill>
                    <a:schemeClr val="accent1"/>
                  </a:solidFill>
                  <a:cs typeface="Arial" panose="020B0604020202020204" pitchFamily="34" charset="0"/>
                </a:rPr>
                <a:t>HPV9 (MSD)</a:t>
              </a:r>
            </a:p>
            <a:p>
              <a:pPr marL="0" lvl="0" indent="0" algn="ctr" defTabSz="1911350">
                <a:lnSpc>
                  <a:spcPct val="90000"/>
                </a:lnSpc>
                <a:spcBef>
                  <a:spcPct val="0"/>
                </a:spcBef>
                <a:buNone/>
              </a:pPr>
              <a:r>
                <a:rPr lang="en-US" sz="1600" b="1" dirty="0">
                  <a:solidFill>
                    <a:schemeClr val="accent1"/>
                  </a:solidFill>
                  <a:cs typeface="Arial" panose="020B0604020202020204" pitchFamily="34" charset="0"/>
                </a:rPr>
                <a:t>N = 4,851</a:t>
              </a:r>
            </a:p>
          </p:txBody>
        </p:sp>
      </p:grpSp>
      <p:sp>
        <p:nvSpPr>
          <p:cNvPr id="58" name="Rectangle: Rounded Corners 4">
            <a:extLst>
              <a:ext uri="{FF2B5EF4-FFF2-40B4-BE49-F238E27FC236}">
                <a16:creationId xmlns:a16="http://schemas.microsoft.com/office/drawing/2014/main" id="{6F26C1B7-EFB5-4CB2-9814-AD6D7E5E2A57}"/>
              </a:ext>
            </a:extLst>
          </p:cNvPr>
          <p:cNvSpPr txBox="1"/>
          <p:nvPr/>
        </p:nvSpPr>
        <p:spPr>
          <a:xfrm>
            <a:off x="842985" y="5864930"/>
            <a:ext cx="10543262" cy="327316"/>
          </a:xfrm>
          <a:prstGeom prst="rect">
            <a:avLst/>
          </a:prstGeom>
          <a:solidFill>
            <a:srgbClr val="FFC000"/>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ar-EG" sz="2000" b="1">
                <a:solidFill>
                  <a:schemeClr val="accent1"/>
                </a:solidFill>
                <a:cs typeface="Arial" panose="020B0604020202020204" pitchFamily="34" charset="0"/>
              </a:rPr>
              <a:t>شاركت 2990 امرأة غير ملقحة في استطلاع الدراسة (المجموعة الضابطة).</a:t>
            </a:r>
          </a:p>
        </p:txBody>
      </p:sp>
      <p:grpSp>
        <p:nvGrpSpPr>
          <p:cNvPr id="59" name="Group 58">
            <a:extLst>
              <a:ext uri="{FF2B5EF4-FFF2-40B4-BE49-F238E27FC236}">
                <a16:creationId xmlns:a16="http://schemas.microsoft.com/office/drawing/2014/main" id="{10E1CD6E-E410-D26B-BAA8-85507D51C436}"/>
              </a:ext>
            </a:extLst>
          </p:cNvPr>
          <p:cNvGrpSpPr/>
          <p:nvPr/>
        </p:nvGrpSpPr>
        <p:grpSpPr>
          <a:xfrm>
            <a:off x="229719" y="5230204"/>
            <a:ext cx="2608761" cy="525544"/>
            <a:chOff x="5579" y="2325687"/>
            <a:chExt cx="3069166" cy="767291"/>
          </a:xfrm>
          <a:solidFill>
            <a:schemeClr val="accent3">
              <a:lumMod val="60000"/>
              <a:lumOff val="40000"/>
            </a:schemeClr>
          </a:solidFill>
        </p:grpSpPr>
        <p:sp>
          <p:nvSpPr>
            <p:cNvPr id="60" name="Rectangle: Rounded Corners 59">
              <a:extLst>
                <a:ext uri="{FF2B5EF4-FFF2-40B4-BE49-F238E27FC236}">
                  <a16:creationId xmlns:a16="http://schemas.microsoft.com/office/drawing/2014/main" id="{ECFD134A-107E-8359-8E41-D60E69655ACF}"/>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1" name="Rectangle: Rounded Corners 4">
              <a:extLst>
                <a:ext uri="{FF2B5EF4-FFF2-40B4-BE49-F238E27FC236}">
                  <a16:creationId xmlns:a16="http://schemas.microsoft.com/office/drawing/2014/main" id="{6D9D7887-76F0-D68D-F233-67ECFB5FBCF9}"/>
                </a:ext>
              </a:extLst>
            </p:cNvPr>
            <p:cNvSpPr txBox="1"/>
            <p:nvPr/>
          </p:nvSpPr>
          <p:spPr>
            <a:xfrm>
              <a:off x="28052" y="2417191"/>
              <a:ext cx="3046693" cy="666113"/>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ar-EG" sz="1600" dirty="0">
                  <a:solidFill>
                    <a:schemeClr val="accent1"/>
                  </a:solidFill>
                  <a:cs typeface="Arial" panose="020B0604020202020204" pitchFamily="34" charset="0"/>
                </a:rPr>
                <a:t>جرعة واحدة من اللقاح </a:t>
              </a:r>
              <a:r>
                <a:rPr lang="en-US" sz="1600" dirty="0">
                  <a:solidFill>
                    <a:schemeClr val="accent1"/>
                  </a:solidFill>
                  <a:cs typeface="Arial" panose="020B0604020202020204" pitchFamily="34" charset="0"/>
                </a:rPr>
                <a:t>HPV2 (GSK)</a:t>
              </a:r>
            </a:p>
            <a:p>
              <a:pPr marL="0" lvl="0" indent="0" algn="ctr" defTabSz="1911350">
                <a:lnSpc>
                  <a:spcPct val="90000"/>
                </a:lnSpc>
                <a:spcBef>
                  <a:spcPct val="0"/>
                </a:spcBef>
                <a:buNone/>
              </a:pPr>
              <a:r>
                <a:rPr lang="en-US" sz="1600" b="1" dirty="0">
                  <a:solidFill>
                    <a:schemeClr val="accent1"/>
                  </a:solidFill>
                  <a:cs typeface="Arial" panose="020B0604020202020204" pitchFamily="34" charset="0"/>
                </a:rPr>
                <a:t>N = 4,068</a:t>
              </a:r>
            </a:p>
          </p:txBody>
        </p:sp>
      </p:grpSp>
      <p:grpSp>
        <p:nvGrpSpPr>
          <p:cNvPr id="62" name="Group 61">
            <a:extLst>
              <a:ext uri="{FF2B5EF4-FFF2-40B4-BE49-F238E27FC236}">
                <a16:creationId xmlns:a16="http://schemas.microsoft.com/office/drawing/2014/main" id="{7168439D-4E98-274A-C747-6BA373862A2B}"/>
              </a:ext>
            </a:extLst>
          </p:cNvPr>
          <p:cNvGrpSpPr/>
          <p:nvPr/>
        </p:nvGrpSpPr>
        <p:grpSpPr>
          <a:xfrm>
            <a:off x="3288800" y="5239347"/>
            <a:ext cx="2608761" cy="515853"/>
            <a:chOff x="5579" y="2325687"/>
            <a:chExt cx="3069166" cy="767291"/>
          </a:xfrm>
          <a:solidFill>
            <a:schemeClr val="accent3">
              <a:lumMod val="60000"/>
              <a:lumOff val="40000"/>
            </a:schemeClr>
          </a:solidFill>
        </p:grpSpPr>
        <p:sp>
          <p:nvSpPr>
            <p:cNvPr id="63" name="Rectangle: Rounded Corners 62">
              <a:extLst>
                <a:ext uri="{FF2B5EF4-FFF2-40B4-BE49-F238E27FC236}">
                  <a16:creationId xmlns:a16="http://schemas.microsoft.com/office/drawing/2014/main" id="{185C5253-A2AB-3E94-78E6-46BDF3DA3712}"/>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4" name="Rectangle: Rounded Corners 4">
              <a:extLst>
                <a:ext uri="{FF2B5EF4-FFF2-40B4-BE49-F238E27FC236}">
                  <a16:creationId xmlns:a16="http://schemas.microsoft.com/office/drawing/2014/main" id="{40CF8E67-B85D-E86C-6010-9184680E3E4C}"/>
                </a:ext>
              </a:extLst>
            </p:cNvPr>
            <p:cNvSpPr txBox="1"/>
            <p:nvPr/>
          </p:nvSpPr>
          <p:spPr>
            <a:xfrm>
              <a:off x="28052" y="2400436"/>
              <a:ext cx="3001617"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ar-EG" sz="1600" dirty="0">
                  <a:solidFill>
                    <a:schemeClr val="accent1"/>
                  </a:solidFill>
                  <a:cs typeface="Arial" panose="020B0604020202020204" pitchFamily="34" charset="0"/>
                </a:rPr>
                <a:t>جرعتان من اللقاح </a:t>
              </a:r>
              <a:r>
                <a:rPr lang="en-US" sz="1600" dirty="0">
                  <a:solidFill>
                    <a:schemeClr val="accent1"/>
                  </a:solidFill>
                  <a:cs typeface="Arial" panose="020B0604020202020204" pitchFamily="34" charset="0"/>
                </a:rPr>
                <a:t>HPV2 (GSK)</a:t>
              </a:r>
            </a:p>
            <a:p>
              <a:pPr marL="0" lvl="0" indent="0" algn="ctr" defTabSz="1911350">
                <a:lnSpc>
                  <a:spcPct val="90000"/>
                </a:lnSpc>
                <a:spcBef>
                  <a:spcPct val="0"/>
                </a:spcBef>
                <a:buNone/>
              </a:pPr>
              <a:r>
                <a:rPr lang="en-US" sz="1600" b="1" dirty="0">
                  <a:solidFill>
                    <a:schemeClr val="accent1"/>
                  </a:solidFill>
                  <a:cs typeface="Arial" panose="020B0604020202020204" pitchFamily="34" charset="0"/>
                </a:rPr>
                <a:t>N = 4,040</a:t>
              </a:r>
            </a:p>
          </p:txBody>
        </p:sp>
      </p:grpSp>
      <p:grpSp>
        <p:nvGrpSpPr>
          <p:cNvPr id="65" name="Group 64">
            <a:extLst>
              <a:ext uri="{FF2B5EF4-FFF2-40B4-BE49-F238E27FC236}">
                <a16:creationId xmlns:a16="http://schemas.microsoft.com/office/drawing/2014/main" id="{85DE672E-6AF0-222C-B546-A78BD42F9E4A}"/>
              </a:ext>
            </a:extLst>
          </p:cNvPr>
          <p:cNvGrpSpPr/>
          <p:nvPr/>
        </p:nvGrpSpPr>
        <p:grpSpPr>
          <a:xfrm>
            <a:off x="6248575" y="5221419"/>
            <a:ext cx="2798148" cy="533781"/>
            <a:chOff x="5579" y="2325687"/>
            <a:chExt cx="3291977" cy="767291"/>
          </a:xfrm>
          <a:solidFill>
            <a:schemeClr val="accent2"/>
          </a:solidFill>
        </p:grpSpPr>
        <p:sp>
          <p:nvSpPr>
            <p:cNvPr id="66" name="Rectangle: Rounded Corners 65">
              <a:extLst>
                <a:ext uri="{FF2B5EF4-FFF2-40B4-BE49-F238E27FC236}">
                  <a16:creationId xmlns:a16="http://schemas.microsoft.com/office/drawing/2014/main" id="{36F203A8-F34B-86E7-09A8-D8F9E03F17CB}"/>
                </a:ext>
              </a:extLst>
            </p:cNvPr>
            <p:cNvSpPr/>
            <p:nvPr/>
          </p:nvSpPr>
          <p:spPr>
            <a:xfrm>
              <a:off x="5579" y="2325687"/>
              <a:ext cx="3291977"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7" name="Rectangle: Rounded Corners 4">
              <a:extLst>
                <a:ext uri="{FF2B5EF4-FFF2-40B4-BE49-F238E27FC236}">
                  <a16:creationId xmlns:a16="http://schemas.microsoft.com/office/drawing/2014/main" id="{121E4729-8200-BCC7-5CB0-B2A0A78307F9}"/>
                </a:ext>
              </a:extLst>
            </p:cNvPr>
            <p:cNvSpPr txBox="1"/>
            <p:nvPr/>
          </p:nvSpPr>
          <p:spPr>
            <a:xfrm>
              <a:off x="71968" y="2369954"/>
              <a:ext cx="3159199"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ar-EG" sz="1600" dirty="0">
                  <a:solidFill>
                    <a:schemeClr val="accent1"/>
                  </a:solidFill>
                  <a:cs typeface="Arial" panose="020B0604020202020204" pitchFamily="34" charset="0"/>
                </a:rPr>
                <a:t>جرعة واحدة من اللقاح </a:t>
              </a:r>
              <a:r>
                <a:rPr lang="en-US" sz="1600" dirty="0">
                  <a:solidFill>
                    <a:schemeClr val="accent1"/>
                  </a:solidFill>
                  <a:cs typeface="Arial" panose="020B0604020202020204" pitchFamily="34" charset="0"/>
                </a:rPr>
                <a:t>HPV9 (MSD)</a:t>
              </a:r>
            </a:p>
            <a:p>
              <a:pPr marL="0" lvl="0" indent="0" algn="ctr" defTabSz="1911350">
                <a:lnSpc>
                  <a:spcPct val="90000"/>
                </a:lnSpc>
                <a:spcBef>
                  <a:spcPct val="0"/>
                </a:spcBef>
                <a:buNone/>
              </a:pPr>
              <a:r>
                <a:rPr lang="en-US" sz="1600" b="1" dirty="0">
                  <a:solidFill>
                    <a:schemeClr val="accent1"/>
                  </a:solidFill>
                  <a:cs typeface="Arial" panose="020B0604020202020204" pitchFamily="34" charset="0"/>
                </a:rPr>
                <a:t>N = 4,109</a:t>
              </a:r>
            </a:p>
          </p:txBody>
        </p:sp>
      </p:grpSp>
      <p:grpSp>
        <p:nvGrpSpPr>
          <p:cNvPr id="68" name="Group 67">
            <a:extLst>
              <a:ext uri="{FF2B5EF4-FFF2-40B4-BE49-F238E27FC236}">
                <a16:creationId xmlns:a16="http://schemas.microsoft.com/office/drawing/2014/main" id="{5709341D-B6CB-5677-5B44-9B297824668B}"/>
              </a:ext>
            </a:extLst>
          </p:cNvPr>
          <p:cNvGrpSpPr/>
          <p:nvPr/>
        </p:nvGrpSpPr>
        <p:grpSpPr>
          <a:xfrm>
            <a:off x="9294336" y="5174822"/>
            <a:ext cx="2608761" cy="519827"/>
            <a:chOff x="5579" y="2325687"/>
            <a:chExt cx="3069166" cy="767291"/>
          </a:xfrm>
          <a:solidFill>
            <a:schemeClr val="accent2"/>
          </a:solidFill>
        </p:grpSpPr>
        <p:sp>
          <p:nvSpPr>
            <p:cNvPr id="69" name="Rectangle: Rounded Corners 68">
              <a:extLst>
                <a:ext uri="{FF2B5EF4-FFF2-40B4-BE49-F238E27FC236}">
                  <a16:creationId xmlns:a16="http://schemas.microsoft.com/office/drawing/2014/main" id="{149C8869-38F4-B3A6-799D-4988C047829C}"/>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0" name="Rectangle: Rounded Corners 4">
              <a:extLst>
                <a:ext uri="{FF2B5EF4-FFF2-40B4-BE49-F238E27FC236}">
                  <a16:creationId xmlns:a16="http://schemas.microsoft.com/office/drawing/2014/main" id="{B23636F4-323D-487E-5235-B670B759E394}"/>
                </a:ext>
              </a:extLst>
            </p:cNvPr>
            <p:cNvSpPr txBox="1"/>
            <p:nvPr/>
          </p:nvSpPr>
          <p:spPr>
            <a:xfrm>
              <a:off x="28052" y="2426864"/>
              <a:ext cx="3046693"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ar-EG" sz="1600" dirty="0">
                  <a:solidFill>
                    <a:schemeClr val="accent1"/>
                  </a:solidFill>
                  <a:cs typeface="Arial" panose="020B0604020202020204" pitchFamily="34" charset="0"/>
                </a:rPr>
                <a:t>جرعتان من اللقاح </a:t>
              </a:r>
              <a:r>
                <a:rPr lang="en-US" sz="1600" dirty="0">
                  <a:solidFill>
                    <a:schemeClr val="accent1"/>
                  </a:solidFill>
                  <a:cs typeface="Arial" panose="020B0604020202020204" pitchFamily="34" charset="0"/>
                </a:rPr>
                <a:t>HPV9 (MSD)</a:t>
              </a:r>
            </a:p>
            <a:p>
              <a:pPr marL="0" lvl="0" indent="0" algn="ctr" defTabSz="1911350">
                <a:lnSpc>
                  <a:spcPct val="90000"/>
                </a:lnSpc>
                <a:spcBef>
                  <a:spcPct val="0"/>
                </a:spcBef>
                <a:buNone/>
              </a:pPr>
              <a:r>
                <a:rPr lang="en-US" sz="1600" b="1" dirty="0">
                  <a:solidFill>
                    <a:schemeClr val="accent1"/>
                  </a:solidFill>
                  <a:cs typeface="Arial" panose="020B0604020202020204" pitchFamily="34" charset="0"/>
                </a:rPr>
                <a:t>N = 4,083</a:t>
              </a:r>
            </a:p>
          </p:txBody>
        </p:sp>
      </p:grpSp>
      <p:sp>
        <p:nvSpPr>
          <p:cNvPr id="71" name="Rectangle: Rounded Corners 70">
            <a:extLst>
              <a:ext uri="{FF2B5EF4-FFF2-40B4-BE49-F238E27FC236}">
                <a16:creationId xmlns:a16="http://schemas.microsoft.com/office/drawing/2014/main" id="{3DA0B48A-0E03-4565-7B17-4602D518176C}"/>
              </a:ext>
            </a:extLst>
          </p:cNvPr>
          <p:cNvSpPr/>
          <p:nvPr/>
        </p:nvSpPr>
        <p:spPr>
          <a:xfrm>
            <a:off x="2487168" y="4626864"/>
            <a:ext cx="644652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EG"/>
              <a:t>تقييم الفاعلية الميدانية للقاح</a:t>
            </a:r>
          </a:p>
        </p:txBody>
      </p:sp>
      <p:sp>
        <p:nvSpPr>
          <p:cNvPr id="72" name="Rectangle: Rounded Corners 71">
            <a:extLst>
              <a:ext uri="{FF2B5EF4-FFF2-40B4-BE49-F238E27FC236}">
                <a16:creationId xmlns:a16="http://schemas.microsoft.com/office/drawing/2014/main" id="{BDC5BF67-0AF9-FCDB-79CC-BE95567868A9}"/>
              </a:ext>
            </a:extLst>
          </p:cNvPr>
          <p:cNvSpPr/>
          <p:nvPr/>
        </p:nvSpPr>
        <p:spPr>
          <a:xfrm>
            <a:off x="2487168" y="609659"/>
            <a:ext cx="644652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EG"/>
              <a:t>تقييم عدم دونية فاعلية نظام الجرعة الواحدة مقابل نظام الجرعتين</a:t>
            </a:r>
          </a:p>
        </p:txBody>
      </p:sp>
      <p:grpSp>
        <p:nvGrpSpPr>
          <p:cNvPr id="10" name="Group 9">
            <a:extLst>
              <a:ext uri="{FF2B5EF4-FFF2-40B4-BE49-F238E27FC236}">
                <a16:creationId xmlns:a16="http://schemas.microsoft.com/office/drawing/2014/main" id="{31C1E0BC-E240-2653-C3F0-C71327365CC6}"/>
              </a:ext>
            </a:extLst>
          </p:cNvPr>
          <p:cNvGrpSpPr/>
          <p:nvPr/>
        </p:nvGrpSpPr>
        <p:grpSpPr>
          <a:xfrm>
            <a:off x="1726618" y="2217311"/>
            <a:ext cx="3253562" cy="537704"/>
            <a:chOff x="5579" y="2325687"/>
            <a:chExt cx="3069166" cy="767291"/>
          </a:xfrm>
          <a:solidFill>
            <a:schemeClr val="accent3">
              <a:lumMod val="60000"/>
              <a:lumOff val="40000"/>
            </a:schemeClr>
          </a:solidFill>
        </p:grpSpPr>
        <p:sp>
          <p:nvSpPr>
            <p:cNvPr id="11" name="Rectangle: Rounded Corners 10">
              <a:extLst>
                <a:ext uri="{FF2B5EF4-FFF2-40B4-BE49-F238E27FC236}">
                  <a16:creationId xmlns:a16="http://schemas.microsoft.com/office/drawing/2014/main" id="{15586330-C215-E24F-1DFD-E99C8E4E18F8}"/>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Rounded Corners 4">
              <a:extLst>
                <a:ext uri="{FF2B5EF4-FFF2-40B4-BE49-F238E27FC236}">
                  <a16:creationId xmlns:a16="http://schemas.microsoft.com/office/drawing/2014/main" id="{FB39F590-4A89-691F-9BFE-B8270F61BCF2}"/>
                </a:ext>
              </a:extLst>
            </p:cNvPr>
            <p:cNvSpPr txBox="1"/>
            <p:nvPr/>
          </p:nvSpPr>
          <p:spPr>
            <a:xfrm>
              <a:off x="28052" y="2480455"/>
              <a:ext cx="3046693" cy="52548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a:solidFill>
                    <a:schemeClr val="accent1"/>
                  </a:solidFill>
                  <a:cs typeface="Arial" panose="020B0604020202020204" pitchFamily="34" charset="0"/>
                </a:rPr>
                <a:t>HPV2 (GSK)</a:t>
              </a:r>
            </a:p>
            <a:p>
              <a:pPr marL="0" lvl="0" indent="0" algn="ctr" defTabSz="1911350">
                <a:lnSpc>
                  <a:spcPct val="90000"/>
                </a:lnSpc>
                <a:spcBef>
                  <a:spcPct val="0"/>
                </a:spcBef>
                <a:buNone/>
              </a:pPr>
              <a:r>
                <a:rPr lang="en-US" b="1">
                  <a:solidFill>
                    <a:schemeClr val="accent1"/>
                  </a:solidFill>
                  <a:cs typeface="Arial" panose="020B0604020202020204" pitchFamily="34" charset="0"/>
                </a:rPr>
                <a:t>N = 10,174</a:t>
              </a:r>
            </a:p>
          </p:txBody>
        </p:sp>
      </p:grpSp>
      <p:grpSp>
        <p:nvGrpSpPr>
          <p:cNvPr id="15" name="Group 14">
            <a:extLst>
              <a:ext uri="{FF2B5EF4-FFF2-40B4-BE49-F238E27FC236}">
                <a16:creationId xmlns:a16="http://schemas.microsoft.com/office/drawing/2014/main" id="{0C807A01-5C08-D6A1-18DD-0C8EEDFE1AF0}"/>
              </a:ext>
            </a:extLst>
          </p:cNvPr>
          <p:cNvGrpSpPr/>
          <p:nvPr/>
        </p:nvGrpSpPr>
        <p:grpSpPr>
          <a:xfrm>
            <a:off x="6868125" y="2217311"/>
            <a:ext cx="3253562" cy="537704"/>
            <a:chOff x="5579" y="2325687"/>
            <a:chExt cx="3069166" cy="767291"/>
          </a:xfrm>
          <a:solidFill>
            <a:schemeClr val="accent2"/>
          </a:solidFill>
        </p:grpSpPr>
        <p:sp>
          <p:nvSpPr>
            <p:cNvPr id="16" name="Rectangle: Rounded Corners 15">
              <a:extLst>
                <a:ext uri="{FF2B5EF4-FFF2-40B4-BE49-F238E27FC236}">
                  <a16:creationId xmlns:a16="http://schemas.microsoft.com/office/drawing/2014/main" id="{D77B9D00-4533-4FA3-4B6E-0CA63029EAB5}"/>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Rounded Corners 4">
              <a:extLst>
                <a:ext uri="{FF2B5EF4-FFF2-40B4-BE49-F238E27FC236}">
                  <a16:creationId xmlns:a16="http://schemas.microsoft.com/office/drawing/2014/main" id="{F0ACD4FD-AA10-95DB-D496-5EE113215E8A}"/>
                </a:ext>
              </a:extLst>
            </p:cNvPr>
            <p:cNvSpPr txBox="1"/>
            <p:nvPr/>
          </p:nvSpPr>
          <p:spPr>
            <a:xfrm>
              <a:off x="28052" y="2339825"/>
              <a:ext cx="3046693"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a:solidFill>
                    <a:schemeClr val="accent1"/>
                  </a:solidFill>
                  <a:cs typeface="Arial" panose="020B0604020202020204" pitchFamily="34" charset="0"/>
                </a:rPr>
                <a:t>HPV9 (MSD)</a:t>
              </a:r>
            </a:p>
            <a:p>
              <a:pPr marL="0" lvl="0" indent="0" algn="ctr" defTabSz="1911350">
                <a:lnSpc>
                  <a:spcPct val="90000"/>
                </a:lnSpc>
                <a:spcBef>
                  <a:spcPct val="0"/>
                </a:spcBef>
                <a:buNone/>
              </a:pPr>
              <a:r>
                <a:rPr lang="en-US" b="1">
                  <a:solidFill>
                    <a:schemeClr val="accent1"/>
                  </a:solidFill>
                  <a:cs typeface="Arial" panose="020B0604020202020204" pitchFamily="34" charset="0"/>
                </a:rPr>
                <a:t>N = 10,156</a:t>
              </a:r>
            </a:p>
          </p:txBody>
        </p:sp>
      </p:grpSp>
      <p:sp>
        <p:nvSpPr>
          <p:cNvPr id="74" name="TextBox 73">
            <a:extLst>
              <a:ext uri="{FF2B5EF4-FFF2-40B4-BE49-F238E27FC236}">
                <a16:creationId xmlns:a16="http://schemas.microsoft.com/office/drawing/2014/main" id="{98A7A4C4-2391-8017-6978-500F84579B55}"/>
              </a:ext>
            </a:extLst>
          </p:cNvPr>
          <p:cNvSpPr txBox="1"/>
          <p:nvPr/>
        </p:nvSpPr>
        <p:spPr>
          <a:xfrm>
            <a:off x="1133856" y="3995928"/>
            <a:ext cx="9774936" cy="369332"/>
          </a:xfrm>
          <a:prstGeom prst="rect">
            <a:avLst/>
          </a:prstGeom>
          <a:noFill/>
        </p:spPr>
        <p:txBody>
          <a:bodyPr wrap="square" rtlCol="0">
            <a:spAutoFit/>
          </a:bodyPr>
          <a:lstStyle/>
          <a:p>
            <a:r>
              <a:rPr lang="ar-EG"/>
              <a:t>عينات من عنق الرحم كل 6 أشهر (من الشهر 12 إلى الشهر 60) للفتيات/ النساء اللاتي تبلغ أعمارهن 15 عامًا فما فوق</a:t>
            </a:r>
          </a:p>
        </p:txBody>
      </p:sp>
    </p:spTree>
    <p:extLst>
      <p:ext uri="{BB962C8B-B14F-4D97-AF65-F5344CB8AC3E}">
        <p14:creationId xmlns:p14="http://schemas.microsoft.com/office/powerpoint/2010/main" val="143820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9B5F0-1986-FDAB-E577-3B8C1C502AA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E0EC072-D6CE-1124-EEA3-C74FD1C06C59}"/>
              </a:ext>
            </a:extLst>
          </p:cNvPr>
          <p:cNvSpPr/>
          <p:nvPr/>
        </p:nvSpPr>
        <p:spPr>
          <a:xfrm>
            <a:off x="321607" y="196424"/>
            <a:ext cx="11747582" cy="584775"/>
          </a:xfrm>
          <a:prstGeom prst="rect">
            <a:avLst/>
          </a:prstGeom>
        </p:spPr>
        <p:txBody>
          <a:bodyPr wrap="square">
            <a:spAutoFit/>
          </a:bodyPr>
          <a:lstStyle/>
          <a:p>
            <a:pPr algn="ctr"/>
            <a:r>
              <a:rPr lang="en-US" sz="3200">
                <a:solidFill>
                  <a:schemeClr val="accent1"/>
                </a:solidFill>
                <a:latin typeface="+mj-lt"/>
              </a:rPr>
              <a:t>ESCUDDO: </a:t>
            </a:r>
            <a:r>
              <a:rPr lang="ar-EG" sz="3200">
                <a:solidFill>
                  <a:schemeClr val="accent1"/>
                </a:solidFill>
                <a:latin typeface="+mj-lt"/>
              </a:rPr>
              <a:t>تقييم عدم دونية الفاعلية في مجتمع الدراسة حسب البروتوكول</a:t>
            </a:r>
          </a:p>
        </p:txBody>
      </p:sp>
      <p:graphicFrame>
        <p:nvGraphicFramePr>
          <p:cNvPr id="2" name="Table 2">
            <a:extLst>
              <a:ext uri="{FF2B5EF4-FFF2-40B4-BE49-F238E27FC236}">
                <a16:creationId xmlns:a16="http://schemas.microsoft.com/office/drawing/2014/main" id="{33BD98DF-708D-0DD0-16B5-51387C666101}"/>
              </a:ext>
            </a:extLst>
          </p:cNvPr>
          <p:cNvGraphicFramePr>
            <a:graphicFrameLocks noGrp="1"/>
          </p:cNvGraphicFramePr>
          <p:nvPr>
            <p:extLst>
              <p:ext uri="{D42A27DB-BD31-4B8C-83A1-F6EECF244321}">
                <p14:modId xmlns:p14="http://schemas.microsoft.com/office/powerpoint/2010/main" val="273750196"/>
              </p:ext>
            </p:extLst>
          </p:nvPr>
        </p:nvGraphicFramePr>
        <p:xfrm>
          <a:off x="1227139" y="1022520"/>
          <a:ext cx="9737722" cy="3657600"/>
        </p:xfrm>
        <a:graphic>
          <a:graphicData uri="http://schemas.openxmlformats.org/drawingml/2006/table">
            <a:tbl>
              <a:tblPr rtl="1" firstRow="1" bandRow="1">
                <a:tableStyleId>{69012ECD-51FC-41F1-AA8D-1B2483CD663E}</a:tableStyleId>
              </a:tblPr>
              <a:tblGrid>
                <a:gridCol w="2896562">
                  <a:extLst>
                    <a:ext uri="{9D8B030D-6E8A-4147-A177-3AD203B41FA5}">
                      <a16:colId xmlns:a16="http://schemas.microsoft.com/office/drawing/2014/main" val="775955045"/>
                    </a:ext>
                  </a:extLst>
                </a:gridCol>
                <a:gridCol w="1429304">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600"/>
                        <a:t>عدد المشارِكات</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ar-EG" sz="1600"/>
                        <a:t>عدد الأحداث</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ar-EG" sz="1600"/>
                        <a:t>الحدث التراكمي</a:t>
                      </a:r>
                    </a:p>
                    <a:p>
                      <a:pPr algn="ctr"/>
                      <a:r>
                        <a:rPr lang="ar-EG" sz="1600"/>
                        <a:t>المعدل/ 100 مشاركة</a:t>
                      </a:r>
                    </a:p>
                    <a:p>
                      <a:pPr algn="ctr"/>
                      <a:r>
                        <a:rPr lang="ar-EG" sz="1600"/>
                        <a:t>(</a:t>
                      </a:r>
                      <a:r>
                        <a:rPr lang="en-US" sz="1600"/>
                        <a:t>CI: 95%)</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800" b="0" i="0" u="none" strike="noStrike" baseline="0">
                          <a:solidFill>
                            <a:schemeClr val="bg1"/>
                          </a:solidFill>
                          <a:latin typeface="+mn-lt"/>
                          <a:ea typeface="+mn-ea"/>
                          <a:cs typeface="+mn-cs"/>
                        </a:rPr>
                        <a:t> </a:t>
                      </a:r>
                      <a:r>
                        <a:rPr lang="ar-EG" sz="1800" b="0" i="0" u="none" strike="noStrike" baseline="0">
                          <a:solidFill>
                            <a:schemeClr val="bg1"/>
                          </a:solidFill>
                          <a:latin typeface="+mn-lt"/>
                          <a:ea typeface="+mn-ea"/>
                          <a:cs typeface="+mn-cs"/>
                        </a:rPr>
                        <a:t>فارق المعدل</a:t>
                      </a:r>
                    </a:p>
                    <a:p>
                      <a:pPr algn="ctr"/>
                      <a:r>
                        <a:rPr lang="ar-EG" sz="1800" b="0" i="0" u="none" strike="noStrike" baseline="0">
                          <a:solidFill>
                            <a:schemeClr val="bg1"/>
                          </a:solidFill>
                          <a:latin typeface="+mn-lt"/>
                          <a:ea typeface="+mn-ea"/>
                          <a:cs typeface="+mn-cs"/>
                        </a:rPr>
                        <a:t>(</a:t>
                      </a:r>
                      <a:r>
                        <a:rPr lang="en-US" sz="1800" b="0" i="0" u="none" strike="noStrike" baseline="0">
                          <a:solidFill>
                            <a:schemeClr val="bg1"/>
                          </a:solidFill>
                          <a:latin typeface="+mn-lt"/>
                          <a:ea typeface="+mn-ea"/>
                          <a:cs typeface="+mn-cs"/>
                        </a:rPr>
                        <a:t>CI: 95%)</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r" rtl="1"/>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ar-EG" sz="1600" b="1">
                          <a:solidFill>
                            <a:schemeClr val="accent1"/>
                          </a:solidFill>
                          <a:latin typeface="+mn-lt"/>
                          <a:ea typeface="+mn-ea"/>
                          <a:cs typeface="+mn-cs"/>
                        </a:rPr>
                        <a:t>العدوى المستمرة بفيروس الورم الحليمي البشري من النوعين 16 و18</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r" rtl="1"/>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r">
                        <a:spcBef>
                          <a:spcPts val="0"/>
                        </a:spcBef>
                      </a:pPr>
                      <a:r>
                        <a:rPr lang="ar-EG" sz="1600" b="1">
                          <a:solidFill>
                            <a:schemeClr val="bg1"/>
                          </a:solidFill>
                        </a:rPr>
                        <a:t> جرعة واحدة من اللقاح </a:t>
                      </a:r>
                      <a:r>
                        <a:rPr lang="en-US" sz="1600" b="1">
                          <a:solidFill>
                            <a:schemeClr val="bg1"/>
                          </a:solidFill>
                        </a:rPr>
                        <a:t>HPV2 (GSK)</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a:solidFill>
                            <a:schemeClr val="accent1"/>
                          </a:solidFill>
                          <a:latin typeface="+mn-lt"/>
                          <a:cs typeface="Arial" panose="020B0604020202020204" pitchFamily="34" charset="0"/>
                        </a:rPr>
                        <a:t> </a:t>
                      </a:r>
                      <a:r>
                        <a:rPr lang="ar-EG" sz="1600" b="0">
                          <a:solidFill>
                            <a:schemeClr val="accent1"/>
                          </a:solidFill>
                          <a:latin typeface="+mn-lt"/>
                          <a:cs typeface="Arial" panose="020B0604020202020204" pitchFamily="34" charset="0"/>
                        </a:rPr>
                        <a:t>4880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ar-EG" sz="1600" b="0">
                          <a:solidFill>
                            <a:schemeClr val="accent1"/>
                          </a:solidFill>
                          <a:latin typeface="+mn-lt"/>
                          <a:cs typeface="Arial" panose="020B0604020202020204" pitchFamily="34" charset="0"/>
                        </a:rPr>
                        <a:t>14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ar-EG" sz="1600" b="0">
                          <a:solidFill>
                            <a:schemeClr val="accent1"/>
                          </a:solidFill>
                        </a:rPr>
                        <a:t>0.29 (0.15 إلى 0.52)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ar-EG" sz="1600" b="1">
                          <a:solidFill>
                            <a:schemeClr val="accent1"/>
                          </a:solidFill>
                          <a:latin typeface="+mn-lt"/>
                          <a:cs typeface="Arial" panose="020B0604020202020204" pitchFamily="34" charset="0"/>
                        </a:rPr>
                        <a:t>-0.13</a:t>
                      </a:r>
                    </a:p>
                    <a:p>
                      <a:pPr algn="ctr">
                        <a:spcBef>
                          <a:spcPts val="0"/>
                        </a:spcBef>
                      </a:pPr>
                      <a:r>
                        <a:rPr lang="ar-EG" sz="1600" b="1">
                          <a:solidFill>
                            <a:schemeClr val="accent1"/>
                          </a:solidFill>
                          <a:latin typeface="+mn-lt"/>
                          <a:cs typeface="Arial" panose="020B0604020202020204" pitchFamily="34" charset="0"/>
                        </a:rPr>
                        <a:t> (-0.45 إلى 0.15)</a:t>
                      </a:r>
                    </a:p>
                    <a:p>
                      <a:pPr algn="ctr">
                        <a:spcBef>
                          <a:spcPts val="0"/>
                        </a:spcBef>
                      </a:pPr>
                      <a:r>
                        <a:rPr lang="ar-EG" sz="1600" b="1">
                          <a:solidFill>
                            <a:schemeClr val="accent1"/>
                          </a:solidFill>
                          <a:latin typeface="+mn-lt"/>
                          <a:cs typeface="Arial" panose="020B0604020202020204" pitchFamily="34" charset="0"/>
                        </a:rPr>
                        <a:t>القيمة الاحتمالية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r h="494212">
                <a:tc>
                  <a:txBody>
                    <a:bodyPr/>
                    <a:lstStyle/>
                    <a:p>
                      <a:pPr algn="r">
                        <a:spcBef>
                          <a:spcPts val="0"/>
                        </a:spcBef>
                      </a:pPr>
                      <a:r>
                        <a:rPr lang="ar-EG" sz="1600" b="1">
                          <a:solidFill>
                            <a:schemeClr val="bg1"/>
                          </a:solidFill>
                        </a:rPr>
                        <a:t>جرعتان من اللقاح </a:t>
                      </a:r>
                      <a:r>
                        <a:rPr lang="en-US" sz="1600" b="1">
                          <a:solidFill>
                            <a:schemeClr val="bg1"/>
                          </a:solidFill>
                        </a:rPr>
                        <a:t>HPV2 (GSK)</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a:solidFill>
                            <a:schemeClr val="accent1"/>
                          </a:solidFill>
                          <a:latin typeface="+mn-lt"/>
                          <a:cs typeface="Arial" panose="020B0604020202020204" pitchFamily="34" charset="0"/>
                        </a:rPr>
                        <a:t> </a:t>
                      </a:r>
                      <a:r>
                        <a:rPr lang="ar-EG" sz="1600" b="0">
                          <a:solidFill>
                            <a:schemeClr val="accent1"/>
                          </a:solidFill>
                          <a:latin typeface="+mn-lt"/>
                          <a:cs typeface="Arial" panose="020B0604020202020204" pitchFamily="34" charset="0"/>
                        </a:rPr>
                        <a:t>4880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a:solidFill>
                            <a:schemeClr val="accent1"/>
                          </a:solidFill>
                        </a:rPr>
                        <a:t>21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a:solidFill>
                            <a:schemeClr val="accent1"/>
                          </a:solidFill>
                        </a:rPr>
                        <a:t>0.42 (0.23 إلى 0.71)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pPr algn="r" rtl="1">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r" rtl="1">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ar-EG" sz="1600" b="1">
                          <a:solidFill>
                            <a:schemeClr val="accent1"/>
                          </a:solidFill>
                          <a:latin typeface="+mn-lt"/>
                          <a:ea typeface="+mn-ea"/>
                          <a:cs typeface="+mn-cs"/>
                        </a:rPr>
                        <a:t>العدوى المستمرة بفيروس الورم الحليمي البشري من النوعين 16 و18</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r" rtl="1"/>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r" rtl="1"/>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r">
                        <a:spcBef>
                          <a:spcPts val="0"/>
                        </a:spcBef>
                      </a:pPr>
                      <a:r>
                        <a:rPr lang="ar-EG" sz="1600" b="1" dirty="0">
                          <a:solidFill>
                            <a:schemeClr val="bg1"/>
                          </a:solidFill>
                        </a:rPr>
                        <a:t> جرعة واحدة من اللقاح </a:t>
                      </a:r>
                      <a:r>
                        <a:rPr lang="en-US" sz="1600" b="1" dirty="0">
                          <a:solidFill>
                            <a:schemeClr val="bg1"/>
                          </a:solidFill>
                        </a:rPr>
                        <a:t>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ar-EG" sz="1600" b="0">
                          <a:solidFill>
                            <a:schemeClr val="accent1"/>
                          </a:solidFill>
                          <a:latin typeface="+mn-lt"/>
                          <a:cs typeface="Arial" panose="020B0604020202020204" pitchFamily="34" charset="0"/>
                        </a:rPr>
                        <a:t>4851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a:solidFill>
                            <a:schemeClr val="accent1"/>
                          </a:solidFill>
                          <a:latin typeface="+mn-lt"/>
                          <a:cs typeface="Arial" panose="020B0604020202020204" pitchFamily="34" charset="0"/>
                        </a:rPr>
                        <a:t>23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600" b="0">
                          <a:solidFill>
                            <a:schemeClr val="accent1"/>
                          </a:solidFill>
                        </a:rPr>
                        <a:t>0.48 (0.28 إلى 0.75)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ar-EG" sz="1600" b="1">
                          <a:solidFill>
                            <a:schemeClr val="accent1"/>
                          </a:solidFill>
                          <a:latin typeface="+mn-lt"/>
                          <a:ea typeface="+mn-ea"/>
                          <a:cs typeface="+mn-cs"/>
                        </a:rPr>
                        <a:t>0.21</a:t>
                      </a:r>
                    </a:p>
                    <a:p>
                      <a:pPr algn="ctr">
                        <a:spcBef>
                          <a:spcPts val="0"/>
                        </a:spcBef>
                      </a:pPr>
                      <a:r>
                        <a:rPr lang="ar-EG" sz="1600" b="1">
                          <a:solidFill>
                            <a:schemeClr val="accent1"/>
                          </a:solidFill>
                          <a:latin typeface="+mn-lt"/>
                          <a:ea typeface="+mn-ea"/>
                          <a:cs typeface="+mn-cs"/>
                        </a:rPr>
                        <a:t> (−0.09 إلى 0.51)</a:t>
                      </a:r>
                    </a:p>
                    <a:p>
                      <a:pPr algn="ctr">
                        <a:spcBef>
                          <a:spcPts val="0"/>
                        </a:spcBef>
                      </a:pPr>
                      <a:r>
                        <a:rPr lang="ar-EG" sz="1600" b="1">
                          <a:solidFill>
                            <a:schemeClr val="accent1"/>
                          </a:solidFill>
                          <a:latin typeface="+mn-lt"/>
                          <a:ea typeface="+mn-ea"/>
                          <a:cs typeface="+mn-cs"/>
                        </a:rPr>
                        <a:t>القيمة الاحتمالية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384048">
                <a:tc>
                  <a:txBody>
                    <a:bodyPr/>
                    <a:lstStyle/>
                    <a:p>
                      <a:pPr algn="r">
                        <a:spcBef>
                          <a:spcPts val="0"/>
                        </a:spcBef>
                      </a:pPr>
                      <a:r>
                        <a:rPr lang="ar-EG" sz="1600" b="1">
                          <a:solidFill>
                            <a:schemeClr val="bg1"/>
                          </a:solidFill>
                        </a:rPr>
                        <a:t>جرعتان من اللقاح </a:t>
                      </a:r>
                      <a:r>
                        <a:rPr lang="en-US" sz="1600" b="1">
                          <a:solidFill>
                            <a:schemeClr val="bg1"/>
                          </a:solidFill>
                        </a:rPr>
                        <a:t>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a:solidFill>
                            <a:schemeClr val="accent1"/>
                          </a:solidFill>
                          <a:latin typeface="+mn-lt"/>
                          <a:cs typeface="Arial" panose="020B0604020202020204" pitchFamily="34" charset="0"/>
                        </a:rPr>
                        <a:t> </a:t>
                      </a:r>
                      <a:r>
                        <a:rPr lang="ar-EG" sz="1600" b="0">
                          <a:solidFill>
                            <a:schemeClr val="accent1"/>
                          </a:solidFill>
                          <a:latin typeface="+mn-lt"/>
                          <a:cs typeface="Arial" panose="020B0604020202020204" pitchFamily="34" charset="0"/>
                        </a:rPr>
                        <a:t>4849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a:solidFill>
                            <a:schemeClr val="accent1"/>
                          </a:solidFill>
                          <a:latin typeface="+mn-lt"/>
                          <a:cs typeface="Arial" panose="020B0604020202020204" pitchFamily="34" charset="0"/>
                        </a:rPr>
                        <a:t>13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dirty="0">
                          <a:solidFill>
                            <a:schemeClr val="accent1"/>
                          </a:solidFill>
                          <a:latin typeface="+mn-lt"/>
                          <a:cs typeface="Arial" panose="020B0604020202020204" pitchFamily="34" charset="0"/>
                        </a:rPr>
                        <a:t>0.27 (0.12 إلى 0.51)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5AC7105E-BCED-C8DD-3181-71A034B5C868}"/>
              </a:ext>
            </a:extLst>
          </p:cNvPr>
          <p:cNvSpPr txBox="1"/>
          <p:nvPr/>
        </p:nvSpPr>
        <p:spPr>
          <a:xfrm>
            <a:off x="4258148" y="4747477"/>
            <a:ext cx="6811261" cy="230832"/>
          </a:xfrm>
          <a:prstGeom prst="rect">
            <a:avLst/>
          </a:prstGeom>
          <a:noFill/>
        </p:spPr>
        <p:txBody>
          <a:bodyPr wrap="square" numCol="1" rtlCol="0">
            <a:spAutoFit/>
          </a:bodyPr>
          <a:lstStyle/>
          <a:p>
            <a:r>
              <a:rPr lang="ar-EG" sz="900" dirty="0"/>
              <a:t>الاختصارات: </a:t>
            </a:r>
            <a:r>
              <a:rPr lang="en-US" sz="900" dirty="0"/>
              <a:t>CI</a:t>
            </a:r>
            <a:r>
              <a:rPr lang="ar-EG" sz="900" dirty="0"/>
              <a:t>: مجال الثقة، </a:t>
            </a:r>
            <a:r>
              <a:rPr lang="en-US" sz="900" dirty="0"/>
              <a:t>PPP</a:t>
            </a:r>
            <a:r>
              <a:rPr lang="ar-EG" sz="900" dirty="0"/>
              <a:t>: مجتمع الدراسة حسب البروتوكول</a:t>
            </a:r>
          </a:p>
        </p:txBody>
      </p:sp>
      <p:sp>
        <p:nvSpPr>
          <p:cNvPr id="3" name="TextBox 2">
            <a:extLst>
              <a:ext uri="{FF2B5EF4-FFF2-40B4-BE49-F238E27FC236}">
                <a16:creationId xmlns:a16="http://schemas.microsoft.com/office/drawing/2014/main" id="{70FF6348-2E20-E3CC-995E-6BA85200D511}"/>
              </a:ext>
            </a:extLst>
          </p:cNvPr>
          <p:cNvSpPr txBox="1"/>
          <p:nvPr/>
        </p:nvSpPr>
        <p:spPr>
          <a:xfrm>
            <a:off x="321607" y="5724939"/>
            <a:ext cx="11501983" cy="338554"/>
          </a:xfrm>
          <a:prstGeom prst="rect">
            <a:avLst/>
          </a:prstGeom>
          <a:noFill/>
        </p:spPr>
        <p:txBody>
          <a:bodyPr wrap="square" rtlCol="0">
            <a:spAutoFit/>
          </a:bodyPr>
          <a:lstStyle/>
          <a:p>
            <a:r>
              <a:rPr lang="en-US" sz="80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Chanock S, Lowy DR, Schiller JT, Herrero R. Noninferiority of One HPV Vaccine Dose to Two Doses. N Engl J Med. 2025 Dec 3. doi: </a:t>
            </a:r>
            <a:r>
              <a:rPr lang="ar-EG" sz="800">
                <a:solidFill>
                  <a:schemeClr val="tx1">
                    <a:lumMod val="65000"/>
                    <a:lumOff val="35000"/>
                  </a:schemeClr>
                </a:solidFill>
                <a:cs typeface="Arial"/>
              </a:rPr>
              <a:t>10.1056/</a:t>
            </a:r>
            <a:r>
              <a:rPr lang="en-US" sz="800">
                <a:solidFill>
                  <a:schemeClr val="tx1">
                    <a:lumMod val="65000"/>
                    <a:lumOff val="35000"/>
                  </a:schemeClr>
                </a:solidFill>
                <a:cs typeface="Arial"/>
              </a:rPr>
              <a:t>NEJMoa2506765. </a:t>
            </a:r>
            <a:r>
              <a:rPr lang="ar-EG" sz="800">
                <a:solidFill>
                  <a:schemeClr val="tx1">
                    <a:lumMod val="65000"/>
                    <a:lumOff val="35000"/>
                  </a:schemeClr>
                </a:solidFill>
                <a:cs typeface="Arial"/>
              </a:rPr>
              <a:t>نشر إلكتروني قبل الطباعة </a:t>
            </a:r>
            <a:r>
              <a:rPr lang="en-US" sz="800">
                <a:solidFill>
                  <a:schemeClr val="tx1">
                    <a:lumMod val="65000"/>
                    <a:lumOff val="35000"/>
                  </a:schemeClr>
                </a:solidFill>
                <a:cs typeface="Arial"/>
              </a:rPr>
              <a:t>PMID: </a:t>
            </a:r>
            <a:r>
              <a:rPr lang="ar-EG" sz="800">
                <a:solidFill>
                  <a:schemeClr val="tx1">
                    <a:lumMod val="65000"/>
                    <a:lumOff val="35000"/>
                  </a:schemeClr>
                </a:solidFill>
                <a:cs typeface="Arial"/>
              </a:rPr>
              <a:t>41337735.</a:t>
            </a:r>
          </a:p>
        </p:txBody>
      </p:sp>
      <p:sp>
        <p:nvSpPr>
          <p:cNvPr id="6" name="TextBox 2">
            <a:extLst>
              <a:ext uri="{FF2B5EF4-FFF2-40B4-BE49-F238E27FC236}">
                <a16:creationId xmlns:a16="http://schemas.microsoft.com/office/drawing/2014/main" id="{849001A1-DCBD-2BC7-052B-11BA6A7B5619}"/>
              </a:ext>
            </a:extLst>
          </p:cNvPr>
          <p:cNvSpPr txBox="1"/>
          <p:nvPr/>
        </p:nvSpPr>
        <p:spPr>
          <a:xfrm>
            <a:off x="1056401" y="5175840"/>
            <a:ext cx="10079198" cy="307777"/>
          </a:xfrm>
          <a:prstGeom prst="rect">
            <a:avLst/>
          </a:prstGeom>
          <a:noFill/>
        </p:spPr>
        <p:txBody>
          <a:bodyPr wrap="square" rtlCol="0">
            <a:spAutoFit/>
          </a:bodyPr>
          <a:lstStyle/>
          <a:p>
            <a:r>
              <a:rPr lang="en-US" sz="1400" dirty="0"/>
              <a:t>PPP</a:t>
            </a:r>
            <a:r>
              <a:rPr lang="ar-EG" sz="1400" dirty="0"/>
              <a:t>: مجتمع الدراسة حسب البروتوكول - هي المجموعة التي تلقت نظام الجرعات الكامل ودون أي انحرافات جوهرية عن بروتوكول الدراسة</a:t>
            </a:r>
          </a:p>
        </p:txBody>
      </p:sp>
    </p:spTree>
    <p:extLst>
      <p:ext uri="{BB962C8B-B14F-4D97-AF65-F5344CB8AC3E}">
        <p14:creationId xmlns:p14="http://schemas.microsoft.com/office/powerpoint/2010/main" val="387255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566C8-A0A0-B486-D496-BED15DD8513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54F0EC4-44E7-48C8-6932-888BA5110ABD}"/>
              </a:ext>
            </a:extLst>
          </p:cNvPr>
          <p:cNvSpPr/>
          <p:nvPr/>
        </p:nvSpPr>
        <p:spPr>
          <a:xfrm>
            <a:off x="425302" y="0"/>
            <a:ext cx="11747582" cy="584775"/>
          </a:xfrm>
          <a:prstGeom prst="rect">
            <a:avLst/>
          </a:prstGeom>
        </p:spPr>
        <p:txBody>
          <a:bodyPr wrap="square">
            <a:spAutoFit/>
          </a:bodyPr>
          <a:lstStyle/>
          <a:p>
            <a:pPr algn="ctr"/>
            <a:r>
              <a:rPr lang="en-US" sz="3200">
                <a:solidFill>
                  <a:schemeClr val="accent1"/>
                </a:solidFill>
                <a:latin typeface="+mj-lt"/>
              </a:rPr>
              <a:t> ESCUDDO: </a:t>
            </a:r>
            <a:r>
              <a:rPr lang="ar-EG" sz="3200">
                <a:solidFill>
                  <a:schemeClr val="accent1"/>
                </a:solidFill>
                <a:latin typeface="+mj-lt"/>
              </a:rPr>
              <a:t>الفاعلية الميدانية للتطعيم لمجتمع الدراسة حسب البروتوكول</a:t>
            </a:r>
          </a:p>
        </p:txBody>
      </p:sp>
      <p:graphicFrame>
        <p:nvGraphicFramePr>
          <p:cNvPr id="2" name="Table 2">
            <a:extLst>
              <a:ext uri="{FF2B5EF4-FFF2-40B4-BE49-F238E27FC236}">
                <a16:creationId xmlns:a16="http://schemas.microsoft.com/office/drawing/2014/main" id="{FC62EB98-2E73-2FE2-4E69-FFEC8E9980A4}"/>
              </a:ext>
            </a:extLst>
          </p:cNvPr>
          <p:cNvGraphicFramePr>
            <a:graphicFrameLocks noGrp="1"/>
          </p:cNvGraphicFramePr>
          <p:nvPr>
            <p:extLst>
              <p:ext uri="{D42A27DB-BD31-4B8C-83A1-F6EECF244321}">
                <p14:modId xmlns:p14="http://schemas.microsoft.com/office/powerpoint/2010/main" val="1186323147"/>
              </p:ext>
            </p:extLst>
          </p:nvPr>
        </p:nvGraphicFramePr>
        <p:xfrm>
          <a:off x="1156814" y="584775"/>
          <a:ext cx="9737722" cy="4632960"/>
        </p:xfrm>
        <a:graphic>
          <a:graphicData uri="http://schemas.openxmlformats.org/drawingml/2006/table">
            <a:tbl>
              <a:tblPr rtl="1" firstRow="1" bandRow="1">
                <a:tableStyleId>{69012ECD-51FC-41F1-AA8D-1B2483CD663E}</a:tableStyleId>
              </a:tblPr>
              <a:tblGrid>
                <a:gridCol w="2896562">
                  <a:extLst>
                    <a:ext uri="{9D8B030D-6E8A-4147-A177-3AD203B41FA5}">
                      <a16:colId xmlns:a16="http://schemas.microsoft.com/office/drawing/2014/main" val="775955045"/>
                    </a:ext>
                  </a:extLst>
                </a:gridCol>
                <a:gridCol w="1429304">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600"/>
                        <a:t>عدد المشارِكات</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ar-EG" sz="1600"/>
                        <a:t>عدد الأحداث</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ar-EG" sz="1600"/>
                        <a:t>معدل الأحداث/ 100 مشارِكة</a:t>
                      </a:r>
                    </a:p>
                    <a:p>
                      <a:pPr algn="ctr"/>
                      <a:r>
                        <a:rPr lang="ar-EG" sz="1600"/>
                        <a:t>(</a:t>
                      </a:r>
                      <a:r>
                        <a:rPr lang="en-US" sz="1600"/>
                        <a:t>CI: 95%)</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800" b="1" i="0" u="none" strike="noStrike" baseline="0">
                          <a:solidFill>
                            <a:schemeClr val="bg1"/>
                          </a:solidFill>
                          <a:latin typeface="+mn-lt"/>
                          <a:ea typeface="+mn-ea"/>
                          <a:cs typeface="+mn-cs"/>
                        </a:rPr>
                        <a:t> </a:t>
                      </a:r>
                      <a:r>
                        <a:rPr lang="ar-EG" sz="1800" b="1" i="0" u="none" strike="noStrike" baseline="0">
                          <a:solidFill>
                            <a:schemeClr val="bg1"/>
                          </a:solidFill>
                          <a:latin typeface="+mn-lt"/>
                          <a:ea typeface="+mn-ea"/>
                          <a:cs typeface="+mn-cs"/>
                        </a:rPr>
                        <a:t>الفاعلية الميدانية</a:t>
                      </a:r>
                    </a:p>
                    <a:p>
                      <a:pPr algn="ctr"/>
                      <a:r>
                        <a:rPr lang="ar-EG" sz="1800" b="1" i="0" u="none" strike="noStrike" baseline="0">
                          <a:solidFill>
                            <a:schemeClr val="bg1"/>
                          </a:solidFill>
                          <a:latin typeface="+mn-lt"/>
                          <a:ea typeface="+mn-ea"/>
                          <a:cs typeface="+mn-cs"/>
                        </a:rPr>
                        <a:t>(</a:t>
                      </a:r>
                      <a:r>
                        <a:rPr lang="en-US" sz="1800" b="1" i="0" u="none" strike="noStrike" baseline="0">
                          <a:solidFill>
                            <a:schemeClr val="bg1"/>
                          </a:solidFill>
                          <a:latin typeface="+mn-lt"/>
                          <a:ea typeface="+mn-ea"/>
                          <a:cs typeface="+mn-cs"/>
                        </a:rPr>
                        <a:t>CI: 95%)</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r" rtl="1"/>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ar-EG" sz="1600" b="1">
                          <a:solidFill>
                            <a:schemeClr val="accent1"/>
                          </a:solidFill>
                          <a:latin typeface="+mn-lt"/>
                          <a:ea typeface="+mn-ea"/>
                          <a:cs typeface="+mn-cs"/>
                        </a:rPr>
                        <a:t>العدوى المستمرة بفيروس الورم الحليمي البشري من النوعين 16 و18</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r" rtl="1"/>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r">
                        <a:spcBef>
                          <a:spcPts val="0"/>
                        </a:spcBef>
                      </a:pPr>
                      <a:r>
                        <a:rPr lang="ar-EG" sz="1600" b="1">
                          <a:solidFill>
                            <a:schemeClr val="bg1"/>
                          </a:solidFill>
                        </a:rPr>
                        <a:t> غير خاضعات للتلقيح</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75000"/>
                      </a:schemeClr>
                    </a:solidFill>
                  </a:tcPr>
                </a:tc>
                <a:tc>
                  <a:txBody>
                    <a:bodyPr/>
                    <a:lstStyle/>
                    <a:p>
                      <a:pPr algn="ctr">
                        <a:spcBef>
                          <a:spcPts val="0"/>
                        </a:spcBef>
                      </a:pPr>
                      <a:r>
                        <a:rPr lang="ar-EG" sz="1600" b="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ar-EG" sz="1600" b="0">
                          <a:solidFill>
                            <a:schemeClr val="accent1"/>
                          </a:solidFill>
                          <a:latin typeface="+mn-lt"/>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ar-EG" sz="1600" b="0">
                          <a:solidFill>
                            <a:schemeClr val="accent1"/>
                          </a:solidFill>
                          <a:latin typeface="+mn-lt"/>
                          <a:cs typeface="Arial" panose="020B0604020202020204" pitchFamily="34" charset="0"/>
                        </a:rPr>
                        <a:t>5.37 (4.55-6.17)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ar-EG" sz="1600" b="1">
                          <a:solidFill>
                            <a:schemeClr val="accent1"/>
                          </a:solidFill>
                          <a:latin typeface="+mn-lt"/>
                          <a:cs typeface="Arial" panose="020B0604020202020204" pitchFamily="34" charset="0"/>
                        </a:rPr>
                        <a:t>98.2 (96.1-99.6)</a:t>
                      </a:r>
                    </a:p>
                    <a:p>
                      <a:pPr algn="ctr">
                        <a:spcBef>
                          <a:spcPts val="0"/>
                        </a:spcBef>
                      </a:pPr>
                      <a:r>
                        <a:rPr lang="ar-EG" sz="1600" b="1">
                          <a:solidFill>
                            <a:schemeClr val="accent1"/>
                          </a:solidFill>
                          <a:latin typeface="+mn-lt"/>
                          <a:cs typeface="Arial" panose="020B0604020202020204" pitchFamily="34" charset="0"/>
                        </a:rPr>
                        <a:t>القيمة الاحتمالية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707283"/>
                  </a:ext>
                </a:extLst>
              </a:tr>
              <a:tr h="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sz="1600" b="1">
                          <a:solidFill>
                            <a:schemeClr val="bg1"/>
                          </a:solidFill>
                        </a:rPr>
                        <a:t>جرعة واحدة من اللقاح </a:t>
                      </a:r>
                      <a:r>
                        <a:rPr lang="en-US" sz="1600" b="1">
                          <a:solidFill>
                            <a:schemeClr val="bg1"/>
                          </a:solidFill>
                        </a:rPr>
                        <a:t>HPV2 (GSK)</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600" b="0">
                          <a:solidFill>
                            <a:schemeClr val="accent1"/>
                          </a:solidFill>
                          <a:latin typeface="+mn-lt"/>
                          <a:cs typeface="Arial" panose="020B0604020202020204" pitchFamily="34" charset="0"/>
                        </a:rPr>
                        <a:t>4068</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ar-EG" sz="1600" b="0">
                          <a:solidFill>
                            <a:schemeClr val="accent1"/>
                          </a:solidFill>
                          <a:latin typeface="+mn-lt"/>
                          <a:cs typeface="Arial" panose="020B0604020202020204" pitchFamily="34" charset="0"/>
                        </a:rPr>
                        <a:t>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ar-EG" sz="1600" b="0">
                          <a:solidFill>
                            <a:schemeClr val="accent1"/>
                          </a:solidFill>
                          <a:latin typeface="+mn-lt"/>
                          <a:cs typeface="Arial" panose="020B0604020202020204" pitchFamily="34" charset="0"/>
                        </a:rPr>
                        <a:t>0.10 (0.02-0.21)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pPr algn="r" rtl="1">
                        <a:spcBef>
                          <a:spcPts val="0"/>
                        </a:spcBef>
                      </a:pPr>
                      <a:endParaRPr lang="en-US" sz="1600" b="1"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104548"/>
                  </a:ext>
                </a:extLst>
              </a:tr>
              <a:tr h="323766">
                <a:tc>
                  <a:txBody>
                    <a:bodyPr/>
                    <a:lstStyle/>
                    <a:p>
                      <a:pPr algn="r">
                        <a:spcBef>
                          <a:spcPts val="0"/>
                        </a:spcBef>
                      </a:pPr>
                      <a:r>
                        <a:rPr lang="ar-EG" sz="1600" b="1" dirty="0">
                          <a:solidFill>
                            <a:schemeClr val="bg1"/>
                          </a:solidFill>
                        </a:rPr>
                        <a:t>غير خاضعات للتلقيح</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ar-EG" sz="1600" b="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ar-EG" sz="1600" b="0">
                          <a:solidFill>
                            <a:schemeClr val="accent1"/>
                          </a:solidFill>
                          <a:latin typeface="+mn-lt"/>
                          <a:cs typeface="Arial" panose="020B0604020202020204" pitchFamily="34" charset="0"/>
                        </a:rPr>
                        <a:t>162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ar-EG" sz="1600" b="0">
                          <a:solidFill>
                            <a:schemeClr val="accent1"/>
                          </a:solidFill>
                        </a:rPr>
                        <a:t>5.43 (4.56-6.24)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ar-EG" sz="1600" b="1">
                          <a:solidFill>
                            <a:schemeClr val="accent1"/>
                          </a:solidFill>
                          <a:latin typeface="+mn-lt"/>
                          <a:cs typeface="Arial" panose="020B0604020202020204" pitchFamily="34" charset="0"/>
                        </a:rPr>
                        <a:t>97.8 (95.6-99.3)</a:t>
                      </a:r>
                    </a:p>
                    <a:p>
                      <a:pPr algn="ctr">
                        <a:spcBef>
                          <a:spcPts val="0"/>
                        </a:spcBef>
                      </a:pPr>
                      <a:r>
                        <a:rPr lang="ar-EG" sz="1600" b="1">
                          <a:solidFill>
                            <a:schemeClr val="accent1"/>
                          </a:solidFill>
                          <a:latin typeface="+mn-lt"/>
                          <a:cs typeface="Arial" panose="020B0604020202020204" pitchFamily="34" charset="0"/>
                        </a:rPr>
                        <a:t>القيمة الاحتمالية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7925472"/>
                  </a:ext>
                </a:extLst>
              </a:tr>
              <a:tr h="307803">
                <a:tc>
                  <a:txBody>
                    <a:bodyPr/>
                    <a:lstStyle/>
                    <a:p>
                      <a:pPr algn="r">
                        <a:spcBef>
                          <a:spcPts val="0"/>
                        </a:spcBef>
                      </a:pPr>
                      <a:r>
                        <a:rPr lang="ar-EG" sz="1600" b="1">
                          <a:solidFill>
                            <a:schemeClr val="bg1"/>
                          </a:solidFill>
                        </a:rPr>
                        <a:t>جرعتان من اللقاح </a:t>
                      </a:r>
                      <a:r>
                        <a:rPr lang="en-US" sz="1600" b="1">
                          <a:solidFill>
                            <a:schemeClr val="bg1"/>
                          </a:solidFill>
                        </a:rPr>
                        <a:t>HPV2 (GSK)</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a:solidFill>
                            <a:schemeClr val="accent1"/>
                          </a:solidFill>
                          <a:latin typeface="+mn-lt"/>
                          <a:cs typeface="Arial" panose="020B0604020202020204" pitchFamily="34" charset="0"/>
                        </a:rPr>
                        <a:t> </a:t>
                      </a:r>
                      <a:r>
                        <a:rPr lang="ar-EG" sz="1600" b="0">
                          <a:solidFill>
                            <a:schemeClr val="accent1"/>
                          </a:solidFill>
                          <a:latin typeface="+mn-lt"/>
                          <a:cs typeface="Arial" panose="020B0604020202020204" pitchFamily="34" charset="0"/>
                        </a:rPr>
                        <a:t>4040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ar-EG" sz="1600" b="0">
                          <a:solidFill>
                            <a:schemeClr val="accent1"/>
                          </a:solidFill>
                        </a:rPr>
                        <a:t>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ar-EG" sz="1600" b="0">
                          <a:solidFill>
                            <a:schemeClr val="accent1"/>
                          </a:solidFill>
                        </a:rPr>
                        <a:t>0.12 (0.03-0.23)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r" rtl="1">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r" rtl="1">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ar-EG" sz="1600" b="1">
                          <a:solidFill>
                            <a:schemeClr val="accent1"/>
                          </a:solidFill>
                          <a:latin typeface="+mn-lt"/>
                          <a:ea typeface="+mn-ea"/>
                          <a:cs typeface="+mn-cs"/>
                        </a:rPr>
                        <a:t>العدوى المستمرة بفيروس الورم الحليمي البشري من النوعين 16 و18</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r" rtl="1"/>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r" rtl="1"/>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r">
                        <a:spcBef>
                          <a:spcPts val="0"/>
                        </a:spcBef>
                      </a:pPr>
                      <a:r>
                        <a:rPr lang="ar-EG" sz="1600" b="1">
                          <a:solidFill>
                            <a:schemeClr val="bg1"/>
                          </a:solidFill>
                        </a:rPr>
                        <a:t> غير خاضعات للتلقيح</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ar-EG" sz="1600" b="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a:solidFill>
                            <a:schemeClr val="accent1"/>
                          </a:solidFill>
                          <a:latin typeface="+mn-lt"/>
                          <a:cs typeface="Arial" panose="020B0604020202020204" pitchFamily="34" charset="0"/>
                        </a:rPr>
                        <a:t>159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600" b="0">
                          <a:solidFill>
                            <a:schemeClr val="accent1"/>
                          </a:solidFill>
                          <a:latin typeface="+mn-lt"/>
                          <a:cs typeface="Arial" panose="020B0604020202020204" pitchFamily="34" charset="0"/>
                        </a:rPr>
                        <a:t>5.32 (4.49-6.17)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ar-EG" sz="1600" b="1">
                          <a:solidFill>
                            <a:schemeClr val="accent1"/>
                          </a:solidFill>
                          <a:latin typeface="+mn-lt"/>
                          <a:ea typeface="+mn-ea"/>
                          <a:cs typeface="+mn-cs"/>
                        </a:rPr>
                        <a:t>97.0 (94.3-99.1)</a:t>
                      </a:r>
                    </a:p>
                    <a:p>
                      <a:pPr algn="ctr">
                        <a:spcBef>
                          <a:spcPts val="0"/>
                        </a:spcBef>
                      </a:pPr>
                      <a:r>
                        <a:rPr lang="ar-EG" sz="1600" b="1">
                          <a:solidFill>
                            <a:schemeClr val="accent1"/>
                          </a:solidFill>
                          <a:latin typeface="+mn-lt"/>
                          <a:ea typeface="+mn-ea"/>
                          <a:cs typeface="+mn-cs"/>
                        </a:rPr>
                        <a:t>القيمة الاحتمالية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9438677"/>
                  </a:ext>
                </a:extLst>
              </a:tr>
              <a:tr h="150402">
                <a:tc>
                  <a:txBody>
                    <a:bodyPr/>
                    <a:lstStyle/>
                    <a:p>
                      <a:pPr algn="r">
                        <a:spcBef>
                          <a:spcPts val="0"/>
                        </a:spcBef>
                      </a:pPr>
                      <a:r>
                        <a:rPr lang="ar-EG" sz="1600" b="1">
                          <a:solidFill>
                            <a:schemeClr val="bg1"/>
                          </a:solidFill>
                        </a:rPr>
                        <a:t>جرعة واحدة من اللقاح </a:t>
                      </a:r>
                      <a:r>
                        <a:rPr lang="en-US" sz="1600" b="1">
                          <a:solidFill>
                            <a:schemeClr val="bg1"/>
                          </a:solidFill>
                        </a:rPr>
                        <a:t>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0"/>
                        </a:spcBef>
                      </a:pPr>
                      <a:r>
                        <a:rPr lang="ar-EG" sz="1600" b="0">
                          <a:solidFill>
                            <a:schemeClr val="accent1"/>
                          </a:solidFill>
                          <a:latin typeface="+mn-lt"/>
                          <a:cs typeface="Arial" panose="020B0604020202020204" pitchFamily="34" charset="0"/>
                        </a:rPr>
                        <a:t>4109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ar-EG" sz="1600" b="0">
                          <a:solidFill>
                            <a:schemeClr val="accent1"/>
                          </a:solidFill>
                          <a:latin typeface="+mn-lt"/>
                          <a:cs typeface="Arial" panose="020B0604020202020204" pitchFamily="34" charset="0"/>
                        </a:rPr>
                        <a:t>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600" b="0">
                          <a:solidFill>
                            <a:schemeClr val="accent1"/>
                          </a:solidFill>
                          <a:latin typeface="+mn-lt"/>
                          <a:cs typeface="Arial" panose="020B0604020202020204" pitchFamily="34" charset="0"/>
                        </a:rPr>
                        <a:t>0.16 (0.05-0.30)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r" rtl="1">
                        <a:spcBef>
                          <a:spcPts val="0"/>
                        </a:spcBef>
                      </a:pPr>
                      <a:endParaRPr lang="en-US" sz="1600" b="1" kern="1200" dirty="0">
                        <a:solidFill>
                          <a:schemeClr val="accent1"/>
                        </a:solidFill>
                        <a:latin typeface="+mn-lt"/>
                        <a:ea typeface="+mn-ea"/>
                        <a:cs typeface="+mn-cs"/>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1532152"/>
                  </a:ext>
                </a:extLst>
              </a:tr>
              <a:tr h="475488">
                <a:tc>
                  <a:txBody>
                    <a:bodyPr/>
                    <a:lstStyle/>
                    <a:p>
                      <a:pPr algn="r">
                        <a:spcBef>
                          <a:spcPts val="0"/>
                        </a:spcBef>
                      </a:pPr>
                      <a:r>
                        <a:rPr lang="ar-EG" sz="1600" b="1">
                          <a:solidFill>
                            <a:schemeClr val="bg1"/>
                          </a:solidFill>
                        </a:rPr>
                        <a:t>غير خاضعات للتلقيح</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ar-EG" sz="1600" b="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ctr" defTabSz="914400" rtl="1" eaLnBrk="1" latinLnBrk="0" hangingPunct="1">
                        <a:spcBef>
                          <a:spcPts val="0"/>
                        </a:spcBef>
                      </a:pPr>
                      <a:r>
                        <a:rPr lang="ar-EG" sz="1600" b="0">
                          <a:solidFill>
                            <a:schemeClr val="accent1"/>
                          </a:solidFill>
                          <a:latin typeface="+mn-lt"/>
                          <a:ea typeface="+mn-ea"/>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600" b="0">
                          <a:solidFill>
                            <a:schemeClr val="accent1"/>
                          </a:solidFill>
                          <a:latin typeface="+mn-lt"/>
                          <a:ea typeface="+mn-ea"/>
                          <a:cs typeface="Arial" panose="020B0604020202020204" pitchFamily="34" charset="0"/>
                        </a:rPr>
                        <a:t>5.35 (4.54-6.22)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ar-EG" sz="1600" b="1">
                          <a:solidFill>
                            <a:schemeClr val="accent1"/>
                          </a:solidFill>
                          <a:latin typeface="+mn-lt"/>
                          <a:ea typeface="+mn-ea"/>
                          <a:cs typeface="+mn-cs"/>
                        </a:rPr>
                        <a:t>98.5 (96.7-99.7)</a:t>
                      </a:r>
                    </a:p>
                    <a:p>
                      <a:pPr algn="ctr">
                        <a:spcBef>
                          <a:spcPts val="0"/>
                        </a:spcBef>
                      </a:pPr>
                      <a:r>
                        <a:rPr lang="ar-EG" sz="1600" b="1">
                          <a:solidFill>
                            <a:schemeClr val="accent1"/>
                          </a:solidFill>
                          <a:latin typeface="+mn-lt"/>
                          <a:ea typeface="+mn-ea"/>
                          <a:cs typeface="+mn-cs"/>
                        </a:rPr>
                        <a:t>القيمة الاحتمالية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188384">
                <a:tc>
                  <a:txBody>
                    <a:bodyPr/>
                    <a:lstStyle/>
                    <a:p>
                      <a:pPr algn="r">
                        <a:spcBef>
                          <a:spcPts val="0"/>
                        </a:spcBef>
                      </a:pPr>
                      <a:r>
                        <a:rPr lang="ar-EG" sz="1600" b="1">
                          <a:solidFill>
                            <a:schemeClr val="bg1"/>
                          </a:solidFill>
                        </a:rPr>
                        <a:t>جرعتان من اللقاح </a:t>
                      </a:r>
                      <a:r>
                        <a:rPr lang="en-US" sz="1600" b="1">
                          <a:solidFill>
                            <a:schemeClr val="bg1"/>
                          </a:solidFill>
                        </a:rPr>
                        <a:t>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a:solidFill>
                            <a:schemeClr val="accent1"/>
                          </a:solidFill>
                          <a:latin typeface="+mn-lt"/>
                          <a:cs typeface="Arial" panose="020B0604020202020204" pitchFamily="34" charset="0"/>
                        </a:rPr>
                        <a:t> </a:t>
                      </a:r>
                      <a:r>
                        <a:rPr lang="ar-EG" sz="1600" b="0">
                          <a:solidFill>
                            <a:schemeClr val="accent1"/>
                          </a:solidFill>
                          <a:latin typeface="+mn-lt"/>
                          <a:cs typeface="Arial" panose="020B0604020202020204" pitchFamily="34" charset="0"/>
                        </a:rPr>
                        <a:t>4083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a:solidFill>
                            <a:schemeClr val="accent1"/>
                          </a:solidFill>
                          <a:latin typeface="+mn-lt"/>
                          <a:cs typeface="Arial" panose="020B0604020202020204" pitchFamily="34" charset="0"/>
                        </a:rPr>
                        <a:t>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ar-EG" sz="1600" b="0" dirty="0">
                          <a:solidFill>
                            <a:schemeClr val="accent1"/>
                          </a:solidFill>
                          <a:latin typeface="+mn-lt"/>
                          <a:cs typeface="Arial" panose="020B0604020202020204" pitchFamily="34" charset="0"/>
                        </a:rPr>
                        <a:t>0.08 (0.01-0.16)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482F2ED3-C493-1BB9-C2BF-C8869A09E395}"/>
              </a:ext>
            </a:extLst>
          </p:cNvPr>
          <p:cNvSpPr txBox="1"/>
          <p:nvPr/>
        </p:nvSpPr>
        <p:spPr>
          <a:xfrm>
            <a:off x="4192136" y="5306792"/>
            <a:ext cx="6811261" cy="230832"/>
          </a:xfrm>
          <a:prstGeom prst="rect">
            <a:avLst/>
          </a:prstGeom>
          <a:noFill/>
        </p:spPr>
        <p:txBody>
          <a:bodyPr wrap="square" numCol="1" rtlCol="0">
            <a:spAutoFit/>
          </a:bodyPr>
          <a:lstStyle/>
          <a:p>
            <a:r>
              <a:rPr lang="ar-EG" sz="900" dirty="0"/>
              <a:t>الاختصارات: </a:t>
            </a:r>
            <a:r>
              <a:rPr lang="en-US" sz="900" dirty="0"/>
              <a:t>CI</a:t>
            </a:r>
            <a:r>
              <a:rPr lang="ar-EG" sz="900" dirty="0"/>
              <a:t>: مجال الثقة، </a:t>
            </a:r>
            <a:r>
              <a:rPr lang="en-US" sz="900" dirty="0"/>
              <a:t>PPP</a:t>
            </a:r>
            <a:r>
              <a:rPr lang="ar-EG" sz="900" dirty="0"/>
              <a:t>: مجتمع الدراسة حسب البروتوكول</a:t>
            </a:r>
          </a:p>
        </p:txBody>
      </p:sp>
      <p:sp>
        <p:nvSpPr>
          <p:cNvPr id="3" name="TextBox 2">
            <a:extLst>
              <a:ext uri="{FF2B5EF4-FFF2-40B4-BE49-F238E27FC236}">
                <a16:creationId xmlns:a16="http://schemas.microsoft.com/office/drawing/2014/main" id="{6745E5FE-3E7C-E3B8-C303-73307CD8F114}"/>
              </a:ext>
            </a:extLst>
          </p:cNvPr>
          <p:cNvSpPr txBox="1"/>
          <p:nvPr/>
        </p:nvSpPr>
        <p:spPr>
          <a:xfrm>
            <a:off x="924199" y="5544471"/>
            <a:ext cx="10079198" cy="307777"/>
          </a:xfrm>
          <a:prstGeom prst="rect">
            <a:avLst/>
          </a:prstGeom>
          <a:noFill/>
        </p:spPr>
        <p:txBody>
          <a:bodyPr wrap="square" rtlCol="0">
            <a:spAutoFit/>
          </a:bodyPr>
          <a:lstStyle/>
          <a:p>
            <a:r>
              <a:rPr lang="en-US" sz="1400" dirty="0"/>
              <a:t>PPP</a:t>
            </a:r>
            <a:r>
              <a:rPr lang="ar-EG" sz="1400" dirty="0"/>
              <a:t>: مجتمع الدراسة حسب البروتوكول - هي المجموعة التي تلقت نظام الجرعات الكامل ودون أي انحرافات جوهرية عن بروتوكول الدراسة</a:t>
            </a:r>
          </a:p>
        </p:txBody>
      </p:sp>
      <p:sp>
        <p:nvSpPr>
          <p:cNvPr id="4" name="TextBox 3">
            <a:extLst>
              <a:ext uri="{FF2B5EF4-FFF2-40B4-BE49-F238E27FC236}">
                <a16:creationId xmlns:a16="http://schemas.microsoft.com/office/drawing/2014/main" id="{EAD6ADE5-0CD2-658F-F918-D9878B536823}"/>
              </a:ext>
            </a:extLst>
          </p:cNvPr>
          <p:cNvSpPr txBox="1"/>
          <p:nvPr/>
        </p:nvSpPr>
        <p:spPr>
          <a:xfrm>
            <a:off x="415779" y="5948153"/>
            <a:ext cx="11264688" cy="338554"/>
          </a:xfrm>
          <a:prstGeom prst="rect">
            <a:avLst/>
          </a:prstGeom>
          <a:noFill/>
        </p:spPr>
        <p:txBody>
          <a:bodyPr wrap="square" rtlCol="0">
            <a:spAutoFit/>
          </a:bodyPr>
          <a:lstStyle/>
          <a:p>
            <a:r>
              <a:rPr lang="ar-EG" sz="800">
                <a:solidFill>
                  <a:schemeClr val="tx1">
                    <a:lumMod val="65000"/>
                    <a:lumOff val="35000"/>
                  </a:schemeClr>
                </a:solidFill>
                <a:cs typeface="Arial"/>
              </a:rPr>
              <a:t>. </a:t>
            </a:r>
            <a:r>
              <a:rPr lang="en-US" sz="80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Chanock S, Lowy DR, Schiller JT, Herrero R. Noninferiority of One HPV Vaccine Dose to Two Doses. N Engl J Med. 2025 Dec 3. doi: </a:t>
            </a:r>
            <a:r>
              <a:rPr lang="ar-EG" sz="800">
                <a:solidFill>
                  <a:schemeClr val="tx1">
                    <a:lumMod val="65000"/>
                    <a:lumOff val="35000"/>
                  </a:schemeClr>
                </a:solidFill>
                <a:cs typeface="Arial"/>
              </a:rPr>
              <a:t>10.1056/</a:t>
            </a:r>
            <a:r>
              <a:rPr lang="en-US" sz="800">
                <a:solidFill>
                  <a:schemeClr val="tx1">
                    <a:lumMod val="65000"/>
                    <a:lumOff val="35000"/>
                  </a:schemeClr>
                </a:solidFill>
                <a:cs typeface="Arial"/>
              </a:rPr>
              <a:t>NEJMoa2506765. </a:t>
            </a:r>
            <a:r>
              <a:rPr lang="ar-EG" sz="800">
                <a:solidFill>
                  <a:schemeClr val="tx1">
                    <a:lumMod val="65000"/>
                    <a:lumOff val="35000"/>
                  </a:schemeClr>
                </a:solidFill>
                <a:cs typeface="Arial"/>
              </a:rPr>
              <a:t>نشر إلكتروني قبل الطباعة </a:t>
            </a:r>
            <a:r>
              <a:rPr lang="en-US" sz="800">
                <a:solidFill>
                  <a:schemeClr val="tx1">
                    <a:lumMod val="65000"/>
                    <a:lumOff val="35000"/>
                  </a:schemeClr>
                </a:solidFill>
                <a:cs typeface="Arial"/>
              </a:rPr>
              <a:t>PMID: </a:t>
            </a:r>
            <a:r>
              <a:rPr lang="ar-EG" sz="800">
                <a:solidFill>
                  <a:schemeClr val="tx1">
                    <a:lumMod val="65000"/>
                    <a:lumOff val="35000"/>
                  </a:schemeClr>
                </a:solidFill>
                <a:cs typeface="Arial"/>
              </a:rPr>
              <a:t>41337735.</a:t>
            </a:r>
          </a:p>
        </p:txBody>
      </p:sp>
    </p:spTree>
    <p:extLst>
      <p:ext uri="{BB962C8B-B14F-4D97-AF65-F5344CB8AC3E}">
        <p14:creationId xmlns:p14="http://schemas.microsoft.com/office/powerpoint/2010/main" val="280943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62D61-0647-FEBF-AD23-28A10721760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FA1C1EA-F52C-17C9-E733-B8722B8408FD}"/>
              </a:ext>
            </a:extLst>
          </p:cNvPr>
          <p:cNvSpPr/>
          <p:nvPr/>
        </p:nvSpPr>
        <p:spPr>
          <a:xfrm>
            <a:off x="-444976" y="303426"/>
            <a:ext cx="11747582" cy="584775"/>
          </a:xfrm>
          <a:prstGeom prst="rect">
            <a:avLst/>
          </a:prstGeom>
        </p:spPr>
        <p:txBody>
          <a:bodyPr wrap="square">
            <a:spAutoFit/>
          </a:bodyPr>
          <a:lstStyle/>
          <a:p>
            <a:r>
              <a:rPr lang="en-US" sz="3200" dirty="0">
                <a:solidFill>
                  <a:schemeClr val="accent1"/>
                </a:solidFill>
                <a:latin typeface="+mj-lt"/>
              </a:rPr>
              <a:t>ESCUDDO: </a:t>
            </a:r>
            <a:r>
              <a:rPr lang="ar-EG" sz="3200" dirty="0">
                <a:solidFill>
                  <a:schemeClr val="accent1"/>
                </a:solidFill>
                <a:latin typeface="+mj-lt"/>
              </a:rPr>
              <a:t>الاستنتاجات</a:t>
            </a:r>
          </a:p>
        </p:txBody>
      </p:sp>
      <p:sp>
        <p:nvSpPr>
          <p:cNvPr id="2" name="TextBox 1">
            <a:extLst>
              <a:ext uri="{FF2B5EF4-FFF2-40B4-BE49-F238E27FC236}">
                <a16:creationId xmlns:a16="http://schemas.microsoft.com/office/drawing/2014/main" id="{E8525D80-6498-280B-6434-2BD3B6F4BF01}"/>
              </a:ext>
            </a:extLst>
          </p:cNvPr>
          <p:cNvSpPr txBox="1"/>
          <p:nvPr/>
        </p:nvSpPr>
        <p:spPr>
          <a:xfrm>
            <a:off x="1459611" y="1145985"/>
            <a:ext cx="9748158" cy="3539430"/>
          </a:xfrm>
          <a:prstGeom prst="rect">
            <a:avLst/>
          </a:prstGeom>
          <a:noFill/>
        </p:spPr>
        <p:txBody>
          <a:bodyPr wrap="square" rtlCol="0">
            <a:spAutoFit/>
          </a:bodyPr>
          <a:lstStyle/>
          <a:p>
            <a:pPr algn="r"/>
            <a:r>
              <a:rPr lang="ar-EG" sz="2800" dirty="0">
                <a:cs typeface="Calibri" panose="020F0502020204030204" pitchFamily="34" charset="0"/>
              </a:rPr>
              <a:t>وفرت جرعة واحدة من لقاح </a:t>
            </a:r>
            <a:r>
              <a:rPr lang="en-US" sz="2800" dirty="0">
                <a:cs typeface="Calibri" panose="020F0502020204030204" pitchFamily="34" charset="0"/>
              </a:rPr>
              <a:t>HPV2</a:t>
            </a:r>
            <a:r>
              <a:rPr lang="ar-EG" sz="2800" dirty="0">
                <a:cs typeface="Calibri" panose="020F0502020204030204" pitchFamily="34" charset="0"/>
              </a:rPr>
              <a:t> (إنتاج شركة </a:t>
            </a:r>
            <a:r>
              <a:rPr lang="en-US" sz="2800" dirty="0">
                <a:cs typeface="Calibri" panose="020F0502020204030204" pitchFamily="34" charset="0"/>
              </a:rPr>
              <a:t>GSK</a:t>
            </a:r>
            <a:r>
              <a:rPr lang="ar-EG" sz="2800" dirty="0">
                <a:cs typeface="Calibri" panose="020F0502020204030204" pitchFamily="34" charset="0"/>
              </a:rPr>
              <a:t>) أو لقاح </a:t>
            </a:r>
            <a:r>
              <a:rPr lang="en-US" sz="2800" dirty="0">
                <a:cs typeface="Calibri" panose="020F0502020204030204" pitchFamily="34" charset="0"/>
              </a:rPr>
              <a:t>HPV9</a:t>
            </a:r>
            <a:r>
              <a:rPr lang="ar-EG" sz="2800" dirty="0">
                <a:cs typeface="Calibri" panose="020F0502020204030204" pitchFamily="34" charset="0"/>
              </a:rPr>
              <a:t> (إنتاج شركة </a:t>
            </a:r>
            <a:r>
              <a:rPr lang="en-US" sz="2800" dirty="0">
                <a:cs typeface="Calibri" panose="020F0502020204030204" pitchFamily="34" charset="0"/>
              </a:rPr>
              <a:t>MSD</a:t>
            </a:r>
            <a:r>
              <a:rPr lang="ar-EG" sz="2800" dirty="0">
                <a:cs typeface="Calibri" panose="020F0502020204030204" pitchFamily="34" charset="0"/>
              </a:rPr>
              <a:t>) حماية مشابهة لتلك التي توفرها جرعتان في الوقاية من عدوى فيروس الورم </a:t>
            </a:r>
            <a:r>
              <a:rPr lang="ar-EG" sz="2800" dirty="0" err="1">
                <a:cs typeface="Calibri" panose="020F0502020204030204" pitchFamily="34" charset="0"/>
              </a:rPr>
              <a:t>الحليمي</a:t>
            </a:r>
            <a:r>
              <a:rPr lang="ar-EG" sz="2800" dirty="0">
                <a:cs typeface="Calibri" panose="020F0502020204030204" pitchFamily="34" charset="0"/>
              </a:rPr>
              <a:t> البشري المسببة للسرطان والمستمرة لدى الفتيات المراهقات،</a:t>
            </a:r>
          </a:p>
          <a:p>
            <a:pPr algn="l"/>
            <a:endParaRPr lang="en-US" sz="2800" b="0" i="0" u="none" strike="noStrike" baseline="0" dirty="0">
              <a:cs typeface="Calibri" panose="020F0502020204030204" pitchFamily="34" charset="0"/>
            </a:endParaRPr>
          </a:p>
          <a:p>
            <a:pPr algn="r"/>
            <a:r>
              <a:rPr lang="ar-EG" sz="2800" dirty="0">
                <a:cs typeface="Calibri" panose="020F0502020204030204" pitchFamily="34" charset="0"/>
              </a:rPr>
              <a:t>وقد استمرت هذه الحماية طوال مدة الدراسة (5 سنوات)،</a:t>
            </a:r>
          </a:p>
          <a:p>
            <a:pPr algn="l"/>
            <a:endParaRPr lang="en-US" sz="2800" b="0" i="0" u="none" strike="noStrike" baseline="0" dirty="0">
              <a:cs typeface="Calibri" panose="020F0502020204030204" pitchFamily="34" charset="0"/>
            </a:endParaRPr>
          </a:p>
          <a:p>
            <a:pPr algn="r"/>
            <a:r>
              <a:rPr lang="ar-EG" sz="2800" dirty="0">
                <a:latin typeface="+mj-lt"/>
                <a:cs typeface="Calibri" panose="020F0502020204030204" pitchFamily="34" charset="0"/>
              </a:rPr>
              <a:t>وبلغت نسبة الفاعلية الميدانية للتطعيم بجرعة واحدة ضد العدوى بالنوعين 16 أو 18 من الفيروس 97% على الأقل.</a:t>
            </a:r>
          </a:p>
        </p:txBody>
      </p:sp>
    </p:spTree>
    <p:extLst>
      <p:ext uri="{BB962C8B-B14F-4D97-AF65-F5344CB8AC3E}">
        <p14:creationId xmlns:p14="http://schemas.microsoft.com/office/powerpoint/2010/main" val="247583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0"/>
            <a:ext cx="12026899" cy="869909"/>
          </a:xfrm>
        </p:spPr>
        <p:txBody>
          <a:bodyPr lIns="91440" tIns="45720" rIns="91440" bIns="45720" anchor="t"/>
          <a:lstStyle/>
          <a:p>
            <a:r>
              <a:rPr lang="ar-EG" sz="4000" b="1" dirty="0"/>
              <a:t> الموضوعات الرئيسية والأسئلة عن التطعيم ضد فيروس الورم </a:t>
            </a:r>
            <a:r>
              <a:rPr lang="ar-EG" sz="4000" b="1" dirty="0" err="1"/>
              <a:t>الحليمي</a:t>
            </a:r>
            <a:r>
              <a:rPr lang="ar-EG" sz="4000" b="1" dirty="0"/>
              <a:t> البشري بجرعة واحدة</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ar-EG" sz="2600">
                <a:solidFill>
                  <a:schemeClr val="accent1"/>
                </a:solidFill>
              </a:rPr>
              <a:t>مستوى الحماية بجرعة واحدة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ar-EG" sz="2600">
                <a:solidFill>
                  <a:schemeClr val="accent1"/>
                </a:solidFill>
                <a:ea typeface="+mn-lt"/>
                <a:cs typeface="+mn-lt"/>
              </a:rPr>
              <a:t>المعقولية البيولوجية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ar-EG" sz="2500">
                <a:solidFill>
                  <a:schemeClr val="accent1"/>
                </a:solidFill>
              </a:rPr>
              <a:t>هل يمكن تطبيق نظام الجرعة الواحدة على مجموعات مختلفة من السكان؟</a:t>
            </a:r>
          </a:p>
          <a:p>
            <a:pPr marL="285750" indent="-285750">
              <a:buFont typeface="Arial" panose="020B0604020202020204" pitchFamily="34" charset="0"/>
              <a:buChar char="•"/>
            </a:pPr>
            <a:r>
              <a:rPr lang="ar-EG" sz="2000">
                <a:solidFill>
                  <a:schemeClr val="accent1"/>
                </a:solidFill>
              </a:rPr>
              <a:t>عبر المناطق الجغرافية (البيانات المُجمعة من قارات مختلفة)</a:t>
            </a:r>
          </a:p>
          <a:p>
            <a:pPr marL="285750" indent="-285750">
              <a:buFont typeface="Arial" panose="020B0604020202020204" pitchFamily="34" charset="0"/>
              <a:buChar char="•"/>
            </a:pPr>
            <a:r>
              <a:rPr lang="ar-EG" sz="2000">
                <a:solidFill>
                  <a:schemeClr val="accent1"/>
                </a:solidFill>
              </a:rPr>
              <a:t> في الفئات السِنية</a:t>
            </a:r>
          </a:p>
          <a:p>
            <a:pPr marL="285750" indent="-285750">
              <a:buFont typeface="Arial" panose="020B0604020202020204" pitchFamily="34" charset="0"/>
              <a:buChar char="•"/>
            </a:pPr>
            <a:r>
              <a:rPr lang="ar-EG" sz="2000">
                <a:solidFill>
                  <a:schemeClr val="accent1"/>
                </a:solidFill>
              </a:rPr>
              <a:t>الذكور</a:t>
            </a:r>
          </a:p>
          <a:p>
            <a:pPr marL="285750" indent="-285750">
              <a:buFont typeface="Arial" panose="020B0604020202020204" pitchFamily="34" charset="0"/>
              <a:buChar char="•"/>
            </a:pPr>
            <a:r>
              <a:rPr lang="ar-EG" sz="2000">
                <a:solidFill>
                  <a:schemeClr val="accent1"/>
                </a:solidFill>
              </a:rPr>
              <a:t>المصابون بفيروس نقص المناعة البشرية</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r>
              <a:rPr lang="ar-EG" sz="2600" b="1">
                <a:solidFill>
                  <a:schemeClr val="accent1"/>
                </a:solidFill>
                <a:ea typeface="+mn-lt"/>
                <a:cs typeface="+mn-lt"/>
              </a:rPr>
              <a:t>ما مدى تشابه الحماية بنظام التطعيم من جرعة واحدة والأنظمة متعددة الجرعات؟</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endParaRPr lang="en-US" sz="2600" b="1" dirty="0">
              <a:solidFill>
                <a:schemeClr val="accent1"/>
              </a:solidFill>
              <a:ea typeface="+mn-lt"/>
              <a:cs typeface="+mn-lt"/>
            </a:endParaRPr>
          </a:p>
          <a:p>
            <a:r>
              <a:rPr lang="ar-EG" sz="2600" b="1">
                <a:solidFill>
                  <a:schemeClr val="accent1"/>
                </a:solidFill>
                <a:ea typeface="+mn-lt"/>
                <a:cs typeface="+mn-lt"/>
              </a:rPr>
              <a:t>ثبات الحماية بعد جرعة واحدة </a:t>
            </a:r>
          </a:p>
          <a:p>
            <a:endParaRPr lang="en-US" sz="2600" b="1" dirty="0">
              <a:solidFill>
                <a:schemeClr val="accent1"/>
              </a:solidFill>
            </a:endParaRPr>
          </a:p>
        </p:txBody>
      </p:sp>
    </p:spTree>
    <p:extLst>
      <p:ext uri="{BB962C8B-B14F-4D97-AF65-F5344CB8AC3E}">
        <p14:creationId xmlns:p14="http://schemas.microsoft.com/office/powerpoint/2010/main" val="286244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n-US" sz="4000"/>
              <a:t> </a:t>
            </a:r>
            <a:r>
              <a:rPr lang="ar-EG" sz="4000"/>
              <a:t>التطعيم بجرعة </a:t>
            </a:r>
            <a:r>
              <a:rPr lang="ar-EG" sz="4000" b="1"/>
              <a:t>واحدة</a:t>
            </a:r>
            <a:r>
              <a:rPr lang="ar-EG" sz="4000"/>
              <a:t> ضد </a:t>
            </a:r>
            <a:r>
              <a:rPr lang="ar-EG" sz="4000" b="1"/>
              <a:t>فيروس الورم الحليمي البشري</a:t>
            </a:r>
            <a:br>
              <a:rPr lang="ar-EG" sz="4000" b="1"/>
            </a:br>
            <a:r>
              <a:rPr lang="ar-EG" sz="4000" b="1"/>
              <a:t>أهم النقاط</a:t>
            </a:r>
          </a:p>
        </p:txBody>
      </p:sp>
    </p:spTree>
    <p:extLst>
      <p:ext uri="{BB962C8B-B14F-4D97-AF65-F5344CB8AC3E}">
        <p14:creationId xmlns:p14="http://schemas.microsoft.com/office/powerpoint/2010/main" val="786416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616329098"/>
              </p:ext>
            </p:extLst>
          </p:nvPr>
        </p:nvGraphicFramePr>
        <p:xfrm>
          <a:off x="414793" y="699076"/>
          <a:ext cx="11150472" cy="4754880"/>
        </p:xfrm>
        <a:graphic>
          <a:graphicData uri="http://schemas.openxmlformats.org/drawingml/2006/table">
            <a:tbl>
              <a:tblPr rtl="1" firstRow="1" bandRow="1">
                <a:tableStyleId>{5C22544A-7EE6-4342-B048-85BDC9FD1C3A}</a:tableStyleId>
              </a:tblPr>
              <a:tblGrid>
                <a:gridCol w="4609694">
                  <a:extLst>
                    <a:ext uri="{9D8B030D-6E8A-4147-A177-3AD203B41FA5}">
                      <a16:colId xmlns:a16="http://schemas.microsoft.com/office/drawing/2014/main" val="4230516322"/>
                    </a:ext>
                  </a:extLst>
                </a:gridCol>
                <a:gridCol w="6540778">
                  <a:extLst>
                    <a:ext uri="{9D8B030D-6E8A-4147-A177-3AD203B41FA5}">
                      <a16:colId xmlns:a16="http://schemas.microsoft.com/office/drawing/2014/main" val="3653219934"/>
                    </a:ext>
                  </a:extLst>
                </a:gridCol>
              </a:tblGrid>
              <a:tr h="384343">
                <a:tc>
                  <a:txBody>
                    <a:bodyPr/>
                    <a:lstStyle/>
                    <a:p>
                      <a:r>
                        <a:rPr lang="ar-EG" sz="2000">
                          <a:solidFill>
                            <a:schemeClr val="bg1"/>
                          </a:solidFill>
                        </a:rPr>
                        <a:t>الدراسة/ التصميم</a:t>
                      </a:r>
                    </a:p>
                  </a:txBody>
                  <a:tcPr>
                    <a:lnB w="9525" cap="flat" cmpd="sng" algn="ctr">
                      <a:solidFill>
                        <a:schemeClr val="accent1"/>
                      </a:solidFill>
                      <a:prstDash val="solid"/>
                      <a:round/>
                      <a:headEnd type="none" w="med" len="med"/>
                      <a:tailEnd type="none" w="med" len="med"/>
                    </a:lnB>
                  </a:tcPr>
                </a:tc>
                <a:tc>
                  <a:txBody>
                    <a:bodyPr/>
                    <a:lstStyle/>
                    <a:p>
                      <a:r>
                        <a:rPr lang="ar-EG" sz="2000" b="1">
                          <a:solidFill>
                            <a:schemeClr val="bg1"/>
                          </a:solidFill>
                        </a:rPr>
                        <a:t>الأهداف الأساسية/ الجداول الزمنية</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345540">
                <a:tc rowSpan="2">
                  <a:txBody>
                    <a:bodyPr/>
                    <a:lstStyle/>
                    <a:p>
                      <a:r>
                        <a:rPr lang="ar-EG" sz="2000" b="1" dirty="0">
                          <a:solidFill>
                            <a:schemeClr val="tx1"/>
                          </a:solidFill>
                        </a:rPr>
                        <a:t>تجربة </a:t>
                      </a:r>
                      <a:r>
                        <a:rPr lang="en-US" sz="2000" b="1" dirty="0">
                          <a:solidFill>
                            <a:schemeClr val="tx1"/>
                          </a:solidFill>
                        </a:rPr>
                        <a:t>ESCUDDO</a:t>
                      </a:r>
                      <a:r>
                        <a:rPr lang="ar-EG" sz="2000" b="0" dirty="0">
                          <a:solidFill>
                            <a:schemeClr val="tx1"/>
                          </a:solidFill>
                        </a:rPr>
                        <a:t>، كوستاريكا</a:t>
                      </a:r>
                    </a:p>
                    <a:p>
                      <a:pPr marL="0" marR="0" lvl="0" indent="0" algn="r" rtl="1" eaLnBrk="1" fontAlgn="auto" latinLnBrk="0" hangingPunct="1">
                        <a:lnSpc>
                          <a:spcPct val="100000"/>
                        </a:lnSpc>
                        <a:spcBef>
                          <a:spcPts val="0"/>
                        </a:spcBef>
                        <a:spcAft>
                          <a:spcPts val="0"/>
                        </a:spcAft>
                        <a:buClrTx/>
                        <a:buSzTx/>
                        <a:buFontTx/>
                        <a:buNone/>
                      </a:pPr>
                      <a:r>
                        <a:rPr lang="ar-EG" sz="1800" dirty="0">
                          <a:solidFill>
                            <a:schemeClr val="tx1"/>
                          </a:solidFill>
                        </a:rPr>
                        <a:t>تجربة عشوائية ومزدوجة التعمية ومراقبة لاختبار عدم دونية الفاعلية وتقييم فاعلية نظام الجرعة الواحدة أو الجرعتين لدى الإناث اللواتي تلقين التطعيم في سن 12-16 عامًا.</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1800" dirty="0">
                          <a:solidFill>
                            <a:schemeClr val="tx1"/>
                          </a:solidFill>
                        </a:rPr>
                        <a:t> 4 مجموعات: </a:t>
                      </a:r>
                      <a:r>
                        <a:rPr lang="en-US" sz="1800" dirty="0">
                          <a:solidFill>
                            <a:schemeClr val="tx1"/>
                          </a:solidFill>
                        </a:rPr>
                        <a:t>N ~4,850</a:t>
                      </a:r>
                      <a:r>
                        <a:rPr lang="ar-EG" sz="1800" dirty="0">
                          <a:solidFill>
                            <a:schemeClr val="tx1"/>
                          </a:solidFill>
                        </a:rPr>
                        <a:t>/ مجموعة</a:t>
                      </a:r>
                    </a:p>
                    <a:p>
                      <a:pPr marL="0" marR="0" lvl="0" indent="0" algn="r" rtl="1" eaLnBrk="1" fontAlgn="auto" latinLnBrk="0" hangingPunct="1">
                        <a:lnSpc>
                          <a:spcPct val="100000"/>
                        </a:lnSpc>
                        <a:spcBef>
                          <a:spcPts val="0"/>
                        </a:spcBef>
                        <a:spcAft>
                          <a:spcPts val="0"/>
                        </a:spcAft>
                        <a:buClrTx/>
                        <a:buSzTx/>
                        <a:buFontTx/>
                        <a:buNone/>
                      </a:pPr>
                      <a:r>
                        <a:rPr lang="ar-EG" sz="1800" dirty="0">
                          <a:solidFill>
                            <a:schemeClr val="tx1"/>
                          </a:solidFill>
                        </a:rPr>
                        <a:t>جرعة واحدة أو جرعتان من اللقاح </a:t>
                      </a:r>
                      <a:r>
                        <a:rPr lang="en-US" sz="1800" dirty="0">
                          <a:solidFill>
                            <a:schemeClr val="tx1"/>
                          </a:solidFill>
                        </a:rPr>
                        <a:t>HPV2 (GSK)</a:t>
                      </a:r>
                    </a:p>
                    <a:p>
                      <a:pPr marL="0" marR="0" lvl="0" indent="0" algn="r" rtl="1" eaLnBrk="1" fontAlgn="auto" latinLnBrk="0" hangingPunct="1">
                        <a:lnSpc>
                          <a:spcPct val="100000"/>
                        </a:lnSpc>
                        <a:spcBef>
                          <a:spcPts val="0"/>
                        </a:spcBef>
                        <a:spcAft>
                          <a:spcPts val="0"/>
                        </a:spcAft>
                        <a:buClrTx/>
                        <a:buSzTx/>
                        <a:buFontTx/>
                        <a:buNone/>
                      </a:pPr>
                      <a:r>
                        <a:rPr lang="en-US" sz="1800" dirty="0">
                          <a:solidFill>
                            <a:schemeClr val="tx1"/>
                          </a:solidFill>
                        </a:rPr>
                        <a:t> </a:t>
                      </a:r>
                      <a:r>
                        <a:rPr lang="ar-EG" sz="1800" dirty="0">
                          <a:solidFill>
                            <a:schemeClr val="tx1"/>
                          </a:solidFill>
                        </a:rPr>
                        <a:t>جرعة واحدة أو جرعتان من اللقاح </a:t>
                      </a:r>
                      <a:r>
                        <a:rPr lang="en-US" sz="1800" dirty="0">
                          <a:solidFill>
                            <a:schemeClr val="tx1"/>
                          </a:solidFill>
                        </a:rPr>
                        <a:t>HPV9 (MSD)</a:t>
                      </a:r>
                    </a:p>
                    <a:p>
                      <a:pPr marL="0" marR="0" lvl="0" indent="0" algn="r" rtl="1" eaLnBrk="1" fontAlgn="auto" latinLnBrk="0" hangingPunct="1">
                        <a:lnSpc>
                          <a:spcPct val="100000"/>
                        </a:lnSpc>
                        <a:spcBef>
                          <a:spcPts val="0"/>
                        </a:spcBef>
                        <a:spcAft>
                          <a:spcPts val="0"/>
                        </a:spcAft>
                        <a:buClrTx/>
                        <a:buSzTx/>
                        <a:buFontTx/>
                        <a:buNone/>
                      </a:pPr>
                      <a:r>
                        <a:rPr lang="en-US" sz="1800" dirty="0">
                          <a:solidFill>
                            <a:schemeClr val="tx1"/>
                          </a:solidFill>
                        </a:rPr>
                        <a:t> </a:t>
                      </a:r>
                      <a:r>
                        <a:rPr lang="ar-EG" sz="1800" dirty="0">
                          <a:solidFill>
                            <a:schemeClr val="tx1"/>
                          </a:solidFill>
                        </a:rPr>
                        <a:t>المسح الوبائي (غير الملقحات) 3,005 امرأة تتراوح أعمارهن بين 17 و20 عامًا</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r>
                        <a:rPr lang="ar-EG" sz="1800" b="0" dirty="0">
                          <a:solidFill>
                            <a:schemeClr val="accent1"/>
                          </a:solidFill>
                        </a:rPr>
                        <a:t>نقطة النهاية: العدوى المستمرة بفيروس الورم </a:t>
                      </a:r>
                      <a:r>
                        <a:rPr lang="ar-EG" sz="1800" b="0" dirty="0" err="1">
                          <a:solidFill>
                            <a:schemeClr val="accent1"/>
                          </a:solidFill>
                        </a:rPr>
                        <a:t>الحليمي</a:t>
                      </a:r>
                      <a:r>
                        <a:rPr lang="ar-EG" sz="1800" b="0" dirty="0">
                          <a:solidFill>
                            <a:schemeClr val="accent1"/>
                          </a:solidFill>
                        </a:rPr>
                        <a:t> البشري من النوعين 16 و18</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5828436"/>
                  </a:ext>
                </a:extLst>
              </a:tr>
              <a:tr h="1280526">
                <a:tc vMerge="1">
                  <a:txBody>
                    <a:bodyPr/>
                    <a:lstStyle/>
                    <a:p>
                      <a:r>
                        <a:rPr lang="ar-EG" sz="2000" b="1"/>
                        <a:t>تجربة </a:t>
                      </a:r>
                      <a:r>
                        <a:rPr lang="en-US" sz="2000" b="1"/>
                        <a:t>IARC</a:t>
                      </a:r>
                      <a:r>
                        <a:rPr lang="ar-EG" sz="2000" b="1"/>
                        <a:t>، الهند</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2000">
                          <a:solidFill>
                            <a:schemeClr val="tx1"/>
                          </a:solidFill>
                        </a:rPr>
                        <a:t>متابعة التجارب السريرية العشوائية المراقبة من جرعتين مقابل 3 جرعات بعد تعليق استخدام </a:t>
                      </a:r>
                      <a:r>
                        <a:rPr lang="en-US" sz="2000">
                          <a:solidFill>
                            <a:schemeClr val="tx1"/>
                          </a:solidFill>
                        </a:rPr>
                        <a:t>Gardasil</a:t>
                      </a:r>
                      <a:r>
                        <a:rPr lang="ar-EG" sz="2000">
                          <a:solidFill>
                            <a:schemeClr val="tx1"/>
                          </a:solidFill>
                        </a:rPr>
                        <a:t>®</a:t>
                      </a:r>
                    </a:p>
                    <a:p>
                      <a:r>
                        <a:rPr lang="ar-EG" sz="2000" b="0"/>
                        <a:t>الإناث من 10 إلى 18 عامًا (حوالي 5000 أنثى متلقية جرعة واحدة)</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sz="1800" dirty="0"/>
                        <a:t>عدم دونية فاعلية نظام الجرعة الواحدة مقارنة بنظام الجرعتين (ضد عدوى فيروس الورم </a:t>
                      </a:r>
                      <a:r>
                        <a:rPr lang="ar-EG" sz="1800" dirty="0" err="1"/>
                        <a:t>الحليمي</a:t>
                      </a:r>
                      <a:r>
                        <a:rPr lang="ar-EG" sz="1800" dirty="0"/>
                        <a:t> البشري المستمرة من النمطين 16 و18)</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1800" dirty="0"/>
                        <a:t>فاعلية اللقاح في كل مجموعة مقارنة مع غير الخاضعات للتلقيح</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1800" dirty="0"/>
                        <a:t> التحليل النهائي بعد 5 سنوات من التطعيم</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2122699"/>
                  </a:ext>
                </a:extLst>
              </a:tr>
              <a:tr h="426681">
                <a:tc row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2000" i="0" u="none" strike="noStrike" cap="none" normalizeH="0" baseline="0" noProof="0" dirty="0">
                          <a:ln>
                            <a:noFill/>
                          </a:ln>
                          <a:solidFill>
                            <a:srgbClr val="FFFFFF"/>
                          </a:solidFill>
                          <a:effectLst/>
                          <a:uLnTx/>
                          <a:uFillTx/>
                          <a:latin typeface="+mn-lt"/>
                          <a:ea typeface="+mn-ea"/>
                          <a:cs typeface="+mn-cs"/>
                        </a:rPr>
                        <a:t>تجربة </a:t>
                      </a:r>
                      <a:r>
                        <a:rPr kumimoji="0" lang="en-US" sz="2000" b="1" i="0" u="none" strike="noStrike" cap="none" normalizeH="0" baseline="0" noProof="0" dirty="0">
                          <a:ln>
                            <a:noFill/>
                          </a:ln>
                          <a:solidFill>
                            <a:srgbClr val="FFFFFF"/>
                          </a:solidFill>
                          <a:effectLst/>
                          <a:uLnTx/>
                          <a:uFillTx/>
                          <a:latin typeface="+mn-lt"/>
                          <a:ea typeface="+mn-ea"/>
                          <a:cs typeface="+mn-cs"/>
                        </a:rPr>
                        <a:t>IARC</a:t>
                      </a:r>
                      <a:r>
                        <a:rPr kumimoji="0" lang="ar-EG" sz="2000" b="0" i="0" u="none" strike="noStrike" cap="none" normalizeH="0" baseline="0" noProof="0" dirty="0">
                          <a:ln>
                            <a:noFill/>
                          </a:ln>
                          <a:solidFill>
                            <a:srgbClr val="FFFFFF"/>
                          </a:solidFill>
                          <a:effectLst/>
                          <a:uLnTx/>
                          <a:uFillTx/>
                          <a:latin typeface="+mn-lt"/>
                          <a:ea typeface="+mn-ea"/>
                          <a:cs typeface="+mn-cs"/>
                        </a:rPr>
                        <a:t>، الهند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800" b="0" i="0" u="none" strike="noStrike" cap="none" normalizeH="0" baseline="0" noProof="0" dirty="0">
                          <a:ln>
                            <a:noFill/>
                          </a:ln>
                          <a:solidFill>
                            <a:prstClr val="black"/>
                          </a:solidFill>
                          <a:effectLst/>
                          <a:uLnTx/>
                          <a:uFillTx/>
                          <a:latin typeface="+mn-lt"/>
                          <a:ea typeface="+mn-ea"/>
                          <a:cs typeface="+mn-cs"/>
                        </a:rPr>
                        <a:t>متابعة التجارب السريرية العشوائية المراقبة لتلقي جرعتين مقابل 3 جرعات (بعد قرار وزارة الصحة الهندية بتعليق التطعيم ضد فيروس الورم </a:t>
                      </a:r>
                      <a:r>
                        <a:rPr kumimoji="0" lang="ar-EG" sz="1800" b="0" i="0" u="none" strike="noStrike" cap="none" normalizeH="0" baseline="0" noProof="0" dirty="0" err="1">
                          <a:ln>
                            <a:noFill/>
                          </a:ln>
                          <a:solidFill>
                            <a:prstClr val="black"/>
                          </a:solidFill>
                          <a:effectLst/>
                          <a:uLnTx/>
                          <a:uFillTx/>
                          <a:latin typeface="+mn-lt"/>
                          <a:ea typeface="+mn-ea"/>
                          <a:cs typeface="+mn-cs"/>
                        </a:rPr>
                        <a:t>الحليمي</a:t>
                      </a:r>
                      <a:r>
                        <a:rPr kumimoji="0" lang="ar-EG" sz="1800" b="0" i="0" u="none" strike="noStrike" cap="none" normalizeH="0" baseline="0" noProof="0" dirty="0">
                          <a:ln>
                            <a:noFill/>
                          </a:ln>
                          <a:solidFill>
                            <a:prstClr val="black"/>
                          </a:solidFill>
                          <a:effectLst/>
                          <a:uLnTx/>
                          <a:uFillTx/>
                          <a:latin typeface="+mn-lt"/>
                          <a:ea typeface="+mn-ea"/>
                          <a:cs typeface="+mn-cs"/>
                        </a:rPr>
                        <a:t> البشري في جميع التجارب)، اللقاح </a:t>
                      </a:r>
                      <a:r>
                        <a:rPr kumimoji="0" lang="en-US" sz="1800" b="0" i="0" u="none" strike="noStrike" cap="none" normalizeH="0" baseline="0" noProof="0" dirty="0">
                          <a:ln>
                            <a:noFill/>
                          </a:ln>
                          <a:solidFill>
                            <a:prstClr val="black"/>
                          </a:solidFill>
                          <a:effectLst/>
                          <a:uLnTx/>
                          <a:uFillTx/>
                          <a:latin typeface="+mn-lt"/>
                          <a:ea typeface="+mn-ea"/>
                          <a:cs typeface="+mn-cs"/>
                        </a:rPr>
                        <a:t>HPV4 (MSD)</a:t>
                      </a:r>
                      <a:r>
                        <a:rPr kumimoji="0" lang="ar-EG" sz="1800" b="0" i="0" u="none" strike="noStrike" cap="none" normalizeH="0" baseline="0" noProof="0" dirty="0">
                          <a:ln>
                            <a:noFill/>
                          </a:ln>
                          <a:solidFill>
                            <a:prstClr val="black"/>
                          </a:solidFill>
                          <a:effectLst/>
                          <a:uLnTx/>
                          <a:uFillTx/>
                          <a:latin typeface="+mn-lt"/>
                          <a:ea typeface="+mn-ea"/>
                          <a:cs typeface="+mn-cs"/>
                        </a:rPr>
                        <a:t>، الإناث من سن 10 إلى 18 عامًا (نحو 5,000 متلقية لجرعة واحدة من اللقاح)</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sz="1800" b="0" dirty="0">
                          <a:solidFill>
                            <a:schemeClr val="accent1"/>
                          </a:solidFill>
                        </a:rPr>
                        <a:t>نقطة النهاية: العدوى المستمرة بفيروس الورم </a:t>
                      </a:r>
                      <a:r>
                        <a:rPr lang="ar-EG" sz="1800" b="0" dirty="0" err="1">
                          <a:solidFill>
                            <a:schemeClr val="accent1"/>
                          </a:solidFill>
                        </a:rPr>
                        <a:t>الحليمي</a:t>
                      </a:r>
                      <a:r>
                        <a:rPr lang="ar-EG" sz="1800" b="0" dirty="0">
                          <a:solidFill>
                            <a:schemeClr val="accent1"/>
                          </a:solidFill>
                        </a:rPr>
                        <a:t> البشري من النوعين 16 و18</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ar-EG" b="1"/>
                        <a:t>تجربة تمديد </a:t>
                      </a:r>
                      <a:r>
                        <a:rPr lang="en-US" b="1"/>
                        <a:t>CVT</a:t>
                      </a:r>
                      <a:r>
                        <a:rPr lang="ar-EG" b="0"/>
                        <a:t>، كوستاريكا</a:t>
                      </a:r>
                    </a:p>
                    <a:p>
                      <a:r>
                        <a:rPr lang="ar-EG" b="0"/>
                        <a:t>الإناث 18-25 عامًا؛ </a:t>
                      </a:r>
                      <a:r>
                        <a:rPr lang="en-US" b="0"/>
                        <a:t>Cervarix</a:t>
                      </a:r>
                      <a:r>
                        <a:rPr lang="ar-EG" b="0"/>
                        <a:t>®</a:t>
                      </a:r>
                    </a:p>
                    <a:p>
                      <a:r>
                        <a:rPr lang="ar-EG" b="0"/>
                        <a:t>ع = 3,727 (196 جرعة واحدة)</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ar-EG" sz="1800" dirty="0"/>
                        <a:t>فاعلية اللقاح في الوقاية من العدوى المستمرة لمدة تصل إلى 12 عامًا بعد التطعيم باستخدام أنظمة جرعة واحدة أو جرعتين أو ثلاث جرعات</a:t>
                      </a:r>
                    </a:p>
                    <a:p>
                      <a:pPr lvl="0"/>
                      <a:r>
                        <a:rPr lang="ar-EG" sz="1800" dirty="0"/>
                        <a:t>المتابعة مستمرة حتى 15 عامًا بعد التطعيم</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4" name="TextBox 3">
            <a:extLst>
              <a:ext uri="{FF2B5EF4-FFF2-40B4-BE49-F238E27FC236}">
                <a16:creationId xmlns:a16="http://schemas.microsoft.com/office/drawing/2014/main" id="{CD00B525-60AA-41E7-B327-17FA04B75AA1}"/>
              </a:ext>
            </a:extLst>
          </p:cNvPr>
          <p:cNvSpPr txBox="1"/>
          <p:nvPr/>
        </p:nvSpPr>
        <p:spPr>
          <a:xfrm>
            <a:off x="711711" y="5784815"/>
            <a:ext cx="10938530" cy="369332"/>
          </a:xfrm>
          <a:prstGeom prst="rect">
            <a:avLst/>
          </a:prstGeom>
          <a:noFill/>
        </p:spPr>
        <p:txBody>
          <a:bodyPr wrap="square" lIns="91440" tIns="45720" rIns="91440" bIns="45720" rtlCol="0" anchor="t">
            <a:spAutoFit/>
          </a:bodyPr>
          <a:lstStyle/>
          <a:p>
            <a:r>
              <a:rPr lang="ar-EG" sz="900" dirty="0"/>
              <a:t>  الاختصارات:  </a:t>
            </a:r>
            <a:r>
              <a:rPr lang="en-US" sz="900" dirty="0"/>
              <a:t>ESCUDDO</a:t>
            </a:r>
            <a:r>
              <a:rPr lang="ar-EG" sz="900" dirty="0"/>
              <a:t>: دراسة مقارنة بين جرعة واحدة وجرعتين من لقاحات فيروس الورم </a:t>
            </a:r>
            <a:r>
              <a:rPr lang="ar-EG" sz="900" dirty="0" err="1"/>
              <a:t>الحليمي</a:t>
            </a:r>
            <a:r>
              <a:rPr lang="ar-EG" sz="900" dirty="0"/>
              <a:t> البشري، </a:t>
            </a:r>
            <a:r>
              <a:rPr lang="en-US" sz="900" dirty="0"/>
              <a:t>IARC</a:t>
            </a:r>
            <a:r>
              <a:rPr lang="ar-EG" sz="900" dirty="0"/>
              <a:t>: الوكالة الدولية لبحوث السرطان، </a:t>
            </a:r>
            <a:r>
              <a:rPr lang="en-US" sz="900" dirty="0">
                <a:ea typeface="+mn-lt"/>
                <a:cs typeface="+mn-lt"/>
              </a:rPr>
              <a:t>MoH</a:t>
            </a:r>
            <a:r>
              <a:rPr lang="ar-EG" sz="900" dirty="0"/>
              <a:t>: وزارة الصحة، </a:t>
            </a:r>
            <a:r>
              <a:rPr lang="en-US" sz="900" dirty="0"/>
              <a:t>N</a:t>
            </a:r>
            <a:r>
              <a:rPr lang="ar-EG" sz="900" dirty="0"/>
              <a:t>: العدد، </a:t>
            </a:r>
            <a:r>
              <a:rPr lang="en-US" sz="900" dirty="0"/>
              <a:t>RCT</a:t>
            </a:r>
            <a:r>
              <a:rPr lang="ar-EG" sz="900" dirty="0"/>
              <a:t>: تجربة عشوائية مراقبة، </a:t>
            </a:r>
            <a:r>
              <a:rPr lang="en-US" sz="900" dirty="0"/>
              <a:t>SD</a:t>
            </a:r>
            <a:r>
              <a:rPr lang="ar-EG" sz="900" dirty="0"/>
              <a:t>: جرعة واحدة، </a:t>
            </a:r>
            <a:r>
              <a:rPr lang="en-US" sz="900" dirty="0" err="1"/>
              <a:t>yo</a:t>
            </a:r>
            <a:r>
              <a:rPr lang="ar-EG" sz="900" dirty="0"/>
              <a:t>: السن بالأعوام </a:t>
            </a:r>
          </a:p>
          <a:p>
            <a:pPr algn="r"/>
            <a:endParaRPr lang="en-US" sz="900" dirty="0"/>
          </a:p>
        </p:txBody>
      </p:sp>
      <p:sp>
        <p:nvSpPr>
          <p:cNvPr id="5" name="Rectangle 4">
            <a:extLst>
              <a:ext uri="{FF2B5EF4-FFF2-40B4-BE49-F238E27FC236}">
                <a16:creationId xmlns:a16="http://schemas.microsoft.com/office/drawing/2014/main" id="{779ABED3-129C-4698-8F79-ABACB8E64801}"/>
              </a:ext>
            </a:extLst>
          </p:cNvPr>
          <p:cNvSpPr/>
          <p:nvPr/>
        </p:nvSpPr>
        <p:spPr>
          <a:xfrm>
            <a:off x="-397213" y="114301"/>
            <a:ext cx="12047454" cy="584775"/>
          </a:xfrm>
          <a:prstGeom prst="rect">
            <a:avLst/>
          </a:prstGeom>
        </p:spPr>
        <p:txBody>
          <a:bodyPr wrap="square">
            <a:spAutoFit/>
          </a:bodyPr>
          <a:lstStyle/>
          <a:p>
            <a:r>
              <a:rPr lang="ar-EG" sz="3200" dirty="0">
                <a:solidFill>
                  <a:schemeClr val="accent1"/>
                </a:solidFill>
                <a:latin typeface="+mj-lt"/>
              </a:rPr>
              <a:t>الفعالية/الكفاءة من الدراسات مع البيانات المتاحة</a:t>
            </a:r>
          </a:p>
        </p:txBody>
      </p:sp>
    </p:spTree>
    <p:extLst>
      <p:ext uri="{BB962C8B-B14F-4D97-AF65-F5344CB8AC3E}">
        <p14:creationId xmlns:p14="http://schemas.microsoft.com/office/powerpoint/2010/main" val="1375985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9057F-064F-123B-BC62-840D64E5010D}"/>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2081017-7F69-2364-6EDA-87CCB15A5EEF}"/>
              </a:ext>
            </a:extLst>
          </p:cNvPr>
          <p:cNvGraphicFramePr>
            <a:graphicFrameLocks noGrp="1"/>
          </p:cNvGraphicFramePr>
          <p:nvPr>
            <p:extLst>
              <p:ext uri="{D42A27DB-BD31-4B8C-83A1-F6EECF244321}">
                <p14:modId xmlns:p14="http://schemas.microsoft.com/office/powerpoint/2010/main" val="1143616591"/>
              </p:ext>
            </p:extLst>
          </p:nvPr>
        </p:nvGraphicFramePr>
        <p:xfrm>
          <a:off x="414793" y="699076"/>
          <a:ext cx="11150472" cy="4317595"/>
        </p:xfrm>
        <a:graphic>
          <a:graphicData uri="http://schemas.openxmlformats.org/drawingml/2006/table">
            <a:tbl>
              <a:tblPr rtl="1" firstRow="1" bandRow="1">
                <a:tableStyleId>{5C22544A-7EE6-4342-B048-85BDC9FD1C3A}</a:tableStyleId>
              </a:tblPr>
              <a:tblGrid>
                <a:gridCol w="5100790">
                  <a:extLst>
                    <a:ext uri="{9D8B030D-6E8A-4147-A177-3AD203B41FA5}">
                      <a16:colId xmlns:a16="http://schemas.microsoft.com/office/drawing/2014/main" val="4230516322"/>
                    </a:ext>
                  </a:extLst>
                </a:gridCol>
                <a:gridCol w="6049682">
                  <a:extLst>
                    <a:ext uri="{9D8B030D-6E8A-4147-A177-3AD203B41FA5}">
                      <a16:colId xmlns:a16="http://schemas.microsoft.com/office/drawing/2014/main" val="3653219934"/>
                    </a:ext>
                  </a:extLst>
                </a:gridCol>
              </a:tblGrid>
              <a:tr h="384343">
                <a:tc>
                  <a:txBody>
                    <a:bodyPr/>
                    <a:lstStyle/>
                    <a:p>
                      <a:r>
                        <a:rPr lang="ar-EG" sz="2000">
                          <a:solidFill>
                            <a:schemeClr val="bg1"/>
                          </a:solidFill>
                        </a:rPr>
                        <a:t>الدراسة/ التصميم</a:t>
                      </a:r>
                    </a:p>
                  </a:txBody>
                  <a:tcPr>
                    <a:lnB w="9525" cap="flat" cmpd="sng" algn="ctr">
                      <a:solidFill>
                        <a:schemeClr val="accent1"/>
                      </a:solidFill>
                      <a:prstDash val="solid"/>
                      <a:round/>
                      <a:headEnd type="none" w="med" len="med"/>
                      <a:tailEnd type="none" w="med" len="med"/>
                    </a:lnB>
                  </a:tcPr>
                </a:tc>
                <a:tc>
                  <a:txBody>
                    <a:bodyPr/>
                    <a:lstStyle/>
                    <a:p>
                      <a:r>
                        <a:rPr lang="ar-EG" sz="2000" b="1">
                          <a:solidFill>
                            <a:schemeClr val="bg1"/>
                          </a:solidFill>
                        </a:rPr>
                        <a:t>الأهداف الأساسية/ الجداول الزمنية</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426681">
                <a:tc rowSpan="2">
                  <a:txBody>
                    <a:bodyPr/>
                    <a:lstStyle/>
                    <a:p>
                      <a:r>
                        <a:rPr lang="ar-EG" sz="2400" b="1">
                          <a:solidFill>
                            <a:schemeClr val="bg1"/>
                          </a:solidFill>
                        </a:rPr>
                        <a:t>تجربة تمديد </a:t>
                      </a:r>
                      <a:r>
                        <a:rPr lang="en-US" sz="2400" b="1">
                          <a:solidFill>
                            <a:schemeClr val="bg1"/>
                          </a:solidFill>
                        </a:rPr>
                        <a:t>CVT</a:t>
                      </a:r>
                      <a:r>
                        <a:rPr lang="ar-EG" sz="2400" b="0">
                          <a:solidFill>
                            <a:schemeClr val="bg1"/>
                          </a:solidFill>
                        </a:rPr>
                        <a:t>، كوستاريكا</a:t>
                      </a:r>
                    </a:p>
                    <a:p>
                      <a:r>
                        <a:rPr lang="ar-EG" sz="2000">
                          <a:solidFill>
                            <a:schemeClr val="tx1"/>
                          </a:solidFill>
                          <a:latin typeface="+mn-lt"/>
                          <a:ea typeface="+mn-ea"/>
                          <a:cs typeface="+mn-cs"/>
                        </a:rPr>
                        <a:t>متابعة طويلة الأجل للمشارِكات اللاتي تلقين اللقاح </a:t>
                      </a:r>
                      <a:r>
                        <a:rPr lang="en-US" sz="2000">
                          <a:solidFill>
                            <a:schemeClr val="tx1"/>
                          </a:solidFill>
                          <a:latin typeface="+mn-lt"/>
                          <a:ea typeface="+mn-ea"/>
                          <a:cs typeface="+mn-cs"/>
                        </a:rPr>
                        <a:t>HPV2</a:t>
                      </a:r>
                      <a:r>
                        <a:rPr lang="ar-EG" sz="2000">
                          <a:solidFill>
                            <a:schemeClr val="tx1"/>
                          </a:solidFill>
                          <a:latin typeface="+mn-lt"/>
                          <a:ea typeface="+mn-ea"/>
                          <a:cs typeface="+mn-cs"/>
                        </a:rPr>
                        <a:t> (من إنتاج شركة </a:t>
                      </a:r>
                      <a:r>
                        <a:rPr lang="en-US" sz="2000">
                          <a:solidFill>
                            <a:schemeClr val="tx1"/>
                          </a:solidFill>
                          <a:latin typeface="+mn-lt"/>
                          <a:ea typeface="+mn-ea"/>
                          <a:cs typeface="+mn-cs"/>
                        </a:rPr>
                        <a:t>GSK</a:t>
                      </a:r>
                      <a:r>
                        <a:rPr lang="ar-EG" sz="2000">
                          <a:solidFill>
                            <a:schemeClr val="tx1"/>
                          </a:solidFill>
                          <a:latin typeface="+mn-lt"/>
                          <a:ea typeface="+mn-ea"/>
                          <a:cs typeface="+mn-cs"/>
                        </a:rPr>
                        <a:t>) في تجربة عشوائية مراقبة لتقييم فعاليته، </a:t>
                      </a:r>
                      <a:r>
                        <a:rPr lang="ar-EG" sz="2000" b="0"/>
                        <a:t>الإناث في سن 18 إلى 25 عامًا،</a:t>
                      </a:r>
                      <a:r>
                        <a:rPr lang="ar-EG" sz="2000"/>
                        <a:t> عدد المشارِكات=3,727 (196 تلقين جرعة واحدة)</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sz="2000" b="0">
                          <a:solidFill>
                            <a:schemeClr val="accent1"/>
                          </a:solidFill>
                        </a:rPr>
                        <a:t>نقطة النهاية: العدوى السائدة بفيروس الورم الحليمي البشري من النوع 16/18</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ar-EG" b="1"/>
                        <a:t>تجربة تمديد </a:t>
                      </a:r>
                      <a:r>
                        <a:rPr lang="en-US" b="1"/>
                        <a:t>CVT</a:t>
                      </a:r>
                      <a:r>
                        <a:rPr lang="ar-EG" b="0"/>
                        <a:t>، كوستاريكا</a:t>
                      </a:r>
                    </a:p>
                    <a:p>
                      <a:r>
                        <a:rPr lang="ar-EG" b="0"/>
                        <a:t>الإناث 18-25 عامًا؛ </a:t>
                      </a:r>
                      <a:r>
                        <a:rPr lang="en-US" b="0"/>
                        <a:t>Cervarix</a:t>
                      </a:r>
                      <a:r>
                        <a:rPr lang="ar-EG" b="0"/>
                        <a:t>®</a:t>
                      </a:r>
                    </a:p>
                    <a:p>
                      <a:r>
                        <a:rPr lang="ar-EG" b="0"/>
                        <a:t>ع = 3,727 (196 جرعة واحدة)</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ar-EG" sz="2000"/>
                        <a:t>فعالية الوقاية من </a:t>
                      </a:r>
                      <a:r>
                        <a:rPr lang="ar-EG" sz="2000" b="1"/>
                        <a:t>العدوى السائدة</a:t>
                      </a:r>
                      <a:r>
                        <a:rPr lang="ar-EG" sz="2000"/>
                        <a:t> في عام 9 وعام 11 (جرعة واحدة أو اثنتين أو ثلاث جرعات)</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r h="384343">
                <a:tc rowSpan="2">
                  <a:txBody>
                    <a:bodyPr/>
                    <a:lstStyle/>
                    <a:p>
                      <a:pPr marL="0" algn="r" defTabSz="914400" rtl="1" eaLnBrk="1" latinLnBrk="0" hangingPunct="1"/>
                      <a:r>
                        <a:rPr lang="ar-EG" sz="2400" b="1">
                          <a:solidFill>
                            <a:schemeClr val="bg1"/>
                          </a:solidFill>
                          <a:latin typeface="+mn-lt"/>
                          <a:ea typeface="+mn-ea"/>
                          <a:cs typeface="+mn-cs"/>
                        </a:rPr>
                        <a:t>تجربة التأثير في تايلاند</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2000">
                          <a:solidFill>
                            <a:schemeClr val="tx1"/>
                          </a:solidFill>
                          <a:latin typeface="+mn-lt"/>
                          <a:ea typeface="+mn-ea"/>
                          <a:cs typeface="+mn-cs"/>
                        </a:rPr>
                        <a:t>استقصاءات تشمل عدة قطاعات لفتيات في الصف العاشر/السنة الأولى (عدد المشارِكات= 2,600 تقريبًا) والصف الثاني عشر/السنة الثانية (عدد المشارِكات= 2,000 تقريبًا)، الإناث أقل من 15 عامًا، جرعة واحدة أو جرعتان من اللقاح </a:t>
                      </a:r>
                      <a:r>
                        <a:rPr lang="en-US" sz="2000">
                          <a:solidFill>
                            <a:schemeClr val="tx1"/>
                          </a:solidFill>
                          <a:latin typeface="+mn-lt"/>
                          <a:ea typeface="+mn-ea"/>
                          <a:cs typeface="+mn-cs"/>
                        </a:rPr>
                        <a:t>HPV2</a:t>
                      </a:r>
                      <a:r>
                        <a:rPr lang="ar-EG" sz="2000">
                          <a:solidFill>
                            <a:schemeClr val="tx1"/>
                          </a:solidFill>
                          <a:latin typeface="+mn-lt"/>
                          <a:ea typeface="+mn-ea"/>
                          <a:cs typeface="+mn-cs"/>
                        </a:rPr>
                        <a:t> (من إنتاج شركة </a:t>
                      </a:r>
                      <a:r>
                        <a:rPr lang="en-US" sz="2000">
                          <a:solidFill>
                            <a:schemeClr val="tx1"/>
                          </a:solidFill>
                          <a:latin typeface="+mn-lt"/>
                          <a:ea typeface="+mn-ea"/>
                          <a:cs typeface="+mn-cs"/>
                        </a:rPr>
                        <a:t>GSK</a:t>
                      </a:r>
                      <a:r>
                        <a:rPr lang="ar-EG" sz="2000">
                          <a:solidFill>
                            <a:schemeClr val="tx1"/>
                          </a:solidFill>
                          <a:latin typeface="+mn-lt"/>
                          <a:ea typeface="+mn-ea"/>
                          <a:cs typeface="+mn-cs"/>
                        </a:rPr>
                        <a:t>)</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sz="2000" b="0">
                          <a:solidFill>
                            <a:schemeClr val="accent1"/>
                          </a:solidFill>
                        </a:rPr>
                        <a:t>نقطة النهاية: العدوى السائدة بفيروس الورم الحليمي البشري من النوع 16/18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78860377"/>
                  </a:ext>
                </a:extLst>
              </a:tr>
              <a:tr h="1359895">
                <a:tc vMerge="1">
                  <a:txBody>
                    <a:bodyPr/>
                    <a:lstStyle/>
                    <a:p>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r>
                        <a:rPr lang="ar-EG" sz="2000">
                          <a:solidFill>
                            <a:schemeClr val="dk1"/>
                          </a:solidFill>
                          <a:latin typeface="+mn-lt"/>
                          <a:ea typeface="+mn-ea"/>
                          <a:cs typeface="+mn-cs"/>
                        </a:rPr>
                        <a:t>فعالية الجرعة الواحدة مقارنة بأنظمة الجرعتين من حيث الحد من </a:t>
                      </a:r>
                      <a:r>
                        <a:rPr lang="ar-EG" sz="2000" b="1">
                          <a:solidFill>
                            <a:schemeClr val="dk1"/>
                          </a:solidFill>
                          <a:latin typeface="+mn-lt"/>
                          <a:ea typeface="+mn-ea"/>
                          <a:cs typeface="+mn-cs"/>
                        </a:rPr>
                        <a:t>انتشار نوع اللقاح</a:t>
                      </a:r>
                      <a:r>
                        <a:rPr lang="ar-EG" sz="2000">
                          <a:solidFill>
                            <a:schemeClr val="dk1"/>
                          </a:solidFill>
                          <a:latin typeface="+mn-lt"/>
                          <a:ea typeface="+mn-ea"/>
                          <a:cs typeface="+mn-cs"/>
                        </a:rPr>
                        <a:t> في العام الرابع</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596361269"/>
                  </a:ext>
                </a:extLst>
              </a:tr>
            </a:tbl>
          </a:graphicData>
        </a:graphic>
      </p:graphicFrame>
      <p:sp>
        <p:nvSpPr>
          <p:cNvPr id="4" name="TextBox 3">
            <a:extLst>
              <a:ext uri="{FF2B5EF4-FFF2-40B4-BE49-F238E27FC236}">
                <a16:creationId xmlns:a16="http://schemas.microsoft.com/office/drawing/2014/main" id="{79F409AA-6A3F-A37F-476B-F51E6CB5D68A}"/>
              </a:ext>
            </a:extLst>
          </p:cNvPr>
          <p:cNvSpPr txBox="1"/>
          <p:nvPr/>
        </p:nvSpPr>
        <p:spPr>
          <a:xfrm>
            <a:off x="0" y="6197837"/>
            <a:ext cx="10938530" cy="369332"/>
          </a:xfrm>
          <a:prstGeom prst="rect">
            <a:avLst/>
          </a:prstGeom>
          <a:noFill/>
        </p:spPr>
        <p:txBody>
          <a:bodyPr wrap="square" lIns="91440" tIns="45720" rIns="91440" bIns="45720" rtlCol="0" anchor="t">
            <a:spAutoFit/>
          </a:bodyPr>
          <a:lstStyle/>
          <a:p>
            <a:r>
              <a:rPr lang="ar-EG" sz="900"/>
              <a:t> الاختصارات: </a:t>
            </a:r>
            <a:r>
              <a:rPr lang="en-US" sz="900"/>
              <a:t>CVT</a:t>
            </a:r>
            <a:r>
              <a:rPr lang="ar-EG" sz="900"/>
              <a:t>: تجربة اللقاح في كوستاريكا، </a:t>
            </a:r>
            <a:r>
              <a:rPr lang="en-US" sz="900"/>
              <a:t>N</a:t>
            </a:r>
            <a:r>
              <a:rPr lang="ar-EG" sz="900"/>
              <a:t>: عدد المشارِكات، </a:t>
            </a:r>
            <a:r>
              <a:rPr lang="en-US" sz="900"/>
              <a:t>RCT</a:t>
            </a:r>
            <a:r>
              <a:rPr lang="ar-EG" sz="900"/>
              <a:t>: تجربة عشوائية مراقبة، </a:t>
            </a:r>
            <a:r>
              <a:rPr lang="en-US" sz="900"/>
              <a:t>SD</a:t>
            </a:r>
            <a:r>
              <a:rPr lang="ar-EG" sz="900"/>
              <a:t> جرعة واحدة، </a:t>
            </a:r>
            <a:r>
              <a:rPr lang="en-US" sz="900"/>
              <a:t>Y</a:t>
            </a:r>
            <a:r>
              <a:rPr lang="ar-EG" sz="900"/>
              <a:t>: سنة، </a:t>
            </a:r>
            <a:r>
              <a:rPr lang="en-US" sz="900"/>
              <a:t>Yo</a:t>
            </a:r>
            <a:r>
              <a:rPr lang="ar-EG" sz="900"/>
              <a:t>: السن بالأعوام </a:t>
            </a:r>
          </a:p>
          <a:p>
            <a:pPr algn="r"/>
            <a:endParaRPr lang="en-US" sz="900" dirty="0"/>
          </a:p>
        </p:txBody>
      </p:sp>
      <p:sp>
        <p:nvSpPr>
          <p:cNvPr id="5" name="Rectangle 4">
            <a:extLst>
              <a:ext uri="{FF2B5EF4-FFF2-40B4-BE49-F238E27FC236}">
                <a16:creationId xmlns:a16="http://schemas.microsoft.com/office/drawing/2014/main" id="{68EE93CA-BB5A-C741-7766-733BFBF83AF9}"/>
              </a:ext>
            </a:extLst>
          </p:cNvPr>
          <p:cNvSpPr/>
          <p:nvPr/>
        </p:nvSpPr>
        <p:spPr>
          <a:xfrm>
            <a:off x="381000" y="114300"/>
            <a:ext cx="12047454" cy="584775"/>
          </a:xfrm>
          <a:prstGeom prst="rect">
            <a:avLst/>
          </a:prstGeom>
        </p:spPr>
        <p:txBody>
          <a:bodyPr wrap="square">
            <a:spAutoFit/>
          </a:bodyPr>
          <a:lstStyle/>
          <a:p>
            <a:r>
              <a:rPr lang="ar-EG" sz="3200">
                <a:solidFill>
                  <a:schemeClr val="accent1"/>
                </a:solidFill>
                <a:latin typeface="+mj-lt"/>
              </a:rPr>
              <a:t>الفاعلية السريرية/ الفاعلية الميدانية من الدراسات مع البيانات المتاحة</a:t>
            </a:r>
          </a:p>
        </p:txBody>
      </p:sp>
    </p:spTree>
    <p:extLst>
      <p:ext uri="{BB962C8B-B14F-4D97-AF65-F5344CB8AC3E}">
        <p14:creationId xmlns:p14="http://schemas.microsoft.com/office/powerpoint/2010/main" val="300039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2E1E4-FE6E-FAC9-F84E-78BDDE36143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AD64268-1DFA-7CB9-CE22-704E7F9BBADC}"/>
              </a:ext>
            </a:extLst>
          </p:cNvPr>
          <p:cNvSpPr/>
          <p:nvPr/>
        </p:nvSpPr>
        <p:spPr>
          <a:xfrm>
            <a:off x="397539" y="105744"/>
            <a:ext cx="11447720" cy="584775"/>
          </a:xfrm>
          <a:prstGeom prst="rect">
            <a:avLst/>
          </a:prstGeom>
        </p:spPr>
        <p:txBody>
          <a:bodyPr wrap="square">
            <a:spAutoFit/>
          </a:bodyPr>
          <a:lstStyle/>
          <a:p>
            <a:r>
              <a:rPr lang="ar-EG" sz="3200">
                <a:solidFill>
                  <a:schemeClr val="accent1"/>
                </a:solidFill>
                <a:latin typeface="+mj-lt"/>
              </a:rPr>
              <a:t>تجربة </a:t>
            </a:r>
            <a:r>
              <a:rPr lang="en-US" sz="3200">
                <a:solidFill>
                  <a:schemeClr val="accent1"/>
                </a:solidFill>
                <a:latin typeface="+mj-lt"/>
              </a:rPr>
              <a:t>IARC</a:t>
            </a:r>
            <a:r>
              <a:rPr lang="ar-EG" sz="3200">
                <a:solidFill>
                  <a:schemeClr val="accent1"/>
                </a:solidFill>
                <a:latin typeface="+mj-lt"/>
              </a:rPr>
              <a:t>، الهند: فاعلية اللقاح لأكثر من 12 عامًا (</a:t>
            </a:r>
            <a:r>
              <a:rPr lang="en-US" sz="3200">
                <a:solidFill>
                  <a:schemeClr val="accent1"/>
                </a:solidFill>
                <a:latin typeface="+mj-lt"/>
              </a:rPr>
              <a:t>HPV4</a:t>
            </a:r>
            <a:r>
              <a:rPr lang="ar-EG" sz="3200">
                <a:solidFill>
                  <a:schemeClr val="accent1"/>
                </a:solidFill>
                <a:latin typeface="+mj-lt"/>
              </a:rPr>
              <a:t>، من إنتاج شركة </a:t>
            </a:r>
            <a:r>
              <a:rPr lang="en-US" sz="3200">
                <a:solidFill>
                  <a:schemeClr val="accent1"/>
                </a:solidFill>
                <a:latin typeface="+mj-lt"/>
              </a:rPr>
              <a:t>MSD</a:t>
            </a:r>
            <a:r>
              <a:rPr lang="ar-EG" sz="3200">
                <a:solidFill>
                  <a:schemeClr val="accent1"/>
                </a:solidFill>
                <a:latin typeface="+mj-lt"/>
              </a:rPr>
              <a:t>)</a:t>
            </a:r>
          </a:p>
        </p:txBody>
      </p:sp>
      <p:graphicFrame>
        <p:nvGraphicFramePr>
          <p:cNvPr id="2" name="Table 2">
            <a:extLst>
              <a:ext uri="{FF2B5EF4-FFF2-40B4-BE49-F238E27FC236}">
                <a16:creationId xmlns:a16="http://schemas.microsoft.com/office/drawing/2014/main" id="{7C63974C-4E5F-1331-0317-C379E0907869}"/>
              </a:ext>
            </a:extLst>
          </p:cNvPr>
          <p:cNvGraphicFramePr>
            <a:graphicFrameLocks noGrp="1"/>
          </p:cNvGraphicFramePr>
          <p:nvPr>
            <p:extLst>
              <p:ext uri="{D42A27DB-BD31-4B8C-83A1-F6EECF244321}">
                <p14:modId xmlns:p14="http://schemas.microsoft.com/office/powerpoint/2010/main" val="2578339885"/>
              </p:ext>
            </p:extLst>
          </p:nvPr>
        </p:nvGraphicFramePr>
        <p:xfrm>
          <a:off x="863600" y="1188452"/>
          <a:ext cx="10515598" cy="3090491"/>
        </p:xfrm>
        <a:graphic>
          <a:graphicData uri="http://schemas.openxmlformats.org/drawingml/2006/table">
            <a:tbl>
              <a:tblPr rtl="1" firstRow="1" bandRow="1">
                <a:tableStyleId>{5C22544A-7EE6-4342-B048-85BDC9FD1C3A}</a:tableStyleId>
              </a:tblPr>
              <a:tblGrid>
                <a:gridCol w="2092251">
                  <a:extLst>
                    <a:ext uri="{9D8B030D-6E8A-4147-A177-3AD203B41FA5}">
                      <a16:colId xmlns:a16="http://schemas.microsoft.com/office/drawing/2014/main" val="775955045"/>
                    </a:ext>
                  </a:extLst>
                </a:gridCol>
                <a:gridCol w="1775637">
                  <a:extLst>
                    <a:ext uri="{9D8B030D-6E8A-4147-A177-3AD203B41FA5}">
                      <a16:colId xmlns:a16="http://schemas.microsoft.com/office/drawing/2014/main" val="1036013797"/>
                    </a:ext>
                  </a:extLst>
                </a:gridCol>
                <a:gridCol w="1435290">
                  <a:extLst>
                    <a:ext uri="{9D8B030D-6E8A-4147-A177-3AD203B41FA5}">
                      <a16:colId xmlns:a16="http://schemas.microsoft.com/office/drawing/2014/main" val="1906708921"/>
                    </a:ext>
                  </a:extLst>
                </a:gridCol>
                <a:gridCol w="1707221">
                  <a:extLst>
                    <a:ext uri="{9D8B030D-6E8A-4147-A177-3AD203B41FA5}">
                      <a16:colId xmlns:a16="http://schemas.microsoft.com/office/drawing/2014/main" val="2378203913"/>
                    </a:ext>
                  </a:extLst>
                </a:gridCol>
                <a:gridCol w="1829033">
                  <a:extLst>
                    <a:ext uri="{9D8B030D-6E8A-4147-A177-3AD203B41FA5}">
                      <a16:colId xmlns:a16="http://schemas.microsoft.com/office/drawing/2014/main" val="2060908422"/>
                    </a:ext>
                  </a:extLst>
                </a:gridCol>
                <a:gridCol w="1676166">
                  <a:extLst>
                    <a:ext uri="{9D8B030D-6E8A-4147-A177-3AD203B41FA5}">
                      <a16:colId xmlns:a16="http://schemas.microsoft.com/office/drawing/2014/main" val="367718201"/>
                    </a:ext>
                  </a:extLst>
                </a:gridCol>
              </a:tblGrid>
              <a:tr h="738301">
                <a:tc>
                  <a:txBody>
                    <a:bodyPr/>
                    <a:lstStyle/>
                    <a:p>
                      <a:endParaRPr lang="en-US" dirty="0">
                        <a:latin typeface="Arial" panose="020B0604020202020204" pitchFamily="34" charset="0"/>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ar-EG">
                          <a:latin typeface="+mn-lt"/>
                          <a:cs typeface="Arial" panose="020B0604020202020204" pitchFamily="34" charset="0"/>
                        </a:rPr>
                        <a:t>عدد النساء اللاتي تم تقييمهن</a:t>
                      </a:r>
                    </a:p>
                  </a:txBody>
                  <a:tcPr anchor="b">
                    <a:lnB w="9525" cap="flat" cmpd="sng" algn="ctr">
                      <a:solidFill>
                        <a:schemeClr val="accent1"/>
                      </a:solidFill>
                      <a:prstDash val="solid"/>
                      <a:round/>
                      <a:headEnd type="none" w="med" len="med"/>
                      <a:tailEnd type="none" w="med" len="med"/>
                    </a:lnB>
                  </a:tcPr>
                </a:tc>
                <a:tc>
                  <a:txBody>
                    <a:bodyPr/>
                    <a:lstStyle/>
                    <a:p>
                      <a:pPr algn="ctr"/>
                      <a:r>
                        <a:rPr lang="ar-EG">
                          <a:latin typeface="+mn-lt"/>
                          <a:cs typeface="Arial" panose="020B0604020202020204" pitchFamily="34" charset="0"/>
                        </a:rPr>
                        <a:t>عدد الأحداث</a:t>
                      </a:r>
                    </a:p>
                  </a:txBody>
                  <a:tcPr anchor="b">
                    <a:lnB w="9525" cap="flat" cmpd="sng" algn="ctr">
                      <a:solidFill>
                        <a:schemeClr val="accent1"/>
                      </a:solidFill>
                      <a:prstDash val="solid"/>
                      <a:round/>
                      <a:headEnd type="none" w="med" len="med"/>
                      <a:tailEnd type="none" w="med" len="med"/>
                    </a:lnB>
                  </a:tcPr>
                </a:tc>
                <a:tc>
                  <a:txBody>
                    <a:bodyPr/>
                    <a:lstStyle/>
                    <a:p>
                      <a:pPr algn="ctr"/>
                      <a:r>
                        <a:rPr lang="ar-EG">
                          <a:latin typeface="+mn-lt"/>
                          <a:cs typeface="Arial" panose="020B0604020202020204" pitchFamily="34" charset="0"/>
                        </a:rPr>
                        <a:t>إجمالي نسبة الإصابة (%)</a:t>
                      </a:r>
                    </a:p>
                  </a:txBody>
                  <a:tcPr anchor="b">
                    <a:lnB w="9525" cap="flat" cmpd="sng" algn="ctr">
                      <a:solidFill>
                        <a:schemeClr val="accent1"/>
                      </a:solidFill>
                      <a:prstDash val="solid"/>
                      <a:round/>
                      <a:headEnd type="none" w="med" len="med"/>
                      <a:tailEnd type="none" w="med" len="med"/>
                    </a:lnB>
                  </a:tcPr>
                </a:tc>
                <a:tc>
                  <a:txBody>
                    <a:bodyPr/>
                    <a:lstStyle/>
                    <a:p>
                      <a:pPr algn="ctr"/>
                      <a:r>
                        <a:rPr lang="ar-EG">
                          <a:latin typeface="+mn-lt"/>
                          <a:cs typeface="Arial" panose="020B0604020202020204" pitchFamily="34" charset="0"/>
                        </a:rPr>
                        <a:t>تقدير نقطة فاعلية اللقاح المعدلة</a:t>
                      </a:r>
                    </a:p>
                  </a:txBody>
                  <a:tcPr anchor="b">
                    <a:lnB w="9525" cap="flat" cmpd="sng" algn="ctr">
                      <a:solidFill>
                        <a:schemeClr val="accent1"/>
                      </a:solidFill>
                      <a:prstDash val="solid"/>
                      <a:round/>
                      <a:headEnd type="none" w="med" len="med"/>
                      <a:tailEnd type="none" w="med" len="med"/>
                    </a:lnB>
                  </a:tcPr>
                </a:tc>
                <a:tc>
                  <a:txBody>
                    <a:bodyPr/>
                    <a:lstStyle/>
                    <a:p>
                      <a:pPr algn="ctr"/>
                      <a:r>
                        <a:rPr lang="ar-EG" dirty="0">
                          <a:latin typeface="+mn-lt"/>
                          <a:cs typeface="Arial" panose="020B0604020202020204" pitchFamily="34" charset="0"/>
                        </a:rPr>
                        <a:t>ف ل المعدلة 95% م ث</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625061">
                <a:tc>
                  <a:txBody>
                    <a:bodyPr/>
                    <a:lstStyle/>
                    <a:p>
                      <a:pPr algn="r"/>
                      <a:r>
                        <a:rPr lang="ar-EG" sz="2000" b="1">
                          <a:solidFill>
                            <a:schemeClr val="bg1"/>
                          </a:solidFill>
                          <a:latin typeface="+mn-lt"/>
                          <a:cs typeface="Arial" panose="020B0604020202020204" pitchFamily="34" charset="0"/>
                        </a:rPr>
                        <a:t>غير مُلقح</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ar-EG" sz="2400" b="0">
                          <a:solidFill>
                            <a:schemeClr val="accent1"/>
                          </a:solidFill>
                          <a:latin typeface="+mn-lt"/>
                          <a:cs typeface="Arial" panose="020B0604020202020204" pitchFamily="34" charset="0"/>
                        </a:rPr>
                        <a:t>1,273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ar-EG" sz="2400" b="0">
                          <a:solidFill>
                            <a:schemeClr val="accent1"/>
                          </a:solidFill>
                          <a:latin typeface="+mn-lt"/>
                          <a:cs typeface="Arial" panose="020B0604020202020204" pitchFamily="34" charset="0"/>
                        </a:rPr>
                        <a:t>35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ar-EG" sz="2400" b="0">
                          <a:solidFill>
                            <a:schemeClr val="accent1"/>
                          </a:solidFill>
                          <a:latin typeface="+mn-lt"/>
                          <a:cs typeface="Arial" panose="020B0604020202020204" pitchFamily="34" charset="0"/>
                        </a:rPr>
                        <a:t>2.7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ar-EG" sz="2400" b="0">
                          <a:solidFill>
                            <a:schemeClr val="accent1"/>
                          </a:solidFill>
                          <a:latin typeface="+mn-lt"/>
                          <a:cs typeface="Arial" panose="020B0604020202020204" pitchFamily="34" charset="0"/>
                        </a:rPr>
                        <a:t>المرجع</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r" rtl="1"/>
                      <a:endParaRPr lang="en-US" sz="24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531628">
                <a:tc>
                  <a:txBody>
                    <a:bodyPr/>
                    <a:lstStyle/>
                    <a:p>
                      <a:pPr algn="r"/>
                      <a:r>
                        <a:rPr lang="ar-EG" sz="2000" b="1">
                          <a:solidFill>
                            <a:schemeClr val="bg1"/>
                          </a:solidFill>
                          <a:latin typeface="+mn-lt"/>
                          <a:cs typeface="Arial" panose="020B0604020202020204" pitchFamily="34" charset="0"/>
                        </a:rPr>
                        <a:t>جرعة واحدة</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ar-EG" sz="2400" b="0">
                          <a:solidFill>
                            <a:schemeClr val="accent1"/>
                          </a:solidFill>
                          <a:latin typeface="+mn-lt"/>
                          <a:cs typeface="Arial" panose="020B0604020202020204" pitchFamily="34" charset="0"/>
                        </a:rPr>
                        <a:t>3,022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ar-EG" sz="2400" b="0">
                          <a:solidFill>
                            <a:schemeClr val="accent1"/>
                          </a:solidFill>
                          <a:latin typeface="+mn-lt"/>
                          <a:cs typeface="Arial" panose="020B0604020202020204" pitchFamily="34" charset="0"/>
                        </a:rPr>
                        <a:t>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ar-EG" sz="2400" b="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ar-EG" sz="2400" b="0">
                          <a:solidFill>
                            <a:schemeClr val="accent1"/>
                          </a:solidFill>
                          <a:latin typeface="+mn-lt"/>
                          <a:cs typeface="Arial" panose="020B0604020202020204" pitchFamily="34" charset="0"/>
                        </a:rPr>
                        <a:t>92.0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ar-EG" sz="2400" b="0">
                          <a:solidFill>
                            <a:schemeClr val="accent1"/>
                          </a:solidFill>
                          <a:latin typeface="+mn-lt"/>
                          <a:cs typeface="Arial" panose="020B0604020202020204" pitchFamily="34" charset="0"/>
                        </a:rPr>
                        <a:t>87.0؛ 95.0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738301">
                <a:tc>
                  <a:txBody>
                    <a:bodyPr/>
                    <a:lstStyle/>
                    <a:p>
                      <a:pPr algn="r"/>
                      <a:r>
                        <a:rPr lang="ar-EG" sz="2000" b="1">
                          <a:solidFill>
                            <a:schemeClr val="bg1"/>
                          </a:solidFill>
                          <a:latin typeface="+mn-lt"/>
                          <a:cs typeface="Arial" panose="020B0604020202020204" pitchFamily="34" charset="0"/>
                        </a:rPr>
                        <a:t>جرعتان </a:t>
                      </a:r>
                      <a:br>
                        <a:rPr lang="ar-EG" sz="2000" b="1">
                          <a:solidFill>
                            <a:schemeClr val="bg1"/>
                          </a:solidFill>
                          <a:latin typeface="+mn-lt"/>
                          <a:cs typeface="Arial" panose="020B0604020202020204" pitchFamily="34" charset="0"/>
                        </a:rPr>
                      </a:br>
                      <a:r>
                        <a:rPr lang="ar-EG" sz="2000" b="1">
                          <a:solidFill>
                            <a:schemeClr val="bg1"/>
                          </a:solidFill>
                          <a:latin typeface="+mn-lt"/>
                          <a:cs typeface="Arial" panose="020B0604020202020204" pitchFamily="34" charset="0"/>
                        </a:rPr>
                        <a:t>(0، 6 ش)</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ar-EG" sz="2400" b="0">
                          <a:solidFill>
                            <a:schemeClr val="accent1"/>
                          </a:solidFill>
                          <a:latin typeface="+mn-lt"/>
                          <a:cs typeface="Arial" panose="020B0604020202020204" pitchFamily="34" charset="0"/>
                        </a:rPr>
                        <a:t>2,311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ar-EG" sz="2400" b="0">
                          <a:solidFill>
                            <a:schemeClr val="accent1"/>
                          </a:solidFill>
                          <a:latin typeface="+mn-lt"/>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ar-EG" sz="2400" b="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ar-EG" sz="2400" b="0">
                          <a:solidFill>
                            <a:schemeClr val="accent1"/>
                          </a:solidFill>
                          <a:latin typeface="+mn-lt"/>
                          <a:cs typeface="Arial" panose="020B0604020202020204" pitchFamily="34" charset="0"/>
                        </a:rPr>
                        <a:t>94.8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ar-EG" sz="2400" b="0">
                          <a:solidFill>
                            <a:schemeClr val="accent1"/>
                          </a:solidFill>
                          <a:latin typeface="+mn-lt"/>
                          <a:cs typeface="Arial" panose="020B0604020202020204" pitchFamily="34" charset="0"/>
                        </a:rPr>
                        <a:t>90.0؛ 97.3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440977">
                <a:tc>
                  <a:txBody>
                    <a:bodyPr/>
                    <a:lstStyle/>
                    <a:p>
                      <a:pPr algn="r"/>
                      <a:r>
                        <a:rPr lang="ar-EG" sz="2000" b="1">
                          <a:solidFill>
                            <a:schemeClr val="bg1"/>
                          </a:solidFill>
                          <a:latin typeface="+mn-lt"/>
                          <a:cs typeface="Arial" panose="020B0604020202020204" pitchFamily="34" charset="0"/>
                        </a:rPr>
                        <a:t>3 جرعات</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ar-EG" sz="2400" b="0">
                          <a:solidFill>
                            <a:schemeClr val="accent1"/>
                          </a:solidFill>
                          <a:latin typeface="+mn-lt"/>
                          <a:cs typeface="Arial" panose="020B0604020202020204" pitchFamily="34" charset="0"/>
                        </a:rPr>
                        <a:t>2,172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ar-EG" sz="2400" b="0">
                          <a:solidFill>
                            <a:schemeClr val="accent1"/>
                          </a:solidFill>
                          <a:latin typeface="+mn-lt"/>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ar-EG" sz="2400" b="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ar-EG" sz="2400" b="0">
                          <a:solidFill>
                            <a:schemeClr val="accent1"/>
                          </a:solidFill>
                          <a:latin typeface="+mn-lt"/>
                          <a:cs typeface="Arial" panose="020B0604020202020204" pitchFamily="34" charset="0"/>
                        </a:rPr>
                        <a:t>95.3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ar-EG" sz="2400" b="0" dirty="0">
                          <a:solidFill>
                            <a:schemeClr val="accent1"/>
                          </a:solidFill>
                          <a:latin typeface="+mn-lt"/>
                          <a:cs typeface="Arial" panose="020B0604020202020204" pitchFamily="34" charset="0"/>
                        </a:rPr>
                        <a:t>90.9؛ 97.5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4" name="TextBox 3">
            <a:extLst>
              <a:ext uri="{FF2B5EF4-FFF2-40B4-BE49-F238E27FC236}">
                <a16:creationId xmlns:a16="http://schemas.microsoft.com/office/drawing/2014/main" id="{F6374E33-3C91-3D96-E28A-E9193D676925}"/>
              </a:ext>
            </a:extLst>
          </p:cNvPr>
          <p:cNvSpPr txBox="1"/>
          <p:nvPr/>
        </p:nvSpPr>
        <p:spPr>
          <a:xfrm>
            <a:off x="5358956" y="4365134"/>
            <a:ext cx="6126568" cy="230832"/>
          </a:xfrm>
          <a:prstGeom prst="rect">
            <a:avLst/>
          </a:prstGeom>
          <a:noFill/>
        </p:spPr>
        <p:txBody>
          <a:bodyPr wrap="square" numCol="1" rtlCol="0">
            <a:spAutoFit/>
          </a:bodyPr>
          <a:lstStyle/>
          <a:p>
            <a:pPr algn="r"/>
            <a:r>
              <a:rPr lang="ar-EG" sz="900" dirty="0"/>
              <a:t>الاختصارات: م ث: مجال الثقة؛ ش: شهر؛ ف ل: فعالية اللقاح</a:t>
            </a:r>
          </a:p>
        </p:txBody>
      </p:sp>
      <p:sp>
        <p:nvSpPr>
          <p:cNvPr id="8" name="TextBox 7">
            <a:extLst>
              <a:ext uri="{FF2B5EF4-FFF2-40B4-BE49-F238E27FC236}">
                <a16:creationId xmlns:a16="http://schemas.microsoft.com/office/drawing/2014/main" id="{D06BC9EB-DF86-F41F-4F9D-C20EA44A329C}"/>
              </a:ext>
            </a:extLst>
          </p:cNvPr>
          <p:cNvSpPr txBox="1"/>
          <p:nvPr/>
        </p:nvSpPr>
        <p:spPr>
          <a:xfrm>
            <a:off x="397539" y="6034450"/>
            <a:ext cx="9393441" cy="307777"/>
          </a:xfrm>
          <a:prstGeom prst="rect">
            <a:avLst/>
          </a:prstGeom>
          <a:noFill/>
        </p:spPr>
        <p:txBody>
          <a:bodyPr wrap="square">
            <a:spAutoFit/>
          </a:bodyPr>
          <a:lstStyle/>
          <a:p>
            <a:pPr>
              <a:tabLst>
                <a:tab pos="0" algn="l"/>
              </a:tabLst>
            </a:pPr>
            <a:r>
              <a:rPr lang="en-US" sz="700">
                <a:effectLst/>
              </a:rPr>
              <a:t>Malvi SG, Esmy PO, Muwonge R, et al. A prospective cohort study comparing efficacy of 1 dose of quadrivalent human papillomavirus vaccine to 2 and 3 doses at an average follow-up of 12 years postvaccination.</a:t>
            </a:r>
            <a:r>
              <a:rPr lang="en-US" sz="700" i="1">
                <a:effectLst/>
              </a:rPr>
              <a:t> Journal of the National Cancer Institute. Monographs.</a:t>
            </a:r>
            <a:r>
              <a:rPr lang="en-US" sz="700">
                <a:effectLst/>
              </a:rPr>
              <a:t> </a:t>
            </a:r>
            <a:r>
              <a:rPr lang="ar-EG" sz="700">
                <a:effectLst/>
              </a:rPr>
              <a:t>2024;2024(67):317–328. </a:t>
            </a:r>
            <a:r>
              <a:rPr lang="en-US" sz="700">
                <a:effectLst/>
              </a:rPr>
              <a:t>doi:10.1093/jncimonographs/lgae042.  Basu et al. Vaccine Efficacy of a single-dose versus Two or Three Doses of the HPV Vaccine, 15 years after Vaccination IPVC abstract O057/ #956</a:t>
            </a:r>
          </a:p>
        </p:txBody>
      </p:sp>
      <p:sp>
        <p:nvSpPr>
          <p:cNvPr id="5" name="TextBox 4">
            <a:extLst>
              <a:ext uri="{FF2B5EF4-FFF2-40B4-BE49-F238E27FC236}">
                <a16:creationId xmlns:a16="http://schemas.microsoft.com/office/drawing/2014/main" id="{6BF0DCD5-4FD5-CB2D-D84C-0C0F9DB3D4AD}"/>
              </a:ext>
            </a:extLst>
          </p:cNvPr>
          <p:cNvSpPr txBox="1"/>
          <p:nvPr/>
        </p:nvSpPr>
        <p:spPr>
          <a:xfrm>
            <a:off x="871279" y="750058"/>
            <a:ext cx="9788385" cy="461665"/>
          </a:xfrm>
          <a:prstGeom prst="rect">
            <a:avLst/>
          </a:prstGeom>
          <a:noFill/>
        </p:spPr>
        <p:txBody>
          <a:bodyPr wrap="none" rtlCol="0">
            <a:spAutoFit/>
          </a:bodyPr>
          <a:lstStyle/>
          <a:p>
            <a:r>
              <a:rPr lang="ar-EG" sz="2400" b="1" dirty="0">
                <a:solidFill>
                  <a:schemeClr val="accent1"/>
                </a:solidFill>
                <a:latin typeface="+mj-lt"/>
              </a:rPr>
              <a:t>عدوى فيروس الورم </a:t>
            </a:r>
            <a:r>
              <a:rPr lang="ar-EG" sz="2400" b="1" dirty="0" err="1">
                <a:solidFill>
                  <a:schemeClr val="accent1"/>
                </a:solidFill>
                <a:latin typeface="+mj-lt"/>
              </a:rPr>
              <a:t>الحليمي</a:t>
            </a:r>
            <a:r>
              <a:rPr lang="ar-EG" sz="2400" b="1" dirty="0">
                <a:solidFill>
                  <a:schemeClr val="accent1"/>
                </a:solidFill>
                <a:latin typeface="+mj-lt"/>
              </a:rPr>
              <a:t> البشري (</a:t>
            </a:r>
            <a:r>
              <a:rPr lang="en-US" sz="2400" b="1" dirty="0">
                <a:solidFill>
                  <a:schemeClr val="accent1"/>
                </a:solidFill>
                <a:latin typeface="+mj-lt"/>
              </a:rPr>
              <a:t>HPV</a:t>
            </a:r>
            <a:r>
              <a:rPr lang="ar-EG" sz="2400" b="1" dirty="0">
                <a:solidFill>
                  <a:schemeClr val="accent1"/>
                </a:solidFill>
                <a:latin typeface="+mj-lt"/>
              </a:rPr>
              <a:t>) المستمرة من النوعين 16 و18 – بيانات 12 عامًا</a:t>
            </a:r>
          </a:p>
        </p:txBody>
      </p:sp>
      <p:sp>
        <p:nvSpPr>
          <p:cNvPr id="6" name="TextBox 5">
            <a:extLst>
              <a:ext uri="{FF2B5EF4-FFF2-40B4-BE49-F238E27FC236}">
                <a16:creationId xmlns:a16="http://schemas.microsoft.com/office/drawing/2014/main" id="{757DB999-6F5F-AEFA-A313-6822FC83C127}"/>
              </a:ext>
            </a:extLst>
          </p:cNvPr>
          <p:cNvSpPr txBox="1"/>
          <p:nvPr/>
        </p:nvSpPr>
        <p:spPr>
          <a:xfrm>
            <a:off x="970742" y="4484210"/>
            <a:ext cx="10742428" cy="1200329"/>
          </a:xfrm>
          <a:prstGeom prst="rect">
            <a:avLst/>
          </a:prstGeom>
          <a:noFill/>
        </p:spPr>
        <p:txBody>
          <a:bodyPr wrap="square" rtlCol="0">
            <a:spAutoFit/>
          </a:bodyPr>
          <a:lstStyle/>
          <a:p>
            <a:r>
              <a:rPr lang="ar-EG" sz="2400" dirty="0"/>
              <a:t>حتى 14 عامًا بعد التطعيم، لا توجد عدوى شديدة من آفات عنق الرحم من فيروس الورم </a:t>
            </a:r>
            <a:r>
              <a:rPr lang="ar-EG" sz="2400" dirty="0" err="1"/>
              <a:t>الحليمي</a:t>
            </a:r>
            <a:r>
              <a:rPr lang="ar-EG" sz="2400" dirty="0"/>
              <a:t> البشري من النوعين 16 و18 في المجموعات الملقحة</a:t>
            </a:r>
          </a:p>
          <a:p>
            <a:r>
              <a:rPr lang="ar-EG" sz="2400" dirty="0"/>
              <a:t>فاعلية اللقاح من جرعة واحدة في سن 14 عامًا 92.4% (87.7; 95.3)</a:t>
            </a:r>
          </a:p>
        </p:txBody>
      </p:sp>
      <p:sp>
        <p:nvSpPr>
          <p:cNvPr id="3" name="TextBox 2">
            <a:extLst>
              <a:ext uri="{FF2B5EF4-FFF2-40B4-BE49-F238E27FC236}">
                <a16:creationId xmlns:a16="http://schemas.microsoft.com/office/drawing/2014/main" id="{948244C0-7B90-F6FA-1408-3AE26D075995}"/>
              </a:ext>
            </a:extLst>
          </p:cNvPr>
          <p:cNvSpPr txBox="1"/>
          <p:nvPr/>
        </p:nvSpPr>
        <p:spPr>
          <a:xfrm>
            <a:off x="3090773" y="5739107"/>
            <a:ext cx="8394751" cy="230832"/>
          </a:xfrm>
          <a:prstGeom prst="rect">
            <a:avLst/>
          </a:prstGeom>
          <a:noFill/>
        </p:spPr>
        <p:txBody>
          <a:bodyPr wrap="square" numCol="1" rtlCol="0">
            <a:spAutoFit/>
          </a:bodyPr>
          <a:lstStyle/>
          <a:p>
            <a:r>
              <a:rPr lang="ar-EG" sz="900" dirty="0"/>
              <a:t>الاختصارات: </a:t>
            </a:r>
            <a:r>
              <a:rPr lang="en-US" sz="900" dirty="0"/>
              <a:t>IARC</a:t>
            </a:r>
            <a:r>
              <a:rPr lang="ar-EG" sz="900" dirty="0"/>
              <a:t>: الوكالة الدولية لبحوث السرطان، </a:t>
            </a:r>
            <a:r>
              <a:rPr lang="en-US" sz="900" dirty="0"/>
              <a:t>VE</a:t>
            </a:r>
            <a:r>
              <a:rPr lang="ar-EG" sz="900" dirty="0"/>
              <a:t>: فاعلية اللقاح، </a:t>
            </a:r>
            <a:r>
              <a:rPr lang="en-US" sz="900" dirty="0"/>
              <a:t>CI</a:t>
            </a:r>
            <a:r>
              <a:rPr lang="ar-EG" sz="900" dirty="0"/>
              <a:t>: مجال الثقة، </a:t>
            </a:r>
            <a:r>
              <a:rPr lang="en-US" sz="900" dirty="0"/>
              <a:t>Mo</a:t>
            </a:r>
            <a:r>
              <a:rPr lang="ar-EG" sz="900" dirty="0"/>
              <a:t>: شهر</a:t>
            </a:r>
          </a:p>
        </p:txBody>
      </p:sp>
    </p:spTree>
    <p:extLst>
      <p:ext uri="{BB962C8B-B14F-4D97-AF65-F5344CB8AC3E}">
        <p14:creationId xmlns:p14="http://schemas.microsoft.com/office/powerpoint/2010/main" val="1644558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175099" y="103997"/>
            <a:ext cx="11540652" cy="1569660"/>
          </a:xfrm>
          <a:prstGeom prst="rect">
            <a:avLst/>
          </a:prstGeom>
        </p:spPr>
        <p:txBody>
          <a:bodyPr wrap="square">
            <a:spAutoFit/>
          </a:bodyPr>
          <a:lstStyle/>
          <a:p>
            <a:r>
              <a:rPr lang="ar-EG" sz="3200" dirty="0">
                <a:solidFill>
                  <a:schemeClr val="accent1"/>
                </a:solidFill>
                <a:latin typeface="+mj-lt"/>
              </a:rPr>
              <a:t>تجربة لقاح فيروس الورم </a:t>
            </a:r>
            <a:r>
              <a:rPr lang="ar-EG" sz="3200" dirty="0" err="1">
                <a:solidFill>
                  <a:schemeClr val="accent1"/>
                </a:solidFill>
                <a:latin typeface="+mj-lt"/>
              </a:rPr>
              <a:t>الحليمي</a:t>
            </a:r>
            <a:r>
              <a:rPr lang="ar-EG" sz="3200" dirty="0">
                <a:solidFill>
                  <a:schemeClr val="accent1"/>
                </a:solidFill>
                <a:latin typeface="+mj-lt"/>
              </a:rPr>
              <a:t> البشري، كوستاريكا: الفاعلية (النهائية)، اللقاح </a:t>
            </a:r>
            <a:r>
              <a:rPr lang="en-US" sz="3200" dirty="0">
                <a:solidFill>
                  <a:schemeClr val="accent1"/>
                </a:solidFill>
                <a:latin typeface="+mj-lt"/>
              </a:rPr>
              <a:t>HPV2</a:t>
            </a:r>
            <a:r>
              <a:rPr lang="ar-EG" sz="3200" dirty="0">
                <a:solidFill>
                  <a:schemeClr val="accent1"/>
                </a:solidFill>
                <a:latin typeface="+mj-lt"/>
              </a:rPr>
              <a:t> (من إنتاج شركة </a:t>
            </a:r>
            <a:r>
              <a:rPr lang="en-US" sz="3200" dirty="0">
                <a:solidFill>
                  <a:schemeClr val="accent1"/>
                </a:solidFill>
                <a:latin typeface="+mj-lt"/>
              </a:rPr>
              <a:t>GSK)</a:t>
            </a:r>
          </a:p>
          <a:p>
            <a:r>
              <a:rPr lang="ar-EG" sz="3200" dirty="0">
                <a:solidFill>
                  <a:schemeClr val="accent1"/>
                </a:solidFill>
                <a:latin typeface="+mj-lt"/>
              </a:rPr>
              <a:t>العدوى المنتشرة &gt; 10 سنوات بعد التطعيم (</a:t>
            </a:r>
            <a:r>
              <a:rPr lang="en-US" sz="3200" dirty="0">
                <a:solidFill>
                  <a:schemeClr val="accent1"/>
                </a:solidFill>
                <a:latin typeface="+mj-lt"/>
              </a:rPr>
              <a:t>TVC</a:t>
            </a:r>
            <a:r>
              <a:rPr lang="ar-EG" sz="3200" dirty="0">
                <a:solidFill>
                  <a:schemeClr val="accent1"/>
                </a:solidFill>
                <a:latin typeface="+mj-lt"/>
              </a:rPr>
              <a:t>)</a:t>
            </a:r>
          </a:p>
        </p:txBody>
      </p:sp>
      <p:grpSp>
        <p:nvGrpSpPr>
          <p:cNvPr id="3" name="Group 2">
            <a:extLst>
              <a:ext uri="{FF2B5EF4-FFF2-40B4-BE49-F238E27FC236}">
                <a16:creationId xmlns:a16="http://schemas.microsoft.com/office/drawing/2014/main" id="{4C5BB9CA-D235-4483-BE80-C0DA4D738983}"/>
              </a:ext>
            </a:extLst>
          </p:cNvPr>
          <p:cNvGrpSpPr/>
          <p:nvPr/>
        </p:nvGrpSpPr>
        <p:grpSpPr>
          <a:xfrm>
            <a:off x="2766148" y="1331806"/>
            <a:ext cx="6479607" cy="4454313"/>
            <a:chOff x="1833764" y="1371600"/>
            <a:chExt cx="7222841" cy="5254288"/>
          </a:xfrm>
        </p:grpSpPr>
        <p:grpSp>
          <p:nvGrpSpPr>
            <p:cNvPr id="4" name="Group 3">
              <a:extLst>
                <a:ext uri="{FF2B5EF4-FFF2-40B4-BE49-F238E27FC236}">
                  <a16:creationId xmlns:a16="http://schemas.microsoft.com/office/drawing/2014/main" id="{9B75F7E1-E4C8-4F04-AFA6-CC21E8A655B2}"/>
                </a:ext>
              </a:extLst>
            </p:cNvPr>
            <p:cNvGrpSpPr/>
            <p:nvPr/>
          </p:nvGrpSpPr>
          <p:grpSpPr>
            <a:xfrm>
              <a:off x="1833764" y="1371600"/>
              <a:ext cx="6553200" cy="5254288"/>
              <a:chOff x="1396173" y="734335"/>
              <a:chExt cx="6553200" cy="5254288"/>
            </a:xfrm>
          </p:grpSpPr>
          <p:pic>
            <p:nvPicPr>
              <p:cNvPr id="9" name="Picture 8">
                <a:extLst>
                  <a:ext uri="{FF2B5EF4-FFF2-40B4-BE49-F238E27FC236}">
                    <a16:creationId xmlns:a16="http://schemas.microsoft.com/office/drawing/2014/main" id="{EE087A33-AA04-4D66-90F4-36955885BE4A}"/>
                  </a:ext>
                </a:extLst>
              </p:cNvPr>
              <p:cNvPicPr>
                <a:picLocks noChangeAspect="1"/>
              </p:cNvPicPr>
              <p:nvPr/>
            </p:nvPicPr>
            <p:blipFill rotWithShape="1">
              <a:blip r:embed="rId3"/>
              <a:srcRect l="6512" r="63824" b="13238"/>
              <a:stretch>
                <a:fillRect/>
              </a:stretch>
            </p:blipFill>
            <p:spPr>
              <a:xfrm>
                <a:off x="1773876" y="734335"/>
                <a:ext cx="2779632" cy="4675865"/>
              </a:xfrm>
              <a:prstGeom prst="rect">
                <a:avLst/>
              </a:prstGeom>
            </p:spPr>
          </p:pic>
          <p:pic>
            <p:nvPicPr>
              <p:cNvPr id="10" name="Picture 9">
                <a:extLst>
                  <a:ext uri="{FF2B5EF4-FFF2-40B4-BE49-F238E27FC236}">
                    <a16:creationId xmlns:a16="http://schemas.microsoft.com/office/drawing/2014/main" id="{2CECBBC4-B70F-4566-A66F-342182D610A4}"/>
                  </a:ext>
                </a:extLst>
              </p:cNvPr>
              <p:cNvPicPr>
                <a:picLocks noChangeAspect="1"/>
              </p:cNvPicPr>
              <p:nvPr/>
            </p:nvPicPr>
            <p:blipFill rotWithShape="1">
              <a:blip r:embed="rId3"/>
              <a:srcRect l="67077" b="13238"/>
              <a:stretch/>
            </p:blipFill>
            <p:spPr>
              <a:xfrm>
                <a:off x="4553509" y="734335"/>
                <a:ext cx="3084982" cy="4675867"/>
              </a:xfrm>
              <a:prstGeom prst="rect">
                <a:avLst/>
              </a:prstGeom>
            </p:spPr>
          </p:pic>
          <p:pic>
            <p:nvPicPr>
              <p:cNvPr id="11" name="Picture 10">
                <a:extLst>
                  <a:ext uri="{FF2B5EF4-FFF2-40B4-BE49-F238E27FC236}">
                    <a16:creationId xmlns:a16="http://schemas.microsoft.com/office/drawing/2014/main" id="{39C8D8F2-094C-4F5B-98D9-CCF188C8F29B}"/>
                  </a:ext>
                </a:extLst>
              </p:cNvPr>
              <p:cNvPicPr>
                <a:picLocks noChangeAspect="1"/>
              </p:cNvPicPr>
              <p:nvPr/>
            </p:nvPicPr>
            <p:blipFill rotWithShape="1">
              <a:blip r:embed="rId3"/>
              <a:srcRect l="12593" t="89589" r="6901"/>
              <a:stretch/>
            </p:blipFill>
            <p:spPr>
              <a:xfrm>
                <a:off x="1396173" y="5427558"/>
                <a:ext cx="6553200" cy="561065"/>
              </a:xfrm>
              <a:prstGeom prst="rect">
                <a:avLst/>
              </a:prstGeom>
            </p:spPr>
          </p:pic>
        </p:grpSp>
        <p:sp>
          <p:nvSpPr>
            <p:cNvPr id="5" name="TextBox 4">
              <a:extLst>
                <a:ext uri="{FF2B5EF4-FFF2-40B4-BE49-F238E27FC236}">
                  <a16:creationId xmlns:a16="http://schemas.microsoft.com/office/drawing/2014/main" id="{2AB13377-1015-403E-A99D-8EB7B99A8FB6}"/>
                </a:ext>
              </a:extLst>
            </p:cNvPr>
            <p:cNvSpPr txBox="1"/>
            <p:nvPr/>
          </p:nvSpPr>
          <p:spPr>
            <a:xfrm rot="16200000">
              <a:off x="7247475" y="3916946"/>
              <a:ext cx="3103640" cy="51462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2400" i="0" u="none" strike="noStrike" cap="none" normalizeH="0" baseline="0" noProof="0" dirty="0">
                  <a:ln>
                    <a:noFill/>
                  </a:ln>
                  <a:solidFill>
                    <a:prstClr val="black"/>
                  </a:solidFill>
                  <a:effectLst/>
                  <a:uLnTx/>
                  <a:uFillTx/>
                  <a:latin typeface="+mj-lt"/>
                  <a:ea typeface="+mn-ea"/>
                  <a:cs typeface="+mn-cs"/>
                </a:rPr>
                <a:t>فاعلية اللقاح (%)</a:t>
              </a:r>
            </a:p>
          </p:txBody>
        </p:sp>
        <p:sp>
          <p:nvSpPr>
            <p:cNvPr id="8" name="Rectangle 7">
              <a:extLst>
                <a:ext uri="{FF2B5EF4-FFF2-40B4-BE49-F238E27FC236}">
                  <a16:creationId xmlns:a16="http://schemas.microsoft.com/office/drawing/2014/main" id="{C71C51E6-87C4-4DC6-AEC8-EDB4730A483F}"/>
                </a:ext>
              </a:extLst>
            </p:cNvPr>
            <p:cNvSpPr/>
            <p:nvPr/>
          </p:nvSpPr>
          <p:spPr>
            <a:xfrm>
              <a:off x="5981701" y="5766013"/>
              <a:ext cx="1136809" cy="399357"/>
            </a:xfrm>
            <a:prstGeom prst="rect">
              <a:avLst/>
            </a:prstGeom>
          </p:spPr>
          <p:txBody>
            <a:bodyPr wrap="none">
              <a:spAutoFit/>
            </a:bodyPr>
            <a:lstStyle/>
            <a:p>
              <a:r>
                <a:rPr lang="ar-EG" sz="1600" dirty="0">
                  <a:latin typeface="+mj-lt"/>
                  <a:cs typeface="Arial" panose="020B0604020202020204" pitchFamily="34" charset="0"/>
                </a:rPr>
                <a:t>(ع = 112)</a:t>
              </a:r>
            </a:p>
          </p:txBody>
        </p:sp>
      </p:grpSp>
      <p:sp>
        <p:nvSpPr>
          <p:cNvPr id="2" name="TextBox 1">
            <a:extLst>
              <a:ext uri="{FF2B5EF4-FFF2-40B4-BE49-F238E27FC236}">
                <a16:creationId xmlns:a16="http://schemas.microsoft.com/office/drawing/2014/main" id="{9179CEDC-250A-4448-BBEC-38AB16A1D230}"/>
              </a:ext>
            </a:extLst>
          </p:cNvPr>
          <p:cNvSpPr txBox="1"/>
          <p:nvPr/>
        </p:nvSpPr>
        <p:spPr>
          <a:xfrm>
            <a:off x="5003103" y="5852810"/>
            <a:ext cx="3780987" cy="230832"/>
          </a:xfrm>
          <a:prstGeom prst="rect">
            <a:avLst/>
          </a:prstGeom>
          <a:noFill/>
        </p:spPr>
        <p:txBody>
          <a:bodyPr wrap="square" rtlCol="0">
            <a:spAutoFit/>
          </a:bodyPr>
          <a:lstStyle/>
          <a:p>
            <a:pPr algn="r"/>
            <a:r>
              <a:rPr lang="ar-EG" sz="900" dirty="0"/>
              <a:t>الاختصارات: ع: عدد المشاركات؛ </a:t>
            </a:r>
            <a:r>
              <a:rPr lang="en-US" sz="900" dirty="0"/>
              <a:t>TVC</a:t>
            </a:r>
            <a:r>
              <a:rPr lang="ar-EG" sz="900" dirty="0"/>
              <a:t>: إجمالي عدد المجموعة الملقحة  </a:t>
            </a:r>
          </a:p>
        </p:txBody>
      </p:sp>
      <p:sp>
        <p:nvSpPr>
          <p:cNvPr id="12" name="TextBox 11">
            <a:extLst>
              <a:ext uri="{FF2B5EF4-FFF2-40B4-BE49-F238E27FC236}">
                <a16:creationId xmlns:a16="http://schemas.microsoft.com/office/drawing/2014/main" id="{04649204-E4CB-42AC-9E56-95EC946FD9D8}"/>
              </a:ext>
            </a:extLst>
          </p:cNvPr>
          <p:cNvSpPr txBox="1"/>
          <p:nvPr/>
        </p:nvSpPr>
        <p:spPr>
          <a:xfrm>
            <a:off x="381000" y="6108832"/>
            <a:ext cx="10711434" cy="307777"/>
          </a:xfrm>
          <a:prstGeom prst="rect">
            <a:avLst/>
          </a:prstGeom>
          <a:noFill/>
        </p:spPr>
        <p:txBody>
          <a:bodyPr wrap="square" rtlCol="0">
            <a:spAutoFit/>
          </a:bodyPr>
          <a:lstStyle/>
          <a:p>
            <a:r>
              <a:rPr kumimoji="0" lang="ar-EG" sz="700" strike="noStrike" normalizeH="0" noProof="0" dirty="0">
                <a:ln>
                  <a:noFill/>
                </a:ln>
                <a:solidFill>
                  <a:schemeClr val="tx1">
                    <a:lumMod val="65000"/>
                    <a:lumOff val="35000"/>
                  </a:schemeClr>
                </a:solidFill>
                <a:effectLst/>
                <a:uLnTx/>
                <a:uFillTx/>
                <a:cs typeface="Arial" panose="020B0604020202020204" pitchFamily="34" charset="0"/>
              </a:rPr>
              <a:t>1. </a:t>
            </a:r>
            <a:r>
              <a:rPr kumimoji="0" lang="en-US" sz="700" strike="noStrike" normalizeH="0" noProof="0" dirty="0">
                <a:ln>
                  <a:noFill/>
                </a:ln>
                <a:solidFill>
                  <a:schemeClr val="tx1">
                    <a:lumMod val="65000"/>
                    <a:lumOff val="35000"/>
                  </a:schemeClr>
                </a:solidFill>
                <a:effectLst/>
                <a:uLnTx/>
                <a:uFillTx/>
                <a:cs typeface="Arial" panose="020B0604020202020204" pitchFamily="34" charset="0"/>
              </a:rPr>
              <a:t>Kreimer AR, Sampson JN, Porras C, et al. Evaluation of durability of a single dose of the bivalent HPV vaccine: The CVT trial.</a:t>
            </a:r>
            <a:r>
              <a:rPr kumimoji="0" lang="en-US" sz="700" i="1" strike="noStrike" normalizeH="0" noProof="0" dirty="0">
                <a:ln>
                  <a:noFill/>
                </a:ln>
                <a:solidFill>
                  <a:schemeClr val="tx1">
                    <a:lumMod val="65000"/>
                    <a:lumOff val="35000"/>
                  </a:schemeClr>
                </a:solidFill>
                <a:effectLst/>
                <a:uLnTx/>
                <a:uFillTx/>
                <a:cs typeface="Arial" panose="020B0604020202020204" pitchFamily="34" charset="0"/>
              </a:rPr>
              <a:t> Journal of the National Cancer Institute</a:t>
            </a:r>
            <a:r>
              <a:rPr kumimoji="0" lang="en-US" sz="700" strike="noStrike" normalizeH="0" noProof="0" dirty="0">
                <a:ln>
                  <a:noFill/>
                </a:ln>
                <a:solidFill>
                  <a:schemeClr val="tx1">
                    <a:lumMod val="65000"/>
                    <a:lumOff val="35000"/>
                  </a:schemeClr>
                </a:solidFill>
                <a:effectLst/>
                <a:uLnTx/>
                <a:uFillTx/>
                <a:cs typeface="Arial" panose="020B0604020202020204" pitchFamily="34" charset="0"/>
              </a:rPr>
              <a:t>. </a:t>
            </a:r>
            <a:r>
              <a:rPr kumimoji="0" lang="ar-EG" sz="700" strike="noStrike" normalizeH="0" noProof="0" dirty="0">
                <a:ln>
                  <a:noFill/>
                </a:ln>
                <a:solidFill>
                  <a:schemeClr val="tx1">
                    <a:lumMod val="65000"/>
                    <a:lumOff val="35000"/>
                  </a:schemeClr>
                </a:solidFill>
                <a:effectLst/>
                <a:uLnTx/>
                <a:uFillTx/>
                <a:cs typeface="Arial" panose="020B0604020202020204" pitchFamily="34" charset="0"/>
              </a:rPr>
              <a:t>2020;112(10):1038–1046. </a:t>
            </a:r>
            <a:r>
              <a:rPr kumimoji="0" lang="en-US" sz="700" strike="noStrike" normalizeH="0" noProof="0" dirty="0">
                <a:ln>
                  <a:noFill/>
                </a:ln>
                <a:solidFill>
                  <a:schemeClr val="tx1">
                    <a:lumMod val="65000"/>
                    <a:lumOff val="35000"/>
                  </a:schemeClr>
                </a:solidFill>
                <a:effectLst/>
                <a:uLnTx/>
                <a:uFillTx/>
                <a:cs typeface="Arial" panose="020B0604020202020204" pitchFamily="34" charset="0"/>
              </a:rPr>
              <a:t>doi:10.1093/</a:t>
            </a:r>
            <a:r>
              <a:rPr kumimoji="0" lang="en-US" sz="700" strike="noStrike" normalizeH="0" noProof="0" dirty="0" err="1">
                <a:ln>
                  <a:noFill/>
                </a:ln>
                <a:solidFill>
                  <a:schemeClr val="tx1">
                    <a:lumMod val="65000"/>
                    <a:lumOff val="35000"/>
                  </a:schemeClr>
                </a:solidFill>
                <a:effectLst/>
                <a:uLnTx/>
                <a:uFillTx/>
                <a:cs typeface="Arial" panose="020B0604020202020204" pitchFamily="34" charset="0"/>
              </a:rPr>
              <a:t>jnci</a:t>
            </a:r>
            <a:r>
              <a:rPr kumimoji="0" lang="en-US" sz="700" strike="noStrike" normalizeH="0" noProof="0" dirty="0">
                <a:ln>
                  <a:noFill/>
                </a:ln>
                <a:solidFill>
                  <a:schemeClr val="tx1">
                    <a:lumMod val="65000"/>
                    <a:lumOff val="35000"/>
                  </a:schemeClr>
                </a:solidFill>
                <a:effectLst/>
                <a:uLnTx/>
                <a:uFillTx/>
                <a:cs typeface="Arial" panose="020B0604020202020204" pitchFamily="34" charset="0"/>
              </a:rPr>
              <a:t>/djaa011</a:t>
            </a:r>
          </a:p>
          <a:p>
            <a:r>
              <a:rPr kumimoji="0" lang="ar-EG" sz="700" strike="noStrike" normalizeH="0" noProof="0" dirty="0">
                <a:ln>
                  <a:noFill/>
                </a:ln>
                <a:solidFill>
                  <a:schemeClr val="tx1">
                    <a:lumMod val="65000"/>
                    <a:lumOff val="35000"/>
                  </a:schemeClr>
                </a:solidFill>
                <a:effectLst/>
                <a:uLnTx/>
                <a:uFillTx/>
                <a:cs typeface="Arial" panose="020B0604020202020204" pitchFamily="34" charset="0"/>
              </a:rPr>
              <a:t>2.</a:t>
            </a:r>
            <a:r>
              <a:rPr lang="ar-EG" sz="700" b="0" i="0" dirty="0">
                <a:solidFill>
                  <a:schemeClr val="tx1">
                    <a:lumMod val="65000"/>
                    <a:lumOff val="35000"/>
                  </a:schemeClr>
                </a:solidFill>
                <a:effectLst/>
                <a:cs typeface="Arial" panose="020B0604020202020204" pitchFamily="34" charset="0"/>
              </a:rPr>
              <a:t> </a:t>
            </a:r>
            <a:r>
              <a:rPr lang="en-US" sz="700" b="0" i="0" dirty="0">
                <a:solidFill>
                  <a:schemeClr val="tx1">
                    <a:lumMod val="65000"/>
                    <a:lumOff val="35000"/>
                  </a:schemeClr>
                </a:solidFill>
                <a:effectLst/>
                <a:cs typeface="Arial" panose="020B0604020202020204" pitchFamily="34" charset="0"/>
              </a:rPr>
              <a:t>Tsang SH, Sampson JN, Schussler J, et al. Durability of cross-protection by different schedules of the bivalent HPV vaccine: The CVT trial. </a:t>
            </a:r>
            <a:r>
              <a:rPr kumimoji="0" lang="en-US" sz="700" i="1" strike="noStrike" normalizeH="0" noProof="0" dirty="0">
                <a:ln>
                  <a:noFill/>
                </a:ln>
                <a:solidFill>
                  <a:schemeClr val="tx1">
                    <a:lumMod val="65000"/>
                    <a:lumOff val="35000"/>
                  </a:schemeClr>
                </a:solidFill>
                <a:effectLst/>
                <a:uLnTx/>
                <a:uFillTx/>
                <a:cs typeface="Arial" panose="020B0604020202020204" pitchFamily="34" charset="0"/>
              </a:rPr>
              <a:t>Journal of the National Cancer Institute</a:t>
            </a:r>
            <a:r>
              <a:rPr lang="en-US" sz="700" b="0" i="0" dirty="0">
                <a:solidFill>
                  <a:schemeClr val="tx1">
                    <a:lumMod val="65000"/>
                    <a:lumOff val="35000"/>
                  </a:schemeClr>
                </a:solidFill>
                <a:effectLst/>
                <a:cs typeface="Arial" panose="020B0604020202020204" pitchFamily="34" charset="0"/>
              </a:rPr>
              <a:t>. </a:t>
            </a:r>
            <a:r>
              <a:rPr lang="ar-EG" sz="700" b="0" i="0" dirty="0">
                <a:solidFill>
                  <a:schemeClr val="tx1">
                    <a:lumMod val="65000"/>
                    <a:lumOff val="35000"/>
                  </a:schemeClr>
                </a:solidFill>
                <a:effectLst/>
                <a:cs typeface="Arial" panose="020B0604020202020204" pitchFamily="34" charset="0"/>
              </a:rPr>
              <a:t>2020;112(10):1030</a:t>
            </a:r>
            <a:r>
              <a:rPr kumimoji="0" lang="ar-EG" sz="700" strike="noStrike" normalizeH="0" noProof="0" dirty="0">
                <a:ln>
                  <a:noFill/>
                </a:ln>
                <a:solidFill>
                  <a:schemeClr val="tx1">
                    <a:lumMod val="65000"/>
                    <a:lumOff val="35000"/>
                  </a:schemeClr>
                </a:solidFill>
                <a:effectLst/>
                <a:uLnTx/>
                <a:uFillTx/>
                <a:cs typeface="Arial" panose="020B0604020202020204" pitchFamily="34" charset="0"/>
              </a:rPr>
              <a:t>–</a:t>
            </a:r>
            <a:r>
              <a:rPr lang="ar-EG" sz="700" b="0" i="0" dirty="0">
                <a:solidFill>
                  <a:schemeClr val="tx1">
                    <a:lumMod val="65000"/>
                    <a:lumOff val="35000"/>
                  </a:schemeClr>
                </a:solidFill>
                <a:effectLst/>
                <a:cs typeface="Arial" panose="020B0604020202020204" pitchFamily="34" charset="0"/>
              </a:rPr>
              <a:t>1037. </a:t>
            </a:r>
            <a:r>
              <a:rPr lang="en-US" sz="700" b="0" i="0" u="none" strike="noStrike" dirty="0">
                <a:solidFill>
                  <a:schemeClr val="tx1">
                    <a:lumMod val="65000"/>
                    <a:lumOff val="35000"/>
                  </a:schemeClr>
                </a:solidFill>
                <a:effectLst/>
                <a:cs typeface="Arial" panose="020B0604020202020204" pitchFamily="34" charset="0"/>
              </a:rPr>
              <a:t>doi:10.1093/</a:t>
            </a:r>
            <a:r>
              <a:rPr lang="en-US" sz="700" b="0" i="0" u="none" strike="noStrike" dirty="0" err="1">
                <a:solidFill>
                  <a:schemeClr val="tx1">
                    <a:lumMod val="65000"/>
                    <a:lumOff val="35000"/>
                  </a:schemeClr>
                </a:solidFill>
                <a:effectLst/>
                <a:cs typeface="Arial" panose="020B0604020202020204" pitchFamily="34" charset="0"/>
              </a:rPr>
              <a:t>jnci</a:t>
            </a:r>
            <a:r>
              <a:rPr lang="en-US" sz="700" b="0" i="0" u="none" strike="noStrike" dirty="0">
                <a:solidFill>
                  <a:schemeClr val="tx1">
                    <a:lumMod val="65000"/>
                    <a:lumOff val="35000"/>
                  </a:schemeClr>
                </a:solidFill>
                <a:effectLst/>
                <a:cs typeface="Arial" panose="020B0604020202020204" pitchFamily="34" charset="0"/>
              </a:rPr>
              <a:t>/djaa010</a:t>
            </a:r>
          </a:p>
        </p:txBody>
      </p:sp>
      <p:sp>
        <p:nvSpPr>
          <p:cNvPr id="13" name="TextBox 12">
            <a:extLst>
              <a:ext uri="{FF2B5EF4-FFF2-40B4-BE49-F238E27FC236}">
                <a16:creationId xmlns:a16="http://schemas.microsoft.com/office/drawing/2014/main" id="{286CBB93-F738-9B6E-6018-6C8BACB4DBE5}"/>
              </a:ext>
            </a:extLst>
          </p:cNvPr>
          <p:cNvSpPr txBox="1"/>
          <p:nvPr/>
        </p:nvSpPr>
        <p:spPr>
          <a:xfrm flipH="1">
            <a:off x="3925784" y="5172653"/>
            <a:ext cx="175437" cy="246221"/>
          </a:xfrm>
          <a:prstGeom prst="rect">
            <a:avLst/>
          </a:prstGeom>
          <a:noFill/>
        </p:spPr>
        <p:txBody>
          <a:bodyPr wrap="square" rtlCol="0">
            <a:spAutoFit/>
          </a:bodyPr>
          <a:lstStyle/>
          <a:p>
            <a:r>
              <a:rPr lang="en-US" sz="1000" dirty="0"/>
              <a:t> </a:t>
            </a:r>
            <a:r>
              <a:rPr lang="ar-EG" sz="1000" dirty="0"/>
              <a:t>1</a:t>
            </a:r>
          </a:p>
        </p:txBody>
      </p:sp>
      <p:sp>
        <p:nvSpPr>
          <p:cNvPr id="14" name="TextBox 13">
            <a:extLst>
              <a:ext uri="{FF2B5EF4-FFF2-40B4-BE49-F238E27FC236}">
                <a16:creationId xmlns:a16="http://schemas.microsoft.com/office/drawing/2014/main" id="{92545658-CB89-B840-538B-114E83BE41A8}"/>
              </a:ext>
            </a:extLst>
          </p:cNvPr>
          <p:cNvSpPr txBox="1"/>
          <p:nvPr/>
        </p:nvSpPr>
        <p:spPr>
          <a:xfrm flipH="1">
            <a:off x="6363339" y="5283876"/>
            <a:ext cx="175437" cy="246221"/>
          </a:xfrm>
          <a:prstGeom prst="rect">
            <a:avLst/>
          </a:prstGeom>
          <a:noFill/>
        </p:spPr>
        <p:txBody>
          <a:bodyPr wrap="square" rtlCol="0">
            <a:spAutoFit/>
          </a:bodyPr>
          <a:lstStyle/>
          <a:p>
            <a:r>
              <a:rPr lang="ar-EG" sz="1000" dirty="0"/>
              <a:t>2</a:t>
            </a:r>
          </a:p>
        </p:txBody>
      </p:sp>
      <p:sp>
        <p:nvSpPr>
          <p:cNvPr id="15" name="Rectangle 14">
            <a:extLst>
              <a:ext uri="{FF2B5EF4-FFF2-40B4-BE49-F238E27FC236}">
                <a16:creationId xmlns:a16="http://schemas.microsoft.com/office/drawing/2014/main" id="{AEF011B2-CF53-45D6-5138-6705759012F7}"/>
              </a:ext>
            </a:extLst>
          </p:cNvPr>
          <p:cNvSpPr/>
          <p:nvPr/>
        </p:nvSpPr>
        <p:spPr>
          <a:xfrm>
            <a:off x="3838570" y="5036865"/>
            <a:ext cx="1132041" cy="338554"/>
          </a:xfrm>
          <a:prstGeom prst="rect">
            <a:avLst/>
          </a:prstGeom>
        </p:spPr>
        <p:txBody>
          <a:bodyPr wrap="none">
            <a:spAutoFit/>
          </a:bodyPr>
          <a:lstStyle/>
          <a:p>
            <a:r>
              <a:rPr lang="ar-EG" sz="1600" dirty="0">
                <a:latin typeface="+mj-lt"/>
                <a:cs typeface="Arial" panose="020B0604020202020204" pitchFamily="34" charset="0"/>
              </a:rPr>
              <a:t>(ع = </a:t>
            </a:r>
            <a:r>
              <a:rPr lang="es-ES" sz="1600" dirty="0">
                <a:latin typeface="+mj-lt"/>
                <a:cs typeface="Arial" panose="020B0604020202020204" pitchFamily="34" charset="0"/>
              </a:rPr>
              <a:t>(1,365</a:t>
            </a:r>
            <a:endParaRPr lang="ar-EG" sz="1600" dirty="0">
              <a:latin typeface="+mj-lt"/>
              <a:cs typeface="Arial" panose="020B0604020202020204" pitchFamily="34" charset="0"/>
            </a:endParaRPr>
          </a:p>
        </p:txBody>
      </p:sp>
      <p:pic>
        <p:nvPicPr>
          <p:cNvPr id="16" name="Picture 8">
            <a:extLst>
              <a:ext uri="{FF2B5EF4-FFF2-40B4-BE49-F238E27FC236}">
                <a16:creationId xmlns:a16="http://schemas.microsoft.com/office/drawing/2014/main" id="{FE9003AC-53F3-B159-98FF-7C1ED99A7E45}"/>
              </a:ext>
            </a:extLst>
          </p:cNvPr>
          <p:cNvPicPr>
            <a:picLocks noChangeAspect="1"/>
          </p:cNvPicPr>
          <p:nvPr/>
        </p:nvPicPr>
        <p:blipFill rotWithShape="1">
          <a:blip r:embed="rId3"/>
          <a:srcRect r="93388" b="13238"/>
          <a:stretch>
            <a:fillRect/>
          </a:stretch>
        </p:blipFill>
        <p:spPr>
          <a:xfrm>
            <a:off x="8314622" y="1309879"/>
            <a:ext cx="555842" cy="3963956"/>
          </a:xfrm>
          <a:prstGeom prst="rect">
            <a:avLst/>
          </a:prstGeom>
        </p:spPr>
      </p:pic>
    </p:spTree>
    <p:extLst>
      <p:ext uri="{BB962C8B-B14F-4D97-AF65-F5344CB8AC3E}">
        <p14:creationId xmlns:p14="http://schemas.microsoft.com/office/powerpoint/2010/main" val="334243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43565" y="3939"/>
            <a:ext cx="11447720" cy="1077218"/>
          </a:xfrm>
          <a:prstGeom prst="rect">
            <a:avLst/>
          </a:prstGeom>
        </p:spPr>
        <p:txBody>
          <a:bodyPr wrap="square">
            <a:spAutoFit/>
          </a:bodyPr>
          <a:lstStyle/>
          <a:p>
            <a:r>
              <a:rPr lang="ar-EG" sz="3200">
                <a:solidFill>
                  <a:schemeClr val="accent1"/>
                </a:solidFill>
                <a:latin typeface="+mj-lt"/>
              </a:rPr>
              <a:t>دراسة فاعلية التدخل المجتمعي لجرعة واحدة أو جرعتين بين طالبات المدارس في تايلاند</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142062816"/>
              </p:ext>
            </p:extLst>
          </p:nvPr>
        </p:nvGraphicFramePr>
        <p:xfrm>
          <a:off x="755798" y="2594871"/>
          <a:ext cx="10363651" cy="2316480"/>
        </p:xfrm>
        <a:graphic>
          <a:graphicData uri="http://schemas.openxmlformats.org/drawingml/2006/table">
            <a:tbl>
              <a:tblPr rtl="1" firstRow="1" bandRow="1">
                <a:tableStyleId>{5C22544A-7EE6-4342-B048-85BDC9FD1C3A}</a:tableStyleId>
              </a:tblPr>
              <a:tblGrid>
                <a:gridCol w="1705461">
                  <a:extLst>
                    <a:ext uri="{9D8B030D-6E8A-4147-A177-3AD203B41FA5}">
                      <a16:colId xmlns:a16="http://schemas.microsoft.com/office/drawing/2014/main" val="775955045"/>
                    </a:ext>
                  </a:extLst>
                </a:gridCol>
                <a:gridCol w="1802362">
                  <a:extLst>
                    <a:ext uri="{9D8B030D-6E8A-4147-A177-3AD203B41FA5}">
                      <a16:colId xmlns:a16="http://schemas.microsoft.com/office/drawing/2014/main" val="1036013797"/>
                    </a:ext>
                  </a:extLst>
                </a:gridCol>
                <a:gridCol w="1632783">
                  <a:extLst>
                    <a:ext uri="{9D8B030D-6E8A-4147-A177-3AD203B41FA5}">
                      <a16:colId xmlns:a16="http://schemas.microsoft.com/office/drawing/2014/main" val="3520488675"/>
                    </a:ext>
                  </a:extLst>
                </a:gridCol>
                <a:gridCol w="1741486">
                  <a:extLst>
                    <a:ext uri="{9D8B030D-6E8A-4147-A177-3AD203B41FA5}">
                      <a16:colId xmlns:a16="http://schemas.microsoft.com/office/drawing/2014/main" val="2060908422"/>
                    </a:ext>
                  </a:extLst>
                </a:gridCol>
                <a:gridCol w="1577093">
                  <a:extLst>
                    <a:ext uri="{9D8B030D-6E8A-4147-A177-3AD203B41FA5}">
                      <a16:colId xmlns:a16="http://schemas.microsoft.com/office/drawing/2014/main" val="1015240418"/>
                    </a:ext>
                  </a:extLst>
                </a:gridCol>
                <a:gridCol w="1904466">
                  <a:extLst>
                    <a:ext uri="{9D8B030D-6E8A-4147-A177-3AD203B41FA5}">
                      <a16:colId xmlns:a16="http://schemas.microsoft.com/office/drawing/2014/main" val="395611838"/>
                    </a:ext>
                  </a:extLst>
                </a:gridCol>
              </a:tblGrid>
              <a:tr h="489541">
                <a:tc>
                  <a:txBody>
                    <a:bodyPr/>
                    <a:lstStyle/>
                    <a:p>
                      <a:r>
                        <a:rPr lang="ar-EG" sz="1800" b="1">
                          <a:solidFill>
                            <a:schemeClr val="lt1"/>
                          </a:solidFill>
                          <a:latin typeface="+mn-lt"/>
                          <a:ea typeface="+mn-ea"/>
                          <a:cs typeface="Arial" panose="020B0604020202020204" pitchFamily="34" charset="0"/>
                        </a:rPr>
                        <a:t>المقاطعة</a:t>
                      </a:r>
                    </a:p>
                  </a:txBody>
                  <a:tcPr>
                    <a:lnB w="9525" cap="flat" cmpd="sng" algn="ctr">
                      <a:solidFill>
                        <a:schemeClr val="accent1"/>
                      </a:solidFill>
                      <a:prstDash val="solid"/>
                      <a:round/>
                      <a:headEnd type="none" w="med" len="med"/>
                      <a:tailEnd type="none" w="med" len="med"/>
                    </a:lnB>
                    <a:solidFill>
                      <a:schemeClr val="accent1"/>
                    </a:solidFill>
                  </a:tcPr>
                </a:tc>
                <a:tc>
                  <a:txBody>
                    <a:bodyPr/>
                    <a:lstStyle/>
                    <a:p>
                      <a:pPr algn="ctr"/>
                      <a:r>
                        <a:rPr lang="ar-EG" sz="1800">
                          <a:latin typeface="+mn-lt"/>
                          <a:cs typeface="Arial" panose="020B0604020202020204" pitchFamily="34" charset="0"/>
                        </a:rPr>
                        <a:t>عدد (الحالات)/   </a:t>
                      </a:r>
                    </a:p>
                    <a:p>
                      <a:pPr algn="ctr"/>
                      <a:r>
                        <a:rPr lang="ar-EG" sz="1800">
                          <a:latin typeface="+mn-lt"/>
                          <a:cs typeface="Arial" panose="020B0604020202020204" pitchFamily="34" charset="0"/>
                        </a:rPr>
                        <a:t> عدد (الخاضعين)</a:t>
                      </a:r>
                    </a:p>
                    <a:p>
                      <a:pPr algn="ctr"/>
                      <a:r>
                        <a:rPr lang="ar-EG" sz="1800">
                          <a:latin typeface="+mn-lt"/>
                          <a:cs typeface="Arial" panose="020B0604020202020204" pitchFamily="34" charset="0"/>
                        </a:rPr>
                        <a:t>غير مُلقح</a:t>
                      </a:r>
                    </a:p>
                  </a:txBody>
                  <a:tcPr anchor="b">
                    <a:lnB w="9525" cap="flat" cmpd="sng" algn="ctr">
                      <a:solidFill>
                        <a:schemeClr val="accent1"/>
                      </a:solidFill>
                      <a:prstDash val="solid"/>
                      <a:round/>
                      <a:headEnd type="none" w="med" len="med"/>
                      <a:tailEnd type="none" w="med" len="med"/>
                    </a:lnB>
                  </a:tcPr>
                </a:tc>
                <a:tc>
                  <a:txBody>
                    <a:bodyPr/>
                    <a:lstStyle/>
                    <a:p>
                      <a:pPr algn="ctr"/>
                      <a:r>
                        <a:rPr lang="ar-EG" sz="1800">
                          <a:latin typeface="+mn-lt"/>
                          <a:cs typeface="Arial" panose="020B0604020202020204" pitchFamily="34" charset="0"/>
                        </a:rPr>
                        <a:t>عدد (الحالات)/   </a:t>
                      </a:r>
                    </a:p>
                    <a:p>
                      <a:pPr algn="ctr"/>
                      <a:r>
                        <a:rPr lang="ar-EG" sz="1800">
                          <a:latin typeface="+mn-lt"/>
                          <a:cs typeface="Arial" panose="020B0604020202020204" pitchFamily="34" charset="0"/>
                        </a:rPr>
                        <a:t> عدد (الخاضعين)</a:t>
                      </a:r>
                    </a:p>
                    <a:p>
                      <a:pPr algn="ctr"/>
                      <a:r>
                        <a:rPr lang="ar-EG" sz="1800">
                          <a:latin typeface="+mn-lt"/>
                          <a:cs typeface="Arial" panose="020B0604020202020204" pitchFamily="34" charset="0"/>
                        </a:rPr>
                        <a:t>الملقحين</a:t>
                      </a:r>
                    </a:p>
                  </a:txBody>
                  <a:tcPr anchor="b">
                    <a:lnB w="9525" cap="flat" cmpd="sng" algn="ctr">
                      <a:solidFill>
                        <a:schemeClr val="accent1"/>
                      </a:solidFill>
                      <a:prstDash val="solid"/>
                      <a:round/>
                      <a:headEnd type="none" w="med" len="med"/>
                      <a:tailEnd type="none" w="med" len="med"/>
                    </a:lnB>
                  </a:tcPr>
                </a:tc>
                <a:tc>
                  <a:txBody>
                    <a:bodyPr/>
                    <a:lstStyle/>
                    <a:p>
                      <a:pPr algn="ctr"/>
                      <a:r>
                        <a:rPr lang="ar-EG" sz="1800">
                          <a:latin typeface="+mn-lt"/>
                          <a:cs typeface="Arial" panose="020B0604020202020204" pitchFamily="34" charset="0"/>
                        </a:rPr>
                        <a:t>الانتشار لغير الملقحين</a:t>
                      </a:r>
                    </a:p>
                    <a:p>
                      <a:pPr algn="ctr"/>
                      <a:r>
                        <a:rPr lang="ar-EG" sz="1800">
                          <a:latin typeface="+mn-lt"/>
                          <a:cs typeface="Arial" panose="020B0604020202020204" pitchFamily="34" charset="0"/>
                        </a:rPr>
                        <a:t>(م ث 95%)</a:t>
                      </a:r>
                    </a:p>
                  </a:txBody>
                  <a:tcPr anchor="b">
                    <a:lnB w="9525" cap="flat" cmpd="sng" algn="ctr">
                      <a:solidFill>
                        <a:schemeClr val="accent1"/>
                      </a:solidFill>
                      <a:prstDash val="solid"/>
                      <a:round/>
                      <a:headEnd type="none" w="med" len="med"/>
                      <a:tailEnd type="none" w="med" len="med"/>
                    </a:lnB>
                  </a:tcPr>
                </a:tc>
                <a:tc>
                  <a:txBody>
                    <a:bodyPr/>
                    <a:lstStyle/>
                    <a:p>
                      <a:pPr algn="ctr"/>
                      <a:r>
                        <a:rPr lang="ar-EG" sz="1800">
                          <a:latin typeface="+mn-lt"/>
                          <a:cs typeface="Arial" panose="020B0604020202020204" pitchFamily="34" charset="0"/>
                        </a:rPr>
                        <a:t>الانتشار</a:t>
                      </a:r>
                    </a:p>
                    <a:p>
                      <a:pPr algn="ctr"/>
                      <a:r>
                        <a:rPr lang="ar-EG" sz="1800">
                          <a:latin typeface="+mn-lt"/>
                          <a:cs typeface="Arial" panose="020B0604020202020204" pitchFamily="34" charset="0"/>
                        </a:rPr>
                        <a:t>الخاضعات للتلقيح</a:t>
                      </a:r>
                    </a:p>
                    <a:p>
                      <a:pPr marL="0" marR="0" lvl="0" indent="0" algn="ctr" defTabSz="914400" rtl="1" eaLnBrk="1" fontAlgn="auto" latinLnBrk="0" hangingPunct="1">
                        <a:lnSpc>
                          <a:spcPct val="100000"/>
                        </a:lnSpc>
                        <a:spcBef>
                          <a:spcPts val="0"/>
                        </a:spcBef>
                        <a:spcAft>
                          <a:spcPts val="0"/>
                        </a:spcAft>
                        <a:buClrTx/>
                        <a:buSzTx/>
                        <a:buFontTx/>
                        <a:buNone/>
                        <a:tabLst/>
                        <a:defRPr/>
                      </a:pPr>
                      <a:r>
                        <a:rPr lang="ar-EG" sz="1800">
                          <a:latin typeface="+mn-lt"/>
                          <a:cs typeface="Arial" panose="020B0604020202020204" pitchFamily="34" charset="0"/>
                        </a:rPr>
                        <a:t>(</a:t>
                      </a:r>
                      <a:r>
                        <a:rPr lang="en-US" sz="1800">
                          <a:latin typeface="+mn-lt"/>
                          <a:cs typeface="Arial" panose="020B0604020202020204" pitchFamily="34" charset="0"/>
                        </a:rPr>
                        <a:t>CI: 95%)</a:t>
                      </a:r>
                    </a:p>
                  </a:txBody>
                  <a:tcPr anchor="b">
                    <a:lnB w="9525" cap="flat" cmpd="sng" algn="ctr">
                      <a:solidFill>
                        <a:schemeClr val="accent1"/>
                      </a:solidFill>
                      <a:prstDash val="solid"/>
                      <a:round/>
                      <a:headEnd type="none" w="med" len="med"/>
                      <a:tailEnd type="none" w="med" len="med"/>
                    </a:lnB>
                  </a:tcPr>
                </a:tc>
                <a:tc>
                  <a:txBody>
                    <a:bodyPr/>
                    <a:lstStyle/>
                    <a:p>
                      <a:pPr algn="ctr"/>
                      <a:r>
                        <a:rPr lang="ar-EG" sz="1800">
                          <a:latin typeface="+mn-lt"/>
                          <a:cs typeface="Arial" panose="020B0604020202020204" pitchFamily="34" charset="0"/>
                        </a:rPr>
                        <a:t>فعالية اللقاح</a:t>
                      </a:r>
                    </a:p>
                    <a:p>
                      <a:pPr algn="ctr"/>
                      <a:r>
                        <a:rPr lang="ar-EG" sz="1800">
                          <a:latin typeface="+mn-lt"/>
                          <a:cs typeface="Arial" panose="020B0604020202020204" pitchFamily="34" charset="0"/>
                        </a:rPr>
                        <a:t>(م ث 95%)</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701040">
                <a:tc>
                  <a:txBody>
                    <a:bodyPr/>
                    <a:lstStyle/>
                    <a:p>
                      <a:pPr algn="r"/>
                      <a:r>
                        <a:rPr lang="ar-EG" sz="2000" b="1">
                          <a:solidFill>
                            <a:schemeClr val="bg1"/>
                          </a:solidFill>
                          <a:latin typeface="+mn-lt"/>
                          <a:cs typeface="Arial" panose="020B0604020202020204" pitchFamily="34" charset="0"/>
                        </a:rPr>
                        <a:t>ودون تاني</a:t>
                      </a:r>
                    </a:p>
                    <a:p>
                      <a:pPr algn="r"/>
                      <a:r>
                        <a:rPr lang="ar-EG" sz="2000" b="1">
                          <a:solidFill>
                            <a:schemeClr val="bg1"/>
                          </a:solidFill>
                          <a:latin typeface="+mn-lt"/>
                          <a:cs typeface="Arial" panose="020B0604020202020204" pitchFamily="34" charset="0"/>
                        </a:rPr>
                        <a:t>جرعة واحدة</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ar-EG" sz="2000" b="0">
                          <a:solidFill>
                            <a:schemeClr val="accent1"/>
                          </a:solidFill>
                          <a:latin typeface="+mn-lt"/>
                          <a:cs typeface="Arial" panose="020B0604020202020204" pitchFamily="34" charset="0"/>
                        </a:rPr>
                        <a:t>83/1,824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ar-EG" sz="2000" b="0">
                          <a:solidFill>
                            <a:schemeClr val="accent1"/>
                          </a:solidFill>
                          <a:latin typeface="+mn-lt"/>
                          <a:cs typeface="Arial" panose="020B0604020202020204" pitchFamily="34" charset="0"/>
                        </a:rPr>
                        <a:t>8/1,856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1" eaLnBrk="1" latinLnBrk="1" hangingPunct="1">
                        <a:lnSpc>
                          <a:spcPct val="100000"/>
                        </a:lnSpc>
                        <a:spcBef>
                          <a:spcPts val="0"/>
                        </a:spcBef>
                        <a:spcAft>
                          <a:spcPts val="0"/>
                        </a:spcAft>
                      </a:pPr>
                      <a:r>
                        <a:rPr lang="ar-EG" sz="1800">
                          <a:solidFill>
                            <a:schemeClr val="tx2"/>
                          </a:solidFill>
                          <a:effectLst/>
                          <a:latin typeface="+mn-lt"/>
                          <a:ea typeface="+mn-ea"/>
                          <a:cs typeface="+mn-cs"/>
                        </a:rPr>
                        <a:t>3.98</a:t>
                      </a:r>
                      <a:br>
                        <a:rPr lang="ar-EG" sz="1800">
                          <a:solidFill>
                            <a:schemeClr val="tx2"/>
                          </a:solidFill>
                          <a:effectLst/>
                          <a:latin typeface="+mn-lt"/>
                          <a:ea typeface="+mn-ea"/>
                          <a:cs typeface="+mn-cs"/>
                        </a:rPr>
                      </a:br>
                      <a:r>
                        <a:rPr lang="ar-EG" sz="1800">
                          <a:solidFill>
                            <a:schemeClr val="tx2"/>
                          </a:solidFill>
                          <a:effectLst/>
                          <a:latin typeface="+mn-lt"/>
                          <a:ea typeface="+mn-ea"/>
                          <a:cs typeface="+mn-cs"/>
                        </a:rPr>
                        <a:t>(3.52، 4.49)</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1" eaLnBrk="1" latinLnBrk="1" hangingPunct="1">
                        <a:lnSpc>
                          <a:spcPct val="100000"/>
                        </a:lnSpc>
                        <a:spcBef>
                          <a:spcPts val="0"/>
                        </a:spcBef>
                        <a:spcAft>
                          <a:spcPts val="0"/>
                        </a:spcAft>
                      </a:pPr>
                      <a:r>
                        <a:rPr lang="ar-EG" sz="1800">
                          <a:solidFill>
                            <a:schemeClr val="tx2"/>
                          </a:solidFill>
                          <a:effectLst/>
                          <a:latin typeface="+mn-lt"/>
                          <a:ea typeface="+mn-ea"/>
                          <a:cs typeface="+mn-cs"/>
                        </a:rPr>
                        <a:t>0.37</a:t>
                      </a:r>
                      <a:br>
                        <a:rPr lang="ar-EG" sz="1800">
                          <a:solidFill>
                            <a:schemeClr val="tx2"/>
                          </a:solidFill>
                          <a:effectLst/>
                          <a:latin typeface="+mn-lt"/>
                          <a:ea typeface="+mn-ea"/>
                          <a:cs typeface="+mn-cs"/>
                        </a:rPr>
                      </a:br>
                      <a:r>
                        <a:rPr lang="ar-EG" sz="1800">
                          <a:solidFill>
                            <a:schemeClr val="tx2"/>
                          </a:solidFill>
                          <a:effectLst/>
                          <a:latin typeface="+mn-lt"/>
                          <a:ea typeface="+mn-ea"/>
                          <a:cs typeface="+mn-cs"/>
                        </a:rPr>
                        <a:t>(0.25، 0.56)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lvl1pPr marL="0" algn="r" defTabSz="914400" rtl="1" eaLnBrk="1" latinLnBrk="1" hangingPunct="1">
                        <a:defRPr sz="1800" kern="1200">
                          <a:solidFill>
                            <a:schemeClr val="tx1"/>
                          </a:solidFill>
                          <a:latin typeface="Calibri"/>
                        </a:defRPr>
                      </a:lvl1pPr>
                      <a:lvl2pPr marL="457200" algn="r" defTabSz="914400" rtl="1" eaLnBrk="1" latinLnBrk="1" hangingPunct="1">
                        <a:defRPr sz="1800" kern="1200">
                          <a:solidFill>
                            <a:schemeClr val="tx1"/>
                          </a:solidFill>
                          <a:latin typeface="Calibri"/>
                        </a:defRPr>
                      </a:lvl2pPr>
                      <a:lvl3pPr marL="914400" algn="r" defTabSz="914400" rtl="1" eaLnBrk="1" latinLnBrk="1" hangingPunct="1">
                        <a:defRPr sz="1800" kern="1200">
                          <a:solidFill>
                            <a:schemeClr val="tx1"/>
                          </a:solidFill>
                          <a:latin typeface="Calibri"/>
                        </a:defRPr>
                      </a:lvl3pPr>
                      <a:lvl4pPr marL="1371600" algn="r" defTabSz="914400" rtl="1" eaLnBrk="1" latinLnBrk="1" hangingPunct="1">
                        <a:defRPr sz="1800" kern="1200">
                          <a:solidFill>
                            <a:schemeClr val="tx1"/>
                          </a:solidFill>
                          <a:latin typeface="Calibri"/>
                        </a:defRPr>
                      </a:lvl4pPr>
                      <a:lvl5pPr marL="1828800" algn="r" defTabSz="914400" rtl="1" eaLnBrk="1" latinLnBrk="1" hangingPunct="1">
                        <a:defRPr sz="1800" kern="1200">
                          <a:solidFill>
                            <a:schemeClr val="tx1"/>
                          </a:solidFill>
                          <a:latin typeface="Calibri"/>
                        </a:defRPr>
                      </a:lvl5pPr>
                      <a:lvl6pPr marL="2286000" algn="r" defTabSz="914400" rtl="1" eaLnBrk="1" latinLnBrk="1" hangingPunct="1">
                        <a:defRPr sz="1800" kern="1200">
                          <a:solidFill>
                            <a:schemeClr val="tx1"/>
                          </a:solidFill>
                          <a:latin typeface="Calibri"/>
                        </a:defRPr>
                      </a:lvl6pPr>
                      <a:lvl7pPr marL="2743200" algn="r" defTabSz="914400" rtl="1" eaLnBrk="1" latinLnBrk="1" hangingPunct="1">
                        <a:defRPr sz="1800" kern="1200">
                          <a:solidFill>
                            <a:schemeClr val="tx1"/>
                          </a:solidFill>
                          <a:latin typeface="Calibri"/>
                        </a:defRPr>
                      </a:lvl7pPr>
                      <a:lvl8pPr marL="3200400" algn="r" defTabSz="914400" rtl="1" eaLnBrk="1" latinLnBrk="1" hangingPunct="1">
                        <a:defRPr sz="1800" kern="1200">
                          <a:solidFill>
                            <a:schemeClr val="tx1"/>
                          </a:solidFill>
                          <a:latin typeface="Calibri"/>
                        </a:defRPr>
                      </a:lvl8pPr>
                      <a:lvl9pPr marL="3657600" algn="r" defTabSz="914400" rtl="1" eaLnBrk="1" latinLnBrk="1" hangingPunct="1">
                        <a:defRPr sz="1800" kern="1200">
                          <a:solidFill>
                            <a:schemeClr val="tx1"/>
                          </a:solidFill>
                          <a:latin typeface="Calibri"/>
                        </a:defRPr>
                      </a:lvl9pPr>
                    </a:lstStyle>
                    <a:p>
                      <a:pPr marL="0" algn="ctr" defTabSz="914400" rtl="1" eaLnBrk="1" latinLnBrk="1" hangingPunct="1">
                        <a:lnSpc>
                          <a:spcPct val="100000"/>
                        </a:lnSpc>
                        <a:spcBef>
                          <a:spcPts val="0"/>
                        </a:spcBef>
                        <a:spcAft>
                          <a:spcPts val="0"/>
                        </a:spcAft>
                      </a:pPr>
                      <a:r>
                        <a:rPr lang="ar-EG" sz="1800" b="1">
                          <a:solidFill>
                            <a:schemeClr val="tx2"/>
                          </a:solidFill>
                          <a:effectLst/>
                          <a:latin typeface="+mn-lt"/>
                          <a:ea typeface="+mn-ea"/>
                          <a:cs typeface="+mn-cs"/>
                        </a:rPr>
                        <a:t>90.6</a:t>
                      </a:r>
                    </a:p>
                    <a:p>
                      <a:pPr marL="0" algn="ctr" defTabSz="914400" rtl="1" eaLnBrk="1" latinLnBrk="1" hangingPunct="1">
                        <a:lnSpc>
                          <a:spcPct val="100000"/>
                        </a:lnSpc>
                        <a:spcBef>
                          <a:spcPts val="0"/>
                        </a:spcBef>
                        <a:spcAft>
                          <a:spcPts val="0"/>
                        </a:spcAft>
                      </a:pPr>
                      <a:r>
                        <a:rPr lang="ar-EG" sz="1800" b="1">
                          <a:solidFill>
                            <a:schemeClr val="tx2"/>
                          </a:solidFill>
                          <a:effectLst/>
                          <a:latin typeface="+mn-lt"/>
                          <a:ea typeface="+mn-ea"/>
                          <a:cs typeface="+mn-cs"/>
                        </a:rPr>
                        <a:t> (86.6، 94.6)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701040">
                <a:tc>
                  <a:txBody>
                    <a:bodyPr/>
                    <a:lstStyle/>
                    <a:p>
                      <a:pPr algn="r"/>
                      <a:r>
                        <a:rPr lang="ar-EG" sz="2000" b="1">
                          <a:solidFill>
                            <a:schemeClr val="bg1"/>
                          </a:solidFill>
                          <a:latin typeface="+mn-lt"/>
                          <a:cs typeface="Arial" panose="020B0604020202020204" pitchFamily="34" charset="0"/>
                        </a:rPr>
                        <a:t>بوريرام</a:t>
                      </a:r>
                    </a:p>
                    <a:p>
                      <a:pPr algn="r"/>
                      <a:r>
                        <a:rPr lang="ar-EG" sz="2000" b="1">
                          <a:solidFill>
                            <a:schemeClr val="bg1"/>
                          </a:solidFill>
                          <a:latin typeface="+mn-lt"/>
                          <a:cs typeface="Arial" panose="020B0604020202020204" pitchFamily="34" charset="0"/>
                        </a:rPr>
                        <a:t>جرعتان</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kumimoji="0" lang="ar-EG" sz="2000" b="0" i="0" u="none" strike="noStrike" cap="none" normalizeH="0" baseline="0" noProof="0">
                          <a:ln>
                            <a:noFill/>
                          </a:ln>
                          <a:solidFill>
                            <a:srgbClr val="3D5567"/>
                          </a:solidFill>
                          <a:effectLst/>
                          <a:uLnTx/>
                          <a:uFillTx/>
                          <a:latin typeface="+mn-lt"/>
                          <a:ea typeface="+mn-ea"/>
                          <a:cs typeface="Arial" panose="020B0604020202020204" pitchFamily="34" charset="0"/>
                        </a:rPr>
                        <a:t>115/1,717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lang="ar-EG" sz="2000" b="0">
                          <a:solidFill>
                            <a:schemeClr val="accent1"/>
                          </a:solidFill>
                          <a:latin typeface="+mn-lt"/>
                          <a:cs typeface="Arial" panose="020B0604020202020204" pitchFamily="34" charset="0"/>
                        </a:rPr>
                        <a:t>6/1,798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1" eaLnBrk="1" latinLnBrk="1" hangingPunct="1">
                        <a:lnSpc>
                          <a:spcPct val="100000"/>
                        </a:lnSpc>
                        <a:spcBef>
                          <a:spcPts val="0"/>
                        </a:spcBef>
                        <a:spcAft>
                          <a:spcPts val="0"/>
                        </a:spcAft>
                      </a:pPr>
                      <a:r>
                        <a:rPr lang="ar-EG" sz="1800">
                          <a:solidFill>
                            <a:schemeClr val="tx2"/>
                          </a:solidFill>
                          <a:effectLst/>
                          <a:latin typeface="+mn-lt"/>
                          <a:ea typeface="+mn-ea"/>
                          <a:cs typeface="+mn-cs"/>
                        </a:rPr>
                        <a:t>6.13</a:t>
                      </a:r>
                      <a:br>
                        <a:rPr lang="ar-EG" sz="1800">
                          <a:solidFill>
                            <a:schemeClr val="tx2"/>
                          </a:solidFill>
                          <a:effectLst/>
                          <a:latin typeface="+mn-lt"/>
                          <a:ea typeface="+mn-ea"/>
                          <a:cs typeface="+mn-cs"/>
                        </a:rPr>
                      </a:br>
                      <a:r>
                        <a:rPr lang="ar-EG" sz="1800">
                          <a:solidFill>
                            <a:schemeClr val="tx2"/>
                          </a:solidFill>
                          <a:effectLst/>
                          <a:latin typeface="+mn-lt"/>
                          <a:ea typeface="+mn-ea"/>
                          <a:cs typeface="+mn-cs"/>
                        </a:rPr>
                        <a:t>(5.56، 6.75)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1" eaLnBrk="1" latinLnBrk="1" hangingPunct="1">
                        <a:lnSpc>
                          <a:spcPct val="100000"/>
                        </a:lnSpc>
                        <a:spcBef>
                          <a:spcPts val="0"/>
                        </a:spcBef>
                        <a:spcAft>
                          <a:spcPts val="0"/>
                        </a:spcAft>
                      </a:pPr>
                      <a:r>
                        <a:rPr lang="ar-EG" sz="1800">
                          <a:solidFill>
                            <a:schemeClr val="tx2"/>
                          </a:solidFill>
                          <a:effectLst/>
                          <a:latin typeface="+mn-lt"/>
                          <a:ea typeface="+mn-ea"/>
                          <a:cs typeface="+mn-cs"/>
                        </a:rPr>
                        <a:t>0.28</a:t>
                      </a:r>
                      <a:br>
                        <a:rPr lang="ar-EG" sz="1800">
                          <a:solidFill>
                            <a:schemeClr val="tx2"/>
                          </a:solidFill>
                          <a:effectLst/>
                          <a:latin typeface="+mn-lt"/>
                          <a:ea typeface="+mn-ea"/>
                          <a:cs typeface="+mn-cs"/>
                        </a:rPr>
                      </a:br>
                      <a:r>
                        <a:rPr lang="ar-EG" sz="1800">
                          <a:solidFill>
                            <a:schemeClr val="tx2"/>
                          </a:solidFill>
                          <a:effectLst/>
                          <a:latin typeface="+mn-lt"/>
                          <a:ea typeface="+mn-ea"/>
                          <a:cs typeface="+mn-cs"/>
                        </a:rPr>
                        <a:t>(0.18، 0.45)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lvl1pPr marL="0" algn="r" defTabSz="914400" rtl="1" eaLnBrk="1" latinLnBrk="1" hangingPunct="1">
                        <a:defRPr sz="1800" kern="1200">
                          <a:solidFill>
                            <a:schemeClr val="tx1"/>
                          </a:solidFill>
                          <a:latin typeface="Calibri"/>
                        </a:defRPr>
                      </a:lvl1pPr>
                      <a:lvl2pPr marL="457200" algn="r" defTabSz="914400" rtl="1" eaLnBrk="1" latinLnBrk="1" hangingPunct="1">
                        <a:defRPr sz="1800" kern="1200">
                          <a:solidFill>
                            <a:schemeClr val="tx1"/>
                          </a:solidFill>
                          <a:latin typeface="Calibri"/>
                        </a:defRPr>
                      </a:lvl2pPr>
                      <a:lvl3pPr marL="914400" algn="r" defTabSz="914400" rtl="1" eaLnBrk="1" latinLnBrk="1" hangingPunct="1">
                        <a:defRPr sz="1800" kern="1200">
                          <a:solidFill>
                            <a:schemeClr val="tx1"/>
                          </a:solidFill>
                          <a:latin typeface="Calibri"/>
                        </a:defRPr>
                      </a:lvl3pPr>
                      <a:lvl4pPr marL="1371600" algn="r" defTabSz="914400" rtl="1" eaLnBrk="1" latinLnBrk="1" hangingPunct="1">
                        <a:defRPr sz="1800" kern="1200">
                          <a:solidFill>
                            <a:schemeClr val="tx1"/>
                          </a:solidFill>
                          <a:latin typeface="Calibri"/>
                        </a:defRPr>
                      </a:lvl4pPr>
                      <a:lvl5pPr marL="1828800" algn="r" defTabSz="914400" rtl="1" eaLnBrk="1" latinLnBrk="1" hangingPunct="1">
                        <a:defRPr sz="1800" kern="1200">
                          <a:solidFill>
                            <a:schemeClr val="tx1"/>
                          </a:solidFill>
                          <a:latin typeface="Calibri"/>
                        </a:defRPr>
                      </a:lvl5pPr>
                      <a:lvl6pPr marL="2286000" algn="r" defTabSz="914400" rtl="1" eaLnBrk="1" latinLnBrk="1" hangingPunct="1">
                        <a:defRPr sz="1800" kern="1200">
                          <a:solidFill>
                            <a:schemeClr val="tx1"/>
                          </a:solidFill>
                          <a:latin typeface="Calibri"/>
                        </a:defRPr>
                      </a:lvl6pPr>
                      <a:lvl7pPr marL="2743200" algn="r" defTabSz="914400" rtl="1" eaLnBrk="1" latinLnBrk="1" hangingPunct="1">
                        <a:defRPr sz="1800" kern="1200">
                          <a:solidFill>
                            <a:schemeClr val="tx1"/>
                          </a:solidFill>
                          <a:latin typeface="Calibri"/>
                        </a:defRPr>
                      </a:lvl7pPr>
                      <a:lvl8pPr marL="3200400" algn="r" defTabSz="914400" rtl="1" eaLnBrk="1" latinLnBrk="1" hangingPunct="1">
                        <a:defRPr sz="1800" kern="1200">
                          <a:solidFill>
                            <a:schemeClr val="tx1"/>
                          </a:solidFill>
                          <a:latin typeface="Calibri"/>
                        </a:defRPr>
                      </a:lvl8pPr>
                      <a:lvl9pPr marL="3657600" algn="r" defTabSz="914400" rtl="1" eaLnBrk="1" latinLnBrk="1" hangingPunct="1">
                        <a:defRPr sz="1800" kern="1200">
                          <a:solidFill>
                            <a:schemeClr val="tx1"/>
                          </a:solidFill>
                          <a:latin typeface="Calibri"/>
                        </a:defRPr>
                      </a:lvl9pPr>
                    </a:lstStyle>
                    <a:p>
                      <a:pPr marL="0" algn="ctr" defTabSz="914400" rtl="1" eaLnBrk="1" latinLnBrk="1" hangingPunct="1">
                        <a:lnSpc>
                          <a:spcPct val="100000"/>
                        </a:lnSpc>
                        <a:spcBef>
                          <a:spcPts val="0"/>
                        </a:spcBef>
                        <a:spcAft>
                          <a:spcPts val="0"/>
                        </a:spcAft>
                      </a:pPr>
                      <a:r>
                        <a:rPr lang="ar-EG" sz="1800" b="1">
                          <a:solidFill>
                            <a:schemeClr val="tx2"/>
                          </a:solidFill>
                          <a:effectLst/>
                          <a:latin typeface="+mn-lt"/>
                          <a:ea typeface="+mn-ea"/>
                          <a:cs typeface="+mn-cs"/>
                        </a:rPr>
                        <a:t>95.4</a:t>
                      </a:r>
                    </a:p>
                    <a:p>
                      <a:pPr marL="0" algn="ctr" defTabSz="914400" rtl="1" eaLnBrk="1" latinLnBrk="1" hangingPunct="1">
                        <a:lnSpc>
                          <a:spcPct val="100000"/>
                        </a:lnSpc>
                        <a:spcBef>
                          <a:spcPts val="0"/>
                        </a:spcBef>
                        <a:spcAft>
                          <a:spcPts val="0"/>
                        </a:spcAft>
                      </a:pPr>
                      <a:r>
                        <a:rPr lang="ar-EG" sz="1800" b="1">
                          <a:solidFill>
                            <a:schemeClr val="tx2"/>
                          </a:solidFill>
                          <a:effectLst/>
                          <a:latin typeface="+mn-lt"/>
                          <a:ea typeface="+mn-ea"/>
                          <a:cs typeface="+mn-cs"/>
                        </a:rPr>
                        <a:t> (93.2، 97.6)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566722" y="1085713"/>
            <a:ext cx="11210923" cy="1107996"/>
          </a:xfrm>
          <a:prstGeom prst="rect">
            <a:avLst/>
          </a:prstGeom>
          <a:noFill/>
          <a:ln>
            <a:solidFill>
              <a:srgbClr val="0070C0"/>
            </a:solidFill>
          </a:ln>
        </p:spPr>
        <p:txBody>
          <a:bodyPr wrap="square" lIns="91440" tIns="45720" rIns="91440" bIns="45720" anchor="t">
            <a:spAutoFit/>
          </a:bodyPr>
          <a:lstStyle/>
          <a:p>
            <a:r>
              <a:rPr lang="ar-EG" sz="1600"/>
              <a:t>دراسة لقاح فيروس الورم الحليمي البشري (</a:t>
            </a:r>
            <a:r>
              <a:rPr lang="en-US" sz="1600"/>
              <a:t>HPV</a:t>
            </a:r>
            <a:r>
              <a:rPr lang="ar-EG" sz="1600"/>
              <a:t>) ثنائي التكافؤ (من إنتاج شركة </a:t>
            </a:r>
            <a:r>
              <a:rPr lang="en-US" sz="1600"/>
              <a:t>GSK</a:t>
            </a:r>
            <a:r>
              <a:rPr lang="ar-EG" sz="1600"/>
              <a:t>) الذي يُعطى للفتيات اللاتي تقل أعمارهن عن 15 عامًا، مع تخصيص إقليم واحد لنظام الجرعة الواحدة وإقليم آخر لنظام الجرعتين. جرى تقييم الفاعلية الميدانية لنظام الجرعة الواحدة مقارنة بنظام الجرعتين من حيث الحد من انتشار فيروس الورم الحليمي البشري من النوعين 16 و18 في العام الرابع باستخدام استقصاءات تشمل عدة قطاعات في مجموعة حصلت على اللقاح مقارنة بالبيانات السابقة لانتشار فيروس الورم الحليمي البشري بين الطلاب من نفس الفئة السِنية.</a:t>
            </a:r>
          </a:p>
        </p:txBody>
      </p:sp>
      <p:sp>
        <p:nvSpPr>
          <p:cNvPr id="11" name="TextBox 10">
            <a:extLst>
              <a:ext uri="{FF2B5EF4-FFF2-40B4-BE49-F238E27FC236}">
                <a16:creationId xmlns:a16="http://schemas.microsoft.com/office/drawing/2014/main" id="{A9336317-3FE5-FDA2-B2C8-FB928B20F711}"/>
              </a:ext>
            </a:extLst>
          </p:cNvPr>
          <p:cNvSpPr txBox="1"/>
          <p:nvPr/>
        </p:nvSpPr>
        <p:spPr>
          <a:xfrm>
            <a:off x="5599290" y="2193709"/>
            <a:ext cx="2567113" cy="400110"/>
          </a:xfrm>
          <a:prstGeom prst="rect">
            <a:avLst/>
          </a:prstGeom>
          <a:noFill/>
        </p:spPr>
        <p:txBody>
          <a:bodyPr wrap="none" rtlCol="0">
            <a:spAutoFit/>
          </a:bodyPr>
          <a:lstStyle/>
          <a:p>
            <a:r>
              <a:rPr lang="ar-EG" sz="2000" b="1" dirty="0">
                <a:solidFill>
                  <a:schemeClr val="accent1"/>
                </a:solidFill>
                <a:latin typeface="+mj-lt"/>
              </a:rPr>
              <a:t>انتشار فيروس الورم </a:t>
            </a:r>
            <a:r>
              <a:rPr lang="ar-EG" sz="2000" b="1" dirty="0" err="1">
                <a:solidFill>
                  <a:schemeClr val="accent1"/>
                </a:solidFill>
                <a:latin typeface="+mj-lt"/>
              </a:rPr>
              <a:t>الحليمي</a:t>
            </a:r>
            <a:r>
              <a:rPr lang="ar-EG" sz="2000" b="1" dirty="0">
                <a:solidFill>
                  <a:schemeClr val="accent1"/>
                </a:solidFill>
                <a:latin typeface="+mj-lt"/>
              </a:rPr>
              <a:t> البشري من النوعين 16 و18</a:t>
            </a:r>
          </a:p>
        </p:txBody>
      </p:sp>
      <p:sp>
        <p:nvSpPr>
          <p:cNvPr id="12" name="TextBox 11">
            <a:extLst>
              <a:ext uri="{FF2B5EF4-FFF2-40B4-BE49-F238E27FC236}">
                <a16:creationId xmlns:a16="http://schemas.microsoft.com/office/drawing/2014/main" id="{C82656F8-6F1B-4002-8D5E-3FB5CC448AC3}"/>
              </a:ext>
            </a:extLst>
          </p:cNvPr>
          <p:cNvSpPr txBox="1"/>
          <p:nvPr/>
        </p:nvSpPr>
        <p:spPr>
          <a:xfrm>
            <a:off x="848963" y="5109993"/>
            <a:ext cx="10494074" cy="584775"/>
          </a:xfrm>
          <a:prstGeom prst="rect">
            <a:avLst/>
          </a:prstGeom>
          <a:solidFill>
            <a:schemeClr val="accent3">
              <a:lumMod val="20000"/>
              <a:lumOff val="80000"/>
            </a:schemeClr>
          </a:solidFill>
          <a:ln w="9525">
            <a:solidFill>
              <a:schemeClr val="tx2"/>
            </a:solidFill>
          </a:ln>
        </p:spPr>
        <p:txBody>
          <a:bodyPr wrap="square" lIns="91440" tIns="45720" rIns="91440" bIns="45720" rtlCol="0" anchor="t">
            <a:spAutoFit/>
          </a:bodyPr>
          <a:lstStyle/>
          <a:p>
            <a:pPr algn="ctr"/>
            <a:r>
              <a:rPr lang="ar-EG" sz="1600" b="1">
                <a:solidFill>
                  <a:schemeClr val="tx2"/>
                </a:solidFill>
              </a:rPr>
              <a:t>فاعلية ميدانية عالية ومماثلة للقاح ضد العدوى المنتشرة لفيروس الورم الحليمي البشري بعد تلقي جرعة واحدة أو جرعتين من اللقاح. ثبُت عدم وجود أفضلية لنظام الجرعة الواحدة مقارنة بنظام الجرعتين.</a:t>
            </a:r>
          </a:p>
        </p:txBody>
      </p:sp>
      <p:sp>
        <p:nvSpPr>
          <p:cNvPr id="3" name="TextBox 2">
            <a:extLst>
              <a:ext uri="{FF2B5EF4-FFF2-40B4-BE49-F238E27FC236}">
                <a16:creationId xmlns:a16="http://schemas.microsoft.com/office/drawing/2014/main" id="{CE02BD2D-E59E-A8F1-9C3A-0DDE3C2B6A31}"/>
              </a:ext>
            </a:extLst>
          </p:cNvPr>
          <p:cNvSpPr txBox="1"/>
          <p:nvPr/>
        </p:nvSpPr>
        <p:spPr>
          <a:xfrm>
            <a:off x="207214" y="5772287"/>
            <a:ext cx="11135823" cy="307777"/>
          </a:xfrm>
          <a:prstGeom prst="rect">
            <a:avLst/>
          </a:prstGeom>
          <a:noFill/>
        </p:spPr>
        <p:txBody>
          <a:bodyPr wrap="square" rtlCol="0">
            <a:spAutoFit/>
          </a:bodyPr>
          <a:lstStyle/>
          <a:p>
            <a:pPr>
              <a:spcBef>
                <a:spcPts val="1800"/>
              </a:spcBef>
            </a:pPr>
            <a:r>
              <a:rPr lang="en-US" sz="700">
                <a:effectLst/>
              </a:rPr>
              <a:t>Jiamsiri, S, Rhee C, Ahn HS, et al. Community intervention of a single-dose or 2-dose regimen of bivalent human papillomavirus vaccine in schoolgirls in Thailand: Vaccine effectiveness 2 years and 4 years after vaccination.</a:t>
            </a:r>
            <a:r>
              <a:rPr lang="en-US" sz="700" i="1">
                <a:effectLst/>
              </a:rPr>
              <a:t> Journal of the National Cancer Institute. Monographs.</a:t>
            </a:r>
            <a:r>
              <a:rPr lang="en-US" sz="700">
                <a:effectLst/>
              </a:rPr>
              <a:t> </a:t>
            </a:r>
            <a:r>
              <a:rPr lang="ar-EG" sz="700">
                <a:effectLst/>
              </a:rPr>
              <a:t>2024;2024 (67):346–357. </a:t>
            </a:r>
            <a:r>
              <a:rPr lang="en-US" sz="700">
                <a:effectLst/>
              </a:rPr>
              <a:t>doi:10.1093/jncimonographs/lgae036.</a:t>
            </a:r>
          </a:p>
        </p:txBody>
      </p:sp>
    </p:spTree>
    <p:extLst>
      <p:ext uri="{BB962C8B-B14F-4D97-AF65-F5344CB8AC3E}">
        <p14:creationId xmlns:p14="http://schemas.microsoft.com/office/powerpoint/2010/main" val="498143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6FB37E-4DD6-0F4E-8677-CF7C7751744D}"/>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AB866C7-C3F9-47FD-AC51-EFFD8B039B53}"/>
              </a:ext>
            </a:extLst>
          </p:cNvPr>
          <p:cNvSpPr/>
          <p:nvPr/>
        </p:nvSpPr>
        <p:spPr>
          <a:xfrm>
            <a:off x="381000" y="98835"/>
            <a:ext cx="11747582" cy="1077218"/>
          </a:xfrm>
          <a:prstGeom prst="rect">
            <a:avLst/>
          </a:prstGeom>
        </p:spPr>
        <p:txBody>
          <a:bodyPr wrap="square">
            <a:spAutoFit/>
          </a:bodyPr>
          <a:lstStyle/>
          <a:p>
            <a:r>
              <a:rPr lang="ar-EG" sz="3200">
                <a:solidFill>
                  <a:schemeClr val="tx2"/>
                </a:solidFill>
              </a:rPr>
              <a:t> مستويات مستقرة من الأجسام المضادة لفيروس الورم الحليمي البشري من النوعين 16 و18 لأكثر من عقد من الزمن بعد التطعيم عدة مرات أعلى من المناعة الطبيعية.</a:t>
            </a:r>
          </a:p>
        </p:txBody>
      </p:sp>
      <p:sp>
        <p:nvSpPr>
          <p:cNvPr id="10" name="TextBox 9">
            <a:extLst>
              <a:ext uri="{FF2B5EF4-FFF2-40B4-BE49-F238E27FC236}">
                <a16:creationId xmlns:a16="http://schemas.microsoft.com/office/drawing/2014/main" id="{B4ECA41F-8C4F-4E27-A199-6915E8EE3F8C}"/>
              </a:ext>
            </a:extLst>
          </p:cNvPr>
          <p:cNvSpPr txBox="1"/>
          <p:nvPr/>
        </p:nvSpPr>
        <p:spPr>
          <a:xfrm>
            <a:off x="381000" y="6025287"/>
            <a:ext cx="10501885" cy="446276"/>
          </a:xfrm>
          <a:prstGeom prst="rect">
            <a:avLst/>
          </a:prstGeom>
          <a:noFill/>
        </p:spPr>
        <p:txBody>
          <a:bodyPr wrap="square" rtlCol="0">
            <a:spAutoFit/>
          </a:bodyPr>
          <a:lstStyle/>
          <a:p>
            <a:r>
              <a:rPr kumimoji="0" lang="ar-EG" sz="700" strike="noStrike" normalizeH="0" noProof="0">
                <a:ln>
                  <a:noFill/>
                </a:ln>
                <a:solidFill>
                  <a:schemeClr val="tx1">
                    <a:lumMod val="65000"/>
                    <a:lumOff val="35000"/>
                  </a:schemeClr>
                </a:solidFill>
                <a:effectLst/>
                <a:uLnTx/>
                <a:uFillTx/>
                <a:latin typeface="+mj-lt"/>
                <a:cs typeface="Arial" panose="020B0604020202020204" pitchFamily="34" charset="0"/>
              </a:rPr>
              <a:t>1. </a:t>
            </a:r>
            <a:r>
              <a:rPr kumimoji="0" lang="en-US" sz="700" strike="noStrike" normalizeH="0" noProof="0">
                <a:ln>
                  <a:noFill/>
                </a:ln>
                <a:solidFill>
                  <a:schemeClr val="tx1">
                    <a:lumMod val="65000"/>
                    <a:lumOff val="35000"/>
                  </a:schemeClr>
                </a:solidFill>
                <a:effectLst/>
                <a:uLnTx/>
                <a:uFillTx/>
                <a:latin typeface="+mj-lt"/>
                <a:cs typeface="Arial" panose="020B0604020202020204" pitchFamily="34" charset="0"/>
              </a:rPr>
              <a:t>Joshi S, Anantharaman D, Muwonge R, et al. Evaluation of immune response to single dose of quadrivalent HPV vaccine at 10-year post-vaccination.</a:t>
            </a:r>
            <a:r>
              <a:rPr kumimoji="0" lang="en-US" sz="700" i="1" strike="noStrike" normalizeH="0" noProof="0">
                <a:ln>
                  <a:noFill/>
                </a:ln>
                <a:solidFill>
                  <a:schemeClr val="tx1">
                    <a:lumMod val="65000"/>
                    <a:lumOff val="35000"/>
                  </a:schemeClr>
                </a:solidFill>
                <a:effectLst/>
                <a:uLnTx/>
                <a:uFillTx/>
                <a:latin typeface="+mj-lt"/>
                <a:cs typeface="Arial" panose="020B0604020202020204" pitchFamily="34" charset="0"/>
              </a:rPr>
              <a:t> Vaccine.</a:t>
            </a:r>
            <a:r>
              <a:rPr kumimoji="0" lang="en-US" sz="700" strike="noStrike" normalizeH="0" noProof="0">
                <a:ln>
                  <a:noFill/>
                </a:ln>
                <a:solidFill>
                  <a:schemeClr val="tx1">
                    <a:lumMod val="65000"/>
                    <a:lumOff val="35000"/>
                  </a:schemeClr>
                </a:solidFill>
                <a:effectLst/>
                <a:uLnTx/>
                <a:uFillTx/>
                <a:latin typeface="+mj-lt"/>
                <a:cs typeface="Arial" panose="020B0604020202020204" pitchFamily="34" charset="0"/>
              </a:rPr>
              <a:t> </a:t>
            </a:r>
            <a:r>
              <a:rPr kumimoji="0" lang="ar-EG" sz="700" strike="noStrike" normalizeH="0" noProof="0">
                <a:ln>
                  <a:noFill/>
                </a:ln>
                <a:solidFill>
                  <a:schemeClr val="tx1">
                    <a:lumMod val="65000"/>
                    <a:lumOff val="35000"/>
                  </a:schemeClr>
                </a:solidFill>
                <a:effectLst/>
                <a:uLnTx/>
                <a:uFillTx/>
                <a:latin typeface="+mj-lt"/>
                <a:cs typeface="Arial" panose="020B0604020202020204" pitchFamily="34" charset="0"/>
              </a:rPr>
              <a:t>2023;41(1):236-245. </a:t>
            </a:r>
            <a:r>
              <a:rPr kumimoji="0" lang="en-US" sz="700" strike="noStrike" normalizeH="0" noProof="0">
                <a:ln>
                  <a:noFill/>
                </a:ln>
                <a:solidFill>
                  <a:schemeClr val="tx1">
                    <a:lumMod val="65000"/>
                    <a:lumOff val="35000"/>
                  </a:schemeClr>
                </a:solidFill>
                <a:effectLst/>
                <a:uLnTx/>
                <a:uFillTx/>
                <a:latin typeface="+mj-lt"/>
                <a:cs typeface="Arial" panose="020B0604020202020204" pitchFamily="34" charset="0"/>
              </a:rPr>
              <a:t>doi:10.1016/j.vaccine.2022.11.044</a:t>
            </a:r>
          </a:p>
          <a:p>
            <a:r>
              <a:rPr kumimoji="0" lang="ar-EG" sz="700" strike="noStrike" normalizeH="0" noProof="0">
                <a:ln>
                  <a:noFill/>
                </a:ln>
                <a:solidFill>
                  <a:schemeClr val="tx1">
                    <a:lumMod val="65000"/>
                    <a:lumOff val="35000"/>
                  </a:schemeClr>
                </a:solidFill>
                <a:effectLst/>
                <a:uLnTx/>
                <a:uFillTx/>
                <a:latin typeface="+mj-lt"/>
                <a:cs typeface="Arial" panose="020B0604020202020204" pitchFamily="34" charset="0"/>
              </a:rPr>
              <a:t>2.</a:t>
            </a:r>
            <a:r>
              <a:rPr lang="ar-EG" sz="700">
                <a:effectLst/>
                <a:latin typeface="+mj-lt"/>
                <a:cs typeface="Arial" panose="020B0604020202020204" pitchFamily="34" charset="0"/>
              </a:rPr>
              <a:t> </a:t>
            </a:r>
            <a:r>
              <a:rPr lang="en-US" sz="700">
                <a:effectLst/>
                <a:latin typeface="+mj-lt"/>
                <a:cs typeface="Arial" panose="020B0604020202020204" pitchFamily="34" charset="0"/>
              </a:rPr>
              <a:t>Porras, C, Romero B, Kemp T, et al. HPV16/18 antibodies 16-years after single dose of bivalent HPV vaccination: </a:t>
            </a:r>
            <a:r>
              <a:rPr lang="ar-EG" sz="700">
                <a:effectLst/>
                <a:latin typeface="+mj-lt"/>
                <a:cs typeface="Arial" panose="020B0604020202020204" pitchFamily="34" charset="0"/>
              </a:rPr>
              <a:t>تجربة لقاح فيروس الورم الحليمي البشري في كوستاريكا.</a:t>
            </a:r>
            <a:r>
              <a:rPr lang="ar-EG" sz="700" i="1">
                <a:effectLst/>
                <a:latin typeface="+mj-lt"/>
                <a:cs typeface="Arial" panose="020B0604020202020204" pitchFamily="34" charset="0"/>
              </a:rPr>
              <a:t> </a:t>
            </a:r>
            <a:r>
              <a:rPr lang="en-US" sz="700" i="1">
                <a:effectLst/>
                <a:latin typeface="+mj-lt"/>
                <a:cs typeface="Arial" panose="020B0604020202020204" pitchFamily="34" charset="0"/>
              </a:rPr>
              <a:t>JNCI Monographs.</a:t>
            </a:r>
            <a:r>
              <a:rPr lang="en-US" sz="700">
                <a:effectLst/>
                <a:latin typeface="+mj-lt"/>
                <a:cs typeface="Arial" panose="020B0604020202020204" pitchFamily="34" charset="0"/>
              </a:rPr>
              <a:t> </a:t>
            </a:r>
            <a:r>
              <a:rPr lang="ar-EG" sz="700">
                <a:effectLst/>
                <a:latin typeface="+mj-lt"/>
                <a:cs typeface="Arial" panose="020B0604020202020204" pitchFamily="34" charset="0"/>
              </a:rPr>
              <a:t>2024;2024 (67): 329–336. </a:t>
            </a:r>
            <a:r>
              <a:rPr lang="en-US" sz="700">
                <a:effectLst/>
                <a:latin typeface="+mj-lt"/>
                <a:cs typeface="Arial" panose="020B0604020202020204" pitchFamily="34" charset="0"/>
              </a:rPr>
              <a:t>doi:10.1093/jncimonographs/lgae032</a:t>
            </a:r>
          </a:p>
          <a:p>
            <a:endParaRPr lang="en-US" sz="900" i="1" dirty="0">
              <a:solidFill>
                <a:schemeClr val="tx1">
                  <a:lumMod val="65000"/>
                  <a:lumOff val="35000"/>
                </a:schemeClr>
              </a:solidFill>
              <a:highlight>
                <a:srgbClr val="FFFF00"/>
              </a:highlight>
              <a:latin typeface="+mj-lt"/>
              <a:cs typeface="Arial" panose="020B0604020202020204" pitchFamily="34" charset="0"/>
            </a:endParaRPr>
          </a:p>
        </p:txBody>
      </p:sp>
      <p:sp>
        <p:nvSpPr>
          <p:cNvPr id="6" name="TextBox 5">
            <a:extLst>
              <a:ext uri="{FF2B5EF4-FFF2-40B4-BE49-F238E27FC236}">
                <a16:creationId xmlns:a16="http://schemas.microsoft.com/office/drawing/2014/main" id="{71E4F7A0-2C93-20A7-7E95-0DED12CF1FAD}"/>
              </a:ext>
            </a:extLst>
          </p:cNvPr>
          <p:cNvSpPr txBox="1"/>
          <p:nvPr/>
        </p:nvSpPr>
        <p:spPr>
          <a:xfrm>
            <a:off x="5710770" y="1173987"/>
            <a:ext cx="6138921" cy="2677656"/>
          </a:xfrm>
          <a:prstGeom prst="rect">
            <a:avLst/>
          </a:prstGeom>
          <a:solidFill>
            <a:schemeClr val="tx2">
              <a:lumMod val="40000"/>
              <a:lumOff val="60000"/>
            </a:schemeClr>
          </a:solidFill>
        </p:spPr>
        <p:txBody>
          <a:bodyPr wrap="square" rtlCol="0">
            <a:spAutoFit/>
          </a:bodyPr>
          <a:lstStyle/>
          <a:p>
            <a:r>
              <a:rPr lang="ar-EG" sz="2400" b="1" dirty="0"/>
              <a:t>تجربة </a:t>
            </a:r>
            <a:r>
              <a:rPr lang="en-US" sz="2400" b="1" dirty="0">
                <a:solidFill>
                  <a:schemeClr val="bg1"/>
                </a:solidFill>
              </a:rPr>
              <a:t>CVT</a:t>
            </a:r>
            <a:r>
              <a:rPr lang="ar-EG" sz="2400" b="1" dirty="0"/>
              <a:t> - اللقاح </a:t>
            </a:r>
            <a:r>
              <a:rPr lang="en-US" sz="2400" b="1" dirty="0"/>
              <a:t>HPV2</a:t>
            </a:r>
            <a:r>
              <a:rPr lang="ar-EG" sz="2400" b="1" dirty="0"/>
              <a:t> (من إنتاج شركة </a:t>
            </a:r>
            <a:r>
              <a:rPr lang="en-US" sz="2400" b="1" dirty="0"/>
              <a:t>GSK)</a:t>
            </a:r>
          </a:p>
          <a:p>
            <a:r>
              <a:rPr lang="ar-EG" sz="2400" b="1" dirty="0">
                <a:solidFill>
                  <a:schemeClr val="bg1"/>
                </a:solidFill>
              </a:rPr>
              <a:t>11 عامًا من </a:t>
            </a:r>
            <a:r>
              <a:rPr lang="ar-EG" sz="2400" b="1" dirty="0" err="1">
                <a:solidFill>
                  <a:schemeClr val="bg1"/>
                </a:solidFill>
              </a:rPr>
              <a:t>الاستمناع</a:t>
            </a:r>
            <a:r>
              <a:rPr lang="ar-EG" sz="2400" b="1" dirty="0">
                <a:solidFill>
                  <a:schemeClr val="bg1"/>
                </a:solidFill>
              </a:rPr>
              <a:t>، واستمر حتى</a:t>
            </a:r>
          </a:p>
          <a:p>
            <a:r>
              <a:rPr lang="ar-EG" sz="2400" b="1" dirty="0">
                <a:solidFill>
                  <a:schemeClr val="bg1"/>
                </a:solidFill>
              </a:rPr>
              <a:t> مستوى مماثل حتى 16 سنة بعد التطعيم</a:t>
            </a:r>
            <a:r>
              <a:rPr lang="ar-EG" sz="2400" b="1" baseline="30000" dirty="0">
                <a:solidFill>
                  <a:schemeClr val="bg1"/>
                </a:solidFill>
              </a:rPr>
              <a:t>2</a:t>
            </a:r>
          </a:p>
          <a:p>
            <a:endParaRPr lang="en-US" sz="2400" b="1" dirty="0"/>
          </a:p>
          <a:p>
            <a:r>
              <a:rPr lang="ar-EG" sz="2400" b="1" dirty="0"/>
              <a:t>حركية مناعية مماثلة حتى 16 عامًا</a:t>
            </a:r>
          </a:p>
          <a:p>
            <a:endParaRPr lang="en-US" sz="2400" b="1" dirty="0"/>
          </a:p>
          <a:p>
            <a:r>
              <a:rPr lang="ar-EG" sz="2400" b="1" dirty="0"/>
              <a:t>ما بعد التطعيم</a:t>
            </a:r>
          </a:p>
        </p:txBody>
      </p:sp>
      <p:pic>
        <p:nvPicPr>
          <p:cNvPr id="14" name="Picture 13">
            <a:extLst>
              <a:ext uri="{FF2B5EF4-FFF2-40B4-BE49-F238E27FC236}">
                <a16:creationId xmlns:a16="http://schemas.microsoft.com/office/drawing/2014/main" id="{A33A808C-BE17-0946-042F-28049DB249AF}"/>
              </a:ext>
            </a:extLst>
          </p:cNvPr>
          <p:cNvPicPr>
            <a:picLocks noChangeAspect="1"/>
          </p:cNvPicPr>
          <p:nvPr/>
        </p:nvPicPr>
        <p:blipFill>
          <a:blip r:embed="rId3"/>
          <a:stretch>
            <a:fillRect/>
          </a:stretch>
        </p:blipFill>
        <p:spPr>
          <a:xfrm>
            <a:off x="95360" y="2386234"/>
            <a:ext cx="4962525" cy="3257550"/>
          </a:xfrm>
          <a:prstGeom prst="rect">
            <a:avLst/>
          </a:prstGeom>
        </p:spPr>
      </p:pic>
      <p:sp>
        <p:nvSpPr>
          <p:cNvPr id="19" name="TextBox 18">
            <a:extLst>
              <a:ext uri="{FF2B5EF4-FFF2-40B4-BE49-F238E27FC236}">
                <a16:creationId xmlns:a16="http://schemas.microsoft.com/office/drawing/2014/main" id="{0C75DACC-10DB-CEA4-780E-FC6A9C4E82D3}"/>
              </a:ext>
            </a:extLst>
          </p:cNvPr>
          <p:cNvSpPr txBox="1"/>
          <p:nvPr/>
        </p:nvSpPr>
        <p:spPr>
          <a:xfrm>
            <a:off x="95360" y="1260710"/>
            <a:ext cx="5049134" cy="1200329"/>
          </a:xfrm>
          <a:prstGeom prst="rect">
            <a:avLst/>
          </a:prstGeom>
          <a:solidFill>
            <a:schemeClr val="tx2">
              <a:lumMod val="40000"/>
              <a:lumOff val="60000"/>
            </a:schemeClr>
          </a:solidFill>
        </p:spPr>
        <p:txBody>
          <a:bodyPr wrap="square" rtlCol="0">
            <a:spAutoFit/>
          </a:bodyPr>
          <a:lstStyle/>
          <a:p>
            <a:r>
              <a:rPr lang="ar-EG" sz="2400" b="1" dirty="0"/>
              <a:t>تجربة </a:t>
            </a:r>
            <a:r>
              <a:rPr lang="en-US" sz="2400" b="1" dirty="0">
                <a:solidFill>
                  <a:schemeClr val="bg1"/>
                </a:solidFill>
              </a:rPr>
              <a:t>IARC</a:t>
            </a:r>
            <a:r>
              <a:rPr lang="ar-EG" sz="2400" b="1" dirty="0"/>
              <a:t> - اللقاح </a:t>
            </a:r>
            <a:r>
              <a:rPr lang="en-US" sz="2400" b="1" dirty="0"/>
              <a:t>HPV4</a:t>
            </a:r>
            <a:r>
              <a:rPr lang="ar-EG" sz="2400" b="1" dirty="0"/>
              <a:t> (من إنتاج شركة </a:t>
            </a:r>
            <a:r>
              <a:rPr lang="en-US" sz="2400" b="1" dirty="0"/>
              <a:t>MSD)</a:t>
            </a:r>
          </a:p>
          <a:p>
            <a:r>
              <a:rPr lang="ar-EG" sz="2400" b="1" dirty="0">
                <a:solidFill>
                  <a:schemeClr val="bg1"/>
                </a:solidFill>
              </a:rPr>
              <a:t>10 سنوات من </a:t>
            </a:r>
            <a:r>
              <a:rPr lang="ar-EG" sz="2400" b="1" dirty="0" err="1">
                <a:solidFill>
                  <a:schemeClr val="bg1"/>
                </a:solidFill>
              </a:rPr>
              <a:t>الاستمناع</a:t>
            </a:r>
            <a:endParaRPr lang="ar-EG" sz="2400" b="1" dirty="0">
              <a:solidFill>
                <a:schemeClr val="bg1"/>
              </a:solidFill>
            </a:endParaRPr>
          </a:p>
        </p:txBody>
      </p:sp>
      <p:grpSp>
        <p:nvGrpSpPr>
          <p:cNvPr id="3" name="Group 2">
            <a:extLst>
              <a:ext uri="{FF2B5EF4-FFF2-40B4-BE49-F238E27FC236}">
                <a16:creationId xmlns:a16="http://schemas.microsoft.com/office/drawing/2014/main" id="{3B9AC5F6-4725-529C-4258-85E1941DAC66}"/>
              </a:ext>
            </a:extLst>
          </p:cNvPr>
          <p:cNvGrpSpPr/>
          <p:nvPr/>
        </p:nvGrpSpPr>
        <p:grpSpPr>
          <a:xfrm>
            <a:off x="5144494" y="2579316"/>
            <a:ext cx="6952146" cy="3064467"/>
            <a:chOff x="2428938" y="1941447"/>
            <a:chExt cx="7334124" cy="2975106"/>
          </a:xfrm>
        </p:grpSpPr>
        <p:pic>
          <p:nvPicPr>
            <p:cNvPr id="4" name="Picture 3">
              <a:extLst>
                <a:ext uri="{FF2B5EF4-FFF2-40B4-BE49-F238E27FC236}">
                  <a16:creationId xmlns:a16="http://schemas.microsoft.com/office/drawing/2014/main" id="{0B5DB0EC-E53B-0E6C-9683-80412EEB4DD2}"/>
                </a:ext>
              </a:extLst>
            </p:cNvPr>
            <p:cNvPicPr>
              <a:picLocks noChangeAspect="1"/>
            </p:cNvPicPr>
            <p:nvPr/>
          </p:nvPicPr>
          <p:blipFill>
            <a:blip r:embed="rId4"/>
            <a:stretch>
              <a:fillRect/>
            </a:stretch>
          </p:blipFill>
          <p:spPr>
            <a:xfrm>
              <a:off x="2428938" y="1941447"/>
              <a:ext cx="7334124" cy="2975106"/>
            </a:xfrm>
            <a:prstGeom prst="rect">
              <a:avLst/>
            </a:prstGeom>
          </p:spPr>
        </p:pic>
        <p:cxnSp>
          <p:nvCxnSpPr>
            <p:cNvPr id="7" name="Straight Connector 6">
              <a:extLst>
                <a:ext uri="{FF2B5EF4-FFF2-40B4-BE49-F238E27FC236}">
                  <a16:creationId xmlns:a16="http://schemas.microsoft.com/office/drawing/2014/main" id="{85B3E559-5777-97FE-622B-FF57DA92BDED}"/>
                </a:ext>
              </a:extLst>
            </p:cNvPr>
            <p:cNvCxnSpPr>
              <a:cxnSpLocks/>
            </p:cNvCxnSpPr>
            <p:nvPr/>
          </p:nvCxnSpPr>
          <p:spPr>
            <a:xfrm>
              <a:off x="3377192" y="4561367"/>
              <a:ext cx="4797549" cy="0"/>
            </a:xfrm>
            <a:prstGeom prst="line">
              <a:avLst/>
            </a:prstGeom>
            <a:ln w="508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7420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66B0-71CD-606F-762D-4B36081C524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9905E1C-CE01-02B8-0F86-43F0CEAAF5EA}"/>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07D0822-80F5-E5F9-0490-DE31361A65EF}"/>
              </a:ext>
            </a:extLst>
          </p:cNvPr>
          <p:cNvSpPr/>
          <p:nvPr/>
        </p:nvSpPr>
        <p:spPr>
          <a:xfrm>
            <a:off x="29714" y="98835"/>
            <a:ext cx="11946386" cy="1077218"/>
          </a:xfrm>
          <a:prstGeom prst="rect">
            <a:avLst/>
          </a:prstGeom>
        </p:spPr>
        <p:txBody>
          <a:bodyPr wrap="square">
            <a:spAutoFit/>
          </a:bodyPr>
          <a:lstStyle/>
          <a:p>
            <a:r>
              <a:rPr lang="ar-EG" sz="3200" dirty="0">
                <a:solidFill>
                  <a:schemeClr val="tx2"/>
                </a:solidFill>
              </a:rPr>
              <a:t> مستويات الأجسام المضادة المستقرة بعد خمس سنوات من تلقي جرعة واحدة من اللقاح </a:t>
            </a:r>
            <a:r>
              <a:rPr lang="en-US" sz="3200" dirty="0">
                <a:solidFill>
                  <a:schemeClr val="tx2"/>
                </a:solidFill>
              </a:rPr>
              <a:t>HPV2</a:t>
            </a:r>
            <a:r>
              <a:rPr lang="ar-EG" sz="3200" dirty="0">
                <a:solidFill>
                  <a:schemeClr val="tx2"/>
                </a:solidFill>
              </a:rPr>
              <a:t> (من إنتاج شركة </a:t>
            </a:r>
            <a:r>
              <a:rPr lang="en-US" sz="3200" dirty="0">
                <a:solidFill>
                  <a:schemeClr val="tx2"/>
                </a:solidFill>
              </a:rPr>
              <a:t>GSK</a:t>
            </a:r>
            <a:r>
              <a:rPr lang="ar-EG" sz="3200" dirty="0">
                <a:solidFill>
                  <a:schemeClr val="tx2"/>
                </a:solidFill>
              </a:rPr>
              <a:t>) واللقاح </a:t>
            </a:r>
            <a:r>
              <a:rPr lang="en-US" sz="3200" dirty="0">
                <a:solidFill>
                  <a:schemeClr val="tx2"/>
                </a:solidFill>
              </a:rPr>
              <a:t>HPV9</a:t>
            </a:r>
            <a:r>
              <a:rPr lang="ar-EG" sz="3200" dirty="0">
                <a:solidFill>
                  <a:schemeClr val="tx2"/>
                </a:solidFill>
              </a:rPr>
              <a:t> (من إنتاج شركة </a:t>
            </a:r>
            <a:r>
              <a:rPr lang="en-US" sz="3200" dirty="0">
                <a:solidFill>
                  <a:schemeClr val="tx2"/>
                </a:solidFill>
              </a:rPr>
              <a:t>MSD</a:t>
            </a:r>
            <a:r>
              <a:rPr lang="ar-EG" sz="3200" dirty="0">
                <a:solidFill>
                  <a:schemeClr val="tx2"/>
                </a:solidFill>
              </a:rPr>
              <a:t>) - تجربة </a:t>
            </a:r>
            <a:r>
              <a:rPr lang="en-US" sz="3200" dirty="0" err="1">
                <a:solidFill>
                  <a:schemeClr val="tx2"/>
                </a:solidFill>
              </a:rPr>
              <a:t>DoRIS</a:t>
            </a:r>
            <a:endParaRPr lang="en-US" sz="3200" dirty="0">
              <a:solidFill>
                <a:schemeClr val="tx2"/>
              </a:solidFill>
            </a:endParaRPr>
          </a:p>
        </p:txBody>
      </p:sp>
      <p:sp>
        <p:nvSpPr>
          <p:cNvPr id="10" name="TextBox 9">
            <a:extLst>
              <a:ext uri="{FF2B5EF4-FFF2-40B4-BE49-F238E27FC236}">
                <a16:creationId xmlns:a16="http://schemas.microsoft.com/office/drawing/2014/main" id="{58FD20C6-9669-5050-31E2-372B258A1454}"/>
              </a:ext>
            </a:extLst>
          </p:cNvPr>
          <p:cNvSpPr txBox="1"/>
          <p:nvPr/>
        </p:nvSpPr>
        <p:spPr>
          <a:xfrm>
            <a:off x="116732" y="6174919"/>
            <a:ext cx="11381530" cy="415498"/>
          </a:xfrm>
          <a:prstGeom prst="rect">
            <a:avLst/>
          </a:prstGeom>
          <a:noFill/>
        </p:spPr>
        <p:txBody>
          <a:bodyPr wrap="square" rtlCol="0">
            <a:spAutoFit/>
          </a:bodyPr>
          <a:lstStyle/>
          <a:p>
            <a:pPr algn="r"/>
            <a:r>
              <a:rPr lang="en-US" sz="700" dirty="0">
                <a:latin typeface="Segoe UI" panose="020B0502040204020203" pitchFamily="34" charset="0"/>
              </a:rPr>
              <a:t>Watson-Jones D</a:t>
            </a:r>
            <a:r>
              <a:rPr lang="en-US" sz="700" dirty="0">
                <a:effectLst/>
                <a:latin typeface="Segoe UI" panose="020B0502040204020203" pitchFamily="34" charset="0"/>
              </a:rPr>
              <a:t>, </a:t>
            </a:r>
            <a:r>
              <a:rPr lang="en-US" sz="700" dirty="0" err="1">
                <a:effectLst/>
                <a:latin typeface="Segoe UI" panose="020B0502040204020203" pitchFamily="34" charset="0"/>
              </a:rPr>
              <a:t>Changlucha</a:t>
            </a:r>
            <a:r>
              <a:rPr lang="en-US" sz="700" dirty="0">
                <a:effectLst/>
                <a:latin typeface="Segoe UI" panose="020B0502040204020203" pitchFamily="34" charset="0"/>
              </a:rPr>
              <a:t> J, </a:t>
            </a:r>
            <a:r>
              <a:rPr lang="en-US" sz="700" dirty="0">
                <a:latin typeface="Segoe UI" panose="020B0502040204020203" pitchFamily="34" charset="0"/>
              </a:rPr>
              <a:t>Maxwell C</a:t>
            </a:r>
            <a:r>
              <a:rPr lang="en-US" sz="700" dirty="0">
                <a:effectLst/>
                <a:latin typeface="Segoe UI" panose="020B0502040204020203" pitchFamily="34" charset="0"/>
              </a:rPr>
              <a:t> et al. “Durability of immunogenicity at 5 years after a single dose of human papillomavirus vaccine compared with two doses in Tanzanian girls aged 9–14 years: results of the long-term extension of the </a:t>
            </a:r>
            <a:r>
              <a:rPr lang="en-US" sz="700" dirty="0" err="1">
                <a:effectLst/>
                <a:latin typeface="Segoe UI" panose="020B0502040204020203" pitchFamily="34" charset="0"/>
              </a:rPr>
              <a:t>DoRIS</a:t>
            </a:r>
            <a:r>
              <a:rPr lang="en-US" sz="700" dirty="0">
                <a:effectLst/>
                <a:latin typeface="Segoe UI" panose="020B0502040204020203" pitchFamily="34" charset="0"/>
              </a:rPr>
              <a:t> </a:t>
            </a:r>
            <a:r>
              <a:rPr lang="en-US" sz="700" dirty="0" err="1">
                <a:effectLst/>
                <a:latin typeface="Segoe UI" panose="020B0502040204020203" pitchFamily="34" charset="0"/>
              </a:rPr>
              <a:t>randomised</a:t>
            </a:r>
            <a:r>
              <a:rPr lang="en-US" sz="700" dirty="0">
                <a:effectLst/>
                <a:latin typeface="Segoe UI" panose="020B0502040204020203" pitchFamily="34" charset="0"/>
              </a:rPr>
              <a:t> trial.”</a:t>
            </a:r>
            <a:r>
              <a:rPr lang="en-US" sz="700" i="1" dirty="0">
                <a:effectLst/>
                <a:latin typeface="Segoe UI" panose="020B0502040204020203" pitchFamily="34" charset="0"/>
              </a:rPr>
              <a:t> The Lancet Global Health</a:t>
            </a:r>
            <a:r>
              <a:rPr lang="en-US" sz="700" dirty="0">
                <a:effectLst/>
                <a:latin typeface="Segoe UI" panose="020B0502040204020203" pitchFamily="34" charset="0"/>
              </a:rPr>
              <a:t>. 2025 Jan 29;13(2):e319–e328. </a:t>
            </a:r>
            <a:r>
              <a:rPr lang="en-US" sz="700" dirty="0" err="1">
                <a:effectLst/>
                <a:latin typeface="Segoe UI" panose="020B0502040204020203" pitchFamily="34" charset="0"/>
              </a:rPr>
              <a:t>doi</a:t>
            </a:r>
            <a:r>
              <a:rPr lang="en-US" sz="700" dirty="0">
                <a:effectLst/>
                <a:latin typeface="Segoe UI" panose="020B0502040204020203" pitchFamily="34" charset="0"/>
              </a:rPr>
              <a:t>: </a:t>
            </a:r>
            <a:r>
              <a:rPr lang="ar-EG" sz="700" dirty="0">
                <a:effectLst/>
                <a:latin typeface="Segoe UI" panose="020B0502040204020203" pitchFamily="34" charset="0"/>
              </a:rPr>
              <a:t>10.1016/</a:t>
            </a:r>
            <a:r>
              <a:rPr lang="en-US" sz="700" dirty="0">
                <a:effectLst/>
                <a:latin typeface="Segoe UI" panose="020B0502040204020203" pitchFamily="34" charset="0"/>
              </a:rPr>
              <a:t>S2214-109X(24)00477-7  </a:t>
            </a:r>
          </a:p>
          <a:p>
            <a:endParaRPr lang="en-US" sz="700" i="1" dirty="0">
              <a:solidFill>
                <a:schemeClr val="tx1">
                  <a:lumMod val="65000"/>
                  <a:lumOff val="35000"/>
                </a:schemeClr>
              </a:solidFill>
              <a:highlight>
                <a:srgbClr val="FFFF00"/>
              </a:highlight>
              <a:latin typeface="+mj-lt"/>
              <a:cs typeface="Arial" panose="020B0604020202020204" pitchFamily="34" charset="0"/>
            </a:endParaRPr>
          </a:p>
        </p:txBody>
      </p:sp>
      <p:pic>
        <p:nvPicPr>
          <p:cNvPr id="6" name="Picture 5">
            <a:extLst>
              <a:ext uri="{FF2B5EF4-FFF2-40B4-BE49-F238E27FC236}">
                <a16:creationId xmlns:a16="http://schemas.microsoft.com/office/drawing/2014/main" id="{51834291-649E-492C-6868-B1D13430D2F2}"/>
              </a:ext>
            </a:extLst>
          </p:cNvPr>
          <p:cNvPicPr>
            <a:picLocks noChangeAspect="1"/>
          </p:cNvPicPr>
          <p:nvPr/>
        </p:nvPicPr>
        <p:blipFill>
          <a:blip r:embed="rId3"/>
          <a:stretch>
            <a:fillRect/>
          </a:stretch>
        </p:blipFill>
        <p:spPr>
          <a:xfrm>
            <a:off x="507551" y="1176053"/>
            <a:ext cx="10990711" cy="2543363"/>
          </a:xfrm>
          <a:prstGeom prst="rect">
            <a:avLst/>
          </a:prstGeom>
        </p:spPr>
      </p:pic>
      <p:pic>
        <p:nvPicPr>
          <p:cNvPr id="9" name="Picture 8">
            <a:extLst>
              <a:ext uri="{FF2B5EF4-FFF2-40B4-BE49-F238E27FC236}">
                <a16:creationId xmlns:a16="http://schemas.microsoft.com/office/drawing/2014/main" id="{BC715802-D9DE-5661-9DA7-8D34C02F934C}"/>
              </a:ext>
            </a:extLst>
          </p:cNvPr>
          <p:cNvPicPr>
            <a:picLocks noChangeAspect="1"/>
          </p:cNvPicPr>
          <p:nvPr/>
        </p:nvPicPr>
        <p:blipFill>
          <a:blip r:embed="rId4"/>
          <a:stretch>
            <a:fillRect/>
          </a:stretch>
        </p:blipFill>
        <p:spPr>
          <a:xfrm>
            <a:off x="693738" y="3300544"/>
            <a:ext cx="10722544" cy="2874375"/>
          </a:xfrm>
          <a:prstGeom prst="rect">
            <a:avLst/>
          </a:prstGeom>
        </p:spPr>
      </p:pic>
    </p:spTree>
    <p:extLst>
      <p:ext uri="{BB962C8B-B14F-4D97-AF65-F5344CB8AC3E}">
        <p14:creationId xmlns:p14="http://schemas.microsoft.com/office/powerpoint/2010/main" val="3946362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B73C-CA16-9FD0-B2F7-E4EBAE0617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F681EED-BBB0-71DA-EBD7-8EDA3C7A1C3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99DD54C-8C0C-F72F-B0DC-0CAD133FA0B0}"/>
              </a:ext>
            </a:extLst>
          </p:cNvPr>
          <p:cNvSpPr/>
          <p:nvPr/>
        </p:nvSpPr>
        <p:spPr>
          <a:xfrm>
            <a:off x="298938" y="136673"/>
            <a:ext cx="11747582" cy="1077218"/>
          </a:xfrm>
          <a:prstGeom prst="rect">
            <a:avLst/>
          </a:prstGeom>
        </p:spPr>
        <p:txBody>
          <a:bodyPr wrap="square">
            <a:spAutoFit/>
          </a:bodyPr>
          <a:lstStyle/>
          <a:p>
            <a:pPr algn="ctr"/>
            <a:r>
              <a:rPr lang="ar-EG" sz="3200">
                <a:solidFill>
                  <a:schemeClr val="tx2"/>
                </a:solidFill>
              </a:rPr>
              <a:t>الفاعلية الميدانية لجرعة واحدة ضد آفات عنق الرحم (</a:t>
            </a:r>
            <a:r>
              <a:rPr lang="en-US" sz="3200">
                <a:solidFill>
                  <a:schemeClr val="tx2"/>
                </a:solidFill>
              </a:rPr>
              <a:t>CIN2+)</a:t>
            </a:r>
          </a:p>
          <a:p>
            <a:pPr algn="ctr"/>
            <a:r>
              <a:rPr lang="ar-EG" sz="3200">
                <a:solidFill>
                  <a:schemeClr val="tx2"/>
                </a:solidFill>
              </a:rPr>
              <a:t>في دراسة على مجموعة سكانية في أستراليا</a:t>
            </a:r>
          </a:p>
        </p:txBody>
      </p:sp>
      <p:sp>
        <p:nvSpPr>
          <p:cNvPr id="2" name="TextBox 1">
            <a:extLst>
              <a:ext uri="{FF2B5EF4-FFF2-40B4-BE49-F238E27FC236}">
                <a16:creationId xmlns:a16="http://schemas.microsoft.com/office/drawing/2014/main" id="{EA44348A-5ECC-FCC0-DB14-FD4660FA5AEC}"/>
              </a:ext>
            </a:extLst>
          </p:cNvPr>
          <p:cNvSpPr txBox="1"/>
          <p:nvPr/>
        </p:nvSpPr>
        <p:spPr>
          <a:xfrm>
            <a:off x="490538" y="1557867"/>
            <a:ext cx="2891041" cy="2062103"/>
          </a:xfrm>
          <a:prstGeom prst="rect">
            <a:avLst/>
          </a:prstGeom>
          <a:noFill/>
          <a:ln>
            <a:solidFill>
              <a:srgbClr val="0070C0"/>
            </a:solidFill>
          </a:ln>
        </p:spPr>
        <p:txBody>
          <a:bodyPr wrap="square" lIns="91440" tIns="45720" rIns="91440" bIns="45720" anchor="t">
            <a:spAutoFit/>
          </a:bodyPr>
          <a:lstStyle/>
          <a:p>
            <a:r>
              <a:rPr lang="ar-EG" sz="1600"/>
              <a:t>دراسة ربط البيانات الوطنية لتقييم الفاعلية الميدانية للقاح </a:t>
            </a:r>
            <a:r>
              <a:rPr lang="en-US" sz="1600"/>
              <a:t>4vHPV</a:t>
            </a:r>
            <a:r>
              <a:rPr lang="ar-EG" sz="1600"/>
              <a:t> (من إنتاج شركة </a:t>
            </a:r>
            <a:r>
              <a:rPr lang="en-US" sz="1600"/>
              <a:t>MSD</a:t>
            </a:r>
            <a:r>
              <a:rPr lang="ar-EG" sz="1600"/>
              <a:t>) ضد آفات عنق الرحم شديدة التأثير (جميع أنواع فيروس الورم الحليمي البشري) حسب عدد الجرعات لدى النساء اللاتي تلقين اللقاح قبل سن 15 عامًا (حتى سبع سنوات سابقة) في أستراليا</a:t>
            </a:r>
          </a:p>
        </p:txBody>
      </p:sp>
      <p:pic>
        <p:nvPicPr>
          <p:cNvPr id="3" name="Picture 2">
            <a:extLst>
              <a:ext uri="{FF2B5EF4-FFF2-40B4-BE49-F238E27FC236}">
                <a16:creationId xmlns:a16="http://schemas.microsoft.com/office/drawing/2014/main" id="{FBA44154-C3B5-CA69-BE50-C211F8734582}"/>
              </a:ext>
            </a:extLst>
          </p:cNvPr>
          <p:cNvPicPr>
            <a:picLocks noChangeAspect="1"/>
          </p:cNvPicPr>
          <p:nvPr/>
        </p:nvPicPr>
        <p:blipFill>
          <a:blip r:embed="rId3"/>
          <a:stretch>
            <a:fillRect/>
          </a:stretch>
        </p:blipFill>
        <p:spPr>
          <a:xfrm>
            <a:off x="3833138" y="1688763"/>
            <a:ext cx="5593743" cy="3804587"/>
          </a:xfrm>
          <a:prstGeom prst="rect">
            <a:avLst/>
          </a:prstGeom>
        </p:spPr>
      </p:pic>
      <p:sp>
        <p:nvSpPr>
          <p:cNvPr id="7" name="TextBox 6">
            <a:extLst>
              <a:ext uri="{FF2B5EF4-FFF2-40B4-BE49-F238E27FC236}">
                <a16:creationId xmlns:a16="http://schemas.microsoft.com/office/drawing/2014/main" id="{3EF2655F-88F4-ED17-4039-1B3DC2763754}"/>
              </a:ext>
            </a:extLst>
          </p:cNvPr>
          <p:cNvSpPr txBox="1"/>
          <p:nvPr/>
        </p:nvSpPr>
        <p:spPr>
          <a:xfrm>
            <a:off x="280415" y="6238179"/>
            <a:ext cx="9298087" cy="200055"/>
          </a:xfrm>
          <a:prstGeom prst="rect">
            <a:avLst/>
          </a:prstGeom>
          <a:noFill/>
        </p:spPr>
        <p:txBody>
          <a:bodyPr wrap="square" rtlCol="0">
            <a:spAutoFit/>
          </a:bodyPr>
          <a:lstStyle/>
          <a:p>
            <a:r>
              <a:rPr lang="en-US" sz="700" b="0" i="0">
                <a:solidFill>
                  <a:schemeClr val="tx1">
                    <a:lumMod val="65000"/>
                    <a:lumOff val="35000"/>
                  </a:schemeClr>
                </a:solidFill>
                <a:effectLst/>
                <a:latin typeface="+mj-lt"/>
                <a:cs typeface="Arial" panose="020B0604020202020204" pitchFamily="34" charset="0"/>
              </a:rPr>
              <a:t>Brotherton JM, Budd A, Rompotis C, et al. Is one dose of human papillomavirus vaccine as effective as three?: A national cohort analysis. </a:t>
            </a:r>
            <a:r>
              <a:rPr lang="en-US" sz="700" b="0" i="1">
                <a:solidFill>
                  <a:schemeClr val="tx1">
                    <a:lumMod val="65000"/>
                    <a:lumOff val="35000"/>
                  </a:schemeClr>
                </a:solidFill>
                <a:effectLst/>
                <a:latin typeface="+mj-lt"/>
                <a:cs typeface="Arial" panose="020B0604020202020204" pitchFamily="34" charset="0"/>
              </a:rPr>
              <a:t>Papillomavirus Research</a:t>
            </a:r>
            <a:r>
              <a:rPr lang="en-US" sz="700" b="0" i="0">
                <a:solidFill>
                  <a:schemeClr val="tx1">
                    <a:lumMod val="65000"/>
                    <a:lumOff val="35000"/>
                  </a:schemeClr>
                </a:solidFill>
                <a:effectLst/>
                <a:latin typeface="+mj-lt"/>
                <a:cs typeface="Arial" panose="020B0604020202020204" pitchFamily="34" charset="0"/>
              </a:rPr>
              <a:t>. </a:t>
            </a:r>
            <a:r>
              <a:rPr lang="ar-EG" sz="700" b="0" i="0">
                <a:solidFill>
                  <a:schemeClr val="tx1">
                    <a:lumMod val="65000"/>
                    <a:lumOff val="35000"/>
                  </a:schemeClr>
                </a:solidFill>
                <a:effectLst/>
                <a:latin typeface="+mj-lt"/>
                <a:cs typeface="Arial" panose="020B0604020202020204" pitchFamily="34" charset="0"/>
              </a:rPr>
              <a:t>2019;8:100177. </a:t>
            </a:r>
            <a:r>
              <a:rPr lang="en-US" sz="700" b="0" i="0">
                <a:solidFill>
                  <a:schemeClr val="tx1">
                    <a:lumMod val="65000"/>
                    <a:lumOff val="35000"/>
                  </a:schemeClr>
                </a:solidFill>
                <a:effectLst/>
                <a:latin typeface="+mj-lt"/>
                <a:cs typeface="Arial" panose="020B0604020202020204" pitchFamily="34" charset="0"/>
              </a:rPr>
              <a:t>doi:</a:t>
            </a:r>
            <a:r>
              <a:rPr lang="ar-EG" sz="700" b="0" i="0" u="none" strike="noStrike">
                <a:solidFill>
                  <a:schemeClr val="tx1">
                    <a:lumMod val="65000"/>
                    <a:lumOff val="35000"/>
                  </a:schemeClr>
                </a:solidFill>
                <a:effectLst/>
                <a:latin typeface="+mj-lt"/>
                <a:cs typeface="Arial" panose="020B0604020202020204" pitchFamily="34" charset="0"/>
              </a:rPr>
              <a:t>10.1016/</a:t>
            </a:r>
            <a:r>
              <a:rPr lang="en-US" sz="700" b="0" i="0" u="none" strike="noStrike">
                <a:solidFill>
                  <a:schemeClr val="tx1">
                    <a:lumMod val="65000"/>
                    <a:lumOff val="35000"/>
                  </a:schemeClr>
                </a:solidFill>
                <a:effectLst/>
                <a:latin typeface="+mj-lt"/>
                <a:cs typeface="Arial" panose="020B0604020202020204" pitchFamily="34" charset="0"/>
              </a:rPr>
              <a:t>j.pvr.2019.100177</a:t>
            </a:r>
            <a:r>
              <a:rPr lang="en-US" sz="700" b="0" i="0">
                <a:solidFill>
                  <a:schemeClr val="tx1">
                    <a:lumMod val="65000"/>
                    <a:lumOff val="35000"/>
                  </a:schemeClr>
                </a:solidFill>
                <a:effectLst/>
                <a:latin typeface="+mj-lt"/>
                <a:cs typeface="Arial" panose="020B0604020202020204" pitchFamily="34" charset="0"/>
              </a:rPr>
              <a:t>  </a:t>
            </a:r>
          </a:p>
        </p:txBody>
      </p:sp>
      <p:sp>
        <p:nvSpPr>
          <p:cNvPr id="12" name="TextBox 11">
            <a:extLst>
              <a:ext uri="{FF2B5EF4-FFF2-40B4-BE49-F238E27FC236}">
                <a16:creationId xmlns:a16="http://schemas.microsoft.com/office/drawing/2014/main" id="{CD0412D3-DE00-58F5-59B7-D099311F3E5B}"/>
              </a:ext>
            </a:extLst>
          </p:cNvPr>
          <p:cNvSpPr txBox="1"/>
          <p:nvPr/>
        </p:nvSpPr>
        <p:spPr>
          <a:xfrm>
            <a:off x="490538" y="5634270"/>
            <a:ext cx="11287652" cy="307777"/>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ar-EG" sz="1400" b="1">
                <a:solidFill>
                  <a:schemeClr val="tx2"/>
                </a:solidFill>
              </a:rPr>
              <a:t>كانت الفاعلية الميدانية لجرعة واحدة مماثلة لفاعلية جرعتين أو ثلاث جرعات في الوقاية من الأمراض شديدة التأثير في بيئة عالية التغطية لدى النساء اللاتي تلقين اللقاح في سن 15 عامًا أو أكثر.</a:t>
            </a:r>
          </a:p>
        </p:txBody>
      </p:sp>
      <p:sp>
        <p:nvSpPr>
          <p:cNvPr id="13" name="Rectangle 12">
            <a:extLst>
              <a:ext uri="{FF2B5EF4-FFF2-40B4-BE49-F238E27FC236}">
                <a16:creationId xmlns:a16="http://schemas.microsoft.com/office/drawing/2014/main" id="{3F5FBC07-0C3C-AEDF-529C-03D82F65EE2B}"/>
              </a:ext>
            </a:extLst>
          </p:cNvPr>
          <p:cNvSpPr/>
          <p:nvPr/>
        </p:nvSpPr>
        <p:spPr>
          <a:xfrm>
            <a:off x="3680427" y="1250090"/>
            <a:ext cx="8445177" cy="307777"/>
          </a:xfrm>
          <a:prstGeom prst="rect">
            <a:avLst/>
          </a:prstGeom>
          <a:solidFill>
            <a:schemeClr val="accent3">
              <a:lumMod val="20000"/>
              <a:lumOff val="80000"/>
            </a:schemeClr>
          </a:solidFill>
          <a:ln>
            <a:solidFill>
              <a:schemeClr val="tx2"/>
            </a:solidFill>
          </a:ln>
        </p:spPr>
        <p:txBody>
          <a:bodyPr wrap="square">
            <a:spAutoFit/>
          </a:bodyPr>
          <a:lstStyle/>
          <a:p>
            <a:pPr algn="ctr"/>
            <a:r>
              <a:rPr lang="ar-EG" sz="1400" b="1" i="0" u="none" strike="noStrike" baseline="0">
                <a:solidFill>
                  <a:schemeClr val="tx2"/>
                </a:solidFill>
              </a:rPr>
              <a:t>مخطط احتمالية الفشل التراكمي لتجربة </a:t>
            </a:r>
            <a:r>
              <a:rPr lang="en-US" sz="1400" b="1" i="0" u="none" strike="noStrike" baseline="0">
                <a:solidFill>
                  <a:schemeClr val="tx2"/>
                </a:solidFill>
              </a:rPr>
              <a:t>CIN2/AIS</a:t>
            </a:r>
            <a:r>
              <a:rPr lang="ar-EG" sz="1400" b="1" i="0" u="none" strike="noStrike" baseline="0">
                <a:solidFill>
                  <a:schemeClr val="tx2"/>
                </a:solidFill>
              </a:rPr>
              <a:t>+ بين 250,648 امرأة خاضعة للفحص</a:t>
            </a:r>
          </a:p>
        </p:txBody>
      </p:sp>
      <p:sp>
        <p:nvSpPr>
          <p:cNvPr id="14" name="Rectangle 13">
            <a:extLst>
              <a:ext uri="{FF2B5EF4-FFF2-40B4-BE49-F238E27FC236}">
                <a16:creationId xmlns:a16="http://schemas.microsoft.com/office/drawing/2014/main" id="{85AD86B8-7B29-2A5A-EC50-EA09BCCF2300}"/>
              </a:ext>
            </a:extLst>
          </p:cNvPr>
          <p:cNvSpPr/>
          <p:nvPr/>
        </p:nvSpPr>
        <p:spPr>
          <a:xfrm>
            <a:off x="9578503" y="2911908"/>
            <a:ext cx="1912145" cy="1077218"/>
          </a:xfrm>
          <a:prstGeom prst="rect">
            <a:avLst/>
          </a:prstGeom>
        </p:spPr>
        <p:txBody>
          <a:bodyPr wrap="square">
            <a:spAutoFit/>
          </a:bodyPr>
          <a:lstStyle/>
          <a:p>
            <a:pPr algn="r"/>
            <a:r>
              <a:rPr lang="ar-EG" sz="1600" i="0" u="none" strike="noStrike" baseline="0"/>
              <a:t>نسبة الخطر</a:t>
            </a:r>
            <a:br>
              <a:rPr lang="ar-EG" sz="1600" i="0" u="none" strike="noStrike" baseline="0"/>
            </a:br>
            <a:r>
              <a:rPr lang="ar-EG" sz="1600" i="0" u="none" strike="noStrike" baseline="0"/>
              <a:t>لجرعة واحدة مقارنة بثلاث جرعات: 1.01</a:t>
            </a:r>
            <a:br>
              <a:rPr lang="ar-EG" sz="1600" i="0" u="none" strike="noStrike" baseline="0"/>
            </a:br>
            <a:r>
              <a:rPr lang="ar-EG" sz="1600" i="0" u="none" strike="noStrike" baseline="0"/>
              <a:t>(95% م ث: 0.81 إلى 1.26)</a:t>
            </a:r>
          </a:p>
        </p:txBody>
      </p:sp>
      <p:sp>
        <p:nvSpPr>
          <p:cNvPr id="15" name="TextBox 14">
            <a:extLst>
              <a:ext uri="{FF2B5EF4-FFF2-40B4-BE49-F238E27FC236}">
                <a16:creationId xmlns:a16="http://schemas.microsoft.com/office/drawing/2014/main" id="{CF0970DA-8716-E7B4-87A5-57AC5D8E0204}"/>
              </a:ext>
            </a:extLst>
          </p:cNvPr>
          <p:cNvSpPr txBox="1"/>
          <p:nvPr/>
        </p:nvSpPr>
        <p:spPr>
          <a:xfrm>
            <a:off x="5070663" y="6082967"/>
            <a:ext cx="6707527" cy="230832"/>
          </a:xfrm>
          <a:prstGeom prst="rect">
            <a:avLst/>
          </a:prstGeom>
          <a:noFill/>
        </p:spPr>
        <p:txBody>
          <a:bodyPr wrap="square" rtlCol="0">
            <a:spAutoFit/>
          </a:bodyPr>
          <a:lstStyle/>
          <a:p>
            <a:r>
              <a:rPr lang="ar-EG" sz="900" dirty="0"/>
              <a:t>الاختصارات: </a:t>
            </a:r>
            <a:r>
              <a:rPr lang="en-US" sz="900" dirty="0"/>
              <a:t>AIS</a:t>
            </a:r>
            <a:r>
              <a:rPr lang="ar-EG" sz="900" dirty="0"/>
              <a:t>: السرطان الغدي الموضعي، </a:t>
            </a:r>
            <a:r>
              <a:rPr lang="en-US" sz="900" dirty="0"/>
              <a:t>CI</a:t>
            </a:r>
            <a:r>
              <a:rPr lang="ar-EG" sz="900" dirty="0"/>
              <a:t>: مجال الثقة، </a:t>
            </a:r>
            <a:r>
              <a:rPr lang="en-US" sz="900" dirty="0"/>
              <a:t>CIN</a:t>
            </a:r>
            <a:r>
              <a:rPr lang="ar-EG" sz="900" dirty="0"/>
              <a:t>: خلل التنسج العنقي، </a:t>
            </a:r>
            <a:r>
              <a:rPr lang="en-US" sz="900" dirty="0" err="1"/>
              <a:t>yo</a:t>
            </a:r>
            <a:r>
              <a:rPr lang="ar-EG" sz="900" dirty="0"/>
              <a:t>: السن بالأعوام</a:t>
            </a:r>
          </a:p>
        </p:txBody>
      </p:sp>
    </p:spTree>
    <p:extLst>
      <p:ext uri="{BB962C8B-B14F-4D97-AF65-F5344CB8AC3E}">
        <p14:creationId xmlns:p14="http://schemas.microsoft.com/office/powerpoint/2010/main" val="3009598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C9E0-A6DA-9A2B-BD0E-FC6F6F28A45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37F53E-499E-7B82-E8D7-1F4291BA6D9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839DF28-884F-4FD2-F768-3CE986501ED9}"/>
              </a:ext>
            </a:extLst>
          </p:cNvPr>
          <p:cNvSpPr/>
          <p:nvPr/>
        </p:nvSpPr>
        <p:spPr>
          <a:xfrm>
            <a:off x="298938" y="136673"/>
            <a:ext cx="11747582" cy="1077218"/>
          </a:xfrm>
          <a:prstGeom prst="rect">
            <a:avLst/>
          </a:prstGeom>
        </p:spPr>
        <p:txBody>
          <a:bodyPr wrap="square">
            <a:spAutoFit/>
          </a:bodyPr>
          <a:lstStyle/>
          <a:p>
            <a:pPr algn="ctr"/>
            <a:r>
              <a:rPr lang="ar-EG" sz="3200">
                <a:solidFill>
                  <a:schemeClr val="tx2"/>
                </a:solidFill>
              </a:rPr>
              <a:t>الفاعلية الميدانية لجرعة واحدة ضد آفات عنق الرحم (</a:t>
            </a:r>
            <a:r>
              <a:rPr lang="en-US" sz="3200">
                <a:solidFill>
                  <a:schemeClr val="tx2"/>
                </a:solidFill>
              </a:rPr>
              <a:t>CIN2+)</a:t>
            </a:r>
          </a:p>
          <a:p>
            <a:pPr algn="ctr"/>
            <a:r>
              <a:rPr lang="ar-EG" sz="3200">
                <a:solidFill>
                  <a:schemeClr val="tx2"/>
                </a:solidFill>
              </a:rPr>
              <a:t>في دراسة على مجموعة سكانية في السويد</a:t>
            </a:r>
          </a:p>
        </p:txBody>
      </p:sp>
      <p:sp>
        <p:nvSpPr>
          <p:cNvPr id="10" name="TextBox 9">
            <a:extLst>
              <a:ext uri="{FF2B5EF4-FFF2-40B4-BE49-F238E27FC236}">
                <a16:creationId xmlns:a16="http://schemas.microsoft.com/office/drawing/2014/main" id="{7FC360DE-9D25-906D-9C9A-549A7E9A28AC}"/>
              </a:ext>
            </a:extLst>
          </p:cNvPr>
          <p:cNvSpPr txBox="1"/>
          <p:nvPr/>
        </p:nvSpPr>
        <p:spPr>
          <a:xfrm>
            <a:off x="560393" y="5848350"/>
            <a:ext cx="5289424" cy="542270"/>
          </a:xfrm>
          <a:prstGeom prst="rect">
            <a:avLst/>
          </a:prstGeom>
          <a:noFill/>
        </p:spPr>
        <p:txBody>
          <a:bodyPr wrap="square" rtlCol="0">
            <a:spAutoFit/>
          </a:bodyPr>
          <a:lstStyle/>
          <a:p>
            <a:r>
              <a:rPr lang="en-US" sz="700">
                <a:effectLst/>
                <a:latin typeface="Segoe UI" panose="020B0502040204020203" pitchFamily="34" charset="0"/>
              </a:rPr>
              <a:t>Wu S, Ploner A, Astorga Alsina AM, et al. Effectiveness of quadrivalent human papillomavirus vaccination against high-grade cervical lesions by age and doses: A population-based cohort study.</a:t>
            </a:r>
            <a:r>
              <a:rPr lang="en-US" sz="700" i="1">
                <a:effectLst/>
                <a:latin typeface="Segoe UI" panose="020B0502040204020203" pitchFamily="34" charset="0"/>
              </a:rPr>
              <a:t> The Lancet Regional Health – Europe.</a:t>
            </a:r>
            <a:r>
              <a:rPr lang="en-US" sz="700">
                <a:effectLst/>
                <a:latin typeface="Segoe UI" panose="020B0502040204020203" pitchFamily="34" charset="0"/>
              </a:rPr>
              <a:t> </a:t>
            </a:r>
            <a:r>
              <a:rPr lang="ar-EG" sz="700">
                <a:effectLst/>
                <a:latin typeface="Segoe UI" panose="020B0502040204020203" pitchFamily="34" charset="0"/>
              </a:rPr>
              <a:t>2025;49:101178. </a:t>
            </a:r>
            <a:r>
              <a:rPr lang="en-US" sz="700">
                <a:effectLst/>
                <a:latin typeface="Segoe UI" panose="020B0502040204020203" pitchFamily="34" charset="0"/>
              </a:rPr>
              <a:t>doi:10.1016/j.lanepe.2024.101178    </a:t>
            </a:r>
          </a:p>
          <a:p>
            <a:endParaRPr lang="en-US" sz="700" i="1" dirty="0">
              <a:solidFill>
                <a:schemeClr val="tx1">
                  <a:lumMod val="65000"/>
                  <a:lumOff val="35000"/>
                </a:schemeClr>
              </a:solidFill>
              <a:highlight>
                <a:srgbClr val="00FF00"/>
              </a:highlight>
              <a:latin typeface="+mj-lt"/>
              <a:cs typeface="Arial" panose="020B0604020202020204" pitchFamily="34" charset="0"/>
            </a:endParaRPr>
          </a:p>
        </p:txBody>
      </p:sp>
      <p:sp>
        <p:nvSpPr>
          <p:cNvPr id="2" name="TextBox 1">
            <a:extLst>
              <a:ext uri="{FF2B5EF4-FFF2-40B4-BE49-F238E27FC236}">
                <a16:creationId xmlns:a16="http://schemas.microsoft.com/office/drawing/2014/main" id="{BE669E44-3B9D-E740-7A8B-36A5778115FF}"/>
              </a:ext>
            </a:extLst>
          </p:cNvPr>
          <p:cNvSpPr txBox="1"/>
          <p:nvPr/>
        </p:nvSpPr>
        <p:spPr>
          <a:xfrm>
            <a:off x="567267" y="1213891"/>
            <a:ext cx="11210923" cy="615553"/>
          </a:xfrm>
          <a:prstGeom prst="rect">
            <a:avLst/>
          </a:prstGeom>
          <a:noFill/>
          <a:ln>
            <a:solidFill>
              <a:srgbClr val="0070C0"/>
            </a:solidFill>
          </a:ln>
        </p:spPr>
        <p:txBody>
          <a:bodyPr wrap="square" lIns="91440" tIns="45720" rIns="91440" bIns="45720" anchor="t">
            <a:spAutoFit/>
          </a:bodyPr>
          <a:lstStyle/>
          <a:p>
            <a:r>
              <a:rPr lang="ar-EG"/>
              <a:t>دراسة لمجموعة </a:t>
            </a:r>
            <a:r>
              <a:rPr lang="ar-EG" sz="1600"/>
              <a:t>مسجلة لتقييم الفاعلية الميدانية للقاح </a:t>
            </a:r>
            <a:r>
              <a:rPr lang="en-US" sz="1600"/>
              <a:t>4vHPV</a:t>
            </a:r>
            <a:r>
              <a:rPr lang="ar-EG" sz="1600"/>
              <a:t> (من إنتاج شركة </a:t>
            </a:r>
            <a:r>
              <a:rPr lang="en-US" sz="1600"/>
              <a:t>MSD</a:t>
            </a:r>
            <a:r>
              <a:rPr lang="ar-EG" sz="1600"/>
              <a:t>) ضد عدوى آفات عنق الرحم شديدة التأثير (حسب السن عند التطعيم وعدد الجرعات) بعد 17 عامًا من إدخال التطعيم ضد فيروس الورم الحليمي البشري في السويد</a:t>
            </a:r>
          </a:p>
        </p:txBody>
      </p:sp>
      <p:pic>
        <p:nvPicPr>
          <p:cNvPr id="4" name="Picture 3">
            <a:extLst>
              <a:ext uri="{FF2B5EF4-FFF2-40B4-BE49-F238E27FC236}">
                <a16:creationId xmlns:a16="http://schemas.microsoft.com/office/drawing/2014/main" id="{EE61B63F-C4F6-1352-1381-B369678A9455}"/>
              </a:ext>
            </a:extLst>
          </p:cNvPr>
          <p:cNvPicPr>
            <a:picLocks noChangeAspect="1"/>
          </p:cNvPicPr>
          <p:nvPr/>
        </p:nvPicPr>
        <p:blipFill>
          <a:blip r:embed="rId3"/>
          <a:stretch>
            <a:fillRect/>
          </a:stretch>
        </p:blipFill>
        <p:spPr>
          <a:xfrm>
            <a:off x="6342184" y="1857681"/>
            <a:ext cx="4911970" cy="4207539"/>
          </a:xfrm>
          <a:prstGeom prst="rect">
            <a:avLst/>
          </a:prstGeom>
        </p:spPr>
      </p:pic>
      <p:sp>
        <p:nvSpPr>
          <p:cNvPr id="6" name="Rectangle: Rounded Corners 5">
            <a:extLst>
              <a:ext uri="{FF2B5EF4-FFF2-40B4-BE49-F238E27FC236}">
                <a16:creationId xmlns:a16="http://schemas.microsoft.com/office/drawing/2014/main" id="{B1858436-6DF8-58C3-A218-CE5E894ED2D4}"/>
              </a:ext>
            </a:extLst>
          </p:cNvPr>
          <p:cNvSpPr/>
          <p:nvPr/>
        </p:nvSpPr>
        <p:spPr>
          <a:xfrm>
            <a:off x="6553200" y="1850194"/>
            <a:ext cx="4560277" cy="224430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DAAACC8-91E2-3055-4547-F808F56FBEE9}"/>
              </a:ext>
            </a:extLst>
          </p:cNvPr>
          <p:cNvSpPr txBox="1"/>
          <p:nvPr/>
        </p:nvSpPr>
        <p:spPr>
          <a:xfrm>
            <a:off x="730376" y="2021082"/>
            <a:ext cx="5289424" cy="3447098"/>
          </a:xfrm>
          <a:prstGeom prst="rect">
            <a:avLst/>
          </a:prstGeom>
          <a:noFill/>
        </p:spPr>
        <p:txBody>
          <a:bodyPr wrap="square" rtlCol="0">
            <a:spAutoFit/>
          </a:bodyPr>
          <a:lstStyle/>
          <a:p>
            <a:pPr marL="285750" indent="-285750">
              <a:spcAft>
                <a:spcPts val="600"/>
              </a:spcAft>
              <a:buSzPct val="75000"/>
              <a:buFontTx/>
              <a:buChar char="●"/>
            </a:pPr>
            <a:r>
              <a:rPr lang="ar-EG"/>
              <a:t>انخفضت الفاعلية الميدانية لجميع أنظمة الجرعات مع زيادة السن عند التطعيم.</a:t>
            </a:r>
          </a:p>
          <a:p>
            <a:pPr marL="285750" indent="-285750">
              <a:spcAft>
                <a:spcPts val="600"/>
              </a:spcAft>
              <a:buSzPct val="75000"/>
              <a:buFontTx/>
              <a:buChar char="●"/>
            </a:pPr>
            <a:r>
              <a:rPr lang="ar-EG"/>
              <a:t>استُخدمت فترة فاصلة مدتها 12 شهرًا لاستبعاد النتائج المتعلقة بالعدوى الموجودة مسبقًا وقت التطعيم</a:t>
            </a:r>
          </a:p>
          <a:p>
            <a:pPr marL="285750" indent="-285750">
              <a:spcAft>
                <a:spcPts val="600"/>
              </a:spcAft>
              <a:buSzPct val="75000"/>
              <a:buFontTx/>
              <a:buChar char="●"/>
            </a:pPr>
            <a:endParaRPr lang="en-US" dirty="0"/>
          </a:p>
          <a:p>
            <a:pPr marL="285750" indent="-285750">
              <a:spcAft>
                <a:spcPts val="600"/>
              </a:spcAft>
              <a:buSzPct val="75000"/>
              <a:buFontTx/>
              <a:buChar char="●"/>
            </a:pPr>
            <a:r>
              <a:rPr lang="ar-EG" b="1"/>
              <a:t>فاعلية ميدانية عالية في الوقاية من آفات عنق الرحم شديدة التأثير حتى عام واحد بعد إدخال اللقاح.</a:t>
            </a:r>
          </a:p>
          <a:p>
            <a:pPr marL="285750" indent="-285750">
              <a:spcAft>
                <a:spcPts val="600"/>
              </a:spcAft>
              <a:buSzPct val="75000"/>
              <a:buFontTx/>
              <a:buChar char="●"/>
            </a:pPr>
            <a:r>
              <a:rPr lang="ar-EG" b="1"/>
              <a:t>أثبت نظام الجرعة الواحدة والجرعتين قبل سن 17 عامًا فاعلية ميدانية مماثلة لجرعتين أو ثلاث جرعات.</a:t>
            </a:r>
          </a:p>
        </p:txBody>
      </p:sp>
      <p:sp>
        <p:nvSpPr>
          <p:cNvPr id="9" name="TextBox 8">
            <a:extLst>
              <a:ext uri="{FF2B5EF4-FFF2-40B4-BE49-F238E27FC236}">
                <a16:creationId xmlns:a16="http://schemas.microsoft.com/office/drawing/2014/main" id="{14C8F4BA-218A-66C9-CC90-1690C51D86F8}"/>
              </a:ext>
            </a:extLst>
          </p:cNvPr>
          <p:cNvSpPr txBox="1"/>
          <p:nvPr/>
        </p:nvSpPr>
        <p:spPr>
          <a:xfrm>
            <a:off x="5849817" y="6010638"/>
            <a:ext cx="5133201" cy="246221"/>
          </a:xfrm>
          <a:prstGeom prst="rect">
            <a:avLst/>
          </a:prstGeom>
          <a:noFill/>
        </p:spPr>
        <p:txBody>
          <a:bodyPr wrap="square" rtlCol="0">
            <a:spAutoFit/>
          </a:bodyPr>
          <a:lstStyle/>
          <a:p>
            <a:r>
              <a:rPr lang="en-US" sz="1000"/>
              <a:t>Analyses were adjusted for age, calendar year, county of residence, and parental characteristics</a:t>
            </a:r>
          </a:p>
        </p:txBody>
      </p:sp>
    </p:spTree>
    <p:extLst>
      <p:ext uri="{BB962C8B-B14F-4D97-AF65-F5344CB8AC3E}">
        <p14:creationId xmlns:p14="http://schemas.microsoft.com/office/powerpoint/2010/main" val="192627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90982"/>
            <a:ext cx="12026899" cy="869909"/>
          </a:xfrm>
        </p:spPr>
        <p:txBody>
          <a:bodyPr lIns="91440" tIns="45720" rIns="91440" bIns="45720" anchor="t"/>
          <a:lstStyle/>
          <a:p>
            <a:r>
              <a:rPr lang="ar-EG" sz="4000" b="1" dirty="0"/>
              <a:t>الموضوعات الرئيسية والأسئلة عن التطعيم ضد فيروس الورم </a:t>
            </a:r>
            <a:r>
              <a:rPr lang="ar-EG" sz="4000" b="1" dirty="0" err="1"/>
              <a:t>الحليمي</a:t>
            </a:r>
            <a:r>
              <a:rPr lang="ar-EG" sz="4000" b="1" dirty="0"/>
              <a:t> البشري بجرعة واحدة</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ar-EG" sz="2600">
                <a:solidFill>
                  <a:schemeClr val="accent1"/>
                </a:solidFill>
              </a:rPr>
              <a:t>مستوى الحماية بجرعة واحدة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ar-EG" sz="2600">
                <a:solidFill>
                  <a:schemeClr val="accent1"/>
                </a:solidFill>
                <a:ea typeface="+mn-lt"/>
                <a:cs typeface="+mn-lt"/>
              </a:rPr>
              <a:t>المعقولية البيولوجية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697158"/>
            <a:ext cx="11137392" cy="1557338"/>
          </a:xfrm>
          <a:prstGeom prst="rect">
            <a:avLst/>
          </a:prstGeom>
          <a:solidFill>
            <a:schemeClr val="accent4"/>
          </a:solidFill>
          <a:ln w="63500">
            <a:solidFill>
              <a:schemeClr val="accent2"/>
            </a:solidFill>
          </a:ln>
        </p:spPr>
        <p:txBody>
          <a:bodyPr wrap="square" lIns="182880" tIns="45720" rtlCol="0" anchor="ctr" anchorCtr="0">
            <a:noAutofit/>
          </a:bodyPr>
          <a:lstStyle/>
          <a:p>
            <a:r>
              <a:rPr lang="ar-EG" sz="2500" b="1">
                <a:solidFill>
                  <a:schemeClr val="accent1"/>
                </a:solidFill>
              </a:rPr>
              <a:t>هل يمكن تطبيق نظام الجرعة الواحدة على مجموعات مختلفة من السكان؟</a:t>
            </a:r>
          </a:p>
          <a:p>
            <a:pPr marL="285750" indent="-285750">
              <a:buFont typeface="Arial" panose="020B0604020202020204" pitchFamily="34" charset="0"/>
              <a:buChar char="•"/>
            </a:pPr>
            <a:r>
              <a:rPr lang="ar-EG" sz="2000">
                <a:solidFill>
                  <a:schemeClr val="accent1"/>
                </a:solidFill>
              </a:rPr>
              <a:t>عبر المناطق الجغرافية (البيانات المُجمعة من قارات مختلفة)</a:t>
            </a:r>
          </a:p>
          <a:p>
            <a:pPr marL="285750" indent="-285750">
              <a:buFont typeface="Arial" panose="020B0604020202020204" pitchFamily="34" charset="0"/>
              <a:buChar char="•"/>
            </a:pPr>
            <a:r>
              <a:rPr lang="ar-EG" sz="2000">
                <a:solidFill>
                  <a:schemeClr val="accent1"/>
                </a:solidFill>
              </a:rPr>
              <a:t> في الفئات السِنية</a:t>
            </a:r>
          </a:p>
          <a:p>
            <a:pPr marL="285750" indent="-285750">
              <a:buFont typeface="Arial" panose="020B0604020202020204" pitchFamily="34" charset="0"/>
              <a:buChar char="•"/>
            </a:pPr>
            <a:r>
              <a:rPr lang="ar-EG" sz="2000">
                <a:solidFill>
                  <a:schemeClr val="accent1"/>
                </a:solidFill>
              </a:rPr>
              <a:t>الذكور</a:t>
            </a:r>
          </a:p>
          <a:p>
            <a:pPr marL="285750" indent="-285750">
              <a:buFont typeface="Arial" panose="020B0604020202020204" pitchFamily="34" charset="0"/>
              <a:buChar char="•"/>
            </a:pPr>
            <a:r>
              <a:rPr lang="ar-EG" sz="2000">
                <a:solidFill>
                  <a:schemeClr val="accent1"/>
                </a:solidFill>
              </a:rPr>
              <a:t>المصابون بفيروس نقص المناعة البشرية</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ar-EG" sz="2600">
                <a:solidFill>
                  <a:schemeClr val="accent1"/>
                </a:solidFill>
                <a:ea typeface="+mn-lt"/>
                <a:cs typeface="+mn-lt"/>
              </a:rPr>
              <a:t>ما مدى تشابه الحماية بنظام التطعيم من جرعة واحدة والأنظمة متعددة الجرعات؟</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25479"/>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endParaRPr lang="en-US" sz="2600" dirty="0">
              <a:solidFill>
                <a:schemeClr val="accent1"/>
              </a:solidFill>
              <a:ea typeface="+mn-lt"/>
              <a:cs typeface="+mn-lt"/>
            </a:endParaRPr>
          </a:p>
          <a:p>
            <a:r>
              <a:rPr lang="ar-EG" sz="2600">
                <a:solidFill>
                  <a:schemeClr val="accent1"/>
                </a:solidFill>
                <a:ea typeface="+mn-lt"/>
                <a:cs typeface="+mn-lt"/>
              </a:rPr>
              <a:t>ثبات الحماية بعد جرعة واحدة </a:t>
            </a:r>
          </a:p>
          <a:p>
            <a:endParaRPr lang="en-US" sz="2600" dirty="0">
              <a:solidFill>
                <a:schemeClr val="accent1"/>
              </a:solidFill>
            </a:endParaRPr>
          </a:p>
        </p:txBody>
      </p:sp>
    </p:spTree>
    <p:extLst>
      <p:ext uri="{BB962C8B-B14F-4D97-AF65-F5344CB8AC3E}">
        <p14:creationId xmlns:p14="http://schemas.microsoft.com/office/powerpoint/2010/main" val="185659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8B1BCE-9F3A-0F73-794B-3DF9815A87DA}"/>
              </a:ext>
            </a:extLst>
          </p:cNvPr>
          <p:cNvSpPr>
            <a:spLocks noGrp="1"/>
          </p:cNvSpPr>
          <p:nvPr>
            <p:ph type="body" sz="quarter" idx="14"/>
          </p:nvPr>
        </p:nvSpPr>
        <p:spPr/>
        <p:txBody>
          <a:bodyPr/>
          <a:lstStyle/>
          <a:p>
            <a:pPr marL="0" indent="0">
              <a:buNone/>
            </a:pPr>
            <a:r>
              <a:rPr lang="ar-EG"/>
              <a:t>الملخص التنفيذي</a:t>
            </a:r>
          </a:p>
        </p:txBody>
      </p:sp>
      <p:sp>
        <p:nvSpPr>
          <p:cNvPr id="4" name="Rectangle: Rounded Corners 3">
            <a:extLst>
              <a:ext uri="{FF2B5EF4-FFF2-40B4-BE49-F238E27FC236}">
                <a16:creationId xmlns:a16="http://schemas.microsoft.com/office/drawing/2014/main" id="{793E966C-C621-A470-E591-2C4C604F0FFE}"/>
              </a:ext>
            </a:extLst>
          </p:cNvPr>
          <p:cNvSpPr>
            <a:spLocks/>
          </p:cNvSpPr>
          <p:nvPr/>
        </p:nvSpPr>
        <p:spPr>
          <a:xfrm>
            <a:off x="4361387" y="1498484"/>
            <a:ext cx="3469533" cy="4279746"/>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ight Triangle 10">
            <a:extLst>
              <a:ext uri="{FF2B5EF4-FFF2-40B4-BE49-F238E27FC236}">
                <a16:creationId xmlns:a16="http://schemas.microsoft.com/office/drawing/2014/main" id="{72D2D753-E222-24C7-0343-C647F5275C3D}"/>
              </a:ext>
            </a:extLst>
          </p:cNvPr>
          <p:cNvSpPr/>
          <p:nvPr/>
        </p:nvSpPr>
        <p:spPr>
          <a:xfrm flipH="1" flipV="1">
            <a:off x="402907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id="{0E5F2FFF-A8DD-05AE-1C81-C74E71EB4C80}"/>
              </a:ext>
            </a:extLst>
          </p:cNvPr>
          <p:cNvSpPr/>
          <p:nvPr/>
        </p:nvSpPr>
        <p:spPr>
          <a:xfrm flipV="1">
            <a:off x="783061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5E69104-2700-F5BE-624D-C39B0AC10E5B}"/>
              </a:ext>
            </a:extLst>
          </p:cNvPr>
          <p:cNvSpPr/>
          <p:nvPr/>
        </p:nvSpPr>
        <p:spPr>
          <a:xfrm>
            <a:off x="4029075" y="1687295"/>
            <a:ext cx="4133852"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cap="none" normalizeH="0" baseline="0" noProof="0">
                <a:ln>
                  <a:noFill/>
                </a:ln>
                <a:solidFill>
                  <a:schemeClr val="bg1"/>
                </a:solidFill>
                <a:effectLst/>
                <a:uLnTx/>
                <a:uFillTx/>
                <a:latin typeface="Arial"/>
                <a:ea typeface="+mn-ea"/>
                <a:cs typeface="+mn-cs"/>
              </a:rPr>
              <a:t> الحل المحتمل</a:t>
            </a:r>
          </a:p>
        </p:txBody>
      </p:sp>
      <p:grpSp>
        <p:nvGrpSpPr>
          <p:cNvPr id="18" name="Groupe 17">
            <a:extLst>
              <a:ext uri="{FF2B5EF4-FFF2-40B4-BE49-F238E27FC236}">
                <a16:creationId xmlns:a16="http://schemas.microsoft.com/office/drawing/2014/main" id="{2D00D393-C523-5171-3F3B-A93583E3590D}"/>
              </a:ext>
            </a:extLst>
          </p:cNvPr>
          <p:cNvGrpSpPr/>
          <p:nvPr/>
        </p:nvGrpSpPr>
        <p:grpSpPr>
          <a:xfrm>
            <a:off x="8218444" y="1475241"/>
            <a:ext cx="3826615" cy="4302989"/>
            <a:chOff x="133422" y="1475241"/>
            <a:chExt cx="3826615" cy="4302989"/>
          </a:xfrm>
        </p:grpSpPr>
        <p:sp>
          <p:nvSpPr>
            <p:cNvPr id="5" name="Rectangle: Rounded Corners 4">
              <a:extLst>
                <a:ext uri="{FF2B5EF4-FFF2-40B4-BE49-F238E27FC236}">
                  <a16:creationId xmlns:a16="http://schemas.microsoft.com/office/drawing/2014/main" id="{64CC17EA-1DF6-5E84-BAE6-F4255C72BB03}"/>
                </a:ext>
              </a:extLst>
            </p:cNvPr>
            <p:cNvSpPr>
              <a:spLocks/>
            </p:cNvSpPr>
            <p:nvPr/>
          </p:nvSpPr>
          <p:spPr>
            <a:xfrm>
              <a:off x="444021" y="1475241"/>
              <a:ext cx="3434392" cy="4302989"/>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08B015A6-8690-7387-9AAA-9BBB3CA9A199}"/>
                </a:ext>
              </a:extLst>
            </p:cNvPr>
            <p:cNvSpPr/>
            <p:nvPr/>
          </p:nvSpPr>
          <p:spPr>
            <a:xfrm>
              <a:off x="133422" y="1687294"/>
              <a:ext cx="3826615"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1" i="0" u="none" strike="noStrike" cap="none" normalizeH="0" baseline="0" noProof="0" dirty="0">
                  <a:ln>
                    <a:noFill/>
                  </a:ln>
                  <a:solidFill>
                    <a:schemeClr val="bg1"/>
                  </a:solidFill>
                  <a:effectLst/>
                  <a:uLnTx/>
                  <a:uFillTx/>
                  <a:latin typeface="Arial"/>
                  <a:ea typeface="+mn-ea"/>
                  <a:cs typeface="+mn-cs"/>
                </a:rPr>
                <a:t>عرض المشكلة</a:t>
              </a:r>
            </a:p>
          </p:txBody>
        </p:sp>
        <p:sp>
          <p:nvSpPr>
            <p:cNvPr id="8" name="Right Triangle 7">
              <a:extLst>
                <a:ext uri="{FF2B5EF4-FFF2-40B4-BE49-F238E27FC236}">
                  <a16:creationId xmlns:a16="http://schemas.microsoft.com/office/drawing/2014/main" id="{01F87A07-A23D-8485-C67A-4EC9A3C3A263}"/>
                </a:ext>
              </a:extLst>
            </p:cNvPr>
            <p:cNvSpPr/>
            <p:nvPr/>
          </p:nvSpPr>
          <p:spPr>
            <a:xfrm flipH="1" flipV="1">
              <a:off x="133422"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FBF5A5B5-75CE-C4DC-5198-FEB95937DA46}"/>
                </a:ext>
              </a:extLst>
            </p:cNvPr>
            <p:cNvSpPr txBox="1">
              <a:spLocks/>
            </p:cNvSpPr>
            <p:nvPr/>
          </p:nvSpPr>
          <p:spPr>
            <a:xfrm>
              <a:off x="525646" y="3083633"/>
              <a:ext cx="3343039" cy="193899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ar-EG" b="1" i="0" u="none" strike="noStrike" cap="none" normalizeH="0" baseline="0" noProof="0">
                  <a:ln>
                    <a:noFill/>
                  </a:ln>
                  <a:solidFill>
                    <a:srgbClr val="000000"/>
                  </a:solidFill>
                  <a:effectLst/>
                  <a:uLnTx/>
                  <a:uFillTx/>
                  <a:latin typeface="Arial"/>
                  <a:ea typeface="+mn-ea"/>
                  <a:cs typeface="Arial" panose="020B0604020202020204" pitchFamily="34" charset="0"/>
                </a:rPr>
                <a:t>ترتبط معظم أنواع سرطان عنق الرحم بفيروس الورم الحليمي البشري،</a:t>
              </a:r>
              <a:r>
                <a:rPr kumimoji="0" lang="ar-EG" b="0" i="0" u="none" strike="noStrike" cap="none" normalizeH="0" baseline="0" noProof="0">
                  <a:ln>
                    <a:noFill/>
                  </a:ln>
                  <a:solidFill>
                    <a:srgbClr val="000000"/>
                  </a:solidFill>
                  <a:effectLst/>
                  <a:uLnTx/>
                  <a:uFillTx/>
                  <a:latin typeface="Arial"/>
                  <a:ea typeface="+mn-ea"/>
                  <a:cs typeface="Arial" panose="020B0604020202020204" pitchFamily="34" charset="0"/>
                </a:rPr>
                <a:t> ولكن تأثيره متفاوت. تحدث نحو </a:t>
              </a:r>
              <a:r>
                <a:rPr kumimoji="0" lang="ar-EG" b="1" i="0" u="none" strike="noStrike" cap="none" normalizeH="0" baseline="0" noProof="0">
                  <a:ln>
                    <a:noFill/>
                  </a:ln>
                  <a:solidFill>
                    <a:srgbClr val="000000"/>
                  </a:solidFill>
                  <a:effectLst/>
                  <a:uLnTx/>
                  <a:uFillTx/>
                  <a:latin typeface="Arial"/>
                  <a:ea typeface="+mn-ea"/>
                  <a:cs typeface="Arial" panose="020B0604020202020204" pitchFamily="34" charset="0"/>
                </a:rPr>
                <a:t>90% من حالات وفيات الإصابة بسرطان عنق الرحم في البلدان المنخفضة والمتوسطة الدخل (</a:t>
              </a:r>
              <a:r>
                <a:rPr kumimoji="0" lang="en-US" b="1" i="0" u="none" strike="noStrike" cap="none" normalizeH="0" baseline="0" noProof="0">
                  <a:ln>
                    <a:noFill/>
                  </a:ln>
                  <a:solidFill>
                    <a:srgbClr val="000000"/>
                  </a:solidFill>
                  <a:effectLst/>
                  <a:uLnTx/>
                  <a:uFillTx/>
                  <a:latin typeface="Arial"/>
                  <a:ea typeface="+mn-ea"/>
                  <a:cs typeface="Arial" panose="020B0604020202020204" pitchFamily="34" charset="0"/>
                </a:rPr>
                <a:t>LMICs).</a:t>
              </a:r>
              <a:r>
                <a:rPr lang="ar-EG" baseline="30000">
                  <a:solidFill>
                    <a:srgbClr val="000000"/>
                  </a:solidFill>
                  <a:latin typeface="Arial"/>
                  <a:ea typeface="+mn-ea"/>
                  <a:cs typeface="Arial" panose="020B0604020202020204" pitchFamily="34" charset="0"/>
                </a:rPr>
                <a:t>1</a:t>
              </a:r>
              <a:r>
                <a:rPr lang="ar-EG">
                  <a:solidFill>
                    <a:srgbClr val="000000"/>
                  </a:solidFill>
                  <a:latin typeface="Arial"/>
                  <a:ea typeface="+mn-ea"/>
                  <a:cs typeface="Arial" panose="020B0604020202020204" pitchFamily="34" charset="0"/>
                </a:rPr>
                <a:t> إضافة إلى ذلك، </a:t>
              </a:r>
              <a:r>
                <a:rPr lang="ar-EG" b="1">
                  <a:solidFill>
                    <a:srgbClr val="000000"/>
                  </a:solidFill>
                  <a:latin typeface="Arial"/>
                  <a:ea typeface="+mn-ea"/>
                  <a:cs typeface="Arial" panose="020B0604020202020204" pitchFamily="34" charset="0"/>
                </a:rPr>
                <a:t>تبلغ نسبة الفتيات دون سن 15 عامًا اللاتي يتلقين اللقاحات ضد فيروس الورم الحليمي البشري في جميع أنحاء العالم 30%.</a:t>
              </a:r>
              <a:r>
                <a:rPr lang="ar-EG" baseline="30000">
                  <a:solidFill>
                    <a:srgbClr val="000000"/>
                  </a:solidFill>
                  <a:latin typeface="Arial"/>
                  <a:ea typeface="+mn-ea"/>
                  <a:cs typeface="Arial" panose="020B0604020202020204" pitchFamily="34" charset="0"/>
                </a:rPr>
                <a:t>2</a:t>
              </a:r>
            </a:p>
          </p:txBody>
        </p:sp>
      </p:grpSp>
      <p:sp>
        <p:nvSpPr>
          <p:cNvPr id="15" name="TextBox 14">
            <a:extLst>
              <a:ext uri="{FF2B5EF4-FFF2-40B4-BE49-F238E27FC236}">
                <a16:creationId xmlns:a16="http://schemas.microsoft.com/office/drawing/2014/main" id="{32F52E62-D18C-E6D5-B478-5F3B11C3B8DC}"/>
              </a:ext>
            </a:extLst>
          </p:cNvPr>
          <p:cNvSpPr txBox="1">
            <a:spLocks/>
          </p:cNvSpPr>
          <p:nvPr/>
        </p:nvSpPr>
        <p:spPr>
          <a:xfrm>
            <a:off x="4473639" y="3053875"/>
            <a:ext cx="3244721" cy="129266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ar-EG" b="0" i="0" u="none" strike="noStrike" cap="none" normalizeH="0" baseline="0" noProof="0">
                <a:ln>
                  <a:noFill/>
                </a:ln>
                <a:solidFill>
                  <a:srgbClr val="000000"/>
                </a:solidFill>
                <a:effectLst/>
                <a:uLnTx/>
                <a:uFillTx/>
                <a:latin typeface="Arial"/>
                <a:ea typeface="+mn-ea"/>
                <a:cs typeface="Arial" panose="020B0604020202020204" pitchFamily="34" charset="0"/>
              </a:rPr>
              <a:t>توفر الدراسات السريرية بيانات عالية الدقة تظهر أن </a:t>
            </a:r>
            <a:r>
              <a:rPr kumimoji="0" lang="ar-EG" b="1" i="0" u="none" strike="noStrike" cap="none" normalizeH="0" baseline="0" noProof="0">
                <a:ln>
                  <a:noFill/>
                </a:ln>
                <a:solidFill>
                  <a:srgbClr val="000000"/>
                </a:solidFill>
                <a:effectLst/>
                <a:uLnTx/>
                <a:uFillTx/>
                <a:latin typeface="Arial"/>
                <a:ea typeface="+mn-ea"/>
                <a:cs typeface="Arial" panose="020B0604020202020204" pitchFamily="34" charset="0"/>
              </a:rPr>
              <a:t>نظام الجرعة الواحدة</a:t>
            </a:r>
            <a:r>
              <a:rPr kumimoji="0" lang="ar-EG" b="0" i="0" u="none" strike="noStrike" cap="none" normalizeH="0" baseline="0" noProof="0">
                <a:ln>
                  <a:noFill/>
                </a:ln>
                <a:solidFill>
                  <a:srgbClr val="000000"/>
                </a:solidFill>
                <a:effectLst/>
                <a:uLnTx/>
                <a:uFillTx/>
                <a:latin typeface="Arial"/>
                <a:ea typeface="+mn-ea"/>
                <a:cs typeface="Arial" panose="020B0604020202020204" pitchFamily="34" charset="0"/>
              </a:rPr>
              <a:t> يحقق </a:t>
            </a:r>
            <a:r>
              <a:rPr kumimoji="0" lang="ar-EG" b="1" i="0" u="none" strike="noStrike" cap="none" normalizeH="0" baseline="0" noProof="0">
                <a:ln>
                  <a:noFill/>
                </a:ln>
                <a:solidFill>
                  <a:srgbClr val="000000"/>
                </a:solidFill>
                <a:effectLst/>
                <a:uLnTx/>
                <a:uFillTx/>
                <a:latin typeface="Arial"/>
                <a:ea typeface="+mn-ea"/>
                <a:cs typeface="Arial" panose="020B0604020202020204" pitchFamily="34" charset="0"/>
              </a:rPr>
              <a:t>فاعلية</a:t>
            </a:r>
            <a:r>
              <a:rPr kumimoji="0" lang="ar-EG" b="0" i="0" u="none" strike="noStrike" cap="none" normalizeH="0" baseline="0" noProof="0">
                <a:ln>
                  <a:noFill/>
                </a:ln>
                <a:solidFill>
                  <a:srgbClr val="000000"/>
                </a:solidFill>
                <a:effectLst/>
                <a:uLnTx/>
                <a:uFillTx/>
                <a:latin typeface="Arial"/>
                <a:ea typeface="+mn-ea"/>
                <a:cs typeface="Arial" panose="020B0604020202020204" pitchFamily="34" charset="0"/>
              </a:rPr>
              <a:t> تزيد عن </a:t>
            </a:r>
            <a:r>
              <a:rPr kumimoji="0" lang="ar-EG" b="1" i="0" u="none" strike="noStrike" cap="none" normalizeH="0" baseline="0" noProof="0">
                <a:ln>
                  <a:noFill/>
                </a:ln>
                <a:solidFill>
                  <a:srgbClr val="000000"/>
                </a:solidFill>
                <a:effectLst/>
                <a:uLnTx/>
                <a:uFillTx/>
                <a:latin typeface="Arial"/>
                <a:ea typeface="+mn-ea"/>
                <a:cs typeface="Arial" panose="020B0604020202020204" pitchFamily="34" charset="0"/>
              </a:rPr>
              <a:t>95%</a:t>
            </a:r>
            <a:r>
              <a:rPr kumimoji="0" lang="ar-EG" b="1" i="0" u="none" strike="noStrike" cap="none" normalizeH="0" baseline="30000" noProof="0">
                <a:ln>
                  <a:noFill/>
                </a:ln>
                <a:solidFill>
                  <a:srgbClr val="000000"/>
                </a:solidFill>
                <a:effectLst/>
                <a:uLnTx/>
                <a:uFillTx/>
                <a:latin typeface="Arial"/>
                <a:ea typeface="+mn-ea"/>
                <a:cs typeface="Arial" panose="020B0604020202020204" pitchFamily="34" charset="0"/>
              </a:rPr>
              <a:t>3</a:t>
            </a:r>
            <a:r>
              <a:rPr kumimoji="0" lang="ar-EG" b="1" i="0" u="none" strike="noStrike" cap="none" normalizeH="0" baseline="0" noProof="0">
                <a:ln>
                  <a:noFill/>
                </a:ln>
                <a:solidFill>
                  <a:srgbClr val="000000"/>
                </a:solidFill>
                <a:effectLst/>
                <a:uLnTx/>
                <a:uFillTx/>
                <a:latin typeface="Arial"/>
                <a:ea typeface="+mn-ea"/>
                <a:cs typeface="Arial" panose="020B0604020202020204" pitchFamily="34" charset="0"/>
              </a:rPr>
              <a:t> وحماية مستمرة</a:t>
            </a:r>
            <a:r>
              <a:rPr kumimoji="0" lang="ar-EG" i="0" u="none" strike="noStrike" cap="none" normalizeH="0" baseline="0" noProof="0">
                <a:ln>
                  <a:noFill/>
                </a:ln>
                <a:solidFill>
                  <a:srgbClr val="000000"/>
                </a:solidFill>
                <a:effectLst/>
                <a:uLnTx/>
                <a:uFillTx/>
                <a:latin typeface="Arial"/>
                <a:ea typeface="+mn-ea"/>
                <a:cs typeface="Arial" panose="020B0604020202020204" pitchFamily="34" charset="0"/>
              </a:rPr>
              <a:t>.</a:t>
            </a:r>
            <a:r>
              <a:rPr kumimoji="0" lang="ar-EG" b="0" i="0" u="none" strike="noStrike" cap="none" normalizeH="0" baseline="0" noProof="0">
                <a:ln>
                  <a:noFill/>
                </a:ln>
                <a:solidFill>
                  <a:srgbClr val="000000"/>
                </a:solidFill>
                <a:effectLst/>
                <a:uLnTx/>
                <a:uFillTx/>
                <a:latin typeface="Arial"/>
                <a:ea typeface="+mn-ea"/>
                <a:cs typeface="Arial" panose="020B0604020202020204" pitchFamily="34" charset="0"/>
              </a:rPr>
              <a:t> وتتوفر أدلة قوية على أن اللقاحات من جرعة واحدة ضد فيروس الورم الحليمي البشري يمكن أن </a:t>
            </a:r>
            <a:r>
              <a:rPr kumimoji="0" lang="ar-EG" b="1" i="0" u="none" strike="noStrike" cap="none" normalizeH="0" baseline="0" noProof="0">
                <a:ln>
                  <a:noFill/>
                </a:ln>
                <a:solidFill>
                  <a:srgbClr val="000000"/>
                </a:solidFill>
                <a:effectLst/>
                <a:uLnTx/>
                <a:uFillTx/>
                <a:latin typeface="Arial"/>
                <a:ea typeface="+mn-ea"/>
                <a:cs typeface="Arial" panose="020B0604020202020204" pitchFamily="34" charset="0"/>
              </a:rPr>
              <a:t>تقلل بدرجة كبيرة من نسبة الإصابات بحالات ما قبل السرطان وسرطان عنق الرحم الذي يُعزى إلى هذا الفيروس.</a:t>
            </a:r>
          </a:p>
        </p:txBody>
      </p:sp>
      <p:grpSp>
        <p:nvGrpSpPr>
          <p:cNvPr id="3" name="Groupe 2">
            <a:extLst>
              <a:ext uri="{FF2B5EF4-FFF2-40B4-BE49-F238E27FC236}">
                <a16:creationId xmlns:a16="http://schemas.microsoft.com/office/drawing/2014/main" id="{071737FC-C13A-8463-951B-DFF294FE3344}"/>
              </a:ext>
            </a:extLst>
          </p:cNvPr>
          <p:cNvGrpSpPr/>
          <p:nvPr/>
        </p:nvGrpSpPr>
        <p:grpSpPr>
          <a:xfrm>
            <a:off x="131380" y="1498484"/>
            <a:ext cx="3826615" cy="4279746"/>
            <a:chOff x="8229095" y="1498484"/>
            <a:chExt cx="3826615" cy="4279746"/>
          </a:xfrm>
        </p:grpSpPr>
        <p:sp>
          <p:nvSpPr>
            <p:cNvPr id="6" name="Rectangle: Rounded Corners 5">
              <a:extLst>
                <a:ext uri="{FF2B5EF4-FFF2-40B4-BE49-F238E27FC236}">
                  <a16:creationId xmlns:a16="http://schemas.microsoft.com/office/drawing/2014/main" id="{0021BD4C-0893-5369-A6FA-399CE8993A0B}"/>
                </a:ext>
              </a:extLst>
            </p:cNvPr>
            <p:cNvSpPr>
              <a:spLocks/>
            </p:cNvSpPr>
            <p:nvPr/>
          </p:nvSpPr>
          <p:spPr>
            <a:xfrm>
              <a:off x="8244656" y="1498484"/>
              <a:ext cx="3469533" cy="4279746"/>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2CFBB5F6-6A5F-AEAC-D792-B176AF6F3FBD}"/>
                </a:ext>
              </a:extLst>
            </p:cNvPr>
            <p:cNvSpPr/>
            <p:nvPr/>
          </p:nvSpPr>
          <p:spPr>
            <a:xfrm>
              <a:off x="8229095" y="1687294"/>
              <a:ext cx="3826615"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r>
                <a:rPr lang="ar-EG" sz="2000" b="1" dirty="0">
                  <a:solidFill>
                    <a:schemeClr val="bg1"/>
                  </a:solidFill>
                  <a:latin typeface="Arial"/>
                </a:rPr>
                <a:t> الحالة العامة</a:t>
              </a:r>
              <a:br>
                <a:rPr lang="ar-EG" sz="2000" b="1" dirty="0">
                  <a:solidFill>
                    <a:schemeClr val="bg1"/>
                  </a:solidFill>
                  <a:latin typeface="Arial"/>
                </a:rPr>
              </a:br>
              <a:r>
                <a:rPr lang="ar-EG" sz="2000" b="1" dirty="0">
                  <a:solidFill>
                    <a:schemeClr val="bg1"/>
                  </a:solidFill>
                  <a:latin typeface="Arial"/>
                </a:rPr>
                <a:t>لنظام الجرعة الواحدة</a:t>
              </a:r>
            </a:p>
          </p:txBody>
        </p:sp>
        <p:sp>
          <p:nvSpPr>
            <p:cNvPr id="10" name="Right Triangle 9">
              <a:extLst>
                <a:ext uri="{FF2B5EF4-FFF2-40B4-BE49-F238E27FC236}">
                  <a16:creationId xmlns:a16="http://schemas.microsoft.com/office/drawing/2014/main" id="{AF9795C1-BF00-D672-4FF7-5D349F0A3793}"/>
                </a:ext>
              </a:extLst>
            </p:cNvPr>
            <p:cNvSpPr/>
            <p:nvPr/>
          </p:nvSpPr>
          <p:spPr>
            <a:xfrm flipV="1">
              <a:off x="11711630"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B56120E2-EE4C-5D78-3E68-51433AFF215B}"/>
                </a:ext>
              </a:extLst>
            </p:cNvPr>
            <p:cNvSpPr txBox="1">
              <a:spLocks/>
            </p:cNvSpPr>
            <p:nvPr/>
          </p:nvSpPr>
          <p:spPr>
            <a:xfrm>
              <a:off x="8357061" y="3106999"/>
              <a:ext cx="3244721" cy="1508105"/>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ar-EG">
                  <a:solidFill>
                    <a:srgbClr val="000000"/>
                  </a:solidFill>
                  <a:latin typeface="Arial"/>
                  <a:ea typeface="+mn-ea"/>
                  <a:cs typeface="Arial" panose="020B0604020202020204" pitchFamily="34" charset="0"/>
                </a:rPr>
                <a:t> وأدى اعتماد نظام الجرعة الواحدة إلى </a:t>
              </a:r>
              <a:r>
                <a:rPr lang="ar-EG" b="1">
                  <a:solidFill>
                    <a:srgbClr val="000000"/>
                  </a:solidFill>
                  <a:latin typeface="Arial"/>
                  <a:ea typeface="+mn-ea"/>
                  <a:cs typeface="Arial" panose="020B0604020202020204" pitchFamily="34" charset="0"/>
                </a:rPr>
                <a:t>تحقيق زيادة في الإقبال على التطعيم</a:t>
              </a:r>
              <a:r>
                <a:rPr lang="ar-EG">
                  <a:solidFill>
                    <a:srgbClr val="000000"/>
                  </a:solidFill>
                  <a:latin typeface="Arial"/>
                  <a:ea typeface="+mn-ea"/>
                  <a:cs typeface="Arial" panose="020B0604020202020204" pitchFamily="34" charset="0"/>
                </a:rPr>
                <a:t>،</a:t>
              </a:r>
              <a:r>
                <a:rPr lang="ar-EG" baseline="30000">
                  <a:solidFill>
                    <a:srgbClr val="000000"/>
                  </a:solidFill>
                  <a:latin typeface="Arial"/>
                  <a:ea typeface="+mn-ea"/>
                  <a:cs typeface="Arial" panose="020B0604020202020204" pitchFamily="34" charset="0"/>
                </a:rPr>
                <a:t>2</a:t>
              </a:r>
              <a:r>
                <a:rPr lang="ar-EG">
                  <a:solidFill>
                    <a:srgbClr val="000000"/>
                  </a:solidFill>
                  <a:latin typeface="Arial"/>
                  <a:ea typeface="+mn-ea"/>
                  <a:cs typeface="Arial" panose="020B0604020202020204" pitchFamily="34" charset="0"/>
                </a:rPr>
                <a:t> وسيساعد ذلك في نهاية المطاف على </a:t>
              </a:r>
              <a:r>
                <a:rPr lang="ar-EG" b="1">
                  <a:solidFill>
                    <a:srgbClr val="000000"/>
                  </a:solidFill>
                  <a:latin typeface="Arial"/>
                  <a:ea typeface="+mn-ea"/>
                  <a:cs typeface="Arial" panose="020B0604020202020204" pitchFamily="34" charset="0"/>
                </a:rPr>
                <a:t>خفض نسبة الإصابة بسرطان عنق الرحم والوفيات المرتبطة به</a:t>
              </a:r>
              <a:r>
                <a:rPr lang="ar-EG" baseline="30000">
                  <a:solidFill>
                    <a:srgbClr val="000000"/>
                  </a:solidFill>
                  <a:latin typeface="Arial"/>
                  <a:ea typeface="+mn-ea"/>
                  <a:cs typeface="Arial" panose="020B0604020202020204" pitchFamily="34" charset="0"/>
                </a:rPr>
                <a:t>4</a:t>
              </a:r>
              <a:r>
                <a:rPr lang="ar-EG">
                  <a:solidFill>
                    <a:srgbClr val="000000"/>
                  </a:solidFill>
                  <a:latin typeface="Arial"/>
                  <a:ea typeface="+mn-ea"/>
                  <a:cs typeface="Arial" panose="020B0604020202020204" pitchFamily="34" charset="0"/>
                </a:rPr>
                <a:t> في المناطق المثقلة بالحالات المرضية والمنخفضة الدخل.</a:t>
              </a:r>
            </a:p>
          </p:txBody>
        </p:sp>
      </p:grpSp>
      <p:sp>
        <p:nvSpPr>
          <p:cNvPr id="17" name="4. Footnote">
            <a:extLst>
              <a:ext uri="{FF2B5EF4-FFF2-40B4-BE49-F238E27FC236}">
                <a16:creationId xmlns:a16="http://schemas.microsoft.com/office/drawing/2014/main" id="{4E149B51-F2E2-15E7-EE82-5665A7AEDA76}"/>
              </a:ext>
            </a:extLst>
          </p:cNvPr>
          <p:cNvSpPr txBox="1">
            <a:spLocks/>
          </p:cNvSpPr>
          <p:nvPr>
            <p:custDataLst>
              <p:tags r:id="rId1"/>
            </p:custDataLst>
          </p:nvPr>
        </p:nvSpPr>
        <p:spPr>
          <a:xfrm>
            <a:off x="76272" y="5892653"/>
            <a:ext cx="11800127" cy="64633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defTabSz="914400" eaLnBrk="1" hangingPunct="1">
              <a:buNone/>
              <a:defRPr/>
            </a:pPr>
            <a:r>
              <a:rPr lang="ar-EG" sz="700">
                <a:solidFill>
                  <a:srgbClr val="000000"/>
                </a:solidFill>
                <a:latin typeface="Gill Sans Std Light"/>
              </a:rPr>
              <a:t> 1. منظمة الصحة العالمية (</a:t>
            </a:r>
            <a:r>
              <a:rPr lang="en-US" sz="700">
                <a:solidFill>
                  <a:srgbClr val="000000"/>
                </a:solidFill>
                <a:latin typeface="Gill Sans Std Light"/>
              </a:rPr>
              <a:t>WHO</a:t>
            </a:r>
            <a:r>
              <a:rPr lang="ar-EG" sz="700">
                <a:solidFill>
                  <a:srgbClr val="000000"/>
                </a:solidFill>
                <a:latin typeface="Gill Sans Std Light"/>
              </a:rPr>
              <a:t>).</a:t>
            </a:r>
            <a:r>
              <a:rPr lang="ar-EG" sz="700">
                <a:solidFill>
                  <a:srgbClr val="000000"/>
                </a:solidFill>
                <a:latin typeface="Gill Sans Std Light"/>
                <a:hlinkClick r:id="rId4"/>
              </a:rPr>
              <a:t> </a:t>
            </a:r>
            <a:r>
              <a:rPr lang="en-US" sz="700">
                <a:solidFill>
                  <a:srgbClr val="000000"/>
                </a:solidFill>
                <a:latin typeface="Gill Sans Std Light"/>
                <a:hlinkClick r:id="rId4"/>
              </a:rPr>
              <a:t>Cervical Cancer Elimination Initiative</a:t>
            </a:r>
            <a:r>
              <a:rPr lang="en-US" sz="700">
                <a:solidFill>
                  <a:srgbClr val="000000"/>
                </a:solidFill>
                <a:latin typeface="Gill Sans Std Light"/>
              </a:rPr>
              <a:t>. </a:t>
            </a:r>
            <a:r>
              <a:rPr lang="ar-EG" sz="700">
                <a:solidFill>
                  <a:srgbClr val="000000"/>
                </a:solidFill>
                <a:latin typeface="Gill Sans Std Light"/>
              </a:rPr>
              <a:t>تم الاطلاع على هذا المرجع في 26 نوفمبر، 2025. </a:t>
            </a:r>
            <a:r>
              <a:rPr lang="en-US" sz="700">
                <a:solidFill>
                  <a:srgbClr val="000000"/>
                </a:solidFill>
                <a:latin typeface="Gill Sans Std Light"/>
              </a:rPr>
              <a:t>https://www.who.int/initiatives/cervical-cancer-elimination-initiative</a:t>
            </a:r>
          </a:p>
          <a:p>
            <a:pPr marL="0" indent="0">
              <a:buNone/>
              <a:defRPr/>
            </a:pPr>
            <a:r>
              <a:rPr lang="ar-EG" sz="700">
                <a:latin typeface="Gill Sans Std Light"/>
                <a:ea typeface="+mn-lt"/>
                <a:cs typeface="Arial"/>
              </a:rPr>
              <a:t>2.</a:t>
            </a:r>
            <a:r>
              <a:rPr lang="ar-EG" sz="700">
                <a:latin typeface="Gill Sans Std Light"/>
                <a:ea typeface="+mn-lt"/>
                <a:cs typeface="+mn-lt"/>
              </a:rPr>
              <a:t> </a:t>
            </a:r>
            <a:r>
              <a:rPr lang="en-US" sz="700">
                <a:latin typeface="Gill Sans Std Light"/>
                <a:ea typeface="+mn-lt"/>
                <a:cs typeface="+mn-lt"/>
              </a:rPr>
              <a:t>Stuart R, Theopold N, Miall N, Kobayashi E, Vernam S, Taskin T, Dull PM. The role of HPV single-dose vaccination in expanding access in GAVI-supported countries during a period of supply constraints. Vaccine. 2026 Jan 22;75:128187. doi: </a:t>
            </a:r>
            <a:r>
              <a:rPr lang="ar-EG" sz="700">
                <a:latin typeface="Gill Sans Std Light"/>
                <a:ea typeface="+mn-lt"/>
                <a:cs typeface="+mn-lt"/>
              </a:rPr>
              <a:t>10.1016/</a:t>
            </a:r>
            <a:r>
              <a:rPr lang="en-US" sz="700">
                <a:latin typeface="Gill Sans Std Light"/>
                <a:ea typeface="+mn-lt"/>
                <a:cs typeface="+mn-lt"/>
              </a:rPr>
              <a:t>j.vaccine.2025.128187. </a:t>
            </a:r>
            <a:r>
              <a:rPr lang="ar-EG" sz="700">
                <a:latin typeface="Gill Sans Std Light"/>
                <a:ea typeface="+mn-lt"/>
                <a:cs typeface="+mn-lt"/>
              </a:rPr>
              <a:t>نشر إلكتروني قبل الطباعة </a:t>
            </a:r>
            <a:r>
              <a:rPr lang="en-US" sz="700">
                <a:latin typeface="Gill Sans Std Light"/>
                <a:ea typeface="+mn-lt"/>
                <a:cs typeface="+mn-lt"/>
              </a:rPr>
              <a:t>PMID: </a:t>
            </a:r>
            <a:r>
              <a:rPr lang="ar-EG" sz="700">
                <a:latin typeface="Gill Sans Std Light"/>
                <a:ea typeface="+mn-lt"/>
                <a:cs typeface="+mn-lt"/>
              </a:rPr>
              <a:t>41576708.</a:t>
            </a:r>
          </a:p>
          <a:p>
            <a:pPr marL="0" indent="0">
              <a:buNone/>
              <a:defRPr/>
            </a:pPr>
            <a:r>
              <a:rPr lang="ar-EG" sz="700">
                <a:solidFill>
                  <a:srgbClr val="000000"/>
                </a:solidFill>
                <a:latin typeface="Gill Sans Std Light"/>
                <a:ea typeface="+mn-lt"/>
              </a:rPr>
              <a:t>3</a:t>
            </a:r>
            <a:r>
              <a:rPr kumimoji="0" lang="ar-EG" sz="700" b="0" i="0" u="none" cap="none" normalizeH="0" baseline="0" noProof="0">
                <a:ln>
                  <a:noFill/>
                </a:ln>
                <a:solidFill>
                  <a:srgbClr val="000000"/>
                </a:solidFill>
                <a:effectLst/>
                <a:uLnTx/>
                <a:uFillTx/>
                <a:latin typeface="Gill Sans Std Light"/>
                <a:ea typeface="+mn-lt"/>
              </a:rPr>
              <a:t>.</a:t>
            </a:r>
            <a:r>
              <a:rPr lang="ar-EG" sz="700">
                <a:solidFill>
                  <a:srgbClr val="000000"/>
                </a:solidFill>
                <a:latin typeface="Gill Sans Std Light"/>
                <a:ea typeface="+mn-lt"/>
              </a:rPr>
              <a:t> </a:t>
            </a:r>
            <a:r>
              <a:rPr lang="en-US" sz="700">
                <a:solidFill>
                  <a:srgbClr val="000000"/>
                </a:solidFill>
                <a:latin typeface="Gill Sans Std Light"/>
                <a:ea typeface="+mn-lt"/>
              </a:rPr>
              <a:t>Barnabas RV, Mugo N, Onono M, et al. A randomized crossover trial of single-dose HPV vaccination efficacy among young women: Durability and vaccine efficacy after 54 months. </a:t>
            </a:r>
            <a:r>
              <a:rPr lang="ar-EG" sz="700">
                <a:solidFill>
                  <a:srgbClr val="000000"/>
                </a:solidFill>
                <a:latin typeface="Gill Sans Std Light"/>
                <a:ea typeface="+mn-lt"/>
              </a:rPr>
              <a:t>مُلخص قُدِّم في المؤتمر الدولي السادس والثلاثين لفيروس الورم الحليمي، نوفمبر 2024، المملكة المتحدة.  </a:t>
            </a:r>
          </a:p>
          <a:p>
            <a:pPr marL="0" indent="0">
              <a:buNone/>
              <a:defRPr/>
            </a:pPr>
            <a:r>
              <a:rPr kumimoji="0" lang="ar-EG" sz="700" b="0" i="0" u="none" strike="noStrike" cap="none" normalizeH="0" baseline="0" noProof="0">
                <a:ln>
                  <a:noFill/>
                </a:ln>
                <a:solidFill>
                  <a:srgbClr val="000000"/>
                </a:solidFill>
                <a:effectLst/>
                <a:uLnTx/>
                <a:uFillTx/>
                <a:latin typeface="Gill Sans Std Light"/>
              </a:rPr>
              <a:t> </a:t>
            </a:r>
            <a:r>
              <a:rPr kumimoji="0" lang="en-US" sz="700" b="0" i="0" u="none" strike="noStrike" cap="none" normalizeH="0" baseline="0" noProof="0">
                <a:ln>
                  <a:noFill/>
                </a:ln>
                <a:solidFill>
                  <a:srgbClr val="000000"/>
                </a:solidFill>
                <a:effectLst/>
                <a:uLnTx/>
                <a:uFillTx/>
                <a:latin typeface="Gill Sans Std Light"/>
              </a:rPr>
              <a:t>Porras et al. A Randomized, double-blind, controlled Non-Inferiority Trial of One versus Two doses of HPV Vaccines: The ESCUDDO trial  IPV 2025 Abstract O017/ #1208.</a:t>
            </a:r>
          </a:p>
          <a:p>
            <a:pPr marL="0" indent="0">
              <a:buNone/>
              <a:defRPr/>
            </a:pPr>
            <a:r>
              <a:rPr lang="ar-EG" sz="700">
                <a:ea typeface="Times New Roman" panose="02020603050405020304" pitchFamily="18" charset="0"/>
              </a:rPr>
              <a:t>4. </a:t>
            </a:r>
            <a:r>
              <a:rPr lang="en-US" sz="700">
                <a:ea typeface="Times New Roman" panose="02020603050405020304" pitchFamily="18" charset="0"/>
              </a:rPr>
              <a:t>Kreimer AR, Watson-Jones D, Kim JJ, Dull P. Single-dose human papillomavirus vaccination: An update.</a:t>
            </a:r>
            <a:r>
              <a:rPr lang="en-US" sz="700" i="1">
                <a:ea typeface="Times New Roman" panose="02020603050405020304" pitchFamily="18" charset="0"/>
              </a:rPr>
              <a:t> JNCI Monographs.</a:t>
            </a:r>
            <a:r>
              <a:rPr lang="en-US" sz="700">
                <a:ea typeface="Times New Roman" panose="02020603050405020304" pitchFamily="18" charset="0"/>
              </a:rPr>
              <a:t> </a:t>
            </a:r>
            <a:r>
              <a:rPr lang="ar-EG" sz="700">
                <a:ea typeface="Times New Roman" panose="02020603050405020304" pitchFamily="18" charset="0"/>
              </a:rPr>
              <a:t>2024. 2024(67):313–316. </a:t>
            </a:r>
            <a:r>
              <a:rPr lang="en-US" sz="700">
                <a:ea typeface="Times New Roman" panose="02020603050405020304" pitchFamily="18" charset="0"/>
              </a:rPr>
              <a:t>doi:10.1093/jncimonographs/lgae030</a:t>
            </a:r>
          </a:p>
          <a:p>
            <a:pPr marL="0" indent="0" defTabSz="914400" eaLnBrk="1" hangingPunct="1">
              <a:buNone/>
              <a:defRPr/>
            </a:pPr>
            <a:endParaRPr lang="en-US" sz="700" b="0" i="0" u="none" strike="noStrike" kern="1200" cap="none" spc="0" normalizeH="0" baseline="0" noProof="0" dirty="0">
              <a:ln>
                <a:noFill/>
              </a:ln>
              <a:solidFill>
                <a:srgbClr val="000000"/>
              </a:solidFill>
              <a:effectLst/>
              <a:uLnTx/>
              <a:uFillTx/>
              <a:latin typeface="Gill Sans Std Light"/>
            </a:endParaRPr>
          </a:p>
        </p:txBody>
      </p:sp>
    </p:spTree>
    <p:extLst>
      <p:ext uri="{BB962C8B-B14F-4D97-AF65-F5344CB8AC3E}">
        <p14:creationId xmlns:p14="http://schemas.microsoft.com/office/powerpoint/2010/main" val="159292971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2F27882-89B6-4A57-906E-0C544CF913D2}"/>
              </a:ext>
            </a:extLst>
          </p:cNvPr>
          <p:cNvGraphicFramePr>
            <a:graphicFrameLocks noGrp="1"/>
          </p:cNvGraphicFramePr>
          <p:nvPr>
            <p:extLst>
              <p:ext uri="{D42A27DB-BD31-4B8C-83A1-F6EECF244321}">
                <p14:modId xmlns:p14="http://schemas.microsoft.com/office/powerpoint/2010/main" val="1868026494"/>
              </p:ext>
            </p:extLst>
          </p:nvPr>
        </p:nvGraphicFramePr>
        <p:xfrm>
          <a:off x="5885882" y="891857"/>
          <a:ext cx="4347341" cy="3445697"/>
        </p:xfrm>
        <a:graphic>
          <a:graphicData uri="http://schemas.openxmlformats.org/drawingml/2006/table">
            <a:tbl>
              <a:tblPr rtl="1" firstRow="1" bandRow="1">
                <a:tableStyleId>{00A15C55-8517-42AA-B614-E9B94910E393}</a:tableStyleId>
              </a:tblPr>
              <a:tblGrid>
                <a:gridCol w="4347341">
                  <a:extLst>
                    <a:ext uri="{9D8B030D-6E8A-4147-A177-3AD203B41FA5}">
                      <a16:colId xmlns:a16="http://schemas.microsoft.com/office/drawing/2014/main" val="1780736538"/>
                    </a:ext>
                  </a:extLst>
                </a:gridCol>
              </a:tblGrid>
              <a:tr h="476834">
                <a:tc>
                  <a:txBody>
                    <a:bodyPr/>
                    <a:lstStyle/>
                    <a:p>
                      <a:pPr algn="r"/>
                      <a:r>
                        <a:rPr lang="ar-EG" sz="1600">
                          <a:solidFill>
                            <a:schemeClr val="bg1"/>
                          </a:solidFill>
                        </a:rPr>
                        <a:t> مجموعة الفاعلية</a:t>
                      </a:r>
                    </a:p>
                  </a:txBody>
                  <a:tcPr anchor="ctr">
                    <a:solidFill>
                      <a:schemeClr val="tx2"/>
                    </a:solidFill>
                  </a:tcPr>
                </a:tc>
                <a:extLst>
                  <a:ext uri="{0D108BD9-81ED-4DB2-BD59-A6C34878D82A}">
                    <a16:rowId xmlns:a16="http://schemas.microsoft.com/office/drawing/2014/main" val="3843877383"/>
                  </a:ext>
                </a:extLst>
              </a:tr>
              <a:tr h="372848">
                <a:tc>
                  <a:txBody>
                    <a:bodyPr/>
                    <a:lstStyle/>
                    <a:p>
                      <a:pPr algn="r"/>
                      <a:r>
                        <a:rPr lang="ar-EG" sz="1600" b="1">
                          <a:solidFill>
                            <a:schemeClr val="accent1"/>
                          </a:solidFill>
                        </a:rPr>
                        <a:t> كوستاريكا – </a:t>
                      </a:r>
                      <a:r>
                        <a:rPr lang="en-US" sz="1600" b="1">
                          <a:solidFill>
                            <a:schemeClr val="accent1"/>
                          </a:solidFill>
                        </a:rPr>
                        <a:t>CVT</a:t>
                      </a:r>
                    </a:p>
                  </a:txBody>
                  <a:tcPr anchor="ctr">
                    <a:solidFill>
                      <a:schemeClr val="accent3"/>
                    </a:solidFill>
                  </a:tcPr>
                </a:tc>
                <a:extLst>
                  <a:ext uri="{0D108BD9-81ED-4DB2-BD59-A6C34878D82A}">
                    <a16:rowId xmlns:a16="http://schemas.microsoft.com/office/drawing/2014/main" val="1776253583"/>
                  </a:ext>
                </a:extLst>
              </a:tr>
              <a:tr h="504704">
                <a:tc>
                  <a:txBody>
                    <a:bodyPr/>
                    <a:lstStyle/>
                    <a:p>
                      <a:pPr algn="r"/>
                      <a:r>
                        <a:rPr lang="en-US" sz="1600" dirty="0">
                          <a:solidFill>
                            <a:schemeClr val="accent1"/>
                          </a:solidFill>
                        </a:rPr>
                        <a:t> HPV2 (GSK):</a:t>
                      </a:r>
                      <a:r>
                        <a:rPr lang="en-US" sz="1600" dirty="0"/>
                        <a:t> </a:t>
                      </a:r>
                      <a:r>
                        <a:rPr lang="ar-EG" sz="1600" dirty="0"/>
                        <a:t>18 إلى 25 عامًا</a:t>
                      </a:r>
                    </a:p>
                  </a:txBody>
                  <a:tcPr anchor="ctr">
                    <a:solidFill>
                      <a:schemeClr val="accent3">
                        <a:lumMod val="20000"/>
                        <a:lumOff val="80000"/>
                      </a:schemeClr>
                    </a:solidFill>
                  </a:tcPr>
                </a:tc>
                <a:extLst>
                  <a:ext uri="{0D108BD9-81ED-4DB2-BD59-A6C34878D82A}">
                    <a16:rowId xmlns:a16="http://schemas.microsoft.com/office/drawing/2014/main" val="4260182775"/>
                  </a:ext>
                </a:extLst>
              </a:tr>
              <a:tr h="371374">
                <a:tc>
                  <a:txBody>
                    <a:bodyPr/>
                    <a:lstStyle/>
                    <a:p>
                      <a:pPr algn="r"/>
                      <a:r>
                        <a:rPr lang="ar-EG" sz="1600" b="1">
                          <a:solidFill>
                            <a:schemeClr val="accent1"/>
                          </a:solidFill>
                        </a:rPr>
                        <a:t> الهند–</a:t>
                      </a:r>
                      <a:r>
                        <a:rPr lang="en-US" sz="1600" b="1">
                          <a:solidFill>
                            <a:schemeClr val="accent1"/>
                          </a:solidFill>
                        </a:rPr>
                        <a:t>IARC</a:t>
                      </a:r>
                    </a:p>
                  </a:txBody>
                  <a:tcPr anchor="ctr">
                    <a:solidFill>
                      <a:schemeClr val="accent3"/>
                    </a:solidFill>
                  </a:tcPr>
                </a:tc>
                <a:extLst>
                  <a:ext uri="{0D108BD9-81ED-4DB2-BD59-A6C34878D82A}">
                    <a16:rowId xmlns:a16="http://schemas.microsoft.com/office/drawing/2014/main" val="926934576"/>
                  </a:ext>
                </a:extLst>
              </a:tr>
              <a:tr h="521013">
                <a:tc>
                  <a:txBody>
                    <a:bodyPr/>
                    <a:lstStyle/>
                    <a:p>
                      <a:pPr marL="0" marR="0" lvl="0" indent="0" algn="r" defTabSz="1219170" rtl="1" eaLnBrk="1" fontAlgn="auto" latinLnBrk="0" hangingPunct="1">
                        <a:lnSpc>
                          <a:spcPct val="100000"/>
                        </a:lnSpc>
                        <a:spcBef>
                          <a:spcPts val="0"/>
                        </a:spcBef>
                        <a:spcAft>
                          <a:spcPts val="0"/>
                        </a:spcAft>
                        <a:buClrTx/>
                        <a:buSzTx/>
                        <a:buFontTx/>
                        <a:buNone/>
                        <a:tabLst/>
                        <a:defRPr/>
                      </a:pPr>
                      <a:r>
                        <a:rPr lang="en-US" sz="1600">
                          <a:solidFill>
                            <a:schemeClr val="accent1"/>
                          </a:solidFill>
                        </a:rPr>
                        <a:t> HPV4 (MSD):</a:t>
                      </a:r>
                      <a:r>
                        <a:rPr lang="en-US" sz="1600"/>
                        <a:t> </a:t>
                      </a:r>
                      <a:r>
                        <a:rPr lang="ar-EG" sz="1600"/>
                        <a:t>10 إلى 18 عامًا</a:t>
                      </a:r>
                    </a:p>
                  </a:txBody>
                  <a:tcPr anchor="ctr">
                    <a:solidFill>
                      <a:schemeClr val="accent3">
                        <a:lumMod val="20000"/>
                        <a:lumOff val="80000"/>
                      </a:schemeClr>
                    </a:solidFill>
                  </a:tcPr>
                </a:tc>
                <a:extLst>
                  <a:ext uri="{0D108BD9-81ED-4DB2-BD59-A6C34878D82A}">
                    <a16:rowId xmlns:a16="http://schemas.microsoft.com/office/drawing/2014/main" val="1603126248"/>
                  </a:ext>
                </a:extLst>
              </a:tr>
              <a:tr h="375964">
                <a:tc>
                  <a:txBody>
                    <a:bodyPr/>
                    <a:lstStyle/>
                    <a:p>
                      <a:pPr algn="r"/>
                      <a:r>
                        <a:rPr lang="ar-EG" sz="1600" b="1">
                          <a:solidFill>
                            <a:schemeClr val="accent1"/>
                          </a:solidFill>
                        </a:rPr>
                        <a:t> كينيا – </a:t>
                      </a:r>
                      <a:r>
                        <a:rPr lang="en-US" sz="1600" b="1">
                          <a:solidFill>
                            <a:schemeClr val="accent1"/>
                          </a:solidFill>
                        </a:rPr>
                        <a:t>KEN SHE</a:t>
                      </a:r>
                    </a:p>
                  </a:txBody>
                  <a:tcPr anchor="ctr">
                    <a:solidFill>
                      <a:schemeClr val="accent3"/>
                    </a:solidFill>
                  </a:tcPr>
                </a:tc>
                <a:extLst>
                  <a:ext uri="{0D108BD9-81ED-4DB2-BD59-A6C34878D82A}">
                    <a16:rowId xmlns:a16="http://schemas.microsoft.com/office/drawing/2014/main" val="1048724760"/>
                  </a:ext>
                </a:extLst>
              </a:tr>
              <a:tr h="593930">
                <a:tc>
                  <a:txBody>
                    <a:bodyPr/>
                    <a:lstStyle/>
                    <a:p>
                      <a:pPr algn="r"/>
                      <a:r>
                        <a:rPr lang="en-US" sz="1600" dirty="0">
                          <a:solidFill>
                            <a:schemeClr val="accent1"/>
                          </a:solidFill>
                        </a:rPr>
                        <a:t>  HPV2 (GSK):</a:t>
                      </a:r>
                      <a:r>
                        <a:rPr lang="en-US" sz="1600" dirty="0"/>
                        <a:t> </a:t>
                      </a:r>
                      <a:r>
                        <a:rPr lang="ar-EG" sz="1600" dirty="0"/>
                        <a:t>15 إلى 20 عامًا</a:t>
                      </a:r>
                    </a:p>
                    <a:p>
                      <a:pPr algn="r" rtl="1"/>
                      <a:endParaRPr lang="en-US" sz="1600" dirty="0">
                        <a:solidFill>
                          <a:schemeClr val="accent1"/>
                        </a:solidFill>
                      </a:endParaRPr>
                    </a:p>
                    <a:p>
                      <a:pPr algn="r"/>
                      <a:r>
                        <a:rPr lang="ar-EG" sz="1600" dirty="0">
                          <a:solidFill>
                            <a:schemeClr val="accent1"/>
                          </a:solidFill>
                          <a:latin typeface="+mn-lt"/>
                          <a:cs typeface="Calibri" panose="020F0502020204030204" pitchFamily="34" charset="0"/>
                        </a:rPr>
                        <a:t> </a:t>
                      </a:r>
                      <a:r>
                        <a:rPr lang="en-US" sz="1600" dirty="0">
                          <a:solidFill>
                            <a:schemeClr val="accent1"/>
                          </a:solidFill>
                          <a:latin typeface="+mn-lt"/>
                          <a:cs typeface="Calibri" panose="020F0502020204030204" pitchFamily="34" charset="0"/>
                        </a:rPr>
                        <a:t>HPV9 (MSD)</a:t>
                      </a:r>
                      <a:r>
                        <a:rPr lang="en-US" sz="1600" dirty="0">
                          <a:solidFill>
                            <a:schemeClr val="accent1"/>
                          </a:solidFill>
                        </a:rPr>
                        <a:t>:</a:t>
                      </a:r>
                      <a:r>
                        <a:rPr lang="en-US" sz="1600" dirty="0"/>
                        <a:t> </a:t>
                      </a:r>
                      <a:r>
                        <a:rPr lang="ar-EG" sz="1600" dirty="0"/>
                        <a:t>15 إلى 20 عامًا</a:t>
                      </a:r>
                    </a:p>
                  </a:txBody>
                  <a:tcPr anchor="ctr">
                    <a:solidFill>
                      <a:schemeClr val="accent3">
                        <a:lumMod val="20000"/>
                        <a:lumOff val="80000"/>
                      </a:schemeClr>
                    </a:solidFill>
                  </a:tcPr>
                </a:tc>
                <a:extLst>
                  <a:ext uri="{0D108BD9-81ED-4DB2-BD59-A6C34878D82A}">
                    <a16:rowId xmlns:a16="http://schemas.microsoft.com/office/drawing/2014/main" val="258532072"/>
                  </a:ext>
                </a:extLst>
              </a:tr>
            </a:tbl>
          </a:graphicData>
        </a:graphic>
      </p:graphicFrame>
      <p:graphicFrame>
        <p:nvGraphicFramePr>
          <p:cNvPr id="6" name="Table 5">
            <a:extLst>
              <a:ext uri="{FF2B5EF4-FFF2-40B4-BE49-F238E27FC236}">
                <a16:creationId xmlns:a16="http://schemas.microsoft.com/office/drawing/2014/main" id="{3682FBC2-D24E-417C-9EDC-E4C64D5BC932}"/>
              </a:ext>
            </a:extLst>
          </p:cNvPr>
          <p:cNvGraphicFramePr>
            <a:graphicFrameLocks noGrp="1"/>
          </p:cNvGraphicFramePr>
          <p:nvPr>
            <p:extLst>
              <p:ext uri="{D42A27DB-BD31-4B8C-83A1-F6EECF244321}">
                <p14:modId xmlns:p14="http://schemas.microsoft.com/office/powerpoint/2010/main" val="3307709223"/>
              </p:ext>
            </p:extLst>
          </p:nvPr>
        </p:nvGraphicFramePr>
        <p:xfrm>
          <a:off x="420494" y="1051368"/>
          <a:ext cx="3992138" cy="2486058"/>
        </p:xfrm>
        <a:graphic>
          <a:graphicData uri="http://schemas.openxmlformats.org/drawingml/2006/table">
            <a:tbl>
              <a:tblPr rtl="1" firstRow="1" bandRow="1">
                <a:tableStyleId>{00A15C55-8517-42AA-B614-E9B94910E393}</a:tableStyleId>
              </a:tblPr>
              <a:tblGrid>
                <a:gridCol w="3992138">
                  <a:extLst>
                    <a:ext uri="{9D8B030D-6E8A-4147-A177-3AD203B41FA5}">
                      <a16:colId xmlns:a16="http://schemas.microsoft.com/office/drawing/2014/main" val="3520676417"/>
                    </a:ext>
                  </a:extLst>
                </a:gridCol>
              </a:tblGrid>
              <a:tr h="428658">
                <a:tc>
                  <a:txBody>
                    <a:bodyPr/>
                    <a:lstStyle/>
                    <a:p>
                      <a:pPr algn="r"/>
                      <a:r>
                        <a:rPr lang="ar-EG" sz="1600" i="0">
                          <a:solidFill>
                            <a:schemeClr val="bg1"/>
                          </a:solidFill>
                        </a:rPr>
                        <a:t>مجموعة الربط المناعي</a:t>
                      </a:r>
                    </a:p>
                  </a:txBody>
                  <a:tcPr anchor="ctr">
                    <a:solidFill>
                      <a:schemeClr val="tx2"/>
                    </a:solidFill>
                  </a:tcPr>
                </a:tc>
                <a:extLst>
                  <a:ext uri="{0D108BD9-81ED-4DB2-BD59-A6C34878D82A}">
                    <a16:rowId xmlns:a16="http://schemas.microsoft.com/office/drawing/2014/main" val="3843877383"/>
                  </a:ext>
                </a:extLst>
              </a:tr>
              <a:tr h="267533">
                <a:tc>
                  <a:txBody>
                    <a:bodyPr/>
                    <a:lstStyle/>
                    <a:p>
                      <a:r>
                        <a:rPr lang="ar-EG" sz="1600" b="1">
                          <a:solidFill>
                            <a:schemeClr val="accent1"/>
                          </a:solidFill>
                        </a:rPr>
                        <a:t>تنزانيا – </a:t>
                      </a:r>
                      <a:r>
                        <a:rPr lang="en-US" sz="1600" b="1">
                          <a:solidFill>
                            <a:schemeClr val="accent1"/>
                          </a:solidFill>
                        </a:rPr>
                        <a:t>DoRIS</a:t>
                      </a:r>
                    </a:p>
                  </a:txBody>
                  <a:tcPr>
                    <a:solidFill>
                      <a:schemeClr val="accent3"/>
                    </a:solidFill>
                  </a:tcPr>
                </a:tc>
                <a:extLst>
                  <a:ext uri="{0D108BD9-81ED-4DB2-BD59-A6C34878D82A}">
                    <a16:rowId xmlns:a16="http://schemas.microsoft.com/office/drawing/2014/main" val="1710993905"/>
                  </a:ext>
                </a:extLst>
              </a:tr>
              <a:tr h="110305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600" dirty="0"/>
                        <a:t>HPV2 (GSK): </a:t>
                      </a:r>
                      <a:r>
                        <a:rPr lang="ar-EG" sz="1600" dirty="0"/>
                        <a:t>9 إلى 14 عامًا</a:t>
                      </a:r>
                    </a:p>
                    <a:p>
                      <a:endParaRPr lang="en-US" sz="1600" dirty="0"/>
                    </a:p>
                    <a:p>
                      <a:endParaRPr lang="en-US" sz="1600" dirty="0"/>
                    </a:p>
                    <a:p>
                      <a:endParaRPr lang="en-US" sz="1100" dirty="0"/>
                    </a:p>
                    <a:p>
                      <a:pPr marL="0" marR="0" lvl="0" indent="0" algn="r" defTabSz="914400" rtl="1"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cs typeface="Calibri" panose="020F0502020204030204" pitchFamily="34" charset="0"/>
                        </a:rPr>
                        <a:t>HPV9 (MSD)</a:t>
                      </a:r>
                      <a:r>
                        <a:rPr lang="en-US" sz="1600" dirty="0"/>
                        <a:t>: </a:t>
                      </a:r>
                      <a:r>
                        <a:rPr lang="ar-EG" sz="1600" dirty="0"/>
                        <a:t>9 إلى 14 عامًا</a:t>
                      </a:r>
                    </a:p>
                    <a:p>
                      <a:endParaRPr lang="en-US" sz="1600" dirty="0">
                        <a:solidFill>
                          <a:schemeClr val="accent6"/>
                        </a:solidFill>
                      </a:endParaRPr>
                    </a:p>
                    <a:p>
                      <a:endParaRPr lang="en-US" sz="1600" dirty="0">
                        <a:solidFill>
                          <a:schemeClr val="accent6"/>
                        </a:solidFill>
                      </a:endParaRPr>
                    </a:p>
                  </a:txBody>
                  <a:tcPr>
                    <a:solidFill>
                      <a:schemeClr val="accent3">
                        <a:lumMod val="20000"/>
                        <a:lumOff val="80000"/>
                      </a:schemeClr>
                    </a:solidFill>
                  </a:tcPr>
                </a:tc>
                <a:extLst>
                  <a:ext uri="{0D108BD9-81ED-4DB2-BD59-A6C34878D82A}">
                    <a16:rowId xmlns:a16="http://schemas.microsoft.com/office/drawing/2014/main" val="4260182775"/>
                  </a:ext>
                </a:extLst>
              </a:tr>
            </a:tbl>
          </a:graphicData>
        </a:graphic>
      </p:graphicFrame>
      <p:cxnSp>
        <p:nvCxnSpPr>
          <p:cNvPr id="7" name="Straight Arrow Connector 6">
            <a:extLst>
              <a:ext uri="{FF2B5EF4-FFF2-40B4-BE49-F238E27FC236}">
                <a16:creationId xmlns:a16="http://schemas.microsoft.com/office/drawing/2014/main" id="{2CD42774-15E4-4AD2-A825-F5E67139DEC2}"/>
              </a:ext>
            </a:extLst>
          </p:cNvPr>
          <p:cNvCxnSpPr>
            <a:cxnSpLocks/>
          </p:cNvCxnSpPr>
          <p:nvPr/>
        </p:nvCxnSpPr>
        <p:spPr>
          <a:xfrm>
            <a:off x="4412632" y="2008357"/>
            <a:ext cx="1580897"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8EFB86ED-AD4B-4602-BC48-FD76049150D4}"/>
              </a:ext>
            </a:extLst>
          </p:cNvPr>
          <p:cNvCxnSpPr>
            <a:cxnSpLocks/>
          </p:cNvCxnSpPr>
          <p:nvPr/>
        </p:nvCxnSpPr>
        <p:spPr>
          <a:xfrm>
            <a:off x="4412632" y="2886209"/>
            <a:ext cx="1580897"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47AE9D4C-6DC7-4A84-8564-9F978BBC0002}"/>
              </a:ext>
            </a:extLst>
          </p:cNvPr>
          <p:cNvCxnSpPr>
            <a:cxnSpLocks/>
          </p:cNvCxnSpPr>
          <p:nvPr/>
        </p:nvCxnSpPr>
        <p:spPr>
          <a:xfrm>
            <a:off x="4412632" y="2110902"/>
            <a:ext cx="1580897" cy="1604142"/>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8B2F43E0-DD6C-49B3-8820-A51A6ABD6902}"/>
              </a:ext>
            </a:extLst>
          </p:cNvPr>
          <p:cNvCxnSpPr>
            <a:cxnSpLocks/>
          </p:cNvCxnSpPr>
          <p:nvPr/>
        </p:nvCxnSpPr>
        <p:spPr>
          <a:xfrm>
            <a:off x="4412632" y="2976664"/>
            <a:ext cx="1580897" cy="1212598"/>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sp>
        <p:nvSpPr>
          <p:cNvPr id="15" name="Rectangle 14">
            <a:extLst>
              <a:ext uri="{FF2B5EF4-FFF2-40B4-BE49-F238E27FC236}">
                <a16:creationId xmlns:a16="http://schemas.microsoft.com/office/drawing/2014/main" id="{E02CEA20-F93C-4404-8FF3-5E5B0DB51B2A}"/>
              </a:ext>
            </a:extLst>
          </p:cNvPr>
          <p:cNvSpPr/>
          <p:nvPr/>
        </p:nvSpPr>
        <p:spPr>
          <a:xfrm>
            <a:off x="381000" y="81507"/>
            <a:ext cx="11747582" cy="584775"/>
          </a:xfrm>
          <a:prstGeom prst="rect">
            <a:avLst/>
          </a:prstGeom>
        </p:spPr>
        <p:txBody>
          <a:bodyPr wrap="square">
            <a:spAutoFit/>
          </a:bodyPr>
          <a:lstStyle/>
          <a:p>
            <a:r>
              <a:rPr lang="ar-EG" sz="3200">
                <a:solidFill>
                  <a:schemeClr val="accent1"/>
                </a:solidFill>
                <a:latin typeface="+mj-lt"/>
              </a:rPr>
              <a:t>تجربة </a:t>
            </a:r>
            <a:r>
              <a:rPr lang="en-US" sz="3200">
                <a:solidFill>
                  <a:schemeClr val="accent1"/>
                </a:solidFill>
                <a:latin typeface="+mj-lt"/>
              </a:rPr>
              <a:t>DoRIS</a:t>
            </a:r>
            <a:r>
              <a:rPr lang="ar-EG" sz="3200">
                <a:solidFill>
                  <a:schemeClr val="accent1"/>
                </a:solidFill>
                <a:latin typeface="+mj-lt"/>
              </a:rPr>
              <a:t>: الربط المناعي</a:t>
            </a:r>
          </a:p>
        </p:txBody>
      </p:sp>
      <p:sp>
        <p:nvSpPr>
          <p:cNvPr id="17" name="TextBox 16">
            <a:extLst>
              <a:ext uri="{FF2B5EF4-FFF2-40B4-BE49-F238E27FC236}">
                <a16:creationId xmlns:a16="http://schemas.microsoft.com/office/drawing/2014/main" id="{54314361-CADE-4600-95F0-B6AFE926DC48}"/>
              </a:ext>
            </a:extLst>
          </p:cNvPr>
          <p:cNvSpPr txBox="1"/>
          <p:nvPr/>
        </p:nvSpPr>
        <p:spPr>
          <a:xfrm>
            <a:off x="380999" y="6071240"/>
            <a:ext cx="11219873" cy="230832"/>
          </a:xfrm>
          <a:prstGeom prst="rect">
            <a:avLst/>
          </a:prstGeom>
          <a:noFill/>
        </p:spPr>
        <p:txBody>
          <a:bodyPr wrap="square" rtlCol="0">
            <a:spAutoFit/>
          </a:bodyPr>
          <a:lstStyle/>
          <a:p>
            <a:r>
              <a:rPr lang="ar-EG" sz="900"/>
              <a:t>الاختصارات: </a:t>
            </a:r>
            <a:r>
              <a:rPr lang="en-US" sz="900"/>
              <a:t>CVT</a:t>
            </a:r>
            <a:r>
              <a:rPr lang="ar-EG" sz="900"/>
              <a:t>: تجربة اللقاح في كوستاريكا، </a:t>
            </a:r>
            <a:r>
              <a:rPr lang="en-US" sz="900"/>
              <a:t>DoRIS</a:t>
            </a:r>
            <a:r>
              <a:rPr lang="ar-EG" sz="900"/>
              <a:t>: دراسة خفض الجرعات والربط المناعي والأمان، </a:t>
            </a:r>
            <a:r>
              <a:rPr lang="en-US" sz="900"/>
              <a:t>GMC</a:t>
            </a:r>
            <a:r>
              <a:rPr lang="ar-EG" sz="900"/>
              <a:t>: تركيزات المتوسط الهندسي، </a:t>
            </a:r>
            <a:r>
              <a:rPr lang="en-US" sz="900"/>
              <a:t>IARC</a:t>
            </a:r>
            <a:r>
              <a:rPr lang="ar-EG" sz="900"/>
              <a:t>: الوكالة الدولية لبحوث السرطان، فاعلية الجرعة الواحدة من لقاح فيروس الورم الحليمي البشري بكينيا، </a:t>
            </a:r>
            <a:r>
              <a:rPr lang="en-US" sz="900"/>
              <a:t>NI</a:t>
            </a:r>
            <a:r>
              <a:rPr lang="ar-EG" sz="900"/>
              <a:t>: عدم الدونية، </a:t>
            </a:r>
            <a:r>
              <a:rPr lang="en-US" sz="900"/>
              <a:t>yo</a:t>
            </a:r>
            <a:r>
              <a:rPr lang="ar-EG" sz="900"/>
              <a:t>: السن بالأعوام  </a:t>
            </a:r>
          </a:p>
        </p:txBody>
      </p:sp>
      <p:sp>
        <p:nvSpPr>
          <p:cNvPr id="2" name="TextBox 1">
            <a:extLst>
              <a:ext uri="{FF2B5EF4-FFF2-40B4-BE49-F238E27FC236}">
                <a16:creationId xmlns:a16="http://schemas.microsoft.com/office/drawing/2014/main" id="{90A0B0F5-9B7C-46DB-B745-E88810DE05B1}"/>
              </a:ext>
            </a:extLst>
          </p:cNvPr>
          <p:cNvSpPr txBox="1"/>
          <p:nvPr/>
        </p:nvSpPr>
        <p:spPr>
          <a:xfrm>
            <a:off x="381000" y="4788412"/>
            <a:ext cx="10252475" cy="646331"/>
          </a:xfrm>
          <a:prstGeom prst="rect">
            <a:avLst/>
          </a:prstGeom>
          <a:solidFill>
            <a:schemeClr val="accent3">
              <a:lumMod val="20000"/>
              <a:lumOff val="80000"/>
            </a:schemeClr>
          </a:solidFill>
          <a:ln>
            <a:solidFill>
              <a:schemeClr val="accent1"/>
            </a:solidFill>
          </a:ln>
        </p:spPr>
        <p:txBody>
          <a:bodyPr wrap="square" lIns="91440" tIns="45720" rIns="91440" bIns="45720" rtlCol="0" anchor="ctr" anchorCtr="0">
            <a:spAutoFit/>
          </a:bodyPr>
          <a:lstStyle/>
          <a:p>
            <a:r>
              <a:rPr lang="ar-EG">
                <a:solidFill>
                  <a:schemeClr val="accent1"/>
                </a:solidFill>
              </a:rPr>
              <a:t>هدف الربط المناعي الأساسي: عدم دونية تركيزات المتوسط الهندسي لفيروس الورم الحليمي البشري من النوعين 16 و18 في الشهر 24</a:t>
            </a:r>
          </a:p>
          <a:p>
            <a:r>
              <a:rPr lang="ar-EG">
                <a:solidFill>
                  <a:schemeClr val="accent1"/>
                </a:solidFill>
              </a:rPr>
              <a:t>هدف الربط المناعي الثانوي: عدم دونية الإيجابية المصلية لفيروس الورم الحليمي البشري من النوعين 16 و18 في الشهر 24</a:t>
            </a:r>
          </a:p>
        </p:txBody>
      </p:sp>
    </p:spTree>
    <p:extLst>
      <p:ext uri="{BB962C8B-B14F-4D97-AF65-F5344CB8AC3E}">
        <p14:creationId xmlns:p14="http://schemas.microsoft.com/office/powerpoint/2010/main" val="1419613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29" t="2008" r="1088" b="2238"/>
          <a:stretch/>
        </p:blipFill>
        <p:spPr>
          <a:xfrm>
            <a:off x="180393" y="1287580"/>
            <a:ext cx="5559845" cy="4651858"/>
          </a:xfrm>
          <a:prstGeom prst="rect">
            <a:avLst/>
          </a:prstGeom>
        </p:spPr>
      </p:pic>
      <p:sp>
        <p:nvSpPr>
          <p:cNvPr id="5" name="Rectangle 4"/>
          <p:cNvSpPr/>
          <p:nvPr/>
        </p:nvSpPr>
        <p:spPr>
          <a:xfrm>
            <a:off x="932163" y="1438993"/>
            <a:ext cx="2323101" cy="3642573"/>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3523045" y="1438994"/>
            <a:ext cx="1999931" cy="3642572"/>
          </a:xfrm>
          <a:prstGeom prst="rect">
            <a:avLst/>
          </a:prstGeom>
          <a:noFill/>
          <a:ln w="412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1376363" y="5803018"/>
            <a:ext cx="6562725" cy="261610"/>
          </a:xfrm>
          <a:prstGeom prst="rect">
            <a:avLst/>
          </a:prstGeom>
        </p:spPr>
        <p:txBody>
          <a:bodyPr wrap="square">
            <a:spAutoFit/>
          </a:bodyPr>
          <a:lstStyle/>
          <a:p>
            <a:pPr>
              <a:spcAft>
                <a:spcPts val="600"/>
              </a:spcAft>
              <a:buSzPct val="110000"/>
              <a:defRPr/>
            </a:pPr>
            <a:r>
              <a:rPr lang="ar-EG" sz="1100" dirty="0">
                <a:solidFill>
                  <a:prstClr val="black"/>
                </a:solidFill>
                <a:ea typeface="Tahoma" panose="020B0604030504040204" pitchFamily="34" charset="0"/>
                <a:cs typeface="Tahoma" panose="020B0604030504040204" pitchFamily="34" charset="0"/>
              </a:rPr>
              <a:t>الأشرطة الأفقية السوداء هي عيار متوسط للأجسام المضادة</a:t>
            </a:r>
          </a:p>
        </p:txBody>
      </p:sp>
      <p:sp>
        <p:nvSpPr>
          <p:cNvPr id="11" name="Rectangle 10">
            <a:extLst>
              <a:ext uri="{FF2B5EF4-FFF2-40B4-BE49-F238E27FC236}">
                <a16:creationId xmlns:a16="http://schemas.microsoft.com/office/drawing/2014/main" id="{4C419598-328F-4EEC-8796-0023E66100EB}"/>
              </a:ext>
            </a:extLst>
          </p:cNvPr>
          <p:cNvSpPr/>
          <p:nvPr/>
        </p:nvSpPr>
        <p:spPr>
          <a:xfrm>
            <a:off x="7939534" y="126279"/>
            <a:ext cx="2200939" cy="1022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6C789E0-C078-45ED-9783-5334C1E3907A}"/>
              </a:ext>
            </a:extLst>
          </p:cNvPr>
          <p:cNvSpPr/>
          <p:nvPr/>
        </p:nvSpPr>
        <p:spPr>
          <a:xfrm>
            <a:off x="380999" y="98918"/>
            <a:ext cx="11747582" cy="1077218"/>
          </a:xfrm>
          <a:prstGeom prst="rect">
            <a:avLst/>
          </a:prstGeom>
        </p:spPr>
        <p:txBody>
          <a:bodyPr wrap="square">
            <a:spAutoFit/>
          </a:bodyPr>
          <a:lstStyle/>
          <a:p>
            <a:r>
              <a:rPr lang="ar-EG" sz="3200">
                <a:solidFill>
                  <a:schemeClr val="tx2"/>
                </a:solidFill>
                <a:latin typeface="+mj-lt"/>
              </a:rPr>
              <a:t>تجربة </a:t>
            </a:r>
            <a:r>
              <a:rPr lang="en-US" sz="3200">
                <a:solidFill>
                  <a:schemeClr val="tx2"/>
                </a:solidFill>
                <a:latin typeface="+mj-lt"/>
              </a:rPr>
              <a:t>DoRIS</a:t>
            </a:r>
            <a:r>
              <a:rPr lang="ar-EG" sz="3200">
                <a:solidFill>
                  <a:schemeClr val="tx2"/>
                </a:solidFill>
                <a:latin typeface="+mj-lt"/>
              </a:rPr>
              <a:t>: تجارب الربط المناعي للقاح في كوستاريكا و</a:t>
            </a:r>
            <a:r>
              <a:rPr lang="en-US" sz="3200">
                <a:solidFill>
                  <a:schemeClr val="tx2"/>
                </a:solidFill>
                <a:latin typeface="+mj-lt"/>
              </a:rPr>
              <a:t>IARC</a:t>
            </a:r>
            <a:r>
              <a:rPr lang="ar-EG" sz="3200">
                <a:solidFill>
                  <a:schemeClr val="tx2"/>
                </a:solidFill>
                <a:latin typeface="+mj-lt"/>
              </a:rPr>
              <a:t> في الهند و</a:t>
            </a:r>
            <a:r>
              <a:rPr lang="en-US" sz="3200">
                <a:solidFill>
                  <a:schemeClr val="tx2"/>
                </a:solidFill>
                <a:latin typeface="+mj-lt"/>
              </a:rPr>
              <a:t>KEN SHE</a:t>
            </a:r>
          </a:p>
          <a:p>
            <a:r>
              <a:rPr lang="en-US" sz="3200">
                <a:solidFill>
                  <a:schemeClr val="tx2"/>
                </a:solidFill>
                <a:latin typeface="+mj-lt"/>
              </a:rPr>
              <a:t> </a:t>
            </a:r>
            <a:r>
              <a:rPr lang="ar-EG" sz="3200">
                <a:solidFill>
                  <a:schemeClr val="tx2"/>
                </a:solidFill>
                <a:latin typeface="+mj-lt"/>
              </a:rPr>
              <a:t>عدم دونية الفاعلية المتحقق عند الشهر 24</a:t>
            </a:r>
          </a:p>
        </p:txBody>
      </p:sp>
      <p:sp>
        <p:nvSpPr>
          <p:cNvPr id="14" name="TextBox 13">
            <a:extLst>
              <a:ext uri="{FF2B5EF4-FFF2-40B4-BE49-F238E27FC236}">
                <a16:creationId xmlns:a16="http://schemas.microsoft.com/office/drawing/2014/main" id="{6478713C-1D12-477D-9575-CA1CE9310A30}"/>
              </a:ext>
            </a:extLst>
          </p:cNvPr>
          <p:cNvSpPr txBox="1"/>
          <p:nvPr/>
        </p:nvSpPr>
        <p:spPr>
          <a:xfrm>
            <a:off x="2093713" y="6002813"/>
            <a:ext cx="9906002" cy="230832"/>
          </a:xfrm>
          <a:prstGeom prst="rect">
            <a:avLst/>
          </a:prstGeom>
          <a:noFill/>
        </p:spPr>
        <p:txBody>
          <a:bodyPr wrap="square" rtlCol="0">
            <a:spAutoFit/>
          </a:bodyPr>
          <a:lstStyle/>
          <a:p>
            <a:r>
              <a:rPr lang="ar-EG" sz="900" dirty="0"/>
              <a:t>الاختصارات: </a:t>
            </a:r>
            <a:r>
              <a:rPr lang="en-US" sz="900" dirty="0"/>
              <a:t>CVT</a:t>
            </a:r>
            <a:r>
              <a:rPr lang="ar-EG" sz="900" dirty="0"/>
              <a:t>: تجربة اللقاح في كوستاريكا؛ </a:t>
            </a:r>
            <a:r>
              <a:rPr lang="en-US" sz="900" dirty="0" err="1"/>
              <a:t>DoRIS</a:t>
            </a:r>
            <a:r>
              <a:rPr lang="ar-EG" sz="900" dirty="0"/>
              <a:t>: الربط المناعي والسلامة لتقليل الجرعة، </a:t>
            </a:r>
            <a:r>
              <a:rPr lang="en-US" sz="900" dirty="0"/>
              <a:t>IARC</a:t>
            </a:r>
            <a:r>
              <a:rPr lang="ar-EG" sz="900" dirty="0"/>
              <a:t>: الوكالة الدولية لبحوث السرطان، </a:t>
            </a:r>
            <a:r>
              <a:rPr lang="en-US" sz="900" dirty="0"/>
              <a:t>KEN SHE</a:t>
            </a:r>
            <a:r>
              <a:rPr lang="ar-EG" sz="900" dirty="0"/>
              <a:t>: فاعلية الجرعة الواحدة من لقاح فيروس الورم </a:t>
            </a:r>
            <a:r>
              <a:rPr lang="ar-EG" sz="900" dirty="0" err="1"/>
              <a:t>الحليمي</a:t>
            </a:r>
            <a:r>
              <a:rPr lang="ar-EG" sz="900" dirty="0"/>
              <a:t> البشري بكينيا</a:t>
            </a:r>
          </a:p>
        </p:txBody>
      </p:sp>
      <p:sp>
        <p:nvSpPr>
          <p:cNvPr id="15" name="TextBox 14">
            <a:extLst>
              <a:ext uri="{FF2B5EF4-FFF2-40B4-BE49-F238E27FC236}">
                <a16:creationId xmlns:a16="http://schemas.microsoft.com/office/drawing/2014/main" id="{F2E94360-0330-43DE-86D5-1036075234DE}"/>
              </a:ext>
            </a:extLst>
          </p:cNvPr>
          <p:cNvSpPr txBox="1"/>
          <p:nvPr/>
        </p:nvSpPr>
        <p:spPr>
          <a:xfrm>
            <a:off x="380999" y="6166963"/>
            <a:ext cx="11747581" cy="307777"/>
          </a:xfrm>
          <a:prstGeom prst="rect">
            <a:avLst/>
          </a:prstGeom>
          <a:noFill/>
        </p:spPr>
        <p:txBody>
          <a:bodyPr wrap="square">
            <a:spAutoFit/>
          </a:bodyPr>
          <a:lstStyle/>
          <a:p>
            <a:r>
              <a:rPr lang="en-US" sz="700">
                <a:solidFill>
                  <a:schemeClr val="tx1">
                    <a:lumMod val="65000"/>
                    <a:lumOff val="35000"/>
                  </a:schemeClr>
                </a:solidFill>
                <a:latin typeface="+mj-lt"/>
                <a:cs typeface="Arial"/>
              </a:rPr>
              <a:t>Baisley K, Kemp TJ, Kreimer AR, et al. Comparing one dose of HPV vaccine in girls aged 9-14 years in Tanzania (DoRIS) with one dose of HPV vaccine in historical cohorts: An immunobridging analysis of a randomised controlled trial.</a:t>
            </a:r>
            <a:r>
              <a:rPr lang="en-US" sz="700" i="1">
                <a:solidFill>
                  <a:schemeClr val="tx1">
                    <a:lumMod val="65000"/>
                    <a:lumOff val="35000"/>
                  </a:schemeClr>
                </a:solidFill>
                <a:latin typeface="+mj-lt"/>
                <a:cs typeface="Arial"/>
              </a:rPr>
              <a:t> Lancet Global Health</a:t>
            </a:r>
            <a:r>
              <a:rPr lang="en-US" sz="700">
                <a:solidFill>
                  <a:schemeClr val="tx1">
                    <a:lumMod val="65000"/>
                    <a:lumOff val="35000"/>
                  </a:schemeClr>
                </a:solidFill>
                <a:latin typeface="+mj-lt"/>
                <a:cs typeface="Arial"/>
              </a:rPr>
              <a:t>. </a:t>
            </a:r>
            <a:r>
              <a:rPr lang="ar-EG" sz="700">
                <a:solidFill>
                  <a:schemeClr val="tx1">
                    <a:lumMod val="65000"/>
                    <a:lumOff val="35000"/>
                  </a:schemeClr>
                </a:solidFill>
                <a:latin typeface="+mj-lt"/>
                <a:cs typeface="Arial"/>
              </a:rPr>
              <a:t>2022;10(10):</a:t>
            </a:r>
            <a:r>
              <a:rPr lang="en-US" sz="700">
                <a:solidFill>
                  <a:schemeClr val="tx1">
                    <a:lumMod val="65000"/>
                    <a:lumOff val="35000"/>
                  </a:schemeClr>
                </a:solidFill>
                <a:latin typeface="+mj-lt"/>
                <a:cs typeface="Arial"/>
              </a:rPr>
              <a:t>e1485–e1493.</a:t>
            </a:r>
            <a:r>
              <a:rPr lang="en-US" sz="700">
                <a:solidFill>
                  <a:schemeClr val="tx1">
                    <a:lumMod val="65000"/>
                    <a:lumOff val="35000"/>
                  </a:schemeClr>
                </a:solidFill>
                <a:latin typeface="Calibri" panose="020F0502020204030204" pitchFamily="34" charset="0"/>
                <a:cs typeface="Calibri" panose="020F0502020204030204" pitchFamily="34" charset="0"/>
              </a:rPr>
              <a:t> </a:t>
            </a:r>
            <a:r>
              <a:rPr lang="ar-EG" sz="700">
                <a:solidFill>
                  <a:schemeClr val="tx1">
                    <a:lumMod val="65000"/>
                    <a:lumOff val="35000"/>
                  </a:schemeClr>
                </a:solidFill>
                <a:latin typeface="Calibri" panose="020F0502020204030204" pitchFamily="34" charset="0"/>
                <a:cs typeface="Calibri" panose="020F0502020204030204" pitchFamily="34" charset="0"/>
              </a:rPr>
              <a:t>│</a:t>
            </a:r>
            <a:r>
              <a:rPr lang="ar-EG" sz="700">
                <a:solidFill>
                  <a:schemeClr val="tx1">
                    <a:lumMod val="65000"/>
                    <a:lumOff val="35000"/>
                  </a:schemeClr>
                </a:solidFill>
                <a:latin typeface="+mj-lt"/>
                <a:cs typeface="Arial" panose="020B0604020202020204" pitchFamily="34" charset="0"/>
              </a:rPr>
              <a:t> </a:t>
            </a:r>
            <a:r>
              <a:rPr lang="en-US" sz="700">
                <a:solidFill>
                  <a:schemeClr val="tx1">
                    <a:lumMod val="65000"/>
                    <a:lumOff val="35000"/>
                  </a:schemeClr>
                </a:solidFill>
                <a:latin typeface="+mj-lt"/>
                <a:cs typeface="Arial" panose="020B0604020202020204" pitchFamily="34" charset="0"/>
              </a:rPr>
              <a:t>Baisley K, Kemp TJ, Mugo NR, et al. Comparing one dose of HPV vaccine in girls aged 9-14 years in Tanzania (DoRIS) with one dose in young women aged 15-20 years in Kenya (KEN SHE): An immunobridging analysis of randomised controlled trials.</a:t>
            </a:r>
            <a:r>
              <a:rPr lang="en-US" sz="700" i="1">
                <a:solidFill>
                  <a:schemeClr val="tx1">
                    <a:lumMod val="65000"/>
                    <a:lumOff val="35000"/>
                  </a:schemeClr>
                </a:solidFill>
                <a:latin typeface="+mj-lt"/>
                <a:cs typeface="Arial" panose="020B0604020202020204" pitchFamily="34" charset="0"/>
              </a:rPr>
              <a:t> Lancet Global Health.</a:t>
            </a:r>
            <a:r>
              <a:rPr lang="en-US" sz="700">
                <a:solidFill>
                  <a:schemeClr val="tx1">
                    <a:lumMod val="65000"/>
                    <a:lumOff val="35000"/>
                  </a:schemeClr>
                </a:solidFill>
                <a:latin typeface="+mj-lt"/>
                <a:cs typeface="Arial" panose="020B0604020202020204" pitchFamily="34" charset="0"/>
              </a:rPr>
              <a:t> </a:t>
            </a:r>
            <a:r>
              <a:rPr lang="ar-EG" sz="700">
                <a:solidFill>
                  <a:schemeClr val="tx1">
                    <a:lumMod val="65000"/>
                    <a:lumOff val="35000"/>
                  </a:schemeClr>
                </a:solidFill>
                <a:latin typeface="+mj-lt"/>
                <a:cs typeface="Arial" panose="020B0604020202020204" pitchFamily="34" charset="0"/>
              </a:rPr>
              <a:t>2024;12(3):</a:t>
            </a:r>
            <a:r>
              <a:rPr lang="en-US" sz="700">
                <a:solidFill>
                  <a:schemeClr val="tx1">
                    <a:lumMod val="65000"/>
                    <a:lumOff val="35000"/>
                  </a:schemeClr>
                </a:solidFill>
                <a:latin typeface="+mj-lt"/>
                <a:cs typeface="Arial" panose="020B0604020202020204" pitchFamily="34" charset="0"/>
              </a:rPr>
              <a:t>e491-e499.</a:t>
            </a:r>
          </a:p>
        </p:txBody>
      </p:sp>
      <p:pic>
        <p:nvPicPr>
          <p:cNvPr id="3" name="Picture 2">
            <a:extLst>
              <a:ext uri="{FF2B5EF4-FFF2-40B4-BE49-F238E27FC236}">
                <a16:creationId xmlns:a16="http://schemas.microsoft.com/office/drawing/2014/main" id="{D5437EBF-E72D-55EE-3A36-2FBDCA3A8EB5}"/>
              </a:ext>
            </a:extLst>
          </p:cNvPr>
          <p:cNvPicPr>
            <a:picLocks noChangeAspect="1"/>
          </p:cNvPicPr>
          <p:nvPr/>
        </p:nvPicPr>
        <p:blipFill>
          <a:blip r:embed="rId4"/>
          <a:stretch>
            <a:fillRect/>
          </a:stretch>
        </p:blipFill>
        <p:spPr>
          <a:xfrm>
            <a:off x="5898389" y="1146199"/>
            <a:ext cx="6066196" cy="4321059"/>
          </a:xfrm>
          <a:prstGeom prst="rect">
            <a:avLst/>
          </a:prstGeom>
        </p:spPr>
      </p:pic>
      <p:sp>
        <p:nvSpPr>
          <p:cNvPr id="7" name="Rectangle 6">
            <a:extLst>
              <a:ext uri="{FF2B5EF4-FFF2-40B4-BE49-F238E27FC236}">
                <a16:creationId xmlns:a16="http://schemas.microsoft.com/office/drawing/2014/main" id="{50780E88-825E-C9AA-AB88-5B2A83822FBE}"/>
              </a:ext>
            </a:extLst>
          </p:cNvPr>
          <p:cNvSpPr/>
          <p:nvPr/>
        </p:nvSpPr>
        <p:spPr>
          <a:xfrm>
            <a:off x="6552675" y="1438993"/>
            <a:ext cx="2627901" cy="3721821"/>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7E394102-C006-C724-5049-F9242C702111}"/>
              </a:ext>
            </a:extLst>
          </p:cNvPr>
          <p:cNvSpPr/>
          <p:nvPr/>
        </p:nvSpPr>
        <p:spPr>
          <a:xfrm>
            <a:off x="9353869" y="1438993"/>
            <a:ext cx="2627901" cy="3721821"/>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79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202115"/>
            <a:ext cx="11447720" cy="584775"/>
          </a:xfrm>
          <a:prstGeom prst="rect">
            <a:avLst/>
          </a:prstGeom>
        </p:spPr>
        <p:txBody>
          <a:bodyPr wrap="square">
            <a:spAutoFit/>
          </a:bodyPr>
          <a:lstStyle/>
          <a:p>
            <a:pPr algn="ctr"/>
            <a:r>
              <a:rPr lang="en-US" sz="3200">
                <a:solidFill>
                  <a:schemeClr val="accent1"/>
                </a:solidFill>
                <a:latin typeface="+mj-lt"/>
              </a:rPr>
              <a:t>DEBS: </a:t>
            </a:r>
            <a:r>
              <a:rPr lang="ar-EG" sz="3200">
                <a:solidFill>
                  <a:schemeClr val="accent1"/>
                </a:solidFill>
                <a:latin typeface="+mj-lt"/>
              </a:rPr>
              <a:t>اللقاح </a:t>
            </a:r>
            <a:r>
              <a:rPr lang="en-US" sz="3200">
                <a:solidFill>
                  <a:schemeClr val="accent1"/>
                </a:solidFill>
                <a:latin typeface="+mj-lt"/>
              </a:rPr>
              <a:t>9vHPV</a:t>
            </a:r>
            <a:r>
              <a:rPr lang="ar-EG" sz="3200">
                <a:solidFill>
                  <a:schemeClr val="accent1"/>
                </a:solidFill>
                <a:latin typeface="+mj-lt"/>
              </a:rPr>
              <a:t> يؤخر الربط المناعي للمعزز</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052748962"/>
              </p:ext>
            </p:extLst>
          </p:nvPr>
        </p:nvGraphicFramePr>
        <p:xfrm>
          <a:off x="755798" y="1988011"/>
          <a:ext cx="10680404" cy="3000110"/>
        </p:xfrm>
        <a:graphic>
          <a:graphicData uri="http://schemas.openxmlformats.org/drawingml/2006/table">
            <a:tbl>
              <a:tblPr rtl="1"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ar-EG" sz="2000">
                          <a:latin typeface="+mn-lt"/>
                          <a:cs typeface="Arial" panose="020B0604020202020204" pitchFamily="34" charset="0"/>
                        </a:rPr>
                        <a:t>ع</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a:latin typeface="+mn-lt"/>
                          <a:cs typeface="Arial" panose="020B0604020202020204" pitchFamily="34" charset="0"/>
                        </a:rPr>
                        <a:t>GMCs</a:t>
                      </a:r>
                    </a:p>
                  </a:txBody>
                  <a:tcPr anchor="b">
                    <a:lnB w="9525" cap="flat" cmpd="sng" algn="ctr">
                      <a:solidFill>
                        <a:schemeClr val="accent1"/>
                      </a:solidFill>
                      <a:prstDash val="solid"/>
                      <a:round/>
                      <a:headEnd type="none" w="med" len="med"/>
                      <a:tailEnd type="none" w="med" len="med"/>
                    </a:lnB>
                  </a:tcPr>
                </a:tc>
                <a:tc>
                  <a:txBody>
                    <a:bodyPr/>
                    <a:lstStyle/>
                    <a:p>
                      <a:pPr algn="ctr"/>
                      <a:r>
                        <a:rPr lang="ar-EG" sz="2000">
                          <a:latin typeface="+mn-lt"/>
                          <a:cs typeface="Arial" panose="020B0604020202020204" pitchFamily="34" charset="0"/>
                        </a:rPr>
                        <a:t>م ث 95%</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ar-EG" sz="2000">
                          <a:latin typeface="+mn-lt"/>
                          <a:cs typeface="Arial" panose="020B0604020202020204" pitchFamily="34" charset="0"/>
                        </a:rPr>
                        <a:t>ع</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n-US" sz="2000">
                          <a:latin typeface="+mn-lt"/>
                          <a:cs typeface="Arial" panose="020B0604020202020204" pitchFamily="34" charset="0"/>
                        </a:rPr>
                        <a:t>GMCs</a:t>
                      </a:r>
                    </a:p>
                  </a:txBody>
                  <a:tcPr anchor="b">
                    <a:lnB w="9525" cap="flat" cmpd="sng" algn="ctr">
                      <a:solidFill>
                        <a:schemeClr val="accent1"/>
                      </a:solidFill>
                      <a:prstDash val="solid"/>
                      <a:round/>
                      <a:headEnd type="none" w="med" len="med"/>
                      <a:tailEnd type="none" w="med" len="med"/>
                    </a:lnB>
                  </a:tcPr>
                </a:tc>
                <a:tc>
                  <a:txBody>
                    <a:bodyPr/>
                    <a:lstStyle/>
                    <a:p>
                      <a:pPr algn="ctr"/>
                      <a:r>
                        <a:rPr lang="ar-EG" sz="2000">
                          <a:latin typeface="+mn-lt"/>
                          <a:cs typeface="Arial" panose="020B0604020202020204" pitchFamily="34" charset="0"/>
                        </a:rPr>
                        <a:t>م ث 95%</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r" rtl="1"/>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ar-EG" sz="2000" b="1">
                          <a:solidFill>
                            <a:schemeClr val="accent1"/>
                          </a:solidFill>
                          <a:latin typeface="+mn-lt"/>
                          <a:cs typeface="Arial" panose="020B0604020202020204" pitchFamily="34" charset="0"/>
                        </a:rPr>
                        <a:t>فتيات</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ar-EG" sz="2000" b="1">
                          <a:solidFill>
                            <a:schemeClr val="accent1"/>
                          </a:solidFill>
                          <a:latin typeface="+mn-lt"/>
                          <a:cs typeface="Arial" panose="020B0604020202020204" pitchFamily="34" charset="0"/>
                        </a:rPr>
                        <a:t>أولاد</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r"/>
                      <a:r>
                        <a:rPr lang="ar-EG" sz="2000" b="1">
                          <a:solidFill>
                            <a:schemeClr val="bg1"/>
                          </a:solidFill>
                          <a:latin typeface="+mn-lt"/>
                          <a:cs typeface="Arial" panose="020B0604020202020204" pitchFamily="34" charset="0"/>
                        </a:rPr>
                        <a:t>مرحلة البدء</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ar-EG" sz="2000" b="0">
                          <a:solidFill>
                            <a:schemeClr val="accent1"/>
                          </a:solidFill>
                          <a:latin typeface="+mn-lt"/>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ar-EG" sz="2000" b="0">
                          <a:solidFill>
                            <a:schemeClr val="accent1"/>
                          </a:solidFill>
                          <a:latin typeface="+mn-lt"/>
                          <a:cs typeface="Arial" panose="020B0604020202020204" pitchFamily="34" charset="0"/>
                        </a:rPr>
                        <a:t>0.72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ar-EG" sz="2000" b="0">
                          <a:solidFill>
                            <a:schemeClr val="accent1"/>
                          </a:solidFill>
                          <a:latin typeface="+mn-lt"/>
                          <a:cs typeface="Arial" panose="020B0604020202020204" pitchFamily="34" charset="0"/>
                        </a:rPr>
                        <a:t>0.68؛ 0.77</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ar-EG" sz="2000" b="0">
                          <a:solidFill>
                            <a:schemeClr val="accent1"/>
                          </a:solidFill>
                          <a:latin typeface="+mn-lt"/>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ar-EG" sz="2000" b="0">
                          <a:solidFill>
                            <a:schemeClr val="accent1"/>
                          </a:solidFill>
                          <a:latin typeface="+mn-lt"/>
                          <a:cs typeface="Arial" panose="020B0604020202020204" pitchFamily="34" charset="0"/>
                        </a:rPr>
                        <a:t>0.75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ar-EG" sz="2000" b="0">
                          <a:solidFill>
                            <a:schemeClr val="accent1"/>
                          </a:solidFill>
                          <a:latin typeface="+mn-lt"/>
                          <a:cs typeface="Arial" panose="020B0604020202020204" pitchFamily="34" charset="0"/>
                        </a:rPr>
                        <a:t>0.65؛ 0.87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r"/>
                      <a:r>
                        <a:rPr lang="ar-EG" sz="2000" b="1">
                          <a:solidFill>
                            <a:schemeClr val="bg1"/>
                          </a:solidFill>
                          <a:latin typeface="+mn-lt"/>
                          <a:cs typeface="Arial" panose="020B0604020202020204" pitchFamily="34" charset="0"/>
                        </a:rPr>
                        <a:t>6 شهور</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kumimoji="0" lang="ar-EG"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lang="ar-EG" sz="2000" b="0">
                          <a:solidFill>
                            <a:schemeClr val="accent1"/>
                          </a:solidFill>
                          <a:latin typeface="+mn-lt"/>
                          <a:cs typeface="Arial" panose="020B0604020202020204" pitchFamily="34" charset="0"/>
                        </a:rPr>
                        <a:t>25.28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lang="ar-EG" sz="2000" b="0">
                          <a:solidFill>
                            <a:schemeClr val="accent1"/>
                          </a:solidFill>
                          <a:latin typeface="+mn-lt"/>
                          <a:cs typeface="Arial" panose="020B0604020202020204" pitchFamily="34" charset="0"/>
                        </a:rPr>
                        <a:t>21.66؛ 29.49</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0" i="0" u="none" strike="noStrike" cap="none" normalizeH="0" baseline="0" noProof="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000" b="0">
                          <a:solidFill>
                            <a:schemeClr val="accent1"/>
                          </a:solidFill>
                          <a:latin typeface="+mn-lt"/>
                          <a:cs typeface="Arial" panose="020B0604020202020204" pitchFamily="34" charset="0"/>
                        </a:rPr>
                        <a:t>24.99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000" b="0">
                          <a:solidFill>
                            <a:schemeClr val="accent1"/>
                          </a:solidFill>
                          <a:latin typeface="+mn-lt"/>
                          <a:cs typeface="Arial" panose="020B0604020202020204" pitchFamily="34" charset="0"/>
                        </a:rPr>
                        <a:t>19.91؛ 31.36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411480">
                <a:tc>
                  <a:txBody>
                    <a:bodyPr/>
                    <a:lstStyle/>
                    <a:p>
                      <a:pPr algn="r"/>
                      <a:r>
                        <a:rPr lang="ar-EG" sz="2000" b="1">
                          <a:solidFill>
                            <a:schemeClr val="bg1"/>
                          </a:solidFill>
                          <a:latin typeface="+mn-lt"/>
                          <a:cs typeface="Arial" panose="020B0604020202020204" pitchFamily="34" charset="0"/>
                        </a:rPr>
                        <a:t>12 شهرًا</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kumimoji="0" lang="ar-EG"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lang="ar-EG" sz="2000" b="0">
                          <a:solidFill>
                            <a:schemeClr val="accent1"/>
                          </a:solidFill>
                          <a:latin typeface="+mn-lt"/>
                          <a:cs typeface="Arial" panose="020B0604020202020204" pitchFamily="34" charset="0"/>
                        </a:rPr>
                        <a:t>15.59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lang="ar-EG" sz="2000" b="0">
                          <a:solidFill>
                            <a:schemeClr val="accent1"/>
                          </a:solidFill>
                          <a:latin typeface="+mn-lt"/>
                          <a:cs typeface="Arial" panose="020B0604020202020204" pitchFamily="34" charset="0"/>
                        </a:rPr>
                        <a:t>13.25؛ 18.35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0" i="0" u="none" strike="noStrike" cap="none" normalizeH="0" baseline="0" noProof="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000" b="0">
                          <a:solidFill>
                            <a:schemeClr val="accent1"/>
                          </a:solidFill>
                          <a:latin typeface="+mn-lt"/>
                          <a:cs typeface="Arial" panose="020B0604020202020204" pitchFamily="34" charset="0"/>
                        </a:rPr>
                        <a:t>12.07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0" i="0" u="none" strike="noStrike" cap="none" normalizeH="0" baseline="0" noProof="0">
                          <a:ln>
                            <a:noFill/>
                          </a:ln>
                          <a:solidFill>
                            <a:srgbClr val="3D5567"/>
                          </a:solidFill>
                          <a:effectLst/>
                          <a:uLnTx/>
                          <a:uFillTx/>
                          <a:latin typeface="+mn-lt"/>
                          <a:ea typeface="+mn-ea"/>
                          <a:cs typeface="Arial" panose="020B0604020202020204" pitchFamily="34" charset="0"/>
                        </a:rPr>
                        <a:t>8.96؛ 16.25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365760">
                <a:tc>
                  <a:txBody>
                    <a:bodyPr/>
                    <a:lstStyle/>
                    <a:p>
                      <a:pPr algn="r"/>
                      <a:r>
                        <a:rPr lang="ar-EG" sz="2000" b="1">
                          <a:solidFill>
                            <a:schemeClr val="bg1"/>
                          </a:solidFill>
                          <a:latin typeface="+mn-lt"/>
                          <a:cs typeface="Arial" panose="020B0604020202020204" pitchFamily="34" charset="0"/>
                        </a:rPr>
                        <a:t>18 شهرًا</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kumimoji="0" lang="ar-EG"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lang="ar-EG" sz="2000" b="0">
                          <a:solidFill>
                            <a:schemeClr val="accent1"/>
                          </a:solidFill>
                          <a:latin typeface="+mn-lt"/>
                          <a:cs typeface="Arial" panose="020B0604020202020204" pitchFamily="34" charset="0"/>
                        </a:rPr>
                        <a:t>15.91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kumimoji="0" lang="ar-EG" sz="2000" b="0" i="0" u="none" strike="noStrike" cap="none" normalizeH="0" baseline="0" noProof="0">
                          <a:ln>
                            <a:noFill/>
                          </a:ln>
                          <a:solidFill>
                            <a:srgbClr val="3D5567"/>
                          </a:solidFill>
                          <a:effectLst/>
                          <a:uLnTx/>
                          <a:uFillTx/>
                          <a:latin typeface="+mn-lt"/>
                          <a:ea typeface="+mn-ea"/>
                          <a:cs typeface="Arial" panose="020B0604020202020204" pitchFamily="34" charset="0"/>
                        </a:rPr>
                        <a:t>13.35؛ 18.95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0" i="0" u="none" strike="noStrike" cap="none" normalizeH="0" baseline="0" noProof="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000" b="0">
                          <a:solidFill>
                            <a:schemeClr val="accent1"/>
                          </a:solidFill>
                          <a:latin typeface="+mn-lt"/>
                          <a:cs typeface="Arial" panose="020B0604020202020204" pitchFamily="34" charset="0"/>
                        </a:rPr>
                        <a:t>12.88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000" b="0" i="0" u="none" strike="noStrike" cap="none" normalizeH="0" baseline="0" noProof="0">
                          <a:ln>
                            <a:noFill/>
                          </a:ln>
                          <a:solidFill>
                            <a:srgbClr val="3D5567"/>
                          </a:solidFill>
                          <a:effectLst/>
                          <a:uLnTx/>
                          <a:uFillTx/>
                          <a:latin typeface="+mn-lt"/>
                          <a:ea typeface="+mn-ea"/>
                          <a:cs typeface="Arial" panose="020B0604020202020204" pitchFamily="34" charset="0"/>
                        </a:rPr>
                        <a:t>8.67؛ 19.13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26170675"/>
                  </a:ext>
                </a:extLst>
              </a:tr>
              <a:tr h="440977">
                <a:tc>
                  <a:txBody>
                    <a:bodyPr/>
                    <a:lstStyle/>
                    <a:p>
                      <a:pPr algn="r"/>
                      <a:r>
                        <a:rPr lang="ar-EG" sz="2000" b="1">
                          <a:solidFill>
                            <a:schemeClr val="bg1"/>
                          </a:solidFill>
                          <a:latin typeface="+mn-lt"/>
                          <a:cs typeface="Arial" panose="020B0604020202020204" pitchFamily="34" charset="0"/>
                        </a:rPr>
                        <a:t>24 شهرًا</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kumimoji="0" lang="ar-EG"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lang="ar-EG" sz="2000" b="0">
                          <a:solidFill>
                            <a:schemeClr val="accent1"/>
                          </a:solidFill>
                          <a:latin typeface="+mn-lt"/>
                          <a:cs typeface="Arial" panose="020B0604020202020204" pitchFamily="34" charset="0"/>
                        </a:rPr>
                        <a:t>15.73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lang="ar-EG" sz="2000" b="0">
                          <a:solidFill>
                            <a:schemeClr val="accent1"/>
                          </a:solidFill>
                          <a:latin typeface="+mn-lt"/>
                          <a:cs typeface="Arial" panose="020B0604020202020204" pitchFamily="34" charset="0"/>
                        </a:rPr>
                        <a:t>13.08؛ 18.91</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ar-EG" sz="2000" b="0">
                          <a:solidFill>
                            <a:schemeClr val="accent1"/>
                          </a:solidFill>
                          <a:latin typeface="+mn-lt"/>
                          <a:cs typeface="Arial" panose="020B0604020202020204" pitchFamily="34" charset="0"/>
                        </a:rPr>
                        <a:t>50</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ar-EG" sz="2000" b="0">
                          <a:solidFill>
                            <a:schemeClr val="accent1"/>
                          </a:solidFill>
                          <a:latin typeface="+mn-lt"/>
                          <a:cs typeface="Arial" panose="020B0604020202020204" pitchFamily="34" charset="0"/>
                        </a:rPr>
                        <a:t>13.41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ar-EG" sz="2000" b="0" dirty="0">
                          <a:solidFill>
                            <a:schemeClr val="accent1"/>
                          </a:solidFill>
                          <a:latin typeface="+mn-lt"/>
                          <a:cs typeface="Arial" panose="020B0604020202020204" pitchFamily="34" charset="0"/>
                        </a:rPr>
                        <a:t>9.16؛ 19.63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768498" y="972845"/>
            <a:ext cx="10515598" cy="646331"/>
          </a:xfrm>
          <a:prstGeom prst="rect">
            <a:avLst/>
          </a:prstGeom>
          <a:noFill/>
          <a:ln>
            <a:solidFill>
              <a:srgbClr val="0070C0"/>
            </a:solidFill>
          </a:ln>
        </p:spPr>
        <p:txBody>
          <a:bodyPr wrap="square">
            <a:spAutoFit/>
          </a:bodyPr>
          <a:lstStyle/>
          <a:p>
            <a:r>
              <a:rPr lang="ar-EG"/>
              <a:t>تجربة محتملة من مجموعة واحدة ومفتوحة تُقيِّم ثبات الأجسام المضادة لمدة تصل إلى 24 شهرًا بعد جرعة واحدة من لقاح </a:t>
            </a:r>
            <a:r>
              <a:rPr lang="en-US"/>
              <a:t>HPV9</a:t>
            </a:r>
            <a:r>
              <a:rPr lang="ar-EG"/>
              <a:t> (من إنتاج شركة </a:t>
            </a:r>
            <a:r>
              <a:rPr lang="en-US"/>
              <a:t>MSD</a:t>
            </a:r>
            <a:r>
              <a:rPr lang="ar-EG"/>
              <a:t>) لدى الفتيات الأصحاء بعمر 9 إلى 11 عامًا (العدد = 143) والفتيان (العدد = 58).</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753997" y="1623053"/>
            <a:ext cx="3074431" cy="400110"/>
          </a:xfrm>
          <a:prstGeom prst="rect">
            <a:avLst/>
          </a:prstGeom>
          <a:noFill/>
        </p:spPr>
        <p:txBody>
          <a:bodyPr wrap="none" rtlCol="0">
            <a:spAutoFit/>
          </a:bodyPr>
          <a:lstStyle/>
          <a:p>
            <a:r>
              <a:rPr lang="ar-EG" sz="2000" b="1" dirty="0">
                <a:solidFill>
                  <a:schemeClr val="accent1"/>
                </a:solidFill>
                <a:latin typeface="+mj-lt"/>
              </a:rPr>
              <a:t> الأجسام المضادة </a:t>
            </a:r>
            <a:r>
              <a:rPr lang="en-US" sz="2000" b="1" dirty="0">
                <a:solidFill>
                  <a:schemeClr val="accent1"/>
                </a:solidFill>
                <a:latin typeface="+mj-lt"/>
              </a:rPr>
              <a:t>HPV-16 IgG GMCs</a:t>
            </a:r>
          </a:p>
        </p:txBody>
      </p:sp>
      <p:sp>
        <p:nvSpPr>
          <p:cNvPr id="12" name="TextBox 11">
            <a:extLst>
              <a:ext uri="{FF2B5EF4-FFF2-40B4-BE49-F238E27FC236}">
                <a16:creationId xmlns:a16="http://schemas.microsoft.com/office/drawing/2014/main" id="{C82656F8-6F1B-4002-8D5E-3FB5CC448AC3}"/>
              </a:ext>
            </a:extLst>
          </p:cNvPr>
          <p:cNvSpPr txBox="1"/>
          <p:nvPr/>
        </p:nvSpPr>
        <p:spPr>
          <a:xfrm>
            <a:off x="755798" y="5274660"/>
            <a:ext cx="10494074" cy="400110"/>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ar-EG" sz="2000" b="1">
                <a:solidFill>
                  <a:schemeClr val="tx2"/>
                </a:solidFill>
              </a:rPr>
              <a:t>الجرعة الواحدة توفر مناعة مماثلة لدى الفتيات والفتيان الذين تتراوح أعمارهم بين 9 و11 عامًا</a:t>
            </a:r>
          </a:p>
        </p:txBody>
      </p:sp>
      <p:sp>
        <p:nvSpPr>
          <p:cNvPr id="13" name="TextBox 12">
            <a:extLst>
              <a:ext uri="{FF2B5EF4-FFF2-40B4-BE49-F238E27FC236}">
                <a16:creationId xmlns:a16="http://schemas.microsoft.com/office/drawing/2014/main" id="{7A493A98-1FD4-9B87-8C61-9EE2955BB76B}"/>
              </a:ext>
            </a:extLst>
          </p:cNvPr>
          <p:cNvSpPr txBox="1"/>
          <p:nvPr/>
        </p:nvSpPr>
        <p:spPr>
          <a:xfrm>
            <a:off x="3993843" y="6073826"/>
            <a:ext cx="7520926" cy="230832"/>
          </a:xfrm>
          <a:prstGeom prst="rect">
            <a:avLst/>
          </a:prstGeom>
          <a:noFill/>
        </p:spPr>
        <p:txBody>
          <a:bodyPr wrap="square" rtlCol="0">
            <a:spAutoFit/>
          </a:bodyPr>
          <a:lstStyle/>
          <a:p>
            <a:pPr>
              <a:spcBef>
                <a:spcPts val="1800"/>
              </a:spcBef>
            </a:pPr>
            <a:r>
              <a:rPr lang="en-US" sz="900" dirty="0"/>
              <a:t>Zeng Y, Moscicki A-B, Woo H, et al. HPV16/18 antibody responses after a single dose of </a:t>
            </a:r>
            <a:r>
              <a:rPr lang="en-US" sz="900" dirty="0" err="1"/>
              <a:t>nonavalent</a:t>
            </a:r>
            <a:r>
              <a:rPr lang="en-US" sz="900" dirty="0"/>
              <a:t> HPV vaccine.</a:t>
            </a:r>
            <a:r>
              <a:rPr lang="en-US" sz="900" i="1" dirty="0"/>
              <a:t> Pediatrics</a:t>
            </a:r>
            <a:r>
              <a:rPr lang="en-US" sz="900" dirty="0"/>
              <a:t>. </a:t>
            </a:r>
            <a:r>
              <a:rPr lang="ar-EG" sz="900" dirty="0"/>
              <a:t>2023;152(1):</a:t>
            </a:r>
            <a:r>
              <a:rPr lang="en-US" sz="900" dirty="0"/>
              <a:t>e2022060301.</a:t>
            </a:r>
          </a:p>
        </p:txBody>
      </p:sp>
      <p:sp>
        <p:nvSpPr>
          <p:cNvPr id="14" name="TextBox 13">
            <a:extLst>
              <a:ext uri="{FF2B5EF4-FFF2-40B4-BE49-F238E27FC236}">
                <a16:creationId xmlns:a16="http://schemas.microsoft.com/office/drawing/2014/main" id="{906C4537-13D1-FACC-3121-2732C4037836}"/>
              </a:ext>
            </a:extLst>
          </p:cNvPr>
          <p:cNvSpPr txBox="1"/>
          <p:nvPr/>
        </p:nvSpPr>
        <p:spPr>
          <a:xfrm>
            <a:off x="3295650" y="4980353"/>
            <a:ext cx="8116171" cy="261610"/>
          </a:xfrm>
          <a:prstGeom prst="rect">
            <a:avLst/>
          </a:prstGeom>
          <a:noFill/>
        </p:spPr>
        <p:txBody>
          <a:bodyPr wrap="square" rtlCol="0">
            <a:spAutoFit/>
          </a:bodyPr>
          <a:lstStyle/>
          <a:p>
            <a:pPr algn="r"/>
            <a:r>
              <a:rPr lang="ar-EG" sz="1100"/>
              <a:t>الاختصارات: </a:t>
            </a:r>
            <a:r>
              <a:rPr lang="en-US" sz="1100"/>
              <a:t>CI: </a:t>
            </a:r>
            <a:r>
              <a:rPr lang="ar-EG" sz="1100"/>
              <a:t>مجال الثقة، </a:t>
            </a:r>
            <a:r>
              <a:rPr lang="en-US" sz="1100"/>
              <a:t>GMC</a:t>
            </a:r>
            <a:r>
              <a:rPr lang="ar-EG" sz="1100"/>
              <a:t>: تركيزات المتوسط الهندسي، </a:t>
            </a:r>
            <a:r>
              <a:rPr lang="en-US" sz="1100"/>
              <a:t>IgG</a:t>
            </a:r>
            <a:r>
              <a:rPr lang="ar-EG" sz="1100"/>
              <a:t>: الغلوبولين المناعي </a:t>
            </a:r>
            <a:r>
              <a:rPr lang="en-US" sz="1100"/>
              <a:t>G، N</a:t>
            </a:r>
            <a:r>
              <a:rPr lang="ar-EG" sz="1100"/>
              <a:t>: عدد الخاضعين للفحص</a:t>
            </a:r>
          </a:p>
        </p:txBody>
      </p:sp>
    </p:spTree>
    <p:extLst>
      <p:ext uri="{BB962C8B-B14F-4D97-AF65-F5344CB8AC3E}">
        <p14:creationId xmlns:p14="http://schemas.microsoft.com/office/powerpoint/2010/main" val="104994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18262"/>
            <a:ext cx="11447720" cy="954107"/>
          </a:xfrm>
          <a:prstGeom prst="rect">
            <a:avLst/>
          </a:prstGeom>
        </p:spPr>
        <p:txBody>
          <a:bodyPr wrap="square">
            <a:spAutoFit/>
          </a:bodyPr>
          <a:lstStyle/>
          <a:p>
            <a:pPr algn="ctr"/>
            <a:r>
              <a:rPr lang="ar-EG" sz="2800" dirty="0">
                <a:solidFill>
                  <a:schemeClr val="accent1"/>
                </a:solidFill>
                <a:latin typeface="+mj-lt"/>
              </a:rPr>
              <a:t>الدراسة </a:t>
            </a:r>
            <a:r>
              <a:rPr lang="en-US" sz="2800" dirty="0">
                <a:solidFill>
                  <a:schemeClr val="accent1"/>
                </a:solidFill>
                <a:latin typeface="+mj-lt"/>
              </a:rPr>
              <a:t>HOPE</a:t>
            </a:r>
            <a:r>
              <a:rPr lang="ar-EG" sz="2800" dirty="0">
                <a:solidFill>
                  <a:schemeClr val="accent1"/>
                </a:solidFill>
                <a:latin typeface="+mj-lt"/>
              </a:rPr>
              <a:t>: دراسة الفاعلية الميدانية لجرعة واحدة وجرعتين من فيروس الورم </a:t>
            </a:r>
            <a:r>
              <a:rPr lang="ar-EG" sz="2800" dirty="0" err="1">
                <a:solidFill>
                  <a:schemeClr val="accent1"/>
                </a:solidFill>
                <a:latin typeface="+mj-lt"/>
              </a:rPr>
              <a:t>الحليمي</a:t>
            </a:r>
            <a:r>
              <a:rPr lang="ar-EG" sz="2800" dirty="0">
                <a:solidFill>
                  <a:schemeClr val="accent1"/>
                </a:solidFill>
                <a:latin typeface="+mj-lt"/>
              </a:rPr>
              <a:t> البشري على مجموعة</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218326680"/>
              </p:ext>
            </p:extLst>
          </p:nvPr>
        </p:nvGraphicFramePr>
        <p:xfrm>
          <a:off x="938426" y="1794506"/>
          <a:ext cx="10315147" cy="1976743"/>
        </p:xfrm>
        <a:graphic>
          <a:graphicData uri="http://schemas.openxmlformats.org/drawingml/2006/table">
            <a:tbl>
              <a:tblPr rtl="1" firstRow="1" bandRow="1">
                <a:tableStyleId>{5C22544A-7EE6-4342-B048-85BDC9FD1C3A}</a:tableStyleId>
              </a:tblPr>
              <a:tblGrid>
                <a:gridCol w="1431433">
                  <a:extLst>
                    <a:ext uri="{9D8B030D-6E8A-4147-A177-3AD203B41FA5}">
                      <a16:colId xmlns:a16="http://schemas.microsoft.com/office/drawing/2014/main" val="775955045"/>
                    </a:ext>
                  </a:extLst>
                </a:gridCol>
                <a:gridCol w="1304532">
                  <a:extLst>
                    <a:ext uri="{9D8B030D-6E8A-4147-A177-3AD203B41FA5}">
                      <a16:colId xmlns:a16="http://schemas.microsoft.com/office/drawing/2014/main" val="1036013797"/>
                    </a:ext>
                  </a:extLst>
                </a:gridCol>
                <a:gridCol w="1578666">
                  <a:extLst>
                    <a:ext uri="{9D8B030D-6E8A-4147-A177-3AD203B41FA5}">
                      <a16:colId xmlns:a16="http://schemas.microsoft.com/office/drawing/2014/main" val="3520488675"/>
                    </a:ext>
                  </a:extLst>
                </a:gridCol>
                <a:gridCol w="1616692">
                  <a:extLst>
                    <a:ext uri="{9D8B030D-6E8A-4147-A177-3AD203B41FA5}">
                      <a16:colId xmlns:a16="http://schemas.microsoft.com/office/drawing/2014/main" val="1292358903"/>
                    </a:ext>
                  </a:extLst>
                </a:gridCol>
                <a:gridCol w="1354693">
                  <a:extLst>
                    <a:ext uri="{9D8B030D-6E8A-4147-A177-3AD203B41FA5}">
                      <a16:colId xmlns:a16="http://schemas.microsoft.com/office/drawing/2014/main" val="2060908422"/>
                    </a:ext>
                  </a:extLst>
                </a:gridCol>
                <a:gridCol w="1430668">
                  <a:extLst>
                    <a:ext uri="{9D8B030D-6E8A-4147-A177-3AD203B41FA5}">
                      <a16:colId xmlns:a16="http://schemas.microsoft.com/office/drawing/2014/main" val="1015240418"/>
                    </a:ext>
                  </a:extLst>
                </a:gridCol>
                <a:gridCol w="1598463">
                  <a:extLst>
                    <a:ext uri="{9D8B030D-6E8A-4147-A177-3AD203B41FA5}">
                      <a16:colId xmlns:a16="http://schemas.microsoft.com/office/drawing/2014/main" val="395611838"/>
                    </a:ext>
                  </a:extLst>
                </a:gridCol>
              </a:tblGrid>
              <a:tr h="565511">
                <a:tc>
                  <a:txBody>
                    <a:bodyPr/>
                    <a:lstStyle/>
                    <a:p>
                      <a:endParaRPr lang="en-US" sz="16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ar-EG" sz="1600" dirty="0">
                          <a:latin typeface="+mn-lt"/>
                          <a:cs typeface="Arial" panose="020B0604020202020204" pitchFamily="34" charset="0"/>
                        </a:rPr>
                        <a:t> الحالات</a:t>
                      </a:r>
                    </a:p>
                  </a:txBody>
                  <a:tcPr anchor="b">
                    <a:lnB w="9525" cap="flat" cmpd="sng" algn="ctr">
                      <a:solidFill>
                        <a:schemeClr val="accent1"/>
                      </a:solidFill>
                      <a:prstDash val="solid"/>
                      <a:round/>
                      <a:headEnd type="none" w="med" len="med"/>
                      <a:tailEnd type="none" w="med" len="med"/>
                    </a:lnB>
                  </a:tcPr>
                </a:tc>
                <a:tc>
                  <a:txBody>
                    <a:bodyPr/>
                    <a:lstStyle/>
                    <a:p>
                      <a:pPr algn="ctr"/>
                      <a:r>
                        <a:rPr lang="ar-EG" sz="1600">
                          <a:latin typeface="+mn-lt"/>
                          <a:cs typeface="Arial" panose="020B0604020202020204" pitchFamily="34" charset="0"/>
                        </a:rPr>
                        <a:t>الانتشار</a:t>
                      </a:r>
                    </a:p>
                  </a:txBody>
                  <a:tcPr anchor="b">
                    <a:lnB w="9525" cap="flat" cmpd="sng" algn="ctr">
                      <a:solidFill>
                        <a:schemeClr val="accent1"/>
                      </a:solidFill>
                      <a:prstDash val="solid"/>
                      <a:round/>
                      <a:headEnd type="none" w="med" len="med"/>
                      <a:tailEnd type="none" w="med" len="med"/>
                    </a:lnB>
                  </a:tcPr>
                </a:tc>
                <a:tc>
                  <a:txBody>
                    <a:bodyPr/>
                    <a:lstStyle/>
                    <a:p>
                      <a:pPr algn="ctr"/>
                      <a:r>
                        <a:rPr lang="ar-EG" sz="1600">
                          <a:latin typeface="+mn-lt"/>
                          <a:cs typeface="Arial" panose="020B0604020202020204" pitchFamily="34" charset="0"/>
                        </a:rPr>
                        <a:t>نسبة الانتشار المعدلة (م ث: 95%)</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ar-EG" sz="1600">
                          <a:latin typeface="+mn-lt"/>
                          <a:cs typeface="Arial" panose="020B0604020202020204" pitchFamily="34" charset="0"/>
                        </a:rPr>
                        <a:t>الحالات</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ar-EG" sz="1600">
                          <a:latin typeface="+mn-lt"/>
                          <a:cs typeface="Arial" panose="020B0604020202020204" pitchFamily="34" charset="0"/>
                        </a:rPr>
                        <a:t>الانتشار</a:t>
                      </a:r>
                    </a:p>
                  </a:txBody>
                  <a:tcPr anchor="b">
                    <a:lnB w="9525" cap="flat" cmpd="sng" algn="ctr">
                      <a:solidFill>
                        <a:schemeClr val="accent1"/>
                      </a:solidFill>
                      <a:prstDash val="solid"/>
                      <a:round/>
                      <a:headEnd type="none" w="med" len="med"/>
                      <a:tailEnd type="none" w="med" len="med"/>
                    </a:lnB>
                  </a:tcPr>
                </a:tc>
                <a:tc>
                  <a:txBody>
                    <a:bodyPr/>
                    <a:lstStyle/>
                    <a:p>
                      <a:pPr algn="ctr"/>
                      <a:r>
                        <a:rPr lang="ar-EG" sz="1600">
                          <a:latin typeface="+mn-lt"/>
                          <a:cs typeface="Arial" panose="020B0604020202020204" pitchFamily="34" charset="0"/>
                        </a:rPr>
                        <a:t>نسبة الانتشار المعدلة (م ث: 95%)</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66094">
                <a:tc>
                  <a:txBody>
                    <a:bodyPr/>
                    <a:lstStyle/>
                    <a:p>
                      <a:pPr algn="r" rtl="1"/>
                      <a:endParaRPr lang="en-US" sz="16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ar-EG" sz="1600" b="1">
                          <a:solidFill>
                            <a:schemeClr val="accent1"/>
                          </a:solidFill>
                          <a:latin typeface="+mn-lt"/>
                          <a:cs typeface="Arial" panose="020B0604020202020204" pitchFamily="34" charset="0"/>
                        </a:rPr>
                        <a:t>غير مصابين بفيروس نقص المناعة البشرية</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ar-EG" sz="1600" b="1">
                          <a:solidFill>
                            <a:schemeClr val="accent1"/>
                          </a:solidFill>
                          <a:latin typeface="+mn-lt"/>
                          <a:cs typeface="Arial" panose="020B0604020202020204" pitchFamily="34" charset="0"/>
                        </a:rPr>
                        <a:t>مصابون بفيروس نقص المناعة البشرية</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52409">
                <a:tc>
                  <a:txBody>
                    <a:bodyPr/>
                    <a:lstStyle/>
                    <a:p>
                      <a:pPr algn="r"/>
                      <a:r>
                        <a:rPr lang="ar-EG" sz="1600" b="1">
                          <a:solidFill>
                            <a:schemeClr val="bg1"/>
                          </a:solidFill>
                          <a:latin typeface="+mn-lt"/>
                          <a:cs typeface="Arial" panose="020B0604020202020204" pitchFamily="34" charset="0"/>
                        </a:rPr>
                        <a:t>ما قبل المسح</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ar-EG" sz="1600" b="0">
                          <a:solidFill>
                            <a:schemeClr val="accent1"/>
                          </a:solidFill>
                          <a:latin typeface="+mn-lt"/>
                          <a:cs typeface="Arial" panose="020B0604020202020204" pitchFamily="34" charset="0"/>
                        </a:rPr>
                        <a:t>65/349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ar-EG" sz="1600" b="0">
                          <a:solidFill>
                            <a:schemeClr val="accent1"/>
                          </a:solidFill>
                          <a:latin typeface="+mn-lt"/>
                          <a:cs typeface="Arial" panose="020B0604020202020204" pitchFamily="34" charset="0"/>
                        </a:rPr>
                        <a:t>19%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ar-EG" sz="1600" b="0">
                          <a:solidFill>
                            <a:schemeClr val="accent1"/>
                          </a:solidFill>
                          <a:latin typeface="+mn-lt"/>
                          <a:cs typeface="Arial" panose="020B0604020202020204" pitchFamily="34" charset="0"/>
                        </a:rPr>
                        <a:t>0.62</a:t>
                      </a:r>
                    </a:p>
                    <a:p>
                      <a:pPr algn="ctr">
                        <a:spcBef>
                          <a:spcPts val="0"/>
                        </a:spcBef>
                      </a:pPr>
                      <a:r>
                        <a:rPr lang="ar-EG" sz="1600" b="0">
                          <a:solidFill>
                            <a:schemeClr val="accent1"/>
                          </a:solidFill>
                          <a:latin typeface="+mn-lt"/>
                          <a:cs typeface="Arial" panose="020B0604020202020204" pitchFamily="34" charset="0"/>
                        </a:rPr>
                        <a:t>(0.46؛ 0.83)</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ar-EG" sz="1600" b="0">
                          <a:solidFill>
                            <a:schemeClr val="accent1"/>
                          </a:solidFill>
                          <a:latin typeface="+mn-lt"/>
                          <a:cs typeface="Arial" panose="020B0604020202020204" pitchFamily="34" charset="0"/>
                        </a:rPr>
                        <a:t>52/157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ar-EG" sz="1600" b="0">
                          <a:solidFill>
                            <a:schemeClr val="accent1"/>
                          </a:solidFill>
                          <a:latin typeface="+mn-lt"/>
                          <a:cs typeface="Arial" panose="020B0604020202020204" pitchFamily="34" charset="0"/>
                        </a:rPr>
                        <a:t>33%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ar-EG" sz="1600" b="0">
                          <a:solidFill>
                            <a:schemeClr val="accent1"/>
                          </a:solidFill>
                          <a:latin typeface="+mn-lt"/>
                          <a:cs typeface="Arial" panose="020B0604020202020204" pitchFamily="34" charset="0"/>
                        </a:rPr>
                        <a:t>0.63</a:t>
                      </a:r>
                    </a:p>
                    <a:p>
                      <a:pPr algn="ctr">
                        <a:spcBef>
                          <a:spcPts val="0"/>
                        </a:spcBef>
                      </a:pPr>
                      <a:r>
                        <a:rPr lang="ar-EG" sz="1600" b="0">
                          <a:solidFill>
                            <a:schemeClr val="accent1"/>
                          </a:solidFill>
                          <a:latin typeface="+mn-lt"/>
                          <a:cs typeface="Arial" panose="020B0604020202020204" pitchFamily="34" charset="0"/>
                        </a:rPr>
                        <a:t>(0.41؛ 0.95)</a:t>
                      </a:r>
                    </a:p>
                    <a:p>
                      <a:pPr algn="r" rtl="1"/>
                      <a:endParaRPr lang="en-US" sz="16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565511">
                <a:tc>
                  <a:txBody>
                    <a:bodyPr/>
                    <a:lstStyle/>
                    <a:p>
                      <a:pPr algn="r"/>
                      <a:r>
                        <a:rPr lang="ar-EG" sz="1600" b="1">
                          <a:solidFill>
                            <a:schemeClr val="bg1"/>
                          </a:solidFill>
                          <a:latin typeface="+mn-lt"/>
                          <a:cs typeface="Arial" panose="020B0604020202020204" pitchFamily="34" charset="0"/>
                        </a:rPr>
                        <a:t>عامان</a:t>
                      </a:r>
                      <a:br>
                        <a:rPr lang="ar-EG" sz="1600" b="1">
                          <a:solidFill>
                            <a:schemeClr val="bg1"/>
                          </a:solidFill>
                          <a:latin typeface="+mn-lt"/>
                          <a:cs typeface="Arial" panose="020B0604020202020204" pitchFamily="34" charset="0"/>
                        </a:rPr>
                      </a:br>
                      <a:r>
                        <a:rPr lang="ar-EG" sz="1600" b="1">
                          <a:solidFill>
                            <a:schemeClr val="bg1"/>
                          </a:solidFill>
                          <a:latin typeface="+mn-lt"/>
                          <a:cs typeface="Arial" panose="020B0604020202020204" pitchFamily="34" charset="0"/>
                        </a:rPr>
                        <a:t>بعد الاستقصاء</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kumimoji="0" lang="ar-EG" sz="1600" b="0" i="0" u="none" strike="noStrike" cap="none" normalizeH="0" baseline="0" noProof="0" dirty="0">
                          <a:ln>
                            <a:noFill/>
                          </a:ln>
                          <a:solidFill>
                            <a:srgbClr val="3D5567"/>
                          </a:solidFill>
                          <a:effectLst/>
                          <a:uLnTx/>
                          <a:uFillTx/>
                          <a:latin typeface="+mn-lt"/>
                          <a:ea typeface="+mn-ea"/>
                          <a:cs typeface="Arial" panose="020B0604020202020204" pitchFamily="34" charset="0"/>
                        </a:rPr>
                        <a:t>84/775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1" eaLnBrk="1" fontAlgn="auto" latinLnBrk="0" hangingPunct="1">
                        <a:lnSpc>
                          <a:spcPct val="100000"/>
                        </a:lnSpc>
                        <a:spcBef>
                          <a:spcPts val="1800"/>
                        </a:spcBef>
                        <a:spcAft>
                          <a:spcPts val="0"/>
                        </a:spcAft>
                        <a:buClrTx/>
                        <a:buSzTx/>
                        <a:buFontTx/>
                        <a:buNone/>
                        <a:tabLst/>
                        <a:defRPr/>
                      </a:pPr>
                      <a:r>
                        <a:rPr lang="ar-EG" sz="1600" b="0">
                          <a:solidFill>
                            <a:schemeClr val="accent1"/>
                          </a:solidFill>
                          <a:latin typeface="+mn-lt"/>
                          <a:cs typeface="Arial" panose="020B0604020202020204" pitchFamily="34" charset="0"/>
                        </a:rPr>
                        <a:t>11%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algn="ctr">
                        <a:spcBef>
                          <a:spcPts val="1800"/>
                        </a:spcBef>
                      </a:pPr>
                      <a:r>
                        <a:rPr lang="ar-EG" sz="2000" b="0">
                          <a:solidFill>
                            <a:schemeClr val="accent1"/>
                          </a:solidFill>
                          <a:latin typeface="+mn-lt"/>
                          <a:cs typeface="Arial" panose="020B0604020202020204" pitchFamily="34" charset="0"/>
                        </a:rPr>
                        <a:t>0.49</a:t>
                      </a:r>
                    </a:p>
                    <a:p>
                      <a:pPr algn="ctr">
                        <a:spcBef>
                          <a:spcPts val="0"/>
                        </a:spcBef>
                      </a:pPr>
                      <a:r>
                        <a:rPr lang="ar-EG" sz="2000" b="0">
                          <a:solidFill>
                            <a:schemeClr val="accent1"/>
                          </a:solidFill>
                          <a:latin typeface="+mn-lt"/>
                          <a:cs typeface="Arial" panose="020B0604020202020204" pitchFamily="34" charset="0"/>
                        </a:rPr>
                        <a:t>(0.39؛ 0.62</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1600" b="0" i="0" u="none" strike="noStrike" cap="none" normalizeH="0" baseline="0" noProof="0">
                          <a:ln>
                            <a:noFill/>
                          </a:ln>
                          <a:solidFill>
                            <a:srgbClr val="3D5567"/>
                          </a:solidFill>
                          <a:effectLst/>
                          <a:uLnTx/>
                          <a:uFillTx/>
                          <a:latin typeface="+mn-lt"/>
                          <a:ea typeface="+mn-ea"/>
                          <a:cs typeface="Arial" panose="020B0604020202020204" pitchFamily="34" charset="0"/>
                        </a:rPr>
                        <a:t>24/117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600" b="0" dirty="0">
                          <a:solidFill>
                            <a:schemeClr val="accent1"/>
                          </a:solidFill>
                          <a:latin typeface="+mn-lt"/>
                          <a:cs typeface="Arial" panose="020B0604020202020204" pitchFamily="34" charset="0"/>
                        </a:rPr>
                        <a:t>21%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372140" y="855878"/>
            <a:ext cx="11429998" cy="584775"/>
          </a:xfrm>
          <a:prstGeom prst="rect">
            <a:avLst/>
          </a:prstGeom>
          <a:noFill/>
          <a:ln>
            <a:solidFill>
              <a:srgbClr val="0070C0"/>
            </a:solidFill>
          </a:ln>
        </p:spPr>
        <p:txBody>
          <a:bodyPr wrap="square" lIns="91440" tIns="45720" rIns="91440" bIns="45720" anchor="t">
            <a:spAutoFit/>
          </a:bodyPr>
          <a:lstStyle/>
          <a:p>
            <a:r>
              <a:rPr lang="ar-EG" sz="1600" dirty="0"/>
              <a:t> تم تقييم تأثير جرعة واحدة من لقاح </a:t>
            </a:r>
            <a:r>
              <a:rPr lang="en-US" sz="1600" dirty="0"/>
              <a:t>GSK</a:t>
            </a:r>
            <a:r>
              <a:rPr lang="ar-EG" sz="1600" dirty="0"/>
              <a:t> ثنائي التكافؤ على انتشار فيروس الورم </a:t>
            </a:r>
            <a:r>
              <a:rPr lang="ar-EG" sz="1600" dirty="0" err="1"/>
              <a:t>الحليمي</a:t>
            </a:r>
            <a:r>
              <a:rPr lang="ar-EG" sz="1600" dirty="0"/>
              <a:t> البشري من النوعين 16 و18 في برنامج استدراكي في إحدى مناطق جنوب إفريقيا بين الفتيات المراهقات اللاتي تتراوح أعمارهن بين 15 و16 عامًا باستخدام استقصاءات تشمل عدة قطاعات، وبلغت التغطية الإجمالية للقاح 20%.</a:t>
            </a:r>
          </a:p>
        </p:txBody>
      </p:sp>
      <p:sp>
        <p:nvSpPr>
          <p:cNvPr id="11" name="TextBox 10">
            <a:extLst>
              <a:ext uri="{FF2B5EF4-FFF2-40B4-BE49-F238E27FC236}">
                <a16:creationId xmlns:a16="http://schemas.microsoft.com/office/drawing/2014/main" id="{A9336317-3FE5-FDA2-B2C8-FB928B20F711}"/>
              </a:ext>
            </a:extLst>
          </p:cNvPr>
          <p:cNvSpPr txBox="1"/>
          <p:nvPr/>
        </p:nvSpPr>
        <p:spPr>
          <a:xfrm>
            <a:off x="3465756" y="1419208"/>
            <a:ext cx="4652236" cy="369332"/>
          </a:xfrm>
          <a:prstGeom prst="rect">
            <a:avLst/>
          </a:prstGeom>
          <a:noFill/>
        </p:spPr>
        <p:txBody>
          <a:bodyPr wrap="none" rtlCol="0">
            <a:spAutoFit/>
          </a:bodyPr>
          <a:lstStyle/>
          <a:p>
            <a:r>
              <a:rPr lang="ar-EG" b="1" dirty="0">
                <a:solidFill>
                  <a:schemeClr val="accent1"/>
                </a:solidFill>
                <a:latin typeface="+mj-lt"/>
              </a:rPr>
              <a:t>انتشار فيروس الورم </a:t>
            </a:r>
            <a:r>
              <a:rPr lang="ar-EG" b="1" dirty="0" err="1">
                <a:solidFill>
                  <a:schemeClr val="accent1"/>
                </a:solidFill>
                <a:latin typeface="+mj-lt"/>
              </a:rPr>
              <a:t>الحليمي</a:t>
            </a:r>
            <a:r>
              <a:rPr lang="ar-EG" b="1" dirty="0">
                <a:solidFill>
                  <a:schemeClr val="accent1"/>
                </a:solidFill>
                <a:latin typeface="+mj-lt"/>
              </a:rPr>
              <a:t> البشري من النوعين 16 و18</a:t>
            </a:r>
          </a:p>
        </p:txBody>
      </p:sp>
      <p:sp>
        <p:nvSpPr>
          <p:cNvPr id="12" name="TextBox 11">
            <a:extLst>
              <a:ext uri="{FF2B5EF4-FFF2-40B4-BE49-F238E27FC236}">
                <a16:creationId xmlns:a16="http://schemas.microsoft.com/office/drawing/2014/main" id="{C82656F8-6F1B-4002-8D5E-3FB5CC448AC3}"/>
              </a:ext>
            </a:extLst>
          </p:cNvPr>
          <p:cNvSpPr txBox="1"/>
          <p:nvPr/>
        </p:nvSpPr>
        <p:spPr>
          <a:xfrm>
            <a:off x="123217" y="5418039"/>
            <a:ext cx="11945566" cy="707886"/>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ar-EG" sz="2000" b="1" dirty="0">
                <a:solidFill>
                  <a:schemeClr val="tx2"/>
                </a:solidFill>
              </a:rPr>
              <a:t>دليل تأثير جرعة واحدة من لقاح فيروس الورم </a:t>
            </a:r>
            <a:r>
              <a:rPr lang="ar-EG" sz="2000" b="1" dirty="0" err="1">
                <a:solidFill>
                  <a:schemeClr val="tx2"/>
                </a:solidFill>
              </a:rPr>
              <a:t>الحليمي</a:t>
            </a:r>
            <a:r>
              <a:rPr lang="ar-EG" sz="2000" b="1" dirty="0">
                <a:solidFill>
                  <a:schemeClr val="tx2"/>
                </a:solidFill>
              </a:rPr>
              <a:t> البشري</a:t>
            </a:r>
            <a:br>
              <a:rPr lang="ar-EG" sz="2000" b="1" dirty="0">
                <a:solidFill>
                  <a:schemeClr val="tx2"/>
                </a:solidFill>
              </a:rPr>
            </a:br>
            <a:r>
              <a:rPr lang="ar-EG" sz="2000" b="1" dirty="0">
                <a:solidFill>
                  <a:schemeClr val="tx2"/>
                </a:solidFill>
              </a:rPr>
              <a:t>على مستوى المجموعة على انتشار فيروس الورم </a:t>
            </a:r>
            <a:r>
              <a:rPr lang="ar-EG" sz="2000" b="1" dirty="0" err="1">
                <a:solidFill>
                  <a:schemeClr val="tx2"/>
                </a:solidFill>
              </a:rPr>
              <a:t>الحليمي</a:t>
            </a:r>
            <a:r>
              <a:rPr lang="ar-EG" sz="2000" b="1" dirty="0">
                <a:solidFill>
                  <a:schemeClr val="tx2"/>
                </a:solidFill>
              </a:rPr>
              <a:t> البشري من النوعين 16 و18 بغض النظر عن حالة فيروس نقص المناعة البشرية</a:t>
            </a:r>
          </a:p>
        </p:txBody>
      </p:sp>
      <p:sp>
        <p:nvSpPr>
          <p:cNvPr id="3" name="TextBox 2">
            <a:extLst>
              <a:ext uri="{FF2B5EF4-FFF2-40B4-BE49-F238E27FC236}">
                <a16:creationId xmlns:a16="http://schemas.microsoft.com/office/drawing/2014/main" id="{CE02BD2D-E59E-A8F1-9C3A-0DDE3C2B6A31}"/>
              </a:ext>
            </a:extLst>
          </p:cNvPr>
          <p:cNvSpPr txBox="1"/>
          <p:nvPr/>
        </p:nvSpPr>
        <p:spPr>
          <a:xfrm>
            <a:off x="628650" y="6147446"/>
            <a:ext cx="6581776" cy="307777"/>
          </a:xfrm>
          <a:prstGeom prst="rect">
            <a:avLst/>
          </a:prstGeom>
          <a:noFill/>
        </p:spPr>
        <p:txBody>
          <a:bodyPr wrap="square" rtlCol="0">
            <a:spAutoFit/>
          </a:bodyPr>
          <a:lstStyle/>
          <a:p>
            <a:pPr>
              <a:spcBef>
                <a:spcPts val="1800"/>
              </a:spcBef>
            </a:pPr>
            <a:r>
              <a:rPr lang="en-US" sz="700">
                <a:effectLst/>
              </a:rPr>
              <a:t>Delany-Moretlwe, S, Machalek DA, Travill D, et al. Impact of single-dose HPV vaccination on HPV 16 and 18 prevalence in South African adolescent girls with and without HIV.</a:t>
            </a:r>
            <a:r>
              <a:rPr lang="en-US" sz="700" i="1">
                <a:effectLst/>
              </a:rPr>
              <a:t> JNCI Monographs.</a:t>
            </a:r>
            <a:r>
              <a:rPr lang="en-US" sz="700">
                <a:effectLst/>
              </a:rPr>
              <a:t> </a:t>
            </a:r>
            <a:r>
              <a:rPr lang="ar-EG" sz="700">
                <a:effectLst/>
              </a:rPr>
              <a:t>2024;2024(67):337–345. </a:t>
            </a:r>
            <a:r>
              <a:rPr lang="en-US" sz="700">
                <a:effectLst/>
              </a:rPr>
              <a:t>doi:10.1093/jncimonographs/lgae041</a:t>
            </a:r>
          </a:p>
        </p:txBody>
      </p:sp>
      <p:sp>
        <p:nvSpPr>
          <p:cNvPr id="4" name="TextBox 3">
            <a:extLst>
              <a:ext uri="{FF2B5EF4-FFF2-40B4-BE49-F238E27FC236}">
                <a16:creationId xmlns:a16="http://schemas.microsoft.com/office/drawing/2014/main" id="{6F3EAF28-4349-9325-7C05-DE3B85BDFAF3}"/>
              </a:ext>
            </a:extLst>
          </p:cNvPr>
          <p:cNvSpPr txBox="1"/>
          <p:nvPr/>
        </p:nvSpPr>
        <p:spPr>
          <a:xfrm>
            <a:off x="7601794" y="6159617"/>
            <a:ext cx="4218066" cy="261610"/>
          </a:xfrm>
          <a:prstGeom prst="rect">
            <a:avLst/>
          </a:prstGeom>
          <a:noFill/>
        </p:spPr>
        <p:txBody>
          <a:bodyPr wrap="square" rtlCol="0">
            <a:spAutoFit/>
          </a:bodyPr>
          <a:lstStyle/>
          <a:p>
            <a:r>
              <a:rPr lang="ar-EG" sz="1100"/>
              <a:t>الاختصارات: </a:t>
            </a:r>
            <a:r>
              <a:rPr lang="en-US" sz="1100"/>
              <a:t>aPR</a:t>
            </a:r>
            <a:r>
              <a:rPr lang="ar-EG" sz="1100"/>
              <a:t>: نسبة الانتشار المعدلة، </a:t>
            </a:r>
            <a:r>
              <a:rPr lang="en-US" sz="1100"/>
              <a:t>CI</a:t>
            </a:r>
            <a:r>
              <a:rPr lang="ar-EG" sz="1100"/>
              <a:t>: مجال الثقة</a:t>
            </a:r>
          </a:p>
        </p:txBody>
      </p:sp>
      <p:graphicFrame>
        <p:nvGraphicFramePr>
          <p:cNvPr id="5" name="Table 2">
            <a:extLst>
              <a:ext uri="{FF2B5EF4-FFF2-40B4-BE49-F238E27FC236}">
                <a16:creationId xmlns:a16="http://schemas.microsoft.com/office/drawing/2014/main" id="{162656FB-F413-F2F1-3AEF-00D67D314129}"/>
              </a:ext>
            </a:extLst>
          </p:cNvPr>
          <p:cNvGraphicFramePr>
            <a:graphicFrameLocks noGrp="1"/>
          </p:cNvGraphicFramePr>
          <p:nvPr>
            <p:extLst>
              <p:ext uri="{D42A27DB-BD31-4B8C-83A1-F6EECF244321}">
                <p14:modId xmlns:p14="http://schemas.microsoft.com/office/powerpoint/2010/main" val="967728300"/>
              </p:ext>
            </p:extLst>
          </p:nvPr>
        </p:nvGraphicFramePr>
        <p:xfrm>
          <a:off x="764658" y="4105072"/>
          <a:ext cx="10680404" cy="1253471"/>
        </p:xfrm>
        <a:graphic>
          <a:graphicData uri="http://schemas.openxmlformats.org/drawingml/2006/table">
            <a:tbl>
              <a:tblPr rtl="1" firstRow="1" bandRow="1">
                <a:tableStyleId>{5C22544A-7EE6-4342-B048-85BDC9FD1C3A}</a:tableStyleId>
              </a:tblPr>
              <a:tblGrid>
                <a:gridCol w="1774436">
                  <a:extLst>
                    <a:ext uri="{9D8B030D-6E8A-4147-A177-3AD203B41FA5}">
                      <a16:colId xmlns:a16="http://schemas.microsoft.com/office/drawing/2014/main" val="775955045"/>
                    </a:ext>
                  </a:extLst>
                </a:gridCol>
                <a:gridCol w="1543510">
                  <a:extLst>
                    <a:ext uri="{9D8B030D-6E8A-4147-A177-3AD203B41FA5}">
                      <a16:colId xmlns:a16="http://schemas.microsoft.com/office/drawing/2014/main" val="1036013797"/>
                    </a:ext>
                  </a:extLst>
                </a:gridCol>
                <a:gridCol w="1608083">
                  <a:extLst>
                    <a:ext uri="{9D8B030D-6E8A-4147-A177-3AD203B41FA5}">
                      <a16:colId xmlns:a16="http://schemas.microsoft.com/office/drawing/2014/main" val="3520488675"/>
                    </a:ext>
                  </a:extLst>
                </a:gridCol>
                <a:gridCol w="1849820">
                  <a:extLst>
                    <a:ext uri="{9D8B030D-6E8A-4147-A177-3AD203B41FA5}">
                      <a16:colId xmlns:a16="http://schemas.microsoft.com/office/drawing/2014/main" val="1292358903"/>
                    </a:ext>
                  </a:extLst>
                </a:gridCol>
                <a:gridCol w="2351911">
                  <a:extLst>
                    <a:ext uri="{9D8B030D-6E8A-4147-A177-3AD203B41FA5}">
                      <a16:colId xmlns:a16="http://schemas.microsoft.com/office/drawing/2014/main" val="2060908422"/>
                    </a:ext>
                  </a:extLst>
                </a:gridCol>
                <a:gridCol w="1552644">
                  <a:extLst>
                    <a:ext uri="{9D8B030D-6E8A-4147-A177-3AD203B41FA5}">
                      <a16:colId xmlns:a16="http://schemas.microsoft.com/office/drawing/2014/main" val="395611838"/>
                    </a:ext>
                  </a:extLst>
                </a:gridCol>
              </a:tblGrid>
              <a:tr h="432757">
                <a:tc>
                  <a:txBody>
                    <a:bodyPr/>
                    <a:lstStyle/>
                    <a:p>
                      <a:endParaRPr lang="en-US" sz="16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ar-EG" sz="1600">
                          <a:latin typeface="+mn-lt"/>
                          <a:cs typeface="Arial" panose="020B0604020202020204" pitchFamily="34" charset="0"/>
                        </a:rPr>
                        <a:t>العدد (النساء)</a:t>
                      </a:r>
                    </a:p>
                  </a:txBody>
                  <a:tcPr anchor="b">
                    <a:lnB w="9525" cap="flat" cmpd="sng" algn="ctr">
                      <a:solidFill>
                        <a:schemeClr val="accent1"/>
                      </a:solidFill>
                      <a:prstDash val="solid"/>
                      <a:round/>
                      <a:headEnd type="none" w="med" len="med"/>
                      <a:tailEnd type="none" w="med" len="med"/>
                    </a:lnB>
                  </a:tcPr>
                </a:tc>
                <a:tc>
                  <a:txBody>
                    <a:bodyPr/>
                    <a:lstStyle/>
                    <a:p>
                      <a:pPr algn="ctr"/>
                      <a:r>
                        <a:rPr lang="ar-EG" sz="1600">
                          <a:latin typeface="+mn-lt"/>
                          <a:cs typeface="Arial" panose="020B0604020202020204" pitchFamily="34" charset="0"/>
                        </a:rPr>
                        <a:t>ع (الحالات)</a:t>
                      </a:r>
                    </a:p>
                  </a:txBody>
                  <a:tcPr anchor="b">
                    <a:lnB w="9525" cap="flat" cmpd="sng" algn="ctr">
                      <a:solidFill>
                        <a:schemeClr val="accent1"/>
                      </a:solidFill>
                      <a:prstDash val="solid"/>
                      <a:round/>
                      <a:headEnd type="none" w="med" len="med"/>
                      <a:tailEnd type="none" w="med" len="med"/>
                    </a:lnB>
                  </a:tcPr>
                </a:tc>
                <a:tc>
                  <a:txBody>
                    <a:bodyPr/>
                    <a:lstStyle/>
                    <a:p>
                      <a:pPr algn="ctr"/>
                      <a:r>
                        <a:rPr lang="ar-EG" sz="1600">
                          <a:latin typeface="+mn-lt"/>
                          <a:cs typeface="Arial" panose="020B0604020202020204" pitchFamily="34" charset="0"/>
                        </a:rPr>
                        <a:t>% (م ث 95%)</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ar-EG" sz="1600">
                          <a:latin typeface="+mn-lt"/>
                          <a:cs typeface="Arial" panose="020B0604020202020204" pitchFamily="34" charset="0"/>
                        </a:rPr>
                        <a:t>فعالية اللقاح</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ar-EG" sz="1600">
                          <a:latin typeface="+mn-lt"/>
                          <a:cs typeface="Arial" panose="020B0604020202020204" pitchFamily="34" charset="0"/>
                        </a:rPr>
                        <a:t> م ث 95%</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25625659"/>
                  </a:ext>
                </a:extLst>
              </a:tr>
              <a:tr h="432757">
                <a:tc>
                  <a:txBody>
                    <a:bodyPr/>
                    <a:lstStyle/>
                    <a:p>
                      <a:r>
                        <a:rPr lang="ar-EG" sz="1600" dirty="0">
                          <a:latin typeface="+mn-lt"/>
                          <a:cs typeface="Arial" panose="020B0604020202020204" pitchFamily="34" charset="0"/>
                        </a:rPr>
                        <a:t>بدون تطعيم</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ar-EG" sz="1600">
                          <a:latin typeface="+mn-lt"/>
                          <a:cs typeface="Arial" panose="020B0604020202020204" pitchFamily="34" charset="0"/>
                        </a:rPr>
                        <a:t>717</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ar-EG" sz="1600">
                          <a:latin typeface="+mn-lt"/>
                          <a:cs typeface="Arial" panose="020B0604020202020204" pitchFamily="34" charset="0"/>
                        </a:rPr>
                        <a:t>99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ar-EG" sz="1600">
                          <a:latin typeface="+mn-lt"/>
                          <a:cs typeface="Arial" panose="020B0604020202020204" pitchFamily="34" charset="0"/>
                        </a:rPr>
                        <a:t>14 (12؛ 17)</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ar-EG" sz="1600">
                          <a:latin typeface="+mn-lt"/>
                          <a:cs typeface="Arial" panose="020B0604020202020204" pitchFamily="34" charset="0"/>
                        </a:rPr>
                        <a:t>64%</a:t>
                      </a:r>
                    </a:p>
                  </a:txBody>
                  <a:tcPr anchor="ctr">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ar-EG" sz="1600">
                          <a:latin typeface="+mn-lt"/>
                          <a:cs typeface="Arial" panose="020B0604020202020204" pitchFamily="34" charset="0"/>
                        </a:rPr>
                        <a:t>30؛ 81</a:t>
                      </a:r>
                    </a:p>
                  </a:txBody>
                  <a:tcPr anchor="ct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39217029"/>
                  </a:ext>
                </a:extLst>
              </a:tr>
              <a:tr h="387957">
                <a:tc>
                  <a:txBody>
                    <a:bodyPr/>
                    <a:lstStyle/>
                    <a:p>
                      <a:r>
                        <a:rPr lang="ar-EG" sz="1600">
                          <a:latin typeface="+mn-lt"/>
                          <a:cs typeface="Arial" panose="020B0604020202020204" pitchFamily="34" charset="0"/>
                        </a:rPr>
                        <a:t>جرعة واحدة</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ar-EG" sz="1600">
                          <a:latin typeface="+mn-lt"/>
                          <a:cs typeface="Arial" panose="020B0604020202020204" pitchFamily="34" charset="0"/>
                        </a:rPr>
                        <a:t> 175</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ar-EG" sz="1600">
                          <a:latin typeface="+mn-lt"/>
                          <a:cs typeface="Arial" panose="020B0604020202020204" pitchFamily="34" charset="0"/>
                        </a:rPr>
                        <a:t>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ar-EG" sz="1600" dirty="0">
                          <a:latin typeface="+mn-lt"/>
                          <a:cs typeface="Arial" panose="020B0604020202020204" pitchFamily="34" charset="0"/>
                        </a:rPr>
                        <a:t>5 (3؛ 10)</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r" rtl="1"/>
                      <a:endParaRPr lang="en-US" sz="2000" dirty="0">
                        <a:latin typeface="+mn-lt"/>
                        <a:cs typeface="Arial" panose="020B0604020202020204" pitchFamily="34" charset="0"/>
                      </a:endParaRPr>
                    </a:p>
                  </a:txBody>
                  <a:tcPr anchor="b">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r" rtl="1"/>
                      <a:endParaRPr lang="en-US" sz="2000" dirty="0">
                        <a:latin typeface="+mn-lt"/>
                        <a:cs typeface="Arial" panose="020B0604020202020204" pitchFamily="34" charset="0"/>
                      </a:endParaRP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09014304"/>
                  </a:ext>
                </a:extLst>
              </a:tr>
            </a:tbl>
          </a:graphicData>
        </a:graphic>
      </p:graphicFrame>
      <p:sp>
        <p:nvSpPr>
          <p:cNvPr id="6" name="TextBox 5">
            <a:extLst>
              <a:ext uri="{FF2B5EF4-FFF2-40B4-BE49-F238E27FC236}">
                <a16:creationId xmlns:a16="http://schemas.microsoft.com/office/drawing/2014/main" id="{DD87FE27-9B1E-746F-1138-E82CE34AF54E}"/>
              </a:ext>
            </a:extLst>
          </p:cNvPr>
          <p:cNvSpPr txBox="1"/>
          <p:nvPr/>
        </p:nvSpPr>
        <p:spPr>
          <a:xfrm>
            <a:off x="2542193" y="3783181"/>
            <a:ext cx="7840608" cy="369332"/>
          </a:xfrm>
          <a:prstGeom prst="rect">
            <a:avLst/>
          </a:prstGeom>
          <a:noFill/>
        </p:spPr>
        <p:txBody>
          <a:bodyPr wrap="none" rtlCol="0">
            <a:spAutoFit/>
          </a:bodyPr>
          <a:lstStyle/>
          <a:p>
            <a:r>
              <a:rPr lang="ar-EG" b="1" dirty="0">
                <a:solidFill>
                  <a:schemeClr val="accent1"/>
                </a:solidFill>
                <a:latin typeface="+mj-lt"/>
              </a:rPr>
              <a:t>الفاعلية الميدانية للقاح من جرعة واحدة (انتشار فيروس الورم </a:t>
            </a:r>
            <a:r>
              <a:rPr lang="ar-EG" b="1" dirty="0" err="1">
                <a:solidFill>
                  <a:schemeClr val="accent1"/>
                </a:solidFill>
                <a:latin typeface="+mj-lt"/>
              </a:rPr>
              <a:t>الحليمي</a:t>
            </a:r>
            <a:r>
              <a:rPr lang="ar-EG" b="1" dirty="0">
                <a:solidFill>
                  <a:schemeClr val="accent1"/>
                </a:solidFill>
                <a:latin typeface="+mj-lt"/>
              </a:rPr>
              <a:t> البشري من النوعين 16 و18)</a:t>
            </a:r>
          </a:p>
        </p:txBody>
      </p:sp>
    </p:spTree>
    <p:extLst>
      <p:ext uri="{BB962C8B-B14F-4D97-AF65-F5344CB8AC3E}">
        <p14:creationId xmlns:p14="http://schemas.microsoft.com/office/powerpoint/2010/main" val="301006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16481" y="70862"/>
            <a:ext cx="11734135" cy="553998"/>
          </a:xfrm>
          <a:prstGeom prst="rect">
            <a:avLst/>
          </a:prstGeom>
        </p:spPr>
        <p:txBody>
          <a:bodyPr wrap="square" lIns="91440" tIns="45720" rIns="91440" bIns="45720" anchor="t">
            <a:spAutoFit/>
          </a:bodyPr>
          <a:lstStyle/>
          <a:p>
            <a:r>
              <a:rPr lang="ar-EG" sz="3000">
                <a:solidFill>
                  <a:schemeClr val="accent1"/>
                </a:solidFill>
                <a:latin typeface="+mj-lt"/>
              </a:rPr>
              <a:t>الدراسة </a:t>
            </a:r>
            <a:r>
              <a:rPr lang="en-US" sz="3000">
                <a:solidFill>
                  <a:schemeClr val="accent1"/>
                </a:solidFill>
                <a:latin typeface="+mj-lt"/>
              </a:rPr>
              <a:t>CHOISE</a:t>
            </a:r>
            <a:r>
              <a:rPr lang="ar-EG" sz="3000">
                <a:solidFill>
                  <a:schemeClr val="accent1"/>
                </a:solidFill>
                <a:latin typeface="+mj-lt"/>
              </a:rPr>
              <a:t>: مقارنة خيارات منتجات لقاح فيروس الورم الحليمي البشري</a:t>
            </a:r>
          </a:p>
        </p:txBody>
      </p:sp>
      <p:sp>
        <p:nvSpPr>
          <p:cNvPr id="9" name="TextBox 8">
            <a:extLst>
              <a:ext uri="{FF2B5EF4-FFF2-40B4-BE49-F238E27FC236}">
                <a16:creationId xmlns:a16="http://schemas.microsoft.com/office/drawing/2014/main" id="{A7433A5E-17B9-B5B6-110D-4AAB43810B69}"/>
              </a:ext>
            </a:extLst>
          </p:cNvPr>
          <p:cNvSpPr txBox="1"/>
          <p:nvPr/>
        </p:nvSpPr>
        <p:spPr>
          <a:xfrm>
            <a:off x="673821" y="624860"/>
            <a:ext cx="10515598" cy="646331"/>
          </a:xfrm>
          <a:prstGeom prst="rect">
            <a:avLst/>
          </a:prstGeom>
          <a:noFill/>
          <a:ln>
            <a:solidFill>
              <a:srgbClr val="0070C0"/>
            </a:solidFill>
          </a:ln>
        </p:spPr>
        <p:txBody>
          <a:bodyPr wrap="square">
            <a:spAutoFit/>
          </a:bodyPr>
          <a:lstStyle/>
          <a:p>
            <a:r>
              <a:rPr lang="ar-EG"/>
              <a:t>المرحلة الثالثة من تجربة عشوائية ذات مقارن نشط ومفتوحة التسمية لتقييم سلامة واستمناع جدولي تطعيم بجرعة واحدة وجرعتين للفتيات في سن 9 إلى 14 عامًا في البلدان المنخفضة والمتوسطة الدخل من اللقاح </a:t>
            </a:r>
            <a:r>
              <a:rPr lang="en-US"/>
              <a:t>2vHPV</a:t>
            </a:r>
            <a:r>
              <a:rPr lang="ar-EG"/>
              <a:t> (من إنتاج </a:t>
            </a:r>
            <a:r>
              <a:rPr lang="en-US"/>
              <a:t>Innovax</a:t>
            </a:r>
            <a:r>
              <a:rPr lang="ar-EG"/>
              <a:t>) مقارنة باللقاح </a:t>
            </a:r>
            <a:r>
              <a:rPr lang="en-US"/>
              <a:t>4vHPV</a:t>
            </a:r>
            <a:r>
              <a:rPr lang="ar-EG"/>
              <a:t> (من إنتاج </a:t>
            </a:r>
            <a:r>
              <a:rPr lang="en-US"/>
              <a:t>MSD</a:t>
            </a:r>
            <a:r>
              <a:rPr lang="ar-EG"/>
              <a:t>)</a:t>
            </a:r>
          </a:p>
        </p:txBody>
      </p:sp>
      <p:sp>
        <p:nvSpPr>
          <p:cNvPr id="13" name="TextBox 12">
            <a:extLst>
              <a:ext uri="{FF2B5EF4-FFF2-40B4-BE49-F238E27FC236}">
                <a16:creationId xmlns:a16="http://schemas.microsoft.com/office/drawing/2014/main" id="{7A493A98-1FD4-9B87-8C61-9EE2955BB76B}"/>
              </a:ext>
            </a:extLst>
          </p:cNvPr>
          <p:cNvSpPr txBox="1"/>
          <p:nvPr/>
        </p:nvSpPr>
        <p:spPr>
          <a:xfrm>
            <a:off x="238397" y="6109016"/>
            <a:ext cx="11314237" cy="369332"/>
          </a:xfrm>
          <a:prstGeom prst="rect">
            <a:avLst/>
          </a:prstGeom>
          <a:noFill/>
        </p:spPr>
        <p:txBody>
          <a:bodyPr wrap="square" rtlCol="0">
            <a:spAutoFit/>
          </a:bodyPr>
          <a:lstStyle/>
          <a:p>
            <a:pPr>
              <a:spcBef>
                <a:spcPts val="1800"/>
              </a:spcBef>
            </a:pPr>
            <a:r>
              <a:rPr lang="en-US" sz="900"/>
              <a:t>Agbenyega T, Schuind AE, Adjei S, et al. 2025 Immunogenicity and safety of an Escherichia coli-produced bivalent human papillomavirus vaccine (Cecolin) in girls aged 9–14 years in Ghana and Bangladesh: A randomised, controlled, open-label, non-inferiority, phase 3 trial.</a:t>
            </a:r>
            <a:r>
              <a:rPr lang="en-US" sz="900" i="1"/>
              <a:t> Lancet Infectious Diseases.</a:t>
            </a:r>
            <a:r>
              <a:rPr lang="en-US" sz="900"/>
              <a:t> </a:t>
            </a:r>
            <a:r>
              <a:rPr lang="ar-EG" sz="900"/>
              <a:t>2025;</a:t>
            </a:r>
            <a:r>
              <a:rPr lang="en-US" sz="900"/>
              <a:t>S1473-3099(25)00031-3. doi:10.1016/S1473-3099(25)00031-3</a:t>
            </a:r>
          </a:p>
        </p:txBody>
      </p:sp>
      <p:pic>
        <p:nvPicPr>
          <p:cNvPr id="21" name="Picture 20">
            <a:extLst>
              <a:ext uri="{FF2B5EF4-FFF2-40B4-BE49-F238E27FC236}">
                <a16:creationId xmlns:a16="http://schemas.microsoft.com/office/drawing/2014/main" id="{63A2713B-7791-A641-5800-EFFC578DBA52}"/>
              </a:ext>
            </a:extLst>
          </p:cNvPr>
          <p:cNvPicPr>
            <a:picLocks noChangeAspect="1"/>
          </p:cNvPicPr>
          <p:nvPr/>
        </p:nvPicPr>
        <p:blipFill>
          <a:blip r:embed="rId3"/>
          <a:stretch>
            <a:fillRect/>
          </a:stretch>
        </p:blipFill>
        <p:spPr>
          <a:xfrm>
            <a:off x="1468877" y="1799853"/>
            <a:ext cx="6322979" cy="4230252"/>
          </a:xfrm>
          <a:prstGeom prst="rect">
            <a:avLst/>
          </a:prstGeom>
        </p:spPr>
      </p:pic>
      <p:sp>
        <p:nvSpPr>
          <p:cNvPr id="22" name="TextBox 21">
            <a:extLst>
              <a:ext uri="{FF2B5EF4-FFF2-40B4-BE49-F238E27FC236}">
                <a16:creationId xmlns:a16="http://schemas.microsoft.com/office/drawing/2014/main" id="{A70510F7-CB04-EABE-CED5-E78FACA84787}"/>
              </a:ext>
            </a:extLst>
          </p:cNvPr>
          <p:cNvSpPr txBox="1"/>
          <p:nvPr/>
        </p:nvSpPr>
        <p:spPr>
          <a:xfrm>
            <a:off x="-812191" y="1237178"/>
            <a:ext cx="9080701" cy="523220"/>
          </a:xfrm>
          <a:prstGeom prst="rect">
            <a:avLst/>
          </a:prstGeom>
          <a:noFill/>
        </p:spPr>
        <p:txBody>
          <a:bodyPr wrap="square" rtlCol="0">
            <a:spAutoFit/>
          </a:bodyPr>
          <a:lstStyle/>
          <a:p>
            <a:r>
              <a:rPr lang="ar-EG" sz="1400" b="1" dirty="0"/>
              <a:t>تركيزات المتوسط الهندسي للغلوبولين المناعي </a:t>
            </a:r>
            <a:r>
              <a:rPr lang="en-US" sz="1400" b="1" dirty="0"/>
              <a:t>G</a:t>
            </a:r>
            <a:r>
              <a:rPr lang="ar-EG" sz="1400" b="1" dirty="0"/>
              <a:t> للنوعين 16 و18 من فيروس الورم </a:t>
            </a:r>
            <a:r>
              <a:rPr lang="ar-EG" sz="1400" b="1" dirty="0" err="1"/>
              <a:t>الحليمي</a:t>
            </a:r>
            <a:r>
              <a:rPr lang="ar-EG" sz="1400" b="1" dirty="0"/>
              <a:t> البشري (</a:t>
            </a:r>
            <a:r>
              <a:rPr lang="en-US" sz="1400" b="1" dirty="0"/>
              <a:t>ELISA</a:t>
            </a:r>
            <a:r>
              <a:rPr lang="ar-EG" sz="1400" b="1" dirty="0"/>
              <a:t>) والنسب (</a:t>
            </a:r>
            <a:r>
              <a:rPr lang="en-US" sz="1400" b="1" dirty="0"/>
              <a:t>2vHPV/4vHPV</a:t>
            </a:r>
            <a:r>
              <a:rPr lang="ar-EG" sz="1400" b="1" dirty="0"/>
              <a:t>)</a:t>
            </a:r>
          </a:p>
          <a:p>
            <a:r>
              <a:rPr lang="ar-EG" sz="1400" b="1" dirty="0"/>
              <a:t>بعد جرعة واحدة (مجتمع الدراسة حسب البروتوكول)</a:t>
            </a:r>
          </a:p>
        </p:txBody>
      </p:sp>
      <p:sp>
        <p:nvSpPr>
          <p:cNvPr id="23" name="TextBox 22">
            <a:extLst>
              <a:ext uri="{FF2B5EF4-FFF2-40B4-BE49-F238E27FC236}">
                <a16:creationId xmlns:a16="http://schemas.microsoft.com/office/drawing/2014/main" id="{9F9CB9B5-EDC5-AF76-8C3D-146631F10990}"/>
              </a:ext>
            </a:extLst>
          </p:cNvPr>
          <p:cNvSpPr txBox="1"/>
          <p:nvPr/>
        </p:nvSpPr>
        <p:spPr>
          <a:xfrm>
            <a:off x="8268510" y="1815685"/>
            <a:ext cx="3470704" cy="3477875"/>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ar-EG" sz="2000" b="1" dirty="0">
                <a:solidFill>
                  <a:schemeClr val="tx2"/>
                </a:solidFill>
              </a:rPr>
              <a:t>كان </a:t>
            </a:r>
            <a:r>
              <a:rPr lang="ar-EG" sz="2000" b="1" dirty="0" err="1">
                <a:solidFill>
                  <a:schemeClr val="tx2"/>
                </a:solidFill>
              </a:rPr>
              <a:t>الاستمناع</a:t>
            </a:r>
            <a:r>
              <a:rPr lang="ar-EG" sz="2000" b="1" dirty="0">
                <a:solidFill>
                  <a:schemeClr val="tx2"/>
                </a:solidFill>
              </a:rPr>
              <a:t> بعد تناول جرعة واحدة من اللقاح ثنائي التكافؤ (</a:t>
            </a:r>
            <a:r>
              <a:rPr lang="en-US" sz="2000" b="1" dirty="0" err="1">
                <a:solidFill>
                  <a:schemeClr val="tx2"/>
                </a:solidFill>
              </a:rPr>
              <a:t>Innovax</a:t>
            </a:r>
            <a:r>
              <a:rPr lang="ar-EG" sz="2000" b="1" dirty="0">
                <a:solidFill>
                  <a:schemeClr val="tx2"/>
                </a:solidFill>
              </a:rPr>
              <a:t>) مماثلة للقاح رباعي التكافؤ (</a:t>
            </a:r>
            <a:r>
              <a:rPr lang="en-US" sz="2000" b="1" dirty="0">
                <a:solidFill>
                  <a:schemeClr val="tx2"/>
                </a:solidFill>
              </a:rPr>
              <a:t>MSD</a:t>
            </a:r>
            <a:r>
              <a:rPr lang="ar-EG" sz="2000" b="1" dirty="0">
                <a:solidFill>
                  <a:schemeClr val="tx2"/>
                </a:solidFill>
              </a:rPr>
              <a:t>) لمدة تصل إلى 24 شهرًا</a:t>
            </a:r>
          </a:p>
          <a:p>
            <a:pPr algn="ctr"/>
            <a:endParaRPr lang="en-US" sz="2000" b="1" dirty="0">
              <a:solidFill>
                <a:schemeClr val="tx2"/>
              </a:solidFill>
            </a:endParaRPr>
          </a:p>
          <a:p>
            <a:pPr algn="ctr"/>
            <a:r>
              <a:rPr lang="ar-EG" sz="2000" b="1" dirty="0">
                <a:solidFill>
                  <a:schemeClr val="tx2"/>
                </a:solidFill>
              </a:rPr>
              <a:t> في حين ثبُتت فعالية الجرعة الواحدة من اللقاح المرجعي، يُشير معدل </a:t>
            </a:r>
            <a:r>
              <a:rPr lang="ar-EG" sz="2000" b="1" dirty="0" err="1">
                <a:solidFill>
                  <a:schemeClr val="tx2"/>
                </a:solidFill>
              </a:rPr>
              <a:t>الاستمناع</a:t>
            </a:r>
            <a:r>
              <a:rPr lang="ar-EG" sz="2000" b="1" dirty="0">
                <a:solidFill>
                  <a:schemeClr val="tx2"/>
                </a:solidFill>
              </a:rPr>
              <a:t> المقارن إلى ملاءمة اللقاح ثنائي التكافؤ (</a:t>
            </a:r>
            <a:r>
              <a:rPr lang="en-US" sz="2000" b="1" dirty="0" err="1">
                <a:solidFill>
                  <a:schemeClr val="tx2"/>
                </a:solidFill>
              </a:rPr>
              <a:t>Innovax</a:t>
            </a:r>
            <a:r>
              <a:rPr lang="ar-EG" sz="2000" b="1" dirty="0">
                <a:solidFill>
                  <a:schemeClr val="tx2"/>
                </a:solidFill>
              </a:rPr>
              <a:t>) للاستخدام بجرعة واحدة</a:t>
            </a:r>
          </a:p>
        </p:txBody>
      </p:sp>
    </p:spTree>
    <p:extLst>
      <p:ext uri="{BB962C8B-B14F-4D97-AF65-F5344CB8AC3E}">
        <p14:creationId xmlns:p14="http://schemas.microsoft.com/office/powerpoint/2010/main" val="3869221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2193586" y="2288434"/>
            <a:ext cx="8200480" cy="2523280"/>
          </a:xfrm>
        </p:spPr>
        <p:txBody>
          <a:bodyPr/>
          <a:lstStyle/>
          <a:p>
            <a:r>
              <a:rPr lang="ar-EG" sz="4000" b="1"/>
              <a:t>ملخص الأدلة الحالية من التجارب الإكلينيكية التي تدعم التطعيم ضد فيروس الورم الحليمي البشري بجرعة واحدة</a:t>
            </a:r>
          </a:p>
        </p:txBody>
      </p:sp>
    </p:spTree>
    <p:extLst>
      <p:ext uri="{BB962C8B-B14F-4D97-AF65-F5344CB8AC3E}">
        <p14:creationId xmlns:p14="http://schemas.microsoft.com/office/powerpoint/2010/main" val="3223642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0" y="114300"/>
            <a:ext cx="11747582" cy="584775"/>
          </a:xfrm>
          <a:prstGeom prst="rect">
            <a:avLst/>
          </a:prstGeom>
        </p:spPr>
        <p:txBody>
          <a:bodyPr wrap="square">
            <a:spAutoFit/>
          </a:bodyPr>
          <a:lstStyle/>
          <a:p>
            <a:r>
              <a:rPr lang="ar-EG" sz="3200" dirty="0">
                <a:solidFill>
                  <a:schemeClr val="accent1"/>
                </a:solidFill>
                <a:latin typeface="+mj-lt"/>
              </a:rPr>
              <a:t>استنتاجات من البيانات المتاحة من التجارب الإكلينيكية</a:t>
            </a:r>
          </a:p>
        </p:txBody>
      </p:sp>
      <p:sp>
        <p:nvSpPr>
          <p:cNvPr id="3" name="TextBox 2">
            <a:extLst>
              <a:ext uri="{FF2B5EF4-FFF2-40B4-BE49-F238E27FC236}">
                <a16:creationId xmlns:a16="http://schemas.microsoft.com/office/drawing/2014/main" id="{5745C179-302E-4DCD-843E-879A3649401E}"/>
              </a:ext>
            </a:extLst>
          </p:cNvPr>
          <p:cNvSpPr txBox="1"/>
          <p:nvPr/>
        </p:nvSpPr>
        <p:spPr>
          <a:xfrm>
            <a:off x="374609" y="786539"/>
            <a:ext cx="10883246" cy="6024213"/>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ar-EG" dirty="0"/>
              <a:t>تبين </a:t>
            </a:r>
            <a:r>
              <a:rPr lang="ar-EG" b="0" i="0" u="none" strike="noStrike" baseline="0" dirty="0">
                <a:cs typeface="Calibri" panose="020F0502020204030204" pitchFamily="34" charset="0"/>
              </a:rPr>
              <a:t>في تجربة مراقبة عشوائية لتقييم التطعيم بجرعة واحدة مقابل عدم التطعيم أن استخدام جرعة واحدة فعال للغاية في الوقاية من عدوى </a:t>
            </a:r>
            <a:r>
              <a:rPr lang="ar-EG" dirty="0"/>
              <a:t>فيروس الورم </a:t>
            </a:r>
            <a:r>
              <a:rPr lang="ar-EG" dirty="0" err="1"/>
              <a:t>الحليمي</a:t>
            </a:r>
            <a:r>
              <a:rPr lang="ar-EG" dirty="0"/>
              <a:t> البشري المستمرة المسببة للسرطان المرتبطة بنوع اللقاح بعد 54 شهرًا على الأقل من التطعيم.</a:t>
            </a:r>
          </a:p>
          <a:p>
            <a:pPr marL="342900" marR="0" lvl="0" indent="-342900">
              <a:spcAft>
                <a:spcPts val="800"/>
              </a:spcAft>
              <a:buFont typeface="Arial" panose="020B0604020202020204" pitchFamily="34" charset="0"/>
              <a:buChar char="•"/>
            </a:pPr>
            <a:r>
              <a:rPr lang="ar-EG" dirty="0"/>
              <a:t>حققت </a:t>
            </a:r>
            <a:r>
              <a:rPr lang="ar-EG" b="0" i="0" u="none" baseline="0" dirty="0">
                <a:cs typeface="Calibri" panose="020F0502020204030204" pitchFamily="34" charset="0"/>
              </a:rPr>
              <a:t>الجرعة الواحدة </a:t>
            </a:r>
            <a:r>
              <a:rPr lang="ar-EG" dirty="0"/>
              <a:t>مستوى حماية مشابهًا لجدول التطعيم بجرعتين أو ثلاث جرعات في الوقاية من عدوى فيروس الورم </a:t>
            </a:r>
            <a:r>
              <a:rPr lang="ar-EG" dirty="0" err="1"/>
              <a:t>الحليمي</a:t>
            </a:r>
            <a:r>
              <a:rPr lang="ar-EG" dirty="0"/>
              <a:t> البشري من النوعين 16 و18، واستمر مستوى الحماية لمدة تصل إلى 14 عامًا بعد التطعيم.</a:t>
            </a:r>
          </a:p>
          <a:p>
            <a:pPr marL="342900" indent="-342900">
              <a:spcAft>
                <a:spcPts val="800"/>
              </a:spcAft>
              <a:buFont typeface="Arial" panose="020B0604020202020204" pitchFamily="34" charset="0"/>
              <a:buChar char="•"/>
            </a:pPr>
            <a:r>
              <a:rPr lang="ar-EG" dirty="0"/>
              <a:t>فاعلية ميدانية عالية ومماثلة للقاح ضد العدوى السائدة لفيروس الورم </a:t>
            </a:r>
            <a:r>
              <a:rPr lang="ar-EG" dirty="0" err="1"/>
              <a:t>الحليمي</a:t>
            </a:r>
            <a:r>
              <a:rPr lang="ar-EG" dirty="0"/>
              <a:t> البشري بعد جرعة واحدة أو جرعتين من اللقاح (بيانات واقعية).</a:t>
            </a:r>
          </a:p>
          <a:p>
            <a:pPr marL="342900" marR="0" lvl="0" indent="-342900">
              <a:lnSpc>
                <a:spcPct val="115000"/>
              </a:lnSpc>
              <a:spcAft>
                <a:spcPts val="800"/>
              </a:spcAft>
              <a:buFont typeface="Arial" panose="020B0604020202020204" pitchFamily="34" charset="0"/>
              <a:buChar char="•"/>
              <a:tabLst>
                <a:tab pos="457200" algn="l"/>
              </a:tabLst>
            </a:pPr>
            <a:r>
              <a:rPr lang="ar-EG" sz="1800" dirty="0"/>
              <a:t> يولِّد تطعيم الفتيات في سن 9 إلى 14 عامًا بجرعة واحدة من لقاح فيروس الورم </a:t>
            </a:r>
            <a:r>
              <a:rPr lang="ar-EG" sz="1800" dirty="0" err="1"/>
              <a:t>الحليمي</a:t>
            </a:r>
            <a:r>
              <a:rPr lang="ar-EG" sz="1800" dirty="0"/>
              <a:t> البشري (</a:t>
            </a:r>
            <a:r>
              <a:rPr lang="en-US" sz="1800" dirty="0"/>
              <a:t>HPV</a:t>
            </a:r>
            <a:r>
              <a:rPr lang="ar-EG" sz="1800" dirty="0"/>
              <a:t>) استجابة مناعية لا تقل عن التطعيم بجرعة واحدة لدى المجموعات السابقة بعد 24 شهرًا من التطعيم. (وقد أُثبت ذلك للقاح </a:t>
            </a:r>
            <a:r>
              <a:rPr lang="en-US" sz="1800" dirty="0"/>
              <a:t>HPV2</a:t>
            </a:r>
            <a:r>
              <a:rPr lang="ar-EG" sz="1800" dirty="0"/>
              <a:t> من شركة </a:t>
            </a:r>
            <a:r>
              <a:rPr lang="en-US" sz="1800" dirty="0"/>
              <a:t>GSK</a:t>
            </a:r>
            <a:r>
              <a:rPr lang="ar-EG" sz="1800" dirty="0"/>
              <a:t> لدى الفتيات في سن 18 إلى 25 عامًا في تجربة </a:t>
            </a:r>
            <a:r>
              <a:rPr lang="en-US" sz="1800" dirty="0"/>
              <a:t>CVT</a:t>
            </a:r>
            <a:r>
              <a:rPr lang="ar-EG" sz="1800" dirty="0"/>
              <a:t> لدى الفتيات في سن 15 إلى 20 عامًا في دراسة </a:t>
            </a:r>
            <a:r>
              <a:rPr lang="en-US" sz="1800" dirty="0"/>
              <a:t>KEN SHE</a:t>
            </a:r>
            <a:r>
              <a:rPr lang="ar-EG" sz="1800" dirty="0"/>
              <a:t>، وأُثبت أيضًا للقاح </a:t>
            </a:r>
            <a:r>
              <a:rPr lang="en-US" sz="1800" dirty="0"/>
              <a:t>HPV4</a:t>
            </a:r>
            <a:r>
              <a:rPr lang="ar-EG" sz="1800" dirty="0"/>
              <a:t> من شركة </a:t>
            </a:r>
            <a:r>
              <a:rPr lang="en-US" sz="1800" dirty="0"/>
              <a:t>MSD</a:t>
            </a:r>
            <a:r>
              <a:rPr lang="ar-EG" sz="1800" dirty="0"/>
              <a:t> لدى الفتيات في سن 10 إلى 18 عامًا في دراسة </a:t>
            </a:r>
            <a:r>
              <a:rPr lang="en-US" sz="1800" dirty="0"/>
              <a:t>IARC</a:t>
            </a:r>
            <a:r>
              <a:rPr lang="ar-EG" sz="1800" dirty="0"/>
              <a:t>، وللقاح </a:t>
            </a:r>
            <a:r>
              <a:rPr lang="en-US" sz="1800" dirty="0"/>
              <a:t>HPV9</a:t>
            </a:r>
            <a:r>
              <a:rPr lang="ar-EG" sz="1800" dirty="0"/>
              <a:t> من شركة </a:t>
            </a:r>
            <a:r>
              <a:rPr lang="en-US" sz="1800" dirty="0"/>
              <a:t>MSD</a:t>
            </a:r>
            <a:r>
              <a:rPr lang="ar-EG" sz="1800" dirty="0"/>
              <a:t> لدى الفتيات في سن 15 إلى 20 عامًا في الدراسة </a:t>
            </a:r>
            <a:r>
              <a:rPr lang="en-US" sz="1800" dirty="0"/>
              <a:t>KEN SHE</a:t>
            </a:r>
            <a:r>
              <a:rPr lang="ar-EG" sz="1800" dirty="0"/>
              <a:t>).</a:t>
            </a:r>
          </a:p>
          <a:p>
            <a:pPr marL="342900" indent="-342900">
              <a:spcAft>
                <a:spcPts val="800"/>
              </a:spcAft>
              <a:buFont typeface="Arial" panose="020B0604020202020204" pitchFamily="34" charset="0"/>
              <a:buChar char="•"/>
            </a:pPr>
            <a:r>
              <a:rPr lang="ar-EG" dirty="0"/>
              <a:t>تكون الاستجابة المناعية بعد جرعة واحدة من </a:t>
            </a:r>
            <a:r>
              <a:rPr lang="ar-EG" b="0" i="0" u="none" strike="noStrike" baseline="0" dirty="0">
                <a:cs typeface="Calibri" panose="020F0502020204030204" pitchFamily="34" charset="0"/>
              </a:rPr>
              <a:t>لقاحات فيروس الورم </a:t>
            </a:r>
            <a:r>
              <a:rPr lang="ar-EG" b="0" i="0" u="none" strike="noStrike" baseline="0" dirty="0" err="1">
                <a:cs typeface="Calibri" panose="020F0502020204030204" pitchFamily="34" charset="0"/>
              </a:rPr>
              <a:t>الحليمي</a:t>
            </a:r>
            <a:r>
              <a:rPr lang="ar-EG" b="0" i="0" u="none" strike="noStrike" baseline="0" dirty="0">
                <a:cs typeface="Calibri" panose="020F0502020204030204" pitchFamily="34" charset="0"/>
              </a:rPr>
              <a:t> البشري </a:t>
            </a:r>
            <a:r>
              <a:rPr lang="ar-EG" dirty="0"/>
              <a:t>أقل منها بعد أنظمة الجرعات المتعددة ولكنها تظل مستقرة لمدة تصل إلى 16 عامًا على الأقل بعد التطعيم.</a:t>
            </a:r>
          </a:p>
          <a:p>
            <a:pPr marL="342900" indent="-342900">
              <a:spcAft>
                <a:spcPts val="800"/>
              </a:spcAft>
              <a:buFont typeface="Arial" panose="020B0604020202020204" pitchFamily="34" charset="0"/>
              <a:buChar char="•"/>
            </a:pPr>
            <a:r>
              <a:rPr lang="ar-EG" dirty="0"/>
              <a:t>بعد تلقي جرعة واحدة، يكون </a:t>
            </a:r>
            <a:r>
              <a:rPr lang="ar-EG" dirty="0" err="1"/>
              <a:t>الاستمناع</a:t>
            </a:r>
            <a:r>
              <a:rPr lang="ar-EG" dirty="0"/>
              <a:t> مماثل لدى الفتيات والفتيان الذين تتراوح أعمارهم بين 9 و11 عامًا</a:t>
            </a:r>
            <a:r>
              <a:rPr lang="ar-EG" b="0" i="0" u="none" strike="noStrike" baseline="0" dirty="0">
                <a:cs typeface="Calibri" panose="020F0502020204030204" pitchFamily="34" charset="0"/>
              </a:rPr>
              <a:t>.</a:t>
            </a:r>
          </a:p>
          <a:p>
            <a:pPr marL="342900" indent="-342900">
              <a:spcAft>
                <a:spcPts val="800"/>
              </a:spcAft>
              <a:buFont typeface="Arial" panose="020B0604020202020204" pitchFamily="34" charset="0"/>
              <a:buChar char="•"/>
            </a:pPr>
            <a:r>
              <a:rPr lang="ar-EG" dirty="0"/>
              <a:t>هناك أدلة على تأثير جرعة واحدة من لقاح فيروس الورم </a:t>
            </a:r>
            <a:r>
              <a:rPr lang="ar-EG" dirty="0" err="1"/>
              <a:t>الحليمي</a:t>
            </a:r>
            <a:r>
              <a:rPr lang="ar-EG" dirty="0"/>
              <a:t> البشري على مستوى المجموعة على انتشار فيروس الورم </a:t>
            </a:r>
            <a:r>
              <a:rPr lang="ar-EG" dirty="0" err="1"/>
              <a:t>الحليمي</a:t>
            </a:r>
            <a:r>
              <a:rPr lang="ar-EG" dirty="0"/>
              <a:t> البشري من النوعين 16 و18 بغض النظر عن حالة فيروس نقص المناعة البشرية.</a:t>
            </a:r>
          </a:p>
          <a:p>
            <a:pPr marL="342900" indent="-342900">
              <a:spcAft>
                <a:spcPts val="1200"/>
              </a:spcAft>
              <a:buFont typeface="Arial" panose="020B0604020202020204" pitchFamily="34" charset="0"/>
              <a:buChar char="•"/>
            </a:pPr>
            <a:r>
              <a:rPr lang="ar-EG" dirty="0"/>
              <a:t>جرى تجميع بيانات الجرعة الواحدة من مناطق جغرافية مختلفة.</a:t>
            </a:r>
          </a:p>
          <a:p>
            <a:pPr marL="342900" indent="-342900">
              <a:spcAft>
                <a:spcPts val="1200"/>
              </a:spcAft>
              <a:buFont typeface="Arial" panose="020B0604020202020204" pitchFamily="34" charset="0"/>
              <a:buChar char="•"/>
            </a:pPr>
            <a:endParaRPr lang="en-US" dirty="0"/>
          </a:p>
          <a:p>
            <a:pPr marL="342900" indent="-342900">
              <a:buFont typeface="Arial" panose="020B0604020202020204" pitchFamily="34" charset="0"/>
              <a:buChar char="•"/>
            </a:pPr>
            <a:endParaRPr lang="en-US" sz="2000" b="0" i="0" u="none" strike="noStrike" baseline="0" dirty="0">
              <a:cs typeface="Calibri" panose="020F0502020204030204" pitchFamily="34" charset="0"/>
            </a:endParaRPr>
          </a:p>
        </p:txBody>
      </p:sp>
    </p:spTree>
    <p:extLst>
      <p:ext uri="{BB962C8B-B14F-4D97-AF65-F5344CB8AC3E}">
        <p14:creationId xmlns:p14="http://schemas.microsoft.com/office/powerpoint/2010/main" val="1721277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ar-EG" sz="4000" b="1"/>
              <a:t>الأدلة المستقاة من التجارب الإكلينيكية الجارية</a:t>
            </a:r>
          </a:p>
        </p:txBody>
      </p:sp>
    </p:spTree>
    <p:extLst>
      <p:ext uri="{BB962C8B-B14F-4D97-AF65-F5344CB8AC3E}">
        <p14:creationId xmlns:p14="http://schemas.microsoft.com/office/powerpoint/2010/main" val="1815599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BA4ED5-4086-524C-115D-57DA3DCA2466}"/>
              </a:ext>
            </a:extLst>
          </p:cNvPr>
          <p:cNvGraphicFramePr>
            <a:graphicFrameLocks noGrp="1"/>
          </p:cNvGraphicFramePr>
          <p:nvPr>
            <p:extLst>
              <p:ext uri="{D42A27DB-BD31-4B8C-83A1-F6EECF244321}">
                <p14:modId xmlns:p14="http://schemas.microsoft.com/office/powerpoint/2010/main" val="1702336526"/>
              </p:ext>
            </p:extLst>
          </p:nvPr>
        </p:nvGraphicFramePr>
        <p:xfrm>
          <a:off x="238979" y="699075"/>
          <a:ext cx="11456615" cy="5504999"/>
        </p:xfrm>
        <a:graphic>
          <a:graphicData uri="http://schemas.openxmlformats.org/drawingml/2006/table">
            <a:tbl>
              <a:tblPr rtl="1" firstRow="1" bandRow="1">
                <a:tableStyleId>{5C22544A-7EE6-4342-B048-85BDC9FD1C3A}</a:tableStyleId>
              </a:tblPr>
              <a:tblGrid>
                <a:gridCol w="4495412">
                  <a:extLst>
                    <a:ext uri="{9D8B030D-6E8A-4147-A177-3AD203B41FA5}">
                      <a16:colId xmlns:a16="http://schemas.microsoft.com/office/drawing/2014/main" val="213046488"/>
                    </a:ext>
                  </a:extLst>
                </a:gridCol>
                <a:gridCol w="6961203">
                  <a:extLst>
                    <a:ext uri="{9D8B030D-6E8A-4147-A177-3AD203B41FA5}">
                      <a16:colId xmlns:a16="http://schemas.microsoft.com/office/drawing/2014/main" val="3898586834"/>
                    </a:ext>
                  </a:extLst>
                </a:gridCol>
              </a:tblGrid>
              <a:tr h="1264905">
                <a:tc>
                  <a:txBody>
                    <a:bodyPr/>
                    <a:lstStyle/>
                    <a:p>
                      <a:r>
                        <a:rPr lang="ar-EG" sz="1600" b="1" dirty="0">
                          <a:solidFill>
                            <a:schemeClr val="bg1"/>
                          </a:solidFill>
                        </a:rPr>
                        <a:t>تجربة </a:t>
                      </a:r>
                      <a:r>
                        <a:rPr lang="en-US" sz="1600" b="1" dirty="0">
                          <a:solidFill>
                            <a:schemeClr val="bg1"/>
                          </a:solidFill>
                        </a:rPr>
                        <a:t>IARC</a:t>
                      </a:r>
                      <a:r>
                        <a:rPr lang="ar-EG" sz="1600" b="1" dirty="0">
                          <a:solidFill>
                            <a:schemeClr val="bg1"/>
                          </a:solidFill>
                        </a:rPr>
                        <a:t>،</a:t>
                      </a:r>
                      <a:r>
                        <a:rPr lang="ar-EG" sz="1600" b="0" dirty="0">
                          <a:solidFill>
                            <a:schemeClr val="bg1"/>
                          </a:solidFill>
                        </a:rPr>
                        <a:t> الهند</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1600" dirty="0">
                          <a:solidFill>
                            <a:schemeClr val="tx2"/>
                          </a:solidFill>
                          <a:latin typeface="+mn-lt"/>
                          <a:ea typeface="+mn-ea"/>
                          <a:cs typeface="+mn-cs"/>
                        </a:rPr>
                        <a:t>متابعة التجارب السريرية العشوائية المراقبة من جرعتين مقابل 3 جرعات بعد تعليق استخدام اللقاح </a:t>
                      </a:r>
                      <a:r>
                        <a:rPr lang="en-US" sz="1600" dirty="0">
                          <a:solidFill>
                            <a:schemeClr val="tx2"/>
                          </a:solidFill>
                          <a:latin typeface="+mn-lt"/>
                          <a:ea typeface="+mn-ea"/>
                          <a:cs typeface="+mn-cs"/>
                        </a:rPr>
                        <a:t>HPV4</a:t>
                      </a:r>
                      <a:r>
                        <a:rPr lang="ar-EG" sz="1600" dirty="0">
                          <a:solidFill>
                            <a:schemeClr val="tx2"/>
                          </a:solidFill>
                          <a:latin typeface="+mn-lt"/>
                          <a:ea typeface="+mn-ea"/>
                          <a:cs typeface="+mn-cs"/>
                        </a:rPr>
                        <a:t> من إنتاج </a:t>
                      </a:r>
                      <a:r>
                        <a:rPr lang="en-US" sz="1600" dirty="0">
                          <a:solidFill>
                            <a:schemeClr val="tx2"/>
                          </a:solidFill>
                          <a:latin typeface="+mn-lt"/>
                          <a:ea typeface="+mn-ea"/>
                          <a:cs typeface="+mn-cs"/>
                        </a:rPr>
                        <a:t>MSD</a:t>
                      </a:r>
                    </a:p>
                    <a:p>
                      <a:pPr marL="0" algn="r" defTabSz="914400" rtl="1" eaLnBrk="1" latinLnBrk="0" hangingPunct="1"/>
                      <a:r>
                        <a:rPr lang="ar-EG" sz="1600" b="0" dirty="0">
                          <a:solidFill>
                            <a:schemeClr val="tx2"/>
                          </a:solidFill>
                          <a:latin typeface="+mn-lt"/>
                          <a:ea typeface="+mn-ea"/>
                          <a:cs typeface="+mn-cs"/>
                        </a:rPr>
                        <a:t>الإناث من سن 10 إلى 18 عامًا (نحو 5000 أنثى متلقية جرعة واحدة)</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r" defTabSz="914400" rtl="1" eaLnBrk="1" fontAlgn="auto" latinLnBrk="0" hangingPunct="1">
                        <a:lnSpc>
                          <a:spcPct val="100000"/>
                        </a:lnSpc>
                        <a:spcBef>
                          <a:spcPts val="0"/>
                        </a:spcBef>
                        <a:spcAft>
                          <a:spcPts val="600"/>
                        </a:spcAft>
                        <a:buClrTx/>
                        <a:buSzTx/>
                        <a:buFontTx/>
                        <a:buNone/>
                        <a:tabLst/>
                        <a:defRPr/>
                      </a:pPr>
                      <a:r>
                        <a:rPr lang="ar-EG" sz="1600" b="0">
                          <a:solidFill>
                            <a:schemeClr val="tx2"/>
                          </a:solidFill>
                          <a:latin typeface="+mn-lt"/>
                          <a:ea typeface="+mn-ea"/>
                          <a:cs typeface="+mn-cs"/>
                        </a:rPr>
                        <a:t>فاعلية اللقاح (النتائج النهائية الفيروسية والنسيجية المرضية) لأنظمة الجرعة الواحدة والجرعتين والثلاث جرعات لمدة تصل إلى 15 عامًا بعد التطعيم</a:t>
                      </a:r>
                    </a:p>
                    <a:p>
                      <a:pPr marL="0" marR="0" lvl="0" algn="r" defTabSz="914400" rtl="1" eaLnBrk="1" latinLnBrk="0" hangingPunct="1">
                        <a:buNone/>
                      </a:pPr>
                      <a:r>
                        <a:rPr lang="ar-EG" sz="1600" b="0" u="sng">
                          <a:solidFill>
                            <a:schemeClr val="tx2"/>
                          </a:solidFill>
                          <a:latin typeface="+mn-lt"/>
                          <a:ea typeface="+mn-ea"/>
                          <a:cs typeface="+mn-cs"/>
                        </a:rPr>
                        <a:t>البيانات المتوقعة</a:t>
                      </a:r>
                      <a:r>
                        <a:rPr lang="ar-EG" sz="1600" b="0">
                          <a:solidFill>
                            <a:schemeClr val="tx2"/>
                          </a:solidFill>
                          <a:latin typeface="+mn-lt"/>
                          <a:ea typeface="+mn-ea"/>
                          <a:cs typeface="+mn-cs"/>
                        </a:rPr>
                        <a:t>:</a:t>
                      </a:r>
                      <a:r>
                        <a:rPr lang="ar-EG" sz="1600" b="1">
                          <a:solidFill>
                            <a:schemeClr val="tx2"/>
                          </a:solidFill>
                          <a:latin typeface="+mn-lt"/>
                          <a:ea typeface="+mn-ea"/>
                          <a:cs typeface="+mn-cs"/>
                        </a:rPr>
                        <a:t> 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31207119"/>
                  </a:ext>
                </a:extLst>
              </a:tr>
              <a:tr h="2441561">
                <a:tc>
                  <a:txBody>
                    <a:bodyPr/>
                    <a:lstStyle/>
                    <a:p>
                      <a:pPr marL="0" marR="0">
                        <a:buNone/>
                      </a:pPr>
                      <a:r>
                        <a:rPr lang="ar-EG" sz="1600" b="1" dirty="0">
                          <a:solidFill>
                            <a:schemeClr val="bg1"/>
                          </a:solidFill>
                          <a:effectLst/>
                          <a:latin typeface="+mn-lt"/>
                          <a:ea typeface="Aptos" panose="020B0004020202020204" pitchFamily="34" charset="0"/>
                          <a:cs typeface="Aptos" panose="020B0004020202020204" pitchFamily="34" charset="0"/>
                        </a:rPr>
                        <a:t>تجربة </a:t>
                      </a:r>
                      <a:r>
                        <a:rPr lang="en-US" sz="1600" b="1" dirty="0">
                          <a:solidFill>
                            <a:schemeClr val="bg1"/>
                          </a:solidFill>
                          <a:effectLst/>
                          <a:latin typeface="+mn-lt"/>
                          <a:ea typeface="Aptos" panose="020B0004020202020204" pitchFamily="34" charset="0"/>
                          <a:cs typeface="Aptos" panose="020B0004020202020204" pitchFamily="34" charset="0"/>
                        </a:rPr>
                        <a:t>HOPE II</a:t>
                      </a:r>
                      <a:r>
                        <a:rPr lang="ar-EG" sz="1600" dirty="0">
                          <a:solidFill>
                            <a:schemeClr val="bg1"/>
                          </a:solidFill>
                          <a:effectLst/>
                          <a:latin typeface="+mn-lt"/>
                          <a:ea typeface="Aptos" panose="020B0004020202020204" pitchFamily="34" charset="0"/>
                          <a:cs typeface="Aptos" panose="020B0004020202020204" pitchFamily="34" charset="0"/>
                        </a:rPr>
                        <a:t>، بوتسوانا، رواندا، جنوب إفريقيا</a:t>
                      </a:r>
                    </a:p>
                    <a:p>
                      <a:pPr marL="0" marR="0">
                        <a:buNone/>
                      </a:pPr>
                      <a:r>
                        <a:rPr lang="ar-EG" sz="1600" b="1" dirty="0">
                          <a:solidFill>
                            <a:schemeClr val="tx2"/>
                          </a:solidFill>
                          <a:latin typeface="+mn-lt"/>
                          <a:ea typeface="+mn-ea"/>
                          <a:cs typeface="+mn-cs"/>
                        </a:rPr>
                        <a:t>جرعة واحدة من لقاح فيروس الورم </a:t>
                      </a:r>
                      <a:r>
                        <a:rPr lang="ar-EG" sz="1600" b="1" dirty="0" err="1">
                          <a:solidFill>
                            <a:schemeClr val="tx2"/>
                          </a:solidFill>
                          <a:latin typeface="+mn-lt"/>
                          <a:ea typeface="+mn-ea"/>
                          <a:cs typeface="+mn-cs"/>
                        </a:rPr>
                        <a:t>الحليمي</a:t>
                      </a:r>
                      <a:r>
                        <a:rPr lang="ar-EG" sz="1600" b="1" dirty="0">
                          <a:solidFill>
                            <a:schemeClr val="tx2"/>
                          </a:solidFill>
                          <a:latin typeface="+mn-lt"/>
                          <a:ea typeface="+mn-ea"/>
                          <a:cs typeface="+mn-cs"/>
                        </a:rPr>
                        <a:t> البشري قبل تشخيص الإصابة بفيروس نقص المناعة البشرية</a:t>
                      </a:r>
                    </a:p>
                    <a:p>
                      <a:pPr marL="0" marR="0">
                        <a:buNone/>
                      </a:pPr>
                      <a:r>
                        <a:rPr lang="ar-EG" sz="1600" b="0" dirty="0">
                          <a:solidFill>
                            <a:schemeClr val="tx2"/>
                          </a:solidFill>
                          <a:latin typeface="+mn-lt"/>
                          <a:ea typeface="+mn-ea"/>
                          <a:cs typeface="+mn-cs"/>
                        </a:rPr>
                        <a:t>تجربة عشوائية محكومة مزدوجة التعمية، الإناث بعمر 16 عامًا أو أكثر</a:t>
                      </a:r>
                    </a:p>
                    <a:p>
                      <a:pPr marL="0" marR="0">
                        <a:buNone/>
                      </a:pPr>
                      <a:r>
                        <a:rPr lang="ar-EG" sz="1600" b="0" dirty="0">
                          <a:solidFill>
                            <a:schemeClr val="tx2"/>
                          </a:solidFill>
                          <a:latin typeface="+mn-lt"/>
                          <a:ea typeface="+mn-ea"/>
                          <a:cs typeface="+mn-cs"/>
                        </a:rPr>
                        <a:t>مجموعتان: جرعة واحدة من لقاح فيروس الورم </a:t>
                      </a:r>
                      <a:r>
                        <a:rPr lang="ar-EG" sz="1600" b="0" dirty="0" err="1">
                          <a:solidFill>
                            <a:schemeClr val="tx2"/>
                          </a:solidFill>
                          <a:latin typeface="+mn-lt"/>
                          <a:ea typeface="+mn-ea"/>
                          <a:cs typeface="+mn-cs"/>
                        </a:rPr>
                        <a:t>الحليمي</a:t>
                      </a:r>
                      <a:r>
                        <a:rPr lang="ar-EG" sz="1600" b="0" dirty="0">
                          <a:solidFill>
                            <a:schemeClr val="tx2"/>
                          </a:solidFill>
                          <a:latin typeface="+mn-lt"/>
                          <a:ea typeface="+mn-ea"/>
                          <a:cs typeface="+mn-cs"/>
                        </a:rPr>
                        <a:t> البشري تساعي التكافؤ (</a:t>
                      </a:r>
                      <a:r>
                        <a:rPr lang="en-US" sz="1600" b="0" dirty="0">
                          <a:solidFill>
                            <a:schemeClr val="tx2"/>
                          </a:solidFill>
                          <a:latin typeface="+mn-lt"/>
                          <a:ea typeface="+mn-ea"/>
                          <a:cs typeface="+mn-cs"/>
                        </a:rPr>
                        <a:t>MSD)</a:t>
                      </a:r>
                      <a:r>
                        <a:rPr lang="ar-EG" sz="1600" b="0" dirty="0">
                          <a:solidFill>
                            <a:schemeClr val="tx2"/>
                          </a:solidFill>
                          <a:latin typeface="+mn-lt"/>
                          <a:ea typeface="+mn-ea"/>
                          <a:cs typeface="+mn-cs"/>
                        </a:rPr>
                        <a:t>؛ جرعة واحدة من لقاح المكورات السحائية (التطعيم المتأخر ضد فيروس الورم </a:t>
                      </a:r>
                      <a:r>
                        <a:rPr lang="ar-EG" sz="1600" b="0" dirty="0" err="1">
                          <a:solidFill>
                            <a:schemeClr val="tx2"/>
                          </a:solidFill>
                          <a:latin typeface="+mn-lt"/>
                          <a:ea typeface="+mn-ea"/>
                          <a:cs typeface="+mn-cs"/>
                        </a:rPr>
                        <a:t>الحليمي</a:t>
                      </a:r>
                      <a:r>
                        <a:rPr lang="ar-EG" sz="1600" b="0" dirty="0">
                          <a:solidFill>
                            <a:schemeClr val="tx2"/>
                          </a:solidFill>
                          <a:latin typeface="+mn-lt"/>
                          <a:ea typeface="+mn-ea"/>
                          <a:cs typeface="+mn-cs"/>
                        </a:rPr>
                        <a:t> البشري في عمر 18 شهرًا)</a:t>
                      </a:r>
                    </a:p>
                    <a:p>
                      <a:pPr marL="0" marR="0">
                        <a:buNone/>
                      </a:pPr>
                      <a:r>
                        <a:rPr lang="ar-EG" sz="1600" b="0" dirty="0">
                          <a:solidFill>
                            <a:schemeClr val="tx2"/>
                          </a:solidFill>
                          <a:latin typeface="+mn-lt"/>
                          <a:ea typeface="+mn-ea"/>
                          <a:cs typeface="+mn-cs"/>
                        </a:rPr>
                        <a:t>العدد الإجمالي = 750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ar-EG" sz="1600" b="0" dirty="0">
                          <a:solidFill>
                            <a:schemeClr val="tx2"/>
                          </a:solidFill>
                          <a:latin typeface="+mn-lt"/>
                          <a:ea typeface="+mn-ea"/>
                          <a:cs typeface="+mn-cs"/>
                        </a:rPr>
                        <a:t>فاعلية لقاح فيروس الورم </a:t>
                      </a:r>
                      <a:r>
                        <a:rPr lang="ar-EG" sz="1600" b="0" dirty="0" err="1">
                          <a:solidFill>
                            <a:schemeClr val="tx2"/>
                          </a:solidFill>
                          <a:latin typeface="+mn-lt"/>
                          <a:ea typeface="+mn-ea"/>
                          <a:cs typeface="+mn-cs"/>
                        </a:rPr>
                        <a:t>الحليمي</a:t>
                      </a:r>
                      <a:r>
                        <a:rPr lang="ar-EG" sz="1600" b="0" dirty="0">
                          <a:solidFill>
                            <a:schemeClr val="tx2"/>
                          </a:solidFill>
                          <a:latin typeface="+mn-lt"/>
                          <a:ea typeface="+mn-ea"/>
                          <a:cs typeface="+mn-cs"/>
                        </a:rPr>
                        <a:t> البشري من النوعين 16 و18 من حيث عدوى فيروس الورم </a:t>
                      </a:r>
                      <a:r>
                        <a:rPr lang="ar-EG" sz="1600" b="0" dirty="0" err="1">
                          <a:solidFill>
                            <a:schemeClr val="tx2"/>
                          </a:solidFill>
                          <a:latin typeface="+mn-lt"/>
                          <a:ea typeface="+mn-ea"/>
                          <a:cs typeface="+mn-cs"/>
                        </a:rPr>
                        <a:t>الحليمي</a:t>
                      </a:r>
                      <a:r>
                        <a:rPr lang="ar-EG" sz="1600" b="0" dirty="0">
                          <a:solidFill>
                            <a:schemeClr val="tx2"/>
                          </a:solidFill>
                          <a:latin typeface="+mn-lt"/>
                          <a:ea typeface="+mn-ea"/>
                          <a:cs typeface="+mn-cs"/>
                        </a:rPr>
                        <a:t> البشري المستمرة عند التطعيم قبل تشخيص الإصابة بفيروس نقص المناعة البشرية</a:t>
                      </a:r>
                    </a:p>
                    <a:p>
                      <a:pPr marL="0" marR="0">
                        <a:buNone/>
                      </a:pPr>
                      <a:r>
                        <a:rPr lang="ar-EG" sz="1600" b="0" u="sng" dirty="0">
                          <a:solidFill>
                            <a:schemeClr val="tx2"/>
                          </a:solidFill>
                          <a:latin typeface="+mn-lt"/>
                          <a:ea typeface="+mn-ea"/>
                          <a:cs typeface="+mn-cs"/>
                        </a:rPr>
                        <a:t> البيانات المتوقعة</a:t>
                      </a:r>
                      <a:r>
                        <a:rPr lang="ar-EG" sz="1600" b="0" dirty="0">
                          <a:solidFill>
                            <a:schemeClr val="tx2"/>
                          </a:solidFill>
                          <a:latin typeface="+mn-lt"/>
                          <a:ea typeface="+mn-ea"/>
                          <a:cs typeface="+mn-cs"/>
                        </a:rPr>
                        <a:t>:</a:t>
                      </a:r>
                      <a:r>
                        <a:rPr lang="ar-EG" sz="1600" b="1" dirty="0">
                          <a:solidFill>
                            <a:schemeClr val="tx2"/>
                          </a:solidFill>
                          <a:latin typeface="+mn-lt"/>
                          <a:ea typeface="+mn-ea"/>
                          <a:cs typeface="+mn-cs"/>
                        </a:rPr>
                        <a:t> 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22107047"/>
                  </a:ext>
                </a:extLst>
              </a:tr>
              <a:tr h="1664519">
                <a:tc>
                  <a:txBody>
                    <a:bodyPr/>
                    <a:lstStyle/>
                    <a:p>
                      <a:pPr marL="0" marR="0">
                        <a:buNone/>
                      </a:pPr>
                      <a:r>
                        <a:rPr lang="ar-EG" sz="1600" b="1" dirty="0">
                          <a:solidFill>
                            <a:schemeClr val="bg1"/>
                          </a:solidFill>
                          <a:effectLst/>
                          <a:latin typeface="+mn-lt"/>
                          <a:ea typeface="Aptos" panose="020B0004020202020204" pitchFamily="34" charset="0"/>
                          <a:cs typeface="Aptos" panose="020B0004020202020204" pitchFamily="34" charset="0"/>
                        </a:rPr>
                        <a:t>تجربة </a:t>
                      </a:r>
                      <a:r>
                        <a:rPr lang="en-US" sz="1600" b="1" dirty="0">
                          <a:solidFill>
                            <a:schemeClr val="bg1"/>
                          </a:solidFill>
                          <a:effectLst/>
                          <a:latin typeface="+mn-lt"/>
                          <a:ea typeface="Aptos" panose="020B0004020202020204" pitchFamily="34" charset="0"/>
                          <a:cs typeface="Aptos" panose="020B0004020202020204" pitchFamily="34" charset="0"/>
                        </a:rPr>
                        <a:t>PRISMA-ESCUDDO</a:t>
                      </a:r>
                      <a:r>
                        <a:rPr lang="ar-EG" sz="1600" dirty="0">
                          <a:solidFill>
                            <a:schemeClr val="bg1"/>
                          </a:solidFill>
                          <a:effectLst/>
                          <a:latin typeface="+mn-lt"/>
                          <a:ea typeface="Aptos" panose="020B0004020202020204" pitchFamily="34" charset="0"/>
                          <a:cs typeface="Aptos" panose="020B0004020202020204" pitchFamily="34" charset="0"/>
                        </a:rPr>
                        <a:t>، كوستاريكا</a:t>
                      </a:r>
                    </a:p>
                    <a:p>
                      <a:pPr marL="0" marR="0">
                        <a:buNone/>
                      </a:pPr>
                      <a:r>
                        <a:rPr lang="ar-EG" sz="1600" b="1" dirty="0">
                          <a:solidFill>
                            <a:schemeClr val="tx2"/>
                          </a:solidFill>
                          <a:latin typeface="+mn-lt"/>
                          <a:ea typeface="+mn-ea"/>
                          <a:cs typeface="+mn-cs"/>
                        </a:rPr>
                        <a:t>تجربة فاعلية الجرعة الواحدة في الإناث في سن 18 إلى 30 عامًا</a:t>
                      </a:r>
                    </a:p>
                    <a:p>
                      <a:pPr marL="0" marR="0">
                        <a:buNone/>
                      </a:pPr>
                      <a:r>
                        <a:rPr lang="ar-EG" sz="1600" dirty="0">
                          <a:solidFill>
                            <a:schemeClr val="tx2"/>
                          </a:solidFill>
                          <a:latin typeface="+mn-lt"/>
                          <a:ea typeface="+mn-ea"/>
                          <a:cs typeface="+mn-cs"/>
                        </a:rPr>
                        <a:t> تجربة عشوائية مراقبة، 3 مجموعات جرعة واحدة من اللقاح </a:t>
                      </a:r>
                      <a:r>
                        <a:rPr lang="en-US" sz="1600" dirty="0">
                          <a:solidFill>
                            <a:schemeClr val="tx2"/>
                          </a:solidFill>
                          <a:latin typeface="+mn-lt"/>
                          <a:ea typeface="+mn-ea"/>
                          <a:cs typeface="+mn-cs"/>
                        </a:rPr>
                        <a:t>HPV2</a:t>
                      </a:r>
                      <a:r>
                        <a:rPr lang="ar-EG" sz="1600" dirty="0">
                          <a:solidFill>
                            <a:schemeClr val="tx2"/>
                          </a:solidFill>
                          <a:latin typeface="+mn-lt"/>
                          <a:ea typeface="+mn-ea"/>
                          <a:cs typeface="+mn-cs"/>
                        </a:rPr>
                        <a:t> (من إنتاج شركة </a:t>
                      </a:r>
                      <a:r>
                        <a:rPr lang="en-US" sz="1600" dirty="0">
                          <a:solidFill>
                            <a:schemeClr val="tx2"/>
                          </a:solidFill>
                          <a:latin typeface="+mn-lt"/>
                          <a:ea typeface="+mn-ea"/>
                          <a:cs typeface="+mn-cs"/>
                        </a:rPr>
                        <a:t>GSK)</a:t>
                      </a:r>
                      <a:r>
                        <a:rPr lang="ar-EG" sz="1600" dirty="0">
                          <a:solidFill>
                            <a:schemeClr val="tx2"/>
                          </a:solidFill>
                          <a:latin typeface="+mn-lt"/>
                          <a:ea typeface="+mn-ea"/>
                          <a:cs typeface="+mn-cs"/>
                        </a:rPr>
                        <a:t>، جرعة واحدة من اللقاح </a:t>
                      </a:r>
                      <a:r>
                        <a:rPr lang="en-US" sz="1600" dirty="0">
                          <a:solidFill>
                            <a:schemeClr val="tx2"/>
                          </a:solidFill>
                          <a:latin typeface="+mn-lt"/>
                          <a:ea typeface="+mn-ea"/>
                          <a:cs typeface="+mn-cs"/>
                        </a:rPr>
                        <a:t>9vHPV</a:t>
                      </a:r>
                      <a:r>
                        <a:rPr lang="ar-EG" sz="1600" dirty="0">
                          <a:solidFill>
                            <a:schemeClr val="tx2"/>
                          </a:solidFill>
                          <a:latin typeface="+mn-lt"/>
                          <a:ea typeface="+mn-ea"/>
                          <a:cs typeface="+mn-cs"/>
                        </a:rPr>
                        <a:t> (من إنتاج شركة </a:t>
                      </a:r>
                      <a:r>
                        <a:rPr lang="en-US" sz="1600" dirty="0">
                          <a:solidFill>
                            <a:schemeClr val="tx2"/>
                          </a:solidFill>
                          <a:latin typeface="+mn-lt"/>
                          <a:ea typeface="+mn-ea"/>
                          <a:cs typeface="+mn-cs"/>
                        </a:rPr>
                        <a:t>MSD)</a:t>
                      </a:r>
                      <a:r>
                        <a:rPr lang="ar-EG" sz="1600" dirty="0">
                          <a:solidFill>
                            <a:schemeClr val="tx2"/>
                          </a:solidFill>
                          <a:latin typeface="+mn-lt"/>
                          <a:ea typeface="+mn-ea"/>
                          <a:cs typeface="+mn-cs"/>
                        </a:rPr>
                        <a:t>، جرعة واحدة من اللقاح </a:t>
                      </a:r>
                      <a:r>
                        <a:rPr lang="en-US" sz="1600" dirty="0" err="1">
                          <a:solidFill>
                            <a:schemeClr val="tx2"/>
                          </a:solidFill>
                          <a:latin typeface="+mn-lt"/>
                          <a:ea typeface="+mn-ea"/>
                          <a:cs typeface="+mn-cs"/>
                        </a:rPr>
                        <a:t>dTaP</a:t>
                      </a:r>
                      <a:r>
                        <a:rPr lang="ar-EG" sz="1600" dirty="0">
                          <a:solidFill>
                            <a:schemeClr val="tx2"/>
                          </a:solidFill>
                          <a:latin typeface="+mn-lt"/>
                          <a:ea typeface="+mn-ea"/>
                          <a:cs typeface="+mn-cs"/>
                        </a:rPr>
                        <a:t> (مراقبة) (العدد= 1,650/ لكل مجموعة تقريبًا)</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ar-EG" sz="1600" dirty="0">
                          <a:solidFill>
                            <a:schemeClr val="tx2"/>
                          </a:solidFill>
                          <a:latin typeface="+mn-lt"/>
                          <a:ea typeface="+mn-ea"/>
                          <a:cs typeface="+mn-cs"/>
                        </a:rPr>
                        <a:t>فاعلية اللقاح مقارنة بغير الملقحين من حيث العدوى المستمرة بفيروس الورم </a:t>
                      </a:r>
                      <a:r>
                        <a:rPr lang="ar-EG" sz="1600" dirty="0" err="1">
                          <a:solidFill>
                            <a:schemeClr val="tx2"/>
                          </a:solidFill>
                          <a:latin typeface="+mn-lt"/>
                          <a:ea typeface="+mn-ea"/>
                          <a:cs typeface="+mn-cs"/>
                        </a:rPr>
                        <a:t>الحليمي</a:t>
                      </a:r>
                      <a:r>
                        <a:rPr lang="ar-EG" sz="1600" dirty="0">
                          <a:solidFill>
                            <a:schemeClr val="tx2"/>
                          </a:solidFill>
                          <a:latin typeface="+mn-lt"/>
                          <a:ea typeface="+mn-ea"/>
                          <a:cs typeface="+mn-cs"/>
                        </a:rPr>
                        <a:t> البشري من النوعين 16 و18</a:t>
                      </a:r>
                    </a:p>
                    <a:p>
                      <a:pPr marL="0" marR="0">
                        <a:buNone/>
                      </a:pPr>
                      <a:r>
                        <a:rPr lang="ar-EG" sz="1600" u="sng" dirty="0">
                          <a:solidFill>
                            <a:schemeClr val="tx2"/>
                          </a:solidFill>
                          <a:latin typeface="+mn-lt"/>
                          <a:ea typeface="+mn-ea"/>
                          <a:cs typeface="+mn-cs"/>
                        </a:rPr>
                        <a:t> البيانات المتوقعة (العام 4):</a:t>
                      </a:r>
                      <a:r>
                        <a:rPr lang="ar-EG" sz="1600" dirty="0">
                          <a:solidFill>
                            <a:schemeClr val="tx2"/>
                          </a:solidFill>
                          <a:latin typeface="+mn-lt"/>
                          <a:ea typeface="+mn-ea"/>
                          <a:cs typeface="+mn-cs"/>
                        </a:rPr>
                        <a:t> 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75538819"/>
                  </a:ext>
                </a:extLst>
              </a:tr>
            </a:tbl>
          </a:graphicData>
        </a:graphic>
      </p:graphicFrame>
      <p:sp>
        <p:nvSpPr>
          <p:cNvPr id="3" name="Rectangle 2">
            <a:extLst>
              <a:ext uri="{FF2B5EF4-FFF2-40B4-BE49-F238E27FC236}">
                <a16:creationId xmlns:a16="http://schemas.microsoft.com/office/drawing/2014/main" id="{768CB180-CDD7-178E-A89E-12765C3F39C2}"/>
              </a:ext>
            </a:extLst>
          </p:cNvPr>
          <p:cNvSpPr/>
          <p:nvPr/>
        </p:nvSpPr>
        <p:spPr>
          <a:xfrm>
            <a:off x="381000" y="114300"/>
            <a:ext cx="11348767" cy="584775"/>
          </a:xfrm>
          <a:prstGeom prst="rect">
            <a:avLst/>
          </a:prstGeom>
        </p:spPr>
        <p:txBody>
          <a:bodyPr wrap="square" lIns="91440" tIns="45720" rIns="91440" bIns="45720" anchor="t">
            <a:spAutoFit/>
          </a:bodyPr>
          <a:lstStyle/>
          <a:p>
            <a:pPr algn="ctr"/>
            <a:r>
              <a:rPr lang="ar-EG" sz="3200">
                <a:solidFill>
                  <a:schemeClr val="tx2"/>
                </a:solidFill>
                <a:latin typeface="+mj-lt"/>
              </a:rPr>
              <a:t>بيانات الفاعلية ضد عدوى فيروس الورم الحليمي البشري المستمرة: الدراسات الحالية</a:t>
            </a:r>
          </a:p>
        </p:txBody>
      </p:sp>
      <p:sp>
        <p:nvSpPr>
          <p:cNvPr id="4" name="TextBox 3">
            <a:extLst>
              <a:ext uri="{FF2B5EF4-FFF2-40B4-BE49-F238E27FC236}">
                <a16:creationId xmlns:a16="http://schemas.microsoft.com/office/drawing/2014/main" id="{0F8F2074-6A35-764F-7A7F-DD5AD5BA63CB}"/>
              </a:ext>
            </a:extLst>
          </p:cNvPr>
          <p:cNvSpPr txBox="1"/>
          <p:nvPr/>
        </p:nvSpPr>
        <p:spPr>
          <a:xfrm>
            <a:off x="496406" y="6204074"/>
            <a:ext cx="11314595" cy="230832"/>
          </a:xfrm>
          <a:prstGeom prst="rect">
            <a:avLst/>
          </a:prstGeom>
          <a:noFill/>
        </p:spPr>
        <p:txBody>
          <a:bodyPr wrap="square" rtlCol="0">
            <a:spAutoFit/>
          </a:bodyPr>
          <a:lstStyle/>
          <a:p>
            <a:r>
              <a:rPr lang="ar-EG" sz="900" dirty="0"/>
              <a:t> الاختصارات: </a:t>
            </a:r>
            <a:r>
              <a:rPr lang="en-US" sz="900" dirty="0"/>
              <a:t>IARC</a:t>
            </a:r>
            <a:r>
              <a:rPr lang="ar-EG" sz="900" dirty="0"/>
              <a:t>:الوكالة الدولية لبحوث السرطان، </a:t>
            </a:r>
            <a:r>
              <a:rPr lang="en-US" sz="900" dirty="0"/>
              <a:t>HOPE: </a:t>
            </a:r>
            <a:r>
              <a:rPr lang="ar-EG" sz="900" dirty="0"/>
              <a:t>فاعلية جرعة واحدة وجرعتين من لقاح فيروس الورم </a:t>
            </a:r>
            <a:r>
              <a:rPr lang="ar-EG" sz="900" dirty="0" err="1"/>
              <a:t>الحليمي</a:t>
            </a:r>
            <a:r>
              <a:rPr lang="ar-EG" sz="900" dirty="0"/>
              <a:t> البشري على مستوى مجتمع الدراسة، </a:t>
            </a:r>
            <a:r>
              <a:rPr lang="en-US" sz="900" dirty="0"/>
              <a:t>RCT</a:t>
            </a:r>
            <a:r>
              <a:rPr lang="ar-EG" sz="900" dirty="0"/>
              <a:t>: تجربة عشوائية مراقبة، </a:t>
            </a:r>
            <a:r>
              <a:rPr lang="en-US" sz="900" dirty="0"/>
              <a:t>SD</a:t>
            </a:r>
            <a:r>
              <a:rPr lang="ar-EG" sz="900" dirty="0"/>
              <a:t>: جرعة واحدة، </a:t>
            </a:r>
            <a:r>
              <a:rPr lang="en-US" sz="900" dirty="0" err="1"/>
              <a:t>yo</a:t>
            </a:r>
            <a:r>
              <a:rPr lang="ar-EG" sz="900" dirty="0"/>
              <a:t>: السن بالأعوام، </a:t>
            </a:r>
            <a:r>
              <a:rPr lang="en-US" sz="900" dirty="0"/>
              <a:t>N</a:t>
            </a:r>
            <a:r>
              <a:rPr lang="ar-EG" sz="900" dirty="0"/>
              <a:t>: عدد المشارِكات في الدراسة</a:t>
            </a:r>
          </a:p>
        </p:txBody>
      </p:sp>
    </p:spTree>
    <p:extLst>
      <p:ext uri="{BB962C8B-B14F-4D97-AF65-F5344CB8AC3E}">
        <p14:creationId xmlns:p14="http://schemas.microsoft.com/office/powerpoint/2010/main" val="4134847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AFA5D-B43E-855B-643B-A6F82AEADD5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1895E7D-AD13-D2B2-12DF-DECBCFF143A8}"/>
              </a:ext>
            </a:extLst>
          </p:cNvPr>
          <p:cNvSpPr/>
          <p:nvPr/>
        </p:nvSpPr>
        <p:spPr>
          <a:xfrm>
            <a:off x="381000" y="114300"/>
            <a:ext cx="11348767" cy="584775"/>
          </a:xfrm>
          <a:prstGeom prst="rect">
            <a:avLst/>
          </a:prstGeom>
        </p:spPr>
        <p:txBody>
          <a:bodyPr wrap="square" lIns="91440" tIns="45720" rIns="91440" bIns="45720" anchor="t">
            <a:spAutoFit/>
          </a:bodyPr>
          <a:lstStyle/>
          <a:p>
            <a:pPr algn="ctr"/>
            <a:r>
              <a:rPr lang="en-US" sz="3200">
                <a:solidFill>
                  <a:schemeClr val="tx2"/>
                </a:solidFill>
                <a:latin typeface="+mj-lt"/>
              </a:rPr>
              <a:t> </a:t>
            </a:r>
            <a:r>
              <a:rPr lang="ar-EG" sz="3200">
                <a:solidFill>
                  <a:schemeClr val="tx2"/>
                </a:solidFill>
                <a:latin typeface="+mj-lt"/>
              </a:rPr>
              <a:t>دراسات الأثر الجارية</a:t>
            </a:r>
          </a:p>
        </p:txBody>
      </p:sp>
      <p:graphicFrame>
        <p:nvGraphicFramePr>
          <p:cNvPr id="3" name="Table 3">
            <a:extLst>
              <a:ext uri="{FF2B5EF4-FFF2-40B4-BE49-F238E27FC236}">
                <a16:creationId xmlns:a16="http://schemas.microsoft.com/office/drawing/2014/main" id="{E959BE09-A822-D7B9-956D-37610E0262FB}"/>
              </a:ext>
            </a:extLst>
          </p:cNvPr>
          <p:cNvGraphicFramePr>
            <a:graphicFrameLocks noGrp="1"/>
          </p:cNvGraphicFramePr>
          <p:nvPr>
            <p:extLst>
              <p:ext uri="{D42A27DB-BD31-4B8C-83A1-F6EECF244321}">
                <p14:modId xmlns:p14="http://schemas.microsoft.com/office/powerpoint/2010/main" val="1045340450"/>
              </p:ext>
            </p:extLst>
          </p:nvPr>
        </p:nvGraphicFramePr>
        <p:xfrm>
          <a:off x="581025" y="841424"/>
          <a:ext cx="11195802" cy="2697480"/>
        </p:xfrm>
        <a:graphic>
          <a:graphicData uri="http://schemas.openxmlformats.org/drawingml/2006/table">
            <a:tbl>
              <a:tblPr rtl="1" firstRow="1" bandRow="1">
                <a:tableStyleId>{5C22544A-7EE6-4342-B048-85BDC9FD1C3A}</a:tableStyleId>
              </a:tblPr>
              <a:tblGrid>
                <a:gridCol w="4447476">
                  <a:extLst>
                    <a:ext uri="{9D8B030D-6E8A-4147-A177-3AD203B41FA5}">
                      <a16:colId xmlns:a16="http://schemas.microsoft.com/office/drawing/2014/main" val="4230516322"/>
                    </a:ext>
                  </a:extLst>
                </a:gridCol>
                <a:gridCol w="6748326">
                  <a:extLst>
                    <a:ext uri="{9D8B030D-6E8A-4147-A177-3AD203B41FA5}">
                      <a16:colId xmlns:a16="http://schemas.microsoft.com/office/drawing/2014/main" val="3653219934"/>
                    </a:ext>
                  </a:extLst>
                </a:gridCol>
              </a:tblGrid>
              <a:tr h="388135">
                <a:tc>
                  <a:txBody>
                    <a:bodyPr/>
                    <a:lstStyle/>
                    <a:p>
                      <a:r>
                        <a:rPr lang="ar-EG" sz="2000">
                          <a:solidFill>
                            <a:schemeClr val="bg1"/>
                          </a:solidFill>
                        </a:rPr>
                        <a:t>الدراسة / التصميم</a:t>
                      </a:r>
                    </a:p>
                  </a:txBody>
                  <a:tcPr>
                    <a:lnB w="9525" cap="flat" cmpd="sng" algn="ctr">
                      <a:solidFill>
                        <a:schemeClr val="accent1"/>
                      </a:solidFill>
                      <a:prstDash val="solid"/>
                      <a:round/>
                      <a:headEnd type="none" w="med" len="med"/>
                      <a:tailEnd type="none" w="med" len="med"/>
                    </a:lnB>
                  </a:tcPr>
                </a:tc>
                <a:tc>
                  <a:txBody>
                    <a:bodyPr/>
                    <a:lstStyle/>
                    <a:p>
                      <a:r>
                        <a:rPr lang="ar-EG" sz="2000" b="1">
                          <a:solidFill>
                            <a:schemeClr val="bg1"/>
                          </a:solidFill>
                        </a:rPr>
                        <a:t>الأهداف الأساسية/الجداول الزمنية</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584577">
                <a:tc>
                  <a:txBody>
                    <a:bodyPr/>
                    <a:lstStyle/>
                    <a:p>
                      <a:r>
                        <a:rPr lang="ar-EG" sz="2000" b="1">
                          <a:solidFill>
                            <a:schemeClr val="bg1"/>
                          </a:solidFill>
                        </a:rPr>
                        <a:t>تجربة </a:t>
                      </a:r>
                      <a:r>
                        <a:rPr lang="en-US" sz="2000" b="1">
                          <a:solidFill>
                            <a:schemeClr val="bg1"/>
                          </a:solidFill>
                        </a:rPr>
                        <a:t>ADD-VACC</a:t>
                      </a:r>
                      <a:r>
                        <a:rPr lang="ar-EG" sz="2000" b="0">
                          <a:solidFill>
                            <a:schemeClr val="bg1"/>
                          </a:solidFill>
                        </a:rPr>
                        <a:t>، تنزانيا</a:t>
                      </a:r>
                    </a:p>
                    <a:p>
                      <a:r>
                        <a:rPr lang="ar-EG" sz="2000">
                          <a:solidFill>
                            <a:schemeClr val="tx2"/>
                          </a:solidFill>
                        </a:rPr>
                        <a:t>تجربة مجمَّعة عشوائية، فتيات فقط (9 سنوات) أو إناث (9 سنوات) + فتيان (14 إلى 18 سنة)</a:t>
                      </a:r>
                    </a:p>
                    <a:p>
                      <a:r>
                        <a:rPr lang="ar-EG" sz="2000">
                          <a:solidFill>
                            <a:schemeClr val="tx2"/>
                          </a:solidFill>
                        </a:rPr>
                        <a:t>جرعة واحدة من اللقاح </a:t>
                      </a:r>
                      <a:r>
                        <a:rPr lang="en-US" sz="2000">
                          <a:solidFill>
                            <a:schemeClr val="tx2"/>
                          </a:solidFill>
                        </a:rPr>
                        <a:t>HPV4 (MSD)</a:t>
                      </a:r>
                    </a:p>
                    <a:p>
                      <a:r>
                        <a:rPr lang="ar-EG" sz="2000">
                          <a:solidFill>
                            <a:schemeClr val="tx2"/>
                          </a:solidFill>
                        </a:rPr>
                        <a:t>العدد: 9,000 صبي تقريبًا</a:t>
                      </a:r>
                    </a:p>
                    <a:p>
                      <a:r>
                        <a:rPr lang="ar-EG" sz="2000">
                          <a:solidFill>
                            <a:schemeClr val="tx2"/>
                          </a:solidFill>
                        </a:rPr>
                        <a:t> المسح قبل التطعيم وبعده بثلاث سنوات</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ar-EG" sz="2000">
                          <a:solidFill>
                            <a:schemeClr val="tx2"/>
                          </a:solidFill>
                        </a:rPr>
                        <a:t>تأثير إضافة استراتيجية التطعيم بجرعة واحدة لمرة واحدة للذكور ضد فيروس الورم الحليمي البشري إلى البرنامج الوطني (الفتيات في سن 14 عامًا).</a:t>
                      </a:r>
                    </a:p>
                    <a:p>
                      <a:r>
                        <a:rPr lang="ar-EG" sz="2000">
                          <a:solidFill>
                            <a:schemeClr val="tx2"/>
                          </a:solidFill>
                        </a:rPr>
                        <a:t> التأثير على انتشار فيروس الورم الحليمي البشري في المجتمع بعد 36 شهرًا من التطعيم.</a:t>
                      </a:r>
                    </a:p>
                    <a:p>
                      <a:pPr>
                        <a:spcAft>
                          <a:spcPts val="600"/>
                        </a:spcAft>
                      </a:pPr>
                      <a:r>
                        <a:rPr lang="ar-EG" sz="2000">
                          <a:solidFill>
                            <a:schemeClr val="tx2"/>
                          </a:solidFill>
                        </a:rPr>
                        <a:t>الاستمناع في مجموعة فرعية حتى الشهر 24</a:t>
                      </a:r>
                    </a:p>
                    <a:p>
                      <a:r>
                        <a:rPr lang="ar-EG" sz="2000" u="sng">
                          <a:solidFill>
                            <a:schemeClr val="tx2"/>
                          </a:solidFill>
                        </a:rPr>
                        <a:t>البيانات المتوقعة</a:t>
                      </a:r>
                      <a:r>
                        <a:rPr lang="ar-EG" sz="2000">
                          <a:solidFill>
                            <a:schemeClr val="tx2"/>
                          </a:solidFill>
                        </a:rPr>
                        <a:t>: التأثير على معدل انتشار فيروس الورم الحليمي البشري في المجتمع 2027، الفاعلية الميدانية لجرعة واحدة بين الذكور:</a:t>
                      </a:r>
                      <a:r>
                        <a:rPr lang="ar-EG" sz="2000" b="1">
                          <a:solidFill>
                            <a:schemeClr val="tx2"/>
                          </a:solidFill>
                          <a:latin typeface="+mn-lt"/>
                          <a:ea typeface="+mn-ea"/>
                          <a:cs typeface="+mn-cs"/>
                        </a:rPr>
                        <a:t> 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5" name="TextBox 4">
            <a:extLst>
              <a:ext uri="{FF2B5EF4-FFF2-40B4-BE49-F238E27FC236}">
                <a16:creationId xmlns:a16="http://schemas.microsoft.com/office/drawing/2014/main" id="{C4CD6B76-4605-7F01-3CA8-A63EF5AAD369}"/>
              </a:ext>
            </a:extLst>
          </p:cNvPr>
          <p:cNvSpPr txBox="1"/>
          <p:nvPr/>
        </p:nvSpPr>
        <p:spPr>
          <a:xfrm>
            <a:off x="581025" y="6003827"/>
            <a:ext cx="11361655" cy="230832"/>
          </a:xfrm>
          <a:prstGeom prst="rect">
            <a:avLst/>
          </a:prstGeom>
          <a:noFill/>
        </p:spPr>
        <p:txBody>
          <a:bodyPr wrap="square" numCol="1" rtlCol="0">
            <a:spAutoFit/>
          </a:bodyPr>
          <a:lstStyle/>
          <a:p>
            <a:r>
              <a:rPr lang="en-US" sz="900"/>
              <a:t>ADD-VACC</a:t>
            </a:r>
            <a:r>
              <a:rPr lang="ar-EG" sz="900"/>
              <a:t>: إضافة تطعيم الذكور بجرعة واحدة من لقاح فيروس الورم الحليمي البشري إلى برنامج تطعيم الإناث في تنزانيا، </a:t>
            </a:r>
            <a:r>
              <a:rPr lang="en-US" sz="900"/>
              <a:t>N</a:t>
            </a:r>
            <a:r>
              <a:rPr lang="ar-EG" sz="900"/>
              <a:t>: عدد المشاركين، </a:t>
            </a:r>
            <a:r>
              <a:rPr lang="en-US" sz="900"/>
              <a:t>yo</a:t>
            </a:r>
            <a:r>
              <a:rPr lang="ar-EG" sz="900"/>
              <a:t>: السن بالأعوام، </a:t>
            </a:r>
            <a:r>
              <a:rPr lang="en-US" sz="900"/>
              <a:t>SD</a:t>
            </a:r>
            <a:r>
              <a:rPr lang="ar-EG" sz="900"/>
              <a:t>: جرعة واحدة</a:t>
            </a:r>
          </a:p>
        </p:txBody>
      </p:sp>
    </p:spTree>
    <p:extLst>
      <p:ext uri="{BB962C8B-B14F-4D97-AF65-F5344CB8AC3E}">
        <p14:creationId xmlns:p14="http://schemas.microsoft.com/office/powerpoint/2010/main" val="270484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240469-CA91-4ECA-9BE3-730B5DE58944}"/>
              </a:ext>
            </a:extLst>
          </p:cNvPr>
          <p:cNvCxnSpPr>
            <a:cxnSpLocks/>
          </p:cNvCxnSpPr>
          <p:nvPr/>
        </p:nvCxnSpPr>
        <p:spPr>
          <a:xfrm>
            <a:off x="2681681"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0302B09-CFAD-494A-ACDD-B971FF2F6778}"/>
              </a:ext>
            </a:extLst>
          </p:cNvPr>
          <p:cNvCxnSpPr>
            <a:cxnSpLocks/>
          </p:cNvCxnSpPr>
          <p:nvPr/>
        </p:nvCxnSpPr>
        <p:spPr>
          <a:xfrm>
            <a:off x="5483257"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456C91-A747-4243-8751-E93596D3010E}"/>
              </a:ext>
            </a:extLst>
          </p:cNvPr>
          <p:cNvCxnSpPr>
            <a:cxnSpLocks/>
          </p:cNvCxnSpPr>
          <p:nvPr/>
        </p:nvCxnSpPr>
        <p:spPr>
          <a:xfrm>
            <a:off x="4597598" y="2063079"/>
            <a:ext cx="1771319"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9DDCDA-EBD3-4CDA-9BBD-9BE0AF67712F}"/>
              </a:ext>
            </a:extLst>
          </p:cNvPr>
          <p:cNvSpPr txBox="1">
            <a:spLocks/>
          </p:cNvSpPr>
          <p:nvPr/>
        </p:nvSpPr>
        <p:spPr>
          <a:xfrm>
            <a:off x="8375779" y="3982560"/>
            <a:ext cx="2102773"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sz="1400" dirty="0">
                <a:solidFill>
                  <a:schemeClr val="tx2"/>
                </a:solidFill>
                <a:cs typeface="Arial"/>
              </a:rPr>
              <a:t>انخفاض تكلفة العمليات وقوارير اللقاح</a:t>
            </a:r>
          </a:p>
        </p:txBody>
      </p:sp>
      <p:sp>
        <p:nvSpPr>
          <p:cNvPr id="8" name="TextBox 7">
            <a:extLst>
              <a:ext uri="{FF2B5EF4-FFF2-40B4-BE49-F238E27FC236}">
                <a16:creationId xmlns:a16="http://schemas.microsoft.com/office/drawing/2014/main" id="{C44DC1D6-CE2D-4B21-825B-4AA5E25C8D49}"/>
              </a:ext>
            </a:extLst>
          </p:cNvPr>
          <p:cNvSpPr txBox="1">
            <a:spLocks/>
          </p:cNvSpPr>
          <p:nvPr/>
        </p:nvSpPr>
        <p:spPr>
          <a:xfrm>
            <a:off x="3004000" y="3985285"/>
            <a:ext cx="2144995"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sz="1400" dirty="0">
                <a:solidFill>
                  <a:schemeClr val="tx2"/>
                </a:solidFill>
                <a:cs typeface="Arial"/>
              </a:rPr>
              <a:t>أكثر قبولًا وأسهل للأشخاص من حيث التخطيط لوجستيًا وتحمل التكلفة المالية </a:t>
            </a:r>
          </a:p>
        </p:txBody>
      </p:sp>
      <p:cxnSp>
        <p:nvCxnSpPr>
          <p:cNvPr id="9" name="Straight Connector 8">
            <a:extLst>
              <a:ext uri="{FF2B5EF4-FFF2-40B4-BE49-F238E27FC236}">
                <a16:creationId xmlns:a16="http://schemas.microsoft.com/office/drawing/2014/main" id="{6A75BCED-C0B0-47CD-9A2C-81691CB4BC6A}"/>
              </a:ext>
            </a:extLst>
          </p:cNvPr>
          <p:cNvCxnSpPr>
            <a:cxnSpLocks/>
          </p:cNvCxnSpPr>
          <p:nvPr/>
        </p:nvCxnSpPr>
        <p:spPr>
          <a:xfrm>
            <a:off x="1661927" y="2063079"/>
            <a:ext cx="2039507"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8398E5-4BC8-4819-B613-D16C7CF1C542}"/>
              </a:ext>
            </a:extLst>
          </p:cNvPr>
          <p:cNvSpPr txBox="1">
            <a:spLocks/>
          </p:cNvSpPr>
          <p:nvPr/>
        </p:nvSpPr>
        <p:spPr>
          <a:xfrm>
            <a:off x="7154951" y="1487353"/>
            <a:ext cx="2101306" cy="430887"/>
          </a:xfrm>
          <a:prstGeom prst="rect">
            <a:avLst/>
          </a:prstGeom>
        </p:spPr>
        <p:txBody>
          <a:bodyPr vert="horz" wrap="square" lIns="0" tIns="0" rIns="0" bIns="0" rtlCol="0" anchor="t" anchorCtr="0">
            <a:noAutofit/>
          </a:bodyPr>
          <a:lstStyle>
            <a:defPPr>
              <a:defRPr lang="en-US"/>
            </a:defPPr>
            <a:lvl1pPr lvl="0" indent="0" algn="ctr">
              <a:lnSpc>
                <a:spcPct val="100000"/>
              </a:lnSpc>
              <a:spcBef>
                <a:spcPts val="300"/>
              </a:spcBef>
              <a:spcAft>
                <a:spcPts val="300"/>
              </a:spcAft>
              <a:buClr>
                <a:schemeClr val="tx1"/>
              </a:buClr>
              <a:buSzPct val="100000"/>
              <a:buFont typeface="Segoe UI" panose="020B0502040204020203" pitchFamily="34" charset="0"/>
              <a:buChar char="​"/>
              <a:defRPr sz="1400">
                <a:solidFill>
                  <a:schemeClr val="tx2"/>
                </a:solidFill>
                <a:cs typeface="Arial"/>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ar-EG" dirty="0"/>
              <a:t>عدد أقل من المواعيد</a:t>
            </a:r>
            <a:br>
              <a:rPr lang="ar-EG" dirty="0"/>
            </a:br>
            <a:r>
              <a:rPr lang="ar-EG" dirty="0"/>
              <a:t>المطلوب جدولتها والالتزام بها</a:t>
            </a:r>
          </a:p>
        </p:txBody>
      </p:sp>
      <p:sp>
        <p:nvSpPr>
          <p:cNvPr id="11" name="TextBox 10">
            <a:extLst>
              <a:ext uri="{FF2B5EF4-FFF2-40B4-BE49-F238E27FC236}">
                <a16:creationId xmlns:a16="http://schemas.microsoft.com/office/drawing/2014/main" id="{177B3F40-5BBE-43A3-B807-E379BD1BAB58}"/>
              </a:ext>
            </a:extLst>
          </p:cNvPr>
          <p:cNvSpPr txBox="1">
            <a:spLocks/>
          </p:cNvSpPr>
          <p:nvPr/>
        </p:nvSpPr>
        <p:spPr>
          <a:xfrm>
            <a:off x="4597598" y="1708902"/>
            <a:ext cx="1771319"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sz="1400" dirty="0">
                <a:solidFill>
                  <a:schemeClr val="tx2"/>
                </a:solidFill>
                <a:cs typeface="Arial"/>
              </a:rPr>
              <a:t>عمليات تنسيق حملات سهلة</a:t>
            </a:r>
          </a:p>
        </p:txBody>
      </p:sp>
      <p:cxnSp>
        <p:nvCxnSpPr>
          <p:cNvPr id="12" name="Straight Connector 11">
            <a:extLst>
              <a:ext uri="{FF2B5EF4-FFF2-40B4-BE49-F238E27FC236}">
                <a16:creationId xmlns:a16="http://schemas.microsoft.com/office/drawing/2014/main" id="{E74D65D8-E80C-4E4D-A936-0011E992BC78}"/>
              </a:ext>
            </a:extLst>
          </p:cNvPr>
          <p:cNvCxnSpPr>
            <a:cxnSpLocks/>
          </p:cNvCxnSpPr>
          <p:nvPr/>
        </p:nvCxnSpPr>
        <p:spPr>
          <a:xfrm>
            <a:off x="8236402"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92F53B-85FB-4DB0-80F1-C8786DD25BC7}"/>
              </a:ext>
            </a:extLst>
          </p:cNvPr>
          <p:cNvCxnSpPr>
            <a:cxnSpLocks/>
          </p:cNvCxnSpPr>
          <p:nvPr/>
        </p:nvCxnSpPr>
        <p:spPr>
          <a:xfrm>
            <a:off x="7216547" y="2063079"/>
            <a:ext cx="2039710"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3F25DB-49A1-43D6-A097-0E602D73E133}"/>
              </a:ext>
            </a:extLst>
          </p:cNvPr>
          <p:cNvSpPr txBox="1">
            <a:spLocks/>
          </p:cNvSpPr>
          <p:nvPr/>
        </p:nvSpPr>
        <p:spPr>
          <a:xfrm>
            <a:off x="1731920" y="1487847"/>
            <a:ext cx="2060107"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sz="1400" dirty="0">
                <a:solidFill>
                  <a:schemeClr val="tx2"/>
                </a:solidFill>
                <a:cs typeface="Arial"/>
              </a:rPr>
              <a:t>عدم الحاجة إلى جدولة المواعيد</a:t>
            </a:r>
            <a:br>
              <a:rPr lang="ar-EG" sz="1400" dirty="0"/>
            </a:br>
            <a:r>
              <a:rPr lang="ar-EG" sz="1400" dirty="0">
                <a:solidFill>
                  <a:schemeClr val="tx2"/>
                </a:solidFill>
                <a:cs typeface="Arial"/>
              </a:rPr>
              <a:t>أو متابعة الحالات</a:t>
            </a:r>
          </a:p>
        </p:txBody>
      </p:sp>
      <p:sp>
        <p:nvSpPr>
          <p:cNvPr id="15" name="TextBox 14">
            <a:extLst>
              <a:ext uri="{FF2B5EF4-FFF2-40B4-BE49-F238E27FC236}">
                <a16:creationId xmlns:a16="http://schemas.microsoft.com/office/drawing/2014/main" id="{24726DE6-6E2C-471C-8E6B-64E645D3C32F}"/>
              </a:ext>
            </a:extLst>
          </p:cNvPr>
          <p:cNvSpPr txBox="1">
            <a:spLocks/>
          </p:cNvSpPr>
          <p:nvPr/>
        </p:nvSpPr>
        <p:spPr>
          <a:xfrm>
            <a:off x="371236" y="3967558"/>
            <a:ext cx="2142520"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sz="1400" dirty="0">
                <a:solidFill>
                  <a:schemeClr val="tx2"/>
                </a:solidFill>
                <a:cs typeface="Arial"/>
              </a:rPr>
              <a:t>مطلوب مخزون أقل وتوصيلات أقل</a:t>
            </a:r>
            <a:r>
              <a:rPr lang="ar-EG" sz="1400" dirty="0">
                <a:cs typeface="Arial"/>
              </a:rPr>
              <a:t> </a:t>
            </a:r>
          </a:p>
        </p:txBody>
      </p:sp>
      <p:cxnSp>
        <p:nvCxnSpPr>
          <p:cNvPr id="16" name="Straight Connector 15">
            <a:extLst>
              <a:ext uri="{FF2B5EF4-FFF2-40B4-BE49-F238E27FC236}">
                <a16:creationId xmlns:a16="http://schemas.microsoft.com/office/drawing/2014/main" id="{077E67B5-197B-4F20-95CC-62458E8D8A7D}"/>
              </a:ext>
            </a:extLst>
          </p:cNvPr>
          <p:cNvCxnSpPr>
            <a:cxnSpLocks/>
          </p:cNvCxnSpPr>
          <p:nvPr/>
        </p:nvCxnSpPr>
        <p:spPr>
          <a:xfrm>
            <a:off x="443070" y="3907163"/>
            <a:ext cx="2102773"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796D4C-DD63-4DD1-862B-A17A084EA38C}"/>
              </a:ext>
            </a:extLst>
          </p:cNvPr>
          <p:cNvCxnSpPr>
            <a:cxnSpLocks/>
          </p:cNvCxnSpPr>
          <p:nvPr/>
        </p:nvCxnSpPr>
        <p:spPr>
          <a:xfrm>
            <a:off x="6835870"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943AB9-E648-406E-993C-067FE5F4049B}"/>
              </a:ext>
            </a:extLst>
          </p:cNvPr>
          <p:cNvCxnSpPr>
            <a:cxnSpLocks/>
          </p:cNvCxnSpPr>
          <p:nvPr/>
        </p:nvCxnSpPr>
        <p:spPr>
          <a:xfrm>
            <a:off x="4096123"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383A6-FEEA-4B27-92DA-43A136790AEA}"/>
              </a:ext>
            </a:extLst>
          </p:cNvPr>
          <p:cNvCxnSpPr>
            <a:cxnSpLocks/>
          </p:cNvCxnSpPr>
          <p:nvPr/>
        </p:nvCxnSpPr>
        <p:spPr>
          <a:xfrm>
            <a:off x="1324367"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FA612D-B84A-436C-9CDE-F8338586582C}"/>
              </a:ext>
            </a:extLst>
          </p:cNvPr>
          <p:cNvCxnSpPr>
            <a:cxnSpLocks/>
          </p:cNvCxnSpPr>
          <p:nvPr/>
        </p:nvCxnSpPr>
        <p:spPr>
          <a:xfrm>
            <a:off x="9626798"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31AEF5-BAB5-4C84-BDEF-15A2110A9234}"/>
              </a:ext>
            </a:extLst>
          </p:cNvPr>
          <p:cNvCxnSpPr>
            <a:cxnSpLocks/>
          </p:cNvCxnSpPr>
          <p:nvPr/>
        </p:nvCxnSpPr>
        <p:spPr>
          <a:xfrm>
            <a:off x="8367462" y="3907163"/>
            <a:ext cx="2142520"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D33BB49-56EC-4813-B911-A043C3E4E7BD}"/>
              </a:ext>
            </a:extLst>
          </p:cNvPr>
          <p:cNvCxnSpPr>
            <a:cxnSpLocks/>
          </p:cNvCxnSpPr>
          <p:nvPr/>
        </p:nvCxnSpPr>
        <p:spPr>
          <a:xfrm>
            <a:off x="5753650" y="3907163"/>
            <a:ext cx="218240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AA523A-7CB4-4771-B97B-1DA003567362}"/>
              </a:ext>
            </a:extLst>
          </p:cNvPr>
          <p:cNvCxnSpPr>
            <a:cxnSpLocks/>
          </p:cNvCxnSpPr>
          <p:nvPr/>
        </p:nvCxnSpPr>
        <p:spPr>
          <a:xfrm>
            <a:off x="3021857" y="3907163"/>
            <a:ext cx="214499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F0C935-DF75-4948-9865-5B51FC03768B}"/>
              </a:ext>
            </a:extLst>
          </p:cNvPr>
          <p:cNvSpPr txBox="1">
            <a:spLocks/>
          </p:cNvSpPr>
          <p:nvPr/>
        </p:nvSpPr>
        <p:spPr>
          <a:xfrm>
            <a:off x="5772354" y="3982560"/>
            <a:ext cx="2144995"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sz="1400" dirty="0">
                <a:solidFill>
                  <a:schemeClr val="tx2"/>
                </a:solidFill>
                <a:cs typeface="Arial"/>
              </a:rPr>
              <a:t>انخفاض إمدادات اللقاحات المطلوبة لفئة معينة</a:t>
            </a:r>
          </a:p>
        </p:txBody>
      </p:sp>
      <p:sp>
        <p:nvSpPr>
          <p:cNvPr id="25" name="TextBox 24">
            <a:extLst>
              <a:ext uri="{FF2B5EF4-FFF2-40B4-BE49-F238E27FC236}">
                <a16:creationId xmlns:a16="http://schemas.microsoft.com/office/drawing/2014/main" id="{1B5F3D93-3562-4211-855C-818EE422A046}"/>
              </a:ext>
            </a:extLst>
          </p:cNvPr>
          <p:cNvSpPr txBox="1"/>
          <p:nvPr/>
        </p:nvSpPr>
        <p:spPr>
          <a:xfrm>
            <a:off x="11201935" y="2520155"/>
            <a:ext cx="733866"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ar-EG" sz="1000" dirty="0"/>
              <a:t>توقع بحدوث بعض التطور</a:t>
            </a:r>
          </a:p>
        </p:txBody>
      </p:sp>
      <p:sp>
        <p:nvSpPr>
          <p:cNvPr id="26" name="Oval 25">
            <a:extLst>
              <a:ext uri="{FF2B5EF4-FFF2-40B4-BE49-F238E27FC236}">
                <a16:creationId xmlns:a16="http://schemas.microsoft.com/office/drawing/2014/main" id="{2AA3E8C1-09E6-458D-A74A-6E90EA8EF4E1}"/>
              </a:ext>
            </a:extLst>
          </p:cNvPr>
          <p:cNvSpPr/>
          <p:nvPr/>
        </p:nvSpPr>
        <p:spPr>
          <a:xfrm>
            <a:off x="10934307" y="2564599"/>
            <a:ext cx="218890" cy="218890"/>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7" name="TextBox 26">
            <a:extLst>
              <a:ext uri="{FF2B5EF4-FFF2-40B4-BE49-F238E27FC236}">
                <a16:creationId xmlns:a16="http://schemas.microsoft.com/office/drawing/2014/main" id="{D051789D-0119-4DCF-AE00-59C13892CCB8}"/>
              </a:ext>
            </a:extLst>
          </p:cNvPr>
          <p:cNvSpPr txBox="1"/>
          <p:nvPr/>
        </p:nvSpPr>
        <p:spPr>
          <a:xfrm>
            <a:off x="11201936" y="3294913"/>
            <a:ext cx="733865"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ar-EG" sz="1000" dirty="0"/>
              <a:t>توقع بحدوث تطور كبير</a:t>
            </a:r>
          </a:p>
        </p:txBody>
      </p:sp>
      <p:sp>
        <p:nvSpPr>
          <p:cNvPr id="28" name="Oval 27">
            <a:extLst>
              <a:ext uri="{FF2B5EF4-FFF2-40B4-BE49-F238E27FC236}">
                <a16:creationId xmlns:a16="http://schemas.microsoft.com/office/drawing/2014/main" id="{B5F56ECD-0961-4BBA-87CA-F9E9E5BD13ED}"/>
              </a:ext>
            </a:extLst>
          </p:cNvPr>
          <p:cNvSpPr/>
          <p:nvPr/>
        </p:nvSpPr>
        <p:spPr>
          <a:xfrm>
            <a:off x="10934307" y="3356377"/>
            <a:ext cx="218890" cy="21889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9" name="TextBox 28">
            <a:extLst>
              <a:ext uri="{FF2B5EF4-FFF2-40B4-BE49-F238E27FC236}">
                <a16:creationId xmlns:a16="http://schemas.microsoft.com/office/drawing/2014/main" id="{0420CCBD-4D03-47B7-9A2F-E8ABE81043EA}"/>
              </a:ext>
            </a:extLst>
          </p:cNvPr>
          <p:cNvSpPr txBox="1">
            <a:spLocks/>
          </p:cNvSpPr>
          <p:nvPr/>
        </p:nvSpPr>
        <p:spPr>
          <a:xfrm>
            <a:off x="175098" y="4891571"/>
            <a:ext cx="11820033" cy="740083"/>
          </a:xfrm>
          <a:prstGeom prst="rect">
            <a:avLst/>
          </a:prstGeom>
          <a:solidFill>
            <a:schemeClr val="accent3"/>
          </a:solidFill>
          <a:ln w="57150">
            <a:noFill/>
          </a:ln>
        </p:spPr>
        <p:txBody>
          <a:bodyPr vert="horz" wrap="square" lIns="182880" tIns="182880" rIns="182880" bIns="18288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Clr>
                <a:srgbClr val="FFFFFF"/>
              </a:buClr>
            </a:pPr>
            <a:r>
              <a:rPr lang="ar-EG" sz="2000" b="1">
                <a:solidFill>
                  <a:schemeClr val="accent1"/>
                </a:solidFill>
              </a:rPr>
              <a:t>يعالج نظام الجرعة الواحدة العديد من العقبات التي تواجهها البلدان منخفضة ومتوسطة الدخل بشكل غير مناسب </a:t>
            </a:r>
            <a:br>
              <a:rPr lang="ar-EG" sz="2000" b="1">
                <a:solidFill>
                  <a:schemeClr val="accent1"/>
                </a:solidFill>
              </a:rPr>
            </a:br>
            <a:r>
              <a:rPr lang="ar-EG" sz="1500">
                <a:solidFill>
                  <a:schemeClr val="accent1"/>
                </a:solidFill>
                <a:latin typeface="+mj-lt"/>
              </a:rPr>
              <a:t>عن طريق تقليل كمية الجرعات التي سيتم شراؤها ومن ثم توزيعها وتخزينها وتتبعها وإعطائها</a:t>
            </a:r>
          </a:p>
        </p:txBody>
      </p:sp>
      <p:sp>
        <p:nvSpPr>
          <p:cNvPr id="30" name="TextBox 29">
            <a:extLst>
              <a:ext uri="{FF2B5EF4-FFF2-40B4-BE49-F238E27FC236}">
                <a16:creationId xmlns:a16="http://schemas.microsoft.com/office/drawing/2014/main" id="{438155B8-A4CE-4A4B-A99B-EF3E9E527B02}"/>
              </a:ext>
            </a:extLst>
          </p:cNvPr>
          <p:cNvSpPr txBox="1">
            <a:spLocks/>
          </p:cNvSpPr>
          <p:nvPr/>
        </p:nvSpPr>
        <p:spPr>
          <a:xfrm>
            <a:off x="5947436" y="3313104"/>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b="1" dirty="0">
                <a:solidFill>
                  <a:schemeClr val="tx2"/>
                </a:solidFill>
              </a:rPr>
              <a:t>الإمدادات</a:t>
            </a:r>
          </a:p>
        </p:txBody>
      </p:sp>
      <p:sp>
        <p:nvSpPr>
          <p:cNvPr id="31" name="TextBox 30">
            <a:extLst>
              <a:ext uri="{FF2B5EF4-FFF2-40B4-BE49-F238E27FC236}">
                <a16:creationId xmlns:a16="http://schemas.microsoft.com/office/drawing/2014/main" id="{84A78E9B-E82D-40D3-A81E-31F801AB9C58}"/>
              </a:ext>
            </a:extLst>
          </p:cNvPr>
          <p:cNvSpPr txBox="1">
            <a:spLocks/>
          </p:cNvSpPr>
          <p:nvPr/>
        </p:nvSpPr>
        <p:spPr>
          <a:xfrm>
            <a:off x="4597598" y="2372394"/>
            <a:ext cx="1771319"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b="1">
                <a:solidFill>
                  <a:schemeClr val="accent3">
                    <a:lumMod val="75000"/>
                  </a:schemeClr>
                </a:solidFill>
              </a:rPr>
              <a:t>الحوكمة</a:t>
            </a:r>
          </a:p>
        </p:txBody>
      </p:sp>
      <p:sp>
        <p:nvSpPr>
          <p:cNvPr id="32" name="TextBox 31">
            <a:extLst>
              <a:ext uri="{FF2B5EF4-FFF2-40B4-BE49-F238E27FC236}">
                <a16:creationId xmlns:a16="http://schemas.microsoft.com/office/drawing/2014/main" id="{28C92CB2-1FB2-4AC7-9FFD-434D11707386}"/>
              </a:ext>
            </a:extLst>
          </p:cNvPr>
          <p:cNvSpPr txBox="1">
            <a:spLocks/>
          </p:cNvSpPr>
          <p:nvPr/>
        </p:nvSpPr>
        <p:spPr>
          <a:xfrm>
            <a:off x="377835" y="3308710"/>
            <a:ext cx="1864200"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b="1" dirty="0">
                <a:solidFill>
                  <a:schemeClr val="tx2"/>
                </a:solidFill>
              </a:rPr>
              <a:t>المرافق/التسليم</a:t>
            </a:r>
          </a:p>
        </p:txBody>
      </p:sp>
      <p:sp>
        <p:nvSpPr>
          <p:cNvPr id="33" name="TextBox 32">
            <a:extLst>
              <a:ext uri="{FF2B5EF4-FFF2-40B4-BE49-F238E27FC236}">
                <a16:creationId xmlns:a16="http://schemas.microsoft.com/office/drawing/2014/main" id="{66C6FAB4-588C-44AF-9399-5398169185D6}"/>
              </a:ext>
            </a:extLst>
          </p:cNvPr>
          <p:cNvSpPr txBox="1">
            <a:spLocks/>
          </p:cNvSpPr>
          <p:nvPr/>
        </p:nvSpPr>
        <p:spPr>
          <a:xfrm>
            <a:off x="1796020" y="2372394"/>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b="1" dirty="0">
                <a:solidFill>
                  <a:schemeClr val="accent3">
                    <a:lumMod val="75000"/>
                  </a:schemeClr>
                </a:solidFill>
              </a:rPr>
              <a:t> البيانات والأرقام</a:t>
            </a:r>
          </a:p>
        </p:txBody>
      </p:sp>
      <p:sp>
        <p:nvSpPr>
          <p:cNvPr id="34" name="TextBox 33">
            <a:extLst>
              <a:ext uri="{FF2B5EF4-FFF2-40B4-BE49-F238E27FC236}">
                <a16:creationId xmlns:a16="http://schemas.microsoft.com/office/drawing/2014/main" id="{B65812AC-841F-4813-875D-C3697A024A76}"/>
              </a:ext>
            </a:extLst>
          </p:cNvPr>
          <p:cNvSpPr txBox="1">
            <a:spLocks/>
          </p:cNvSpPr>
          <p:nvPr/>
        </p:nvSpPr>
        <p:spPr>
          <a:xfrm>
            <a:off x="8699067" y="3302628"/>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b="1" dirty="0">
                <a:solidFill>
                  <a:schemeClr val="tx2"/>
                </a:solidFill>
              </a:rPr>
              <a:t>التمويل</a:t>
            </a:r>
          </a:p>
        </p:txBody>
      </p:sp>
      <p:sp>
        <p:nvSpPr>
          <p:cNvPr id="35" name="TextBox 34">
            <a:extLst>
              <a:ext uri="{FF2B5EF4-FFF2-40B4-BE49-F238E27FC236}">
                <a16:creationId xmlns:a16="http://schemas.microsoft.com/office/drawing/2014/main" id="{79CC859D-4240-4418-994F-599D17D32E47}"/>
              </a:ext>
            </a:extLst>
          </p:cNvPr>
          <p:cNvSpPr txBox="1">
            <a:spLocks/>
          </p:cNvSpPr>
          <p:nvPr/>
        </p:nvSpPr>
        <p:spPr>
          <a:xfrm>
            <a:off x="3195805" y="3313104"/>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b="1" dirty="0">
                <a:solidFill>
                  <a:schemeClr val="tx2"/>
                </a:solidFill>
              </a:rPr>
              <a:t>الطلب</a:t>
            </a:r>
          </a:p>
        </p:txBody>
      </p:sp>
      <p:sp>
        <p:nvSpPr>
          <p:cNvPr id="36" name="TextBox 35">
            <a:extLst>
              <a:ext uri="{FF2B5EF4-FFF2-40B4-BE49-F238E27FC236}">
                <a16:creationId xmlns:a16="http://schemas.microsoft.com/office/drawing/2014/main" id="{050619A1-EB59-4889-8E4C-CE5B0B030E1A}"/>
              </a:ext>
            </a:extLst>
          </p:cNvPr>
          <p:cNvSpPr txBox="1">
            <a:spLocks/>
          </p:cNvSpPr>
          <p:nvPr/>
        </p:nvSpPr>
        <p:spPr>
          <a:xfrm>
            <a:off x="6997218" y="2366586"/>
            <a:ext cx="2478368"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ar-EG" b="1" dirty="0">
                <a:solidFill>
                  <a:schemeClr val="accent3">
                    <a:lumMod val="75000"/>
                  </a:schemeClr>
                </a:solidFill>
              </a:rPr>
              <a:t>الموارد البشرية</a:t>
            </a:r>
          </a:p>
        </p:txBody>
      </p:sp>
      <p:cxnSp>
        <p:nvCxnSpPr>
          <p:cNvPr id="37" name="Straight Connector 36">
            <a:extLst>
              <a:ext uri="{FF2B5EF4-FFF2-40B4-BE49-F238E27FC236}">
                <a16:creationId xmlns:a16="http://schemas.microsoft.com/office/drawing/2014/main" id="{37CA84A1-AC41-4DD0-97DF-7DD31F5C228C}"/>
              </a:ext>
            </a:extLst>
          </p:cNvPr>
          <p:cNvCxnSpPr>
            <a:cxnSpLocks/>
          </p:cNvCxnSpPr>
          <p:nvPr/>
        </p:nvCxnSpPr>
        <p:spPr>
          <a:xfrm>
            <a:off x="450118" y="2972090"/>
            <a:ext cx="10009502" cy="0"/>
          </a:xfrm>
          <a:prstGeom prst="line">
            <a:avLst/>
          </a:prstGeom>
          <a:ln w="571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F567BAD-BBAC-4341-BEDE-88065BD2534F}"/>
              </a:ext>
            </a:extLst>
          </p:cNvPr>
          <p:cNvSpPr/>
          <p:nvPr/>
        </p:nvSpPr>
        <p:spPr>
          <a:xfrm>
            <a:off x="10423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sp>
        <p:nvSpPr>
          <p:cNvPr id="40" name="Oval 39">
            <a:extLst>
              <a:ext uri="{FF2B5EF4-FFF2-40B4-BE49-F238E27FC236}">
                <a16:creationId xmlns:a16="http://schemas.microsoft.com/office/drawing/2014/main" id="{7CECC1EA-0134-4C40-86CC-73E42E145BD1}"/>
              </a:ext>
            </a:extLst>
          </p:cNvPr>
          <p:cNvSpPr/>
          <p:nvPr/>
        </p:nvSpPr>
        <p:spPr>
          <a:xfrm>
            <a:off x="379202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sp>
        <p:nvSpPr>
          <p:cNvPr id="42" name="Oval 41">
            <a:extLst>
              <a:ext uri="{FF2B5EF4-FFF2-40B4-BE49-F238E27FC236}">
                <a16:creationId xmlns:a16="http://schemas.microsoft.com/office/drawing/2014/main" id="{14D2A168-6F93-4C30-A67B-6F87BFEACA0F}"/>
              </a:ext>
            </a:extLst>
          </p:cNvPr>
          <p:cNvSpPr/>
          <p:nvPr/>
        </p:nvSpPr>
        <p:spPr>
          <a:xfrm>
            <a:off x="516685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3" name="CustomIcon">
            <a:extLst>
              <a:ext uri="{FF2B5EF4-FFF2-40B4-BE49-F238E27FC236}">
                <a16:creationId xmlns:a16="http://schemas.microsoft.com/office/drawing/2014/main" id="{C4DD5381-62B1-4B25-B5F3-801F392C291B}"/>
              </a:ext>
            </a:extLst>
          </p:cNvPr>
          <p:cNvPicPr>
            <a:picLocks/>
          </p:cNvPicPr>
          <p:nvPr>
            <p:custDataLst>
              <p:tags r:id="rId1"/>
            </p:custDataLst>
          </p:nvPr>
        </p:nvPicPr>
        <p:blipFill>
          <a:blip r:embed="rId7">
            <a:extLst>
              <a:ext uri="{96DAC541-7B7A-43D3-8B79-37D633B846F1}">
                <asvg:svgBlip xmlns:asvg="http://schemas.microsoft.com/office/drawing/2016/SVG/main" r:embed="rId8"/>
              </a:ext>
            </a:extLst>
          </a:blip>
          <a:stretch>
            <a:fillRect/>
          </a:stretch>
        </p:blipFill>
        <p:spPr>
          <a:xfrm>
            <a:off x="5294356" y="2802378"/>
            <a:ext cx="315122" cy="315356"/>
          </a:xfrm>
          <a:prstGeom prst="rect">
            <a:avLst/>
          </a:prstGeom>
        </p:spPr>
      </p:pic>
      <p:sp>
        <p:nvSpPr>
          <p:cNvPr id="44" name="Oval 43">
            <a:extLst>
              <a:ext uri="{FF2B5EF4-FFF2-40B4-BE49-F238E27FC236}">
                <a16:creationId xmlns:a16="http://schemas.microsoft.com/office/drawing/2014/main" id="{2623F45B-9F6C-4EBD-97D4-CA9D72CB81B5}"/>
              </a:ext>
            </a:extLst>
          </p:cNvPr>
          <p:cNvSpPr/>
          <p:nvPr/>
        </p:nvSpPr>
        <p:spPr>
          <a:xfrm>
            <a:off x="65416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5" name="CustomIcon">
            <a:extLst>
              <a:ext uri="{FF2B5EF4-FFF2-40B4-BE49-F238E27FC236}">
                <a16:creationId xmlns:a16="http://schemas.microsoft.com/office/drawing/2014/main" id="{CEF9BA74-2589-40D8-8F40-FDACC4CEBA37}"/>
              </a:ext>
            </a:extLst>
          </p:cNvPr>
          <p:cNvPicPr>
            <a:picLocks/>
          </p:cNvPicPr>
          <p:nvPr>
            <p:custDataLst>
              <p:tags r:id="rId2"/>
            </p:custDataLst>
          </p:nvPr>
        </p:nvPicPr>
        <p:blipFill>
          <a:blip r:embed="rId9">
            <a:extLst>
              <a:ext uri="{96DAC541-7B7A-43D3-8B79-37D633B846F1}">
                <asvg:svgBlip xmlns:asvg="http://schemas.microsoft.com/office/drawing/2016/SVG/main" r:embed="rId10"/>
              </a:ext>
            </a:extLst>
          </a:blip>
          <a:stretch>
            <a:fillRect/>
          </a:stretch>
        </p:blipFill>
        <p:spPr>
          <a:xfrm>
            <a:off x="3923904" y="2802378"/>
            <a:ext cx="315122" cy="315356"/>
          </a:xfrm>
          <a:prstGeom prst="rect">
            <a:avLst/>
          </a:prstGeom>
        </p:spPr>
      </p:pic>
      <p:sp>
        <p:nvSpPr>
          <p:cNvPr id="46" name="Oval 45">
            <a:extLst>
              <a:ext uri="{FF2B5EF4-FFF2-40B4-BE49-F238E27FC236}">
                <a16:creationId xmlns:a16="http://schemas.microsoft.com/office/drawing/2014/main" id="{6A068839-7DFB-4FAB-94AA-398835FD65F3}"/>
              </a:ext>
            </a:extLst>
          </p:cNvPr>
          <p:cNvSpPr/>
          <p:nvPr/>
        </p:nvSpPr>
        <p:spPr>
          <a:xfrm>
            <a:off x="24172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sp>
        <p:nvSpPr>
          <p:cNvPr id="48" name="Oval 47">
            <a:extLst>
              <a:ext uri="{FF2B5EF4-FFF2-40B4-BE49-F238E27FC236}">
                <a16:creationId xmlns:a16="http://schemas.microsoft.com/office/drawing/2014/main" id="{28239264-171C-49E1-9CDA-9DA91D9E1A73}"/>
              </a:ext>
            </a:extLst>
          </p:cNvPr>
          <p:cNvSpPr/>
          <p:nvPr/>
        </p:nvSpPr>
        <p:spPr>
          <a:xfrm>
            <a:off x="9291328"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9" name="Graphic 48">
            <a:extLst>
              <a:ext uri="{FF2B5EF4-FFF2-40B4-BE49-F238E27FC236}">
                <a16:creationId xmlns:a16="http://schemas.microsoft.com/office/drawing/2014/main" id="{119F873C-0EE9-4C4A-BF58-8E3577D3D3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8215" y="2815363"/>
            <a:ext cx="315122" cy="315356"/>
          </a:xfrm>
          <a:prstGeom prst="rect">
            <a:avLst/>
          </a:prstGeom>
        </p:spPr>
      </p:pic>
      <p:sp>
        <p:nvSpPr>
          <p:cNvPr id="50" name="Oval 49">
            <a:extLst>
              <a:ext uri="{FF2B5EF4-FFF2-40B4-BE49-F238E27FC236}">
                <a16:creationId xmlns:a16="http://schemas.microsoft.com/office/drawing/2014/main" id="{6CA10705-93FB-48DC-96E2-6791C7109EFF}"/>
              </a:ext>
            </a:extLst>
          </p:cNvPr>
          <p:cNvSpPr/>
          <p:nvPr/>
        </p:nvSpPr>
        <p:spPr>
          <a:xfrm>
            <a:off x="79165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51" name="CustomIcon">
            <a:extLst>
              <a:ext uri="{FF2B5EF4-FFF2-40B4-BE49-F238E27FC236}">
                <a16:creationId xmlns:a16="http://schemas.microsoft.com/office/drawing/2014/main" id="{D986361F-6231-4375-B019-3B8CDBFB6B40}"/>
              </a:ext>
            </a:extLst>
          </p:cNvPr>
          <p:cNvPicPr>
            <a:picLocks/>
          </p:cNvPicPr>
          <p:nvPr>
            <p:custDataLst>
              <p:tags r:id="rId3"/>
            </p:custDataLst>
          </p:nvPr>
        </p:nvPicPr>
        <p:blipFill>
          <a:blip r:embed="rId13">
            <a:extLst>
              <a:ext uri="{96DAC541-7B7A-43D3-8B79-37D633B846F1}">
                <asvg:svgBlip xmlns:asvg="http://schemas.microsoft.com/office/drawing/2016/SVG/main" r:embed="rId14"/>
              </a:ext>
            </a:extLst>
          </a:blip>
          <a:stretch>
            <a:fillRect/>
          </a:stretch>
        </p:blipFill>
        <p:spPr>
          <a:xfrm>
            <a:off x="2552601" y="2802378"/>
            <a:ext cx="315122" cy="315356"/>
          </a:xfrm>
          <a:prstGeom prst="rect">
            <a:avLst/>
          </a:prstGeom>
        </p:spPr>
      </p:pic>
      <p:sp>
        <p:nvSpPr>
          <p:cNvPr id="52" name="Title 1">
            <a:extLst>
              <a:ext uri="{FF2B5EF4-FFF2-40B4-BE49-F238E27FC236}">
                <a16:creationId xmlns:a16="http://schemas.microsoft.com/office/drawing/2014/main" id="{CAD0658B-2997-66E5-A378-5FA10C070CEF}"/>
              </a:ext>
            </a:extLst>
          </p:cNvPr>
          <p:cNvSpPr txBox="1">
            <a:spLocks/>
          </p:cNvSpPr>
          <p:nvPr/>
        </p:nvSpPr>
        <p:spPr>
          <a:xfrm>
            <a:off x="375802" y="282794"/>
            <a:ext cx="11440396" cy="869909"/>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EG">
                <a:solidFill>
                  <a:schemeClr val="accent1"/>
                </a:solidFill>
                <a:ea typeface="+mn-ea"/>
                <a:cs typeface="+mn-cs"/>
              </a:rPr>
              <a:t>نظام الجرعة الواحدة للتغلب على التحديات التي تعيق التطبيق</a:t>
            </a:r>
            <a:r>
              <a:rPr lang="ar-EG" sz="2400" baseline="30000">
                <a:solidFill>
                  <a:schemeClr val="accent1"/>
                </a:solidFill>
                <a:ea typeface="+mn-ea"/>
                <a:cs typeface="+mn-cs"/>
              </a:rPr>
              <a:t>1</a:t>
            </a:r>
          </a:p>
        </p:txBody>
      </p:sp>
      <p:sp>
        <p:nvSpPr>
          <p:cNvPr id="2" name="TextBox 1">
            <a:extLst>
              <a:ext uri="{FF2B5EF4-FFF2-40B4-BE49-F238E27FC236}">
                <a16:creationId xmlns:a16="http://schemas.microsoft.com/office/drawing/2014/main" id="{4A629514-1CB2-73D4-90C2-933C6F763A79}"/>
              </a:ext>
            </a:extLst>
          </p:cNvPr>
          <p:cNvSpPr txBox="1"/>
          <p:nvPr/>
        </p:nvSpPr>
        <p:spPr>
          <a:xfrm>
            <a:off x="58686" y="5941214"/>
            <a:ext cx="11928104" cy="382470"/>
          </a:xfrm>
          <a:prstGeom prst="rect">
            <a:avLst/>
          </a:prstGeom>
          <a:noFill/>
        </p:spPr>
        <p:txBody>
          <a:bodyPr wrap="square" rtlCol="0">
            <a:spAutoFit/>
          </a:bodyPr>
          <a:lstStyle/>
          <a:p>
            <a:r>
              <a:rPr lang="ar-EG" sz="900"/>
              <a:t>1. </a:t>
            </a:r>
            <a:r>
              <a:rPr lang="en-US" sz="900"/>
              <a:t>Project Brief: Insights from Seven Low- and Middle-Income Countries on Reaching Out-of-School Girls with HPV Vaccination. PATH, on behalf of the HAPPI Consortium. </a:t>
            </a:r>
            <a:r>
              <a:rPr lang="ar-EG" sz="900"/>
              <a:t>تم الاطلاع على هذا المرجع في نوفمبر 2025. </a:t>
            </a:r>
            <a:r>
              <a:rPr lang="en-US" sz="900">
                <a:hlinkClick r:id="rId15"/>
              </a:rPr>
              <a:t>https://www.path.org/our-impact/resources/project-brief-insights-from-seven-low-and-middle-income-countries-on-reaching-out-of-school-girls-with-hpv-vaccination/</a:t>
            </a:r>
            <a:r>
              <a:rPr lang="en-US" sz="900"/>
              <a:t>.</a:t>
            </a:r>
          </a:p>
        </p:txBody>
      </p:sp>
      <p:pic>
        <p:nvPicPr>
          <p:cNvPr id="39" name="Graphic 38">
            <a:extLst>
              <a:ext uri="{FF2B5EF4-FFF2-40B4-BE49-F238E27FC236}">
                <a16:creationId xmlns:a16="http://schemas.microsoft.com/office/drawing/2014/main" id="{C5652720-78BC-4183-85FA-876DC807465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427166" y="2814411"/>
            <a:ext cx="315122" cy="315356"/>
          </a:xfrm>
          <a:prstGeom prst="rect">
            <a:avLst/>
          </a:prstGeom>
        </p:spPr>
      </p:pic>
      <p:pic>
        <p:nvPicPr>
          <p:cNvPr id="41" name="Graphic 40">
            <a:extLst>
              <a:ext uri="{FF2B5EF4-FFF2-40B4-BE49-F238E27FC236}">
                <a16:creationId xmlns:a16="http://schemas.microsoft.com/office/drawing/2014/main" id="{BB968BD2-E0CC-4E13-9CE2-FB97E5D3801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681037" y="2803380"/>
            <a:ext cx="315122" cy="315356"/>
          </a:xfrm>
          <a:prstGeom prst="rect">
            <a:avLst/>
          </a:prstGeom>
        </p:spPr>
      </p:pic>
      <p:pic>
        <p:nvPicPr>
          <p:cNvPr id="47" name="CustomIcon">
            <a:extLst>
              <a:ext uri="{FF2B5EF4-FFF2-40B4-BE49-F238E27FC236}">
                <a16:creationId xmlns:a16="http://schemas.microsoft.com/office/drawing/2014/main" id="{98AD6506-BDBB-4F6E-8CF3-B54303F20988}"/>
              </a:ext>
            </a:extLst>
          </p:cNvPr>
          <p:cNvPicPr>
            <a:picLocks/>
          </p:cNvPicPr>
          <p:nvPr>
            <p:custDataLst>
              <p:tags r:id="rId4"/>
            </p:custDataLst>
          </p:nvPr>
        </p:nvPicPr>
        <p:blipFill>
          <a:blip r:embed="rId20">
            <a:extLst>
              <a:ext uri="{96DAC541-7B7A-43D3-8B79-37D633B846F1}">
                <asvg:svgBlip xmlns:asvg="http://schemas.microsoft.com/office/drawing/2016/SVG/main" r:embed="rId21"/>
              </a:ext>
            </a:extLst>
          </a:blip>
          <a:stretch>
            <a:fillRect/>
          </a:stretch>
        </p:blipFill>
        <p:spPr>
          <a:xfrm>
            <a:off x="8077586" y="2789689"/>
            <a:ext cx="315122" cy="315356"/>
          </a:xfrm>
          <a:prstGeom prst="rect">
            <a:avLst/>
          </a:prstGeom>
        </p:spPr>
      </p:pic>
    </p:spTree>
    <p:extLst>
      <p:ext uri="{BB962C8B-B14F-4D97-AF65-F5344CB8AC3E}">
        <p14:creationId xmlns:p14="http://schemas.microsoft.com/office/powerpoint/2010/main" val="42594555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41040" y="0"/>
            <a:ext cx="11747582" cy="584775"/>
          </a:xfrm>
          <a:prstGeom prst="rect">
            <a:avLst/>
          </a:prstGeom>
        </p:spPr>
        <p:txBody>
          <a:bodyPr wrap="square">
            <a:spAutoFit/>
          </a:bodyPr>
          <a:lstStyle/>
          <a:p>
            <a:pPr algn="ctr"/>
            <a:r>
              <a:rPr lang="ar-EG" sz="3200" dirty="0">
                <a:solidFill>
                  <a:schemeClr val="tx2"/>
                </a:solidFill>
                <a:latin typeface="+mj-lt"/>
              </a:rPr>
              <a:t>تجارب </a:t>
            </a:r>
            <a:r>
              <a:rPr lang="ar-EG" sz="3200" dirty="0" err="1">
                <a:solidFill>
                  <a:schemeClr val="tx2"/>
                </a:solidFill>
                <a:latin typeface="+mj-lt"/>
              </a:rPr>
              <a:t>الاستمناع</a:t>
            </a:r>
            <a:r>
              <a:rPr lang="ar-EG" sz="3200" dirty="0">
                <a:solidFill>
                  <a:schemeClr val="tx2"/>
                </a:solidFill>
                <a:latin typeface="+mj-lt"/>
              </a:rPr>
              <a:t> الجارية</a:t>
            </a:r>
          </a:p>
        </p:txBody>
      </p:sp>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1278573925"/>
              </p:ext>
            </p:extLst>
          </p:nvPr>
        </p:nvGraphicFramePr>
        <p:xfrm>
          <a:off x="515289" y="488026"/>
          <a:ext cx="11161422" cy="5881947"/>
        </p:xfrm>
        <a:graphic>
          <a:graphicData uri="http://schemas.openxmlformats.org/drawingml/2006/table">
            <a:tbl>
              <a:tblPr rtl="1" firstRow="1" bandRow="1">
                <a:tableStyleId>{5C22544A-7EE6-4342-B048-85BDC9FD1C3A}</a:tableStyleId>
              </a:tblPr>
              <a:tblGrid>
                <a:gridCol w="4273383">
                  <a:extLst>
                    <a:ext uri="{9D8B030D-6E8A-4147-A177-3AD203B41FA5}">
                      <a16:colId xmlns:a16="http://schemas.microsoft.com/office/drawing/2014/main" val="4230516322"/>
                    </a:ext>
                  </a:extLst>
                </a:gridCol>
                <a:gridCol w="6888039">
                  <a:extLst>
                    <a:ext uri="{9D8B030D-6E8A-4147-A177-3AD203B41FA5}">
                      <a16:colId xmlns:a16="http://schemas.microsoft.com/office/drawing/2014/main" val="3653219934"/>
                    </a:ext>
                  </a:extLst>
                </a:gridCol>
              </a:tblGrid>
              <a:tr h="359351">
                <a:tc>
                  <a:txBody>
                    <a:bodyPr/>
                    <a:lstStyle/>
                    <a:p>
                      <a:r>
                        <a:rPr lang="ar-EG" sz="1600" dirty="0">
                          <a:solidFill>
                            <a:schemeClr val="bg1"/>
                          </a:solidFill>
                        </a:rPr>
                        <a:t>الدراسة/ التصميم</a:t>
                      </a:r>
                    </a:p>
                  </a:txBody>
                  <a:tcPr>
                    <a:lnB w="9525" cap="flat" cmpd="sng" algn="ctr">
                      <a:solidFill>
                        <a:schemeClr val="accent1"/>
                      </a:solidFill>
                      <a:prstDash val="solid"/>
                      <a:round/>
                      <a:headEnd type="none" w="med" len="med"/>
                      <a:tailEnd type="none" w="med" len="med"/>
                    </a:lnB>
                  </a:tcPr>
                </a:tc>
                <a:tc>
                  <a:txBody>
                    <a:bodyPr/>
                    <a:lstStyle/>
                    <a:p>
                      <a:r>
                        <a:rPr lang="ar-EG" sz="1600" b="1">
                          <a:solidFill>
                            <a:schemeClr val="bg1"/>
                          </a:solidFill>
                        </a:rPr>
                        <a:t>الأهداف الأساسية/ الجداول الزمنية</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489483">
                <a:tc>
                  <a:txBody>
                    <a:bodyPr/>
                    <a:lstStyle/>
                    <a:p>
                      <a:r>
                        <a:rPr lang="ar-EG" sz="1600" strike="noStrike" dirty="0">
                          <a:solidFill>
                            <a:schemeClr val="bg1"/>
                          </a:solidFill>
                        </a:rPr>
                        <a:t>تجربة </a:t>
                      </a:r>
                      <a:r>
                        <a:rPr lang="en-US" sz="1600" b="1" strike="noStrike" dirty="0" err="1">
                          <a:solidFill>
                            <a:schemeClr val="bg1"/>
                          </a:solidFill>
                        </a:rPr>
                        <a:t>DoRIS</a:t>
                      </a:r>
                      <a:r>
                        <a:rPr lang="ar-EG" sz="1600" strike="noStrike" dirty="0">
                          <a:solidFill>
                            <a:schemeClr val="bg1"/>
                          </a:solidFill>
                        </a:rPr>
                        <a:t>، تنزانيا</a:t>
                      </a:r>
                    </a:p>
                    <a:p>
                      <a:r>
                        <a:rPr lang="ar-EG" sz="1600" strike="noStrike" dirty="0">
                          <a:solidFill>
                            <a:schemeClr val="tx2"/>
                          </a:solidFill>
                        </a:rPr>
                        <a:t>عشوائية، من دون تعمية</a:t>
                      </a:r>
                    </a:p>
                    <a:p>
                      <a:r>
                        <a:rPr lang="ar-EG" sz="1600" b="0" strike="noStrike" dirty="0">
                          <a:solidFill>
                            <a:schemeClr val="tx2"/>
                          </a:solidFill>
                        </a:rPr>
                        <a:t> الإناث من سن 9 إلى 14 عامًا،</a:t>
                      </a:r>
                    </a:p>
                    <a:p>
                      <a:r>
                        <a:rPr lang="ar-EG" sz="1600" b="0" strike="noStrike" dirty="0">
                          <a:solidFill>
                            <a:schemeClr val="tx2"/>
                          </a:solidFill>
                        </a:rPr>
                        <a:t> العدد = 930 في 6 مجموعات: جرعة أو جرعتان أو ثلاث جرعات من اللقاح </a:t>
                      </a:r>
                      <a:r>
                        <a:rPr lang="en-US" sz="1600" b="0" strike="noStrike" dirty="0">
                          <a:solidFill>
                            <a:schemeClr val="tx2"/>
                          </a:solidFill>
                        </a:rPr>
                        <a:t>HPV2</a:t>
                      </a:r>
                      <a:r>
                        <a:rPr lang="ar-EG" sz="1600" b="0" strike="noStrike" dirty="0">
                          <a:solidFill>
                            <a:schemeClr val="tx2"/>
                          </a:solidFill>
                        </a:rPr>
                        <a:t> (من إنتاج شركة </a:t>
                      </a:r>
                      <a:r>
                        <a:rPr lang="en-US" sz="1600" b="0" strike="noStrike" dirty="0">
                          <a:solidFill>
                            <a:schemeClr val="tx2"/>
                          </a:solidFill>
                        </a:rPr>
                        <a:t>GSK</a:t>
                      </a:r>
                      <a:r>
                        <a:rPr lang="ar-EG" sz="1600" b="0" strike="noStrike" dirty="0">
                          <a:solidFill>
                            <a:schemeClr val="tx2"/>
                          </a:solidFill>
                        </a:rPr>
                        <a:t>) أو اللقاح </a:t>
                      </a:r>
                      <a:r>
                        <a:rPr lang="en-US" sz="1600" b="0" strike="noStrike" dirty="0">
                          <a:solidFill>
                            <a:schemeClr val="tx2"/>
                          </a:solidFill>
                        </a:rPr>
                        <a:t>HPV9</a:t>
                      </a:r>
                      <a:r>
                        <a:rPr lang="ar-EG" sz="1600" b="0" strike="noStrike" dirty="0">
                          <a:solidFill>
                            <a:schemeClr val="tx2"/>
                          </a:solidFill>
                        </a:rPr>
                        <a:t> (من إنتاج شركة </a:t>
                      </a:r>
                      <a:r>
                        <a:rPr lang="en-US" sz="1600" b="0" strike="noStrike" dirty="0">
                          <a:solidFill>
                            <a:schemeClr val="tx2"/>
                          </a:solidFill>
                        </a:rPr>
                        <a:t>MSD)</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sz="1600" strike="noStrike" dirty="0">
                          <a:solidFill>
                            <a:schemeClr val="tx2">
                              <a:lumMod val="60000"/>
                              <a:lumOff val="40000"/>
                            </a:schemeClr>
                          </a:solidFill>
                        </a:rPr>
                        <a:t>عدم دونية الفاعلية لجرعة واحدة مقابل جرعتين وثلاث جرعات (الإيجابية المصلية) عند الشهر 24</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1600" strike="noStrike" dirty="0">
                          <a:solidFill>
                            <a:schemeClr val="tx2">
                              <a:lumMod val="60000"/>
                              <a:lumOff val="40000"/>
                            </a:schemeClr>
                          </a:solidFill>
                        </a:rPr>
                        <a:t>عدم دونية الفاعلية لجرعة واحدة مقابل الضوابط السابقة في سن 10 إلى 25 عامًا (تركيزات المتوسط الهندسي) في الشهر 24 (الربط المناعي لتجارب </a:t>
                      </a:r>
                      <a:r>
                        <a:rPr lang="en-US" sz="1600" strike="noStrike" dirty="0">
                          <a:solidFill>
                            <a:schemeClr val="tx2">
                              <a:lumMod val="60000"/>
                              <a:lumOff val="40000"/>
                            </a:schemeClr>
                          </a:solidFill>
                        </a:rPr>
                        <a:t>CVT</a:t>
                      </a:r>
                      <a:r>
                        <a:rPr lang="ar-EG" sz="1600" strike="noStrike" dirty="0">
                          <a:solidFill>
                            <a:schemeClr val="tx2">
                              <a:lumMod val="60000"/>
                              <a:lumOff val="40000"/>
                            </a:schemeClr>
                          </a:solidFill>
                        </a:rPr>
                        <a:t> و</a:t>
                      </a:r>
                      <a:r>
                        <a:rPr lang="en-US" sz="1600" strike="noStrike" dirty="0">
                          <a:solidFill>
                            <a:schemeClr val="tx2">
                              <a:lumMod val="60000"/>
                              <a:lumOff val="40000"/>
                            </a:schemeClr>
                          </a:solidFill>
                        </a:rPr>
                        <a:t>IARC</a:t>
                      </a:r>
                      <a:r>
                        <a:rPr lang="ar-EG" sz="1600" strike="noStrike" dirty="0">
                          <a:solidFill>
                            <a:schemeClr val="tx2">
                              <a:lumMod val="60000"/>
                              <a:lumOff val="40000"/>
                            </a:schemeClr>
                          </a:solidFill>
                        </a:rPr>
                        <a:t> في الهند و</a:t>
                      </a:r>
                      <a:r>
                        <a:rPr lang="en-US" sz="1600" strike="noStrike" dirty="0">
                          <a:solidFill>
                            <a:schemeClr val="tx2">
                              <a:lumMod val="60000"/>
                              <a:lumOff val="40000"/>
                            </a:schemeClr>
                          </a:solidFill>
                        </a:rPr>
                        <a:t>KEN SHE</a:t>
                      </a:r>
                      <a:r>
                        <a:rPr lang="ar-EG" sz="1600" strike="noStrike" dirty="0">
                          <a:solidFill>
                            <a:schemeClr val="tx2">
                              <a:lumMod val="60000"/>
                              <a:lumOff val="40000"/>
                            </a:schemeClr>
                          </a:solidFill>
                        </a:rPr>
                        <a:t>)</a:t>
                      </a:r>
                    </a:p>
                    <a:p>
                      <a:pPr marL="0" marR="0" lvl="0" indent="0" algn="r" defTabSz="914400" rtl="1" eaLnBrk="1" fontAlgn="auto" latinLnBrk="0" hangingPunct="1">
                        <a:lnSpc>
                          <a:spcPct val="100000"/>
                        </a:lnSpc>
                        <a:spcBef>
                          <a:spcPts val="0"/>
                        </a:spcBef>
                        <a:spcAft>
                          <a:spcPts val="300"/>
                        </a:spcAft>
                        <a:buClrTx/>
                        <a:buSzTx/>
                        <a:buFontTx/>
                        <a:buNone/>
                        <a:tabLst/>
                        <a:defRPr/>
                      </a:pPr>
                      <a:r>
                        <a:rPr lang="ar-EG" sz="1600" strike="noStrike" dirty="0">
                          <a:solidFill>
                            <a:schemeClr val="tx2"/>
                          </a:solidFill>
                        </a:rPr>
                        <a:t>الثبات المناعي بعد 9 سنوات من التطعيم بنظام الجرعة الواحدة والجرعتين</a:t>
                      </a:r>
                    </a:p>
                    <a:p>
                      <a:pPr lvl="0">
                        <a:buNone/>
                      </a:pPr>
                      <a:r>
                        <a:rPr lang="ar-EG" sz="1600" u="sng" strike="noStrike" dirty="0">
                          <a:solidFill>
                            <a:schemeClr val="tx2"/>
                          </a:solidFill>
                        </a:rPr>
                        <a:t>البيانات المتوقعة</a:t>
                      </a:r>
                      <a:r>
                        <a:rPr lang="ar-EG" sz="1600" strike="noStrike" dirty="0">
                          <a:solidFill>
                            <a:schemeClr val="tx2"/>
                          </a:solidFill>
                        </a:rPr>
                        <a:t>:</a:t>
                      </a:r>
                      <a:r>
                        <a:rPr lang="ar-EG" sz="1600" b="1" strike="noStrike" dirty="0">
                          <a:solidFill>
                            <a:schemeClr val="tx2"/>
                          </a:solidFill>
                        </a:rPr>
                        <a:t> 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1022194">
                <a:tc>
                  <a:txBody>
                    <a:bodyPr/>
                    <a:lstStyle/>
                    <a:p>
                      <a:r>
                        <a:rPr lang="ar-EG" sz="1600" b="1">
                          <a:solidFill>
                            <a:schemeClr val="bg1"/>
                          </a:solidFill>
                        </a:rPr>
                        <a:t>تجربة تمديد </a:t>
                      </a:r>
                      <a:r>
                        <a:rPr lang="en-US" sz="1600" b="1">
                          <a:solidFill>
                            <a:schemeClr val="bg1"/>
                          </a:solidFill>
                        </a:rPr>
                        <a:t>CVT</a:t>
                      </a:r>
                      <a:r>
                        <a:rPr lang="ar-EG" sz="1600" b="0">
                          <a:solidFill>
                            <a:schemeClr val="bg1"/>
                          </a:solidFill>
                        </a:rPr>
                        <a:t>، كوستاريكا</a:t>
                      </a:r>
                    </a:p>
                    <a:p>
                      <a:r>
                        <a:rPr lang="ar-EG" sz="1600" b="0">
                          <a:solidFill>
                            <a:schemeClr val="tx2"/>
                          </a:solidFill>
                        </a:rPr>
                        <a:t>الإناث في سن 18 إلى 25 عامًا، اللقاح </a:t>
                      </a:r>
                      <a:r>
                        <a:rPr lang="en-US" sz="1600" b="0">
                          <a:solidFill>
                            <a:schemeClr val="tx2"/>
                          </a:solidFill>
                        </a:rPr>
                        <a:t>2vHPV</a:t>
                      </a:r>
                      <a:r>
                        <a:rPr lang="ar-EG" sz="1600" b="0">
                          <a:solidFill>
                            <a:schemeClr val="tx2"/>
                          </a:solidFill>
                        </a:rPr>
                        <a:t> (من إنتاج شركة </a:t>
                      </a:r>
                      <a:r>
                        <a:rPr lang="en-US" sz="1600" b="0">
                          <a:solidFill>
                            <a:schemeClr val="tx2"/>
                          </a:solidFill>
                        </a:rPr>
                        <a:t>GSK</a:t>
                      </a:r>
                      <a:r>
                        <a:rPr lang="ar-EG" sz="1600" b="0">
                          <a:solidFill>
                            <a:schemeClr val="tx2"/>
                          </a:solidFill>
                        </a:rPr>
                        <a:t>)</a:t>
                      </a:r>
                    </a:p>
                    <a:p>
                      <a:r>
                        <a:rPr lang="ar-EG" sz="1600" b="0">
                          <a:solidFill>
                            <a:schemeClr val="tx2"/>
                          </a:solidFill>
                        </a:rPr>
                        <a:t>العدد = 3,727 (196 جرعة واحدة)</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ar-EG" sz="1600">
                          <a:solidFill>
                            <a:schemeClr val="tx2"/>
                          </a:solidFill>
                        </a:rPr>
                        <a:t>استمرار المناعة حتى 20 عامًا بعد التطعيم (جرعة واحدة أو 2 أو 3 جرعات)</a:t>
                      </a:r>
                    </a:p>
                    <a:p>
                      <a:pPr lvl="0">
                        <a:buNone/>
                      </a:pPr>
                      <a:r>
                        <a:rPr lang="ar-EG" sz="1600" u="sng">
                          <a:solidFill>
                            <a:schemeClr val="tx2"/>
                          </a:solidFill>
                        </a:rPr>
                        <a:t>البيانات المتوقعة:</a:t>
                      </a:r>
                      <a:r>
                        <a:rPr lang="ar-EG" sz="1600" b="1">
                          <a:solidFill>
                            <a:schemeClr val="tx2"/>
                          </a:solidFill>
                        </a:rPr>
                        <a:t>: </a:t>
                      </a:r>
                      <a:r>
                        <a:rPr lang="ar-EG" sz="1600" b="1">
                          <a:solidFill>
                            <a:schemeClr val="tx2"/>
                          </a:solidFill>
                          <a:effectLst/>
                        </a:rPr>
                        <a:t>20 عامًا: 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1290521">
                <a:tc>
                  <a:txBody>
                    <a:bodyPr/>
                    <a:lstStyle/>
                    <a:p>
                      <a:pPr marL="0" algn="r" defTabSz="914400" rtl="1" eaLnBrk="1" latinLnBrk="0" hangingPunct="1"/>
                      <a:r>
                        <a:rPr lang="ar-EG" sz="1600" dirty="0">
                          <a:solidFill>
                            <a:schemeClr val="bg1"/>
                          </a:solidFill>
                          <a:latin typeface="+mn-lt"/>
                          <a:ea typeface="+mn-ea"/>
                          <a:cs typeface="+mn-cs"/>
                        </a:rPr>
                        <a:t>تجربة </a:t>
                      </a:r>
                      <a:r>
                        <a:rPr lang="en-US" sz="1600" dirty="0">
                          <a:solidFill>
                            <a:schemeClr val="bg1"/>
                          </a:solidFill>
                          <a:latin typeface="+mn-lt"/>
                          <a:ea typeface="+mn-ea"/>
                          <a:cs typeface="+mn-cs"/>
                        </a:rPr>
                        <a:t>HANDS*</a:t>
                      </a:r>
                      <a:r>
                        <a:rPr lang="ar-EG" sz="1600" dirty="0">
                          <a:solidFill>
                            <a:schemeClr val="bg1"/>
                          </a:solidFill>
                          <a:latin typeface="+mn-lt"/>
                          <a:ea typeface="+mn-ea"/>
                          <a:cs typeface="+mn-cs"/>
                        </a:rPr>
                        <a:t>، </a:t>
                      </a:r>
                      <a:r>
                        <a:rPr lang="ar-EG" sz="1600" dirty="0">
                          <a:solidFill>
                            <a:schemeClr val="bg1"/>
                          </a:solidFill>
                        </a:rPr>
                        <a:t>غامبيا</a:t>
                      </a:r>
                    </a:p>
                    <a:p>
                      <a:r>
                        <a:rPr lang="ar-EG" sz="1600" dirty="0">
                          <a:solidFill>
                            <a:schemeClr val="tx2"/>
                          </a:solidFill>
                        </a:rPr>
                        <a:t>الإناث، اللقاح </a:t>
                      </a:r>
                      <a:r>
                        <a:rPr lang="en-US" sz="1600" dirty="0">
                          <a:solidFill>
                            <a:schemeClr val="tx2"/>
                          </a:solidFill>
                        </a:rPr>
                        <a:t>HPV9</a:t>
                      </a:r>
                      <a:r>
                        <a:rPr lang="ar-EG" sz="1600" dirty="0">
                          <a:solidFill>
                            <a:schemeClr val="tx2"/>
                          </a:solidFill>
                        </a:rPr>
                        <a:t> (من إنتاج شركة </a:t>
                      </a:r>
                      <a:r>
                        <a:rPr lang="en-US" sz="1600" dirty="0">
                          <a:solidFill>
                            <a:schemeClr val="tx2"/>
                          </a:solidFill>
                        </a:rPr>
                        <a:t>MSD</a:t>
                      </a:r>
                      <a:r>
                        <a:rPr lang="ar-EG" sz="1600" dirty="0">
                          <a:solidFill>
                            <a:schemeClr val="tx2"/>
                          </a:solidFill>
                        </a:rPr>
                        <a:t>)</a:t>
                      </a:r>
                    </a:p>
                    <a:p>
                      <a:r>
                        <a:rPr lang="ar-EG" sz="1600" dirty="0">
                          <a:solidFill>
                            <a:schemeClr val="tx2"/>
                          </a:solidFill>
                        </a:rPr>
                        <a:t>5 مجموعات (كل منها 344 شخصًا): جرعة واحدة أو جرعتان في سن 4 إلى 8 أعوام، جرعة واحدة أو جرعتان في سن 9 إلى 14 عامًا، 3 جرعات في سن 15 إلى 26 عامًا</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ar-EG" sz="1600" dirty="0">
                          <a:solidFill>
                            <a:schemeClr val="tx2"/>
                          </a:solidFill>
                        </a:rPr>
                        <a:t>عدم دونية الفاعلية من جرعتين من سن 4 إلى 8 أعوام إلى 3 جرعات من سن 15 إلى 26 عامًا (</a:t>
                      </a:r>
                      <a:r>
                        <a:rPr lang="en-US" sz="1600" dirty="0">
                          <a:solidFill>
                            <a:schemeClr val="tx2"/>
                          </a:solidFill>
                        </a:rPr>
                        <a:t>GMT</a:t>
                      </a:r>
                      <a:r>
                        <a:rPr lang="ar-EG" sz="1600" dirty="0">
                          <a:solidFill>
                            <a:schemeClr val="tx2"/>
                          </a:solidFill>
                        </a:rPr>
                        <a:t>)</a:t>
                      </a:r>
                    </a:p>
                    <a:p>
                      <a:r>
                        <a:rPr lang="ar-EG" sz="1600" dirty="0">
                          <a:solidFill>
                            <a:schemeClr val="tx2"/>
                          </a:solidFill>
                        </a:rPr>
                        <a:t> مقارنة جرعة واحدة في سن 4 إلى 8 أعوام مع 3 جرعات في سن 15 إلى 26 عامًا (</a:t>
                      </a:r>
                      <a:r>
                        <a:rPr lang="en-US" sz="1600" dirty="0">
                          <a:solidFill>
                            <a:schemeClr val="tx2"/>
                          </a:solidFill>
                        </a:rPr>
                        <a:t>GMT</a:t>
                      </a:r>
                      <a:r>
                        <a:rPr lang="ar-EG" sz="1600" dirty="0">
                          <a:solidFill>
                            <a:schemeClr val="tx2"/>
                          </a:solidFill>
                        </a:rPr>
                        <a:t>)</a:t>
                      </a:r>
                    </a:p>
                    <a:p>
                      <a:pPr>
                        <a:spcAft>
                          <a:spcPts val="600"/>
                        </a:spcAft>
                      </a:pPr>
                      <a:r>
                        <a:rPr lang="ar-EG" sz="1600" dirty="0">
                          <a:solidFill>
                            <a:schemeClr val="tx2"/>
                          </a:solidFill>
                        </a:rPr>
                        <a:t>عدم دونية الفاعلية من جرعتين من سن 9 إلى 14 أعوام إلى 3 جرعات من سن 15 إلى 26 عامًا (</a:t>
                      </a:r>
                      <a:r>
                        <a:rPr lang="en-US" sz="1600" dirty="0">
                          <a:solidFill>
                            <a:schemeClr val="tx2"/>
                          </a:solidFill>
                        </a:rPr>
                        <a:t>GMT</a:t>
                      </a:r>
                      <a:r>
                        <a:rPr lang="ar-EG" sz="1600" dirty="0">
                          <a:solidFill>
                            <a:schemeClr val="tx2"/>
                          </a:solidFill>
                        </a:rPr>
                        <a:t>)</a:t>
                      </a:r>
                    </a:p>
                    <a:p>
                      <a:pPr lvl="0">
                        <a:buNone/>
                      </a:pPr>
                      <a:r>
                        <a:rPr lang="ar-EG" sz="1600" u="sng" dirty="0">
                          <a:solidFill>
                            <a:schemeClr val="tx2"/>
                          </a:solidFill>
                        </a:rPr>
                        <a:t>البيانات المتوقعة</a:t>
                      </a:r>
                      <a:r>
                        <a:rPr lang="ar-EG" sz="1600" dirty="0">
                          <a:solidFill>
                            <a:schemeClr val="tx2"/>
                          </a:solidFill>
                        </a:rPr>
                        <a:t>:</a:t>
                      </a:r>
                      <a:r>
                        <a:rPr lang="ar-EG" sz="1600" b="1" dirty="0">
                          <a:solidFill>
                            <a:schemeClr val="tx2"/>
                          </a:solidFill>
                          <a:effectLst/>
                        </a:rPr>
                        <a:t> 2025</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r h="1489483">
                <a:tc>
                  <a:txBody>
                    <a:bodyPr/>
                    <a:lstStyle/>
                    <a:p>
                      <a:pPr marL="0" algn="r" defTabSz="914400" rtl="1" eaLnBrk="1" latinLnBrk="0" hangingPunct="1"/>
                      <a:r>
                        <a:rPr lang="ar-EG" sz="1600" dirty="0">
                          <a:solidFill>
                            <a:schemeClr val="bg1"/>
                          </a:solidFill>
                          <a:latin typeface="+mn-lt"/>
                          <a:ea typeface="+mn-ea"/>
                          <a:cs typeface="+mn-cs"/>
                        </a:rPr>
                        <a:t>تجربة </a:t>
                      </a:r>
                      <a:r>
                        <a:rPr lang="en-US" sz="1600" b="1" dirty="0">
                          <a:solidFill>
                            <a:schemeClr val="bg1"/>
                          </a:solidFill>
                          <a:latin typeface="+mn-lt"/>
                          <a:ea typeface="+mn-ea"/>
                          <a:cs typeface="+mn-cs"/>
                        </a:rPr>
                        <a:t>SHINE</a:t>
                      </a:r>
                      <a:r>
                        <a:rPr lang="ar-EG" sz="1600" dirty="0">
                          <a:solidFill>
                            <a:schemeClr val="bg1"/>
                          </a:solidFill>
                          <a:latin typeface="+mn-lt"/>
                          <a:ea typeface="+mn-ea"/>
                          <a:cs typeface="+mn-cs"/>
                        </a:rPr>
                        <a:t>، الفلبين وغانا</a:t>
                      </a:r>
                    </a:p>
                    <a:p>
                      <a:r>
                        <a:rPr lang="ar-EG" sz="1600" dirty="0">
                          <a:solidFill>
                            <a:schemeClr val="tx2"/>
                          </a:solidFill>
                        </a:rPr>
                        <a:t>عشوائية، مزدوجة التعمية</a:t>
                      </a:r>
                    </a:p>
                    <a:p>
                      <a:r>
                        <a:rPr lang="ar-EG" sz="1600" b="0" dirty="0">
                          <a:solidFill>
                            <a:schemeClr val="tx2"/>
                          </a:solidFill>
                        </a:rPr>
                        <a:t> الإناث في سن 9 إلى 14 عامًا (العدد= 600) وسن 15 إلى 20 عامًا (العدد= 660)، جرعة واحدة من اللقاح </a:t>
                      </a:r>
                      <a:r>
                        <a:rPr lang="en-US" sz="1600" b="0" dirty="0">
                          <a:solidFill>
                            <a:schemeClr val="tx2"/>
                          </a:solidFill>
                        </a:rPr>
                        <a:t>HPV9</a:t>
                      </a:r>
                      <a:r>
                        <a:rPr lang="ar-EG" sz="1600" b="0" dirty="0">
                          <a:solidFill>
                            <a:schemeClr val="tx2"/>
                          </a:solidFill>
                        </a:rPr>
                        <a:t> (من إنتاج شركة </a:t>
                      </a:r>
                      <a:r>
                        <a:rPr lang="en-US" sz="1600" b="0" dirty="0" err="1">
                          <a:solidFill>
                            <a:schemeClr val="tx2"/>
                          </a:solidFill>
                        </a:rPr>
                        <a:t>Innovax</a:t>
                      </a:r>
                      <a:r>
                        <a:rPr lang="ar-EG" sz="1600" b="0" dirty="0">
                          <a:solidFill>
                            <a:schemeClr val="tx2"/>
                          </a:solidFill>
                        </a:rPr>
                        <a:t>) أو اللقاح </a:t>
                      </a:r>
                      <a:r>
                        <a:rPr lang="en-US" sz="1600" b="0" dirty="0">
                          <a:solidFill>
                            <a:schemeClr val="tx2"/>
                          </a:solidFill>
                        </a:rPr>
                        <a:t>HPV9</a:t>
                      </a:r>
                      <a:r>
                        <a:rPr lang="ar-EG" sz="1600" b="0" dirty="0">
                          <a:solidFill>
                            <a:schemeClr val="tx2"/>
                          </a:solidFill>
                        </a:rPr>
                        <a:t> (من إنتاج شركة </a:t>
                      </a:r>
                      <a:r>
                        <a:rPr lang="en-US" sz="1600" b="0" dirty="0">
                          <a:solidFill>
                            <a:schemeClr val="tx2"/>
                          </a:solidFill>
                        </a:rPr>
                        <a:t>MSD)</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r" defTabSz="914400" rtl="1" eaLnBrk="1" fontAlgn="auto" latinLnBrk="0" hangingPunct="1">
                        <a:lnSpc>
                          <a:spcPct val="100000"/>
                        </a:lnSpc>
                        <a:spcBef>
                          <a:spcPts val="0"/>
                        </a:spcBef>
                        <a:spcAft>
                          <a:spcPts val="600"/>
                        </a:spcAft>
                        <a:buClrTx/>
                        <a:buSzTx/>
                        <a:buFontTx/>
                        <a:buNone/>
                        <a:tabLst/>
                        <a:defRPr/>
                      </a:pPr>
                      <a:r>
                        <a:rPr lang="ar-EG" sz="1600" dirty="0">
                          <a:solidFill>
                            <a:schemeClr val="tx2"/>
                          </a:solidFill>
                        </a:rPr>
                        <a:t>عدم دونية الفاعلية في الشهر 24 لدى مجموعتين مختلفتين في السن</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1600" u="sng" dirty="0">
                          <a:solidFill>
                            <a:schemeClr val="tx2"/>
                          </a:solidFill>
                        </a:rPr>
                        <a:t>البيانات المتوقعة</a:t>
                      </a:r>
                      <a:r>
                        <a:rPr lang="ar-EG" sz="1600" dirty="0">
                          <a:solidFill>
                            <a:schemeClr val="tx2"/>
                          </a:solidFill>
                        </a:rPr>
                        <a:t>:</a:t>
                      </a:r>
                      <a:r>
                        <a:rPr lang="ar-EG" sz="1600" b="1" dirty="0">
                          <a:solidFill>
                            <a:schemeClr val="tx2"/>
                          </a:solidFill>
                        </a:rPr>
                        <a:t> </a:t>
                      </a:r>
                      <a:r>
                        <a:rPr lang="en-US" sz="1600" b="1" dirty="0">
                          <a:solidFill>
                            <a:schemeClr val="tx2"/>
                          </a:solidFill>
                        </a:rPr>
                        <a:t>1Q2028</a:t>
                      </a:r>
                    </a:p>
                    <a:p>
                      <a:pPr lvl="0" algn="r" rtl="1">
                        <a:buNone/>
                      </a:pPr>
                      <a:endParaRPr lang="en-GB" sz="1600" dirty="0">
                        <a:solidFill>
                          <a:schemeClr val="tx2"/>
                        </a:solidFill>
                        <a:latin typeface="Calibri"/>
                        <a:cs typeface="Calibri"/>
                      </a:endParaRP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51318906"/>
                  </a:ext>
                </a:extLst>
              </a:tr>
            </a:tbl>
          </a:graphicData>
        </a:graphic>
      </p:graphicFrame>
      <p:sp>
        <p:nvSpPr>
          <p:cNvPr id="4" name="TextBox 3">
            <a:extLst>
              <a:ext uri="{FF2B5EF4-FFF2-40B4-BE49-F238E27FC236}">
                <a16:creationId xmlns:a16="http://schemas.microsoft.com/office/drawing/2014/main" id="{218F4B3A-B214-4E3C-826C-9BC067794692}"/>
              </a:ext>
            </a:extLst>
          </p:cNvPr>
          <p:cNvSpPr txBox="1"/>
          <p:nvPr/>
        </p:nvSpPr>
        <p:spPr>
          <a:xfrm>
            <a:off x="1003755" y="6460701"/>
            <a:ext cx="8644341" cy="369332"/>
          </a:xfrm>
          <a:prstGeom prst="rect">
            <a:avLst/>
          </a:prstGeom>
          <a:noFill/>
        </p:spPr>
        <p:txBody>
          <a:bodyPr wrap="square" rtlCol="0">
            <a:spAutoFit/>
          </a:bodyPr>
          <a:lstStyle/>
          <a:p>
            <a:r>
              <a:rPr lang="ar-EG" sz="900" dirty="0"/>
              <a:t>الاختصارات: </a:t>
            </a:r>
            <a:r>
              <a:rPr lang="en-US" sz="900" dirty="0" err="1"/>
              <a:t>DoRIS</a:t>
            </a:r>
            <a:r>
              <a:rPr lang="ar-EG" sz="900" dirty="0"/>
              <a:t>: دراسة خفض الجرعات والربط المناعي والأمان، </a:t>
            </a:r>
            <a:r>
              <a:rPr lang="en-US" sz="900" dirty="0"/>
              <a:t>CVT</a:t>
            </a:r>
            <a:r>
              <a:rPr lang="ar-EG" sz="900" dirty="0"/>
              <a:t>: تجربة اللقاح في كوستاريكا، </a:t>
            </a:r>
            <a:r>
              <a:rPr lang="en-US" sz="900" dirty="0"/>
              <a:t>IARC</a:t>
            </a:r>
            <a:r>
              <a:rPr lang="ar-EG" sz="900" dirty="0"/>
              <a:t>: لوكالة الدولية لبحوث السرطان، </a:t>
            </a:r>
            <a:r>
              <a:rPr lang="en-US" sz="900" dirty="0"/>
              <a:t>KEN SHE</a:t>
            </a:r>
            <a:r>
              <a:rPr lang="ar-EG" sz="900" dirty="0"/>
              <a:t>: دراسة كينيا لفاعلية جرعة واحدة من لقاح فيروس الورم </a:t>
            </a:r>
            <a:r>
              <a:rPr lang="ar-EG" sz="900" dirty="0" err="1"/>
              <a:t>الحليمي</a:t>
            </a:r>
            <a:r>
              <a:rPr lang="ar-EG" sz="900" dirty="0"/>
              <a:t> البشري، </a:t>
            </a:r>
            <a:r>
              <a:rPr lang="en-US" sz="900" dirty="0"/>
              <a:t>GMT</a:t>
            </a:r>
            <a:r>
              <a:rPr lang="ar-EG" sz="900" dirty="0"/>
              <a:t>: متوسط العيار الهندسي، </a:t>
            </a:r>
            <a:r>
              <a:rPr lang="en-US" sz="900" dirty="0"/>
              <a:t>Mo</a:t>
            </a:r>
            <a:r>
              <a:rPr lang="ar-EG" sz="900" dirty="0"/>
              <a:t>: شهر، </a:t>
            </a:r>
            <a:r>
              <a:rPr lang="en-US" sz="900" dirty="0"/>
              <a:t>N</a:t>
            </a:r>
            <a:r>
              <a:rPr lang="ar-EG" sz="900" dirty="0"/>
              <a:t>: عدد المشاركين، </a:t>
            </a:r>
            <a:r>
              <a:rPr lang="en-US" sz="900" dirty="0"/>
              <a:t>NI</a:t>
            </a:r>
            <a:r>
              <a:rPr lang="ar-EG" sz="900" dirty="0"/>
              <a:t>: عدم الدونية </a:t>
            </a:r>
            <a:r>
              <a:rPr lang="en-US" sz="900" dirty="0"/>
              <a:t>SD</a:t>
            </a:r>
            <a:r>
              <a:rPr lang="ar-EG" sz="900" dirty="0"/>
              <a:t>: جرعة واحدة، </a:t>
            </a:r>
            <a:r>
              <a:rPr lang="en-US" sz="900" dirty="0" err="1"/>
              <a:t>yo</a:t>
            </a:r>
            <a:r>
              <a:rPr lang="ar-EG" sz="900" dirty="0"/>
              <a:t>: السن بالأعوام، </a:t>
            </a:r>
            <a:r>
              <a:rPr lang="en-US" sz="900" dirty="0"/>
              <a:t>SHINE: </a:t>
            </a:r>
            <a:r>
              <a:rPr lang="ar-EG" sz="900" dirty="0"/>
              <a:t>دراسة الربط المناعي بجرعة واحدة ضد فيروس الورم </a:t>
            </a:r>
            <a:r>
              <a:rPr lang="ar-EG" sz="900" dirty="0" err="1"/>
              <a:t>الحليمي</a:t>
            </a:r>
            <a:r>
              <a:rPr lang="ar-EG" sz="900" dirty="0"/>
              <a:t> البشري باستخدام لقاحات جديدة</a:t>
            </a:r>
          </a:p>
        </p:txBody>
      </p:sp>
    </p:spTree>
    <p:extLst>
      <p:ext uri="{BB962C8B-B14F-4D97-AF65-F5344CB8AC3E}">
        <p14:creationId xmlns:p14="http://schemas.microsoft.com/office/powerpoint/2010/main" val="2486055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C1CD-D353-139F-BCD3-6444B673B986}"/>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6042770-00F2-0D7D-3788-271C17E8957F}"/>
              </a:ext>
            </a:extLst>
          </p:cNvPr>
          <p:cNvGraphicFramePr>
            <a:graphicFrameLocks noGrp="1"/>
          </p:cNvGraphicFramePr>
          <p:nvPr>
            <p:extLst>
              <p:ext uri="{D42A27DB-BD31-4B8C-83A1-F6EECF244321}">
                <p14:modId xmlns:p14="http://schemas.microsoft.com/office/powerpoint/2010/main" val="1392125965"/>
              </p:ext>
            </p:extLst>
          </p:nvPr>
        </p:nvGraphicFramePr>
        <p:xfrm>
          <a:off x="700585" y="646306"/>
          <a:ext cx="11006202" cy="5579395"/>
        </p:xfrm>
        <a:graphic>
          <a:graphicData uri="http://schemas.openxmlformats.org/drawingml/2006/table">
            <a:tbl>
              <a:tblPr rtl="1" firstRow="1" bandRow="1">
                <a:tableStyleId>{5C22544A-7EE6-4342-B048-85BDC9FD1C3A}</a:tableStyleId>
              </a:tblPr>
              <a:tblGrid>
                <a:gridCol w="4560898">
                  <a:extLst>
                    <a:ext uri="{9D8B030D-6E8A-4147-A177-3AD203B41FA5}">
                      <a16:colId xmlns:a16="http://schemas.microsoft.com/office/drawing/2014/main" val="4230516322"/>
                    </a:ext>
                  </a:extLst>
                </a:gridCol>
                <a:gridCol w="6445304">
                  <a:extLst>
                    <a:ext uri="{9D8B030D-6E8A-4147-A177-3AD203B41FA5}">
                      <a16:colId xmlns:a16="http://schemas.microsoft.com/office/drawing/2014/main" val="3653219934"/>
                    </a:ext>
                  </a:extLst>
                </a:gridCol>
              </a:tblGrid>
              <a:tr h="386898">
                <a:tc>
                  <a:txBody>
                    <a:bodyPr/>
                    <a:lstStyle/>
                    <a:p>
                      <a:r>
                        <a:rPr lang="ar-EG" sz="1600">
                          <a:solidFill>
                            <a:schemeClr val="bg1"/>
                          </a:solidFill>
                        </a:rPr>
                        <a:t>الدراسة/ التصميم</a:t>
                      </a:r>
                    </a:p>
                  </a:txBody>
                  <a:tcPr>
                    <a:lnB w="9525" cap="flat" cmpd="sng" algn="ctr">
                      <a:solidFill>
                        <a:schemeClr val="accent1"/>
                      </a:solidFill>
                      <a:prstDash val="solid"/>
                      <a:round/>
                      <a:headEnd type="none" w="med" len="med"/>
                      <a:tailEnd type="none" w="med" len="med"/>
                    </a:lnB>
                  </a:tcPr>
                </a:tc>
                <a:tc>
                  <a:txBody>
                    <a:bodyPr/>
                    <a:lstStyle/>
                    <a:p>
                      <a:r>
                        <a:rPr lang="ar-EG" sz="1600" b="1">
                          <a:solidFill>
                            <a:schemeClr val="bg1"/>
                          </a:solidFill>
                        </a:rPr>
                        <a:t>الأهداف الأساسية/ الجداول الزمنية</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2423165">
                <a:tc>
                  <a:txBody>
                    <a:bodyPr/>
                    <a:lstStyle/>
                    <a:p>
                      <a:r>
                        <a:rPr lang="ar-EG" sz="1600" strike="noStrike" dirty="0">
                          <a:solidFill>
                            <a:schemeClr val="bg1"/>
                          </a:solidFill>
                        </a:rPr>
                        <a:t>الدراسة </a:t>
                      </a:r>
                      <a:r>
                        <a:rPr lang="en-US" sz="1600" b="1" strike="noStrike" dirty="0">
                          <a:solidFill>
                            <a:schemeClr val="bg1"/>
                          </a:solidFill>
                        </a:rPr>
                        <a:t>SHIELD</a:t>
                      </a:r>
                      <a:r>
                        <a:rPr lang="ar-EG" sz="1600" strike="noStrike" dirty="0">
                          <a:solidFill>
                            <a:schemeClr val="bg1"/>
                          </a:solidFill>
                        </a:rPr>
                        <a:t>، غانا</a:t>
                      </a:r>
                    </a:p>
                    <a:p>
                      <a:r>
                        <a:rPr lang="ar-EG" sz="1600" b="1" strike="noStrike" dirty="0">
                          <a:solidFill>
                            <a:schemeClr val="tx2"/>
                          </a:solidFill>
                        </a:rPr>
                        <a:t>الأمان والمناعية لدى فئة الأطفال</a:t>
                      </a:r>
                    </a:p>
                    <a:p>
                      <a:r>
                        <a:rPr lang="ar-EG" sz="1600" strike="noStrike" dirty="0">
                          <a:solidFill>
                            <a:schemeClr val="tx2"/>
                          </a:solidFill>
                        </a:rPr>
                        <a:t>تجربة عشوائية مراقبة لا يعرف فيها المراقب نوع التدخل، اللقاح </a:t>
                      </a:r>
                      <a:r>
                        <a:rPr lang="en-US" sz="1600" b="0" strike="noStrike" dirty="0">
                          <a:solidFill>
                            <a:schemeClr val="tx2"/>
                          </a:solidFill>
                        </a:rPr>
                        <a:t>HPV2 (</a:t>
                      </a:r>
                      <a:r>
                        <a:rPr lang="en-US" sz="1600" b="0" strike="noStrike" dirty="0" err="1">
                          <a:solidFill>
                            <a:schemeClr val="tx2"/>
                          </a:solidFill>
                        </a:rPr>
                        <a:t>Innovax</a:t>
                      </a:r>
                      <a:r>
                        <a:rPr lang="en-US" sz="1600" b="0" strike="noStrike" dirty="0">
                          <a:solidFill>
                            <a:schemeClr val="tx2"/>
                          </a:solidFill>
                        </a:rPr>
                        <a:t>)</a:t>
                      </a:r>
                      <a:r>
                        <a:rPr lang="ar-EG" sz="1600" strike="noStrike" dirty="0">
                          <a:solidFill>
                            <a:schemeClr val="tx2"/>
                          </a:solidFill>
                        </a:rPr>
                        <a:t>، العدد= 81، جرعة واحدة من سن 2 إلى 5 سنوات، جرعة واحدة في سن 15 شهرًا جرعتان في سن 9 أشهر، جرعة واحدة من سن 15إلى 20 عامًا، لقاح وهمي، العدد= 34، جرعة واحدة، لقاح الحصبة والحصبة الألمانية (</a:t>
                      </a:r>
                      <a:r>
                        <a:rPr lang="en-US" sz="1600" strike="noStrike" dirty="0">
                          <a:solidFill>
                            <a:schemeClr val="tx2"/>
                          </a:solidFill>
                        </a:rPr>
                        <a:t>MR</a:t>
                      </a:r>
                      <a:r>
                        <a:rPr lang="ar-EG" sz="1600" strike="noStrike" dirty="0">
                          <a:solidFill>
                            <a:schemeClr val="tx2"/>
                          </a:solidFill>
                        </a:rPr>
                        <a:t>) على نحو متزامن (أو غير متزامن)</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sz="1600" strike="noStrike">
                          <a:solidFill>
                            <a:schemeClr val="tx2"/>
                          </a:solidFill>
                        </a:rPr>
                        <a:t> أمان لقاح </a:t>
                      </a:r>
                      <a:r>
                        <a:rPr lang="en-US" sz="1600" strike="noStrike">
                          <a:solidFill>
                            <a:schemeClr val="tx2"/>
                          </a:solidFill>
                        </a:rPr>
                        <a:t>2vHPV</a:t>
                      </a:r>
                      <a:r>
                        <a:rPr lang="ar-EG" sz="1600" strike="noStrike">
                          <a:solidFill>
                            <a:schemeClr val="tx2"/>
                          </a:solidFill>
                        </a:rPr>
                        <a:t> (إنتاج </a:t>
                      </a:r>
                      <a:r>
                        <a:rPr lang="en-US" sz="1600" strike="noStrike">
                          <a:solidFill>
                            <a:schemeClr val="tx2"/>
                          </a:solidFill>
                        </a:rPr>
                        <a:t>Innovax</a:t>
                      </a:r>
                      <a:r>
                        <a:rPr lang="ar-EG" sz="1600" strike="noStrike">
                          <a:solidFill>
                            <a:schemeClr val="tx2"/>
                          </a:solidFill>
                        </a:rPr>
                        <a:t>) عند إعطائه بالتزامن مع لقاح الحصبة والحصبة الألمانية (</a:t>
                      </a:r>
                      <a:r>
                        <a:rPr lang="en-US" sz="1600" strike="noStrike">
                          <a:solidFill>
                            <a:schemeClr val="tx2"/>
                          </a:solidFill>
                        </a:rPr>
                        <a:t>MR</a:t>
                      </a:r>
                      <a:r>
                        <a:rPr lang="ar-EG" sz="1600" strike="noStrike">
                          <a:solidFill>
                            <a:schemeClr val="tx2"/>
                          </a:solidFill>
                        </a:rPr>
                        <a:t>) لدى الرضع والأطفال الصغار</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1600" strike="noStrike">
                          <a:solidFill>
                            <a:schemeClr val="tx2"/>
                          </a:solidFill>
                        </a:rPr>
                        <a:t>مناعية لقاح الحصبة والحصبة الألمانية (</a:t>
                      </a:r>
                      <a:r>
                        <a:rPr lang="en-US" sz="1600" strike="noStrike">
                          <a:solidFill>
                            <a:schemeClr val="tx2"/>
                          </a:solidFill>
                        </a:rPr>
                        <a:t>MR</a:t>
                      </a:r>
                      <a:r>
                        <a:rPr lang="ar-EG" sz="1600" strike="noStrike">
                          <a:solidFill>
                            <a:schemeClr val="tx2"/>
                          </a:solidFill>
                        </a:rPr>
                        <a:t>) عند إعطائه بالتزامن مع لقاح </a:t>
                      </a:r>
                      <a:r>
                        <a:rPr lang="en-US" sz="1600" strike="noStrike">
                          <a:solidFill>
                            <a:schemeClr val="tx2"/>
                          </a:solidFill>
                        </a:rPr>
                        <a:t>2vHPV</a:t>
                      </a:r>
                      <a:r>
                        <a:rPr lang="ar-EG" sz="1600" strike="noStrike">
                          <a:solidFill>
                            <a:schemeClr val="tx2"/>
                          </a:solidFill>
                        </a:rPr>
                        <a:t> لدى الرضع والأطفال الصغار</a:t>
                      </a:r>
                    </a:p>
                    <a:p>
                      <a:pPr marL="0" marR="0" lvl="0" indent="0" algn="r" defTabSz="914400" rtl="1" eaLnBrk="1" fontAlgn="auto" latinLnBrk="0" hangingPunct="1">
                        <a:lnSpc>
                          <a:spcPct val="100000"/>
                        </a:lnSpc>
                        <a:spcBef>
                          <a:spcPts val="0"/>
                        </a:spcBef>
                        <a:spcAft>
                          <a:spcPts val="0"/>
                        </a:spcAft>
                        <a:buClrTx/>
                        <a:buSzTx/>
                        <a:buFontTx/>
                        <a:buNone/>
                        <a:tabLst/>
                        <a:defRPr/>
                      </a:pPr>
                      <a:r>
                        <a:rPr lang="ar-EG" sz="1600" strike="noStrike">
                          <a:solidFill>
                            <a:schemeClr val="tx2"/>
                          </a:solidFill>
                        </a:rPr>
                        <a:t>مناعية جرعة واحدة أو جرعتين من لقاح </a:t>
                      </a:r>
                      <a:r>
                        <a:rPr lang="en-US" sz="1600" strike="noStrike">
                          <a:solidFill>
                            <a:schemeClr val="tx2"/>
                          </a:solidFill>
                        </a:rPr>
                        <a:t>2vHPV</a:t>
                      </a:r>
                      <a:r>
                        <a:rPr lang="ar-EG" sz="1600" strike="noStrike">
                          <a:solidFill>
                            <a:schemeClr val="tx2"/>
                          </a:solidFill>
                        </a:rPr>
                        <a:t> لدى الأطفال في سن 9 أشهر و15 شهرًا، مقارنة بالمناعية بعد الجرعة الأولى من سن 15 إلى 20 عامًا</a:t>
                      </a:r>
                    </a:p>
                    <a:p>
                      <a:pPr marL="0" marR="0" lvl="0" indent="0" algn="r" defTabSz="914400" rtl="1" eaLnBrk="1" fontAlgn="auto" latinLnBrk="0" hangingPunct="1">
                        <a:lnSpc>
                          <a:spcPct val="100000"/>
                        </a:lnSpc>
                        <a:spcBef>
                          <a:spcPts val="0"/>
                        </a:spcBef>
                        <a:spcAft>
                          <a:spcPts val="600"/>
                        </a:spcAft>
                        <a:buClrTx/>
                        <a:buSzTx/>
                        <a:buFontTx/>
                        <a:buNone/>
                        <a:tabLst/>
                        <a:defRPr/>
                      </a:pPr>
                      <a:r>
                        <a:rPr lang="ar-EG" sz="1600" strike="noStrike">
                          <a:solidFill>
                            <a:schemeClr val="tx2"/>
                          </a:solidFill>
                        </a:rPr>
                        <a:t>تقييم القبول النوعي</a:t>
                      </a:r>
                    </a:p>
                    <a:p>
                      <a:pPr lvl="0">
                        <a:buNone/>
                      </a:pPr>
                      <a:r>
                        <a:rPr lang="ar-EG" sz="1600" u="sng" strike="noStrike">
                          <a:solidFill>
                            <a:schemeClr val="tx2"/>
                          </a:solidFill>
                        </a:rPr>
                        <a:t>البيانات المتوقعة</a:t>
                      </a:r>
                      <a:r>
                        <a:rPr lang="ar-EG" sz="1600" strike="noStrike">
                          <a:solidFill>
                            <a:schemeClr val="tx2"/>
                          </a:solidFill>
                        </a:rPr>
                        <a:t>: آخر متابعة في الربع الثاني من عام 2028</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1644291">
                <a:tc>
                  <a:txBody>
                    <a:bodyPr/>
                    <a:lstStyle/>
                    <a:p>
                      <a:r>
                        <a:rPr lang="ar-EG" sz="1600">
                          <a:solidFill>
                            <a:schemeClr val="bg1"/>
                          </a:solidFill>
                        </a:rPr>
                        <a:t>دراسة الجرعة الواحدة من اللقاح </a:t>
                      </a:r>
                      <a:r>
                        <a:rPr lang="en-US" sz="1600">
                          <a:solidFill>
                            <a:schemeClr val="bg1"/>
                          </a:solidFill>
                        </a:rPr>
                        <a:t>Cervavac</a:t>
                      </a:r>
                      <a:r>
                        <a:rPr lang="ar-EG" sz="1600">
                          <a:solidFill>
                            <a:schemeClr val="bg1"/>
                          </a:solidFill>
                        </a:rPr>
                        <a:t>، الهند.</a:t>
                      </a:r>
                    </a:p>
                    <a:p>
                      <a:r>
                        <a:rPr lang="ar-EG" sz="1600" b="1">
                          <a:solidFill>
                            <a:schemeClr val="tx2"/>
                          </a:solidFill>
                        </a:rPr>
                        <a:t>دراسة الربط المناعي مقارنة بلقاح </a:t>
                      </a:r>
                      <a:r>
                        <a:rPr lang="en-US" sz="1600" b="1">
                          <a:solidFill>
                            <a:schemeClr val="tx2"/>
                          </a:solidFill>
                        </a:rPr>
                        <a:t>4vHPV</a:t>
                      </a:r>
                      <a:r>
                        <a:rPr lang="ar-EG" sz="1600" b="1">
                          <a:solidFill>
                            <a:schemeClr val="tx2"/>
                          </a:solidFill>
                        </a:rPr>
                        <a:t> (إنتاج شركة </a:t>
                      </a:r>
                      <a:r>
                        <a:rPr lang="en-US" sz="1600" b="1">
                          <a:solidFill>
                            <a:schemeClr val="tx2"/>
                          </a:solidFill>
                        </a:rPr>
                        <a:t>MSD</a:t>
                      </a:r>
                      <a:r>
                        <a:rPr lang="ar-EG" sz="1600" b="1">
                          <a:solidFill>
                            <a:schemeClr val="tx2"/>
                          </a:solidFill>
                        </a:rPr>
                        <a:t>)</a:t>
                      </a:r>
                    </a:p>
                    <a:p>
                      <a:r>
                        <a:rPr lang="ar-EG" sz="1600" b="0">
                          <a:solidFill>
                            <a:schemeClr val="tx2"/>
                          </a:solidFill>
                        </a:rPr>
                        <a:t> فتيات في سن 9 إلى 14 عامًا، اللقاح </a:t>
                      </a:r>
                      <a:r>
                        <a:rPr lang="en-US" sz="1600" b="0">
                          <a:solidFill>
                            <a:schemeClr val="tx2"/>
                          </a:solidFill>
                        </a:rPr>
                        <a:t>HPV4</a:t>
                      </a:r>
                      <a:r>
                        <a:rPr lang="ar-EG" sz="1600" b="0">
                          <a:solidFill>
                            <a:schemeClr val="tx2"/>
                          </a:solidFill>
                        </a:rPr>
                        <a:t> (إنتاج معهد المصل الهندي - </a:t>
                      </a:r>
                      <a:r>
                        <a:rPr lang="en-US" sz="1600" b="0">
                          <a:solidFill>
                            <a:schemeClr val="tx2"/>
                          </a:solidFill>
                        </a:rPr>
                        <a:t>SII</a:t>
                      </a:r>
                      <a:r>
                        <a:rPr lang="ar-EG" sz="1600" b="0">
                          <a:solidFill>
                            <a:schemeClr val="tx2"/>
                          </a:solidFill>
                        </a:rPr>
                        <a:t>) واللقاح </a:t>
                      </a:r>
                      <a:r>
                        <a:rPr lang="en-US" sz="1600" b="0">
                          <a:solidFill>
                            <a:schemeClr val="tx2"/>
                          </a:solidFill>
                        </a:rPr>
                        <a:t>4vHPV</a:t>
                      </a:r>
                      <a:r>
                        <a:rPr lang="ar-EG" sz="1600" b="0">
                          <a:solidFill>
                            <a:schemeClr val="tx2"/>
                          </a:solidFill>
                        </a:rPr>
                        <a:t> (إنتاج شركة </a:t>
                      </a:r>
                      <a:r>
                        <a:rPr lang="en-US" sz="1600" b="0">
                          <a:solidFill>
                            <a:schemeClr val="tx2"/>
                          </a:solidFill>
                        </a:rPr>
                        <a:t>MSD</a:t>
                      </a:r>
                      <a:r>
                        <a:rPr lang="ar-EG" sz="1600" b="0">
                          <a:solidFill>
                            <a:schemeClr val="tx2"/>
                          </a:solidFill>
                        </a:rPr>
                        <a:t>)</a:t>
                      </a:r>
                    </a:p>
                    <a:p>
                      <a:r>
                        <a:rPr lang="ar-EG" sz="1600" b="0">
                          <a:solidFill>
                            <a:schemeClr val="tx2"/>
                          </a:solidFill>
                        </a:rPr>
                        <a:t> العدد = 504</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ar-EG" sz="1600">
                          <a:solidFill>
                            <a:schemeClr val="tx2"/>
                          </a:solidFill>
                        </a:rPr>
                        <a:t>عدم دونية الاستجابة المناعية للنوعين 16 و18 من فيروس الورم الحليمي البشري في الشهر 24</a:t>
                      </a:r>
                    </a:p>
                    <a:p>
                      <a:pPr lvl="0">
                        <a:spcAft>
                          <a:spcPts val="600"/>
                        </a:spcAft>
                      </a:pPr>
                      <a:r>
                        <a:rPr lang="ar-EG" sz="1600" u="sng">
                          <a:solidFill>
                            <a:schemeClr val="tx2"/>
                          </a:solidFill>
                        </a:rPr>
                        <a:t> البيانات المتوقعة:</a:t>
                      </a:r>
                      <a:r>
                        <a:rPr lang="ar-EG" sz="1600" b="1">
                          <a:solidFill>
                            <a:schemeClr val="tx2"/>
                          </a:solidFill>
                        </a:rPr>
                        <a:t>: </a:t>
                      </a:r>
                      <a:r>
                        <a:rPr lang="ar-EG" sz="1600" b="1">
                          <a:solidFill>
                            <a:schemeClr val="tx2"/>
                          </a:solidFill>
                          <a:effectLst/>
                        </a:rPr>
                        <a:t>الربع الرابع من 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112504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sz="1600">
                          <a:solidFill>
                            <a:schemeClr val="bg1"/>
                          </a:solidFill>
                          <a:latin typeface="+mn-lt"/>
                          <a:ea typeface="+mn-ea"/>
                          <a:cs typeface="+mn-cs"/>
                        </a:rPr>
                        <a:t>تجربة </a:t>
                      </a:r>
                      <a:r>
                        <a:rPr lang="en-US" sz="1600" b="1">
                          <a:solidFill>
                            <a:schemeClr val="bg1"/>
                          </a:solidFill>
                          <a:latin typeface="+mn-lt"/>
                          <a:ea typeface="+mn-ea"/>
                          <a:cs typeface="+mn-cs"/>
                        </a:rPr>
                        <a:t>CIRN-HPV-ONE</a:t>
                      </a:r>
                      <a:r>
                        <a:rPr lang="ar-EG" sz="1600">
                          <a:solidFill>
                            <a:schemeClr val="bg1"/>
                          </a:solidFill>
                          <a:latin typeface="+mn-lt"/>
                          <a:ea typeface="+mn-ea"/>
                          <a:cs typeface="+mn-cs"/>
                        </a:rPr>
                        <a:t>، كندا</a:t>
                      </a:r>
                    </a:p>
                    <a:p>
                      <a:pPr marL="0" algn="r" defTabSz="914400" rtl="1" eaLnBrk="1" latinLnBrk="0" hangingPunct="1"/>
                      <a:r>
                        <a:rPr lang="ar-EG" sz="1600" b="1">
                          <a:solidFill>
                            <a:schemeClr val="tx2"/>
                          </a:solidFill>
                          <a:latin typeface="+mn-lt"/>
                          <a:ea typeface="+mn-ea"/>
                          <a:cs typeface="+mn-cs"/>
                        </a:rPr>
                        <a:t>استمرارية المناعة لمدة 6 سنوات بعد جرعة واحدة</a:t>
                      </a:r>
                    </a:p>
                    <a:p>
                      <a:pPr marL="0" algn="r" defTabSz="914400" rtl="1" eaLnBrk="1" latinLnBrk="0" hangingPunct="1"/>
                      <a:r>
                        <a:rPr lang="ar-EG" sz="1600">
                          <a:solidFill>
                            <a:schemeClr val="tx2"/>
                          </a:solidFill>
                        </a:rPr>
                        <a:t>فتيان وفتيات في سن 9 إلى 11 عامًا، اللقاح </a:t>
                      </a:r>
                      <a:r>
                        <a:rPr lang="en-US" sz="1600">
                          <a:solidFill>
                            <a:schemeClr val="tx2"/>
                          </a:solidFill>
                        </a:rPr>
                        <a:t>HPV9</a:t>
                      </a:r>
                      <a:r>
                        <a:rPr lang="ar-EG" sz="1600">
                          <a:solidFill>
                            <a:schemeClr val="tx2"/>
                          </a:solidFill>
                        </a:rPr>
                        <a:t> (إنتاج شركة </a:t>
                      </a:r>
                      <a:r>
                        <a:rPr lang="en-US" sz="1600">
                          <a:solidFill>
                            <a:schemeClr val="tx2"/>
                          </a:solidFill>
                        </a:rPr>
                        <a:t>MSD)</a:t>
                      </a:r>
                      <a:r>
                        <a:rPr lang="ar-EG" sz="1600">
                          <a:solidFill>
                            <a:schemeClr val="tx2"/>
                          </a:solidFill>
                        </a:rPr>
                        <a:t>، العدد= 300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spcAft>
                          <a:spcPts val="600"/>
                        </a:spcAft>
                      </a:pPr>
                      <a:r>
                        <a:rPr lang="ar-EG" sz="1600" dirty="0">
                          <a:solidFill>
                            <a:schemeClr val="tx2"/>
                          </a:solidFill>
                        </a:rPr>
                        <a:t>استمرار الأجسام المضادة لمدة تصل إلى 6 سنوات</a:t>
                      </a:r>
                    </a:p>
                    <a:p>
                      <a:pPr lvl="0">
                        <a:buNone/>
                      </a:pPr>
                      <a:r>
                        <a:rPr lang="ar-EG" sz="1600" u="sng" dirty="0">
                          <a:solidFill>
                            <a:schemeClr val="tx2"/>
                          </a:solidFill>
                        </a:rPr>
                        <a:t> البيانات المتوقعة</a:t>
                      </a:r>
                      <a:r>
                        <a:rPr lang="ar-EG" sz="1600" dirty="0">
                          <a:solidFill>
                            <a:schemeClr val="tx2"/>
                          </a:solidFill>
                        </a:rPr>
                        <a:t>: تاريخ الانتهاء الأولي في الربع الأول من عام 2026</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bl>
          </a:graphicData>
        </a:graphic>
      </p:graphicFrame>
      <p:sp>
        <p:nvSpPr>
          <p:cNvPr id="4" name="TextBox 3">
            <a:extLst>
              <a:ext uri="{FF2B5EF4-FFF2-40B4-BE49-F238E27FC236}">
                <a16:creationId xmlns:a16="http://schemas.microsoft.com/office/drawing/2014/main" id="{D2DBD041-B16B-690F-0816-461460556008}"/>
              </a:ext>
            </a:extLst>
          </p:cNvPr>
          <p:cNvSpPr txBox="1"/>
          <p:nvPr/>
        </p:nvSpPr>
        <p:spPr>
          <a:xfrm>
            <a:off x="485213" y="5856369"/>
            <a:ext cx="10746894" cy="369332"/>
          </a:xfrm>
          <a:prstGeom prst="rect">
            <a:avLst/>
          </a:prstGeom>
          <a:noFill/>
        </p:spPr>
        <p:txBody>
          <a:bodyPr wrap="square" rtlCol="0">
            <a:spAutoFit/>
          </a:bodyPr>
          <a:lstStyle/>
          <a:p>
            <a:r>
              <a:rPr lang="ar-EG" sz="900"/>
              <a:t>الاختصارات: </a:t>
            </a:r>
            <a:r>
              <a:rPr lang="en-US" sz="900"/>
              <a:t>SHIELD</a:t>
            </a:r>
            <a:r>
              <a:rPr lang="ar-EG" sz="900"/>
              <a:t>: دراسة تعزيز التمنيع ضد فيروس الورم الحليمي البشري من خلال نظام التسليم المعتمد في البرنامج الموسع للتمنيع، </a:t>
            </a:r>
            <a:r>
              <a:rPr lang="en-US" sz="900"/>
              <a:t>CIRN: </a:t>
            </a:r>
            <a:r>
              <a:rPr lang="ar-EG" sz="900"/>
              <a:t>الشبكة الكندية لبحوث التمنيع، </a:t>
            </a:r>
            <a:r>
              <a:rPr lang="en-US" sz="900"/>
              <a:t>RCT</a:t>
            </a:r>
            <a:r>
              <a:rPr lang="ar-EG" sz="900"/>
              <a:t>: تجربة عشوائية مراقبة، </a:t>
            </a:r>
            <a:r>
              <a:rPr lang="en-US" sz="900"/>
              <a:t>yo</a:t>
            </a:r>
            <a:r>
              <a:rPr lang="ar-EG" sz="900"/>
              <a:t>: السن بالأعوام، </a:t>
            </a:r>
            <a:r>
              <a:rPr lang="en-US" sz="900"/>
              <a:t>MR</a:t>
            </a:r>
            <a:r>
              <a:rPr lang="ar-EG" sz="900"/>
              <a:t>: لقاح الحصبة والحصبة الألمانية</a:t>
            </a:r>
          </a:p>
        </p:txBody>
      </p:sp>
      <p:sp>
        <p:nvSpPr>
          <p:cNvPr id="2" name="Rectangle 1">
            <a:extLst>
              <a:ext uri="{FF2B5EF4-FFF2-40B4-BE49-F238E27FC236}">
                <a16:creationId xmlns:a16="http://schemas.microsoft.com/office/drawing/2014/main" id="{7A9C4F50-1D9E-840C-3245-8192BC60639B}"/>
              </a:ext>
            </a:extLst>
          </p:cNvPr>
          <p:cNvSpPr/>
          <p:nvPr/>
        </p:nvSpPr>
        <p:spPr>
          <a:xfrm>
            <a:off x="389679" y="61531"/>
            <a:ext cx="11747582" cy="584775"/>
          </a:xfrm>
          <a:prstGeom prst="rect">
            <a:avLst/>
          </a:prstGeom>
        </p:spPr>
        <p:txBody>
          <a:bodyPr wrap="square">
            <a:spAutoFit/>
          </a:bodyPr>
          <a:lstStyle/>
          <a:p>
            <a:pPr algn="ctr"/>
            <a:r>
              <a:rPr lang="ar-EG" sz="3200" dirty="0">
                <a:solidFill>
                  <a:schemeClr val="tx2"/>
                </a:solidFill>
                <a:latin typeface="+mj-lt"/>
              </a:rPr>
              <a:t>تجارب </a:t>
            </a:r>
            <a:r>
              <a:rPr lang="ar-EG" sz="3200" dirty="0" err="1">
                <a:solidFill>
                  <a:schemeClr val="tx2"/>
                </a:solidFill>
                <a:latin typeface="+mj-lt"/>
              </a:rPr>
              <a:t>الاستمناع</a:t>
            </a:r>
            <a:r>
              <a:rPr lang="ar-EG" sz="3200" dirty="0">
                <a:solidFill>
                  <a:schemeClr val="tx2"/>
                </a:solidFill>
                <a:latin typeface="+mj-lt"/>
              </a:rPr>
              <a:t> الجارية</a:t>
            </a:r>
          </a:p>
        </p:txBody>
      </p:sp>
    </p:spTree>
    <p:extLst>
      <p:ext uri="{BB962C8B-B14F-4D97-AF65-F5344CB8AC3E}">
        <p14:creationId xmlns:p14="http://schemas.microsoft.com/office/powerpoint/2010/main" val="1672402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303323" y="369360"/>
            <a:ext cx="12026899" cy="869909"/>
          </a:xfrm>
        </p:spPr>
        <p:txBody>
          <a:bodyPr/>
          <a:lstStyle/>
          <a:p>
            <a:r>
              <a:rPr lang="ar-EG" sz="4000" b="1"/>
              <a:t>جرعة واحدة – أسئلة مفتوحة</a:t>
            </a:r>
          </a:p>
        </p:txBody>
      </p:sp>
      <p:sp>
        <p:nvSpPr>
          <p:cNvPr id="8" name="TextBox 7">
            <a:extLst>
              <a:ext uri="{FF2B5EF4-FFF2-40B4-BE49-F238E27FC236}">
                <a16:creationId xmlns:a16="http://schemas.microsoft.com/office/drawing/2014/main" id="{F8D1A5D5-DFE8-1E49-8F4F-7209FE0A3415}"/>
              </a:ext>
            </a:extLst>
          </p:cNvPr>
          <p:cNvSpPr txBox="1"/>
          <p:nvPr/>
        </p:nvSpPr>
        <p:spPr>
          <a:xfrm>
            <a:off x="413004" y="3991290"/>
            <a:ext cx="11137392" cy="1961322"/>
          </a:xfrm>
          <a:prstGeom prst="rect">
            <a:avLst/>
          </a:prstGeom>
          <a:solidFill>
            <a:schemeClr val="accent4"/>
          </a:solidFill>
          <a:ln w="63500">
            <a:noFill/>
          </a:ln>
        </p:spPr>
        <p:txBody>
          <a:bodyPr wrap="square" lIns="182880" tIns="45720" rtlCol="0" anchor="ctr" anchorCtr="0">
            <a:noAutofit/>
          </a:bodyPr>
          <a:lstStyle/>
          <a:p>
            <a:pPr lvl="1"/>
            <a:r>
              <a:rPr lang="ar-EG" sz="2600">
                <a:solidFill>
                  <a:schemeClr val="accent1"/>
                </a:solidFill>
              </a:rPr>
              <a:t>لا توجد بيانات عن الأمراض غير المتعلقة بعنق الرحم (عدوى الفرج/ المهبل وعدوى الفم) بعد التطعيم بجرعة واحدة، ولكن سرطان عنق الرحم لديه أعلى انتشار سرطاني مرتبط بفيروس الورم الحليمي البشري في البلدان المنخفضة والمتوسطة الدخل.</a:t>
            </a:r>
          </a:p>
        </p:txBody>
      </p:sp>
      <p:sp>
        <p:nvSpPr>
          <p:cNvPr id="9" name="TextBox 8">
            <a:extLst>
              <a:ext uri="{FF2B5EF4-FFF2-40B4-BE49-F238E27FC236}">
                <a16:creationId xmlns:a16="http://schemas.microsoft.com/office/drawing/2014/main" id="{FA3DEE6A-0C2C-3632-02B1-D2C35752A3F0}"/>
              </a:ext>
            </a:extLst>
          </p:cNvPr>
          <p:cNvSpPr txBox="1"/>
          <p:nvPr/>
        </p:nvSpPr>
        <p:spPr>
          <a:xfrm>
            <a:off x="413004" y="1266701"/>
            <a:ext cx="11137392" cy="2349511"/>
          </a:xfrm>
          <a:prstGeom prst="rect">
            <a:avLst/>
          </a:prstGeom>
          <a:solidFill>
            <a:schemeClr val="accent4"/>
          </a:solidFill>
          <a:ln w="63500">
            <a:noFill/>
          </a:ln>
        </p:spPr>
        <p:txBody>
          <a:bodyPr wrap="square" lIns="182880" tIns="45720" rIns="91440" bIns="45720" rtlCol="0" anchor="ctr" anchorCtr="0">
            <a:noAutofit/>
          </a:bodyPr>
          <a:lstStyle/>
          <a:p>
            <a:endParaRPr lang="en-US" dirty="0"/>
          </a:p>
          <a:p>
            <a:r>
              <a:rPr lang="ar-EG" sz="2600" dirty="0">
                <a:solidFill>
                  <a:schemeClr val="accent1"/>
                </a:solidFill>
                <a:ea typeface="+mn-lt"/>
                <a:cs typeface="+mn-lt"/>
              </a:rPr>
              <a:t>بالنسبة</a:t>
            </a:r>
            <a:r>
              <a:rPr lang="ar-EG" sz="2600" dirty="0">
                <a:solidFill>
                  <a:schemeClr val="accent1"/>
                </a:solidFill>
              </a:rPr>
              <a:t> إلى اللقاحات ذات الجسيمات الشبيهة بالفيروس المعتمدة على بروتين </a:t>
            </a:r>
            <a:r>
              <a:rPr lang="en-US" sz="2600" dirty="0">
                <a:solidFill>
                  <a:schemeClr val="accent1"/>
                </a:solidFill>
              </a:rPr>
              <a:t>L1</a:t>
            </a:r>
            <a:r>
              <a:rPr lang="ar-EG" sz="2600" dirty="0">
                <a:solidFill>
                  <a:schemeClr val="accent1"/>
                </a:solidFill>
              </a:rPr>
              <a:t>، ينبغي النظر في جدول الجرعة الواحدة للمنتجات التي تتوفر بيانات عن فعاليتها أو عن الربط المناعي للقاحات التي ثبتت فعاليتها بجرعة واحدة [أي اللقاح </a:t>
            </a:r>
            <a:r>
              <a:rPr lang="en-US" sz="2600" dirty="0">
                <a:solidFill>
                  <a:schemeClr val="accent1"/>
                </a:solidFill>
              </a:rPr>
              <a:t>HPV2</a:t>
            </a:r>
            <a:r>
              <a:rPr lang="ar-EG" sz="2600" dirty="0">
                <a:solidFill>
                  <a:schemeClr val="accent1"/>
                </a:solidFill>
              </a:rPr>
              <a:t> من إنتاج شركة </a:t>
            </a:r>
            <a:r>
              <a:rPr lang="en-US" sz="2600" dirty="0">
                <a:solidFill>
                  <a:schemeClr val="accent1"/>
                </a:solidFill>
              </a:rPr>
              <a:t>GSK</a:t>
            </a:r>
            <a:r>
              <a:rPr lang="ar-EG" sz="2600" dirty="0">
                <a:solidFill>
                  <a:schemeClr val="accent1"/>
                </a:solidFill>
              </a:rPr>
              <a:t> واللقاحان </a:t>
            </a:r>
            <a:r>
              <a:rPr lang="en-US" sz="2600" dirty="0">
                <a:solidFill>
                  <a:schemeClr val="accent1"/>
                </a:solidFill>
              </a:rPr>
              <a:t>HPV4</a:t>
            </a:r>
            <a:r>
              <a:rPr lang="ar-EG" sz="2600" dirty="0">
                <a:solidFill>
                  <a:schemeClr val="accent1"/>
                </a:solidFill>
              </a:rPr>
              <a:t> و</a:t>
            </a:r>
            <a:r>
              <a:rPr lang="en-US" sz="2600" dirty="0">
                <a:solidFill>
                  <a:schemeClr val="accent1"/>
                </a:solidFill>
              </a:rPr>
              <a:t>HPV9</a:t>
            </a:r>
            <a:r>
              <a:rPr lang="ar-EG" sz="2600" dirty="0">
                <a:solidFill>
                  <a:schemeClr val="accent1"/>
                </a:solidFill>
              </a:rPr>
              <a:t> من إنتاج شركة </a:t>
            </a:r>
            <a:r>
              <a:rPr lang="en-US" sz="2600" dirty="0">
                <a:solidFill>
                  <a:schemeClr val="accent1"/>
                </a:solidFill>
              </a:rPr>
              <a:t>MSD</a:t>
            </a:r>
            <a:r>
              <a:rPr lang="ar-EG" sz="2600" dirty="0">
                <a:solidFill>
                  <a:schemeClr val="accent1"/>
                </a:solidFill>
              </a:rPr>
              <a:t>)]</a:t>
            </a:r>
            <a:r>
              <a:rPr lang="ar-EG" sz="2600" baseline="30000" dirty="0">
                <a:solidFill>
                  <a:schemeClr val="accent1"/>
                </a:solidFill>
              </a:rPr>
              <a:t>1</a:t>
            </a:r>
          </a:p>
        </p:txBody>
      </p:sp>
      <p:sp>
        <p:nvSpPr>
          <p:cNvPr id="3" name="TextBox 2">
            <a:extLst>
              <a:ext uri="{FF2B5EF4-FFF2-40B4-BE49-F238E27FC236}">
                <a16:creationId xmlns:a16="http://schemas.microsoft.com/office/drawing/2014/main" id="{5A98305A-6023-ABE3-B1C9-132B2D77A812}"/>
              </a:ext>
            </a:extLst>
          </p:cNvPr>
          <p:cNvSpPr txBox="1"/>
          <p:nvPr/>
        </p:nvSpPr>
        <p:spPr>
          <a:xfrm>
            <a:off x="413003" y="6057900"/>
            <a:ext cx="11137391" cy="369332"/>
          </a:xfrm>
          <a:prstGeom prst="rect">
            <a:avLst/>
          </a:prstGeom>
          <a:noFill/>
        </p:spPr>
        <p:txBody>
          <a:bodyPr wrap="square" rtlCol="0">
            <a:spAutoFit/>
          </a:bodyPr>
          <a:lstStyle/>
          <a:p>
            <a:r>
              <a:rPr lang="ar-EG" sz="900">
                <a:solidFill>
                  <a:schemeClr val="bg1"/>
                </a:solidFill>
              </a:rPr>
              <a:t>1. منظمة الصحة العالمية (</a:t>
            </a:r>
            <a:r>
              <a:rPr lang="en-US" sz="900">
                <a:solidFill>
                  <a:schemeClr val="bg1"/>
                </a:solidFill>
              </a:rPr>
              <a:t>WHO</a:t>
            </a:r>
            <a:r>
              <a:rPr lang="ar-EG" sz="900">
                <a:solidFill>
                  <a:schemeClr val="bg1"/>
                </a:solidFill>
              </a:rPr>
              <a:t>). </a:t>
            </a:r>
            <a:r>
              <a:rPr lang="en-US" sz="900">
                <a:solidFill>
                  <a:schemeClr val="bg1"/>
                </a:solidFill>
              </a:rPr>
              <a:t>Human papillomavirus vaccines: </a:t>
            </a:r>
            <a:r>
              <a:rPr lang="ar-EG" sz="900">
                <a:solidFill>
                  <a:schemeClr val="bg1"/>
                </a:solidFill>
              </a:rPr>
              <a:t>وثيقة تحديد موقف أعدتها منظمة الصحة العالمية (تحديث 2022).</a:t>
            </a:r>
            <a:r>
              <a:rPr lang="ar-EG" sz="900" i="1">
                <a:solidFill>
                  <a:schemeClr val="bg1"/>
                </a:solidFill>
              </a:rPr>
              <a:t> </a:t>
            </a:r>
            <a:r>
              <a:rPr lang="en-US" sz="900" i="1">
                <a:solidFill>
                  <a:schemeClr val="bg1"/>
                </a:solidFill>
              </a:rPr>
              <a:t>Weekly Epidemiological Record</a:t>
            </a:r>
            <a:r>
              <a:rPr lang="en-US" sz="900">
                <a:solidFill>
                  <a:schemeClr val="bg1"/>
                </a:solidFill>
              </a:rPr>
              <a:t>. </a:t>
            </a:r>
            <a:r>
              <a:rPr lang="ar-EG" sz="900">
                <a:solidFill>
                  <a:schemeClr val="bg1"/>
                </a:solidFill>
              </a:rPr>
              <a:t>2022;97:645-672.  </a:t>
            </a:r>
            <a:r>
              <a:rPr lang="en-US" sz="900">
                <a:solidFill>
                  <a:schemeClr val="bg1"/>
                </a:solidFill>
              </a:rPr>
              <a:t>http://apps.who.int/iris/bitstream/handle/10665/365350/WER9750-eng-fre.pdf</a:t>
            </a:r>
          </a:p>
          <a:p>
            <a:endParaRPr lang="en-US" sz="900" dirty="0"/>
          </a:p>
        </p:txBody>
      </p:sp>
    </p:spTree>
    <p:extLst>
      <p:ext uri="{BB962C8B-B14F-4D97-AF65-F5344CB8AC3E}">
        <p14:creationId xmlns:p14="http://schemas.microsoft.com/office/powerpoint/2010/main" val="2778093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ar-EG" sz="4000" b="1"/>
              <a:t>الأدلة الداعمة من تحليل النمذجة</a:t>
            </a:r>
          </a:p>
        </p:txBody>
      </p:sp>
    </p:spTree>
    <p:extLst>
      <p:ext uri="{BB962C8B-B14F-4D97-AF65-F5344CB8AC3E}">
        <p14:creationId xmlns:p14="http://schemas.microsoft.com/office/powerpoint/2010/main" val="3060049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ar-EG" sz="3200">
                <a:solidFill>
                  <a:schemeClr val="accent1"/>
                </a:solidFill>
                <a:latin typeface="+mj-lt"/>
              </a:rPr>
              <a:t>ما أسباب استخدام المحاكاة لفهم تأثير لقاح فيروس الورم الحليمي البشري؟</a:t>
            </a:r>
          </a:p>
        </p:txBody>
      </p:sp>
      <p:grpSp>
        <p:nvGrpSpPr>
          <p:cNvPr id="2" name="Group 1">
            <a:extLst>
              <a:ext uri="{FF2B5EF4-FFF2-40B4-BE49-F238E27FC236}">
                <a16:creationId xmlns:a16="http://schemas.microsoft.com/office/drawing/2014/main" id="{1CC96154-76A8-90EE-6288-7C9400DAC5F8}"/>
              </a:ext>
            </a:extLst>
          </p:cNvPr>
          <p:cNvGrpSpPr/>
          <p:nvPr/>
        </p:nvGrpSpPr>
        <p:grpSpPr>
          <a:xfrm>
            <a:off x="1483929" y="1538182"/>
            <a:ext cx="9231104" cy="3776363"/>
            <a:chOff x="395942" y="981727"/>
            <a:chExt cx="8659604" cy="3185813"/>
          </a:xfrm>
        </p:grpSpPr>
        <p:sp>
          <p:nvSpPr>
            <p:cNvPr id="4" name="TextBox 3">
              <a:extLst>
                <a:ext uri="{FF2B5EF4-FFF2-40B4-BE49-F238E27FC236}">
                  <a16:creationId xmlns:a16="http://schemas.microsoft.com/office/drawing/2014/main" id="{6A59ED0A-7C42-F652-390F-25A801086D37}"/>
                </a:ext>
              </a:extLst>
            </p:cNvPr>
            <p:cNvSpPr txBox="1"/>
            <p:nvPr/>
          </p:nvSpPr>
          <p:spPr>
            <a:xfrm>
              <a:off x="395942" y="981727"/>
              <a:ext cx="3528393" cy="1569660"/>
            </a:xfrm>
            <a:prstGeom prst="rect">
              <a:avLst/>
            </a:prstGeom>
            <a:noFill/>
            <a:ln>
              <a:solidFill>
                <a:srgbClr val="000000"/>
              </a:solidFill>
            </a:ln>
          </p:spPr>
          <p:txBody>
            <a:bodyPr wrap="square" rtlCol="0">
              <a:spAutoFit/>
            </a:bodyPr>
            <a:lstStyle/>
            <a:p>
              <a:pPr algn="ctr"/>
              <a:r>
                <a:rPr lang="ar-EG" sz="1600" b="1">
                  <a:solidFill>
                    <a:srgbClr val="000000"/>
                  </a:solidFill>
                </a:rPr>
                <a:t> بيانات التجارب السريرية</a:t>
              </a:r>
            </a:p>
            <a:p>
              <a:pPr marL="285750" indent="-285750">
                <a:buFont typeface="Arial" panose="020B0604020202020204" pitchFamily="34" charset="0"/>
                <a:buChar char="•"/>
              </a:pPr>
              <a:r>
                <a:rPr lang="ar-EG" sz="1600">
                  <a:solidFill>
                    <a:srgbClr val="000000"/>
                  </a:solidFill>
                </a:rPr>
                <a:t>السلامة</a:t>
              </a:r>
            </a:p>
            <a:p>
              <a:pPr marL="285750" indent="-285750">
                <a:buFont typeface="Arial" panose="020B0604020202020204" pitchFamily="34" charset="0"/>
                <a:buChar char="•"/>
              </a:pPr>
              <a:r>
                <a:rPr lang="ar-EG" sz="1600">
                  <a:solidFill>
                    <a:srgbClr val="000000"/>
                  </a:solidFill>
                </a:rPr>
                <a:t>المناعة</a:t>
              </a:r>
            </a:p>
            <a:p>
              <a:pPr marL="285750" indent="-285750">
                <a:buFont typeface="Arial" panose="020B0604020202020204" pitchFamily="34" charset="0"/>
                <a:buChar char="•"/>
              </a:pPr>
              <a:r>
                <a:rPr lang="ar-EG" sz="1600">
                  <a:solidFill>
                    <a:srgbClr val="000000"/>
                  </a:solidFill>
                </a:rPr>
                <a:t>الفعالية مقابل النقاط النهائية المختلفة</a:t>
              </a:r>
            </a:p>
            <a:p>
              <a:pPr marL="285750" indent="-285750">
                <a:buFont typeface="Arial" panose="020B0604020202020204" pitchFamily="34" charset="0"/>
                <a:buChar char="•"/>
              </a:pPr>
              <a:r>
                <a:rPr lang="ar-EG" sz="1600">
                  <a:solidFill>
                    <a:srgbClr val="000000"/>
                  </a:solidFill>
                </a:rPr>
                <a:t>في إطار التجارب، خلال فترة المتابعة</a:t>
              </a:r>
            </a:p>
          </p:txBody>
        </p:sp>
        <p:sp>
          <p:nvSpPr>
            <p:cNvPr id="5" name="TextBox 4">
              <a:extLst>
                <a:ext uri="{FF2B5EF4-FFF2-40B4-BE49-F238E27FC236}">
                  <a16:creationId xmlns:a16="http://schemas.microsoft.com/office/drawing/2014/main" id="{0FB52C34-526F-D90C-2446-AF6DF4141A0E}"/>
                </a:ext>
              </a:extLst>
            </p:cNvPr>
            <p:cNvSpPr txBox="1"/>
            <p:nvPr/>
          </p:nvSpPr>
          <p:spPr>
            <a:xfrm>
              <a:off x="4917182" y="987574"/>
              <a:ext cx="4138364" cy="2800767"/>
            </a:xfrm>
            <a:prstGeom prst="rect">
              <a:avLst/>
            </a:prstGeom>
            <a:noFill/>
            <a:ln>
              <a:solidFill>
                <a:srgbClr val="000000"/>
              </a:solidFill>
            </a:ln>
          </p:spPr>
          <p:txBody>
            <a:bodyPr wrap="square" rtlCol="0">
              <a:spAutoFit/>
            </a:bodyPr>
            <a:lstStyle/>
            <a:p>
              <a:pPr algn="ctr"/>
              <a:r>
                <a:rPr lang="ar-EG" sz="1600" b="1">
                  <a:solidFill>
                    <a:srgbClr val="000000"/>
                  </a:solidFill>
                </a:rPr>
                <a:t>نموذج رياضي</a:t>
              </a:r>
            </a:p>
            <a:p>
              <a:r>
                <a:rPr lang="ar-EG" sz="1600">
                  <a:solidFill>
                    <a:srgbClr val="000000"/>
                  </a:solidFill>
                </a:rPr>
                <a:t>دمج البيانات لتوفير إطار عمل رسمي للإجابة عن الأسئلة التي تتضمن:</a:t>
              </a:r>
            </a:p>
            <a:p>
              <a:pPr marL="285750" indent="-285750">
                <a:buFont typeface="Arial" panose="020B0604020202020204" pitchFamily="34" charset="0"/>
                <a:buChar char="•"/>
              </a:pPr>
              <a:r>
                <a:rPr lang="ar-EG" sz="1600">
                  <a:solidFill>
                    <a:srgbClr val="000000"/>
                  </a:solidFill>
                </a:rPr>
                <a:t>الأثر في بيئات مختلفة</a:t>
              </a:r>
            </a:p>
            <a:p>
              <a:pPr marL="285750" indent="-285750">
                <a:buFont typeface="Arial" panose="020B0604020202020204" pitchFamily="34" charset="0"/>
                <a:buChar char="•"/>
              </a:pPr>
              <a:r>
                <a:rPr lang="ar-EG" sz="1600">
                  <a:solidFill>
                    <a:srgbClr val="000000"/>
                  </a:solidFill>
                </a:rPr>
                <a:t>مشكلات الخلط في بيانات الرصد</a:t>
              </a:r>
            </a:p>
            <a:p>
              <a:pPr marL="285750" indent="-285750">
                <a:buFont typeface="Arial" panose="020B0604020202020204" pitchFamily="34" charset="0"/>
                <a:buChar char="•"/>
              </a:pPr>
              <a:r>
                <a:rPr lang="ar-EG" sz="1600">
                  <a:solidFill>
                    <a:srgbClr val="000000"/>
                  </a:solidFill>
                </a:rPr>
                <a:t>العوامل الخارجية على مستوى المجتمع (مثل حماية القطيع)</a:t>
              </a:r>
            </a:p>
            <a:p>
              <a:pPr marL="285750" indent="-285750">
                <a:buFont typeface="Arial" panose="020B0604020202020204" pitchFamily="34" charset="0"/>
                <a:buChar char="•"/>
              </a:pPr>
              <a:r>
                <a:rPr lang="ar-EG" sz="1600">
                  <a:solidFill>
                    <a:srgbClr val="000000"/>
                  </a:solidFill>
                </a:rPr>
                <a:t>النتائج الطويلة الأجل بعد فترة المتابعة</a:t>
              </a:r>
            </a:p>
            <a:p>
              <a:pPr marL="285750" indent="-285750">
                <a:buFont typeface="Arial" panose="020B0604020202020204" pitchFamily="34" charset="0"/>
                <a:buChar char="•"/>
              </a:pPr>
              <a:r>
                <a:rPr lang="ar-EG" sz="1600">
                  <a:solidFill>
                    <a:srgbClr val="000000"/>
                  </a:solidFill>
                </a:rPr>
                <a:t> التوليفات/الخيارات التي قد لا يكون من الممكن/الأخلاقي استكشافها في التجارب</a:t>
              </a:r>
            </a:p>
          </p:txBody>
        </p:sp>
        <p:sp>
          <p:nvSpPr>
            <p:cNvPr id="6" name="TextBox 5">
              <a:extLst>
                <a:ext uri="{FF2B5EF4-FFF2-40B4-BE49-F238E27FC236}">
                  <a16:creationId xmlns:a16="http://schemas.microsoft.com/office/drawing/2014/main" id="{873C8166-9C46-6010-1DD9-C65E7C99AEEA}"/>
                </a:ext>
              </a:extLst>
            </p:cNvPr>
            <p:cNvSpPr txBox="1"/>
            <p:nvPr/>
          </p:nvSpPr>
          <p:spPr>
            <a:xfrm>
              <a:off x="395942" y="3090322"/>
              <a:ext cx="3528393" cy="1077218"/>
            </a:xfrm>
            <a:prstGeom prst="rect">
              <a:avLst/>
            </a:prstGeom>
            <a:noFill/>
            <a:ln>
              <a:solidFill>
                <a:srgbClr val="000000"/>
              </a:solidFill>
            </a:ln>
          </p:spPr>
          <p:txBody>
            <a:bodyPr wrap="square" rtlCol="0">
              <a:spAutoFit/>
            </a:bodyPr>
            <a:lstStyle/>
            <a:p>
              <a:pPr algn="ctr"/>
              <a:r>
                <a:rPr lang="ar-EG" sz="1600" b="1">
                  <a:solidFill>
                    <a:srgbClr val="000000"/>
                  </a:solidFill>
                </a:rPr>
                <a:t>بيانات المراقبة/الملاحظة</a:t>
              </a:r>
            </a:p>
            <a:p>
              <a:pPr marL="285750" indent="-285750">
                <a:buFont typeface="Arial" panose="020B0604020202020204" pitchFamily="34" charset="0"/>
                <a:buChar char="•"/>
              </a:pPr>
              <a:r>
                <a:rPr lang="ar-EG" sz="1600">
                  <a:solidFill>
                    <a:srgbClr val="000000"/>
                  </a:solidFill>
                </a:rPr>
                <a:t>العبء المرضي الأساسي</a:t>
              </a:r>
            </a:p>
            <a:p>
              <a:pPr marL="285750" indent="-285750">
                <a:buFont typeface="Arial" panose="020B0604020202020204" pitchFamily="34" charset="0"/>
                <a:buChar char="•"/>
              </a:pPr>
              <a:r>
                <a:rPr lang="ar-EG" sz="1600">
                  <a:solidFill>
                    <a:srgbClr val="000000"/>
                  </a:solidFill>
                </a:rPr>
                <a:t>الفعالية في بيئة معينة</a:t>
              </a:r>
            </a:p>
            <a:p>
              <a:pPr marL="285750" indent="-285750">
                <a:buFont typeface="Arial" panose="020B0604020202020204" pitchFamily="34" charset="0"/>
                <a:buChar char="•"/>
              </a:pPr>
              <a:r>
                <a:rPr lang="ar-EG" sz="1600">
                  <a:solidFill>
                    <a:srgbClr val="000000"/>
                  </a:solidFill>
                </a:rPr>
                <a:t>التأثير في بيئة معينة</a:t>
              </a:r>
            </a:p>
          </p:txBody>
        </p:sp>
        <p:cxnSp>
          <p:nvCxnSpPr>
            <p:cNvPr id="8" name="Straight Arrow Connector 7">
              <a:extLst>
                <a:ext uri="{FF2B5EF4-FFF2-40B4-BE49-F238E27FC236}">
                  <a16:creationId xmlns:a16="http://schemas.microsoft.com/office/drawing/2014/main" id="{90AD6A10-D033-1296-47C7-F280F2AAD8E9}"/>
                </a:ext>
              </a:extLst>
            </p:cNvPr>
            <p:cNvCxnSpPr>
              <a:cxnSpLocks/>
              <a:stCxn id="4" idx="3"/>
              <a:endCxn id="5" idx="1"/>
            </p:cNvCxnSpPr>
            <p:nvPr/>
          </p:nvCxnSpPr>
          <p:spPr>
            <a:xfrm>
              <a:off x="3924335" y="1766557"/>
              <a:ext cx="992847" cy="621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739363A-B2C4-8103-D19F-7D1E346D22C1}"/>
                </a:ext>
              </a:extLst>
            </p:cNvPr>
            <p:cNvCxnSpPr>
              <a:cxnSpLocks/>
              <a:endCxn id="5" idx="1"/>
            </p:cNvCxnSpPr>
            <p:nvPr/>
          </p:nvCxnSpPr>
          <p:spPr>
            <a:xfrm flipV="1">
              <a:off x="3924334" y="2387958"/>
              <a:ext cx="992848" cy="8300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7EECE505-7A1C-7AC6-7F59-23CBFA3ADA57}"/>
              </a:ext>
            </a:extLst>
          </p:cNvPr>
          <p:cNvSpPr txBox="1"/>
          <p:nvPr/>
        </p:nvSpPr>
        <p:spPr>
          <a:xfrm>
            <a:off x="222190" y="6178609"/>
            <a:ext cx="8905002" cy="230832"/>
          </a:xfrm>
          <a:prstGeom prst="rect">
            <a:avLst/>
          </a:prstGeom>
          <a:noFill/>
        </p:spPr>
        <p:txBody>
          <a:bodyPr wrap="none" rtlCol="0">
            <a:spAutoFit/>
          </a:bodyPr>
          <a:lstStyle/>
          <a:p>
            <a:r>
              <a:rPr lang="ar-EG" sz="900">
                <a:solidFill>
                  <a:srgbClr val="000000"/>
                </a:solidFill>
                <a:ea typeface="Calibri" panose="020F0502020204030204" pitchFamily="34" charset="0"/>
                <a:cs typeface="Calibri" panose="020F0502020204030204" pitchFamily="34" charset="0"/>
              </a:rPr>
              <a:t>برينان وأكيهرست. إعداد النماذج في التقييم الاقتصادي الصحي. ما مكانه؟ ما قيمته؟</a:t>
            </a:r>
            <a:r>
              <a:rPr lang="ar-EG" sz="900" i="1">
                <a:solidFill>
                  <a:srgbClr val="000000"/>
                </a:solidFill>
                <a:ea typeface="Calibri" panose="020F0502020204030204" pitchFamily="34" charset="0"/>
                <a:cs typeface="Calibri" panose="020F0502020204030204" pitchFamily="34" charset="0"/>
              </a:rPr>
              <a:t> </a:t>
            </a:r>
            <a:r>
              <a:rPr lang="en-US" sz="900" i="1">
                <a:solidFill>
                  <a:srgbClr val="000000"/>
                </a:solidFill>
                <a:ea typeface="Calibri" panose="020F0502020204030204" pitchFamily="34" charset="0"/>
                <a:cs typeface="Calibri" panose="020F0502020204030204" pitchFamily="34" charset="0"/>
              </a:rPr>
              <a:t>Pharmacoeconomics</a:t>
            </a:r>
            <a:r>
              <a:rPr lang="en-US" sz="900">
                <a:solidFill>
                  <a:srgbClr val="000000"/>
                </a:solidFill>
                <a:ea typeface="Calibri" panose="020F0502020204030204" pitchFamily="34" charset="0"/>
                <a:cs typeface="Calibri" panose="020F0502020204030204" pitchFamily="34" charset="0"/>
              </a:rPr>
              <a:t> </a:t>
            </a:r>
            <a:r>
              <a:rPr lang="ar-EG" sz="900">
                <a:solidFill>
                  <a:srgbClr val="000000"/>
                </a:solidFill>
                <a:ea typeface="Calibri" panose="020F0502020204030204" pitchFamily="34" charset="0"/>
                <a:cs typeface="Calibri" panose="020F0502020204030204" pitchFamily="34" charset="0"/>
              </a:rPr>
              <a:t>2000;17(5):445–459. </a:t>
            </a:r>
            <a:r>
              <a:rPr lang="en-US" sz="900">
                <a:solidFill>
                  <a:srgbClr val="000000"/>
                </a:solidFill>
                <a:ea typeface="Calibri" panose="020F0502020204030204" pitchFamily="34" charset="0"/>
                <a:cs typeface="Calibri" panose="020F0502020204030204" pitchFamily="34" charset="0"/>
              </a:rPr>
              <a:t>doi:10.2165/00019053-200017050-00004</a:t>
            </a:r>
          </a:p>
        </p:txBody>
      </p:sp>
    </p:spTree>
    <p:extLst>
      <p:ext uri="{BB962C8B-B14F-4D97-AF65-F5344CB8AC3E}">
        <p14:creationId xmlns:p14="http://schemas.microsoft.com/office/powerpoint/2010/main" val="4025367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6077" y="832246"/>
            <a:ext cx="10733245" cy="4494215"/>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549"/>
              </a:spcBef>
              <a:buNone/>
              <a:defRPr/>
            </a:pPr>
            <a:r>
              <a:rPr lang="ar-EG" sz="1831">
                <a:latin typeface="Helvetica" pitchFamily="2" charset="0"/>
                <a:cs typeface="Arial" panose="020B0604020202020204" pitchFamily="34" charset="0"/>
              </a:rPr>
              <a:t>الطرق والوسائل:</a:t>
            </a:r>
          </a:p>
          <a:p>
            <a:pPr>
              <a:lnSpc>
                <a:spcPct val="100000"/>
              </a:lnSpc>
              <a:spcBef>
                <a:spcPts val="549"/>
              </a:spcBef>
              <a:defRPr/>
            </a:pPr>
            <a:r>
              <a:rPr lang="ar-EG" sz="1800">
                <a:latin typeface="Helvetica" pitchFamily="2" charset="0"/>
                <a:cs typeface="Arial" panose="020B0604020202020204" pitchFamily="34" charset="0"/>
              </a:rPr>
              <a:t>وضع فريق الدراسة نموذجًا يشمل 162 إستراتيجية تطعيم، مع مجموعات سكانية مستهدفة مختلفة والسن عند التطعيم وعدد الجرعات (جرعة واحدة أو جرعتان للفتيات/ الفتيان حتى سن 20 عامًا وجرعتان للأفراد فوق سن 20 عامًا).</a:t>
            </a:r>
          </a:p>
          <a:p>
            <a:pPr lvl="1" algn="just">
              <a:lnSpc>
                <a:spcPct val="100000"/>
              </a:lnSpc>
              <a:spcBef>
                <a:spcPts val="549"/>
              </a:spcBef>
              <a:defRPr/>
            </a:pPr>
            <a:endParaRPr lang="en-US" altLang="fr-FR" sz="458" u="sng" dirty="0">
              <a:latin typeface="Helvetica" pitchFamily="2" charset="0"/>
              <a:cs typeface="Arial" panose="020B0604020202020204" pitchFamily="34" charset="0"/>
            </a:endParaRPr>
          </a:p>
          <a:p>
            <a:pPr>
              <a:lnSpc>
                <a:spcPct val="100000"/>
              </a:lnSpc>
              <a:spcBef>
                <a:spcPts val="549"/>
              </a:spcBef>
            </a:pPr>
            <a:r>
              <a:rPr lang="ar-EG" sz="1800">
                <a:latin typeface="Helvetica" pitchFamily="2" charset="0"/>
                <a:cs typeface="Arial" panose="020B0604020202020204" pitchFamily="34" charset="0"/>
              </a:rPr>
              <a:t>تعتمد الكفاءة على عدد الجرعات اللازمة للوقاية من سرطان عنق الرحم لمرة واحدة (</a:t>
            </a:r>
            <a:r>
              <a:rPr lang="en-US" sz="1800">
                <a:latin typeface="Helvetica" pitchFamily="2" charset="0"/>
                <a:cs typeface="Arial" panose="020B0604020202020204" pitchFamily="34" charset="0"/>
              </a:rPr>
              <a:t>NNV</a:t>
            </a:r>
            <a:r>
              <a:rPr lang="ar-EG" sz="1800">
                <a:latin typeface="Helvetica" pitchFamily="2" charset="0"/>
                <a:cs typeface="Arial" panose="020B0604020202020204" pitchFamily="34" charset="0"/>
              </a:rPr>
              <a:t>):</a:t>
            </a:r>
          </a:p>
          <a:p>
            <a:pPr lvl="1">
              <a:lnSpc>
                <a:spcPct val="100000"/>
              </a:lnSpc>
              <a:spcBef>
                <a:spcPts val="549"/>
              </a:spcBef>
            </a:pPr>
            <a:r>
              <a:rPr lang="en-US" sz="1400">
                <a:latin typeface="Helvetica" pitchFamily="2" charset="0"/>
                <a:cs typeface="Arial" panose="020B0604020202020204" pitchFamily="34" charset="0"/>
              </a:rPr>
              <a:t>NNV</a:t>
            </a:r>
            <a:r>
              <a:rPr lang="ar-EG" sz="1400">
                <a:latin typeface="Helvetica" pitchFamily="2" charset="0"/>
                <a:cs typeface="Arial" panose="020B0604020202020204" pitchFamily="34" charset="0"/>
              </a:rPr>
              <a:t> = عدد الجرعات المعطاة/عدد حالات سرطان عنق الرحم التي تم الوقاية منها على مدار 100 عام.</a:t>
            </a:r>
          </a:p>
          <a:p>
            <a:pPr lvl="1">
              <a:lnSpc>
                <a:spcPct val="100000"/>
              </a:lnSpc>
              <a:spcBef>
                <a:spcPts val="549"/>
              </a:spcBef>
            </a:pPr>
            <a:r>
              <a:rPr lang="ar-EG" sz="1400">
                <a:latin typeface="Helvetica" pitchFamily="2" charset="0"/>
                <a:cs typeface="Arial" panose="020B0604020202020204" pitchFamily="34" charset="0"/>
              </a:rPr>
              <a:t>يشير انخفاض عدد الجرعات المعطاة إلى استراتيجية أكثر كفاءة.</a:t>
            </a:r>
          </a:p>
          <a:p>
            <a:pPr lvl="1" algn="just">
              <a:lnSpc>
                <a:spcPct val="100000"/>
              </a:lnSpc>
              <a:spcBef>
                <a:spcPts val="549"/>
              </a:spcBef>
            </a:pPr>
            <a:endParaRPr lang="en-US" altLang="fr-FR" sz="458" dirty="0">
              <a:latin typeface="Helvetica" pitchFamily="2" charset="0"/>
              <a:cs typeface="Arial" panose="020B0604020202020204" pitchFamily="34" charset="0"/>
            </a:endParaRPr>
          </a:p>
          <a:p>
            <a:pPr>
              <a:lnSpc>
                <a:spcPct val="100000"/>
              </a:lnSpc>
              <a:spcBef>
                <a:spcPts val="549"/>
              </a:spcBef>
            </a:pPr>
            <a:r>
              <a:rPr lang="ar-EG" sz="1800">
                <a:latin typeface="Helvetica" pitchFamily="2" charset="0"/>
                <a:cs typeface="Arial" panose="020B0604020202020204" pitchFamily="34" charset="0"/>
              </a:rPr>
              <a:t>رتب جميع الإستراتيجيات من الأقل إلى الأعلى في عدد الجرعات الإضافية المعطاة باستخدام العملية التالية:</a:t>
            </a:r>
          </a:p>
          <a:p>
            <a:pPr lvl="1">
              <a:lnSpc>
                <a:spcPct val="100000"/>
              </a:lnSpc>
              <a:spcBef>
                <a:spcPts val="549"/>
              </a:spcBef>
            </a:pPr>
            <a:r>
              <a:rPr lang="ar-EG" sz="1400">
                <a:latin typeface="Helvetica" pitchFamily="2" charset="0"/>
                <a:cs typeface="Arial" panose="020B0604020202020204" pitchFamily="34" charset="0"/>
              </a:rPr>
              <a:t>الاستراتيجية الأولية: التطعيم الروتيني بجرعة واحدة للفتيات في سن التاسعة.</a:t>
            </a:r>
          </a:p>
          <a:p>
            <a:pPr lvl="1">
              <a:lnSpc>
                <a:spcPct val="100000"/>
              </a:lnSpc>
              <a:spcBef>
                <a:spcPts val="549"/>
              </a:spcBef>
            </a:pPr>
            <a:r>
              <a:rPr lang="ar-EG" sz="1400">
                <a:latin typeface="Helvetica" pitchFamily="2" charset="0"/>
                <a:cs typeface="Arial" panose="020B0604020202020204" pitchFamily="34" charset="0"/>
              </a:rPr>
              <a:t> تم تقدير عدد الجرعات الإضافية المعطاة في جميع الاستراتيجيات مقابل الاستراتيجية الأولية.</a:t>
            </a:r>
          </a:p>
          <a:p>
            <a:pPr lvl="1">
              <a:lnSpc>
                <a:spcPct val="100000"/>
              </a:lnSpc>
              <a:spcBef>
                <a:spcPts val="549"/>
              </a:spcBef>
            </a:pPr>
            <a:r>
              <a:rPr lang="ar-EG" sz="1400">
                <a:latin typeface="Helvetica" pitchFamily="2" charset="0"/>
                <a:cs typeface="Arial" panose="020B0604020202020204" pitchFamily="34" charset="0"/>
              </a:rPr>
              <a:t> تم الحفاظ على الاستراتيجية الأقل في عدد الجرعات الإضافية المعطاة مقارنةً بالاستراتيجية الأولية؛ ومن ثم أصبحت هذه الاستراتيجية هي الاستراتيجية الجديدة المتخذة أساسًا للمقارنة.</a:t>
            </a:r>
          </a:p>
          <a:p>
            <a:pPr lvl="1">
              <a:lnSpc>
                <a:spcPct val="100000"/>
              </a:lnSpc>
              <a:spcBef>
                <a:spcPts val="549"/>
              </a:spcBef>
            </a:pPr>
            <a:r>
              <a:rPr lang="ar-EG" sz="1400">
                <a:latin typeface="Helvetica" pitchFamily="2" charset="0"/>
                <a:cs typeface="Arial" panose="020B0604020202020204" pitchFamily="34" charset="0"/>
              </a:rPr>
              <a:t>تم تقدير عدد الجرعات الإضافية المعطاة في جميع الاستراتيجيات مقابل هذا الأساس الجديد للمقارنة لتحديد الاستراتيجية التالية الأكثر كفاءة.</a:t>
            </a:r>
          </a:p>
          <a:p>
            <a:pPr lvl="1">
              <a:lnSpc>
                <a:spcPct val="100000"/>
              </a:lnSpc>
              <a:spcBef>
                <a:spcPts val="549"/>
              </a:spcBef>
            </a:pPr>
            <a:r>
              <a:rPr lang="ar-EG" sz="1400">
                <a:latin typeface="Helvetica" pitchFamily="2" charset="0"/>
                <a:cs typeface="Arial" panose="020B0604020202020204" pitchFamily="34" charset="0"/>
              </a:rPr>
              <a:t>تم تكرار هذه العملية.</a:t>
            </a:r>
          </a:p>
          <a:p>
            <a:pPr>
              <a:lnSpc>
                <a:spcPct val="100000"/>
              </a:lnSpc>
              <a:spcBef>
                <a:spcPts val="549"/>
              </a:spcBef>
            </a:pPr>
            <a:endParaRPr lang="en-US" altLang="fr-FR" sz="100" dirty="0">
              <a:latin typeface="Helvetica" pitchFamily="2" charset="0"/>
              <a:cs typeface="Arial" panose="020B0604020202020204" pitchFamily="34" charset="0"/>
            </a:endParaRPr>
          </a:p>
        </p:txBody>
      </p:sp>
      <p:sp>
        <p:nvSpPr>
          <p:cNvPr id="5" name="ZoneTexte 43">
            <a:extLst>
              <a:ext uri="{FF2B5EF4-FFF2-40B4-BE49-F238E27FC236}">
                <a16:creationId xmlns:a16="http://schemas.microsoft.com/office/drawing/2014/main" id="{759A6AA1-4373-0A2C-8EE7-C82CC5D2092C}"/>
              </a:ext>
            </a:extLst>
          </p:cNvPr>
          <p:cNvSpPr txBox="1">
            <a:spLocks noChangeArrowheads="1"/>
          </p:cNvSpPr>
          <p:nvPr/>
        </p:nvSpPr>
        <p:spPr bwMode="auto">
          <a:xfrm>
            <a:off x="298213" y="5809892"/>
            <a:ext cx="11584204" cy="599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ar-EG" sz="1007">
                <a:solidFill>
                  <a:srgbClr val="C00000"/>
                </a:solidFill>
                <a:latin typeface="Trebuchet MS" panose="020B0603020202020204" pitchFamily="34" charset="0"/>
              </a:rPr>
              <a:t>ملحوظة</a:t>
            </a:r>
            <a:r>
              <a:rPr lang="ar-EG" sz="1007">
                <a:latin typeface="Trebuchet MS" panose="020B0603020202020204" pitchFamily="34" charset="0"/>
              </a:rPr>
              <a:t>:</a:t>
            </a:r>
            <a:r>
              <a:rPr lang="ar-EG" sz="1098"/>
              <a:t> قام الباحثون بحساب عدد الجرعات الإضافية المعطاة في جميع سيناريوهات التطعيم مقابل السيناريو المرجعي لكل مجموعة من مجموعات المعلمات الخمسين. حددت الخوارزمية سيناريو التطعيم بأقل عدد جرعات إضافية معطاة لكل مجموعة من مجموعات المعلمات الخمسين</a:t>
            </a:r>
            <a:r>
              <a:rPr lang="ar-EG" sz="1098">
                <a:ea typeface="Calibri" panose="020F0502020204030204" pitchFamily="34" charset="0"/>
              </a:rPr>
              <a:t>. تم اختيار السيناريو الذي تم تحديده في أغلب الأحيان على أنه ينتج أقل عدد جرعات إضافية معطاة على 50 مجموعة من المعلمات باعتباره السيناريو الأكثر كفاءة.</a:t>
            </a:r>
          </a:p>
        </p:txBody>
      </p:sp>
      <p:sp>
        <p:nvSpPr>
          <p:cNvPr id="6" name="Rectangle 2">
            <a:extLst>
              <a:ext uri="{FF2B5EF4-FFF2-40B4-BE49-F238E27FC236}">
                <a16:creationId xmlns:a16="http://schemas.microsoft.com/office/drawing/2014/main" id="{1C294D49-671F-5FBD-6765-426286AA9786}"/>
              </a:ext>
            </a:extLst>
          </p:cNvPr>
          <p:cNvSpPr txBox="1">
            <a:spLocks noChangeArrowheads="1"/>
          </p:cNvSpPr>
          <p:nvPr/>
        </p:nvSpPr>
        <p:spPr>
          <a:xfrm>
            <a:off x="298213" y="28829"/>
            <a:ext cx="10610075" cy="1058168"/>
          </a:xfrm>
          <a:prstGeom prst="rect">
            <a:avLst/>
          </a:prstGeom>
        </p:spPr>
        <p:txBody>
          <a:bodyPr vert="horz" lIns="83692" tIns="41846" rIns="83692" bIns="41846" rtlCol="0"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EG" sz="2929">
                <a:solidFill>
                  <a:srgbClr val="2F5597"/>
                </a:solidFill>
                <a:latin typeface="Helvetica" pitchFamily="2" charset="0"/>
                <a:cs typeface="Arial" panose="020B0604020202020204" pitchFamily="34" charset="0"/>
              </a:rPr>
              <a:t>ترتيب مستوى كفاءة إستراتيجيات إعطاء الجرعة الواحدة</a:t>
            </a:r>
          </a:p>
        </p:txBody>
      </p:sp>
      <p:sp>
        <p:nvSpPr>
          <p:cNvPr id="4" name="TextBox 3">
            <a:extLst>
              <a:ext uri="{FF2B5EF4-FFF2-40B4-BE49-F238E27FC236}">
                <a16:creationId xmlns:a16="http://schemas.microsoft.com/office/drawing/2014/main" id="{27D77F59-D561-B13D-B89B-91E34F8F3E1A}"/>
              </a:ext>
            </a:extLst>
          </p:cNvPr>
          <p:cNvSpPr txBox="1"/>
          <p:nvPr/>
        </p:nvSpPr>
        <p:spPr>
          <a:xfrm>
            <a:off x="303898" y="5410201"/>
            <a:ext cx="11584204" cy="615553"/>
          </a:xfrm>
          <a:prstGeom prst="rect">
            <a:avLst/>
          </a:prstGeom>
          <a:noFill/>
        </p:spPr>
        <p:txBody>
          <a:bodyPr wrap="square" rtlCol="0">
            <a:spAutoFit/>
          </a:bodyPr>
          <a:lstStyle/>
          <a:p>
            <a:r>
              <a:rPr lang="en-US" sz="800">
                <a:effectLst/>
                <a:latin typeface="Segoe UI" panose="020B0502040204020203" pitchFamily="34" charset="0"/>
              </a:rPr>
              <a:t>Bernard E, Drolet M, </a:t>
            </a:r>
            <a:r>
              <a:rPr lang="en-US" sz="800">
                <a:latin typeface="Segoe UI" panose="020B0502040204020203" pitchFamily="34" charset="0"/>
              </a:rPr>
              <a:t>Gingras G,</a:t>
            </a:r>
            <a:r>
              <a:rPr lang="en-US" sz="800">
                <a:effectLst/>
                <a:latin typeface="Segoe UI" panose="020B0502040204020203" pitchFamily="34" charset="0"/>
              </a:rPr>
              <a:t> et al.</a:t>
            </a:r>
            <a:r>
              <a:rPr lang="en-US" sz="800">
                <a:latin typeface="Segoe UI" panose="020B0502040204020203" pitchFamily="34" charset="0"/>
              </a:rPr>
              <a:t> Prioritizing HPV vaccination strategies in 67 low- and middle-income countries (LMICs) based on efficiency at preventing cervical cancer: a modeling study.</a:t>
            </a:r>
            <a:r>
              <a:rPr lang="en-US" sz="800">
                <a:effectLst/>
                <a:latin typeface="Segoe UI" panose="020B0502040204020203" pitchFamily="34" charset="0"/>
              </a:rPr>
              <a:t> Abstract presented at 36th International Papillomavirus Conference, November 2024; United Kingdom.</a:t>
            </a:r>
          </a:p>
          <a:p>
            <a:endParaRPr lang="en-US" dirty="0"/>
          </a:p>
        </p:txBody>
      </p:sp>
    </p:spTree>
    <p:extLst>
      <p:ext uri="{BB962C8B-B14F-4D97-AF65-F5344CB8AC3E}">
        <p14:creationId xmlns:p14="http://schemas.microsoft.com/office/powerpoint/2010/main" val="3743330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2BC29-8B7C-3414-4ACB-E64CA8862372}"/>
            </a:ext>
          </a:extLst>
        </p:cNvPr>
        <p:cNvGrpSpPr/>
        <p:nvPr/>
      </p:nvGrpSpPr>
      <p:grpSpPr>
        <a:xfrm>
          <a:off x="0" y="0"/>
          <a:ext cx="0" cy="0"/>
          <a:chOff x="0" y="0"/>
          <a:chExt cx="0" cy="0"/>
        </a:xfrm>
      </p:grpSpPr>
      <p:grpSp>
        <p:nvGrpSpPr>
          <p:cNvPr id="19" name="Groupe 18">
            <a:extLst>
              <a:ext uri="{FF2B5EF4-FFF2-40B4-BE49-F238E27FC236}">
                <a16:creationId xmlns:a16="http://schemas.microsoft.com/office/drawing/2014/main" id="{FDFDC434-EACD-7785-238B-1580545FB622}"/>
              </a:ext>
            </a:extLst>
          </p:cNvPr>
          <p:cNvGrpSpPr/>
          <p:nvPr/>
        </p:nvGrpSpPr>
        <p:grpSpPr>
          <a:xfrm>
            <a:off x="8323697" y="2199835"/>
            <a:ext cx="3079232" cy="3646567"/>
            <a:chOff x="493957" y="2131955"/>
            <a:chExt cx="3079232" cy="3646567"/>
          </a:xfrm>
        </p:grpSpPr>
        <p:grpSp>
          <p:nvGrpSpPr>
            <p:cNvPr id="14" name="Groupe 13">
              <a:extLst>
                <a:ext uri="{FF2B5EF4-FFF2-40B4-BE49-F238E27FC236}">
                  <a16:creationId xmlns:a16="http://schemas.microsoft.com/office/drawing/2014/main" id="{5C489157-F486-CE42-91C3-CB13D090A521}"/>
                </a:ext>
              </a:extLst>
            </p:cNvPr>
            <p:cNvGrpSpPr/>
            <p:nvPr/>
          </p:nvGrpSpPr>
          <p:grpSpPr>
            <a:xfrm>
              <a:off x="493957" y="2131955"/>
              <a:ext cx="3079232" cy="3646567"/>
              <a:chOff x="493957" y="2131955"/>
              <a:chExt cx="3079232" cy="3646567"/>
            </a:xfrm>
          </p:grpSpPr>
          <p:sp>
            <p:nvSpPr>
              <p:cNvPr id="2" name="TextBox 18">
                <a:extLst>
                  <a:ext uri="{FF2B5EF4-FFF2-40B4-BE49-F238E27FC236}">
                    <a16:creationId xmlns:a16="http://schemas.microsoft.com/office/drawing/2014/main" id="{E949B0FC-A3A6-1D94-1120-2383BDC16394}"/>
                  </a:ext>
                </a:extLst>
              </p:cNvPr>
              <p:cNvSpPr txBox="1">
                <a:spLocks/>
              </p:cNvSpPr>
              <p:nvPr/>
            </p:nvSpPr>
            <p:spPr>
              <a:xfrm>
                <a:off x="498508" y="2863137"/>
                <a:ext cx="3074681" cy="646331"/>
              </a:xfrm>
              <a:prstGeom prst="rect">
                <a:avLst/>
              </a:prstGeom>
              <a:solidFill>
                <a:schemeClr val="accent2">
                  <a:lumMod val="20000"/>
                  <a:lumOff val="80000"/>
                </a:schemeClr>
              </a:solidFill>
              <a:ln>
                <a:solidFill>
                  <a:schemeClr val="tx1"/>
                </a:solidFill>
              </a:ln>
            </p:spPr>
            <p:txBody>
              <a:bodyPr wrap="square" rtlCol="0">
                <a:spAutoFit/>
              </a:bodyPr>
              <a:lstStyle/>
              <a:p>
                <a:pPr algn="ctr"/>
                <a:r>
                  <a:rPr lang="ar-EG" sz="1200" dirty="0">
                    <a:latin typeface="Helvetica" pitchFamily="2" charset="0"/>
                    <a:ea typeface="Calibri" panose="020F0502020204030204" pitchFamily="34" charset="0"/>
                    <a:cs typeface="Arial" panose="020B0604020202020204" pitchFamily="34" charset="0"/>
                  </a:rPr>
                  <a:t>إضافة تطعيم بجرعة واحدة </a:t>
                </a:r>
                <a:r>
                  <a:rPr lang="ar-EG" sz="1200" b="1" dirty="0">
                    <a:latin typeface="Helvetica" pitchFamily="2" charset="0"/>
                    <a:ea typeface="Calibri" panose="020F0502020204030204" pitchFamily="34" charset="0"/>
                    <a:cs typeface="Arial" panose="020B0604020202020204" pitchFamily="34" charset="0"/>
                  </a:rPr>
                  <a:t>للفتيات </a:t>
                </a:r>
                <a:r>
                  <a:rPr lang="ar-EG" sz="1200" dirty="0">
                    <a:latin typeface="Helvetica" pitchFamily="2" charset="0"/>
                    <a:ea typeface="Calibri" panose="020F0502020204030204" pitchFamily="34" charset="0"/>
                    <a:cs typeface="Arial" panose="020B0604020202020204" pitchFamily="34" charset="0"/>
                  </a:rPr>
                  <a:t>في سن 10 إلى 14 عامًا ضمن الحملة الاستدراكية لفئات سِنية متعددة</a:t>
                </a:r>
              </a:p>
              <a:p>
                <a:pPr algn="ctr"/>
                <a:r>
                  <a:rPr lang="en-US" sz="1200" b="1" dirty="0">
                    <a:latin typeface="Helvetica" pitchFamily="2" charset="0"/>
                    <a:ea typeface="Calibri" panose="020F0502020204030204" pitchFamily="34" charset="0"/>
                    <a:cs typeface="Arial" panose="020B0604020202020204" pitchFamily="34" charset="0"/>
                  </a:rPr>
                  <a:t>NNV 48</a:t>
                </a:r>
              </a:p>
            </p:txBody>
          </p:sp>
          <p:sp>
            <p:nvSpPr>
              <p:cNvPr id="3" name="TextBox 19">
                <a:extLst>
                  <a:ext uri="{FF2B5EF4-FFF2-40B4-BE49-F238E27FC236}">
                    <a16:creationId xmlns:a16="http://schemas.microsoft.com/office/drawing/2014/main" id="{17FD68B1-A30D-D0B9-3A0C-E67BEAE5D22D}"/>
                  </a:ext>
                </a:extLst>
              </p:cNvPr>
              <p:cNvSpPr txBox="1">
                <a:spLocks/>
              </p:cNvSpPr>
              <p:nvPr/>
            </p:nvSpPr>
            <p:spPr>
              <a:xfrm>
                <a:off x="497225" y="3641718"/>
                <a:ext cx="3074681" cy="646331"/>
              </a:xfrm>
              <a:prstGeom prst="rect">
                <a:avLst/>
              </a:prstGeom>
              <a:solidFill>
                <a:schemeClr val="accent2">
                  <a:lumMod val="40000"/>
                  <a:lumOff val="60000"/>
                </a:schemeClr>
              </a:solidFill>
              <a:ln>
                <a:solidFill>
                  <a:schemeClr val="tx1"/>
                </a:solidFill>
              </a:ln>
            </p:spPr>
            <p:txBody>
              <a:bodyPr wrap="square" rtlCol="0">
                <a:spAutoFit/>
              </a:bodyPr>
              <a:lstStyle/>
              <a:p>
                <a:pPr algn="ctr"/>
                <a:r>
                  <a:rPr lang="ar-EG" sz="1200" dirty="0">
                    <a:latin typeface="Helvetica" pitchFamily="2" charset="0"/>
                    <a:ea typeface="Calibri" panose="020F0502020204030204" pitchFamily="34" charset="0"/>
                    <a:cs typeface="Arial" panose="020B0604020202020204" pitchFamily="34" charset="0"/>
                  </a:rPr>
                  <a:t>إضافة تطعيم بجرعة واحدة </a:t>
                </a:r>
                <a:r>
                  <a:rPr lang="ar-EG" sz="1200" b="1" dirty="0">
                    <a:latin typeface="Helvetica" pitchFamily="2" charset="0"/>
                    <a:ea typeface="Calibri" panose="020F0502020204030204" pitchFamily="34" charset="0"/>
                    <a:cs typeface="Arial" panose="020B0604020202020204" pitchFamily="34" charset="0"/>
                  </a:rPr>
                  <a:t>للفتيات </a:t>
                </a:r>
                <a:r>
                  <a:rPr lang="ar-EG" sz="1200" dirty="0">
                    <a:latin typeface="Helvetica" pitchFamily="2" charset="0"/>
                    <a:ea typeface="Calibri" panose="020F0502020204030204" pitchFamily="34" charset="0"/>
                    <a:cs typeface="Arial" panose="020B0604020202020204" pitchFamily="34" charset="0"/>
                  </a:rPr>
                  <a:t>في سن 15 إلى 20 عامًا ضمن الحملة الاستدراكية لفئات سِنية متعددة</a:t>
                </a:r>
              </a:p>
              <a:p>
                <a:pPr algn="ctr"/>
                <a:r>
                  <a:rPr lang="en-US" sz="1200" b="1" dirty="0">
                    <a:latin typeface="Helvetica" pitchFamily="2" charset="0"/>
                    <a:ea typeface="Calibri" panose="020F0502020204030204" pitchFamily="34" charset="0"/>
                    <a:cs typeface="Arial" panose="020B0604020202020204" pitchFamily="34" charset="0"/>
                  </a:rPr>
                  <a:t>NNV 64</a:t>
                </a:r>
              </a:p>
            </p:txBody>
          </p:sp>
          <p:sp>
            <p:nvSpPr>
              <p:cNvPr id="4" name="TextBox 20">
                <a:extLst>
                  <a:ext uri="{FF2B5EF4-FFF2-40B4-BE49-F238E27FC236}">
                    <a16:creationId xmlns:a16="http://schemas.microsoft.com/office/drawing/2014/main" id="{41B1DE0E-1223-F7E9-0B22-EDFFA78B0CC1}"/>
                  </a:ext>
                </a:extLst>
              </p:cNvPr>
              <p:cNvSpPr txBox="1">
                <a:spLocks/>
              </p:cNvSpPr>
              <p:nvPr/>
            </p:nvSpPr>
            <p:spPr>
              <a:xfrm>
                <a:off x="497223" y="4413528"/>
                <a:ext cx="3074681" cy="646331"/>
              </a:xfrm>
              <a:prstGeom prst="rect">
                <a:avLst/>
              </a:prstGeom>
              <a:solidFill>
                <a:schemeClr val="accent2">
                  <a:lumMod val="60000"/>
                  <a:lumOff val="40000"/>
                </a:schemeClr>
              </a:solidFill>
              <a:ln>
                <a:solidFill>
                  <a:schemeClr val="tx1"/>
                </a:solidFill>
              </a:ln>
            </p:spPr>
            <p:txBody>
              <a:bodyPr wrap="square" rtlCol="0">
                <a:spAutoFit/>
              </a:bodyPr>
              <a:lstStyle/>
              <a:p>
                <a:pPr algn="ctr"/>
                <a:r>
                  <a:rPr lang="ar-EG" sz="1200" dirty="0">
                    <a:latin typeface="Helvetica" pitchFamily="2" charset="0"/>
                    <a:ea typeface="Calibri" panose="020F0502020204030204" pitchFamily="34" charset="0"/>
                    <a:cs typeface="Arial" panose="020B0604020202020204" pitchFamily="34" charset="0"/>
                  </a:rPr>
                  <a:t>إضافة تطعيم بجرعتين </a:t>
                </a:r>
                <a:r>
                  <a:rPr lang="ar-EG" sz="1200" b="1" dirty="0">
                    <a:latin typeface="Helvetica" pitchFamily="2" charset="0"/>
                    <a:ea typeface="Calibri" panose="020F0502020204030204" pitchFamily="34" charset="0"/>
                    <a:cs typeface="Arial" panose="020B0604020202020204" pitchFamily="34" charset="0"/>
                  </a:rPr>
                  <a:t>للنساء </a:t>
                </a:r>
                <a:r>
                  <a:rPr lang="ar-EG" sz="1200" dirty="0">
                    <a:latin typeface="Helvetica" pitchFamily="2" charset="0"/>
                    <a:ea typeface="Calibri" panose="020F0502020204030204" pitchFamily="34" charset="0"/>
                    <a:cs typeface="Arial" panose="020B0604020202020204" pitchFamily="34" charset="0"/>
                  </a:rPr>
                  <a:t>في سن 21 إلى 25 عامًا ضمن الحملة الاستدراكية لفئات سِنية متعددة</a:t>
                </a:r>
              </a:p>
              <a:p>
                <a:pPr algn="ctr"/>
                <a:r>
                  <a:rPr lang="en-US" sz="1200" b="1" dirty="0">
                    <a:latin typeface="Helvetica" pitchFamily="2" charset="0"/>
                    <a:ea typeface="Calibri" panose="020F0502020204030204" pitchFamily="34" charset="0"/>
                    <a:cs typeface="Arial" panose="020B0604020202020204" pitchFamily="34" charset="0"/>
                  </a:rPr>
                  <a:t>NNV 369</a:t>
                </a:r>
              </a:p>
            </p:txBody>
          </p:sp>
          <p:sp>
            <p:nvSpPr>
              <p:cNvPr id="5" name="TextBox 21">
                <a:extLst>
                  <a:ext uri="{FF2B5EF4-FFF2-40B4-BE49-F238E27FC236}">
                    <a16:creationId xmlns:a16="http://schemas.microsoft.com/office/drawing/2014/main" id="{1CC06F0D-987C-8CA4-64E2-18AF629E5D75}"/>
                  </a:ext>
                </a:extLst>
              </p:cNvPr>
              <p:cNvSpPr txBox="1">
                <a:spLocks/>
              </p:cNvSpPr>
              <p:nvPr/>
            </p:nvSpPr>
            <p:spPr>
              <a:xfrm>
                <a:off x="497223" y="5132191"/>
                <a:ext cx="3074681" cy="646331"/>
              </a:xfrm>
              <a:prstGeom prst="rect">
                <a:avLst/>
              </a:prstGeom>
              <a:solidFill>
                <a:schemeClr val="accent1">
                  <a:lumMod val="60000"/>
                  <a:lumOff val="40000"/>
                </a:schemeClr>
              </a:solidFill>
              <a:ln>
                <a:solidFill>
                  <a:schemeClr val="tx1"/>
                </a:solidFill>
                <a:prstDash val="solid"/>
              </a:ln>
            </p:spPr>
            <p:txBody>
              <a:bodyPr wrap="square" rtlCol="0">
                <a:spAutoFit/>
              </a:bodyPr>
              <a:lstStyle/>
              <a:p>
                <a:pPr algn="ctr"/>
                <a:r>
                  <a:rPr lang="ar-EG" sz="1200" dirty="0">
                    <a:latin typeface="Helvetica" pitchFamily="2" charset="0"/>
                    <a:ea typeface="Calibri" panose="020F0502020204030204" pitchFamily="34" charset="0"/>
                    <a:cs typeface="Arial" panose="020B0604020202020204" pitchFamily="34" charset="0"/>
                  </a:rPr>
                  <a:t>إضافة تطعيم بجرعة واحدة </a:t>
                </a:r>
                <a:r>
                  <a:rPr lang="ar-EG" sz="1200" b="1" dirty="0">
                    <a:latin typeface="Helvetica" pitchFamily="2" charset="0"/>
                    <a:ea typeface="Calibri" panose="020F0502020204030204" pitchFamily="34" charset="0"/>
                    <a:cs typeface="Arial" panose="020B0604020202020204" pitchFamily="34" charset="0"/>
                  </a:rPr>
                  <a:t>للفتيان </a:t>
                </a:r>
                <a:r>
                  <a:rPr lang="ar-EG" sz="1200" dirty="0">
                    <a:latin typeface="Helvetica" pitchFamily="2" charset="0"/>
                    <a:ea typeface="Calibri" panose="020F0502020204030204" pitchFamily="34" charset="0"/>
                    <a:cs typeface="Arial" panose="020B0604020202020204" pitchFamily="34" charset="0"/>
                  </a:rPr>
                  <a:t>في سن 10 إلى 20 عامًا ضمن حملة استدراكية لفئات سِنية متعددة</a:t>
                </a:r>
              </a:p>
              <a:p>
                <a:pPr algn="ctr"/>
                <a:r>
                  <a:rPr lang="en-US" sz="1200" b="1" dirty="0">
                    <a:latin typeface="Helvetica" pitchFamily="2" charset="0"/>
                    <a:ea typeface="Calibri" panose="020F0502020204030204" pitchFamily="34" charset="0"/>
                    <a:cs typeface="Arial" panose="020B0604020202020204" pitchFamily="34" charset="0"/>
                  </a:rPr>
                  <a:t>NNV 511</a:t>
                </a:r>
              </a:p>
            </p:txBody>
          </p:sp>
          <p:sp>
            <p:nvSpPr>
              <p:cNvPr id="6" name="ZoneTexte 5">
                <a:extLst>
                  <a:ext uri="{FF2B5EF4-FFF2-40B4-BE49-F238E27FC236}">
                    <a16:creationId xmlns:a16="http://schemas.microsoft.com/office/drawing/2014/main" id="{B06E97F5-AC2F-AA23-47C8-1609E7DD70C9}"/>
                  </a:ext>
                </a:extLst>
              </p:cNvPr>
              <p:cNvSpPr txBox="1">
                <a:spLocks/>
              </p:cNvSpPr>
              <p:nvPr/>
            </p:nvSpPr>
            <p:spPr>
              <a:xfrm>
                <a:off x="493957" y="2131955"/>
                <a:ext cx="3074681" cy="461665"/>
              </a:xfrm>
              <a:prstGeom prst="rect">
                <a:avLst/>
              </a:prstGeom>
              <a:solidFill>
                <a:schemeClr val="bg2"/>
              </a:solidFill>
              <a:ln>
                <a:solidFill>
                  <a:schemeClr val="tx1"/>
                </a:solidFill>
              </a:ln>
            </p:spPr>
            <p:txBody>
              <a:bodyPr wrap="square" rtlCol="0">
                <a:spAutoFit/>
              </a:bodyPr>
              <a:lstStyle/>
              <a:p>
                <a:pPr algn="ctr"/>
                <a:r>
                  <a:rPr lang="en-US" sz="1200" b="1" dirty="0">
                    <a:latin typeface="Helvetica" pitchFamily="2" charset="0"/>
                    <a:cs typeface="Arial" panose="020B0604020202020204" pitchFamily="34" charset="0"/>
                  </a:rPr>
                  <a:t> </a:t>
                </a:r>
                <a:r>
                  <a:rPr lang="ar-EG" sz="1200" b="1" dirty="0">
                    <a:latin typeface="Helvetica" pitchFamily="2" charset="0"/>
                    <a:cs typeface="Arial" panose="020B0604020202020204" pitchFamily="34" charset="0"/>
                  </a:rPr>
                  <a:t>روتين تطعيم جرعة واحدة للفتيات في سن 9 سنوات</a:t>
                </a:r>
              </a:p>
              <a:p>
                <a:pPr algn="ctr"/>
                <a:r>
                  <a:rPr lang="ar-EG" sz="1200" b="1" dirty="0">
                    <a:latin typeface="Helvetica" pitchFamily="2" charset="0"/>
                    <a:cs typeface="Arial" panose="020B0604020202020204" pitchFamily="34" charset="0"/>
                  </a:rPr>
                  <a:t>(المرجع)</a:t>
                </a:r>
              </a:p>
            </p:txBody>
          </p:sp>
          <p:cxnSp>
            <p:nvCxnSpPr>
              <p:cNvPr id="7" name="Connecteur droit avec flèche 6">
                <a:extLst>
                  <a:ext uri="{FF2B5EF4-FFF2-40B4-BE49-F238E27FC236}">
                    <a16:creationId xmlns:a16="http://schemas.microsoft.com/office/drawing/2014/main" id="{C60AACEC-ED94-5471-DB6D-C7D4F422BCD2}"/>
                  </a:ext>
                </a:extLst>
              </p:cNvPr>
              <p:cNvCxnSpPr>
                <a:cxnSpLocks/>
                <a:stCxn id="6" idx="2"/>
                <a:endCxn id="2" idx="0"/>
              </p:cNvCxnSpPr>
              <p:nvPr/>
            </p:nvCxnSpPr>
            <p:spPr>
              <a:xfrm>
                <a:off x="2031298" y="2593620"/>
                <a:ext cx="4551" cy="2695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Connecteur droit avec flèche 7">
                <a:extLst>
                  <a:ext uri="{FF2B5EF4-FFF2-40B4-BE49-F238E27FC236}">
                    <a16:creationId xmlns:a16="http://schemas.microsoft.com/office/drawing/2014/main" id="{B7CB31F0-E474-5A7C-AA9A-C03C1E58C41D}"/>
                  </a:ext>
                </a:extLst>
              </p:cNvPr>
              <p:cNvCxnSpPr>
                <a:cxnSpLocks/>
                <a:stCxn id="2" idx="2"/>
                <a:endCxn id="3" idx="0"/>
              </p:cNvCxnSpPr>
              <p:nvPr/>
            </p:nvCxnSpPr>
            <p:spPr>
              <a:xfrm flipH="1">
                <a:off x="2034566" y="3509468"/>
                <a:ext cx="1283" cy="132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4D5DB8A8-55EF-9FB7-F0FD-1428BD5C3CE7}"/>
                  </a:ext>
                </a:extLst>
              </p:cNvPr>
              <p:cNvCxnSpPr>
                <a:cxnSpLocks/>
                <a:stCxn id="3" idx="2"/>
                <a:endCxn id="4" idx="0"/>
              </p:cNvCxnSpPr>
              <p:nvPr/>
            </p:nvCxnSpPr>
            <p:spPr>
              <a:xfrm flipH="1">
                <a:off x="2034564" y="4288049"/>
                <a:ext cx="2" cy="1254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0" name="Connecteur droit avec flèche 9">
              <a:extLst>
                <a:ext uri="{FF2B5EF4-FFF2-40B4-BE49-F238E27FC236}">
                  <a16:creationId xmlns:a16="http://schemas.microsoft.com/office/drawing/2014/main" id="{F5B236DA-10AE-7DB8-CE1E-A4181AF84B9E}"/>
                </a:ext>
              </a:extLst>
            </p:cNvPr>
            <p:cNvCxnSpPr>
              <a:cxnSpLocks/>
              <a:stCxn id="4" idx="2"/>
              <a:endCxn id="5" idx="0"/>
            </p:cNvCxnSpPr>
            <p:nvPr/>
          </p:nvCxnSpPr>
          <p:spPr>
            <a:xfrm>
              <a:off x="2034564" y="5059859"/>
              <a:ext cx="0" cy="72332"/>
            </a:xfrm>
            <a:prstGeom prst="straightConnector1">
              <a:avLst/>
            </a:prstGeom>
            <a:ln>
              <a:prstDash val="solid"/>
              <a:tailEnd type="triangle"/>
            </a:ln>
          </p:spPr>
          <p:style>
            <a:lnRef idx="1">
              <a:schemeClr val="dk1"/>
            </a:lnRef>
            <a:fillRef idx="0">
              <a:schemeClr val="dk1"/>
            </a:fillRef>
            <a:effectRef idx="0">
              <a:schemeClr val="dk1"/>
            </a:effectRef>
            <a:fontRef idx="minor">
              <a:schemeClr val="tx1"/>
            </a:fontRef>
          </p:style>
        </p:cxnSp>
      </p:grpSp>
      <p:sp>
        <p:nvSpPr>
          <p:cNvPr id="17" name="Accolade fermante 16">
            <a:extLst>
              <a:ext uri="{FF2B5EF4-FFF2-40B4-BE49-F238E27FC236}">
                <a16:creationId xmlns:a16="http://schemas.microsoft.com/office/drawing/2014/main" id="{32001ED0-CA50-F8A4-A198-928858B47F54}"/>
              </a:ext>
            </a:extLst>
          </p:cNvPr>
          <p:cNvSpPr/>
          <p:nvPr/>
        </p:nvSpPr>
        <p:spPr>
          <a:xfrm rot="10800000">
            <a:off x="7901040" y="4501915"/>
            <a:ext cx="247485" cy="1323979"/>
          </a:xfrm>
          <a:prstGeom prst="rightBrace">
            <a:avLst/>
          </a:prstGeom>
          <a:ln w="22225">
            <a:solidFill>
              <a:srgbClr val="8FAAD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0" name="Accolade fermante 19">
            <a:extLst>
              <a:ext uri="{FF2B5EF4-FFF2-40B4-BE49-F238E27FC236}">
                <a16:creationId xmlns:a16="http://schemas.microsoft.com/office/drawing/2014/main" id="{D0FF158E-0A75-75FE-7627-619F89D5D496}"/>
              </a:ext>
            </a:extLst>
          </p:cNvPr>
          <p:cNvSpPr/>
          <p:nvPr/>
        </p:nvSpPr>
        <p:spPr>
          <a:xfrm rot="10800000">
            <a:off x="7902311" y="2161072"/>
            <a:ext cx="235752" cy="591565"/>
          </a:xfrm>
          <a:prstGeom prst="rightBrac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8" name="Accolade fermante 13">
            <a:extLst>
              <a:ext uri="{FF2B5EF4-FFF2-40B4-BE49-F238E27FC236}">
                <a16:creationId xmlns:a16="http://schemas.microsoft.com/office/drawing/2014/main" id="{AFB31A23-F3B8-9DD0-30EC-5ECF59D2AA20}"/>
              </a:ext>
            </a:extLst>
          </p:cNvPr>
          <p:cNvSpPr/>
          <p:nvPr/>
        </p:nvSpPr>
        <p:spPr>
          <a:xfrm rot="10800000">
            <a:off x="7864035" y="2997504"/>
            <a:ext cx="312303" cy="1323979"/>
          </a:xfrm>
          <a:prstGeom prst="rightBrace">
            <a:avLst/>
          </a:prstGeom>
          <a:ln w="22225">
            <a:solidFill>
              <a:srgbClr val="F09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15" name="Rectangle 2">
            <a:extLst>
              <a:ext uri="{FF2B5EF4-FFF2-40B4-BE49-F238E27FC236}">
                <a16:creationId xmlns:a16="http://schemas.microsoft.com/office/drawing/2014/main" id="{DA2D7143-8948-0E3D-7FF7-8066E69AB650}"/>
              </a:ext>
            </a:extLst>
          </p:cNvPr>
          <p:cNvSpPr txBox="1">
            <a:spLocks noChangeArrowheads="1"/>
          </p:cNvSpPr>
          <p:nvPr/>
        </p:nvSpPr>
        <p:spPr>
          <a:xfrm>
            <a:off x="-187562" y="290553"/>
            <a:ext cx="11784930" cy="1058168"/>
          </a:xfrm>
          <a:prstGeom prst="rect">
            <a:avLst/>
          </a:prstGeom>
        </p:spPr>
        <p:txBody>
          <a:bodyPr vert="horz" lIns="83692" tIns="41846" rIns="83692" bIns="41846" rtlCol="0" anchor="ctr">
            <a:normAutofit fontScale="4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EG" sz="4500" dirty="0">
                <a:solidFill>
                  <a:srgbClr val="2F5597"/>
                </a:solidFill>
                <a:latin typeface="Helvetica" pitchFamily="2" charset="0"/>
                <a:cs typeface="Arial" panose="020B0604020202020204" pitchFamily="34" charset="0"/>
              </a:rPr>
              <a:t>ترتيب مستوى كفاءة استراتيجيات إعطاء الجرعة الواحدة (مراقبة)</a:t>
            </a:r>
          </a:p>
          <a:p>
            <a:endParaRPr lang="en-CA" altLang="fr-FR" sz="4500" dirty="0">
              <a:solidFill>
                <a:srgbClr val="2F5597"/>
              </a:solidFill>
              <a:highlight>
                <a:srgbClr val="FFFF00"/>
              </a:highlight>
              <a:latin typeface="Helvetica" pitchFamily="2" charset="0"/>
              <a:cs typeface="Arial" panose="020B0604020202020204" pitchFamily="34" charset="0"/>
            </a:endParaRPr>
          </a:p>
          <a:p>
            <a:r>
              <a:rPr lang="ar-EG" sz="4500" dirty="0">
                <a:solidFill>
                  <a:srgbClr val="C00000"/>
                </a:solidFill>
                <a:latin typeface="Helvetica" pitchFamily="2" charset="0"/>
                <a:cs typeface="Arial" panose="020B0604020202020204" pitchFamily="34" charset="0"/>
              </a:rPr>
              <a:t>السيناريو: عدم أفضلية التطعيم بجرعة واحدة على التطعيم بجرعتين</a:t>
            </a:r>
          </a:p>
          <a:p>
            <a:r>
              <a:rPr lang="ar-EG" sz="1831" dirty="0">
                <a:solidFill>
                  <a:schemeClr val="bg1">
                    <a:lumMod val="50000"/>
                  </a:schemeClr>
                </a:solidFill>
                <a:latin typeface="Helvetica" pitchFamily="2" charset="0"/>
                <a:cs typeface="Arial" panose="020B0604020202020204" pitchFamily="34" charset="0"/>
              </a:rPr>
              <a:t>.</a:t>
            </a:r>
          </a:p>
          <a:p>
            <a:endParaRPr lang="en-US" altLang="fr-FR" sz="1831" dirty="0">
              <a:solidFill>
                <a:schemeClr val="bg1">
                  <a:lumMod val="50000"/>
                </a:schemeClr>
              </a:solidFill>
              <a:latin typeface="Helvetica" pitchFamily="2" charset="0"/>
              <a:cs typeface="Arial" panose="020B0604020202020204" pitchFamily="34" charset="0"/>
            </a:endParaRPr>
          </a:p>
          <a:p>
            <a:r>
              <a:rPr lang="ar-EG" sz="1831" dirty="0">
                <a:solidFill>
                  <a:schemeClr val="bg1"/>
                </a:solidFill>
                <a:latin typeface="Helvetica" pitchFamily="2" charset="0"/>
                <a:cs typeface="Arial" panose="020B0604020202020204" pitchFamily="34" charset="0"/>
              </a:rPr>
              <a:t> : الخصائص القطرية حسب تصنيف البلدان</a:t>
            </a:r>
          </a:p>
        </p:txBody>
      </p:sp>
      <p:sp>
        <p:nvSpPr>
          <p:cNvPr id="12" name="TextBox 11">
            <a:extLst>
              <a:ext uri="{FF2B5EF4-FFF2-40B4-BE49-F238E27FC236}">
                <a16:creationId xmlns:a16="http://schemas.microsoft.com/office/drawing/2014/main" id="{D576C745-F530-585B-FA70-C7BBC93916CE}"/>
              </a:ext>
            </a:extLst>
          </p:cNvPr>
          <p:cNvSpPr txBox="1"/>
          <p:nvPr/>
        </p:nvSpPr>
        <p:spPr>
          <a:xfrm>
            <a:off x="760387" y="1102904"/>
            <a:ext cx="10870530" cy="1200329"/>
          </a:xfrm>
          <a:prstGeom prst="rect">
            <a:avLst/>
          </a:prstGeom>
          <a:noFill/>
        </p:spPr>
        <p:txBody>
          <a:bodyPr wrap="square">
            <a:spAutoFit/>
          </a:bodyPr>
          <a:lstStyle/>
          <a:p>
            <a:r>
              <a:rPr lang="ar-EG" sz="1800" dirty="0">
                <a:solidFill>
                  <a:schemeClr val="bg1">
                    <a:lumMod val="50000"/>
                  </a:schemeClr>
                </a:solidFill>
                <a:latin typeface="Helvetica" pitchFamily="2" charset="0"/>
                <a:cs typeface="Arial" panose="020B0604020202020204" pitchFamily="34" charset="0"/>
              </a:rPr>
              <a:t>بافتراض تغطية اللقاح لنسبة 80%</a:t>
            </a:r>
            <a:r>
              <a:rPr lang="ar-EG" dirty="0">
                <a:solidFill>
                  <a:schemeClr val="bg1">
                    <a:lumMod val="50000"/>
                  </a:schemeClr>
                </a:solidFill>
                <a:latin typeface="Helvetica" pitchFamily="2" charset="0"/>
                <a:cs typeface="Arial" panose="020B0604020202020204" pitchFamily="34" charset="0"/>
              </a:rPr>
              <a:t>، والفاعلية الميدانية للقاح بجرعة واحدة بنسبة </a:t>
            </a:r>
            <a:r>
              <a:rPr lang="ar-EG" sz="1800" dirty="0">
                <a:solidFill>
                  <a:schemeClr val="bg1">
                    <a:lumMod val="50000"/>
                  </a:schemeClr>
                </a:solidFill>
                <a:latin typeface="Helvetica" pitchFamily="2" charset="0"/>
                <a:cs typeface="Arial" panose="020B0604020202020204" pitchFamily="34" charset="0"/>
              </a:rPr>
              <a:t>100%، ومدة حماية مدى الحياة تكون كل الجرعات المعطاة* إضافية.</a:t>
            </a:r>
          </a:p>
          <a:p>
            <a:r>
              <a:rPr lang="ar-EG" sz="1800" i="1" dirty="0">
                <a:solidFill>
                  <a:schemeClr val="accent6"/>
                </a:solidFill>
                <a:latin typeface="Helvetica" pitchFamily="2" charset="0"/>
              </a:rPr>
              <a:t>ملحوظة: نفس نتيجة الترتيب للسيناريو الذي يفترض مدة حماية تبلغ 30 عامًا.</a:t>
            </a:r>
          </a:p>
          <a:p>
            <a:endParaRPr lang="en-US" dirty="0"/>
          </a:p>
        </p:txBody>
      </p:sp>
      <p:grpSp>
        <p:nvGrpSpPr>
          <p:cNvPr id="13" name="Groupe 12">
            <a:extLst>
              <a:ext uri="{FF2B5EF4-FFF2-40B4-BE49-F238E27FC236}">
                <a16:creationId xmlns:a16="http://schemas.microsoft.com/office/drawing/2014/main" id="{C9D82863-B7BE-BFE3-7675-AA6FCED607C5}"/>
              </a:ext>
            </a:extLst>
          </p:cNvPr>
          <p:cNvGrpSpPr/>
          <p:nvPr/>
        </p:nvGrpSpPr>
        <p:grpSpPr>
          <a:xfrm>
            <a:off x="812964" y="2195505"/>
            <a:ext cx="7026022" cy="3839804"/>
            <a:chOff x="4351335" y="2099958"/>
            <a:chExt cx="7026022" cy="3839804"/>
          </a:xfrm>
        </p:grpSpPr>
        <p:sp>
          <p:nvSpPr>
            <p:cNvPr id="16" name="ZoneTexte 15">
              <a:extLst>
                <a:ext uri="{FF2B5EF4-FFF2-40B4-BE49-F238E27FC236}">
                  <a16:creationId xmlns:a16="http://schemas.microsoft.com/office/drawing/2014/main" id="{F8680A91-AF80-1DF7-7743-11675CEFB661}"/>
                </a:ext>
              </a:extLst>
            </p:cNvPr>
            <p:cNvSpPr txBox="1"/>
            <p:nvPr/>
          </p:nvSpPr>
          <p:spPr>
            <a:xfrm>
              <a:off x="4351335" y="5024730"/>
              <a:ext cx="7026021" cy="599523"/>
            </a:xfrm>
            <a:prstGeom prst="rect">
              <a:avLst/>
            </a:prstGeom>
            <a:noFill/>
            <a:ln>
              <a:noFill/>
            </a:ln>
          </p:spPr>
          <p:txBody>
            <a:bodyPr wrap="square" rtlCol="0">
              <a:spAutoFit/>
            </a:bodyPr>
            <a:lstStyle/>
            <a:p>
              <a:r>
                <a:rPr lang="ar-EG" sz="1648" dirty="0">
                  <a:solidFill>
                    <a:srgbClr val="2F5597"/>
                  </a:solidFill>
                  <a:latin typeface="Helvetica" pitchFamily="2" charset="0"/>
                </a:rPr>
                <a:t> يجب بعد ذلك </a:t>
              </a:r>
              <a:r>
                <a:rPr lang="ar-EG" sz="1648" u="sng" dirty="0">
                  <a:solidFill>
                    <a:srgbClr val="2F5597"/>
                  </a:solidFill>
                  <a:latin typeface="Helvetica" pitchFamily="2" charset="0"/>
                </a:rPr>
                <a:t>إضافة</a:t>
              </a:r>
              <a:r>
                <a:rPr lang="ar-EG" sz="1648" b="1" dirty="0">
                  <a:solidFill>
                    <a:srgbClr val="2F5597"/>
                  </a:solidFill>
                  <a:latin typeface="Helvetica" pitchFamily="2" charset="0"/>
                </a:rPr>
                <a:t> التطعيم المنتظم بجرعة واحدة للفتيان في سن 9 سنوات وحملة تطعيم استدراكية لفئات سِنية متعددة بجرعة واحدة للفتيان في سن 10 إلى 20 عامًا.</a:t>
              </a:r>
            </a:p>
          </p:txBody>
        </p:sp>
        <p:sp>
          <p:nvSpPr>
            <p:cNvPr id="21" name="ZoneTexte 14">
              <a:extLst>
                <a:ext uri="{FF2B5EF4-FFF2-40B4-BE49-F238E27FC236}">
                  <a16:creationId xmlns:a16="http://schemas.microsoft.com/office/drawing/2014/main" id="{7E7DB65A-1E85-3154-F75C-C8B32F4858F4}"/>
                </a:ext>
              </a:extLst>
            </p:cNvPr>
            <p:cNvSpPr txBox="1"/>
            <p:nvPr/>
          </p:nvSpPr>
          <p:spPr>
            <a:xfrm>
              <a:off x="4351336" y="4357037"/>
              <a:ext cx="7026018" cy="599523"/>
            </a:xfrm>
            <a:prstGeom prst="rect">
              <a:avLst/>
            </a:prstGeom>
            <a:noFill/>
            <a:ln>
              <a:noFill/>
            </a:ln>
          </p:spPr>
          <p:txBody>
            <a:bodyPr wrap="square" rtlCol="0">
              <a:spAutoFit/>
            </a:bodyPr>
            <a:lstStyle/>
            <a:p>
              <a:r>
                <a:rPr lang="ar-EG" sz="1648" dirty="0">
                  <a:solidFill>
                    <a:srgbClr val="2F5597"/>
                  </a:solidFill>
                  <a:latin typeface="Helvetica" pitchFamily="2" charset="0"/>
                </a:rPr>
                <a:t>الإستراتيجيات الأكثر كفاءة التي يمكن استخدامها فيما يلي هي </a:t>
              </a:r>
              <a:r>
                <a:rPr lang="ar-EG" sz="1648" u="sng" dirty="0">
                  <a:solidFill>
                    <a:srgbClr val="2F5597"/>
                  </a:solidFill>
                  <a:latin typeface="Helvetica" pitchFamily="2" charset="0"/>
                </a:rPr>
                <a:t>إضافة</a:t>
              </a:r>
              <a:r>
                <a:rPr lang="ar-EG" sz="1648" b="1" dirty="0">
                  <a:solidFill>
                    <a:srgbClr val="2F5597"/>
                  </a:solidFill>
                  <a:latin typeface="Helvetica" pitchFamily="2" charset="0"/>
                </a:rPr>
                <a:t> حملة استدراكية لتطعيم فئات سِنية متعددة بجرعتين للنساء في سن 21 إلى 25 عامًا.</a:t>
              </a:r>
            </a:p>
          </p:txBody>
        </p:sp>
        <p:sp>
          <p:nvSpPr>
            <p:cNvPr id="26" name="ZoneTexte 12">
              <a:extLst>
                <a:ext uri="{FF2B5EF4-FFF2-40B4-BE49-F238E27FC236}">
                  <a16:creationId xmlns:a16="http://schemas.microsoft.com/office/drawing/2014/main" id="{0EAF8880-2172-7D74-1FDD-B8C54FC6016E}"/>
                </a:ext>
              </a:extLst>
            </p:cNvPr>
            <p:cNvSpPr txBox="1"/>
            <p:nvPr/>
          </p:nvSpPr>
          <p:spPr>
            <a:xfrm>
              <a:off x="5002556" y="2099958"/>
              <a:ext cx="6374798" cy="838948"/>
            </a:xfrm>
            <a:prstGeom prst="rect">
              <a:avLst/>
            </a:prstGeom>
            <a:noFill/>
            <a:ln>
              <a:noFill/>
            </a:ln>
          </p:spPr>
          <p:txBody>
            <a:bodyPr wrap="square" rtlCol="0">
              <a:spAutoFit/>
            </a:bodyPr>
            <a:lstStyle/>
            <a:p>
              <a:r>
                <a:rPr lang="ar-EG" sz="1648" b="1" dirty="0">
                  <a:solidFill>
                    <a:srgbClr val="2F5597"/>
                  </a:solidFill>
                  <a:latin typeface="Helvetica" pitchFamily="2" charset="0"/>
                </a:rPr>
                <a:t> التطعيم المنتظم بجرعة واحدة للفتيات في سن التاسعة هو الاستراتيجية الأكثر فعالية.</a:t>
              </a:r>
            </a:p>
            <a:p>
              <a:pPr marL="261547" indent="-261547">
                <a:buFont typeface="Arial" panose="020B0604020202020204" pitchFamily="34" charset="0"/>
                <a:buChar char="•"/>
              </a:pPr>
              <a:r>
                <a:rPr lang="ar-EG" sz="1556" dirty="0">
                  <a:solidFill>
                    <a:srgbClr val="C00000"/>
                  </a:solidFill>
                  <a:latin typeface="Helvetica" pitchFamily="2" charset="0"/>
                </a:rPr>
                <a:t> ملحوظة:</a:t>
              </a:r>
              <a:r>
                <a:rPr lang="ar-EG" sz="1556" dirty="0">
                  <a:solidFill>
                    <a:srgbClr val="2F5597"/>
                  </a:solidFill>
                  <a:latin typeface="Helvetica" pitchFamily="2" charset="0"/>
                </a:rPr>
                <a:t> الجرعة الثانية زائدة عن الحاجة.</a:t>
              </a:r>
            </a:p>
          </p:txBody>
        </p:sp>
        <p:sp>
          <p:nvSpPr>
            <p:cNvPr id="27" name="ZoneTexte 14">
              <a:extLst>
                <a:ext uri="{FF2B5EF4-FFF2-40B4-BE49-F238E27FC236}">
                  <a16:creationId xmlns:a16="http://schemas.microsoft.com/office/drawing/2014/main" id="{82DE69C5-90C8-5B89-5858-EC02ED0D7CA8}"/>
                </a:ext>
              </a:extLst>
            </p:cNvPr>
            <p:cNvSpPr txBox="1"/>
            <p:nvPr/>
          </p:nvSpPr>
          <p:spPr>
            <a:xfrm>
              <a:off x="4351336" y="3118969"/>
              <a:ext cx="7026021" cy="1078372"/>
            </a:xfrm>
            <a:prstGeom prst="rect">
              <a:avLst/>
            </a:prstGeom>
            <a:noFill/>
            <a:ln>
              <a:noFill/>
            </a:ln>
          </p:spPr>
          <p:txBody>
            <a:bodyPr wrap="square" rtlCol="0">
              <a:spAutoFit/>
            </a:bodyPr>
            <a:lstStyle/>
            <a:p>
              <a:r>
                <a:rPr lang="ar-EG" sz="1648" dirty="0">
                  <a:solidFill>
                    <a:srgbClr val="2F5597"/>
                  </a:solidFill>
                  <a:latin typeface="Helvetica" pitchFamily="2" charset="0"/>
                </a:rPr>
                <a:t>تكمن الاستراتيجيات التالية الأكثر كفاءة في </a:t>
              </a:r>
              <a:r>
                <a:rPr lang="ar-EG" sz="1648" u="sng" dirty="0">
                  <a:solidFill>
                    <a:srgbClr val="2F5597"/>
                  </a:solidFill>
                  <a:latin typeface="Helvetica" pitchFamily="2" charset="0"/>
                </a:rPr>
                <a:t>إضافة</a:t>
              </a:r>
              <a:r>
                <a:rPr lang="ar-EG" sz="1648" b="1" dirty="0">
                  <a:solidFill>
                    <a:srgbClr val="2F5597"/>
                  </a:solidFill>
                  <a:latin typeface="Helvetica" pitchFamily="2" charset="0"/>
                </a:rPr>
                <a:t> التطعيم متعدد الأعمار بجرعة واحدة للفتيات حتى سنِّ 20 عامًا.</a:t>
              </a:r>
            </a:p>
            <a:p>
              <a:pPr marL="261547" indent="-261547">
                <a:buFont typeface="Arial" panose="020B0604020202020204" pitchFamily="34" charset="0"/>
                <a:buChar char="•"/>
              </a:pPr>
              <a:r>
                <a:rPr lang="ar-EG" sz="1556" dirty="0">
                  <a:solidFill>
                    <a:srgbClr val="C00000"/>
                  </a:solidFill>
                  <a:latin typeface="Helvetica" pitchFamily="2" charset="0"/>
                </a:rPr>
                <a:t>ملحوظة:</a:t>
              </a:r>
              <a:r>
                <a:rPr lang="ar-EG" sz="1556" dirty="0">
                  <a:solidFill>
                    <a:srgbClr val="2F5597"/>
                  </a:solidFill>
                  <a:latin typeface="Helvetica" pitchFamily="2" charset="0"/>
                </a:rPr>
                <a:t> في نموذجنا، يحدث التطعيم متعدد الأعمار في السنة الأولى من البرنامج.</a:t>
              </a:r>
            </a:p>
          </p:txBody>
        </p:sp>
        <p:sp>
          <p:nvSpPr>
            <p:cNvPr id="18" name="TextBox 17">
              <a:extLst>
                <a:ext uri="{FF2B5EF4-FFF2-40B4-BE49-F238E27FC236}">
                  <a16:creationId xmlns:a16="http://schemas.microsoft.com/office/drawing/2014/main" id="{8A69139F-D307-0C33-7186-026E032452F2}"/>
                </a:ext>
              </a:extLst>
            </p:cNvPr>
            <p:cNvSpPr txBox="1"/>
            <p:nvPr/>
          </p:nvSpPr>
          <p:spPr>
            <a:xfrm>
              <a:off x="5270041" y="5570430"/>
              <a:ext cx="6107313" cy="369332"/>
            </a:xfrm>
            <a:prstGeom prst="rect">
              <a:avLst/>
            </a:prstGeom>
            <a:noFill/>
          </p:spPr>
          <p:txBody>
            <a:bodyPr wrap="none" rtlCol="0">
              <a:spAutoFit/>
            </a:bodyPr>
            <a:lstStyle/>
            <a:p>
              <a:r>
                <a:rPr lang="ar-EG" dirty="0"/>
                <a:t>*</a:t>
              </a:r>
              <a:r>
                <a:rPr lang="en-US" dirty="0"/>
                <a:t>NNV</a:t>
              </a:r>
              <a:r>
                <a:rPr lang="ar-EG" dirty="0"/>
                <a:t> = عدد الجرعات اللازمة للوقاية من سرطان عنق الرحم لمرة واحدة</a:t>
              </a:r>
            </a:p>
          </p:txBody>
        </p:sp>
      </p:grpSp>
      <p:sp>
        <p:nvSpPr>
          <p:cNvPr id="29" name="TextBox 28">
            <a:extLst>
              <a:ext uri="{FF2B5EF4-FFF2-40B4-BE49-F238E27FC236}">
                <a16:creationId xmlns:a16="http://schemas.microsoft.com/office/drawing/2014/main" id="{2D464A79-5721-5B15-37A3-0E20182679D2}"/>
              </a:ext>
            </a:extLst>
          </p:cNvPr>
          <p:cNvSpPr txBox="1"/>
          <p:nvPr/>
        </p:nvSpPr>
        <p:spPr>
          <a:xfrm>
            <a:off x="493957" y="6040773"/>
            <a:ext cx="10883400" cy="338554"/>
          </a:xfrm>
          <a:prstGeom prst="rect">
            <a:avLst/>
          </a:prstGeom>
          <a:noFill/>
        </p:spPr>
        <p:txBody>
          <a:bodyPr wrap="square">
            <a:spAutoFit/>
          </a:bodyPr>
          <a:lstStyle/>
          <a:p>
            <a:r>
              <a:rPr lang="en-US" sz="800"/>
              <a:t>Bernard E, Drolet M, Gingras G, et al. Prioritizing HPV vaccination strategies in 67 low- and middle-income countries (LMICs) based on efficiency at preventing cervical cancer: a modeling study. Abstract presented at 36th International Papillomavirus Conference, November 2024; United Kingdom.</a:t>
            </a:r>
          </a:p>
        </p:txBody>
      </p:sp>
    </p:spTree>
    <p:extLst>
      <p:ext uri="{BB962C8B-B14F-4D97-AF65-F5344CB8AC3E}">
        <p14:creationId xmlns:p14="http://schemas.microsoft.com/office/powerpoint/2010/main" val="1141774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742AE-385A-B2A2-D0EA-3F224E414AE7}"/>
            </a:ext>
          </a:extLst>
        </p:cNvPr>
        <p:cNvGrpSpPr/>
        <p:nvPr/>
      </p:nvGrpSpPr>
      <p:grpSpPr>
        <a:xfrm>
          <a:off x="0" y="0"/>
          <a:ext cx="0" cy="0"/>
          <a:chOff x="0" y="0"/>
          <a:chExt cx="0" cy="0"/>
        </a:xfrm>
      </p:grpSpPr>
      <p:grpSp>
        <p:nvGrpSpPr>
          <p:cNvPr id="11" name="Groupe 10">
            <a:extLst>
              <a:ext uri="{FF2B5EF4-FFF2-40B4-BE49-F238E27FC236}">
                <a16:creationId xmlns:a16="http://schemas.microsoft.com/office/drawing/2014/main" id="{87C441FE-11D3-6A90-1171-F6F4B7A87367}"/>
              </a:ext>
            </a:extLst>
          </p:cNvPr>
          <p:cNvGrpSpPr/>
          <p:nvPr/>
        </p:nvGrpSpPr>
        <p:grpSpPr>
          <a:xfrm>
            <a:off x="6894708" y="1749288"/>
            <a:ext cx="3337861" cy="3692509"/>
            <a:chOff x="6765501" y="1749288"/>
            <a:chExt cx="3337861" cy="3692509"/>
          </a:xfrm>
        </p:grpSpPr>
        <p:sp>
          <p:nvSpPr>
            <p:cNvPr id="4" name="Rectangle 3">
              <a:extLst>
                <a:ext uri="{FF2B5EF4-FFF2-40B4-BE49-F238E27FC236}">
                  <a16:creationId xmlns:a16="http://schemas.microsoft.com/office/drawing/2014/main" id="{F1676701-8EAE-444E-6E76-122245F732FA}"/>
                </a:ext>
              </a:extLst>
            </p:cNvPr>
            <p:cNvSpPr/>
            <p:nvPr/>
          </p:nvSpPr>
          <p:spPr>
            <a:xfrm>
              <a:off x="6765501" y="1749288"/>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1F2E368-A684-B91B-A4CA-9DFD3AF1C2A4}"/>
                </a:ext>
              </a:extLst>
            </p:cNvPr>
            <p:cNvSpPr/>
            <p:nvPr/>
          </p:nvSpPr>
          <p:spPr>
            <a:xfrm>
              <a:off x="8991254" y="1749288"/>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D23EECA6-D6D8-4965-6CF4-271D72D46519}"/>
              </a:ext>
            </a:extLst>
          </p:cNvPr>
          <p:cNvSpPr>
            <a:spLocks noGrp="1"/>
          </p:cNvSpPr>
          <p:nvPr>
            <p:ph type="title"/>
          </p:nvPr>
        </p:nvSpPr>
        <p:spPr>
          <a:xfrm>
            <a:off x="381000" y="65660"/>
            <a:ext cx="11431043" cy="869909"/>
          </a:xfrm>
        </p:spPr>
        <p:txBody>
          <a:bodyPr/>
          <a:lstStyle/>
          <a:p>
            <a:r>
              <a:rPr lang="ar-EG"/>
              <a:t>التوفير في تكلفة البرنامج مع نظام التطعيم بجرعة واحدة ضد فيروس الورم الحليمي البشري</a:t>
            </a:r>
          </a:p>
        </p:txBody>
      </p:sp>
      <p:sp>
        <p:nvSpPr>
          <p:cNvPr id="7" name="TextBox 6">
            <a:extLst>
              <a:ext uri="{FF2B5EF4-FFF2-40B4-BE49-F238E27FC236}">
                <a16:creationId xmlns:a16="http://schemas.microsoft.com/office/drawing/2014/main" id="{5A907094-8EF6-854B-87A6-D5561FB1082F}"/>
              </a:ext>
            </a:extLst>
          </p:cNvPr>
          <p:cNvSpPr txBox="1"/>
          <p:nvPr/>
        </p:nvSpPr>
        <p:spPr>
          <a:xfrm>
            <a:off x="249115" y="1323144"/>
            <a:ext cx="5531948" cy="6432530"/>
          </a:xfrm>
          <a:prstGeom prst="rect">
            <a:avLst/>
          </a:prstGeom>
          <a:noFill/>
        </p:spPr>
        <p:txBody>
          <a:bodyPr wrap="square">
            <a:spAutoFit/>
          </a:bodyPr>
          <a:lstStyle/>
          <a:p>
            <a:pPr lvl="0">
              <a:spcAft>
                <a:spcPts val="1200"/>
              </a:spcAft>
              <a:defRPr/>
            </a:pPr>
            <a:r>
              <a:rPr kumimoji="0" lang="ar-EG" sz="1700" b="1" i="0" u="none" strike="noStrike" cap="none" normalizeH="0" baseline="0" noProof="0" dirty="0">
                <a:ln>
                  <a:noFill/>
                </a:ln>
                <a:solidFill>
                  <a:prstClr val="black"/>
                </a:solidFill>
                <a:effectLst/>
                <a:uLnTx/>
                <a:uFillTx/>
                <a:ea typeface="+mn-ea"/>
                <a:cs typeface="+mn-cs"/>
              </a:rPr>
              <a:t>سؤال:</a:t>
            </a:r>
            <a:r>
              <a:rPr kumimoji="0" lang="ar-EG" sz="1700" b="0" i="0" u="none" strike="noStrike" cap="none" normalizeH="0" baseline="0" noProof="0" dirty="0">
                <a:ln>
                  <a:noFill/>
                </a:ln>
                <a:solidFill>
                  <a:srgbClr val="000000"/>
                </a:solidFill>
                <a:effectLst/>
                <a:uLnTx/>
                <a:uFillTx/>
                <a:ea typeface="+mn-ea"/>
                <a:cs typeface="+mn-cs"/>
              </a:rPr>
              <a:t> ما الآثار </a:t>
            </a:r>
            <a:r>
              <a:rPr lang="ar-EG" sz="1700" dirty="0">
                <a:solidFill>
                  <a:srgbClr val="000000"/>
                </a:solidFill>
              </a:rPr>
              <a:t>المترتبة على </a:t>
            </a:r>
            <a:r>
              <a:rPr kumimoji="0" lang="ar-EG" sz="1700" b="0" i="0" u="none" strike="noStrike" cap="none" normalizeH="0" baseline="0" noProof="0" dirty="0">
                <a:ln>
                  <a:noFill/>
                </a:ln>
                <a:solidFill>
                  <a:srgbClr val="000000"/>
                </a:solidFill>
                <a:effectLst/>
                <a:uLnTx/>
                <a:uFillTx/>
                <a:ea typeface="+mn-ea"/>
                <a:cs typeface="+mn-cs"/>
              </a:rPr>
              <a:t>تكلفة توصيل اللقاح وتكلفة الشراء لنظام الجرعة الواحدة مقارنة بنظام الجرعتين للتطعيم ضد فيروس الورم </a:t>
            </a:r>
            <a:r>
              <a:rPr kumimoji="0" lang="ar-EG" sz="1700" b="0" i="0" u="none" strike="noStrike" cap="none" normalizeH="0" baseline="0" noProof="0" dirty="0" err="1">
                <a:ln>
                  <a:noFill/>
                </a:ln>
                <a:solidFill>
                  <a:srgbClr val="000000"/>
                </a:solidFill>
                <a:effectLst/>
                <a:uLnTx/>
                <a:uFillTx/>
                <a:ea typeface="+mn-ea"/>
                <a:cs typeface="+mn-cs"/>
              </a:rPr>
              <a:t>الحليمي</a:t>
            </a:r>
            <a:r>
              <a:rPr kumimoji="0" lang="ar-EG" sz="1700" b="0" i="0" u="none" strike="noStrike" cap="none" normalizeH="0" baseline="0" noProof="0" dirty="0">
                <a:ln>
                  <a:noFill/>
                </a:ln>
                <a:solidFill>
                  <a:srgbClr val="000000"/>
                </a:solidFill>
                <a:effectLst/>
                <a:uLnTx/>
                <a:uFillTx/>
                <a:ea typeface="+mn-ea"/>
                <a:cs typeface="+mn-cs"/>
              </a:rPr>
              <a:t> البشري؟</a:t>
            </a:r>
          </a:p>
          <a:p>
            <a:pPr marL="0" marR="0" lvl="0" indent="0" algn="r" defTabSz="914400" rtl="1" eaLnBrk="1" fontAlgn="auto" latinLnBrk="0" hangingPunct="1">
              <a:lnSpc>
                <a:spcPct val="100000"/>
              </a:lnSpc>
              <a:spcBef>
                <a:spcPts val="0"/>
              </a:spcBef>
              <a:spcAft>
                <a:spcPts val="1200"/>
              </a:spcAft>
              <a:buClrTx/>
              <a:buSzTx/>
              <a:buFontTx/>
              <a:buNone/>
              <a:tabLst/>
              <a:defRPr/>
            </a:pPr>
            <a:r>
              <a:rPr kumimoji="0" lang="ar-EG" sz="1700" b="1" i="0" u="none" strike="noStrike" cap="none" normalizeH="0" baseline="0" noProof="0" dirty="0">
                <a:ln>
                  <a:noFill/>
                </a:ln>
                <a:solidFill>
                  <a:srgbClr val="000000"/>
                </a:solidFill>
                <a:effectLst/>
                <a:uLnTx/>
                <a:uFillTx/>
                <a:ea typeface="+mn-ea"/>
                <a:cs typeface="+mn-cs"/>
              </a:rPr>
              <a:t>الطرق والوسائل:</a:t>
            </a:r>
            <a:r>
              <a:rPr kumimoji="0" lang="ar-EG" sz="1700" b="0" i="0" u="none" strike="noStrike" cap="none" normalizeH="0" baseline="0" noProof="0" dirty="0">
                <a:ln>
                  <a:noFill/>
                </a:ln>
                <a:solidFill>
                  <a:srgbClr val="000000"/>
                </a:solidFill>
                <a:effectLst/>
                <a:uLnTx/>
                <a:uFillTx/>
                <a:ea typeface="+mn-ea"/>
                <a:cs typeface="+mn-cs"/>
              </a:rPr>
              <a:t> تمت نمذجة تكاليف نظام الجرعة الواحدة استنادًا إلى بيانات أولية من دراسة شملت </a:t>
            </a:r>
            <a:r>
              <a:rPr lang="ar-EG" sz="1700" dirty="0">
                <a:solidFill>
                  <a:srgbClr val="000000"/>
                </a:solidFill>
              </a:rPr>
              <a:t>خمس دول قامت</a:t>
            </a:r>
            <a:r>
              <a:rPr kumimoji="0" lang="ar-EG" sz="1700" b="0" i="0" u="none" strike="noStrike" cap="none" normalizeH="0" baseline="0" noProof="0" dirty="0">
                <a:ln>
                  <a:noFill/>
                </a:ln>
                <a:solidFill>
                  <a:srgbClr val="000000"/>
                </a:solidFill>
                <a:effectLst/>
                <a:uLnTx/>
                <a:uFillTx/>
                <a:ea typeface="+mn-ea"/>
                <a:cs typeface="+mn-cs"/>
              </a:rPr>
              <a:t> بحساب تكاليف توصيل لقاح فيروس الورم </a:t>
            </a:r>
            <a:r>
              <a:rPr kumimoji="0" lang="ar-EG" sz="1700" b="0" i="0" u="none" strike="noStrike" cap="none" normalizeH="0" baseline="0" noProof="0" dirty="0" err="1">
                <a:ln>
                  <a:noFill/>
                </a:ln>
                <a:solidFill>
                  <a:srgbClr val="000000"/>
                </a:solidFill>
                <a:effectLst/>
                <a:uLnTx/>
                <a:uFillTx/>
                <a:ea typeface="+mn-ea"/>
                <a:cs typeface="+mn-cs"/>
              </a:rPr>
              <a:t>الحليمي</a:t>
            </a:r>
            <a:r>
              <a:rPr kumimoji="0" lang="ar-EG" sz="1700" b="0" i="0" u="none" strike="noStrike" cap="none" normalizeH="0" baseline="0" noProof="0" dirty="0">
                <a:ln>
                  <a:noFill/>
                </a:ln>
                <a:solidFill>
                  <a:srgbClr val="000000"/>
                </a:solidFill>
                <a:effectLst/>
                <a:uLnTx/>
                <a:uFillTx/>
                <a:ea typeface="+mn-ea"/>
                <a:cs typeface="+mn-cs"/>
              </a:rPr>
              <a:t> البشري والسياق التشغيلي لنظام الجرعتين.</a:t>
            </a:r>
          </a:p>
          <a:p>
            <a:pPr marL="0" marR="0" lvl="0" indent="0" algn="r" defTabSz="914400" rtl="1" eaLnBrk="1" fontAlgn="auto" latinLnBrk="0" hangingPunct="1">
              <a:lnSpc>
                <a:spcPct val="100000"/>
              </a:lnSpc>
              <a:spcBef>
                <a:spcPts val="0"/>
              </a:spcBef>
              <a:spcAft>
                <a:spcPts val="1200"/>
              </a:spcAft>
              <a:buClrTx/>
              <a:buSzTx/>
              <a:buFontTx/>
              <a:buNone/>
              <a:tabLst/>
              <a:defRPr/>
            </a:pPr>
            <a:r>
              <a:rPr kumimoji="0" lang="ar-EG" sz="1700" b="1" i="0" u="none" strike="noStrike" cap="none" normalizeH="0" baseline="0" noProof="0" dirty="0">
                <a:ln>
                  <a:noFill/>
                </a:ln>
                <a:solidFill>
                  <a:srgbClr val="000000"/>
                </a:solidFill>
                <a:effectLst/>
                <a:uLnTx/>
                <a:uFillTx/>
                <a:ea typeface="+mn-ea"/>
                <a:cs typeface="+mn-cs"/>
              </a:rPr>
              <a:t>الرسائل الرئيسية:</a:t>
            </a:r>
          </a:p>
          <a:p>
            <a:pPr marL="285750" marR="0" lvl="0" indent="-285750" algn="r" defTabSz="914400" rtl="1" eaLnBrk="1" fontAlgn="auto" latinLnBrk="0" hangingPunct="1">
              <a:lnSpc>
                <a:spcPct val="100000"/>
              </a:lnSpc>
              <a:spcBef>
                <a:spcPts val="0"/>
              </a:spcBef>
              <a:spcAft>
                <a:spcPts val="1200"/>
              </a:spcAft>
              <a:buClrTx/>
              <a:buSzTx/>
              <a:buFont typeface="Arial" panose="020B0604020202020204" pitchFamily="34" charset="0"/>
              <a:buChar char="•"/>
              <a:tabLst/>
              <a:defRPr/>
            </a:pPr>
            <a:r>
              <a:rPr lang="ar-EG" sz="1700" dirty="0">
                <a:solidFill>
                  <a:srgbClr val="000000"/>
                </a:solidFill>
              </a:rPr>
              <a:t> في جميع البلدان التي خضعت للدراسة، يمكن أن يوفر نظام التطعيم بجرعة واحدة من لقاح فيروس الورم </a:t>
            </a:r>
            <a:r>
              <a:rPr lang="ar-EG" sz="1700" dirty="0" err="1">
                <a:solidFill>
                  <a:srgbClr val="000000"/>
                </a:solidFill>
              </a:rPr>
              <a:t>الحليمي</a:t>
            </a:r>
            <a:r>
              <a:rPr lang="ar-EG" sz="1700" dirty="0">
                <a:solidFill>
                  <a:srgbClr val="000000"/>
                </a:solidFill>
              </a:rPr>
              <a:t> البشري وفورات في تكاليف التوصيل والشراء، مقارنةً بنظام الجرعتين</a:t>
            </a:r>
            <a:r>
              <a:rPr kumimoji="0" lang="ar-EG" sz="1700" b="0" i="0" u="none" strike="noStrike" cap="none" normalizeH="0" baseline="0" noProof="0" dirty="0">
                <a:ln>
                  <a:noFill/>
                </a:ln>
                <a:solidFill>
                  <a:srgbClr val="000000"/>
                </a:solidFill>
                <a:effectLst/>
                <a:uLnTx/>
                <a:uFillTx/>
                <a:ea typeface="+mn-ea"/>
                <a:cs typeface="+mn-cs"/>
              </a:rPr>
              <a:t>.</a:t>
            </a:r>
          </a:p>
          <a:p>
            <a:pPr marL="285750" marR="0" lvl="0" indent="-285750" algn="r" defTabSz="914400" rtl="1" eaLnBrk="1" fontAlgn="auto" latinLnBrk="0" hangingPunct="1">
              <a:lnSpc>
                <a:spcPct val="100000"/>
              </a:lnSpc>
              <a:spcBef>
                <a:spcPts val="0"/>
              </a:spcBef>
              <a:spcAft>
                <a:spcPts val="1200"/>
              </a:spcAft>
              <a:buClrTx/>
              <a:buSzTx/>
              <a:buFont typeface="Arial" panose="020B0604020202020204" pitchFamily="34" charset="0"/>
              <a:buChar char="•"/>
              <a:tabLst/>
              <a:defRPr/>
            </a:pPr>
            <a:r>
              <a:rPr lang="ar-EG" sz="1700" dirty="0">
                <a:solidFill>
                  <a:srgbClr val="000000"/>
                </a:solidFill>
              </a:rPr>
              <a:t>يمكن أن تتراوح هذه الوفورات في تكلفة البرنامج بنظام الجرعة الواحدة من 40% إلى 49% لكل مراهق تلقى التطعيم بالكامل</a:t>
            </a:r>
            <a:r>
              <a:rPr kumimoji="0" lang="ar-EG" sz="1700" b="0" i="0" u="none" strike="noStrike" cap="none" normalizeH="0" baseline="0" noProof="0" dirty="0">
                <a:ln>
                  <a:noFill/>
                </a:ln>
                <a:solidFill>
                  <a:srgbClr val="000000"/>
                </a:solidFill>
                <a:effectLst/>
                <a:uLnTx/>
                <a:uFillTx/>
                <a:ea typeface="+mn-ea"/>
                <a:cs typeface="+mn-cs"/>
              </a:rPr>
              <a:t>.</a:t>
            </a:r>
          </a:p>
          <a:p>
            <a:pPr marL="285750" indent="-285750">
              <a:spcAft>
                <a:spcPts val="1200"/>
              </a:spcAft>
              <a:buFont typeface="Arial" panose="020B0604020202020204" pitchFamily="34" charset="0"/>
              <a:buChar char="•"/>
              <a:defRPr/>
            </a:pPr>
            <a:r>
              <a:rPr lang="ar-EG" sz="1700" dirty="0">
                <a:solidFill>
                  <a:srgbClr val="000000"/>
                </a:solidFill>
              </a:rPr>
              <a:t>حسب السياق القطري، وجدت اختلافات فيما إذا أمكن أن تكون هذه الوفورات إلى حدٍ كبير مالية (النفقات المالية المباشرة) أو تكاليف الفرصة البديلة (تكاليف استخدام الموارد الموجودة).</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Std Ligh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Std Light"/>
              <a:ea typeface="+mn-ea"/>
              <a:cs typeface="+mn-cs"/>
            </a:endParaRPr>
          </a:p>
        </p:txBody>
      </p:sp>
      <p:grpSp>
        <p:nvGrpSpPr>
          <p:cNvPr id="10" name="Groupe 9">
            <a:extLst>
              <a:ext uri="{FF2B5EF4-FFF2-40B4-BE49-F238E27FC236}">
                <a16:creationId xmlns:a16="http://schemas.microsoft.com/office/drawing/2014/main" id="{2EBE57EE-F94E-D21F-D6E8-58603CC95EB3}"/>
              </a:ext>
            </a:extLst>
          </p:cNvPr>
          <p:cNvGrpSpPr/>
          <p:nvPr/>
        </p:nvGrpSpPr>
        <p:grpSpPr>
          <a:xfrm>
            <a:off x="5590994" y="1075468"/>
            <a:ext cx="6113693" cy="5353393"/>
            <a:chOff x="456790" y="949643"/>
            <a:chExt cx="6113693" cy="5353393"/>
          </a:xfrm>
        </p:grpSpPr>
        <p:graphicFrame>
          <p:nvGraphicFramePr>
            <p:cNvPr id="3" name="Chart 2">
              <a:extLst>
                <a:ext uri="{FF2B5EF4-FFF2-40B4-BE49-F238E27FC236}">
                  <a16:creationId xmlns:a16="http://schemas.microsoft.com/office/drawing/2014/main" id="{364940AB-0288-B728-D95E-1D4737DE9278}"/>
                </a:ext>
              </a:extLst>
            </p:cNvPr>
            <p:cNvGraphicFramePr>
              <a:graphicFrameLocks/>
            </p:cNvGraphicFramePr>
            <p:nvPr>
              <p:extLst>
                <p:ext uri="{D42A27DB-BD31-4B8C-83A1-F6EECF244321}">
                  <p14:modId xmlns:p14="http://schemas.microsoft.com/office/powerpoint/2010/main" val="542633676"/>
                </p:ext>
              </p:extLst>
            </p:nvPr>
          </p:nvGraphicFramePr>
          <p:xfrm>
            <a:off x="525921" y="1481984"/>
            <a:ext cx="6044562" cy="422025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3BBDFA0-E5B5-E603-7424-E0B151A8C57E}"/>
                </a:ext>
              </a:extLst>
            </p:cNvPr>
            <p:cNvSpPr txBox="1"/>
            <p:nvPr/>
          </p:nvSpPr>
          <p:spPr>
            <a:xfrm>
              <a:off x="456790" y="5953068"/>
              <a:ext cx="5859169" cy="349968"/>
            </a:xfrm>
            <a:prstGeom prst="rect">
              <a:avLst/>
            </a:prstGeom>
            <a:noFill/>
          </p:spPr>
          <p:txBody>
            <a:bodyPr wrap="square">
              <a:spAutoFit/>
            </a:bodyPr>
            <a:lstStyle/>
            <a:p>
              <a:pPr marL="0" marR="0">
                <a:lnSpc>
                  <a:spcPct val="107000"/>
                </a:lnSpc>
                <a:spcAft>
                  <a:spcPts val="800"/>
                </a:spcAft>
              </a:pPr>
              <a:r>
                <a:rPr lang="ar-EG" sz="800">
                  <a:solidFill>
                    <a:schemeClr val="bg1">
                      <a:lumMod val="50000"/>
                    </a:schemeClr>
                  </a:solidFill>
                  <a:effectLst/>
                  <a:ea typeface="Aptos" panose="020B0004020202020204" pitchFamily="34" charset="0"/>
                  <a:cs typeface="Times New Roman" panose="02020603050405020304" pitchFamily="18" charset="0"/>
                </a:rPr>
                <a:t> </a:t>
              </a:r>
              <a:r>
                <a:rPr lang="en-US" sz="800">
                  <a:solidFill>
                    <a:schemeClr val="bg1">
                      <a:lumMod val="50000"/>
                    </a:schemeClr>
                  </a:solidFill>
                  <a:effectLst/>
                  <a:ea typeface="Aptos" panose="020B0004020202020204" pitchFamily="34" charset="0"/>
                  <a:cs typeface="Times New Roman" panose="02020603050405020304" pitchFamily="18" charset="0"/>
                </a:rPr>
                <a:t>Slavkovsky R, Mvundura M, </a:t>
              </a:r>
              <a:r>
                <a:rPr lang="en-US" sz="800" strike="noStrike">
                  <a:solidFill>
                    <a:schemeClr val="bg1">
                      <a:lumMod val="50000"/>
                    </a:schemeClr>
                  </a:solidFill>
                  <a:effectLst/>
                  <a:ea typeface="Aptos" panose="020B0004020202020204" pitchFamily="34" charset="0"/>
                  <a:cs typeface="Times New Roman" panose="02020603050405020304" pitchFamily="18" charset="0"/>
                </a:rPr>
                <a:t>Debellut </a:t>
              </a:r>
              <a:r>
                <a:rPr lang="en-US" sz="800">
                  <a:solidFill>
                    <a:schemeClr val="bg1">
                      <a:lumMod val="50000"/>
                    </a:schemeClr>
                  </a:solidFill>
                  <a:effectLst/>
                  <a:ea typeface="Aptos" panose="020B0004020202020204" pitchFamily="34" charset="0"/>
                  <a:cs typeface="Times New Roman" panose="02020603050405020304" pitchFamily="18" charset="0"/>
                </a:rPr>
                <a:t> F, Naddumba T. Evaluating potential program cost savings with a single-dose HPV vaccination schedule: A modeling study.</a:t>
              </a:r>
              <a:r>
                <a:rPr lang="en-US" sz="800" i="1">
                  <a:solidFill>
                    <a:schemeClr val="bg1">
                      <a:lumMod val="50000"/>
                    </a:schemeClr>
                  </a:solidFill>
                  <a:effectLst/>
                  <a:ea typeface="Aptos" panose="020B0004020202020204" pitchFamily="34" charset="0"/>
                  <a:cs typeface="Times New Roman" panose="02020603050405020304" pitchFamily="18" charset="0"/>
                </a:rPr>
                <a:t> JNCI Monogr</a:t>
              </a:r>
              <a:r>
                <a:rPr lang="en-US" sz="800" i="1">
                  <a:solidFill>
                    <a:schemeClr val="bg1">
                      <a:lumMod val="50000"/>
                    </a:schemeClr>
                  </a:solidFill>
                  <a:ea typeface="Aptos" panose="020B0004020202020204" pitchFamily="34" charset="0"/>
                  <a:cs typeface="Times New Roman" panose="02020603050405020304" pitchFamily="18" charset="0"/>
                </a:rPr>
                <a:t>aphs.</a:t>
              </a:r>
              <a:r>
                <a:rPr lang="en-US" sz="800">
                  <a:solidFill>
                    <a:schemeClr val="bg1">
                      <a:lumMod val="50000"/>
                    </a:schemeClr>
                  </a:solidFill>
                  <a:ea typeface="Aptos" panose="020B0004020202020204" pitchFamily="34" charset="0"/>
                  <a:cs typeface="Times New Roman" panose="02020603050405020304" pitchFamily="18" charset="0"/>
                </a:rPr>
                <a:t> </a:t>
              </a:r>
              <a:r>
                <a:rPr lang="ar-EG" sz="800">
                  <a:solidFill>
                    <a:schemeClr val="bg1">
                      <a:lumMod val="50000"/>
                    </a:schemeClr>
                  </a:solidFill>
                  <a:ea typeface="Aptos" panose="020B0004020202020204" pitchFamily="34" charset="0"/>
                  <a:cs typeface="Times New Roman" panose="02020603050405020304" pitchFamily="18" charset="0"/>
                </a:rPr>
                <a:t>2024</a:t>
              </a:r>
              <a:r>
                <a:rPr lang="ar-EG" sz="800">
                  <a:solidFill>
                    <a:schemeClr val="bg1">
                      <a:lumMod val="50000"/>
                    </a:schemeClr>
                  </a:solidFill>
                  <a:effectLst/>
                  <a:ea typeface="Aptos" panose="020B0004020202020204" pitchFamily="34" charset="0"/>
                  <a:cs typeface="Times New Roman" panose="02020603050405020304" pitchFamily="18" charset="0"/>
                </a:rPr>
                <a:t>;2024(67):371–378. </a:t>
              </a:r>
              <a:r>
                <a:rPr lang="en-US" sz="800">
                  <a:solidFill>
                    <a:schemeClr val="bg1">
                      <a:lumMod val="50000"/>
                    </a:schemeClr>
                  </a:solidFill>
                  <a:effectLst/>
                  <a:ea typeface="Aptos" panose="020B0004020202020204" pitchFamily="34" charset="0"/>
                  <a:cs typeface="Times New Roman" panose="02020603050405020304" pitchFamily="18" charset="0"/>
                </a:rPr>
                <a:t>doi:</a:t>
              </a:r>
              <a:r>
                <a:rPr lang="ar-EG" sz="800">
                  <a:solidFill>
                    <a:schemeClr val="bg1">
                      <a:lumMod val="50000"/>
                    </a:schemeClr>
                  </a:solidFill>
                  <a:ea typeface="Aptos" panose="020B0004020202020204" pitchFamily="34" charset="0"/>
                  <a:cs typeface="Times New Roman" panose="02020603050405020304" pitchFamily="18" charset="0"/>
                </a:rPr>
                <a:t>10.1093/</a:t>
              </a:r>
              <a:r>
                <a:rPr lang="en-US" sz="800">
                  <a:solidFill>
                    <a:schemeClr val="bg1">
                      <a:lumMod val="50000"/>
                    </a:schemeClr>
                  </a:solidFill>
                  <a:ea typeface="Aptos" panose="020B0004020202020204" pitchFamily="34" charset="0"/>
                  <a:cs typeface="Times New Roman" panose="02020603050405020304" pitchFamily="18" charset="0"/>
                </a:rPr>
                <a:t>jncimonographs/lgae037</a:t>
              </a:r>
            </a:p>
          </p:txBody>
        </p:sp>
        <p:sp>
          <p:nvSpPr>
            <p:cNvPr id="8" name="TextBox 7">
              <a:extLst>
                <a:ext uri="{FF2B5EF4-FFF2-40B4-BE49-F238E27FC236}">
                  <a16:creationId xmlns:a16="http://schemas.microsoft.com/office/drawing/2014/main" id="{BBAAC48A-4E89-F5FB-7808-EE7BF7784F21}"/>
                </a:ext>
              </a:extLst>
            </p:cNvPr>
            <p:cNvSpPr txBox="1"/>
            <p:nvPr/>
          </p:nvSpPr>
          <p:spPr>
            <a:xfrm>
              <a:off x="4245065" y="5604498"/>
              <a:ext cx="2270173" cy="246221"/>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000" b="0" i="0" u="none" strike="noStrike" cap="none" normalizeH="0" baseline="0" noProof="0">
                  <a:ln>
                    <a:noFill/>
                  </a:ln>
                  <a:solidFill>
                    <a:schemeClr val="tx2"/>
                  </a:solidFill>
                  <a:effectLst/>
                  <a:uLnTx/>
                  <a:uFillTx/>
                  <a:latin typeface="Gill Sans Std Light"/>
                  <a:ea typeface="+mn-ea"/>
                  <a:cs typeface="+mn-cs"/>
                </a:rPr>
                <a:t>م = تكاليف مالية؛ ف = تكاليف الفرصة</a:t>
              </a:r>
            </a:p>
          </p:txBody>
        </p:sp>
        <p:sp>
          <p:nvSpPr>
            <p:cNvPr id="9" name="TextBox 8">
              <a:extLst>
                <a:ext uri="{FF2B5EF4-FFF2-40B4-BE49-F238E27FC236}">
                  <a16:creationId xmlns:a16="http://schemas.microsoft.com/office/drawing/2014/main" id="{A4F0431D-5CE4-EA47-FAEF-BE3889CCC648}"/>
                </a:ext>
              </a:extLst>
            </p:cNvPr>
            <p:cNvSpPr txBox="1"/>
            <p:nvPr/>
          </p:nvSpPr>
          <p:spPr>
            <a:xfrm>
              <a:off x="586940" y="949643"/>
              <a:ext cx="5928298" cy="3385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1600" b="0" i="0" u="none" strike="noStrike" cap="none" normalizeH="0" baseline="0" noProof="0" dirty="0">
                  <a:ln>
                    <a:noFill/>
                  </a:ln>
                  <a:solidFill>
                    <a:prstClr val="black"/>
                  </a:solidFill>
                  <a:effectLst/>
                  <a:uLnTx/>
                  <a:uFillTx/>
                  <a:latin typeface="Gill Sans Std Light"/>
                  <a:ea typeface="+mn-ea"/>
                  <a:cs typeface="+mn-cs"/>
                </a:rPr>
                <a:t>تكلفة التوصيل </a:t>
              </a:r>
              <a:r>
                <a:rPr kumimoji="0" lang="ar-EG" sz="1600" b="0" i="0" u="none" strike="noStrike" cap="none" normalizeH="0" baseline="0" noProof="0" dirty="0">
                  <a:ln>
                    <a:noFill/>
                  </a:ln>
                  <a:solidFill>
                    <a:srgbClr val="000000"/>
                  </a:solidFill>
                  <a:effectLst/>
                  <a:uLnTx/>
                  <a:uFillTx/>
                  <a:latin typeface="Gill Sans Std Light"/>
                  <a:ea typeface="+mn-ea"/>
                  <a:cs typeface="+mn-cs"/>
                </a:rPr>
                <a:t>والشراء لكل مراهق لنظام تطعيم كامل ضد فيروس الورم </a:t>
              </a:r>
              <a:r>
                <a:rPr kumimoji="0" lang="ar-EG" sz="1600" b="0" i="0" u="none" strike="noStrike" cap="none" normalizeH="0" baseline="0" noProof="0" dirty="0" err="1">
                  <a:ln>
                    <a:noFill/>
                  </a:ln>
                  <a:solidFill>
                    <a:srgbClr val="000000"/>
                  </a:solidFill>
                  <a:effectLst/>
                  <a:uLnTx/>
                  <a:uFillTx/>
                  <a:latin typeface="Gill Sans Std Light"/>
                  <a:ea typeface="+mn-ea"/>
                  <a:cs typeface="+mn-cs"/>
                </a:rPr>
                <a:t>الحليمي</a:t>
              </a:r>
              <a:r>
                <a:rPr kumimoji="0" lang="ar-EG" sz="1600" b="0" i="0" u="none" strike="noStrike" cap="none" normalizeH="0" baseline="0" noProof="0" dirty="0">
                  <a:ln>
                    <a:noFill/>
                  </a:ln>
                  <a:solidFill>
                    <a:srgbClr val="000000"/>
                  </a:solidFill>
                  <a:effectLst/>
                  <a:uLnTx/>
                  <a:uFillTx/>
                  <a:latin typeface="Gill Sans Std Light"/>
                  <a:ea typeface="+mn-ea"/>
                  <a:cs typeface="+mn-cs"/>
                </a:rPr>
                <a:t> البشري</a:t>
              </a:r>
            </a:p>
          </p:txBody>
        </p:sp>
      </p:grpSp>
    </p:spTree>
    <p:extLst>
      <p:ext uri="{BB962C8B-B14F-4D97-AF65-F5344CB8AC3E}">
        <p14:creationId xmlns:p14="http://schemas.microsoft.com/office/powerpoint/2010/main" val="3745308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ar-EG" sz="3200">
                <a:solidFill>
                  <a:schemeClr val="accent1"/>
                </a:solidFill>
                <a:latin typeface="+mj-lt"/>
              </a:rPr>
              <a:t>ملخص لمؤلفات إعداد نماذج التطعيم بجرعة واحدة ضد فيروس الورم الحليمي البشري</a:t>
            </a:r>
          </a:p>
        </p:txBody>
      </p:sp>
      <p:sp>
        <p:nvSpPr>
          <p:cNvPr id="3" name="TextBox 2">
            <a:extLst>
              <a:ext uri="{FF2B5EF4-FFF2-40B4-BE49-F238E27FC236}">
                <a16:creationId xmlns:a16="http://schemas.microsoft.com/office/drawing/2014/main" id="{5745C179-302E-4DCD-843E-879A3649401E}"/>
              </a:ext>
            </a:extLst>
          </p:cNvPr>
          <p:cNvSpPr txBox="1"/>
          <p:nvPr/>
        </p:nvSpPr>
        <p:spPr>
          <a:xfrm>
            <a:off x="554017" y="884113"/>
            <a:ext cx="11083966" cy="470898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ar-EG" sz="2000"/>
              <a:t>يحقق جدول التطعيم ضد فيروس الورم الحليمي البشري بجرعة واحدة فوائد صحية كبيرة وذات قيمة جيدة مقابل المال مقارنة بعدم التطعيم.</a:t>
            </a:r>
            <a:r>
              <a:rPr lang="ar-EG" sz="2000" baseline="30000"/>
              <a:t>1,2,3</a:t>
            </a:r>
          </a:p>
          <a:p>
            <a:pPr marL="171450" indent="-171450">
              <a:buFont typeface="Arial" panose="020B0604020202020204" pitchFamily="34" charset="0"/>
              <a:buChar char="•"/>
            </a:pPr>
            <a:r>
              <a:rPr lang="ar-EG" sz="2000"/>
              <a:t>يرجع تأثير إضافة جرعة ثانية وفاعليتها من حيث التكلفة إلى مدة الحماية التي تمنحها جرعة واحدة، وربما القدرة على تحقيق تغطية أعلى بجرعة واحدة مقابل جرعات متعددة.</a:t>
            </a:r>
            <a:r>
              <a:rPr lang="ar-EG" sz="2000" baseline="30000"/>
              <a:t>1,2,3</a:t>
            </a:r>
          </a:p>
          <a:p>
            <a:pPr marL="171450" indent="-171450">
              <a:buFont typeface="Arial" panose="020B0604020202020204" pitchFamily="34" charset="0"/>
              <a:buChar char="•"/>
            </a:pPr>
            <a:r>
              <a:rPr lang="ar-EG" sz="2000"/>
              <a:t>تتوقف فاعلية الجرعة الثانية من حيث التكلفة في عديد من البيئات إذا كانت جرعة واحدة يمكن أن تمنح حماية لمدة 20 عامًا على الأقل.</a:t>
            </a:r>
            <a:r>
              <a:rPr lang="ar-EG" sz="2000" baseline="30000"/>
              <a:t>1</a:t>
            </a:r>
          </a:p>
          <a:p>
            <a:pPr marL="171450" indent="-171450">
              <a:buFont typeface="Arial" panose="020B0604020202020204" pitchFamily="34" charset="0"/>
              <a:buChar char="•"/>
            </a:pPr>
            <a:r>
              <a:rPr lang="ar-EG" sz="2000"/>
              <a:t>تتحقق معظم الفوائد الصحية المرتبطة بالتطعيم بجرعتين بالتطعيم بجرعة واحدة، حتى مع انخفاض الفاعلية أو مدة الحماية.</a:t>
            </a:r>
            <a:r>
              <a:rPr lang="ar-EG" sz="2000" baseline="30000"/>
              <a:t>1</a:t>
            </a:r>
          </a:p>
          <a:p>
            <a:pPr marL="171450" indent="-171450">
              <a:buFont typeface="Arial" panose="020B0604020202020204" pitchFamily="34" charset="0"/>
              <a:buChar char="•"/>
            </a:pPr>
            <a:r>
              <a:rPr lang="ar-EG" sz="2000"/>
              <a:t> قد يكون للاستخدامات البديلة للجرعة الثانية، مثل تطعيم الفتيات الأكبر سنًا والنساء بجرعة واحدة، تأثير أكبر وفاعلية ميدانية أكبر من حيث التكلفة.</a:t>
            </a:r>
            <a:r>
              <a:rPr lang="ar-EG" sz="2000" baseline="30000"/>
              <a:t>3,4</a:t>
            </a:r>
          </a:p>
          <a:p>
            <a:pPr marL="171450" indent="-171450">
              <a:buFont typeface="Arial" panose="020B0604020202020204" pitchFamily="34" charset="0"/>
              <a:buChar char="•"/>
            </a:pPr>
            <a:r>
              <a:rPr lang="ar-EG" sz="2000"/>
              <a:t>يؤدي التنفيذ الفوري لجدول الجرعة الواحدة إلى فوائد صحية أكبر من تأجيل اعتماده.</a:t>
            </a:r>
            <a:r>
              <a:rPr lang="ar-EG" sz="2000" baseline="30000"/>
              <a:t>5</a:t>
            </a:r>
          </a:p>
          <a:p>
            <a:pPr marL="171450" indent="-171450">
              <a:buFont typeface="Arial" panose="020B0604020202020204" pitchFamily="34" charset="0"/>
              <a:buChar char="•"/>
            </a:pPr>
            <a:r>
              <a:rPr lang="ar-EG" sz="2000"/>
              <a:t> إذا كان هناك نقص في المستلزمات، فإن لإستراتيجيات الجرعة الواحدة أو إستراتيجيات المُدد الممتدة تأثير صحي أكبر وأكثر كفاءة من إستراتيجيات الجرعتين.</a:t>
            </a:r>
            <a:r>
              <a:rPr lang="ar-EG" sz="2000" baseline="30000"/>
              <a:t>6,7</a:t>
            </a:r>
          </a:p>
          <a:p>
            <a:pPr marL="342900" indent="-342900">
              <a:buFont typeface="Arial" panose="020B0604020202020204" pitchFamily="34" charset="0"/>
              <a:buChar char="•"/>
            </a:pPr>
            <a:endParaRPr lang="en-US" sz="2000" b="0" i="0" u="none" strike="noStrike" baseline="0" dirty="0">
              <a:highlight>
                <a:srgbClr val="FFFF00"/>
              </a:highlight>
              <a:cs typeface="Calibri" panose="020F0502020204030204" pitchFamily="34" charset="0"/>
            </a:endParaRPr>
          </a:p>
        </p:txBody>
      </p:sp>
      <p:sp>
        <p:nvSpPr>
          <p:cNvPr id="2" name="TextBox 1">
            <a:extLst>
              <a:ext uri="{FF2B5EF4-FFF2-40B4-BE49-F238E27FC236}">
                <a16:creationId xmlns:a16="http://schemas.microsoft.com/office/drawing/2014/main" id="{F543E293-7D39-C8ED-AF22-F48FCCBAFD6F}"/>
              </a:ext>
            </a:extLst>
          </p:cNvPr>
          <p:cNvSpPr txBox="1"/>
          <p:nvPr/>
        </p:nvSpPr>
        <p:spPr>
          <a:xfrm>
            <a:off x="374609" y="5385570"/>
            <a:ext cx="10826791" cy="646331"/>
          </a:xfrm>
          <a:prstGeom prst="rect">
            <a:avLst/>
          </a:prstGeom>
          <a:noFill/>
        </p:spPr>
        <p:txBody>
          <a:bodyPr wrap="square" rtlCol="0">
            <a:spAutoFit/>
          </a:bodyPr>
          <a:lstStyle/>
          <a:p>
            <a:r>
              <a:rPr lang="ar-EG" sz="900"/>
              <a:t>1. </a:t>
            </a:r>
            <a:r>
              <a:rPr lang="en-US" sz="900"/>
              <a:t>Prem K, Choi YH, Bénard É, et al.</a:t>
            </a:r>
            <a:r>
              <a:rPr lang="en-US" sz="900" i="1"/>
              <a:t> BMC Med</a:t>
            </a:r>
            <a:r>
              <a:rPr lang="en-US" sz="900"/>
              <a:t>. </a:t>
            </a:r>
            <a:r>
              <a:rPr lang="ar-EG" sz="900"/>
              <a:t>2023;21(1):313. </a:t>
            </a:r>
            <a:r>
              <a:rPr lang="en-US" sz="900"/>
              <a:t>doi:10.1186/s12916-023-02988-3.</a:t>
            </a:r>
            <a:r>
              <a:rPr lang="en-US" sz="800">
                <a:solidFill>
                  <a:schemeClr val="tx1">
                    <a:lumMod val="65000"/>
                    <a:lumOff val="35000"/>
                  </a:schemeClr>
                </a:solidFill>
                <a:latin typeface="+mj-lt"/>
              </a:rPr>
              <a:t> | </a:t>
            </a:r>
            <a:r>
              <a:rPr lang="ar-EG" sz="900"/>
              <a:t>2. </a:t>
            </a:r>
            <a:r>
              <a:rPr lang="en-US" sz="900"/>
              <a:t>Burger EA, et al.</a:t>
            </a:r>
            <a:r>
              <a:rPr lang="en-US" sz="900" i="1"/>
              <a:t> Vaccine</a:t>
            </a:r>
            <a:r>
              <a:rPr lang="en-US" sz="900"/>
              <a:t>. </a:t>
            </a:r>
            <a:r>
              <a:rPr lang="ar-EG" sz="900"/>
              <a:t>2018;36(32):4823–4829. </a:t>
            </a:r>
            <a:r>
              <a:rPr lang="en-US" sz="900"/>
              <a:t>doi:10.1016/j.vaccine.2018.04.061.</a:t>
            </a:r>
            <a:r>
              <a:rPr lang="en-US" sz="800">
                <a:solidFill>
                  <a:schemeClr val="tx1">
                    <a:lumMod val="65000"/>
                    <a:lumOff val="35000"/>
                  </a:schemeClr>
                </a:solidFill>
                <a:latin typeface="+mj-lt"/>
              </a:rPr>
              <a:t> | </a:t>
            </a:r>
            <a:r>
              <a:rPr lang="ar-EG" sz="900"/>
              <a:t>3. </a:t>
            </a:r>
            <a:r>
              <a:rPr lang="en-US" sz="900"/>
              <a:t>Bénard É, et al.</a:t>
            </a:r>
            <a:r>
              <a:rPr lang="en-US" sz="900" i="1"/>
              <a:t> Lancet Public Health</a:t>
            </a:r>
            <a:r>
              <a:rPr lang="en-US" sz="900"/>
              <a:t>. </a:t>
            </a:r>
            <a:r>
              <a:rPr lang="ar-EG" sz="900"/>
              <a:t>2023; 8(10):</a:t>
            </a:r>
            <a:r>
              <a:rPr lang="en-US" sz="900"/>
              <a:t>e788–799. doi:10.1016/S2468-2667(23)00180-9.</a:t>
            </a:r>
            <a:r>
              <a:rPr lang="en-US" sz="800">
                <a:solidFill>
                  <a:schemeClr val="tx1">
                    <a:lumMod val="65000"/>
                    <a:lumOff val="35000"/>
                  </a:schemeClr>
                </a:solidFill>
                <a:latin typeface="+mj-lt"/>
              </a:rPr>
              <a:t> | </a:t>
            </a:r>
            <a:r>
              <a:rPr lang="ar-EG" sz="900"/>
              <a:t>4. </a:t>
            </a:r>
            <a:r>
              <a:rPr lang="en-US" sz="900"/>
              <a:t>Bénard É, Drolet M, Gingras G, et al. Prioritizing HPV vaccination strategies in 67 low- and middle-income countries (LMICs) based on efficiency at preventing cervical cancer: a modeling study. Abstract presented at 36th International Papillomavirus Conference, November 2024; United Kingdom. </a:t>
            </a:r>
            <a:r>
              <a:rPr lang="ar-EG" sz="900"/>
              <a:t>5. </a:t>
            </a:r>
            <a:r>
              <a:rPr lang="en-US" sz="900"/>
              <a:t>Burger EA, et al.</a:t>
            </a:r>
            <a:r>
              <a:rPr lang="en-US" sz="900" i="1"/>
              <a:t> Int J Cancer</a:t>
            </a:r>
            <a:r>
              <a:rPr lang="en-US" sz="900"/>
              <a:t>.</a:t>
            </a:r>
            <a:r>
              <a:rPr lang="ar-EG" sz="900"/>
              <a:t>2022; 151(10):1804-9. </a:t>
            </a:r>
            <a:r>
              <a:rPr lang="en-US" sz="900"/>
              <a:t>doi:10.1002/ijc.34054.</a:t>
            </a:r>
            <a:r>
              <a:rPr lang="en-US" sz="800">
                <a:solidFill>
                  <a:schemeClr val="tx1">
                    <a:lumMod val="65000"/>
                    <a:lumOff val="35000"/>
                  </a:schemeClr>
                </a:solidFill>
                <a:latin typeface="+mj-lt"/>
              </a:rPr>
              <a:t> | </a:t>
            </a:r>
            <a:r>
              <a:rPr lang="ar-EG" sz="900">
                <a:solidFill>
                  <a:schemeClr val="tx1">
                    <a:lumMod val="65000"/>
                    <a:lumOff val="35000"/>
                  </a:schemeClr>
                </a:solidFill>
                <a:latin typeface="+mj-lt"/>
              </a:rPr>
              <a:t>6</a:t>
            </a:r>
            <a:r>
              <a:rPr lang="ar-EG" sz="900"/>
              <a:t>. </a:t>
            </a:r>
            <a:r>
              <a:rPr lang="en-US" sz="900"/>
              <a:t>Bénard É, et al.</a:t>
            </a:r>
            <a:r>
              <a:rPr lang="en-US" sz="900" i="1"/>
              <a:t> Lancet Global Health</a:t>
            </a:r>
            <a:r>
              <a:rPr lang="en-US" sz="900"/>
              <a:t>. </a:t>
            </a:r>
            <a:r>
              <a:rPr lang="ar-EG" sz="900"/>
              <a:t>2023; 11(1):</a:t>
            </a:r>
            <a:r>
              <a:rPr lang="en-US" sz="900"/>
              <a:t>e48–58. doi:10.1016/S2214-109X(22)00475-2.</a:t>
            </a:r>
            <a:r>
              <a:rPr lang="en-US" sz="800">
                <a:solidFill>
                  <a:schemeClr val="tx1">
                    <a:lumMod val="65000"/>
                    <a:lumOff val="35000"/>
                  </a:schemeClr>
                </a:solidFill>
                <a:latin typeface="+mj-lt"/>
              </a:rPr>
              <a:t> | </a:t>
            </a:r>
            <a:r>
              <a:rPr lang="ar-EG" sz="900">
                <a:solidFill>
                  <a:schemeClr val="tx1">
                    <a:lumMod val="65000"/>
                    <a:lumOff val="35000"/>
                  </a:schemeClr>
                </a:solidFill>
                <a:latin typeface="+mj-lt"/>
              </a:rPr>
              <a:t>7.</a:t>
            </a:r>
            <a:r>
              <a:rPr lang="ar-EG" sz="900"/>
              <a:t> </a:t>
            </a:r>
            <a:r>
              <a:rPr lang="en-US" sz="900"/>
              <a:t>Prem K, et al.</a:t>
            </a:r>
            <a:r>
              <a:rPr lang="en-US" sz="900" i="1"/>
              <a:t> EClinicalMedicine</a:t>
            </a:r>
            <a:r>
              <a:rPr lang="en-US" sz="900"/>
              <a:t> </a:t>
            </a:r>
            <a:r>
              <a:rPr lang="ar-EG" sz="900"/>
              <a:t>2024; 74:102735. </a:t>
            </a:r>
            <a:r>
              <a:rPr lang="en-US" sz="900"/>
              <a:t>doi:10.1016/j.eclinm.2024.102735.</a:t>
            </a:r>
          </a:p>
        </p:txBody>
      </p:sp>
    </p:spTree>
    <p:extLst>
      <p:ext uri="{BB962C8B-B14F-4D97-AF65-F5344CB8AC3E}">
        <p14:creationId xmlns:p14="http://schemas.microsoft.com/office/powerpoint/2010/main" val="3746898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ar-EG" sz="4000" b="1"/>
              <a:t>خاتمة</a:t>
            </a:r>
          </a:p>
        </p:txBody>
      </p:sp>
    </p:spTree>
    <p:extLst>
      <p:ext uri="{BB962C8B-B14F-4D97-AF65-F5344CB8AC3E}">
        <p14:creationId xmlns:p14="http://schemas.microsoft.com/office/powerpoint/2010/main" val="559851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334868"/>
            <a:ext cx="10972800" cy="770391"/>
          </a:xfr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EG" sz="3200">
                <a:solidFill>
                  <a:schemeClr val="accent1"/>
                </a:solidFill>
                <a:ea typeface="+mn-ea"/>
                <a:cs typeface="+mn-cs"/>
              </a:rPr>
              <a:t>جداول التطعيم ضد فيروس الورم الحليمي البشري</a:t>
            </a:r>
          </a:p>
        </p:txBody>
      </p:sp>
      <p:sp>
        <p:nvSpPr>
          <p:cNvPr id="4" name="Rectangle 3">
            <a:extLst>
              <a:ext uri="{FF2B5EF4-FFF2-40B4-BE49-F238E27FC236}">
                <a16:creationId xmlns:a16="http://schemas.microsoft.com/office/drawing/2014/main" id="{B641D989-EEE4-4EB1-A630-AA1DC835C45A}"/>
              </a:ext>
            </a:extLst>
          </p:cNvPr>
          <p:cNvSpPr/>
          <p:nvPr/>
        </p:nvSpPr>
        <p:spPr>
          <a:xfrm>
            <a:off x="381000" y="845777"/>
            <a:ext cx="11253216" cy="4893647"/>
          </a:xfrm>
          <a:prstGeom prst="rect">
            <a:avLst/>
          </a:prstGeom>
        </p:spPr>
        <p:txBody>
          <a:bodyPr wrap="square" lIns="91440" tIns="45720" rIns="91440" bIns="45720" anchor="t">
            <a:spAutoFit/>
          </a:bodyPr>
          <a:lstStyle/>
          <a:p>
            <a:pPr>
              <a:spcAft>
                <a:spcPts val="600"/>
              </a:spcAft>
            </a:pPr>
            <a:r>
              <a:rPr lang="ar-EG" sz="2400">
                <a:solidFill>
                  <a:srgbClr val="000000"/>
                </a:solidFill>
                <a:latin typeface="GillSans"/>
              </a:rPr>
              <a:t>أصدرت منظمة الصحة العالمية في ديسمبر 2022 وثيقة تحديد موقف محدَّثة</a:t>
            </a:r>
            <a:r>
              <a:rPr lang="ar-EG" sz="2400" baseline="30000">
                <a:solidFill>
                  <a:srgbClr val="000000"/>
                </a:solidFill>
                <a:latin typeface="GillSans"/>
              </a:rPr>
              <a:t>1</a:t>
            </a:r>
            <a:r>
              <a:rPr lang="ar-EG" sz="2400"/>
              <a:t> بشأن جدول التطعيم ضد فيروس الورم الحليمي البشري، متوافقة مع توصية فريق الخبراء الاستشاري الإستراتيجي المعني بالتحصين (</a:t>
            </a:r>
            <a:r>
              <a:rPr lang="en-US" sz="2400"/>
              <a:t>SAGE</a:t>
            </a:r>
            <a:r>
              <a:rPr lang="ar-EG" sz="2400"/>
              <a:t>) التابع لمنظمة الصحة العالمية</a:t>
            </a:r>
            <a:r>
              <a:rPr lang="ar-EG" sz="2400" baseline="30000">
                <a:solidFill>
                  <a:srgbClr val="000000"/>
                </a:solidFill>
                <a:latin typeface="GillSans"/>
              </a:rPr>
              <a:t>2</a:t>
            </a:r>
            <a:r>
              <a:rPr lang="ar-EG" sz="2400">
                <a:solidFill>
                  <a:srgbClr val="000000"/>
                </a:solidFill>
                <a:latin typeface="GillSans"/>
              </a:rPr>
              <a:t>:</a:t>
            </a:r>
          </a:p>
          <a:p>
            <a:pPr marL="182880" indent="-182880">
              <a:buFont typeface="Arial,Sans-Serif" panose="020B0604020202020204" pitchFamily="34" charset="0"/>
              <a:buChar char="•"/>
            </a:pPr>
            <a:r>
              <a:rPr lang="ar-EG" sz="2000">
                <a:solidFill>
                  <a:srgbClr val="000000"/>
                </a:solidFill>
                <a:ea typeface="+mn-lt"/>
                <a:cs typeface="+mn-lt"/>
              </a:rPr>
              <a:t> جدول الجرعة الواحدة أو الجرعتين للمجموعة المستهدفة الأساسية من الفتيات اللاتي تتراوح أعمارهن من 9 إلى 14 عامًا</a:t>
            </a:r>
          </a:p>
          <a:p>
            <a:pPr marL="182880" indent="-182880">
              <a:buFont typeface="Arial,Sans-Serif" panose="020B0604020202020204" pitchFamily="34" charset="0"/>
              <a:buChar char="•"/>
            </a:pPr>
            <a:r>
              <a:rPr lang="ar-EG" sz="2000">
                <a:solidFill>
                  <a:srgbClr val="000000"/>
                </a:solidFill>
                <a:ea typeface="+mn-lt"/>
                <a:cs typeface="+mn-lt"/>
              </a:rPr>
              <a:t> جدول الجرعة الواحدة أو الجرعتين للشابات اللاتي تتراوح أعمارهن من 15 إلى 20 عامًا</a:t>
            </a:r>
          </a:p>
          <a:p>
            <a:pPr marL="182880" indent="-182880">
              <a:buFont typeface="Arial,Sans-Serif" panose="020B0604020202020204" pitchFamily="34" charset="0"/>
              <a:buChar char="•"/>
            </a:pPr>
            <a:r>
              <a:rPr lang="ar-EG" sz="2000">
                <a:solidFill>
                  <a:srgbClr val="000000"/>
                </a:solidFill>
                <a:ea typeface="+mn-lt"/>
                <a:cs typeface="+mn-lt"/>
              </a:rPr>
              <a:t>جدول الجرعة الواحدة أو الجرعتين للفتيان/ الرجال الذين تتراوح أعمارهم من 9 إلى 20 عامًا</a:t>
            </a:r>
          </a:p>
          <a:p>
            <a:pPr marL="182880" indent="-182880">
              <a:buFont typeface="Arial,Sans-Serif" panose="020B0604020202020204" pitchFamily="34" charset="0"/>
              <a:buChar char="•"/>
            </a:pPr>
            <a:r>
              <a:rPr lang="ar-EG" sz="2000">
                <a:solidFill>
                  <a:srgbClr val="000000"/>
                </a:solidFill>
                <a:ea typeface="+mn-lt"/>
                <a:cs typeface="+mn-lt"/>
              </a:rPr>
              <a:t>جرعتان بفاصل 6 أشهر للنساء فوق 21 عامًا</a:t>
            </a:r>
          </a:p>
          <a:p>
            <a:pPr marL="182880" indent="-182880">
              <a:spcAft>
                <a:spcPts val="600"/>
              </a:spcAft>
              <a:buFont typeface="Arial,Sans-Serif" panose="020B0604020202020204" pitchFamily="34" charset="0"/>
              <a:buChar char="•"/>
            </a:pPr>
            <a:r>
              <a:rPr lang="ar-EG" sz="2000">
                <a:solidFill>
                  <a:srgbClr val="000000"/>
                </a:solidFill>
                <a:ea typeface="+mn-lt"/>
                <a:cs typeface="+mn-lt"/>
              </a:rPr>
              <a:t>يجب أن تتلقى الفتيات اللاتي يعانين من ضعف المناعة، بما في ذلك المصابات بفيروس نقص المناعة البشرية، ثلاث جرعات إذا كان ذلك ممكنًا، وإذا لم يكن الأمر كذلك، فجرعتين على الأقل.</a:t>
            </a:r>
          </a:p>
          <a:p>
            <a:pPr>
              <a:spcAft>
                <a:spcPts val="1200"/>
              </a:spcAft>
            </a:pPr>
            <a:r>
              <a:rPr lang="ar-EG" sz="2000">
                <a:solidFill>
                  <a:srgbClr val="000000"/>
                </a:solidFill>
                <a:ea typeface="+mn-lt"/>
                <a:cs typeface="+mn-lt"/>
              </a:rPr>
              <a:t>تُعدُّ بعض جداول التطعيم السالفة الذكر، بما فيها جدول الجرعة الواحدة، خيارات خارج نطاق الترخيص الرسمي.</a:t>
            </a:r>
          </a:p>
          <a:p>
            <a:r>
              <a:rPr lang="ar-EG" sz="2400">
                <a:ea typeface="+mn-lt"/>
                <a:cs typeface="+mn-lt"/>
              </a:rPr>
              <a:t>تحث منظمة الصحة العالمية جميع البلدان على تقديم لقاح فيروس الورم الحليمي البشري للمجموعة المستهدفة الأولية من الفتيات اللاتي تتراوح أعمارهن من 9 إلى 14 عامًا، وحيثما كان ذلك ممكنًا وبتكلفة مقبولة، إعطاء الأولوية لاستدراك تطعيم المجموعات الأكبر سنًا والفتيات اللاتي لم يتم تطعيمهن من خلال التطعيم متعدد الأعمار (</a:t>
            </a:r>
            <a:r>
              <a:rPr lang="en-US" sz="2400">
                <a:ea typeface="+mn-lt"/>
                <a:cs typeface="+mn-lt"/>
              </a:rPr>
              <a:t>MAC</a:t>
            </a:r>
            <a:r>
              <a:rPr lang="ar-EG" sz="2400">
                <a:ea typeface="+mn-lt"/>
                <a:cs typeface="+mn-lt"/>
              </a:rPr>
              <a:t>) حتى سن من 18 عامًا. </a:t>
            </a:r>
          </a:p>
          <a:p>
            <a:endParaRPr lang="en-US" sz="800" i="1" dirty="0"/>
          </a:p>
        </p:txBody>
      </p:sp>
      <p:sp>
        <p:nvSpPr>
          <p:cNvPr id="5" name="TextBox 4">
            <a:extLst>
              <a:ext uri="{FF2B5EF4-FFF2-40B4-BE49-F238E27FC236}">
                <a16:creationId xmlns:a16="http://schemas.microsoft.com/office/drawing/2014/main" id="{09A044F6-7E78-79D7-25C4-45384C744DC5}"/>
              </a:ext>
            </a:extLst>
          </p:cNvPr>
          <p:cNvSpPr txBox="1"/>
          <p:nvPr/>
        </p:nvSpPr>
        <p:spPr>
          <a:xfrm>
            <a:off x="100584" y="5924550"/>
            <a:ext cx="11253216" cy="307777"/>
          </a:xfrm>
          <a:prstGeom prst="rect">
            <a:avLst/>
          </a:prstGeom>
          <a:noFill/>
        </p:spPr>
        <p:txBody>
          <a:bodyPr wrap="square">
            <a:spAutoFit/>
          </a:bodyPr>
          <a:lstStyle/>
          <a:p>
            <a:pPr marL="0" indent="0" defTabSz="914400" eaLnBrk="1" hangingPunct="1">
              <a:buNone/>
              <a:defRPr/>
            </a:pPr>
            <a:r>
              <a:rPr lang="ar-EG" sz="700">
                <a:solidFill>
                  <a:srgbClr val="000000"/>
                </a:solidFill>
              </a:rPr>
              <a:t>1. منظمة الصحة العالمية (</a:t>
            </a:r>
            <a:r>
              <a:rPr lang="en-US" sz="700">
                <a:solidFill>
                  <a:srgbClr val="000000"/>
                </a:solidFill>
              </a:rPr>
              <a:t>WHO</a:t>
            </a:r>
            <a:r>
              <a:rPr lang="ar-EG" sz="700">
                <a:solidFill>
                  <a:srgbClr val="000000"/>
                </a:solidFill>
              </a:rPr>
              <a:t>). </a:t>
            </a:r>
            <a:r>
              <a:rPr lang="en-US" sz="700">
                <a:solidFill>
                  <a:srgbClr val="000000"/>
                </a:solidFill>
              </a:rPr>
              <a:t>Human papillomavirus vaccines: </a:t>
            </a:r>
            <a:r>
              <a:rPr lang="ar-EG" sz="700">
                <a:solidFill>
                  <a:srgbClr val="000000"/>
                </a:solidFill>
              </a:rPr>
              <a:t>وثيقة تحديد موقف أعدتها منظمة الصحة العالمية (تحديث 2022). </a:t>
            </a:r>
            <a:r>
              <a:rPr lang="en-US" sz="700">
                <a:solidFill>
                  <a:srgbClr val="000000"/>
                </a:solidFill>
              </a:rPr>
              <a:t>Weekly Epidemiological Record. </a:t>
            </a:r>
            <a:r>
              <a:rPr lang="ar-EG" sz="700">
                <a:solidFill>
                  <a:srgbClr val="000000"/>
                </a:solidFill>
              </a:rPr>
              <a:t>2022;97:645-672. </a:t>
            </a:r>
            <a:r>
              <a:rPr lang="en-US" sz="700">
                <a:solidFill>
                  <a:srgbClr val="000000"/>
                </a:solidFill>
                <a:hlinkClick r:id="rId3"/>
              </a:rPr>
              <a:t>http://apps.who.int/iris/bitstream/handle/10665/365350/WER9750-eng-fre.pdf</a:t>
            </a:r>
          </a:p>
          <a:p>
            <a:pPr marL="0" indent="0" defTabSz="914400" eaLnBrk="1" hangingPunct="1">
              <a:buNone/>
              <a:defRPr/>
            </a:pPr>
            <a:r>
              <a:rPr lang="en-US" sz="700">
                <a:solidFill>
                  <a:srgbClr val="000000"/>
                </a:solidFill>
              </a:rPr>
              <a:t> </a:t>
            </a:r>
            <a:r>
              <a:rPr lang="ar-EG" sz="700">
                <a:solidFill>
                  <a:srgbClr val="000000"/>
                </a:solidFill>
              </a:rPr>
              <a:t>2. </a:t>
            </a:r>
            <a:r>
              <a:rPr lang="en-US" sz="700">
                <a:solidFill>
                  <a:srgbClr val="000000"/>
                </a:solidFill>
              </a:rPr>
              <a:t>One-dose human papillomavirus (HPV) vaccine offers solid protection against cervical cancer. News release. </a:t>
            </a:r>
            <a:r>
              <a:rPr lang="ar-EG" sz="700">
                <a:solidFill>
                  <a:srgbClr val="000000"/>
                </a:solidFill>
              </a:rPr>
              <a:t>منظمة الصحة العالمية، 11 إبريل، 2022. </a:t>
            </a:r>
            <a:r>
              <a:rPr lang="en-US" sz="700">
                <a:solidFill>
                  <a:srgbClr val="000000"/>
                </a:solidFill>
                <a:hlinkClick r:id="rId4"/>
              </a:rPr>
              <a:t>https://www.who.int/news/item/11-04-2022-one-dose-human-papillomavirus-(hpv)-vaccine-offers-solid-protection-against-cervical-cancer</a:t>
            </a:r>
          </a:p>
        </p:txBody>
      </p:sp>
    </p:spTree>
    <p:extLst>
      <p:ext uri="{BB962C8B-B14F-4D97-AF65-F5344CB8AC3E}">
        <p14:creationId xmlns:p14="http://schemas.microsoft.com/office/powerpoint/2010/main" val="107434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24DCB4-3C0F-7C00-9E63-250AC521C097}"/>
              </a:ext>
            </a:extLst>
          </p:cNvPr>
          <p:cNvSpPr>
            <a:spLocks noGrp="1"/>
          </p:cNvSpPr>
          <p:nvPr>
            <p:ph type="body" sz="quarter" idx="14"/>
          </p:nvPr>
        </p:nvSpPr>
        <p:spPr>
          <a:xfrm>
            <a:off x="685718" y="379116"/>
            <a:ext cx="10718800" cy="1095876"/>
          </a:xfrm>
        </p:spPr>
        <p:txBody>
          <a:bodyPr/>
          <a:lstStyle/>
          <a:p>
            <a:pPr marL="0" indent="0">
              <a:buNone/>
            </a:pPr>
            <a:r>
              <a:rPr lang="en-US" sz="3200">
                <a:solidFill>
                  <a:schemeClr val="accent1"/>
                </a:solidFill>
                <a:latin typeface="+mj-lt"/>
              </a:rPr>
              <a:t> </a:t>
            </a:r>
            <a:r>
              <a:rPr lang="ar-EG" sz="3200">
                <a:solidFill>
                  <a:schemeClr val="accent1"/>
                </a:solidFill>
                <a:latin typeface="+mj-lt"/>
              </a:rPr>
              <a:t>هناك أدلة قوية تدعم فوائد نظام التطعيم بلقاح فيروس الورم الحليمي البشري بجرعة واحدة.</a:t>
            </a:r>
          </a:p>
          <a:p>
            <a:endParaRPr lang="en-US" dirty="0"/>
          </a:p>
        </p:txBody>
      </p:sp>
      <p:sp>
        <p:nvSpPr>
          <p:cNvPr id="4" name="TextBox 3">
            <a:extLst>
              <a:ext uri="{FF2B5EF4-FFF2-40B4-BE49-F238E27FC236}">
                <a16:creationId xmlns:a16="http://schemas.microsoft.com/office/drawing/2014/main" id="{976EA798-EFAD-9167-1229-DB274D2FA6EE}"/>
              </a:ext>
            </a:extLst>
          </p:cNvPr>
          <p:cNvSpPr txBox="1">
            <a:spLocks/>
          </p:cNvSpPr>
          <p:nvPr/>
        </p:nvSpPr>
        <p:spPr>
          <a:xfrm>
            <a:off x="5679233" y="1824270"/>
            <a:ext cx="5363464" cy="276999"/>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ar-EG" sz="1800" b="1" i="0" u="none" strike="noStrike" cap="none" normalizeH="0" baseline="0" noProof="0" dirty="0">
                <a:ln>
                  <a:noFill/>
                </a:ln>
                <a:solidFill>
                  <a:srgbClr val="000000"/>
                </a:solidFill>
                <a:effectLst/>
                <a:uLnTx/>
                <a:uFillTx/>
                <a:latin typeface="Arial"/>
                <a:ea typeface="+mn-ea"/>
                <a:cs typeface="Arial" panose="020B0604020202020204" pitchFamily="34" charset="0"/>
              </a:rPr>
              <a:t>الأدلة على فاعلية التطعيم بجرعة واحدة:</a:t>
            </a:r>
          </a:p>
        </p:txBody>
      </p:sp>
      <p:sp>
        <p:nvSpPr>
          <p:cNvPr id="5" name="Oval 4">
            <a:extLst>
              <a:ext uri="{FF2B5EF4-FFF2-40B4-BE49-F238E27FC236}">
                <a16:creationId xmlns:a16="http://schemas.microsoft.com/office/drawing/2014/main" id="{0C6F59B5-1BA8-E71C-50CD-424F8C132D1B}"/>
              </a:ext>
            </a:extLst>
          </p:cNvPr>
          <p:cNvSpPr>
            <a:spLocks/>
          </p:cNvSpPr>
          <p:nvPr/>
        </p:nvSpPr>
        <p:spPr>
          <a:xfrm>
            <a:off x="10381098" y="2451111"/>
            <a:ext cx="661599" cy="661599"/>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926AF1AA-32C3-FF08-B053-D78D59E15197}"/>
              </a:ext>
            </a:extLst>
          </p:cNvPr>
          <p:cNvSpPr txBox="1">
            <a:spLocks/>
          </p:cNvSpPr>
          <p:nvPr/>
        </p:nvSpPr>
        <p:spPr>
          <a:xfrm>
            <a:off x="5030082" y="2684777"/>
            <a:ext cx="5220803"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ar-EG" sz="1400" b="1" i="0" u="none" strike="noStrike" cap="none" normalizeH="0" baseline="0" noProof="0" dirty="0">
                <a:ln>
                  <a:noFill/>
                </a:ln>
                <a:solidFill>
                  <a:srgbClr val="000000"/>
                </a:solidFill>
                <a:effectLst/>
                <a:uLnTx/>
                <a:uFillTx/>
                <a:latin typeface="Arial"/>
                <a:ea typeface="+mn-ea"/>
                <a:cs typeface="Arial" panose="020B0604020202020204" pitchFamily="34" charset="0"/>
              </a:rPr>
              <a:t> توفر جرعة واحدة مستويات عالية من الحماية مماثلة في التأثير لأنظمة الجرعات المتعددة.</a:t>
            </a:r>
          </a:p>
        </p:txBody>
      </p:sp>
      <p:sp>
        <p:nvSpPr>
          <p:cNvPr id="7" name="Oval 6">
            <a:extLst>
              <a:ext uri="{FF2B5EF4-FFF2-40B4-BE49-F238E27FC236}">
                <a16:creationId xmlns:a16="http://schemas.microsoft.com/office/drawing/2014/main" id="{CD65526F-9078-AE1C-9B20-4763D97DD73E}"/>
              </a:ext>
            </a:extLst>
          </p:cNvPr>
          <p:cNvSpPr>
            <a:spLocks/>
          </p:cNvSpPr>
          <p:nvPr/>
        </p:nvSpPr>
        <p:spPr>
          <a:xfrm>
            <a:off x="10381098" y="3329653"/>
            <a:ext cx="661599" cy="661599"/>
          </a:xfrm>
          <a:prstGeom prst="ellipse">
            <a:avLst/>
          </a:prstGeom>
          <a:solidFill>
            <a:schemeClr val="accent3"/>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Graphic 7">
            <a:extLst>
              <a:ext uri="{FF2B5EF4-FFF2-40B4-BE49-F238E27FC236}">
                <a16:creationId xmlns:a16="http://schemas.microsoft.com/office/drawing/2014/main" id="{E5D7DCD8-EFD6-9040-18C9-E6F11D5E8E83}"/>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0528685" y="3477568"/>
            <a:ext cx="366424" cy="365770"/>
          </a:xfrm>
          <a:prstGeom prst="rect">
            <a:avLst/>
          </a:prstGeom>
        </p:spPr>
      </p:pic>
      <p:sp>
        <p:nvSpPr>
          <p:cNvPr id="9" name="TextBox 8">
            <a:extLst>
              <a:ext uri="{FF2B5EF4-FFF2-40B4-BE49-F238E27FC236}">
                <a16:creationId xmlns:a16="http://schemas.microsoft.com/office/drawing/2014/main" id="{3ED9FDEB-CDA1-FCCB-216B-C98B0CC31FE6}"/>
              </a:ext>
            </a:extLst>
          </p:cNvPr>
          <p:cNvSpPr txBox="1">
            <a:spLocks/>
          </p:cNvSpPr>
          <p:nvPr/>
        </p:nvSpPr>
        <p:spPr>
          <a:xfrm>
            <a:off x="3236468" y="3595163"/>
            <a:ext cx="6904080"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ar-EG" sz="1400" b="1" i="0" u="none" strike="noStrike" cap="none" normalizeH="0" baseline="0" noProof="0" dirty="0">
                <a:ln>
                  <a:noFill/>
                </a:ln>
                <a:solidFill>
                  <a:srgbClr val="000000"/>
                </a:solidFill>
                <a:effectLst/>
                <a:uLnTx/>
                <a:uFillTx/>
                <a:latin typeface="Arial"/>
                <a:ea typeface="+mn-ea"/>
                <a:cs typeface="Arial" panose="020B0604020202020204" pitchFamily="34" charset="0"/>
              </a:rPr>
              <a:t>قد توفر جداول التطعيم الجرعة الواحدة وفورات كبيرة في التكاليف ويمكن أن تساعد في مواجهة تحديات التسليم الشاملة.</a:t>
            </a:r>
          </a:p>
        </p:txBody>
      </p:sp>
      <p:grpSp>
        <p:nvGrpSpPr>
          <p:cNvPr id="10" name="Group 9">
            <a:extLst>
              <a:ext uri="{FF2B5EF4-FFF2-40B4-BE49-F238E27FC236}">
                <a16:creationId xmlns:a16="http://schemas.microsoft.com/office/drawing/2014/main" id="{A61E4F3A-5ACB-5644-CC2B-93CBB326EE0B}"/>
              </a:ext>
            </a:extLst>
          </p:cNvPr>
          <p:cNvGrpSpPr/>
          <p:nvPr/>
        </p:nvGrpSpPr>
        <p:grpSpPr>
          <a:xfrm>
            <a:off x="10381098" y="4146833"/>
            <a:ext cx="661599" cy="661599"/>
            <a:chOff x="554736" y="4549555"/>
            <a:chExt cx="661599" cy="661599"/>
          </a:xfrm>
          <a:solidFill>
            <a:schemeClr val="accent3"/>
          </a:solidFill>
        </p:grpSpPr>
        <p:sp>
          <p:nvSpPr>
            <p:cNvPr id="11" name="Oval 10">
              <a:extLst>
                <a:ext uri="{FF2B5EF4-FFF2-40B4-BE49-F238E27FC236}">
                  <a16:creationId xmlns:a16="http://schemas.microsoft.com/office/drawing/2014/main" id="{22FD9303-BB6B-1364-C175-33595066EFFE}"/>
                </a:ext>
              </a:extLst>
            </p:cNvPr>
            <p:cNvSpPr>
              <a:spLocks/>
            </p:cNvSpPr>
            <p:nvPr/>
          </p:nvSpPr>
          <p:spPr>
            <a:xfrm>
              <a:off x="554736" y="4549555"/>
              <a:ext cx="661599" cy="661599"/>
            </a:xfrm>
            <a:prstGeom prst="ellipse">
              <a:avLst/>
            </a:prstGeom>
            <a:solidFill>
              <a:schemeClr val="accent5"/>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CustomIcon">
              <a:extLst>
                <a:ext uri="{FF2B5EF4-FFF2-40B4-BE49-F238E27FC236}">
                  <a16:creationId xmlns:a16="http://schemas.microsoft.com/office/drawing/2014/main" id="{C32D1E96-904E-5540-336E-6572168D2D4B}"/>
                </a:ext>
              </a:extLst>
            </p:cNvPr>
            <p:cNvPicPr>
              <a:picLocks/>
            </p:cNvPicPr>
            <p:nvPr>
              <p:custDataLst>
                <p:tags r:id="rId2"/>
              </p:custDataLst>
            </p:nvPr>
          </p:nvPicPr>
          <p:blipFill>
            <a:blip r:embed="rId7">
              <a:extLst>
                <a:ext uri="{96DAC541-7B7A-43D3-8B79-37D633B846F1}">
                  <asvg:svgBlip xmlns:asvg="http://schemas.microsoft.com/office/drawing/2016/SVG/main" r:embed="rId8"/>
                </a:ext>
              </a:extLst>
            </a:blip>
            <a:stretch>
              <a:fillRect/>
            </a:stretch>
          </p:blipFill>
          <p:spPr>
            <a:xfrm>
              <a:off x="702323" y="4697470"/>
              <a:ext cx="366424" cy="365770"/>
            </a:xfrm>
            <a:prstGeom prst="rect">
              <a:avLst/>
            </a:prstGeom>
          </p:spPr>
        </p:pic>
      </p:grpSp>
      <p:sp>
        <p:nvSpPr>
          <p:cNvPr id="13" name="TextBox 12">
            <a:extLst>
              <a:ext uri="{FF2B5EF4-FFF2-40B4-BE49-F238E27FC236}">
                <a16:creationId xmlns:a16="http://schemas.microsoft.com/office/drawing/2014/main" id="{18E1F765-48E0-39A3-5D2B-DA942B46F934}"/>
              </a:ext>
            </a:extLst>
          </p:cNvPr>
          <p:cNvSpPr txBox="1">
            <a:spLocks/>
          </p:cNvSpPr>
          <p:nvPr/>
        </p:nvSpPr>
        <p:spPr>
          <a:xfrm>
            <a:off x="3484906" y="4396390"/>
            <a:ext cx="6655642"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ar-EG" sz="1400" b="1" i="0" u="none" strike="noStrike" cap="none" normalizeH="0" baseline="0" noProof="0" dirty="0">
                <a:ln>
                  <a:noFill/>
                </a:ln>
                <a:solidFill>
                  <a:srgbClr val="000000"/>
                </a:solidFill>
                <a:effectLst/>
                <a:uLnTx/>
                <a:uFillTx/>
                <a:latin typeface="Arial"/>
                <a:ea typeface="+mn-ea"/>
                <a:cs typeface="Arial" panose="020B0604020202020204" pitchFamily="34" charset="0"/>
              </a:rPr>
              <a:t>تعمل أنظمة التطعيم بجرعة واحدة على تعزيز العدالة الصحية العالمية وستساعد على زيادة الوصول إليها واستيعابها.</a:t>
            </a:r>
          </a:p>
        </p:txBody>
      </p:sp>
      <p:sp>
        <p:nvSpPr>
          <p:cNvPr id="14" name="Oval 13">
            <a:extLst>
              <a:ext uri="{FF2B5EF4-FFF2-40B4-BE49-F238E27FC236}">
                <a16:creationId xmlns:a16="http://schemas.microsoft.com/office/drawing/2014/main" id="{AB20139B-4166-BBFC-7DF7-5148879BAE57}"/>
              </a:ext>
            </a:extLst>
          </p:cNvPr>
          <p:cNvSpPr>
            <a:spLocks/>
          </p:cNvSpPr>
          <p:nvPr/>
        </p:nvSpPr>
        <p:spPr>
          <a:xfrm>
            <a:off x="10381098" y="4964013"/>
            <a:ext cx="661599" cy="661599"/>
          </a:xfrm>
          <a:prstGeom prst="ellipse">
            <a:avLst/>
          </a:prstGeom>
          <a:solidFill>
            <a:schemeClr val="accent2"/>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chemeClr val="accent2"/>
              </a:solidFill>
              <a:effectLst/>
              <a:uLnTx/>
              <a:uFillTx/>
              <a:latin typeface="Arial"/>
              <a:ea typeface="+mn-ea"/>
              <a:cs typeface="+mn-cs"/>
            </a:endParaRPr>
          </a:p>
        </p:txBody>
      </p:sp>
      <p:pic>
        <p:nvPicPr>
          <p:cNvPr id="15" name="CustomIcon">
            <a:extLst>
              <a:ext uri="{FF2B5EF4-FFF2-40B4-BE49-F238E27FC236}">
                <a16:creationId xmlns:a16="http://schemas.microsoft.com/office/drawing/2014/main" id="{256F1828-285B-AFDC-B690-9E995746BDBE}"/>
              </a:ext>
            </a:extLst>
          </p:cNvPr>
          <p:cNvPicPr>
            <a:picLocks/>
          </p:cNvPicPr>
          <p:nvPr>
            <p:custDataLst>
              <p:tags r:id="rId1"/>
            </p:custDataLst>
          </p:nvPr>
        </p:nvPicPr>
        <p:blipFill>
          <a:blip r:embed="rId9">
            <a:extLst>
              <a:ext uri="{96DAC541-7B7A-43D3-8B79-37D633B846F1}">
                <asvg:svgBlip xmlns:asvg="http://schemas.microsoft.com/office/drawing/2016/SVG/main" r:embed="rId10"/>
              </a:ext>
            </a:extLst>
          </a:blip>
          <a:stretch>
            <a:fillRect/>
          </a:stretch>
        </p:blipFill>
        <p:spPr>
          <a:xfrm>
            <a:off x="10528685" y="5112398"/>
            <a:ext cx="366424" cy="364828"/>
          </a:xfrm>
          <a:prstGeom prst="rect">
            <a:avLst/>
          </a:prstGeom>
        </p:spPr>
      </p:pic>
      <p:sp>
        <p:nvSpPr>
          <p:cNvPr id="16" name="TextBox 15">
            <a:extLst>
              <a:ext uri="{FF2B5EF4-FFF2-40B4-BE49-F238E27FC236}">
                <a16:creationId xmlns:a16="http://schemas.microsoft.com/office/drawing/2014/main" id="{C5C2E3F9-9072-C13D-694F-1FDF54816D97}"/>
              </a:ext>
            </a:extLst>
          </p:cNvPr>
          <p:cNvSpPr txBox="1">
            <a:spLocks/>
          </p:cNvSpPr>
          <p:nvPr/>
        </p:nvSpPr>
        <p:spPr>
          <a:xfrm>
            <a:off x="788923" y="5177490"/>
            <a:ext cx="9351625"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ar-EG" sz="1400" b="1" dirty="0">
                <a:solidFill>
                  <a:srgbClr val="000000"/>
                </a:solidFill>
                <a:latin typeface="Arial"/>
              </a:rPr>
              <a:t>إن الوصول إلى عدد أكبر من الفتيات لتطعيمهن بجرعة واحدة سوف يمنع حالات الإصابة بسرطان عنق الرحم أكثر بكثير من تطعيم عدد أقل من الفتيات بجرعة ثانية.</a:t>
            </a:r>
          </a:p>
        </p:txBody>
      </p:sp>
      <p:pic>
        <p:nvPicPr>
          <p:cNvPr id="17" name="Graphic 16">
            <a:extLst>
              <a:ext uri="{FF2B5EF4-FFF2-40B4-BE49-F238E27FC236}">
                <a16:creationId xmlns:a16="http://schemas.microsoft.com/office/drawing/2014/main" id="{DFE1E514-D81A-3B15-E859-465E6A21B4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34255" y="2597125"/>
            <a:ext cx="355284" cy="355284"/>
          </a:xfrm>
          <a:prstGeom prst="rect">
            <a:avLst/>
          </a:prstGeom>
        </p:spPr>
      </p:pic>
    </p:spTree>
    <p:extLst>
      <p:ext uri="{BB962C8B-B14F-4D97-AF65-F5344CB8AC3E}">
        <p14:creationId xmlns:p14="http://schemas.microsoft.com/office/powerpoint/2010/main" val="3143326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7AC1-3D04-6B15-2A37-28679B312137}"/>
              </a:ext>
            </a:extLst>
          </p:cNvPr>
          <p:cNvSpPr>
            <a:spLocks noGrp="1"/>
          </p:cNvSpPr>
          <p:nvPr>
            <p:ph type="title"/>
          </p:nvPr>
        </p:nvSpPr>
        <p:spPr>
          <a:xfrm>
            <a:off x="1240480" y="2268098"/>
            <a:ext cx="9372662" cy="2523280"/>
          </a:xfrm>
        </p:spPr>
        <p:txBody>
          <a:bodyPr/>
          <a:lstStyle/>
          <a:p>
            <a:r>
              <a:rPr lang="ar-EG" dirty="0"/>
              <a:t>سرطان عنق الرحم، وفيروس الورم </a:t>
            </a:r>
            <a:r>
              <a:rPr lang="ar-EG" dirty="0" err="1"/>
              <a:t>الحليمي</a:t>
            </a:r>
            <a:r>
              <a:rPr lang="ar-EG" dirty="0"/>
              <a:t> البشري، ولقاحات فيروس الورم </a:t>
            </a:r>
            <a:r>
              <a:rPr lang="ar-EG" dirty="0" err="1"/>
              <a:t>الحليمي</a:t>
            </a:r>
            <a:r>
              <a:rPr lang="ar-EG" dirty="0"/>
              <a:t> البشري</a:t>
            </a:r>
          </a:p>
        </p:txBody>
      </p:sp>
    </p:spTree>
    <p:extLst>
      <p:ext uri="{BB962C8B-B14F-4D97-AF65-F5344CB8AC3E}">
        <p14:creationId xmlns:p14="http://schemas.microsoft.com/office/powerpoint/2010/main" val="3288161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488701"/>
          </a:xfr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chemeClr val="accent1"/>
                </a:solidFill>
                <a:ea typeface="+mn-ea"/>
                <a:cs typeface="GILL SANS SEMIBOLD" panose="020B0502020104020203" pitchFamily="34" charset="-79"/>
              </a:rPr>
              <a:t> </a:t>
            </a:r>
            <a:r>
              <a:rPr lang="ar-EG" sz="3200">
                <a:solidFill>
                  <a:schemeClr val="accent1"/>
                </a:solidFill>
                <a:ea typeface="+mn-ea"/>
                <a:cs typeface="GILL SANS SEMIBOLD" panose="020B0502020104020203" pitchFamily="34" charset="-79"/>
              </a:rPr>
              <a:t>مبادرة القضاء على سرطان عنق الرحم</a:t>
            </a:r>
          </a:p>
        </p:txBody>
      </p:sp>
      <p:pic>
        <p:nvPicPr>
          <p:cNvPr id="9" name="Picture 8">
            <a:extLst>
              <a:ext uri="{FF2B5EF4-FFF2-40B4-BE49-F238E27FC236}">
                <a16:creationId xmlns:a16="http://schemas.microsoft.com/office/drawing/2014/main" id="{46E9B495-9146-4101-B1CE-9CE64594ABB6}"/>
              </a:ext>
            </a:extLst>
          </p:cNvPr>
          <p:cNvPicPr>
            <a:picLocks noChangeAspect="1"/>
          </p:cNvPicPr>
          <p:nvPr/>
        </p:nvPicPr>
        <p:blipFill>
          <a:blip r:embed="rId3"/>
          <a:stretch>
            <a:fillRect/>
          </a:stretch>
        </p:blipFill>
        <p:spPr>
          <a:xfrm>
            <a:off x="1099861" y="2996118"/>
            <a:ext cx="9988418" cy="3272827"/>
          </a:xfrm>
          <a:prstGeom prst="rect">
            <a:avLst/>
          </a:prstGeom>
        </p:spPr>
      </p:pic>
      <p:sp>
        <p:nvSpPr>
          <p:cNvPr id="2" name="Rectangle 1">
            <a:extLst>
              <a:ext uri="{FF2B5EF4-FFF2-40B4-BE49-F238E27FC236}">
                <a16:creationId xmlns:a16="http://schemas.microsoft.com/office/drawing/2014/main" id="{AE051BB0-DAA8-4715-8030-3A9D42A0F641}"/>
              </a:ext>
            </a:extLst>
          </p:cNvPr>
          <p:cNvSpPr/>
          <p:nvPr/>
        </p:nvSpPr>
        <p:spPr>
          <a:xfrm>
            <a:off x="350729" y="910036"/>
            <a:ext cx="5745271" cy="2844625"/>
          </a:xfrm>
          <a:prstGeom prst="rect">
            <a:avLst/>
          </a:prstGeom>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ar-EG" sz="2000">
                <a:ea typeface="Calibri" panose="020F0502020204030204" pitchFamily="34" charset="0"/>
                <a:cs typeface="Times New Roman" panose="02020603050405020304" pitchFamily="18" charset="0"/>
              </a:rPr>
              <a:t>يعد سرطان عنق الرحم سببًا رئيسيًا لوفيات السرطان بين النساء في البلدان منخفضة ومتوسطة الدخل.</a:t>
            </a:r>
          </a:p>
          <a:p>
            <a:pPr marL="285750" indent="-285750">
              <a:lnSpc>
                <a:spcPct val="107000"/>
              </a:lnSpc>
              <a:spcBef>
                <a:spcPts val="600"/>
              </a:spcBef>
              <a:spcAft>
                <a:spcPts val="600"/>
              </a:spcAft>
              <a:buFont typeface="Arial" panose="020B0604020202020204" pitchFamily="34" charset="0"/>
              <a:buChar char="•"/>
            </a:pPr>
            <a:r>
              <a:rPr lang="ar-EG" sz="2000">
                <a:ea typeface="Calibri" panose="020F0502020204030204" pitchFamily="34" charset="0"/>
                <a:cs typeface="Times New Roman" panose="02020603050405020304" pitchFamily="18" charset="0"/>
              </a:rPr>
              <a:t>تحدث أكثر من 660,000 حالة إصابة و350,000 حالة وفاة سنويًا، وتحدث أكثر من 90% من الوفيات في البلدان منخفضة ومتوسطة الدخل.</a:t>
            </a:r>
            <a:r>
              <a:rPr lang="ar-EG" sz="2000" baseline="30000">
                <a:ea typeface="Calibri" panose="020F0502020204030204" pitchFamily="34" charset="0"/>
                <a:cs typeface="Times New Roman" panose="02020603050405020304" pitchFamily="18" charset="0"/>
              </a:rPr>
              <a:t>1</a:t>
            </a:r>
          </a:p>
          <a:p>
            <a:pPr marL="285750" indent="-285750">
              <a:lnSpc>
                <a:spcPct val="107000"/>
              </a:lnSpc>
              <a:spcBef>
                <a:spcPts val="600"/>
              </a:spcBef>
              <a:spcAft>
                <a:spcPts val="600"/>
              </a:spcAft>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a:p>
            <a:pPr marL="285750" indent="-285750">
              <a:lnSpc>
                <a:spcPct val="107000"/>
              </a:lnSpc>
              <a:spcBef>
                <a:spcPts val="600"/>
              </a:spcBef>
              <a:spcAft>
                <a:spcPts val="600"/>
              </a:spcAft>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0FC579C-2BE7-401C-89CE-312E50069F9D}"/>
              </a:ext>
            </a:extLst>
          </p:cNvPr>
          <p:cNvSpPr txBox="1"/>
          <p:nvPr/>
        </p:nvSpPr>
        <p:spPr>
          <a:xfrm>
            <a:off x="5966565" y="915495"/>
            <a:ext cx="5592871" cy="2207527"/>
          </a:xfrm>
          <a:prstGeom prst="rect">
            <a:avLst/>
          </a:prstGeom>
          <a:noFill/>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ar-EG" sz="2000">
                <a:ea typeface="Calibri" panose="020F0502020204030204" pitchFamily="34" charset="0"/>
                <a:cs typeface="Times New Roman" panose="02020603050405020304" pitchFamily="18" charset="0"/>
              </a:rPr>
              <a:t> تُعزى الغالبية العظمى من حالات سرطان عنق الرحم إلى فيروس الورم الحليمي البشري وهو سبب أساسي من مسببات سرطان عنق الرحم.</a:t>
            </a:r>
          </a:p>
          <a:p>
            <a:pPr marL="285750" indent="-285750">
              <a:lnSpc>
                <a:spcPct val="107000"/>
              </a:lnSpc>
              <a:spcBef>
                <a:spcPts val="600"/>
              </a:spcBef>
              <a:spcAft>
                <a:spcPts val="600"/>
              </a:spcAft>
              <a:buFont typeface="Arial" panose="020B0604020202020204" pitchFamily="34" charset="0"/>
              <a:buChar char="•"/>
            </a:pPr>
            <a:r>
              <a:rPr lang="ar-EG" sz="2000"/>
              <a:t> أطلقت منظمة الصحة العالمية في نوفمبر 2020 إستراتيجية عالمية لتسريع وتيرة القضاء على سرطان عنق الرحم بوصفه مشكلة من ﻣﺷﮐﻼت الصحة العامة، متضمنة الأهداف التالية لعام 2030</a:t>
            </a:r>
            <a:r>
              <a:rPr lang="ar-EG" sz="2000" baseline="30000">
                <a:solidFill>
                  <a:srgbClr val="000000"/>
                </a:solidFill>
                <a:latin typeface="Arial"/>
              </a:rPr>
              <a:t>2</a:t>
            </a:r>
            <a:r>
              <a:rPr lang="ar-EG" sz="2000"/>
              <a:t>:</a:t>
            </a:r>
          </a:p>
        </p:txBody>
      </p:sp>
      <p:sp>
        <p:nvSpPr>
          <p:cNvPr id="13" name="TextBox 12">
            <a:extLst>
              <a:ext uri="{FF2B5EF4-FFF2-40B4-BE49-F238E27FC236}">
                <a16:creationId xmlns:a16="http://schemas.microsoft.com/office/drawing/2014/main" id="{69FC1066-C7BB-454C-BF6C-1BCBA14A03DD}"/>
              </a:ext>
            </a:extLst>
          </p:cNvPr>
          <p:cNvSpPr txBox="1"/>
          <p:nvPr/>
        </p:nvSpPr>
        <p:spPr>
          <a:xfrm>
            <a:off x="350728" y="6135478"/>
            <a:ext cx="11782905" cy="415498"/>
          </a:xfrm>
          <a:prstGeom prst="rect">
            <a:avLst/>
          </a:prstGeom>
          <a:noFill/>
        </p:spPr>
        <p:txBody>
          <a:bodyPr wrap="square">
            <a:spAutoFit/>
          </a:bodyPr>
          <a:lstStyle/>
          <a:p>
            <a:r>
              <a:rPr lang="ar-EG" sz="700">
                <a:solidFill>
                  <a:schemeClr val="tx1">
                    <a:lumMod val="65000"/>
                    <a:lumOff val="35000"/>
                  </a:schemeClr>
                </a:solidFill>
                <a:cs typeface="Arial" panose="020B0604020202020204" pitchFamily="34" charset="0"/>
              </a:rPr>
              <a:t>1. المرصد العالمي للسرطان. عنق الرحم. تم الاطلاع على هذا المرجع في يناير 2025. </a:t>
            </a:r>
            <a:r>
              <a:rPr lang="en-US" sz="700">
                <a:solidFill>
                  <a:schemeClr val="tx1">
                    <a:lumMod val="65000"/>
                    <a:lumOff val="35000"/>
                  </a:schemeClr>
                </a:solidFill>
                <a:cs typeface="Arial" panose="020B0604020202020204" pitchFamily="34" charset="0"/>
                <a:hlinkClick r:id="rId4"/>
              </a:rPr>
              <a:t>https://gco.iarc.who.int/media/globocan/factsheets/cancers/23-cervix-uteri-fact-sheet.pdf</a:t>
            </a:r>
            <a:br>
              <a:rPr lang="ar-EG" sz="700">
                <a:solidFill>
                  <a:schemeClr val="tx1">
                    <a:lumMod val="65000"/>
                    <a:lumOff val="35000"/>
                  </a:schemeClr>
                </a:solidFill>
                <a:cs typeface="Arial" panose="020B0604020202020204" pitchFamily="34" charset="0"/>
              </a:rPr>
            </a:br>
            <a:r>
              <a:rPr lang="ar-EG" sz="700">
                <a:solidFill>
                  <a:schemeClr val="tx1">
                    <a:lumMod val="65000"/>
                    <a:lumOff val="35000"/>
                  </a:schemeClr>
                </a:solidFill>
                <a:cs typeface="Arial" panose="020B0604020202020204" pitchFamily="34" charset="0"/>
              </a:rPr>
              <a:t>2. منظمة الصحة العالمية (</a:t>
            </a:r>
            <a:r>
              <a:rPr lang="en-US" sz="700">
                <a:solidFill>
                  <a:schemeClr val="tx1">
                    <a:lumMod val="65000"/>
                    <a:lumOff val="35000"/>
                  </a:schemeClr>
                </a:solidFill>
                <a:cs typeface="Arial" panose="020B0604020202020204" pitchFamily="34" charset="0"/>
              </a:rPr>
              <a:t>WHO</a:t>
            </a:r>
            <a:r>
              <a:rPr lang="ar-EG" sz="700">
                <a:solidFill>
                  <a:schemeClr val="tx1">
                    <a:lumMod val="65000"/>
                    <a:lumOff val="35000"/>
                  </a:schemeClr>
                </a:solidFill>
                <a:cs typeface="Arial" panose="020B0604020202020204" pitchFamily="34" charset="0"/>
              </a:rPr>
              <a:t>). إستراتيجية عالمية لتسريع وتيرة القضاء على سرطان عنق الرحم بوصفه مشكلة من ﻣﺷﮐﻼت الصحة العامة جنيف: منظمة الصحة العالمية، 2020. </a:t>
            </a:r>
            <a:r>
              <a:rPr lang="en-US" sz="700">
                <a:solidFill>
                  <a:schemeClr val="tx1">
                    <a:lumMod val="65000"/>
                    <a:lumOff val="35000"/>
                  </a:schemeClr>
                </a:solidFill>
                <a:hlinkClick r:id="rId5">
                  <a:extLst>
                    <a:ext uri="{A12FA001-AC4F-418D-AE19-62706E023703}">
                      <ahyp:hlinkClr xmlns:ahyp="http://schemas.microsoft.com/office/drawing/2018/hyperlinkcolor" val="tx"/>
                    </a:ext>
                  </a:extLst>
                </a:hlinkClick>
              </a:rPr>
              <a:t>https://www.who.int/publications/i/item/978924001410</a:t>
            </a:r>
            <a:r>
              <a:rPr lang="ar-EG" sz="700">
                <a:solidFill>
                  <a:schemeClr val="tx1">
                    <a:lumMod val="65000"/>
                    <a:lumOff val="35000"/>
                  </a:schemeClr>
                </a:solidFill>
                <a:highlight>
                  <a:srgbClr val="00FF00"/>
                </a:highlight>
                <a:hlinkClick r:id="rId5">
                  <a:extLst>
                    <a:ext uri="{A12FA001-AC4F-418D-AE19-62706E023703}">
                      <ahyp:hlinkClr xmlns:ahyp="http://schemas.microsoft.com/office/drawing/2018/hyperlinkcolor" val="tx"/>
                    </a:ext>
                  </a:extLst>
                </a:hlinkClick>
              </a:rPr>
              <a:t>7</a:t>
            </a:r>
          </a:p>
          <a:p>
            <a:endParaRPr lang="en-US" sz="700" dirty="0">
              <a:solidFill>
                <a:schemeClr val="tx1">
                  <a:lumMod val="65000"/>
                  <a:lumOff val="35000"/>
                </a:schemeClr>
              </a:solidFill>
              <a:cs typeface="Arial" panose="020B0604020202020204" pitchFamily="34" charset="0"/>
            </a:endParaRPr>
          </a:p>
        </p:txBody>
      </p:sp>
      <p:sp>
        <p:nvSpPr>
          <p:cNvPr id="4" name="Oval 3">
            <a:extLst>
              <a:ext uri="{FF2B5EF4-FFF2-40B4-BE49-F238E27FC236}">
                <a16:creationId xmlns:a16="http://schemas.microsoft.com/office/drawing/2014/main" id="{9AE59EE0-0BFD-165F-EF4F-3FAE7AEF7BE5}"/>
              </a:ext>
            </a:extLst>
          </p:cNvPr>
          <p:cNvSpPr>
            <a:spLocks noChangeAspect="1"/>
          </p:cNvSpPr>
          <p:nvPr/>
        </p:nvSpPr>
        <p:spPr>
          <a:xfrm>
            <a:off x="1413752" y="3166210"/>
            <a:ext cx="2926080" cy="2926080"/>
          </a:xfrm>
          <a:prstGeom prst="ellipse">
            <a:avLst/>
          </a:prstGeom>
          <a:noFill/>
          <a:ln w="130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773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0604BB3-0BF1-4C6E-95B3-38749485FD80}"/>
              </a:ext>
            </a:extLst>
          </p:cNvPr>
          <p:cNvSpPr/>
          <p:nvPr/>
        </p:nvSpPr>
        <p:spPr>
          <a:xfrm>
            <a:off x="7411453" y="0"/>
            <a:ext cx="4780547"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5172ABE-B4D7-41C4-B3F4-101FE5CF35EF}"/>
              </a:ext>
            </a:extLst>
          </p:cNvPr>
          <p:cNvSpPr>
            <a:spLocks noGrp="1"/>
          </p:cNvSpPr>
          <p:nvPr>
            <p:ph type="body" sz="quarter" idx="16"/>
          </p:nvPr>
        </p:nvSpPr>
        <p:spPr>
          <a:xfrm>
            <a:off x="184977" y="265427"/>
            <a:ext cx="7045693" cy="1014891"/>
          </a:xfrm>
        </p:spPr>
        <p:txBody>
          <a:bodyPr>
            <a:normAutofit fontScale="92500" lnSpcReduction="20000"/>
          </a:bodyPr>
          <a:lstStyle/>
          <a:p>
            <a:pPr marL="0" indent="0">
              <a:buNone/>
            </a:pPr>
            <a:r>
              <a:rPr lang="en-US"/>
              <a:t> </a:t>
            </a:r>
            <a:r>
              <a:rPr lang="ar-EG"/>
              <a:t>احتمالية تطور عدوى فيروس الورم الحليمي البشري إلى الإصابة بسرطان عنق الرحم وخطر الوفاة المبكرة، خاصة في البلدان ذات الدخل المنخفض</a:t>
            </a:r>
          </a:p>
        </p:txBody>
      </p:sp>
      <p:sp>
        <p:nvSpPr>
          <p:cNvPr id="4" name="Text Placeholder 3">
            <a:extLst>
              <a:ext uri="{FF2B5EF4-FFF2-40B4-BE49-F238E27FC236}">
                <a16:creationId xmlns:a16="http://schemas.microsoft.com/office/drawing/2014/main" id="{8AB672CA-02EA-4CEC-9856-3E534D7F3AE1}"/>
              </a:ext>
            </a:extLst>
          </p:cNvPr>
          <p:cNvSpPr>
            <a:spLocks noGrp="1"/>
          </p:cNvSpPr>
          <p:nvPr>
            <p:ph type="body" sz="quarter" idx="17"/>
          </p:nvPr>
        </p:nvSpPr>
        <p:spPr>
          <a:xfrm>
            <a:off x="762001" y="1333459"/>
            <a:ext cx="5891647" cy="3905251"/>
          </a:xfrm>
        </p:spPr>
        <p:txBody>
          <a:bodyPr/>
          <a:lstStyle/>
          <a:p>
            <a:r>
              <a:rPr lang="ar-EG" sz="1800" b="0" i="0" u="none" strike="noStrike">
                <a:effectLst/>
                <a:latin typeface="Arial" panose="020B0604020202020204" pitchFamily="34" charset="0"/>
              </a:rPr>
              <a:t>يُعد فيروس الورم الحليمي البشري عدوى فيروسية شائعة</a:t>
            </a:r>
            <a:r>
              <a:rPr lang="ar-EG" sz="1800" b="1" i="0" u="none" strike="noStrike">
                <a:effectLst/>
                <a:latin typeface="Arial" panose="020B0604020202020204" pitchFamily="34" charset="0"/>
              </a:rPr>
              <a:t> </a:t>
            </a:r>
            <a:r>
              <a:rPr lang="en-US" sz="1800" b="0" i="0">
                <a:effectLst/>
                <a:latin typeface="Arial" panose="020B0604020202020204" pitchFamily="34" charset="0"/>
              </a:rPr>
              <a:t>​</a:t>
            </a:r>
            <a:r>
              <a:rPr lang="ar-EG" sz="1800" b="0" i="0" u="none" strike="noStrike">
                <a:effectLst/>
                <a:latin typeface="Arial" panose="020B0604020202020204" pitchFamily="34" charset="0"/>
              </a:rPr>
              <a:t>يمكن </a:t>
            </a:r>
            <a:r>
              <a:rPr lang="ar-EG" sz="1800" b="1" i="0" u="none" strike="noStrike">
                <a:effectLst/>
                <a:latin typeface="Arial" panose="020B0604020202020204" pitchFamily="34" charset="0"/>
              </a:rPr>
              <a:t>أن تعزى إليها تقريبًا جميع حالات سرطان عنق الرحم تقريبًا، ويقع معظم الانتشار في البلدان منخفضة ومتوسطة الدخل*</a:t>
            </a:r>
          </a:p>
          <a:p>
            <a:endParaRPr lang="en-US" dirty="0"/>
          </a:p>
        </p:txBody>
      </p:sp>
      <p:sp>
        <p:nvSpPr>
          <p:cNvPr id="11" name="TextBox 10">
            <a:extLst>
              <a:ext uri="{FF2B5EF4-FFF2-40B4-BE49-F238E27FC236}">
                <a16:creationId xmlns:a16="http://schemas.microsoft.com/office/drawing/2014/main" id="{11EAC69B-3419-452F-8AB3-5988D7821BE7}"/>
              </a:ext>
            </a:extLst>
          </p:cNvPr>
          <p:cNvSpPr txBox="1">
            <a:spLocks/>
          </p:cNvSpPr>
          <p:nvPr/>
        </p:nvSpPr>
        <p:spPr>
          <a:xfrm>
            <a:off x="44598"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1"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ar-EG" sz="5400" b="1" i="0" u="none" strike="noStrike" cap="none" normalizeH="0" noProof="0">
                <a:ln>
                  <a:noFill/>
                </a:ln>
                <a:solidFill>
                  <a:schemeClr val="accent2"/>
                </a:solidFill>
                <a:effectLst/>
                <a:uLnTx/>
                <a:uFillTx/>
                <a:latin typeface="Arial"/>
                <a:ea typeface="+mn-ea"/>
                <a:cs typeface="Arial" panose="020B0604020202020204" pitchFamily="34" charset="0"/>
                <a:sym typeface=""/>
              </a:rPr>
              <a:t>ثاني</a:t>
            </a:r>
          </a:p>
        </p:txBody>
      </p:sp>
      <p:sp>
        <p:nvSpPr>
          <p:cNvPr id="12" name="TextBox 11">
            <a:extLst>
              <a:ext uri="{FF2B5EF4-FFF2-40B4-BE49-F238E27FC236}">
                <a16:creationId xmlns:a16="http://schemas.microsoft.com/office/drawing/2014/main" id="{A7AAF870-598C-4E29-B4DB-47D5A7FECD4A}"/>
              </a:ext>
            </a:extLst>
          </p:cNvPr>
          <p:cNvSpPr txBox="1">
            <a:spLocks/>
          </p:cNvSpPr>
          <p:nvPr/>
        </p:nvSpPr>
        <p:spPr>
          <a:xfrm>
            <a:off x="2472430"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1"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ar-EG" sz="5400" b="1" i="0" u="none" strike="noStrike" cap="none" normalizeH="0" baseline="0" noProof="0">
                <a:ln>
                  <a:noFill/>
                </a:ln>
                <a:solidFill>
                  <a:schemeClr val="accent2"/>
                </a:solidFill>
                <a:effectLst/>
                <a:uLnTx/>
                <a:uFillTx/>
                <a:latin typeface="Arial"/>
                <a:sym typeface=""/>
              </a:rPr>
              <a:t>~35</a:t>
            </a:r>
            <a:r>
              <a:rPr lang="ar-EG" sz="5400" b="1">
                <a:solidFill>
                  <a:schemeClr val="accent2"/>
                </a:solidFill>
                <a:latin typeface="Arial"/>
                <a:sym typeface=""/>
              </a:rPr>
              <a:t>0</a:t>
            </a:r>
            <a:r>
              <a:rPr kumimoji="0" lang="ar-EG" sz="5400" b="1" i="0" u="none" strike="noStrike" cap="none" normalizeH="0" baseline="0" noProof="0">
                <a:ln>
                  <a:noFill/>
                </a:ln>
                <a:solidFill>
                  <a:schemeClr val="accent2"/>
                </a:solidFill>
                <a:effectLst/>
                <a:uLnTx/>
                <a:uFillTx/>
                <a:latin typeface="Arial"/>
                <a:sym typeface=""/>
              </a:rPr>
              <a:t>ألف</a:t>
            </a:r>
          </a:p>
        </p:txBody>
      </p:sp>
      <p:sp>
        <p:nvSpPr>
          <p:cNvPr id="13" name="TextBox 12">
            <a:extLst>
              <a:ext uri="{FF2B5EF4-FFF2-40B4-BE49-F238E27FC236}">
                <a16:creationId xmlns:a16="http://schemas.microsoft.com/office/drawing/2014/main" id="{05B6F70C-C44D-490F-A89D-67E411D7FF96}"/>
              </a:ext>
            </a:extLst>
          </p:cNvPr>
          <p:cNvSpPr txBox="1">
            <a:spLocks/>
          </p:cNvSpPr>
          <p:nvPr/>
        </p:nvSpPr>
        <p:spPr>
          <a:xfrm>
            <a:off x="4900263"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1"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ar-EG" sz="5400" b="1" i="0" u="none" strike="noStrike" cap="none" normalizeH="0" baseline="0" noProof="0">
                <a:ln>
                  <a:noFill/>
                </a:ln>
                <a:solidFill>
                  <a:schemeClr val="accent2"/>
                </a:solidFill>
                <a:effectLst/>
                <a:uLnTx/>
                <a:uFillTx/>
                <a:latin typeface="Arial"/>
                <a:ea typeface="+mn-ea"/>
                <a:cs typeface="Arial" panose="020B0604020202020204" pitchFamily="34" charset="0"/>
                <a:sym typeface=""/>
              </a:rPr>
              <a:t> ~90%</a:t>
            </a:r>
          </a:p>
        </p:txBody>
      </p:sp>
      <p:sp>
        <p:nvSpPr>
          <p:cNvPr id="14" name="TextBox 13">
            <a:extLst>
              <a:ext uri="{FF2B5EF4-FFF2-40B4-BE49-F238E27FC236}">
                <a16:creationId xmlns:a16="http://schemas.microsoft.com/office/drawing/2014/main" id="{0EB1B26A-0D89-4ADF-93F1-9BE8C137CDDF}"/>
              </a:ext>
            </a:extLst>
          </p:cNvPr>
          <p:cNvSpPr txBox="1">
            <a:spLocks/>
          </p:cNvSpPr>
          <p:nvPr/>
        </p:nvSpPr>
        <p:spPr>
          <a:xfrm>
            <a:off x="4900263" y="4435594"/>
            <a:ext cx="2112064" cy="110799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ar-EG" sz="1800">
                <a:latin typeface="Arial"/>
                <a:ea typeface="+mn-ea"/>
                <a:cs typeface="Arial" panose="020B0604020202020204" pitchFamily="34" charset="0"/>
              </a:rPr>
              <a:t> من حالات الوفاة هذه في البلدان المنخفضة والمتوسطة الدخل</a:t>
            </a:r>
            <a:r>
              <a:rPr lang="ar-EG" sz="1800" baseline="30000">
                <a:latin typeface="Arial"/>
                <a:ea typeface="+mn-ea"/>
                <a:cs typeface="Arial" panose="020B0604020202020204" pitchFamily="34" charset="0"/>
              </a:rPr>
              <a:t>2</a:t>
            </a:r>
          </a:p>
        </p:txBody>
      </p:sp>
      <p:sp>
        <p:nvSpPr>
          <p:cNvPr id="15" name="TextBox 14">
            <a:extLst>
              <a:ext uri="{FF2B5EF4-FFF2-40B4-BE49-F238E27FC236}">
                <a16:creationId xmlns:a16="http://schemas.microsoft.com/office/drawing/2014/main" id="{0D8D2CFB-BCE0-497D-B614-32E98F61E56C}"/>
              </a:ext>
            </a:extLst>
          </p:cNvPr>
          <p:cNvSpPr txBox="1">
            <a:spLocks/>
          </p:cNvSpPr>
          <p:nvPr/>
        </p:nvSpPr>
        <p:spPr>
          <a:xfrm>
            <a:off x="2472430" y="4435594"/>
            <a:ext cx="2112064"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ar-EG" sz="1800" b="0" i="0" u="none" strike="noStrike" cap="none" normalizeH="0" baseline="0" noProof="0">
                <a:ln>
                  <a:noFill/>
                </a:ln>
                <a:effectLst/>
                <a:uLnTx/>
                <a:uFillTx/>
                <a:latin typeface="Arial"/>
                <a:ea typeface="+mn-ea"/>
                <a:cs typeface="Arial" panose="020B0604020202020204" pitchFamily="34" charset="0"/>
              </a:rPr>
              <a:t>حالة وفاة ناجمة عن سرطان عنق الرحم سنويًا</a:t>
            </a:r>
            <a:r>
              <a:rPr lang="ar-EG" sz="1800" baseline="30000">
                <a:latin typeface="Arial"/>
                <a:ea typeface="+mn-ea"/>
                <a:cs typeface="Arial" panose="020B0604020202020204" pitchFamily="34" charset="0"/>
              </a:rPr>
              <a:t>2</a:t>
            </a:r>
          </a:p>
        </p:txBody>
      </p:sp>
      <p:sp>
        <p:nvSpPr>
          <p:cNvPr id="16" name="TextBox 15">
            <a:extLst>
              <a:ext uri="{FF2B5EF4-FFF2-40B4-BE49-F238E27FC236}">
                <a16:creationId xmlns:a16="http://schemas.microsoft.com/office/drawing/2014/main" id="{8131E95A-E1A1-4C32-B1E6-ABDF2497D3A2}"/>
              </a:ext>
            </a:extLst>
          </p:cNvPr>
          <p:cNvSpPr txBox="1">
            <a:spLocks/>
          </p:cNvSpPr>
          <p:nvPr/>
        </p:nvSpPr>
        <p:spPr>
          <a:xfrm>
            <a:off x="44598" y="4435594"/>
            <a:ext cx="2112064"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1"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ar-EG" sz="1800" b="0" i="0" u="none" strike="noStrike" cap="none" normalizeH="0" baseline="0" noProof="0">
                <a:ln>
                  <a:noFill/>
                </a:ln>
                <a:effectLst/>
                <a:uLnTx/>
                <a:uFillTx/>
                <a:latin typeface="Arial"/>
                <a:ea typeface="+mn-ea"/>
                <a:cs typeface="Arial" panose="020B0604020202020204" pitchFamily="34" charset="0"/>
              </a:rPr>
              <a:t> أكثر حالات الإصابة بالسرطان شيوعًا في أفريقيا والرابع بين النساء في جميع أنحاء العالم</a:t>
            </a:r>
            <a:r>
              <a:rPr lang="ar-EG" sz="1800" baseline="30000">
                <a:latin typeface="Arial"/>
                <a:ea typeface="+mn-ea"/>
                <a:cs typeface="Arial" panose="020B0604020202020204" pitchFamily="34" charset="0"/>
              </a:rPr>
              <a:t>1</a:t>
            </a:r>
          </a:p>
        </p:txBody>
      </p:sp>
      <p:pic>
        <p:nvPicPr>
          <p:cNvPr id="17" name="CustomIcon">
            <a:extLst>
              <a:ext uri="{FF2B5EF4-FFF2-40B4-BE49-F238E27FC236}">
                <a16:creationId xmlns:a16="http://schemas.microsoft.com/office/drawing/2014/main" id="{2097096D-A96E-4FFC-BAA7-62EE77AE2BE7}"/>
              </a:ext>
            </a:extLst>
          </p:cNvPr>
          <p:cNvPicPr>
            <a:picLocks noChangeAspect="1"/>
          </p:cNvPicPr>
          <p:nvPr>
            <p:custDataLst>
              <p:tags r:id="rId1"/>
            </p:custDataLst>
          </p:nvPr>
        </p:nvPicPr>
        <p:blipFill>
          <a:blip r:embed="rId18">
            <a:extLst>
              <a:ext uri="{96DAC541-7B7A-43D3-8B79-37D633B846F1}">
                <asvg:svgBlip xmlns:asvg="http://schemas.microsoft.com/office/drawing/2016/SVG/main" r:embed="rId19"/>
              </a:ext>
            </a:extLst>
          </a:blip>
          <a:stretch>
            <a:fillRect/>
          </a:stretch>
        </p:blipFill>
        <p:spPr>
          <a:xfrm>
            <a:off x="597710" y="2280245"/>
            <a:ext cx="1005840" cy="1005840"/>
          </a:xfrm>
          <a:prstGeom prst="rect">
            <a:avLst/>
          </a:prstGeom>
        </p:spPr>
      </p:pic>
      <p:pic>
        <p:nvPicPr>
          <p:cNvPr id="18" name="CustomIcon">
            <a:extLst>
              <a:ext uri="{FF2B5EF4-FFF2-40B4-BE49-F238E27FC236}">
                <a16:creationId xmlns:a16="http://schemas.microsoft.com/office/drawing/2014/main" id="{5AAF9087-D3E8-42FB-9C34-5A595706A41A}"/>
              </a:ext>
            </a:extLst>
          </p:cNvPr>
          <p:cNvPicPr>
            <a:picLocks noChangeAspect="1"/>
          </p:cNvPicPr>
          <p:nvPr>
            <p:custDataLst>
              <p:tags r:id="rId2"/>
            </p:custDataLst>
          </p:nvPr>
        </p:nvPicPr>
        <p:blipFill>
          <a:blip r:embed="rId20">
            <a:extLst>
              <a:ext uri="{96DAC541-7B7A-43D3-8B79-37D633B846F1}">
                <asvg:svgBlip xmlns:asvg="http://schemas.microsoft.com/office/drawing/2016/SVG/main" r:embed="rId21"/>
              </a:ext>
            </a:extLst>
          </a:blip>
          <a:stretch>
            <a:fillRect/>
          </a:stretch>
        </p:blipFill>
        <p:spPr>
          <a:xfrm>
            <a:off x="3025542" y="2280245"/>
            <a:ext cx="1005840" cy="1005840"/>
          </a:xfrm>
          <a:prstGeom prst="rect">
            <a:avLst/>
          </a:prstGeom>
        </p:spPr>
      </p:pic>
      <p:pic>
        <p:nvPicPr>
          <p:cNvPr id="19" name="CustomIcon">
            <a:extLst>
              <a:ext uri="{FF2B5EF4-FFF2-40B4-BE49-F238E27FC236}">
                <a16:creationId xmlns:a16="http://schemas.microsoft.com/office/drawing/2014/main" id="{D34ABCE1-B335-472E-B70A-09D9120DE09B}"/>
              </a:ext>
            </a:extLst>
          </p:cNvPr>
          <p:cNvPicPr>
            <a:picLocks noChangeAspect="1"/>
          </p:cNvPicPr>
          <p:nvPr>
            <p:custDataLst>
              <p:tags r:id="rId3"/>
            </p:custDataLst>
          </p:nvPr>
        </p:nvPicPr>
        <p:blipFill>
          <a:blip r:embed="rId22">
            <a:extLst>
              <a:ext uri="{96DAC541-7B7A-43D3-8B79-37D633B846F1}">
                <asvg:svgBlip xmlns:asvg="http://schemas.microsoft.com/office/drawing/2016/SVG/main" r:embed="rId23"/>
              </a:ext>
            </a:extLst>
          </a:blip>
          <a:stretch>
            <a:fillRect/>
          </a:stretch>
        </p:blipFill>
        <p:spPr>
          <a:xfrm>
            <a:off x="5453375" y="2280245"/>
            <a:ext cx="1005840" cy="1005840"/>
          </a:xfrm>
          <a:prstGeom prst="rect">
            <a:avLst/>
          </a:prstGeom>
        </p:spPr>
      </p:pic>
      <p:sp>
        <p:nvSpPr>
          <p:cNvPr id="20" name="TextBox 19">
            <a:extLst>
              <a:ext uri="{FF2B5EF4-FFF2-40B4-BE49-F238E27FC236}">
                <a16:creationId xmlns:a16="http://schemas.microsoft.com/office/drawing/2014/main" id="{A1507293-E14D-4A35-B97B-9DC4C0C7FA42}"/>
              </a:ext>
            </a:extLst>
          </p:cNvPr>
          <p:cNvSpPr txBox="1">
            <a:spLocks/>
          </p:cNvSpPr>
          <p:nvPr/>
        </p:nvSpPr>
        <p:spPr>
          <a:xfrm>
            <a:off x="8068873" y="859560"/>
            <a:ext cx="3885392" cy="73866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ar-EG" sz="1600" b="1" i="0" u="none" strike="noStrike" cap="none" normalizeH="0" baseline="0" noProof="0">
                <a:ln>
                  <a:noFill/>
                </a:ln>
                <a:solidFill>
                  <a:schemeClr val="accent6"/>
                </a:solidFill>
                <a:effectLst/>
                <a:uLnTx/>
                <a:uFillTx/>
                <a:latin typeface="Arial"/>
                <a:ea typeface="+mn-ea"/>
                <a:cs typeface="Arial" panose="020B0604020202020204" pitchFamily="34" charset="0"/>
              </a:rPr>
              <a:t> معدل الوفيات المعياري حسب السن لعام 2021 (</a:t>
            </a:r>
            <a:r>
              <a:rPr kumimoji="0" lang="en-US" sz="1600" b="1" i="0" u="none" strike="noStrike" cap="none" normalizeH="0" baseline="0" noProof="0">
                <a:ln>
                  <a:noFill/>
                </a:ln>
                <a:solidFill>
                  <a:schemeClr val="accent6"/>
                </a:solidFill>
                <a:effectLst/>
                <a:uLnTx/>
                <a:uFillTx/>
                <a:latin typeface="Arial"/>
                <a:ea typeface="+mn-ea"/>
                <a:cs typeface="Arial" panose="020B0604020202020204" pitchFamily="34" charset="0"/>
              </a:rPr>
              <a:t>ASMR</a:t>
            </a:r>
            <a:r>
              <a:rPr kumimoji="0" lang="ar-EG" sz="1600" b="1" i="0" u="none" strike="noStrike" cap="none" normalizeH="0" baseline="0" noProof="0">
                <a:ln>
                  <a:noFill/>
                </a:ln>
                <a:solidFill>
                  <a:schemeClr val="accent6"/>
                </a:solidFill>
                <a:effectLst/>
                <a:uLnTx/>
                <a:uFillTx/>
                <a:latin typeface="Arial"/>
                <a:ea typeface="+mn-ea"/>
                <a:cs typeface="Arial" panose="020B0604020202020204" pitchFamily="34" charset="0"/>
              </a:rPr>
              <a:t>) بسبب سرطان عنق الرحم حسب مناطق المؤشر الاجتماعي والديموغرافي</a:t>
            </a:r>
            <a:r>
              <a:rPr lang="ar-EG" b="1" baseline="30000">
                <a:solidFill>
                  <a:schemeClr val="accent6"/>
                </a:solidFill>
                <a:latin typeface="Arial"/>
                <a:ea typeface="+mn-ea"/>
                <a:cs typeface="Arial" panose="020B0604020202020204" pitchFamily="34" charset="0"/>
              </a:rPr>
              <a:t>3</a:t>
            </a:r>
          </a:p>
        </p:txBody>
      </p:sp>
      <p:graphicFrame>
        <p:nvGraphicFramePr>
          <p:cNvPr id="21" name="Chart 20">
            <a:extLst>
              <a:ext uri="{FF2B5EF4-FFF2-40B4-BE49-F238E27FC236}">
                <a16:creationId xmlns:a16="http://schemas.microsoft.com/office/drawing/2014/main" id="{AC22E21E-4329-497D-B414-E8D60A0303F8}"/>
              </a:ext>
            </a:extLst>
          </p:cNvPr>
          <p:cNvGraphicFramePr/>
          <p:nvPr>
            <p:custDataLst>
              <p:tags r:id="rId4"/>
            </p:custDataLst>
            <p:extLst>
              <p:ext uri="{D42A27DB-BD31-4B8C-83A1-F6EECF244321}">
                <p14:modId xmlns:p14="http://schemas.microsoft.com/office/powerpoint/2010/main" val="1039096194"/>
              </p:ext>
            </p:extLst>
          </p:nvPr>
        </p:nvGraphicFramePr>
        <p:xfrm>
          <a:off x="7770132" y="1774443"/>
          <a:ext cx="4184133" cy="4260946"/>
        </p:xfrm>
        <a:graphic>
          <a:graphicData uri="http://schemas.openxmlformats.org/drawingml/2006/chart">
            <c:chart xmlns:c="http://schemas.openxmlformats.org/drawingml/2006/chart" xmlns:r="http://schemas.openxmlformats.org/officeDocument/2006/relationships" r:id="rId24"/>
          </a:graphicData>
        </a:graphic>
      </p:graphicFrame>
      <p:sp>
        <p:nvSpPr>
          <p:cNvPr id="22" name="TextBox 21">
            <a:extLst>
              <a:ext uri="{FF2B5EF4-FFF2-40B4-BE49-F238E27FC236}">
                <a16:creationId xmlns:a16="http://schemas.microsoft.com/office/drawing/2014/main" id="{E02EDC04-FEB1-40AF-AC4D-A880C2D134CD}"/>
              </a:ext>
            </a:extLst>
          </p:cNvPr>
          <p:cNvSpPr txBox="1">
            <a:spLocks/>
          </p:cNvSpPr>
          <p:nvPr/>
        </p:nvSpPr>
        <p:spPr>
          <a:xfrm>
            <a:off x="9329737" y="5520516"/>
            <a:ext cx="1514475" cy="153988"/>
          </a:xfrm>
          <a:prstGeom prst="rect">
            <a:avLst/>
          </a:prstGeom>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3" name="TextBox 22">
            <a:extLst>
              <a:ext uri="{FF2B5EF4-FFF2-40B4-BE49-F238E27FC236}">
                <a16:creationId xmlns:a16="http://schemas.microsoft.com/office/drawing/2014/main" id="{DD04DB74-DC92-483D-A055-D9EA006C49BD}"/>
              </a:ext>
            </a:extLst>
          </p:cNvPr>
          <p:cNvSpPr txBox="1">
            <a:spLocks/>
          </p:cNvSpPr>
          <p:nvPr/>
        </p:nvSpPr>
        <p:spPr>
          <a:xfrm rot="16200000">
            <a:off x="6544073" y="3619729"/>
            <a:ext cx="233878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ar-EG" sz="1400" b="1" i="0" u="none" strike="noStrike" cap="none" normalizeH="0" baseline="0" noProof="0" dirty="0">
                <a:ln>
                  <a:noFill/>
                </a:ln>
                <a:solidFill>
                  <a:schemeClr val="accent6"/>
                </a:solidFill>
                <a:effectLst/>
                <a:uLnTx/>
                <a:uFillTx/>
                <a:latin typeface="Arial"/>
                <a:ea typeface="+mn-ea"/>
                <a:cs typeface="Arial" panose="020B0604020202020204" pitchFamily="34" charset="0"/>
              </a:rPr>
              <a:t> معدل الوفيات المعياري حسب السن (لكل 100,000 امرأة)</a:t>
            </a:r>
          </a:p>
        </p:txBody>
      </p:sp>
      <p:sp>
        <p:nvSpPr>
          <p:cNvPr id="24" name="TextBox 23">
            <a:extLst>
              <a:ext uri="{FF2B5EF4-FFF2-40B4-BE49-F238E27FC236}">
                <a16:creationId xmlns:a16="http://schemas.microsoft.com/office/drawing/2014/main" id="{94921ECA-3F9A-4A3D-B39C-BD587B026A74}"/>
              </a:ext>
            </a:extLst>
          </p:cNvPr>
          <p:cNvSpPr txBox="1">
            <a:spLocks/>
          </p:cNvSpPr>
          <p:nvPr/>
        </p:nvSpPr>
        <p:spPr>
          <a:xfrm>
            <a:off x="9442505" y="6428245"/>
            <a:ext cx="107401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1" eaLnBrk="1" fontAlgn="auto" latinLnBrk="0" hangingPunct="1">
              <a:lnSpc>
                <a:spcPct val="100000"/>
              </a:lnSpc>
              <a:spcBef>
                <a:spcPts val="300"/>
              </a:spcBef>
              <a:spcAft>
                <a:spcPts val="300"/>
              </a:spcAft>
              <a:buClr>
                <a:srgbClr val="FFFFFF"/>
              </a:buClr>
              <a:buSzPct val="100000"/>
              <a:buFont typeface="Segoe UI" panose="020B0502040204020203" pitchFamily="34" charset="0"/>
              <a:buNone/>
              <a:tabLst/>
              <a:defRPr/>
            </a:pPr>
            <a:r>
              <a:rPr kumimoji="0" lang="ar-EG" sz="1400" b="1" i="0" u="none" strike="noStrike" cap="none" normalizeH="0" baseline="0" noProof="0">
                <a:ln>
                  <a:noFill/>
                </a:ln>
                <a:solidFill>
                  <a:schemeClr val="accent6"/>
                </a:solidFill>
                <a:effectLst/>
                <a:uLnTx/>
                <a:uFillTx/>
                <a:latin typeface="Arial"/>
                <a:ea typeface="+mn-ea"/>
                <a:cs typeface="Arial" panose="020B0604020202020204" pitchFamily="34" charset="0"/>
              </a:rPr>
              <a:t>مستوى الدخل</a:t>
            </a:r>
          </a:p>
        </p:txBody>
      </p:sp>
      <p:sp>
        <p:nvSpPr>
          <p:cNvPr id="25" name="Rectangle 24">
            <a:extLst>
              <a:ext uri="{FF2B5EF4-FFF2-40B4-BE49-F238E27FC236}">
                <a16:creationId xmlns:a16="http://schemas.microsoft.com/office/drawing/2014/main" id="{9569D9B4-B953-4C7D-87E4-B7EBDE426F97}"/>
              </a:ext>
            </a:extLst>
          </p:cNvPr>
          <p:cNvSpPr/>
          <p:nvPr>
            <p:custDataLst>
              <p:tags r:id="rId5"/>
            </p:custDataLst>
          </p:nvPr>
        </p:nvSpPr>
        <p:spPr bwMode="auto">
          <a:xfrm>
            <a:off x="9656763" y="3365995"/>
            <a:ext cx="165100" cy="165100"/>
          </a:xfrm>
          <a:prstGeom prst="rect">
            <a:avLst/>
          </a:prstGeom>
          <a:solidFill>
            <a:srgbClr val="E6E6E6"/>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0C9AF4D5-CAAF-4CE9-8A0A-A9053C931484}"/>
              </a:ext>
            </a:extLst>
          </p:cNvPr>
          <p:cNvSpPr/>
          <p:nvPr>
            <p:custDataLst>
              <p:tags r:id="rId6"/>
            </p:custDataLst>
          </p:nvPr>
        </p:nvSpPr>
        <p:spPr bwMode="auto">
          <a:xfrm>
            <a:off x="9656763" y="2372385"/>
            <a:ext cx="165100" cy="165100"/>
          </a:xfrm>
          <a:prstGeom prst="rect">
            <a:avLst/>
          </a:prstGeom>
          <a:solidFill>
            <a:srgbClr val="4D4D4D"/>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86982B53-2945-44B5-8C37-82EC86346B88}"/>
              </a:ext>
            </a:extLst>
          </p:cNvPr>
          <p:cNvSpPr/>
          <p:nvPr>
            <p:custDataLst>
              <p:tags r:id="rId7"/>
            </p:custDataLst>
          </p:nvPr>
        </p:nvSpPr>
        <p:spPr bwMode="auto">
          <a:xfrm>
            <a:off x="9656763" y="2851144"/>
            <a:ext cx="165100" cy="165100"/>
          </a:xfrm>
          <a:prstGeom prst="rect">
            <a:avLst/>
          </a:prstGeom>
          <a:solidFill>
            <a:srgbClr val="B3B3B3"/>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3305A67A-4EFE-431F-8F44-CB79097D092C}"/>
              </a:ext>
            </a:extLst>
          </p:cNvPr>
          <p:cNvSpPr/>
          <p:nvPr>
            <p:custDataLst>
              <p:tags r:id="rId8"/>
            </p:custDataLst>
          </p:nvPr>
        </p:nvSpPr>
        <p:spPr bwMode="auto">
          <a:xfrm>
            <a:off x="9656763" y="2605748"/>
            <a:ext cx="165100" cy="165100"/>
          </a:xfrm>
          <a:prstGeom prst="rect">
            <a:avLst/>
          </a:prstGeom>
          <a:solidFill>
            <a:srgbClr val="7F7F7F"/>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73A2FD1-B951-4E3E-906D-BB736C1B5254}"/>
              </a:ext>
            </a:extLst>
          </p:cNvPr>
          <p:cNvSpPr/>
          <p:nvPr>
            <p:custDataLst>
              <p:tags r:id="rId9"/>
            </p:custDataLst>
          </p:nvPr>
        </p:nvSpPr>
        <p:spPr bwMode="auto">
          <a:xfrm>
            <a:off x="9656763" y="3108571"/>
            <a:ext cx="165100" cy="165100"/>
          </a:xfrm>
          <a:prstGeom prst="rect">
            <a:avLst/>
          </a:prstGeom>
          <a:solidFill>
            <a:srgbClr val="D0D0D0"/>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 Placeholder 4">
            <a:extLst>
              <a:ext uri="{FF2B5EF4-FFF2-40B4-BE49-F238E27FC236}">
                <a16:creationId xmlns:a16="http://schemas.microsoft.com/office/drawing/2014/main" id="{CEDCAA85-47D4-4A4D-89A7-8BA8133C36DC}"/>
              </a:ext>
            </a:extLst>
          </p:cNvPr>
          <p:cNvSpPr>
            <a:spLocks noGrp="1"/>
          </p:cNvSpPr>
          <p:nvPr>
            <p:custDataLst>
              <p:tags r:id="rId10"/>
            </p:custDataLst>
          </p:nvPr>
        </p:nvSpPr>
        <p:spPr bwMode="auto">
          <a:xfrm>
            <a:off x="9872663" y="2837523"/>
            <a:ext cx="446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r" defTabSz="914400" rtl="1"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r" defTabSz="914400" rtl="1"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r" defTabSz="914400" rtl="1"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r" defTabSz="914400" rtl="1"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r" defTabSz="914400" rtl="1"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1"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50EEA12-C857-43B6-9250-9AFBDC184026}" type="datetime'''''''''''''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Middle</a:t>
            </a:fld>
            <a:endParaRPr kumimoji="0" lang="en-US" altLang="en-US" sz="12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31" name="Text Placeholder 4">
            <a:extLst>
              <a:ext uri="{FF2B5EF4-FFF2-40B4-BE49-F238E27FC236}">
                <a16:creationId xmlns:a16="http://schemas.microsoft.com/office/drawing/2014/main" id="{D5E51E83-EE2B-49FC-A05A-502A78A1A1DA}"/>
              </a:ext>
            </a:extLst>
          </p:cNvPr>
          <p:cNvSpPr>
            <a:spLocks noGrp="1"/>
          </p:cNvSpPr>
          <p:nvPr>
            <p:custDataLst>
              <p:tags r:id="rId11"/>
            </p:custDataLst>
          </p:nvPr>
        </p:nvSpPr>
        <p:spPr bwMode="auto">
          <a:xfrm>
            <a:off x="9872663" y="2370798"/>
            <a:ext cx="354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r" defTabSz="914400" rtl="1"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r" defTabSz="914400" rtl="1"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r" defTabSz="914400" rtl="1"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r" defTabSz="914400" rtl="1"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r" defTabSz="914400" rtl="1"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1"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D70F07F7-9E2F-4BB6-8B0E-06CE1EEC5B11}" type="datetime'''''H''i''''g''''h'''''''' '''''''''''''''''''''''''''">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 </a:t>
            </a:fld>
            <a:endParaRPr kumimoji="0" lang="en-US" altLang="en-US" sz="12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32" name="Text Placeholder 4">
            <a:extLst>
              <a:ext uri="{FF2B5EF4-FFF2-40B4-BE49-F238E27FC236}">
                <a16:creationId xmlns:a16="http://schemas.microsoft.com/office/drawing/2014/main" id="{B3DE0A66-CF2B-4FF4-B385-7E9F5411AC6F}"/>
              </a:ext>
            </a:extLst>
          </p:cNvPr>
          <p:cNvSpPr>
            <a:spLocks noGrp="1"/>
          </p:cNvSpPr>
          <p:nvPr>
            <p:custDataLst>
              <p:tags r:id="rId12"/>
            </p:custDataLst>
          </p:nvPr>
        </p:nvSpPr>
        <p:spPr bwMode="auto">
          <a:xfrm>
            <a:off x="9872663" y="3106983"/>
            <a:ext cx="7747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r" defTabSz="914400" rtl="1"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r" defTabSz="914400" rtl="1"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r" defTabSz="914400" rtl="1"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r" defTabSz="914400" rtl="1"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r" defTabSz="914400" rtl="1"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1"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390689A-CAEA-44EC-ACFD-527F86508490}" type="datetime'''''L''ow-''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3" name="Text Placeholder 4">
            <a:extLst>
              <a:ext uri="{FF2B5EF4-FFF2-40B4-BE49-F238E27FC236}">
                <a16:creationId xmlns:a16="http://schemas.microsoft.com/office/drawing/2014/main" id="{C8DBB377-A20E-4621-9472-69ED33F4E7D8}"/>
              </a:ext>
            </a:extLst>
          </p:cNvPr>
          <p:cNvSpPr>
            <a:spLocks noGrp="1"/>
          </p:cNvSpPr>
          <p:nvPr>
            <p:custDataLst>
              <p:tags r:id="rId13"/>
            </p:custDataLst>
          </p:nvPr>
        </p:nvSpPr>
        <p:spPr bwMode="auto">
          <a:xfrm>
            <a:off x="9872663" y="2604160"/>
            <a:ext cx="8080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r" defTabSz="914400" rtl="1"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r" defTabSz="914400" rtl="1"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r" defTabSz="914400" rtl="1"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r" defTabSz="914400" rtl="1"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r" defTabSz="914400" rtl="1"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1"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A15DE03A-F651-422F-8040-49E00334A03B}" type="datetime'''''Hig''h-''''''''''''''''''''''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4" name="Text Placeholder 4">
            <a:extLst>
              <a:ext uri="{FF2B5EF4-FFF2-40B4-BE49-F238E27FC236}">
                <a16:creationId xmlns:a16="http://schemas.microsoft.com/office/drawing/2014/main" id="{08AFCC96-7BA2-4321-8FBB-40F19705B3EE}"/>
              </a:ext>
            </a:extLst>
          </p:cNvPr>
          <p:cNvSpPr>
            <a:spLocks noGrp="1"/>
          </p:cNvSpPr>
          <p:nvPr>
            <p:custDataLst>
              <p:tags r:id="rId14"/>
            </p:custDataLst>
          </p:nvPr>
        </p:nvSpPr>
        <p:spPr bwMode="auto">
          <a:xfrm>
            <a:off x="9872663" y="3340346"/>
            <a:ext cx="277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r" defTabSz="914400" rtl="1"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r" defTabSz="914400" rtl="1"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r" defTabSz="914400" rtl="1"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r" defTabSz="914400" rtl="1"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r" defTabSz="914400" rtl="1"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r" defTabSz="914400" rtl="1"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1"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79E86BC-8853-4CE4-BAA7-519D81D0E286}" type="datetime'''L''''''''''''''''''o''''''''''''''w'''''''''''''''">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7" name="4. Footnote">
            <a:extLst>
              <a:ext uri="{FF2B5EF4-FFF2-40B4-BE49-F238E27FC236}">
                <a16:creationId xmlns:a16="http://schemas.microsoft.com/office/drawing/2014/main" id="{96DCFECA-F60D-46F5-8D37-0610BC8BE3BB}"/>
              </a:ext>
            </a:extLst>
          </p:cNvPr>
          <p:cNvSpPr txBox="1">
            <a:spLocks/>
          </p:cNvSpPr>
          <p:nvPr>
            <p:custDataLst>
              <p:tags r:id="rId15"/>
            </p:custDataLst>
          </p:nvPr>
        </p:nvSpPr>
        <p:spPr>
          <a:xfrm>
            <a:off x="65960" y="5970052"/>
            <a:ext cx="7283726"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a:buNone/>
              <a:defRPr/>
            </a:pPr>
            <a:r>
              <a:rPr lang="ar-EG" sz="700">
                <a:solidFill>
                  <a:schemeClr val="tx1">
                    <a:lumMod val="65000"/>
                    <a:lumOff val="35000"/>
                  </a:schemeClr>
                </a:solidFill>
              </a:rPr>
              <a:t>1.</a:t>
            </a:r>
            <a:r>
              <a:rPr kumimoji="0" lang="ar-EG"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 </a:t>
            </a:r>
            <a:r>
              <a:rPr kumimoji="0" lang="en-US"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Sung H, </a:t>
            </a:r>
            <a:r>
              <a:rPr lang="en-US" sz="700">
                <a:solidFill>
                  <a:schemeClr val="tx1">
                    <a:lumMod val="65000"/>
                    <a:lumOff val="35000"/>
                  </a:schemeClr>
                </a:solidFill>
              </a:rPr>
              <a:t>Ferlay J, </a:t>
            </a:r>
            <a:r>
              <a:rPr kumimoji="0" lang="en-US"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Siegel  </a:t>
            </a:r>
            <a:r>
              <a:rPr lang="en-US" sz="700">
                <a:solidFill>
                  <a:schemeClr val="tx1">
                    <a:lumMod val="65000"/>
                    <a:lumOff val="35000"/>
                  </a:schemeClr>
                </a:solidFill>
              </a:rPr>
              <a:t>RL, et al. Global Cancer Statistics 2020: GLOBOCAN Estimates of Incidence and Mortality Worldwide for 36 Cancers in 185 Countries.</a:t>
            </a:r>
            <a:r>
              <a:rPr lang="en-US" sz="700" i="1">
                <a:solidFill>
                  <a:schemeClr val="tx1">
                    <a:lumMod val="65000"/>
                    <a:lumOff val="35000"/>
                  </a:schemeClr>
                </a:solidFill>
              </a:rPr>
              <a:t> </a:t>
            </a:r>
            <a:r>
              <a:rPr lang="ar-EG" sz="700" i="1">
                <a:solidFill>
                  <a:schemeClr val="tx1">
                    <a:lumMod val="65000"/>
                    <a:lumOff val="35000"/>
                  </a:schemeClr>
                </a:solidFill>
              </a:rPr>
              <a:t>كاليفورنيا: </a:t>
            </a:r>
            <a:r>
              <a:rPr lang="en-US" sz="700" i="1">
                <a:solidFill>
                  <a:schemeClr val="tx1">
                    <a:lumMod val="65000"/>
                    <a:lumOff val="35000"/>
                  </a:schemeClr>
                </a:solidFill>
              </a:rPr>
              <a:t>A  Cancer Journal for Clinicians</a:t>
            </a:r>
            <a:r>
              <a:rPr lang="en-US" sz="700">
                <a:solidFill>
                  <a:schemeClr val="tx1">
                    <a:lumMod val="65000"/>
                    <a:lumOff val="35000"/>
                  </a:schemeClr>
                </a:solidFill>
              </a:rPr>
              <a:t>.</a:t>
            </a:r>
            <a:r>
              <a:rPr kumimoji="0" lang="en-US"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 </a:t>
            </a:r>
            <a:r>
              <a:rPr kumimoji="0" lang="ar-EG"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2021;71(3):209-249. </a:t>
            </a:r>
            <a:r>
              <a:rPr kumimoji="0" lang="en-US"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hlinkClick r:id="rId25">
                  <a:extLst>
                    <a:ext uri="{A12FA001-AC4F-418D-AE19-62706E023703}">
                      <ahyp:hlinkClr xmlns:ahyp="http://schemas.microsoft.com/office/drawing/2018/hyperlinkcolor" val="tx"/>
                    </a:ext>
                  </a:extLst>
                </a:hlinkClick>
              </a:rPr>
              <a:t>doi:10.3322/caac.21660</a:t>
            </a:r>
            <a:r>
              <a:rPr kumimoji="0" lang="en-US"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 </a:t>
            </a:r>
            <a:r>
              <a:rPr kumimoji="0" lang="ar-EG"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2.</a:t>
            </a:r>
            <a:r>
              <a:rPr lang="ar-EG" sz="700">
                <a:solidFill>
                  <a:schemeClr val="tx1">
                    <a:lumMod val="65000"/>
                    <a:lumOff val="35000"/>
                  </a:schemeClr>
                </a:solidFill>
                <a:cs typeface="Arial" panose="020B0604020202020204" pitchFamily="34" charset="0"/>
              </a:rPr>
              <a:t> المرصد العالمي للسرطان. عنق الرحم. تم الاطلاع على هذا المرجع في يناير 2025. </a:t>
            </a:r>
            <a:r>
              <a:rPr lang="en-US" sz="700">
                <a:solidFill>
                  <a:schemeClr val="tx1">
                    <a:lumMod val="65000"/>
                    <a:lumOff val="35000"/>
                  </a:schemeClr>
                </a:solidFill>
                <a:cs typeface="Arial" panose="020B0604020202020204" pitchFamily="34" charset="0"/>
                <a:hlinkClick r:id="rId26"/>
              </a:rPr>
              <a:t>https://gco.iarc.who.int/media/globocan/factsheets/cancers/23-cervix-uteri-fact-sheet.pdf</a:t>
            </a:r>
            <a:r>
              <a:rPr lang="en-US" sz="700">
                <a:solidFill>
                  <a:schemeClr val="tx1">
                    <a:lumMod val="65000"/>
                    <a:lumOff val="35000"/>
                  </a:schemeClr>
                </a:solidFill>
                <a:cs typeface="Arial" panose="020B0604020202020204" pitchFamily="34" charset="0"/>
              </a:rPr>
              <a:t>.</a:t>
            </a:r>
            <a:r>
              <a:rPr kumimoji="0" lang="en-US"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 </a:t>
            </a:r>
            <a:r>
              <a:rPr kumimoji="0" lang="ar-EG"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3.</a:t>
            </a:r>
            <a:r>
              <a:rPr lang="ar-EG" sz="700">
                <a:solidFill>
                  <a:schemeClr val="tx1">
                    <a:lumMod val="65000"/>
                    <a:lumOff val="35000"/>
                  </a:schemeClr>
                </a:solidFill>
              </a:rPr>
              <a:t> </a:t>
            </a:r>
            <a:r>
              <a:rPr lang="en-US" sz="700">
                <a:solidFill>
                  <a:schemeClr val="tx1">
                    <a:lumMod val="65000"/>
                    <a:lumOff val="35000"/>
                  </a:schemeClr>
                </a:solidFill>
              </a:rPr>
              <a:t>Cheng L, Zhao J, Zou T, Xu Z, Lv Y. Cervical cancer burden and attributable risk factors across different age and regions from 1990 to 2021 and future burden prediction: Results from the Global Burden of Disease study 2021.</a:t>
            </a:r>
            <a:r>
              <a:rPr lang="en-US" sz="700" i="1">
                <a:solidFill>
                  <a:schemeClr val="tx1">
                    <a:lumMod val="65000"/>
                    <a:lumOff val="35000"/>
                  </a:schemeClr>
                </a:solidFill>
              </a:rPr>
              <a:t> Frontiers in Oncology</a:t>
            </a:r>
            <a:r>
              <a:rPr lang="en-US" sz="700">
                <a:solidFill>
                  <a:schemeClr val="tx1">
                    <a:lumMod val="65000"/>
                    <a:lumOff val="35000"/>
                  </a:schemeClr>
                </a:solidFill>
              </a:rPr>
              <a:t>. </a:t>
            </a:r>
            <a:r>
              <a:rPr lang="ar-EG" sz="700">
                <a:solidFill>
                  <a:schemeClr val="tx1">
                    <a:lumMod val="65000"/>
                    <a:lumOff val="35000"/>
                  </a:schemeClr>
                </a:solidFill>
              </a:rPr>
              <a:t>2025;15:1541452. </a:t>
            </a:r>
            <a:r>
              <a:rPr lang="en-US" sz="700">
                <a:solidFill>
                  <a:schemeClr val="tx1">
                    <a:lumMod val="65000"/>
                    <a:lumOff val="35000"/>
                  </a:schemeClr>
                </a:solidFill>
              </a:rPr>
              <a:t>doi:10.3389/fonc.2025.1541452.</a:t>
            </a:r>
          </a:p>
        </p:txBody>
      </p:sp>
      <p:sp>
        <p:nvSpPr>
          <p:cNvPr id="5" name="TextBox 4">
            <a:extLst>
              <a:ext uri="{FF2B5EF4-FFF2-40B4-BE49-F238E27FC236}">
                <a16:creationId xmlns:a16="http://schemas.microsoft.com/office/drawing/2014/main" id="{093ADD69-09EA-05CF-A1A0-67E36524B01A}"/>
              </a:ext>
            </a:extLst>
          </p:cNvPr>
          <p:cNvSpPr txBox="1"/>
          <p:nvPr/>
        </p:nvSpPr>
        <p:spPr>
          <a:xfrm>
            <a:off x="-54835" y="5674366"/>
            <a:ext cx="3316770" cy="215444"/>
          </a:xfrm>
          <a:prstGeom prst="rect">
            <a:avLst/>
          </a:prstGeom>
          <a:noFill/>
        </p:spPr>
        <p:txBody>
          <a:bodyPr wrap="square" rtlCol="0">
            <a:spAutoFit/>
          </a:bodyPr>
          <a:lstStyle/>
          <a:p>
            <a:r>
              <a:rPr lang="en-US" sz="800" dirty="0"/>
              <a:t> </a:t>
            </a:r>
            <a:r>
              <a:rPr lang="ar-EG" sz="800" dirty="0"/>
              <a:t>*يتسبب نوعان من فيروس الورم </a:t>
            </a:r>
            <a:r>
              <a:rPr lang="ar-EG" sz="800" dirty="0" err="1"/>
              <a:t>الحليمي</a:t>
            </a:r>
            <a:r>
              <a:rPr lang="ar-EG" sz="800" dirty="0"/>
              <a:t> البشري 16 و18 في أكثر من 70% من الحالات</a:t>
            </a:r>
          </a:p>
        </p:txBody>
      </p:sp>
    </p:spTree>
    <p:extLst>
      <p:ext uri="{BB962C8B-B14F-4D97-AF65-F5344CB8AC3E}">
        <p14:creationId xmlns:p14="http://schemas.microsoft.com/office/powerpoint/2010/main" val="3004680074"/>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101.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10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103.xml><?xml version="1.0" encoding="utf-8"?>
<p:tagLst xmlns:a="http://schemas.openxmlformats.org/drawingml/2006/main" xmlns:r="http://schemas.openxmlformats.org/officeDocument/2006/relationships" xmlns:p="http://schemas.openxmlformats.org/presentationml/2006/main">
  <p:tag name="NAME" val="CustomIcon"/>
</p:tagLst>
</file>

<file path=ppt/tags/tag104.xml><?xml version="1.0" encoding="utf-8"?>
<p:tagLst xmlns:a="http://schemas.openxmlformats.org/drawingml/2006/main" xmlns:r="http://schemas.openxmlformats.org/officeDocument/2006/relationships" xmlns:p="http://schemas.openxmlformats.org/presentationml/2006/main">
  <p:tag name="NAME" val="CustomIcon"/>
</p:tagLst>
</file>

<file path=ppt/tags/tag11.xml><?xml version="1.0" encoding="utf-8"?>
<p:tagLst xmlns:a="http://schemas.openxmlformats.org/drawingml/2006/main" xmlns:r="http://schemas.openxmlformats.org/officeDocument/2006/relationships" xmlns:p="http://schemas.openxmlformats.org/presentationml/2006/main">
  <p:tag name="SHAPENAME" val="5. Source"/>
</p:tagLst>
</file>

<file path=ppt/tags/tag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SHAPENAME" val="4. Footnote"/>
</p:tagLst>
</file>

<file path=ppt/tags/tag21.xml><?xml version="1.0" encoding="utf-8"?>
<p:tagLst xmlns:a="http://schemas.openxmlformats.org/drawingml/2006/main" xmlns:r="http://schemas.openxmlformats.org/officeDocument/2006/relationships" xmlns:p="http://schemas.openxmlformats.org/presentationml/2006/main">
  <p:tag name="NAME" val="CustomIcon"/>
</p:tagLst>
</file>

<file path=ppt/tags/tag22.xml><?xml version="1.0" encoding="utf-8"?>
<p:tagLst xmlns:a="http://schemas.openxmlformats.org/drawingml/2006/main" xmlns:r="http://schemas.openxmlformats.org/officeDocument/2006/relationships" xmlns:p="http://schemas.openxmlformats.org/presentationml/2006/main">
  <p:tag name="NAME" val="CustomIcon"/>
</p:tagLst>
</file>

<file path=ppt/tags/tag23.xml><?xml version="1.0" encoding="utf-8"?>
<p:tagLst xmlns:a="http://schemas.openxmlformats.org/drawingml/2006/main" xmlns:r="http://schemas.openxmlformats.org/officeDocument/2006/relationships" xmlns:p="http://schemas.openxmlformats.org/presentationml/2006/main">
  <p:tag name="NAME" val="CustomIcon"/>
</p:tagLst>
</file>

<file path=ppt/tags/tag24.xml><?xml version="1.0" encoding="utf-8"?>
<p:tagLst xmlns:a="http://schemas.openxmlformats.org/drawingml/2006/main" xmlns:r="http://schemas.openxmlformats.org/officeDocument/2006/relationships" xmlns:p="http://schemas.openxmlformats.org/presentationml/2006/main">
  <p:tag name="NAME" val="CustomIcon"/>
</p:tagLst>
</file>

<file path=ppt/tags/tag25.xml><?xml version="1.0" encoding="utf-8"?>
<p:tagLst xmlns:a="http://schemas.openxmlformats.org/drawingml/2006/main" xmlns:r="http://schemas.openxmlformats.org/officeDocument/2006/relationships" xmlns:p="http://schemas.openxmlformats.org/presentationml/2006/main">
  <p:tag name="NAME" val="CustomIcon"/>
</p:tagLst>
</file>

<file path=ppt/tags/tag26.xml><?xml version="1.0" encoding="utf-8"?>
<p:tagLst xmlns:a="http://schemas.openxmlformats.org/drawingml/2006/main" xmlns:r="http://schemas.openxmlformats.org/officeDocument/2006/relationships" xmlns:p="http://schemas.openxmlformats.org/presentationml/2006/main">
  <p:tag name="NAME" val="CustomIcon"/>
</p:tagLst>
</file>

<file path=ppt/tags/tag27.xml><?xml version="1.0" encoding="utf-8"?>
<p:tagLst xmlns:a="http://schemas.openxmlformats.org/drawingml/2006/main" xmlns:r="http://schemas.openxmlformats.org/officeDocument/2006/relationships" xmlns:p="http://schemas.openxmlformats.org/presentationml/2006/main">
  <p:tag name="NAME" val="CustomIc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NY.YDFWRCRoOVqwF05EE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AEypx.74RUPEOjMTC.IPcg"/>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9_V1EQtOqhN7jjlMq.ld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BZ7YQ4twG_XOgiSbg_cj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jN7s1lUyzq7y6tXk9Kf4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Bf7KA9yOmAvupbZUbqiSU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O9f5d9.2ie42SkqfHzMGG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Q0SAVgdpBa5wOSQocmL4o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d8dQp5xqc7MqSMUKB99.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2g2Y3x53Ut7JmGAXOxjr7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7dSo3vnG3LbvmAJcmwLgVA"/>
</p:tagLst>
</file>

<file path=ppt/tags/tag39.xml><?xml version="1.0" encoding="utf-8"?>
<p:tagLst xmlns:a="http://schemas.openxmlformats.org/drawingml/2006/main" xmlns:r="http://schemas.openxmlformats.org/officeDocument/2006/relationships" xmlns:p="http://schemas.openxmlformats.org/presentationml/2006/main">
  <p:tag name="SHAPENAME" val="4. Footnote"/>
</p:tagLst>
</file>

<file path=ppt/tags/tag4.xml><?xml version="1.0" encoding="utf-8"?>
<p:tagLst xmlns:a="http://schemas.openxmlformats.org/drawingml/2006/main" xmlns:r="http://schemas.openxmlformats.org/officeDocument/2006/relationships" xmlns:p="http://schemas.openxmlformats.org/presentationml/2006/main">
  <p:tag name="SHAPENAME" val="5. Source"/>
</p:tagLst>
</file>

<file path=ppt/tags/tag40.xml><?xml version="1.0" encoding="utf-8"?>
<p:tagLst xmlns:a="http://schemas.openxmlformats.org/drawingml/2006/main" xmlns:r="http://schemas.openxmlformats.org/officeDocument/2006/relationships" xmlns:p="http://schemas.openxmlformats.org/presentationml/2006/main">
  <p:tag name="SHAPENAME" val="4. Footnote"/>
</p:tagLst>
</file>

<file path=ppt/tags/tag4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4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4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46.xml><?xml version="1.0" encoding="utf-8"?>
<p:tagLst xmlns:a="http://schemas.openxmlformats.org/drawingml/2006/main" xmlns:r="http://schemas.openxmlformats.org/officeDocument/2006/relationships" xmlns:p="http://schemas.openxmlformats.org/presentationml/2006/main">
  <p:tag name="NAME" val="CustomIcon"/>
</p:tagLst>
</file>

<file path=ppt/tags/tag47.xml><?xml version="1.0" encoding="utf-8"?>
<p:tagLst xmlns:a="http://schemas.openxmlformats.org/drawingml/2006/main" xmlns:r="http://schemas.openxmlformats.org/officeDocument/2006/relationships" xmlns:p="http://schemas.openxmlformats.org/presentationml/2006/main">
  <p:tag name="NAME" val="CustomIcon"/>
</p:tagLst>
</file>

<file path=ppt/tags/tag48.xml><?xml version="1.0" encoding="utf-8"?>
<p:tagLst xmlns:a="http://schemas.openxmlformats.org/drawingml/2006/main" xmlns:r="http://schemas.openxmlformats.org/officeDocument/2006/relationships" xmlns:p="http://schemas.openxmlformats.org/presentationml/2006/main">
  <p:tag name="NAME" val="CustomIcon"/>
</p:tagLst>
</file>

<file path=ppt/tags/tag49.xml><?xml version="1.0" encoding="utf-8"?>
<p:tagLst xmlns:a="http://schemas.openxmlformats.org/drawingml/2006/main" xmlns:r="http://schemas.openxmlformats.org/officeDocument/2006/relationships" xmlns:p="http://schemas.openxmlformats.org/presentationml/2006/main">
  <p:tag name="NAME" val="CustomIcon"/>
</p:tagLst>
</file>

<file path=ppt/tags/tag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xml><?xml version="1.0" encoding="utf-8"?>
<p:tagLst xmlns:a="http://schemas.openxmlformats.org/drawingml/2006/main" xmlns:r="http://schemas.openxmlformats.org/officeDocument/2006/relationships" xmlns:p="http://schemas.openxmlformats.org/presentationml/2006/main">
  <p:tag name="NAME" val="CustomIcon"/>
</p:tagLst>
</file>

<file path=ppt/tags/tag5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712.5"/>
  <p:tag name="WIDTH" val="202.5"/>
  <p:tag name="TOP" val="139.3875"/>
  <p:tag name="HEIGHT" val="70.15313"/>
</p:tagLst>
</file>

<file path=ppt/tags/tag5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6.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90"/>
  <p:tag name="WIDTH" val="202.5"/>
  <p:tag name="TOP" val="139.3875"/>
  <p:tag name="HEIGHT" val="70.15313"/>
</p:tagLst>
</file>

<file path=ppt/tags/tag5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qQWMSe84LrYmr.G2.j3T_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GGGNshMGRt4iqBmiYYiQpg"/>
</p:tagLst>
</file>

<file path=ppt/tags/tag68.xml><?xml version="1.0" encoding="utf-8"?>
<p:tagLst xmlns:a="http://schemas.openxmlformats.org/drawingml/2006/main" xmlns:r="http://schemas.openxmlformats.org/officeDocument/2006/relationships" xmlns:p="http://schemas.openxmlformats.org/presentationml/2006/main">
  <p:tag name="SHAPENAME" val="4. Footnote"/>
</p:tagLst>
</file>

<file path=ppt/tags/tag69.xml><?xml version="1.0" encoding="utf-8"?>
<p:tagLst xmlns:a="http://schemas.openxmlformats.org/drawingml/2006/main" xmlns:r="http://schemas.openxmlformats.org/officeDocument/2006/relationships" xmlns:p="http://schemas.openxmlformats.org/presentationml/2006/main">
  <p:tag name="SHAPENAME" val="4. Footno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71.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7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7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7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7.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78.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7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0.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1.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8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8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8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87.xml><?xml version="1.0" encoding="utf-8"?>
<p:tagLst xmlns:a="http://schemas.openxmlformats.org/drawingml/2006/main" xmlns:r="http://schemas.openxmlformats.org/officeDocument/2006/relationships" xmlns:p="http://schemas.openxmlformats.org/presentationml/2006/main">
  <p:tag name="SHAPENAME" val="4. Footnote"/>
</p:tagLst>
</file>

<file path=ppt/tags/tag8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89.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1.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9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94.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96.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9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9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heme/theme1.xml><?xml version="1.0" encoding="utf-8"?>
<a:theme xmlns:a="http://schemas.openxmlformats.org/drawingml/2006/main" name="Office Theme">
  <a:themeElements>
    <a:clrScheme name="SDHPV">
      <a:dk1>
        <a:sysClr val="windowText" lastClr="000000"/>
      </a:dk1>
      <a:lt1>
        <a:srgbClr val="FFFFFF"/>
      </a:lt1>
      <a:dk2>
        <a:srgbClr val="3D5567"/>
      </a:dk2>
      <a:lt2>
        <a:srgbClr val="C7C9C8"/>
      </a:lt2>
      <a:accent1>
        <a:srgbClr val="3D5567"/>
      </a:accent1>
      <a:accent2>
        <a:srgbClr val="84B7A0"/>
      </a:accent2>
      <a:accent3>
        <a:srgbClr val="94D6DC"/>
      </a:accent3>
      <a:accent4>
        <a:srgbClr val="B9E1D6"/>
      </a:accent4>
      <a:accent5>
        <a:srgbClr val="DB821F"/>
      </a:accent5>
      <a:accent6>
        <a:srgbClr val="797D82"/>
      </a:accent6>
      <a:hlink>
        <a:srgbClr val="0563C1"/>
      </a:hlink>
      <a:folHlink>
        <a:srgbClr val="954F72"/>
      </a:folHlink>
    </a:clrScheme>
    <a:fontScheme name="SDHPV">
      <a:majorFont>
        <a:latin typeface="Gill Sans Std"/>
        <a:ea typeface=""/>
        <a:cs typeface=""/>
      </a:majorFont>
      <a:minorFont>
        <a:latin typeface="Gill Sans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92673</TotalTime>
  <Words>11368</Words>
  <Application>Microsoft Office PowerPoint</Application>
  <PresentationFormat>Widescreen</PresentationFormat>
  <Paragraphs>945</Paragraphs>
  <Slides>60</Slides>
  <Notes>43</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79" baseType="lpstr">
      <vt:lpstr>Aptos</vt:lpstr>
      <vt:lpstr>Arial</vt:lpstr>
      <vt:lpstr>Arial,Sans-Serif</vt:lpstr>
      <vt:lpstr>Calibri</vt:lpstr>
      <vt:lpstr>Gill Sans Std</vt:lpstr>
      <vt:lpstr>Gill Sans Std Light</vt:lpstr>
      <vt:lpstr>GillSans</vt:lpstr>
      <vt:lpstr>Helvetica</vt:lpstr>
      <vt:lpstr>Poppins</vt:lpstr>
      <vt:lpstr>Poppins Medium</vt:lpstr>
      <vt:lpstr>Poppins SemiBold</vt:lpstr>
      <vt:lpstr>Segoe UI</vt:lpstr>
      <vt:lpstr>Tahoma</vt:lpstr>
      <vt:lpstr>Times New Roman</vt:lpstr>
      <vt:lpstr>Trebuchet MS</vt:lpstr>
      <vt:lpstr>Wingdings</vt:lpstr>
      <vt:lpstr>Office Theme</vt:lpstr>
      <vt:lpstr>WHO/IVB Presentation</vt:lpstr>
      <vt:lpstr>think-cell Slide</vt:lpstr>
      <vt:lpstr>استعراض  للأدلة الموجودة على التطعيم بجرعة واحدة ضد فيروس الورم الحليمي البشري</vt:lpstr>
      <vt:lpstr>نبذة عن جمعية تقييم لقاح فيروس الورم الحليمي البشري من جرعة واحدة</vt:lpstr>
      <vt:lpstr> التطعيم بجرعة واحدة ضد فيروس الورم الحليمي البشري أهم النقاط</vt:lpstr>
      <vt:lpstr>PowerPoint Presentation</vt:lpstr>
      <vt:lpstr>PowerPoint Presentation</vt:lpstr>
      <vt:lpstr>PowerPoint Presentation</vt:lpstr>
      <vt:lpstr>سرطان عنق الرحم، وفيروس الورم الحليمي البشري، ولقاحات فيروس الورم الحليمي البشري</vt:lpstr>
      <vt:lpstr>PowerPoint Presentation</vt:lpstr>
      <vt:lpstr>PowerPoint Presentation</vt:lpstr>
      <vt:lpstr>PowerPoint Presentation</vt:lpstr>
      <vt:lpstr>PowerPoint Presentation</vt:lpstr>
      <vt:lpstr>تغطية لقاحات فيروس الورم الحليمي البشري</vt:lpstr>
      <vt:lpstr>PowerPoint Presentation</vt:lpstr>
      <vt:lpstr>PowerPoint Presentation</vt:lpstr>
      <vt:lpstr>PowerPoint Presentation</vt:lpstr>
      <vt:lpstr>PowerPoint Presentation</vt:lpstr>
      <vt:lpstr>الموضوعات الرئيسية والأسئلة عن التطعيم ضد فيروس الورم الحليمي البشري بجرعة واحدة</vt:lpstr>
      <vt:lpstr>PowerPoint Presentation</vt:lpstr>
      <vt:lpstr>الموضوعات الرئيسية والأسئلة عن التطعيم ضد فيروس الورم الحليمي البشري بجرعة واحدة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الموضوعات الرئيسية والأسئلة عن التطعيم ضد فيروس الورم الحليمي البشري بجرعة واحدة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الموضوعات الرئيسية والأسئلة عن التطعيم ضد فيروس الورم الحليمي البشري بجرعة واحدة</vt:lpstr>
      <vt:lpstr>PowerPoint Presentation</vt:lpstr>
      <vt:lpstr>PowerPoint Presentation</vt:lpstr>
      <vt:lpstr>PowerPoint Presentation</vt:lpstr>
      <vt:lpstr>PowerPoint Presentation</vt:lpstr>
      <vt:lpstr>PowerPoint Presentation</vt:lpstr>
      <vt:lpstr>ملخص الأدلة الحالية من التجارب الإكلينيكية التي تدعم التطعيم ضد فيروس الورم الحليمي البشري بجرعة واحدة</vt:lpstr>
      <vt:lpstr>PowerPoint Presentation</vt:lpstr>
      <vt:lpstr>الأدلة المستقاة من التجارب الإكلينيكية الجارية</vt:lpstr>
      <vt:lpstr>PowerPoint Presentation</vt:lpstr>
      <vt:lpstr>PowerPoint Presentation</vt:lpstr>
      <vt:lpstr>PowerPoint Presentation</vt:lpstr>
      <vt:lpstr>PowerPoint Presentation</vt:lpstr>
      <vt:lpstr>جرعة واحدة – أسئلة مفتوحة</vt:lpstr>
      <vt:lpstr>الأدلة الداعمة من تحليل النمذجة</vt:lpstr>
      <vt:lpstr>PowerPoint Presentation</vt:lpstr>
      <vt:lpstr>PowerPoint Presentation</vt:lpstr>
      <vt:lpstr>PowerPoint Presentation</vt:lpstr>
      <vt:lpstr>التوفير في تكلفة البرنامج مع نظام التطعيم بجرعة واحدة ضد فيروس الورم الحليمي البشري</vt:lpstr>
      <vt:lpstr>PowerPoint Presentation</vt:lpstr>
      <vt:lpstr>خاتمة</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Kavon, Shawn</dc:creator>
  <cp:lastModifiedBy>Hope Randall</cp:lastModifiedBy>
  <cp:revision>1612</cp:revision>
  <cp:lastPrinted>2021-06-09T18:30:32Z</cp:lastPrinted>
  <dcterms:created xsi:type="dcterms:W3CDTF">2018-02-08T23:20:58Z</dcterms:created>
  <dcterms:modified xsi:type="dcterms:W3CDTF">2026-03-10T23:44:04Z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2021-02-22T23:38:14Z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08204a1c-8d3b-486a-854f-5735dd0d735a</vt:lpwstr>
  </property>
  <property fmtid="{D5CDD505-2E9C-101B-9397-08002B2CF9AE}" pid="8" name="MSIP_Label_8af03ff0-41c5-4c41-b55e-fabb8fae94be_ContentBits">
    <vt:lpwstr>0</vt:lpwstr>
  </property>
</Properties>
</file>